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41" r:id="rId4"/>
    <p:sldMasterId id="2147483843" r:id="rId5"/>
    <p:sldMasterId id="2147483854" r:id="rId6"/>
    <p:sldMasterId id="2147483858" r:id="rId7"/>
  </p:sldMasterIdLst>
  <p:notesMasterIdLst>
    <p:notesMasterId r:id="rId58"/>
  </p:notesMasterIdLst>
  <p:handoutMasterIdLst>
    <p:handoutMasterId r:id="rId59"/>
  </p:handoutMasterIdLst>
  <p:sldIdLst>
    <p:sldId id="271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33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  <p:sldId id="329" r:id="rId53"/>
    <p:sldId id="330" r:id="rId54"/>
    <p:sldId id="336" r:id="rId55"/>
    <p:sldId id="337" r:id="rId56"/>
    <p:sldId id="285" r:id="rId57"/>
  </p:sldIdLst>
  <p:sldSz cx="12192000" cy="6858000"/>
  <p:notesSz cx="6797675" cy="9926638"/>
  <p:defaultTextStyle>
    <a:defPPr>
      <a:defRPr lang="en-US"/>
    </a:defPPr>
    <a:lvl1pPr marL="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0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7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18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57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196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3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675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13" algn="l" defTabSz="9144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董钰媛" initials="d" lastIdx="3" clrIdx="0">
    <p:extLst>
      <p:ext uri="{19B8F6BF-5375-455C-9EA6-DF929625EA0E}">
        <p15:presenceInfo xmlns:p15="http://schemas.microsoft.com/office/powerpoint/2012/main" userId="董钰媛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944"/>
    <a:srgbClr val="30B5C5"/>
    <a:srgbClr val="C7000B"/>
    <a:srgbClr val="62B230"/>
    <a:srgbClr val="404040"/>
    <a:srgbClr val="151515"/>
    <a:srgbClr val="575756"/>
    <a:srgbClr val="FFFFFF"/>
    <a:srgbClr val="DD4654"/>
    <a:srgbClr val="F3D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73" autoAdjust="0"/>
  </p:normalViewPr>
  <p:slideViewPr>
    <p:cSldViewPr snapToGrid="0" snapToObjects="1">
      <p:cViewPr>
        <p:scale>
          <a:sx n="90" d="100"/>
          <a:sy n="90" d="100"/>
        </p:scale>
        <p:origin x="53" y="-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50" d="100"/>
          <a:sy n="50" d="100"/>
        </p:scale>
        <p:origin x="3413" y="360"/>
      </p:cViewPr>
      <p:guideLst>
        <p:guide orient="horz"/>
        <p:guide pos="2141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CC198DB-AFBD-584A-8986-364FF2B03F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01315C-523F-A043-8029-B99214971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  <a:t>4/6/2021</a:t>
            </a:fld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9601424-70F4-1643-8E3A-557A0258D6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5BF48A-FF5C-8145-95A7-EE66A87C73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  <a:t>‹#›</a:t>
            </a:fld>
            <a:endParaRPr lang="en-US">
              <a:latin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9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743151"/>
            <a:ext cx="5580062" cy="311764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7" y="4300483"/>
            <a:ext cx="5580063" cy="5418958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46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40000" indent="-180000" algn="l" defTabSz="1219304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900000" indent="-180000" algn="l" defTabSz="1219304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6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20000" indent="-180000" algn="l" defTabSz="1219304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9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261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913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566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219" algn="l" defTabSz="121930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2" orient="horz" pos="2704" userDrawn="1">
          <p15:clr>
            <a:srgbClr val="F26B43"/>
          </p15:clr>
        </p15:guide>
        <p15:guide id="3" orient="horz" pos="459" userDrawn="1">
          <p15:clr>
            <a:srgbClr val="F26B43"/>
          </p15:clr>
        </p15:guide>
        <p15:guide id="4" orient="horz" pos="2432" userDrawn="1">
          <p15:clr>
            <a:srgbClr val="F26B43"/>
          </p15:clr>
        </p15:guide>
        <p15:guide id="6" pos="3976" userDrawn="1">
          <p15:clr>
            <a:srgbClr val="F26B43"/>
          </p15:clr>
        </p15:guide>
        <p15:guide id="7" pos="461" userDrawn="1">
          <p15:clr>
            <a:srgbClr val="F26B43"/>
          </p15:clr>
        </p15:guide>
        <p15:guide id="8" pos="220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001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457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Как правило, резервное копирование выполняется с помощью программного обеспечения резервного копирования, а аварийное восстановление — с помощью программного обеспечения репликации или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зеркалирования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Их отличия заключаются в следующем: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Данные имеют другой формат после обработки программным обеспечением резервного копирования и доступны только после восстановления. Однако программное обеспечение репликации или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зеркалирования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не меняет форматы данных, а подключает данные к хостам напрямую.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Резервное копирование обеспечивает более длительный период защиты данных, чем репликация или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зеркалирование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Резервное копирование является последней линией защиты данных и часто связано с архивированием.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98441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5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4" name="备注占位符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990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1579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338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 err="1"/>
              <a:t>Huawei</a:t>
            </a:r>
            <a:r>
              <a:rPr lang="ru-RU" dirty="0"/>
              <a:t> предоставляет профессиональные услуги от стратегического консультирования, планирования аварийного восстановления и развертывания бизнеса до непрерывного управления операциями путем согласования политик ведения и развития бизнеса клиентов.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057391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Иерархическое решение аварийного восстановления.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0232418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Визуализация управления DR:</a:t>
            </a:r>
          </a:p>
          <a:p>
            <a:pPr lvl="1"/>
            <a:r>
              <a:rPr lang="ru-RU" sz="900" dirty="0"/>
              <a:t>Развертывание программного обеспечения для управления аварийным восстановлением и ввод в эксплуатацию одним щелчком кнопки мыши.</a:t>
            </a:r>
          </a:p>
          <a:p>
            <a:pPr lvl="1"/>
            <a:r>
              <a:rPr lang="ru-RU" sz="900" dirty="0"/>
              <a:t>Функции тестирования DR и переключения, реализуемые «в один клик», а также поддержка инструментов для настройки сценариев позволяют восстановить резервную систему предоставления сервисов одним нажатием кнопки мыши.</a:t>
            </a:r>
          </a:p>
          <a:p>
            <a:pPr lvl="0"/>
            <a:r>
              <a:rPr lang="ru-RU" sz="900" dirty="0"/>
              <a:t>Зрелые и эффективные сервисы аварийного восстановления: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Комплексный анализ, проектирование, поставка и проверка работы систем аварийного восстановления.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Поддержка повторного использования устаревших устройств сторонних производителей для реализации решений аварийного восстановления позволяет сократить затраты клиентов.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04774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273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Эффективное </a:t>
            </a:r>
            <a:r>
              <a:rPr lang="ru-RU" sz="900" dirty="0" err="1"/>
              <a:t>бесшлюзовое</a:t>
            </a:r>
            <a:r>
              <a:rPr lang="ru-RU" sz="900" dirty="0"/>
              <a:t> решение аварийного восстановления с конфигурацией «активный-активный»</a:t>
            </a:r>
          </a:p>
          <a:p>
            <a:pPr lvl="1"/>
            <a:r>
              <a:rPr lang="ru-RU" sz="900" dirty="0"/>
              <a:t>Надежная архитектура на уровне предоставления сервисов, обеспечивающая нулевую потерю данных при сбоях на уровне </a:t>
            </a:r>
            <a:r>
              <a:rPr lang="ru-RU" sz="900" dirty="0" err="1"/>
              <a:t>ЦОДа</a:t>
            </a:r>
            <a:r>
              <a:rPr lang="ru-RU" sz="900" dirty="0"/>
              <a:t> и бесперебойное обслуживание в режиме 24/7.</a:t>
            </a:r>
          </a:p>
          <a:p>
            <a:pPr lvl="1"/>
            <a:r>
              <a:rPr lang="ru-RU" sz="900" dirty="0"/>
              <a:t>Отсутствие шлюза виртуализации на уровне хранилищ, работающих в режиме «активный-активный», снижает количество точек отказа и упрощает развертывание и ввод в эксплуатацию.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507728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Короткие сроки создания решения DR и низкие риски поставки</a:t>
            </a:r>
          </a:p>
          <a:p>
            <a:pPr lvl="1"/>
            <a:r>
              <a:rPr lang="ru-RU" sz="900" dirty="0"/>
              <a:t>Срок создания решения DR сокращен на 30% с десяти до семи месяцев.</a:t>
            </a:r>
          </a:p>
          <a:p>
            <a:pPr lvl="1"/>
            <a:r>
              <a:rPr lang="ru-RU" sz="900" dirty="0"/>
              <a:t>Сотрудничество различных поставщиков обеспечивает эффективное управление и сокращение сроков реализации проектов.</a:t>
            </a:r>
          </a:p>
          <a:p>
            <a:pPr lvl="1"/>
            <a:r>
              <a:rPr lang="ru-RU" sz="900" dirty="0"/>
              <a:t>Эффективная оценка и анализ разнообразных сервисов и приложений обеспечивают быстрое построение системы аварийного восстановления.</a:t>
            </a:r>
          </a:p>
          <a:p>
            <a:pPr lvl="1"/>
            <a:r>
              <a:rPr lang="ru-RU" sz="900" dirty="0"/>
              <a:t>Эффективная </a:t>
            </a:r>
            <a:r>
              <a:rPr lang="ru-RU" sz="900" dirty="0" smtClean="0"/>
              <a:t>проверка </a:t>
            </a:r>
            <a:r>
              <a:rPr lang="ru-RU" sz="900" dirty="0"/>
              <a:t>проектирования решения аварийного восстановления снижает риски реализации проекта.</a:t>
            </a:r>
          </a:p>
          <a:p>
            <a:pPr lvl="0"/>
            <a:r>
              <a:rPr lang="ru-RU" sz="900" dirty="0"/>
              <a:t>Визуализированное удаленное управление аварийным восстановлением</a:t>
            </a:r>
          </a:p>
          <a:p>
            <a:pPr lvl="1"/>
            <a:r>
              <a:rPr lang="ru-RU" sz="900" dirty="0"/>
              <a:t>Визуализированное развертывание и ввод в эксплуатацию программного обеспечения для управления аварийным восстановлением осуществляется одним нажатием кнопки мыши.</a:t>
            </a:r>
          </a:p>
          <a:p>
            <a:pPr lvl="1"/>
            <a:r>
              <a:rPr lang="ru-RU" sz="900" dirty="0"/>
              <a:t>Централизованные управление и мониторинг работы устройств в основном, внутригородском и удаленном центрах упрощают техническое обслуживание устройств.</a:t>
            </a:r>
          </a:p>
          <a:p>
            <a:pPr lvl="1"/>
            <a:r>
              <a:rPr lang="ru-RU" sz="900" dirty="0"/>
              <a:t>Визуализированное управление поддерживает тестирование и переключение решения DR «в один клик» и позволяет клиентам настраивать сценарии для восстановления резервной сервисной системы одним щелчком кнопки мыши, упрощая управление и техническое обслуживание системы аварийного восстановления.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85183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Централизованная облачная ИТ-система предъявляет высокие требования к непрерывности бизнеса, включая требования к сетям, безопасности данных и надежности предоставления сервисов.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1906193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Облачная платформа управления развертывается в основном центре и центре аварийного восстановления.</a:t>
            </a:r>
          </a:p>
          <a:p>
            <a:pPr lvl="0"/>
            <a:r>
              <a:rPr lang="ru-RU" sz="900" dirty="0"/>
              <a:t>Для периодической репликации данных управления облаком и сервисных данных (ВМ) из основного центра в центр аварийного восстановления настраивается </a:t>
            </a:r>
            <a:r>
              <a:rPr lang="ru-RU" sz="900" dirty="0" smtClean="0"/>
              <a:t>политика </a:t>
            </a:r>
            <a:r>
              <a:rPr lang="ru-RU" sz="900" dirty="0"/>
              <a:t>синхронизации.</a:t>
            </a:r>
          </a:p>
          <a:p>
            <a:pPr lvl="0"/>
            <a:r>
              <a:rPr lang="ru-RU" sz="900" dirty="0"/>
              <a:t>В процессе планирования сервисов поддерживаются два типа </a:t>
            </a:r>
            <a:r>
              <a:rPr lang="ru-RU" sz="900" dirty="0" err="1"/>
              <a:t>LUNов</a:t>
            </a:r>
            <a:r>
              <a:rPr lang="ru-RU" sz="900" dirty="0"/>
              <a:t>: защищенный LUN и незащищенный LUN. Виртуальные машины, которым требуется аварийное восстановление, создаются на защищенных </a:t>
            </a:r>
            <a:r>
              <a:rPr lang="ru-RU" sz="900" dirty="0" err="1"/>
              <a:t>LUNах</a:t>
            </a:r>
            <a:r>
              <a:rPr lang="ru-RU" sz="900" dirty="0"/>
              <a:t>, а репликация массива настраивается только для защищенных </a:t>
            </a:r>
            <a:r>
              <a:rPr lang="ru-RU" sz="900" dirty="0" err="1" smtClean="0"/>
              <a:t>LUNов</a:t>
            </a:r>
            <a:r>
              <a:rPr lang="ru-RU" sz="900" dirty="0" smtClean="0"/>
              <a:t> </a:t>
            </a:r>
            <a:r>
              <a:rPr lang="ru-RU" sz="900" dirty="0"/>
              <a:t>из экономии ресурсов хранения в центре аварийного восстановления.</a:t>
            </a:r>
          </a:p>
          <a:p>
            <a:pPr lvl="0"/>
            <a:r>
              <a:rPr lang="ru-RU" sz="900" dirty="0"/>
              <a:t>При отказе основного центра центр аварийного восстановления позволяет восстановить виртуальные машины одним нажатием кнопки мыши с помощью программного обеспечения для управления аварийным восстановлением.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881880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012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Технология DR на основе хостов:</a:t>
            </a:r>
          </a:p>
          <a:p>
            <a:pPr lvl="1"/>
            <a:r>
              <a:rPr lang="ru-RU" dirty="0"/>
              <a:t>Программное обеспечение репликации данных устанавливается на хостах в основном центре и центре аварийного восстановления. Программное обеспечение удаленного переключения также может устанавливаться на уровне хостов для формирования комплексного решения аварийного восстановления на уровне приложений.</a:t>
            </a:r>
          </a:p>
          <a:p>
            <a:pPr lvl="1"/>
            <a:r>
              <a:rPr lang="ru-RU" dirty="0"/>
              <a:t>Этот режим репликации данных отличается низкими затратами, в основном на покупку программного обеспечения, и совместимостью с серверами и устройствами хранения различных производителей. Этот режим подходит для пользователей, имеющих в наличии «разношерстное» оборудование.</a:t>
            </a:r>
          </a:p>
          <a:p>
            <a:pPr lvl="1"/>
            <a:r>
              <a:rPr lang="ru-RU" dirty="0"/>
              <a:t>Программное обеспечение интенсивно потребляет ресурсы сети и хостов.</a:t>
            </a:r>
          </a:p>
          <a:p>
            <a:pPr lvl="0"/>
            <a:r>
              <a:rPr lang="ru-RU" dirty="0"/>
              <a:t>Технология DR на основе сети:</a:t>
            </a:r>
          </a:p>
          <a:p>
            <a:pPr lvl="1"/>
            <a:r>
              <a:rPr lang="ru-RU" dirty="0"/>
              <a:t>Шлюз хранения развертывается в сети хранения данных (SAN) между внешними серверами приложений и внутренними системами хранения данных.</a:t>
            </a:r>
          </a:p>
          <a:p>
            <a:pPr lvl="1"/>
            <a:r>
              <a:rPr lang="ru-RU" dirty="0"/>
              <a:t>Шлюз хранения обеспечивает зеркальную взаимосвязь между двумя томами на разных устройствах хранения. Когда данные записываются в основной том, шлюз автоматически записывает данные в резервный том. Когда на основном устройстве хранения происходит сбой, осуществляется переключение сервисов на резервное устройство хранения, а резервный том используется для обеспечения бесперебойной работы служб передачи данных.</a:t>
            </a:r>
          </a:p>
          <a:p>
            <a:pPr lvl="0"/>
            <a:r>
              <a:rPr lang="ru-RU" dirty="0"/>
              <a:t>Технология DR на основе массивов:</a:t>
            </a:r>
          </a:p>
          <a:p>
            <a:pPr lvl="1"/>
            <a:r>
              <a:rPr lang="ru-RU" dirty="0"/>
              <a:t>Данные реплицируются из локальной системы хранения в систему хранения аварийного восстановления для формирования пригодной к использованию копии данных в системе хранения аварийного восстановления. Если локальная система хранения выходит из строя, сервисы быстро переключаются на систему хранения аварийного восстановления для обеспечения непрерывности обслуживания.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105985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备注占位符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Принцип работы: прикладное программное обеспечение подключается к двум удаленным базам данных. Данные после обработки сервисов сохраняются в базах данных как активного, так и резервного центров.</a:t>
            </a:r>
          </a:p>
          <a:p>
            <a:pPr lvl="0"/>
            <a:r>
              <a:rPr lang="ru-RU" sz="900" dirty="0"/>
              <a:t>Преимущества и недостатки:</a:t>
            </a:r>
          </a:p>
          <a:p>
            <a:pPr lvl="1"/>
            <a:r>
              <a:rPr lang="ru-RU" sz="900" dirty="0"/>
              <a:t>Поддержка глобальных сетей (</a:t>
            </a:r>
            <a:r>
              <a:rPr lang="ru-RU" sz="900" dirty="0" err="1"/>
              <a:t>Wide</a:t>
            </a:r>
            <a:r>
              <a:rPr lang="ru-RU" sz="900" dirty="0"/>
              <a:t> </a:t>
            </a:r>
            <a:r>
              <a:rPr lang="ru-RU" sz="900" dirty="0" err="1"/>
              <a:t>Area</a:t>
            </a:r>
            <a:r>
              <a:rPr lang="ru-RU" sz="900" dirty="0"/>
              <a:t> </a:t>
            </a:r>
            <a:r>
              <a:rPr lang="ru-RU" sz="900" dirty="0" err="1"/>
              <a:t>Network</a:t>
            </a:r>
            <a:r>
              <a:rPr lang="ru-RU" sz="900" dirty="0"/>
              <a:t>, WAN). Отсутствие необходимости приобретения независимого оборудования или программного обеспечения. Данные логически реплицируются, что позволяет предотвратить распространение ошибок персонала.</a:t>
            </a:r>
          </a:p>
          <a:p>
            <a:pPr lvl="1"/>
            <a:r>
              <a:rPr lang="ru-RU" sz="900" dirty="0"/>
              <a:t>Требуется периодическая проверка согласованности. На восстановление данных в активном центре из резервной копии, хранящейся в резервном центре, требуется длительное время. В прикладную программу требуется внесение серьезных изменений.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07075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Принцип работы:</a:t>
            </a:r>
          </a:p>
          <a:p>
            <a:pPr lvl="1"/>
            <a:r>
              <a:rPr lang="ru-RU" sz="900" dirty="0" smtClean="0"/>
              <a:t>Развертываются </a:t>
            </a:r>
            <a:r>
              <a:rPr lang="ru-RU" sz="900" dirty="0"/>
              <a:t>активный и резервный серверы баз данных.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Когда операция транзакции выполняется в активной базе данных, файл журнала одновременно отправляется в резервную базу данных. Затем резервная база данных воспроизводит полученный файл журнала, чтобы обеспечить согласованность данных с активной базой данных.</a:t>
            </a:r>
          </a:p>
          <a:p>
            <a:pPr lvl="1"/>
            <a:r>
              <a:rPr lang="ru-RU" sz="900" dirty="0"/>
              <a:t>В случае сбоя в активной базе данных резервный сервер базы данных берет на себя обработку транзакций с активного сервера базы данных.</a:t>
            </a:r>
          </a:p>
          <a:p>
            <a:pPr lvl="0"/>
            <a:r>
              <a:rPr lang="ru-RU" sz="900" dirty="0"/>
              <a:t>Преимущества и недостатки:</a:t>
            </a:r>
          </a:p>
          <a:p>
            <a:pPr lvl="1"/>
            <a:r>
              <a:rPr lang="ru-RU" sz="900" dirty="0"/>
              <a:t>Поддержка глобальных сетей (</a:t>
            </a:r>
            <a:r>
              <a:rPr lang="ru-RU" sz="900" dirty="0" err="1"/>
              <a:t>Wide</a:t>
            </a:r>
            <a:r>
              <a:rPr lang="ru-RU" sz="900" dirty="0"/>
              <a:t> </a:t>
            </a:r>
            <a:r>
              <a:rPr lang="ru-RU" sz="900" dirty="0" err="1"/>
              <a:t>Area</a:t>
            </a:r>
            <a:r>
              <a:rPr lang="ru-RU" sz="900" dirty="0"/>
              <a:t> </a:t>
            </a:r>
            <a:r>
              <a:rPr lang="ru-RU" sz="900" dirty="0" err="1"/>
              <a:t>Network</a:t>
            </a:r>
            <a:r>
              <a:rPr lang="ru-RU" sz="900" dirty="0"/>
              <a:t>, WAN). Отсутствие необходимости приобретения независимого оборудования. </a:t>
            </a:r>
            <a:endParaRPr lang="ru-RU" sz="900" dirty="0" smtClean="0"/>
          </a:p>
          <a:p>
            <a:pPr lvl="1"/>
            <a:r>
              <a:rPr lang="ru-RU" sz="900" dirty="0" smtClean="0"/>
              <a:t>Логическая </a:t>
            </a:r>
            <a:r>
              <a:rPr lang="ru-RU" sz="900" dirty="0"/>
              <a:t>репликация данных позволяет снизить риск ошибок персонала. </a:t>
            </a:r>
            <a:endParaRPr lang="ru-RU" sz="900" dirty="0" smtClean="0"/>
          </a:p>
          <a:p>
            <a:pPr lvl="1"/>
            <a:r>
              <a:rPr lang="ru-RU" sz="900" dirty="0" smtClean="0"/>
              <a:t>Отсутствие </a:t>
            </a:r>
            <a:r>
              <a:rPr lang="ru-RU" sz="900" dirty="0"/>
              <a:t>необходимости вносить изменения в приложения. </a:t>
            </a:r>
            <a:endParaRPr lang="ru-RU" sz="900" dirty="0" smtClean="0"/>
          </a:p>
          <a:p>
            <a:pPr lvl="1"/>
            <a:r>
              <a:rPr lang="ru-RU" sz="900" dirty="0" smtClean="0"/>
              <a:t>Возможность </a:t>
            </a:r>
            <a:r>
              <a:rPr lang="ru-RU" sz="900" dirty="0"/>
              <a:t>одновременного доступа к данным в активном и резервном центрах.</a:t>
            </a:r>
          </a:p>
          <a:p>
            <a:pPr lvl="1"/>
            <a:r>
              <a:rPr lang="ru-RU" sz="900" dirty="0"/>
              <a:t>На восстановление данных в активном центре из резервной копии, хранящейся в резервном центре, требуется длительное время. Невозможность реализовать удаленную репликацию данных, не относящихся к базе данных. В синхронном режиме это сильно влияет на производительность основной системы. В асинхронном режиме теряется большой объем данных. Сложные процессы обратного переключения и восстановления работы.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678427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Принцип работы: </a:t>
            </a:r>
            <a:r>
              <a:rPr lang="ru-RU" sz="900" dirty="0" smtClean="0"/>
              <a:t>в </a:t>
            </a:r>
            <a:r>
              <a:rPr lang="ru-RU" sz="900" dirty="0"/>
              <a:t>процессе управления удаленной репликацией программное обеспечение копирует операционные данные с каждого ввода-вывода на активных узлах в режиме реального времени (или своевременно, или с задержкой) для (почти полной) синхронизации данных между двумя удаленными томами.</a:t>
            </a:r>
          </a:p>
          <a:p>
            <a:pPr lvl="0"/>
            <a:r>
              <a:rPr lang="ru-RU" sz="900" dirty="0"/>
              <a:t>Преимущества и недостатки:</a:t>
            </a:r>
          </a:p>
          <a:p>
            <a:pPr lvl="1"/>
            <a:r>
              <a:rPr lang="ru-RU" sz="900" dirty="0"/>
              <a:t>Обеспечение целостности и согласованности данных. Простая структура.</a:t>
            </a:r>
          </a:p>
          <a:p>
            <a:pPr lvl="1"/>
            <a:r>
              <a:rPr lang="ru-RU" sz="900" dirty="0"/>
              <a:t>На производительность записи хоста сильно влияет расстояние. DR на уровне данных не может быть реализовано при отсутствии хоста в центре DR. Невозможность предотвращения логических сбоев.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989001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备注占位符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Принцип работы:</a:t>
            </a:r>
          </a:p>
          <a:p>
            <a:pPr lvl="1"/>
            <a:r>
              <a:rPr lang="ru-RU" sz="900" dirty="0" smtClean="0"/>
              <a:t>Хост </a:t>
            </a:r>
            <a:r>
              <a:rPr lang="ru-RU" sz="900" dirty="0"/>
              <a:t>в основном центре записывает данные в локальный шлюз виртуализации.</a:t>
            </a:r>
          </a:p>
          <a:p>
            <a:pPr lvl="1"/>
            <a:r>
              <a:rPr lang="ru-RU" sz="900" dirty="0"/>
              <a:t>Шлюз виртуализации в основном центре записывает данные в локальный том журнала.</a:t>
            </a:r>
          </a:p>
          <a:p>
            <a:pPr lvl="1"/>
            <a:r>
              <a:rPr lang="ru-RU" sz="900" dirty="0"/>
              <a:t>После успешной записи данных в том журнала шлюз виртуализации в основном центре отправляет локальному хосту подтверждающее сообщение.</a:t>
            </a:r>
          </a:p>
          <a:p>
            <a:pPr lvl="1"/>
            <a:r>
              <a:rPr lang="ru-RU" sz="900" dirty="0"/>
              <a:t>Шлюз виртуализации на стороне основного центра записывает данные в основной том на локальной стороне и отправляет запрос на запись данных в шлюз виртуализации на стороне центра DR.</a:t>
            </a:r>
          </a:p>
          <a:p>
            <a:pPr lvl="1"/>
            <a:r>
              <a:rPr lang="ru-RU" sz="900" dirty="0"/>
              <a:t>После получения запроса на запись шлюз виртуализации на стороне центра DR возвращает подтверждающее сообщение шлюзу виртуализации на стороне основного центра.</a:t>
            </a:r>
          </a:p>
          <a:p>
            <a:pPr lvl="1"/>
            <a:r>
              <a:rPr lang="ru-RU" sz="900" dirty="0"/>
              <a:t>Шлюз виртуализации на стороне центра DR записывает данные в том репликации на стороне центра DR.</a:t>
            </a:r>
          </a:p>
          <a:p>
            <a:pPr lvl="1"/>
            <a:r>
              <a:rPr lang="ru-RU" sz="900" dirty="0"/>
              <a:t>После успешной записи данных в том репликации центр DR отправляет ответное сообщение о завершении в шлюз виртуализации в основном центре.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Преимущества и недостатки: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/>
            </a:r>
            <a:b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</a:b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Поддержка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гетерогенных устройств хранения. Консолидация виртуализации и унифицированное управление, оптимизирующие использование ресурсов хранилищ. </a:t>
            </a:r>
            <a:r>
              <a:rPr lang="ru-RU" sz="900" dirty="0"/>
              <a:t>Необходимость реконструкции сети SAN.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8850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6736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748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На рисунке показана схема реализации. Показатель RPO равен 0, а RTO составляет несколько минут.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Только DR на основе SAN поддерживает синхронную репликацию. </a:t>
            </a:r>
            <a:r>
              <a:rPr lang="ru-RU" sz="900" dirty="0"/>
              <a:t>Рекомендуется, чтобы расстояние было менее 100 км.</a:t>
            </a:r>
          </a:p>
          <a:p>
            <a:pPr lvl="0"/>
            <a:r>
              <a:rPr lang="ru-RU" sz="900" dirty="0"/>
              <a:t>RD предоставляет функции управления, включая управление топологией, тестирование аварийного восстановления, подготовку и аварийное восстановление.</a:t>
            </a:r>
          </a:p>
          <a:p>
            <a:pPr lvl="0"/>
            <a:r>
              <a:rPr lang="ru-RU" sz="900" dirty="0"/>
              <a:t>Для управления и восстановления приложений необходимо установить на сервере Агент.</a:t>
            </a:r>
          </a:p>
          <a:p>
            <a:pPr lvl="0"/>
            <a:r>
              <a:rPr lang="ru-RU" sz="900" dirty="0"/>
              <a:t>Сеть управления RD должна взаимодействовать с хостами и устройствами хранения.</a:t>
            </a:r>
          </a:p>
          <a:p>
            <a:pPr lvl="0"/>
            <a:r>
              <a:rPr lang="ru-RU" sz="900" dirty="0"/>
              <a:t>Поддерживаются каналы FC/</a:t>
            </a:r>
            <a:r>
              <a:rPr lang="ru-RU" sz="900" dirty="0" err="1"/>
              <a:t>iSCSI</a:t>
            </a:r>
            <a:r>
              <a:rPr lang="ru-RU" sz="900" dirty="0"/>
              <a:t>. Для синхронной репликации рекомендуется использовать каналы FC.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17722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Процесс синхронизации осуществляется следующим образом: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Основная система хранения данных получает запрос на запись от хоста.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HyperReplication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регистрирует только адресную информацию. Контент данных не регистрируется.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Данные из запроса на запись записываются как в активный, так и в резервный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LUNы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</a:t>
            </a:r>
            <a:r>
              <a:rPr lang="ru-RU" sz="900" dirty="0"/>
              <a:t>Если LUN осуществляет обратную запись, данные записываются в кэш-память.</a:t>
            </a:r>
          </a:p>
          <a:p>
            <a:pPr lvl="1"/>
            <a:r>
              <a:rPr lang="ru-RU" sz="900" dirty="0" err="1"/>
              <a:t>HyperReplication</a:t>
            </a:r>
            <a:r>
              <a:rPr lang="ru-RU" sz="900" dirty="0"/>
              <a:t> ожидает результата записи данных от активного и резервного </a:t>
            </a:r>
            <a:r>
              <a:rPr lang="ru-RU" sz="900" dirty="0" err="1"/>
              <a:t>LUNов</a:t>
            </a:r>
            <a:r>
              <a:rPr lang="ru-RU" sz="900" dirty="0"/>
              <a:t>. Если запись на оба </a:t>
            </a:r>
            <a:r>
              <a:rPr lang="ru-RU" sz="900" dirty="0" err="1"/>
              <a:t>LUNа</a:t>
            </a:r>
            <a:r>
              <a:rPr lang="ru-RU" sz="900" dirty="0"/>
              <a:t> прошла успешно, система удаляет регистрацию в журнале. Если произошел сбой записи на любой из </a:t>
            </a:r>
            <a:r>
              <a:rPr lang="ru-RU" sz="900" dirty="0" err="1"/>
              <a:t>LUNов</a:t>
            </a:r>
            <a:r>
              <a:rPr lang="ru-RU" sz="900" dirty="0"/>
              <a:t>, система сохраняет регистрацию в журнале и повторно реплицирует данные при следующей синхронизации.</a:t>
            </a:r>
          </a:p>
          <a:p>
            <a:pPr lvl="1"/>
            <a:r>
              <a:rPr lang="ru-RU" sz="900" dirty="0"/>
              <a:t>Система возвращает хосту результат записи исходного </a:t>
            </a:r>
            <a:r>
              <a:rPr lang="ru-RU" sz="900" dirty="0" err="1"/>
              <a:t>LUNа</a:t>
            </a:r>
            <a:r>
              <a:rPr lang="ru-RU" sz="900" dirty="0"/>
              <a:t>.</a:t>
            </a:r>
          </a:p>
          <a:p>
            <a:pPr lvl="0"/>
            <a:r>
              <a:rPr lang="ru-RU" sz="900" dirty="0"/>
              <a:t>Обрыв синхронизации (</a:t>
            </a:r>
            <a:r>
              <a:rPr lang="ru-RU" sz="900" dirty="0" err="1"/>
              <a:t>Splitting</a:t>
            </a:r>
            <a:r>
              <a:rPr lang="ru-RU" sz="900" dirty="0"/>
              <a:t>):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этом режиме запросы на запись рабочих хостов поступают только на активный LUN, а различия в данных между активным и резервным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LUNами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записываются в соответствующем журнале. Если пользователи хотят добиться соответствия данных активного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данным резервного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они могут запустить синхронизацию вручную, в процессе которой блоки данных, помеченные в журнале как имеющие различия, скопируются из активного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 резервный. </a:t>
            </a:r>
            <a:r>
              <a:rPr lang="ru-RU" sz="900" dirty="0"/>
              <a:t>Операция обработки ввода-вывода аналогична процессу начальной синхронизации.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471163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На рисунке показана схема реализации. Целевой показатель RPO составляет &gt; 3 секунд, а RTO — несколько минут.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Асинхронная репликация отличается от синхронной репликации наличием политики репликации с временным интервалом. Теоретически ограничений по расстоянию нет.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RD предоставляет функции управления, включая настройку политик репликации, управление топологией, тестирование аварийного восстановления, подготовку и аварийное восстановление.</a:t>
            </a:r>
          </a:p>
          <a:p>
            <a:r>
              <a:rPr lang="ru-RU" sz="900" dirty="0"/>
              <a:t>Для управления и восстановления приложений необходимо установить на сервере Агент.</a:t>
            </a:r>
          </a:p>
          <a:p>
            <a:pPr lvl="0"/>
            <a:r>
              <a:rPr lang="ru-RU" sz="900" dirty="0"/>
              <a:t>Сеть управления RD должна взаимодействовать с хостами и устройствами хранения.</a:t>
            </a:r>
          </a:p>
          <a:p>
            <a:pPr lvl="0"/>
            <a:r>
              <a:rPr lang="ru-RU" sz="900" dirty="0"/>
              <a:t>На устройствах хранения запускается репликация второго уровня. Репликация, которая занимает более 15 минут, может быть запущена на RD.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778461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Временной сегмент: логическое пространство кэш-памяти, которое отвечает за управление новыми данными, полученными за определенный период времени (размер данных не ограничен).</a:t>
            </a:r>
          </a:p>
          <a:p>
            <a:pPr lvl="0"/>
            <a:r>
              <a:rPr lang="ru-RU" dirty="0"/>
              <a:t>В сценариях с низким RPO и коротким периодом репликации кэш-память активного и резервного </a:t>
            </a:r>
            <a:r>
              <a:rPr lang="ru-RU" dirty="0" err="1"/>
              <a:t>LUNов</a:t>
            </a:r>
            <a:r>
              <a:rPr lang="ru-RU" dirty="0"/>
              <a:t> хранит все данные в нескольких временных сегментах. Но если пропускная способность хоста или аварийного восстановления не соответствует норме, а период репликации продлевается или прерывается, данные из кэш-памяти переносятся на диски в активной и резервной системах хранения для обеспечения соответствия данных. После репликации выполняется чтение данных с дисков.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405122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731837" y="728663"/>
            <a:ext cx="5580063" cy="8990778"/>
          </a:xfrm>
        </p:spPr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1. Инкрементные данные основного и резервного объектов автоматически синхронизируются в заданный пользователем период синхронизации (от 3 секунд до 1 440 минут). (Если задан ручной режим синхронизации, требуется вмешательство персонала для запуска этого процесса.) При запуске репликации новые временные сегменты (TPN+1 и TPX+1) генерируются соответственно в кэш-памяти активного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(LUN A) и резервного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(LUN B).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2. Основной ЦОД получает запрос на запись от основного хоста.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3. Основной объект записывает данные из запроса в кэш в сегмент времени TPN+1 и немедленно отправляет на хост сообщение об успешной записи.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4. Во время синхронизации система хранения считывает данные из временного сегмента TPN кэша активного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 предыдущий период синхронизации, а затем передает данные на резервный объект и записывает их во временной сегмент TPX+1 кэша резервного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Когда кэш записи основного объекта переполняется, данные из кэша автоматически переносятся на диски. В этом случае для данных временного сегмента TPN генерируется мгновенный снимок. В процессе синхронизации чтение таких данных выполняется с мгновенного снимка, после чего они копируются на вторичный LUN.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5. После завершения синхронизации система хранения переносит данные из временных сегментов TPN и TPX+1 в кэш-память активного и резервного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LUNов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(соответствующие снимки удаляются автоматически) и ждет следующего периода синхронизации.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Переключение: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Переключение «активный-резервный» выполняется, если пара имеет статус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Normal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статусе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Split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переключение «активный-резервный» выполняется только при условии, что для резервного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включена функция перезаписи.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Асинхронная удаленная репликация может выполняться в состоянии обрыва синхронизации (статус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Split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режиме обрыва синхронизации вторичный LUN доступен для записи.</a:t>
            </a:r>
          </a:p>
        </p:txBody>
      </p:sp>
    </p:spTree>
    <p:extLst>
      <p:ext uri="{BB962C8B-B14F-4D97-AF65-F5344CB8AC3E}">
        <p14:creationId xmlns:p14="http://schemas.microsoft.com/office/powerpoint/2010/main" val="2865197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настоящее время только V3R2C10 поддерживает репликацию файловой системы NAS с использованием ROW.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Агенты RD не развертываются в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Linux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или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Windows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для NAS. RD управляет только политиками репликации и аварийным восстановлением хранилища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OceanStor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V3.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настоящее время файловые системы поддерживают NFS и CIFS, а управление DR управляет только процессом репликации файловой системы и контролирует разрешения файловых систем, которые необходимо настроить во время создания системы.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Как и SAN, репликация файловой системы поддерживает каналы FC/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iSCSI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663487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начале каждого периода создается мгновенный снимок основной файловой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системы.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Система считывает инкрементные данные, записанные с момента последнего считывания до настоящего времени, и реплицирует их в резервную файловую систему. После завершения инкрементной репликации данные в резервной файловой системе соответствуют данным основной файловой системы.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Между файловыми системами поддерживается удаленная репликация. Между каталогами или файлами репликация не поддерживается.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Одна файловая система поддерживает выполнение только одной задачи репликации. Одновременное выполнение нескольких задач не поддерживается. Одна задача репликации может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выполняться в отношении нескольких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файловых систем.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Файловые системы поддерживают только репликацию «один к одному». Файловая система не может одновременно служить источником и местом назначения репликации. Каскадная репликация и 3DC не поддерживаются.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Минимальный блок инкрементной репликации — это размер блока файловой системы (от 4 КБ до 64 КБ). Минимальный период синхронизации асинхронной репликации составляет 5 минут.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Поддерживается возобновление передачи данных.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469873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Точка согласованности — минимум 3 секунды:</a:t>
            </a:r>
          </a:p>
          <a:p>
            <a:pPr lvl="1"/>
            <a:r>
              <a:rPr lang="ru-RU" sz="900" dirty="0"/>
              <a:t>Когда начинается период репликации, в кэш-памяти активного и резервного </a:t>
            </a:r>
            <a:r>
              <a:rPr lang="ru-RU" sz="900" dirty="0" err="1"/>
              <a:t>LUNов</a:t>
            </a:r>
            <a:r>
              <a:rPr lang="ru-RU" sz="900" dirty="0"/>
              <a:t> генерируются новые временные сегменты T2 и P2 соответственно.</a:t>
            </a:r>
          </a:p>
          <a:p>
            <a:pPr lvl="1"/>
            <a:r>
              <a:rPr lang="ru-RU" sz="900" dirty="0"/>
              <a:t>Новые данные хоста записываются во временной сегмент T2 в кэш первичного </a:t>
            </a:r>
            <a:r>
              <a:rPr lang="ru-RU" sz="900" dirty="0" err="1"/>
              <a:t>LUNа</a:t>
            </a:r>
            <a:r>
              <a:rPr lang="ru-RU" sz="900" dirty="0"/>
              <a:t>.</a:t>
            </a:r>
          </a:p>
          <a:p>
            <a:pPr lvl="1"/>
            <a:r>
              <a:rPr lang="ru-RU" sz="900" dirty="0"/>
              <a:t>Хост получает сообщение с подтверждением успешной записи.</a:t>
            </a:r>
          </a:p>
          <a:p>
            <a:pPr lvl="1"/>
            <a:r>
              <a:rPr lang="ru-RU" sz="900" dirty="0"/>
              <a:t>Данные временного сегмента T1 реплицируются во временной сегмент P2.</a:t>
            </a:r>
          </a:p>
          <a:p>
            <a:pPr lvl="1"/>
            <a:r>
              <a:rPr lang="ru-RU" sz="900" dirty="0"/>
              <a:t>Активный и резервный </a:t>
            </a:r>
            <a:r>
              <a:rPr lang="ru-RU" sz="900" dirty="0" err="1"/>
              <a:t>LUNы</a:t>
            </a:r>
            <a:r>
              <a:rPr lang="ru-RU" sz="900" dirty="0"/>
              <a:t> сбрасывают свои данные на диски.</a:t>
            </a:r>
          </a:p>
          <a:p>
            <a:pPr lvl="2"/>
            <a:r>
              <a:rPr lang="ru-RU" sz="900" dirty="0"/>
              <a:t>Чтение данных осуществляется непосредственно из кэша. Задержка небольшая.</a:t>
            </a:r>
          </a:p>
          <a:p>
            <a:pPr lvl="2"/>
            <a:r>
              <a:rPr lang="ru-RU" sz="900" dirty="0"/>
              <a:t>Мгновенный снимок не требует обновления данных в режиме реального времени на основе COW. Синхронизация оказывает незначительное влияние на производительность. Период репликации сокращается до 3 секунд.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0412641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Согласованность приложений: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Чтобы связать мгновенный снимок массива с базой данных, необходимо установить агент согласованности на хост.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При выполнении задачи создания мгновенного снимка: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Переведите базу данных в режим резервного копирования, создайте контрольные точки и запишите все «грязные» (измененные) данные из памяти в систему хранения.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Проинформируйте массив хранения о создании мгновенного снимка.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Выведите базу данных из режима резервного копирования.</a:t>
            </a:r>
          </a:p>
          <a:p>
            <a:pPr lvl="0"/>
            <a:r>
              <a:rPr lang="ru-RU" sz="900" dirty="0"/>
              <a:t>Преимущества:</a:t>
            </a:r>
          </a:p>
          <a:p>
            <a:pPr lvl="1"/>
            <a:r>
              <a:rPr lang="ru-RU" sz="900" dirty="0"/>
              <a:t>Прямое использование данных на объекте аварийного восстановления без необходимости выполнять откаты вперед или назад.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91224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681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приложениях баз данных среднего и большого размера данные, журналы и записи изменений хранятся на разных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LUNах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(обычно это связанные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LUNы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также называемые зависимыми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LUNами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). Если данные на одном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LUNе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недоступны, данные на других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LUNах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также будут недоступны.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Синхронизировать или разделить данные путем обрыва синхронизации для этих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LUNов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можно в пакетном режиме. Таким образом, взаимосвязь данных между этими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LUNами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сохраняется, а данные резервного копирования остаются целостными и доступными. Эта технология называется технологией группы согласованности удаленной репликации.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Максимальное количество пар удаленной репликации в группе согласованности в массивах хранения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Huawei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— 8. Группы согласованности для массивов не поддерживаются.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Примечание: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пары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удаленной репликации связанных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LUNов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должны быть добавлены в одну группу согласованности. Не добавляйте пары удаленной репликации несвязанных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LUNов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 одну группу согласованности. Кроме того, добавление пар синхронной удаленной репликации и пар асинхронной удаленной репликации в одну группу согласованности не поддерживается. Резервные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LUNы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всех пар удаленной репликации должны находиться в одной удаленной системе хранения.</a:t>
            </a:r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26620721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51756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Цели тестирования DR:</a:t>
            </a:r>
          </a:p>
          <a:p>
            <a:pPr lvl="1"/>
            <a:r>
              <a:rPr lang="ru-RU" sz="900" dirty="0"/>
              <a:t>Моделирование ситуации срабатывания DR.</a:t>
            </a:r>
          </a:p>
          <a:p>
            <a:pPr lvl="1"/>
            <a:r>
              <a:rPr lang="ru-RU" sz="900" dirty="0"/>
              <a:t>Помощь специалистам в освоении процесса аварийного восстановления и </a:t>
            </a:r>
            <a:r>
              <a:rPr lang="ru-RU" sz="900" dirty="0" smtClean="0"/>
              <a:t>расширении</a:t>
            </a:r>
            <a:r>
              <a:rPr lang="ru-RU" sz="900" baseline="0" dirty="0" smtClean="0"/>
              <a:t> </a:t>
            </a:r>
            <a:r>
              <a:rPr lang="ru-RU" sz="900" dirty="0" smtClean="0"/>
              <a:t>возможностей </a:t>
            </a:r>
            <a:r>
              <a:rPr lang="ru-RU" sz="900" dirty="0"/>
              <a:t>восстановления работы сервисов.</a:t>
            </a:r>
          </a:p>
          <a:p>
            <a:pPr lvl="1"/>
            <a:r>
              <a:rPr lang="ru-RU" sz="900" dirty="0"/>
              <a:t>Проверка </a:t>
            </a:r>
            <a:r>
              <a:rPr lang="ru-RU" sz="900" dirty="0" smtClean="0"/>
              <a:t>работоспособности сервисов.</a:t>
            </a:r>
            <a:endParaRPr lang="ru-RU" sz="900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4186580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497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Задачи, стоящие перед заказчиком</a:t>
            </a:r>
          </a:p>
          <a:p>
            <a:pPr lvl="1"/>
            <a:r>
              <a:rPr lang="ru-RU" sz="900" dirty="0"/>
              <a:t>Заказчик имеет виртуальный центр обработки данных </a:t>
            </a:r>
            <a:r>
              <a:rPr lang="ru-RU" sz="900" dirty="0" err="1"/>
              <a:t>vSphere</a:t>
            </a:r>
            <a:r>
              <a:rPr lang="ru-RU" sz="900" dirty="0"/>
              <a:t> и хочет построить новый центр обработки данных для аварийного восстановления.</a:t>
            </a:r>
          </a:p>
          <a:p>
            <a:pPr lvl="1"/>
            <a:r>
              <a:rPr lang="ru-RU" sz="900" dirty="0"/>
              <a:t>Обеспечение низкой совокупной стоимости владения и высокой рентабельности (ROI).</a:t>
            </a:r>
          </a:p>
          <a:p>
            <a:pPr lvl="0"/>
            <a:r>
              <a:rPr lang="ru-RU" sz="900" dirty="0"/>
              <a:t>Решение </a:t>
            </a:r>
            <a:r>
              <a:rPr lang="ru-RU" sz="900" dirty="0" err="1"/>
              <a:t>Huawei</a:t>
            </a:r>
            <a:endParaRPr lang="ru-RU" sz="900" dirty="0"/>
          </a:p>
          <a:p>
            <a:pPr lvl="1"/>
            <a:r>
              <a:rPr lang="ru-RU" sz="900" dirty="0"/>
              <a:t>Развертывание ИТ-системы, в том числе </a:t>
            </a:r>
            <a:r>
              <a:rPr lang="ru-RU" sz="900" dirty="0" smtClean="0"/>
              <a:t>устройств </a:t>
            </a:r>
            <a:r>
              <a:rPr lang="ru-RU" sz="900" dirty="0"/>
              <a:t>хранения, </a:t>
            </a:r>
            <a:r>
              <a:rPr lang="ru-RU" sz="900" dirty="0" smtClean="0"/>
              <a:t>сервисов, сетей </a:t>
            </a:r>
            <a:r>
              <a:rPr lang="ru-RU" sz="900" dirty="0"/>
              <a:t>и </a:t>
            </a:r>
            <a:r>
              <a:rPr lang="ru-RU" sz="900" dirty="0" smtClean="0"/>
              <a:t>платформ </a:t>
            </a:r>
            <a:r>
              <a:rPr lang="ru-RU" sz="900" dirty="0"/>
              <a:t>виртуализации, в центре аварийного восстановления.</a:t>
            </a:r>
          </a:p>
          <a:p>
            <a:pPr lvl="1"/>
            <a:r>
              <a:rPr lang="ru-RU" sz="900" dirty="0"/>
              <a:t>Установка компонента </a:t>
            </a:r>
            <a:r>
              <a:rPr lang="ru-RU" sz="900" dirty="0" err="1"/>
              <a:t>Huawei</a:t>
            </a:r>
            <a:r>
              <a:rPr lang="ru-RU" sz="900" dirty="0"/>
              <a:t> </a:t>
            </a:r>
            <a:r>
              <a:rPr lang="ru-RU" sz="900" dirty="0" err="1"/>
              <a:t>UltraVR</a:t>
            </a:r>
            <a:r>
              <a:rPr lang="ru-RU" sz="900" dirty="0"/>
              <a:t> DR в основном центре и центре аварийного восстановления.</a:t>
            </a:r>
          </a:p>
          <a:p>
            <a:pPr lvl="1"/>
            <a:r>
              <a:rPr lang="ru-RU" sz="900" dirty="0"/>
              <a:t>Установка агента </a:t>
            </a:r>
            <a:r>
              <a:rPr lang="ru-RU" sz="900" dirty="0" err="1"/>
              <a:t>ConsistentAgent</a:t>
            </a:r>
            <a:r>
              <a:rPr lang="ru-RU" sz="900" dirty="0"/>
              <a:t> на хост-машинах виртуальных машин для реализации защиты виртуальных машин на уровне приложений.</a:t>
            </a:r>
          </a:p>
          <a:p>
            <a:pPr lvl="0"/>
            <a:r>
              <a:rPr lang="ru-RU" sz="900" dirty="0"/>
              <a:t>Преимущества для заказчиков</a:t>
            </a:r>
          </a:p>
          <a:p>
            <a:pPr lvl="1"/>
            <a:r>
              <a:rPr lang="ru-RU" sz="900" dirty="0"/>
              <a:t>Отсутствие необходимости в реконструкции архитектуры действующей сети.</a:t>
            </a:r>
          </a:p>
          <a:p>
            <a:pPr lvl="1"/>
            <a:r>
              <a:rPr lang="ru-RU" sz="900" dirty="0"/>
              <a:t>Гибкие возможности настройки политик аварийного восстановления и восстановление «в один клик».</a:t>
            </a:r>
          </a:p>
          <a:p>
            <a:pPr lvl="1"/>
            <a:r>
              <a:rPr lang="ru-RU" sz="900" dirty="0"/>
              <a:t>Поддержка тестирования DR и обратного переключения.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3899666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Задачи, стоящие перед заказчиком</a:t>
            </a:r>
          </a:p>
          <a:p>
            <a:pPr lvl="1"/>
            <a:r>
              <a:rPr lang="ru-RU" sz="900" dirty="0"/>
              <a:t>Имеющаяся ИТ-система не способна удовлетворить требования, предъявляемые к развитию услуг и обеспечению непрерывности предоставления онлайн-сервисов.</a:t>
            </a:r>
          </a:p>
          <a:p>
            <a:pPr lvl="1"/>
            <a:r>
              <a:rPr lang="ru-RU" sz="900" dirty="0"/>
              <a:t>Сложные операции эксплуатации и техобслуживания ИТ-оборудования, высокое энергопотребление и низкая эффективность использования ресурсов.</a:t>
            </a:r>
          </a:p>
          <a:p>
            <a:pPr lvl="0"/>
            <a:r>
              <a:rPr lang="ru-RU" sz="900" dirty="0"/>
              <a:t>Решение </a:t>
            </a:r>
            <a:r>
              <a:rPr lang="ru-RU" sz="900" dirty="0" err="1"/>
              <a:t>Huawei</a:t>
            </a:r>
            <a:endParaRPr lang="ru-RU" sz="900" dirty="0"/>
          </a:p>
          <a:p>
            <a:pPr lvl="1"/>
            <a:r>
              <a:rPr lang="ru-RU" sz="900" dirty="0"/>
              <a:t>Реализация переноса сервисной системы на облачную платформу </a:t>
            </a:r>
            <a:r>
              <a:rPr lang="ru-RU" sz="900" dirty="0" err="1"/>
              <a:t>Huawei</a:t>
            </a:r>
            <a:r>
              <a:rPr lang="ru-RU" sz="900" dirty="0"/>
              <a:t>.</a:t>
            </a:r>
          </a:p>
          <a:p>
            <a:pPr lvl="1"/>
            <a:r>
              <a:rPr lang="ru-RU" sz="900" dirty="0"/>
              <a:t>Развертывание устройств хранения CDP и программного обеспечения CDP в двух центрах обработки данных. </a:t>
            </a:r>
            <a:r>
              <a:rPr lang="ru-RU" sz="900" dirty="0" smtClean="0"/>
              <a:t>Использование технологии </a:t>
            </a:r>
            <a:r>
              <a:rPr lang="ru-RU" sz="900" dirty="0"/>
              <a:t>CDP </a:t>
            </a:r>
            <a:r>
              <a:rPr lang="ru-RU" sz="900" dirty="0" smtClean="0"/>
              <a:t>для </a:t>
            </a:r>
            <a:r>
              <a:rPr lang="ru-RU" sz="900" dirty="0"/>
              <a:t>реализации аварийного восстановления на уровне приложений в двух центрах обработки данных в одном городе.</a:t>
            </a:r>
          </a:p>
          <a:p>
            <a:pPr lvl="0"/>
            <a:r>
              <a:rPr lang="ru-RU" sz="900" dirty="0"/>
              <a:t>Преимущества для заказчиков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Возможность гибкого и повторного использования ресурсов, повышающая эффективность использования ресурсов и снижающая затраты на эксплуатацию и техническое обслуживание.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Нулевые показатели RTO и RPO для ключевых сервисов. </a:t>
            </a:r>
            <a:r>
              <a:rPr lang="ru-RU" sz="900" dirty="0"/>
              <a:t>При отказе основного центра автоматическое переключение сервисов и данных на центр аварийного восстановления, обеспечивающее непрерывность обслуживания.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6136799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Ответы:</a:t>
            </a:r>
          </a:p>
          <a:p>
            <a:pPr lvl="1"/>
            <a:r>
              <a:rPr lang="ru-RU" dirty="0"/>
              <a:t>BCD</a:t>
            </a:r>
          </a:p>
          <a:p>
            <a:pPr lvl="1"/>
            <a:r>
              <a:rPr lang="ru-RU" dirty="0"/>
              <a:t>Неверно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82020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4944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dirty="0"/>
              <a:t>Обучающее приложение </a:t>
            </a:r>
            <a:r>
              <a:rPr lang="ru-RU" dirty="0" err="1"/>
              <a:t>Huawei</a:t>
            </a:r>
            <a:endParaRPr lang="ru-RU" dirty="0"/>
          </a:p>
          <a:p>
            <a:pPr lvl="1"/>
            <a:r>
              <a:rPr lang="ru-RU" dirty="0"/>
              <a:t>Содержит огромную библиотеку сертифицированных обучающих видео </a:t>
            </a:r>
            <a:r>
              <a:rPr lang="ru-RU" dirty="0" err="1"/>
              <a:t>Huawei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Приложение техподдержки </a:t>
            </a:r>
            <a:r>
              <a:rPr lang="ru-RU" dirty="0" err="1"/>
              <a:t>Huawei</a:t>
            </a:r>
            <a:r>
              <a:rPr lang="ru-RU" dirty="0"/>
              <a:t> </a:t>
            </a:r>
            <a:r>
              <a:rPr lang="ru-RU" dirty="0" err="1"/>
              <a:t>Enterprise</a:t>
            </a:r>
            <a:endParaRPr lang="ru-RU" dirty="0"/>
          </a:p>
          <a:p>
            <a:pPr lvl="1"/>
            <a:r>
              <a:rPr lang="ru-RU" dirty="0"/>
              <a:t>Охватывает все популярные документы, примеры из практики применения и новости по продуктам </a:t>
            </a:r>
            <a:r>
              <a:rPr lang="ru-RU" dirty="0" err="1"/>
              <a:t>Huawei</a:t>
            </a:r>
            <a:r>
              <a:rPr lang="ru-RU" dirty="0"/>
              <a:t>. Пользователи могут быстро осуществлять запрос информации о командах, аварийных сигналах и запасных частях. Кроме того, отсканировав QR-код, пользователи могут использовать данное приложение для просмотра информации об устройстве. Простые и интуитивно понятные </a:t>
            </a:r>
            <a:r>
              <a:rPr lang="ru-RU" dirty="0" err="1"/>
              <a:t>видеоруководства</a:t>
            </a:r>
            <a:r>
              <a:rPr lang="ru-RU" dirty="0"/>
              <a:t> обеспечивают круглосуточную техническую поддержку корпоративным пользователям.</a:t>
            </a:r>
          </a:p>
          <a:p>
            <a:pPr lvl="0"/>
            <a:r>
              <a:rPr lang="ru-RU" dirty="0"/>
              <a:t>Сервисное приложение </a:t>
            </a:r>
            <a:r>
              <a:rPr lang="ru-RU" dirty="0" err="1"/>
              <a:t>Huawei</a:t>
            </a:r>
            <a:r>
              <a:rPr lang="ru-RU" dirty="0"/>
              <a:t> </a:t>
            </a:r>
            <a:r>
              <a:rPr lang="ru-RU" dirty="0" err="1"/>
              <a:t>Enterprise</a:t>
            </a:r>
            <a:endParaRPr lang="ru-RU" dirty="0"/>
          </a:p>
          <a:p>
            <a:pPr lvl="1"/>
            <a:r>
              <a:rPr lang="ru-RU" dirty="0"/>
              <a:t>Предоставляет универсальные мобильные ИКТ-порталы для клиентов и партнеров, обеспечивающие информацию о комплексных продуктах и решениях </a:t>
            </a:r>
            <a:r>
              <a:rPr lang="ru-RU" dirty="0" err="1"/>
              <a:t>Huawei</a:t>
            </a:r>
            <a:r>
              <a:rPr lang="ru-RU" dirty="0"/>
              <a:t> для корпоративных пользователей в любое время и в любом месте.</a:t>
            </a: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873641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Популярные инструменты</a:t>
            </a:r>
          </a:p>
          <a:p>
            <a:pPr lvl="1"/>
            <a:r>
              <a:rPr lang="ru-RU" dirty="0" err="1"/>
              <a:t>HedEx</a:t>
            </a:r>
            <a:r>
              <a:rPr lang="ru-RU" dirty="0"/>
              <a:t> </a:t>
            </a:r>
            <a:r>
              <a:rPr lang="ru-RU" dirty="0" err="1"/>
              <a:t>Lite</a:t>
            </a:r>
            <a:r>
              <a:rPr lang="ru-RU" dirty="0"/>
              <a:t> — инструмент </a:t>
            </a:r>
            <a:r>
              <a:rPr lang="ru-RU" dirty="0" err="1"/>
              <a:t>Huawei</a:t>
            </a:r>
            <a:r>
              <a:rPr lang="ru-RU" dirty="0"/>
              <a:t> для управления документацией по продуктам. Позволяет пользователям просматривать, осуществлять поиск, обновлять и управлять документацией по продуктам.</a:t>
            </a:r>
          </a:p>
          <a:p>
            <a:pPr lvl="1"/>
            <a:r>
              <a:rPr lang="ru-RU" dirty="0" err="1"/>
              <a:t>eStor</a:t>
            </a:r>
            <a:r>
              <a:rPr lang="ru-RU" dirty="0"/>
              <a:t> — платформа графического моделирования систем хранения данных. Платформа имитирует </a:t>
            </a:r>
            <a:r>
              <a:rPr lang="ru-RU" dirty="0" err="1"/>
              <a:t>флеш</a:t>
            </a:r>
            <a:r>
              <a:rPr lang="ru-RU" dirty="0"/>
              <a:t>-устройства </a:t>
            </a:r>
            <a:r>
              <a:rPr lang="ru-RU" dirty="0" err="1"/>
              <a:t>Huawei</a:t>
            </a:r>
            <a:r>
              <a:rPr lang="ru-RU" dirty="0"/>
              <a:t> </a:t>
            </a:r>
            <a:r>
              <a:rPr lang="ru-RU" dirty="0" err="1"/>
              <a:t>OceanStor</a:t>
            </a:r>
            <a:r>
              <a:rPr lang="ru-RU" dirty="0"/>
              <a:t>, чтобы помочь специалистам в области ИКТ и клиентам познакомиться с продуктами хранения </a:t>
            </a:r>
            <a:r>
              <a:rPr lang="ru-RU" dirty="0" err="1"/>
              <a:t>Huawei</a:t>
            </a:r>
            <a:r>
              <a:rPr lang="ru-RU" dirty="0"/>
              <a:t> и быстро освоить необходимые операции.</a:t>
            </a:r>
          </a:p>
          <a:p>
            <a:pPr lvl="1"/>
            <a:r>
              <a:rPr lang="ru-RU" dirty="0"/>
              <a:t>Центр инструментов сетевой документации — инструмент для подготовки документации по сетевым продуктам. Помогает при проведении тендеров, планировании сети, реализации проектов, модернизации и техническом обслуживании.</a:t>
            </a:r>
          </a:p>
          <a:p>
            <a:pPr lvl="1"/>
            <a:r>
              <a:rPr lang="ru-RU" dirty="0"/>
              <a:t>Помощник по информационным запросам позволяет запрашивать информацию о командах и аварийных сигналах для продуктов </a:t>
            </a:r>
            <a:r>
              <a:rPr lang="ru-RU" dirty="0" err="1"/>
              <a:t>Huawei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97365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502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905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dirty="0"/>
              <a:t>Создание системы аварийного восстановления (DR) — необходимое средство для минимизации последствий аварий.</a:t>
            </a:r>
          </a:p>
          <a:p>
            <a:pPr lvl="0"/>
            <a:r>
              <a:rPr lang="ru-RU" sz="900" dirty="0"/>
              <a:t>Статистика страхования, представленная международным агентством в Швейцарии: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2004 году прямые финансовые потери на мировом рынке, понесенные в результате стихийных бедствий и антропогенных катастроф, составили 123 млрд долларов США.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2005 году в мире произошло 400 катастроф, ущерб от которых составил более 230 млрд долларов США.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2006 году финансовые потери, непосредственно вызванные стихийными бедствиями и антропогенными катастрофами, оказались ниже ожидаемых и составили 48 млрд долларов США.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 сравнению с 1960-ми годами, в 1990-х годах частота возникновения стихийных бедствий увеличилась в три раза, а финансовые потери — в девять раз.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Бедствия, которые невозможно предвидеть, приносят огромные убытки.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 данным IDC, из компаний, испытавших на себе последствия различных катастроф в период с 1990 по 2000 года, 55% потерпели крах. 29% разорились в течение 2 лет после катастроф, так и не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оправившись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после потери данных, и только 16% компаний выжили.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Исследование Университета Миннесоты в США показывает, что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60</a:t>
            </a:r>
            <a:r>
              <a:rPr lang="en-US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%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компаний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пострадавших от различных бедствий и не реализовавших систему аварийного восстановления, смогли продержаться на плаву только два или три года. По мере того, как предприятия становятся более зависимыми от своих данных, эта цифра, вероятно, будет только увеличиваться.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1095074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Неудобное управление большим количество разнообразных приложений: в корпоративных ИТ-системах постоянно растет количество сервисных приложений, которым требуется защита на случай аварии в виде аварийного восстановления. К распространенным приложениям относятся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Oracle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, DB2, SQL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Server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и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Exchange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 Тенденция переноса в облако ИТ-систем также становится все более очевидной, и большое количество виртуальных машин требует защиты из-за отсутствия единой системы управления.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Сложный, трудоемкий и подверженный ошибкам процесс: различные приложения имеют разные конфигурации и процессы восстановления, что затрудняет настройку. Процессы переключения сервисов и восстановления данных требуют привлечения высококвалифицированного персонала, занимают много времени и подвержены ошибкам. Автоматический процесс создания и развертывания отсутствует.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Режим черного ящика, трудный для понимания: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традиционные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процессы переключения сервисов и тестирования их работы выполняются в режиме </a:t>
            </a:r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«черного ящика»,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т.е. с полным отсутствием визуализации.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5341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Для реализации HA требуются дополнительные серверы, с помощью которых формируется кластер, обеспечивающий работу приложений и сервисов. Кластер HA можно разделить на два вида: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Кластер HA «активный-пассивный»:</a:t>
            </a:r>
          </a:p>
          <a:p>
            <a:pPr lvl="1"/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Состоит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всего из двух узлов (активного и пассивного). В этом режиме система предоставляет сервисы только на активном узле.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Когда активный узел неисправен, пассивный узел берет на себя предоставление сервисов.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Как правило, для управления переключением между активным и резервным устройствами и получения виртуального IP-адреса, необходимого для предоставления сервисов, используется программное обеспечение CRM, такое как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Pacemaker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  <a:p>
            <a:pPr lvl="0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Кластер HA «активный-активный»:</a:t>
            </a:r>
          </a:p>
          <a:p>
            <a:pPr lvl="1"/>
            <a:r>
              <a:rPr lang="ru-RU" sz="9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Состоит 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из двух активных узлов. Если в кластере, работающем в этом режиме, несколько узлов, он называется кластером мульти-мастер.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этой конфигурации все серверы в кластере имеют одинаковую системную нагрузку.</a:t>
            </a:r>
          </a:p>
          <a:p>
            <a:pPr lvl="1"/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Если использовать базу данных в качестве примера, то обновление одного экземпляра будет синхронизировано со всеми экземплярами.</a:t>
            </a:r>
          </a:p>
          <a:p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В этой конфигурации для предоставления виртуальных IP-адресов используется программное обеспечение балансировки нагрузки, такое как </a:t>
            </a:r>
            <a:r>
              <a:rPr lang="ru-RU" sz="900" baseline="0" dirty="0" err="1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HAProxy</a:t>
            </a:r>
            <a:r>
              <a:rPr lang="ru-RU" sz="900" baseline="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.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</p:spTree>
    <p:extLst>
      <p:ext uri="{BB962C8B-B14F-4D97-AF65-F5344CB8AC3E}">
        <p14:creationId xmlns:p14="http://schemas.microsoft.com/office/powerpoint/2010/main" val="396336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750888" y="742950"/>
            <a:ext cx="5541962" cy="3117850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539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"/>
            <a:ext cx="12192000" cy="5602224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8" name="L 形 7"/>
          <p:cNvSpPr/>
          <p:nvPr userDrawn="1"/>
        </p:nvSpPr>
        <p:spPr>
          <a:xfrm rot="16200000" flipH="1">
            <a:off x="6634196" y="2578036"/>
            <a:ext cx="701032" cy="717656"/>
          </a:xfrm>
          <a:prstGeom prst="corner">
            <a:avLst>
              <a:gd name="adj1" fmla="val 3243"/>
              <a:gd name="adj2" fmla="val 3048"/>
            </a:avLst>
          </a:prstGeom>
          <a:solidFill>
            <a:srgbClr val="C7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9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8227DEE9-8BE9-0D49-BF96-9E83C5312E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6560" y="907092"/>
            <a:ext cx="8125839" cy="690255"/>
          </a:xfrm>
          <a:prstGeom prst="rect">
            <a:avLst/>
          </a:prstGeom>
          <a:ln>
            <a:noFill/>
            <a:prstDash val="dash"/>
          </a:ln>
        </p:spPr>
        <p:txBody>
          <a:bodyPr lIns="0" tIns="0" rIns="0" bIns="0" anchor="t">
            <a:normAutofit/>
          </a:bodyPr>
          <a:lstStyle>
            <a:lvl1pPr>
              <a:defRPr lang="en-US" sz="3200" b="0" i="0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 defTabSz="914034">
              <a:lnSpc>
                <a:spcPts val="3439"/>
              </a:lnSpc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2F43DA98-D48D-6947-95EF-BA3B05E688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6561" y="1949372"/>
            <a:ext cx="8125840" cy="643926"/>
          </a:xfrm>
        </p:spPr>
        <p:txBody>
          <a:bodyPr vert="horz" lIns="0" tIns="0" rIns="0" bIns="0" rtlCol="0">
            <a:noAutofit/>
          </a:bodyPr>
          <a:lstStyle>
            <a:lvl1pPr marL="228600" indent="-228600">
              <a:buNone/>
              <a:defRPr lang="en-US" sz="14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</a:pPr>
            <a:r>
              <a:rPr lang="en-US" altLang="zh-CN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8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lang="en-US" altLang="zh-CN" dirty="0" smtClean="0"/>
              <a:t>More information for trainees</a:t>
            </a:r>
            <a:endParaRPr lang="zh-CN" altLang="en-US" dirty="0" smtClean="0"/>
          </a:p>
          <a:p>
            <a:endParaRPr lang="zh-CN" altLang="en-US" dirty="0"/>
          </a:p>
        </p:txBody>
      </p:sp>
      <p:cxnSp>
        <p:nvCxnSpPr>
          <p:cNvPr id="12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813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8428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Дополнительная информация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39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99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42033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Рекомендации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3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#标题和内容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484312"/>
            <a:ext cx="10728326" cy="4443243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103871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*#标题和内容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1052514"/>
            <a:ext cx="10728326" cy="4875042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en-US" altLang="zh-CN" dirty="0" smtClean="0"/>
              <a:t>Click here to edit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833010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  <p15:guide id="0" orient="horz" pos="66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#仅标题（两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10019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9931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*#仅标题（一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731838" y="447468"/>
            <a:ext cx="10728325" cy="497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lang="zh-CN" altLang="en-US" baseline="0" dirty="0"/>
            </a:lvl1pPr>
          </a:lstStyle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 altLang="zh-CN" dirty="0" smtClean="0"/>
              <a:t>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5361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9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2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5#谢谢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42AF307D-40F4-EC4C-9108-79E948007529}"/>
              </a:ext>
            </a:extLst>
          </p:cNvPr>
          <p:cNvSpPr txBox="1"/>
          <p:nvPr userDrawn="1"/>
        </p:nvSpPr>
        <p:spPr>
          <a:xfrm>
            <a:off x="745138" y="2817909"/>
            <a:ext cx="6786372" cy="85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940" dirty="0" smtClean="0">
                <a:solidFill>
                  <a:schemeClr val="tx1"/>
                </a:solidFill>
              </a:rPr>
              <a:t>Спасибо за внимание!</a:t>
            </a:r>
            <a:endParaRPr lang="en-US" sz="494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 userDrawn="1"/>
        </p:nvSpPr>
        <p:spPr bwMode="auto">
          <a:xfrm>
            <a:off x="952501" y="368660"/>
            <a:ext cx="336859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258" tIns="39127" rIns="78258" bIns="39127" anchor="ctr"/>
          <a:lstStyle/>
          <a:p>
            <a:pPr marL="0" marR="0" lvl="0" indent="0" algn="l" defTabSz="1001624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35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rPr>
              <a:t>История изменений</a:t>
            </a:r>
            <a:endParaRPr lang="zh-CN" altLang="en-US" sz="35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32" name="Text Box 58"/>
          <p:cNvSpPr txBox="1">
            <a:spLocks noChangeArrowheads="1"/>
          </p:cNvSpPr>
          <p:nvPr userDrawn="1"/>
        </p:nvSpPr>
        <p:spPr bwMode="auto">
          <a:xfrm>
            <a:off x="7487791" y="368660"/>
            <a:ext cx="399644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ru-RU" altLang="zh-CN" sz="280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Не для печати</a:t>
            </a:r>
            <a:endParaRPr lang="zh-CN" altLang="en-US" sz="280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7475043"/>
              </p:ext>
            </p:extLst>
          </p:nvPr>
        </p:nvGraphicFramePr>
        <p:xfrm>
          <a:off x="1007534" y="1383305"/>
          <a:ext cx="10165988" cy="1082675"/>
        </p:xfrm>
        <a:graphic>
          <a:graphicData uri="http://schemas.openxmlformats.org/drawingml/2006/table">
            <a:tbl>
              <a:tblPr/>
              <a:tblGrid>
                <a:gridCol w="30590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7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Код курса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Продукт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Версия продукта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  <a:cs typeface="+mn-cs"/>
                        </a:rPr>
                        <a:t>Версия курса</a:t>
                      </a:r>
                      <a:endParaRPr kumimoji="1" lang="en-US" altLang="zh-CN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  <a:cs typeface="+mn-cs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4" name="Group 2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8140575"/>
              </p:ext>
            </p:extLst>
          </p:nvPr>
        </p:nvGraphicFramePr>
        <p:xfrm>
          <a:off x="1007533" y="2680416"/>
          <a:ext cx="10177140" cy="3527425"/>
        </p:xfrm>
        <a:graphic>
          <a:graphicData uri="http://schemas.openxmlformats.org/drawingml/2006/table">
            <a:tbl>
              <a:tblPr/>
              <a:tblGrid>
                <a:gridCol w="30858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121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32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Составлено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Дата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Проверено</a:t>
                      </a:r>
                      <a:r>
                        <a:rPr kumimoji="1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/ID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сотрудника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Новый документ</a:t>
                      </a:r>
                      <a:r>
                        <a:rPr kumimoji="1" lang="zh-CN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/</a:t>
                      </a:r>
                      <a:r>
                        <a:rPr kumimoji="1" lang="ru-RU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方正兰亭黑简体" panose="02000000000000000000" pitchFamily="2" charset="-122"/>
                        </a:rPr>
                        <a:t> Обновление</a:t>
                      </a:r>
                      <a:endParaRPr kumimoji="1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2699" marR="10269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方正兰亭黑简体" panose="02000000000000000000" pitchFamily="2" charset="-122"/>
                      </a:endParaRPr>
                    </a:p>
                  </a:txBody>
                  <a:tcPr marL="104344" marR="104344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0491851"/>
                  </a:ext>
                </a:extLst>
              </a:tr>
            </a:tbl>
          </a:graphicData>
        </a:graphic>
      </p:graphicFrame>
      <p:sp>
        <p:nvSpPr>
          <p:cNvPr id="3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535" y="1954509"/>
            <a:ext cx="3024237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Код курса</a:t>
            </a:r>
          </a:p>
        </p:txBody>
      </p:sp>
      <p:sp>
        <p:nvSpPr>
          <p:cNvPr id="3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079776" y="1954509"/>
            <a:ext cx="21100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Продукт</a:t>
            </a:r>
            <a:endParaRPr lang="en-US" altLang="zh-CN" dirty="0"/>
          </a:p>
        </p:txBody>
      </p:sp>
      <p:sp>
        <p:nvSpPr>
          <p:cNvPr id="3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239934" y="1954509"/>
            <a:ext cx="284439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084333" y="1954509"/>
            <a:ext cx="2089190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en-US" altLang="zh-CN" dirty="0"/>
              <a:t>X.X</a:t>
            </a:r>
          </a:p>
        </p:txBody>
      </p:sp>
      <p:sp>
        <p:nvSpPr>
          <p:cNvPr id="3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533" y="3239574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079776" y="3239574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</a:p>
        </p:txBody>
      </p:sp>
      <p:sp>
        <p:nvSpPr>
          <p:cNvPr id="4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239933" y="3239574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68341" y="3239574"/>
            <a:ext cx="20107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3" name="文本占位符 7">
            <a:extLst>
              <a:ext uri="{FF2B5EF4-FFF2-40B4-BE49-F238E27FC236}">
                <a16:creationId xmlns:a16="http://schemas.microsoft.com/office/drawing/2014/main" xmlns="" id="{44F86C3E-C49E-485B-8EB0-960F412822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9436" y="3758738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4" name="文本占位符 7">
            <a:extLst>
              <a:ext uri="{FF2B5EF4-FFF2-40B4-BE49-F238E27FC236}">
                <a16:creationId xmlns:a16="http://schemas.microsoft.com/office/drawing/2014/main" xmlns="" id="{DB3D228B-4BFD-4782-B68D-12F66EA8C5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91679" y="3758738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45" name="文本占位符 7">
            <a:extLst>
              <a:ext uri="{FF2B5EF4-FFF2-40B4-BE49-F238E27FC236}">
                <a16:creationId xmlns:a16="http://schemas.microsoft.com/office/drawing/2014/main" xmlns="" id="{FECCD724-6B1F-4104-8A9B-6B6764A3F85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51836" y="3758738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6" name="文本占位符 7">
            <a:extLst>
              <a:ext uri="{FF2B5EF4-FFF2-40B4-BE49-F238E27FC236}">
                <a16:creationId xmlns:a16="http://schemas.microsoft.com/office/drawing/2014/main" xmlns="" id="{57E1C633-41F6-4A25-9DB3-D6799CE61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80244" y="3758738"/>
            <a:ext cx="201616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47" name="文本占位符 7">
            <a:extLst>
              <a:ext uri="{FF2B5EF4-FFF2-40B4-BE49-F238E27FC236}">
                <a16:creationId xmlns:a16="http://schemas.microsoft.com/office/drawing/2014/main" xmlns="" id="{C68CBD59-B896-4217-9781-389A1B11CE8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5796" y="4227621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48" name="文本占位符 7">
            <a:extLst>
              <a:ext uri="{FF2B5EF4-FFF2-40B4-BE49-F238E27FC236}">
                <a16:creationId xmlns:a16="http://schemas.microsoft.com/office/drawing/2014/main" xmlns="" id="{791E82EE-AF55-486C-953D-3BD5CEE81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068039" y="4227621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49" name="文本占位符 7">
            <a:extLst>
              <a:ext uri="{FF2B5EF4-FFF2-40B4-BE49-F238E27FC236}">
                <a16:creationId xmlns:a16="http://schemas.microsoft.com/office/drawing/2014/main" xmlns="" id="{0F4FBCD0-2E04-4942-AFAF-B2774F425F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28196" y="4227621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0" name="文本占位符 7">
            <a:extLst>
              <a:ext uri="{FF2B5EF4-FFF2-40B4-BE49-F238E27FC236}">
                <a16:creationId xmlns:a16="http://schemas.microsoft.com/office/drawing/2014/main" xmlns="" id="{701F8BDF-8D3E-4528-8B32-92CDA38CF2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56604" y="4227621"/>
            <a:ext cx="2039806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1" name="文本占位符 7">
            <a:extLst>
              <a:ext uri="{FF2B5EF4-FFF2-40B4-BE49-F238E27FC236}">
                <a16:creationId xmlns:a16="http://schemas.microsoft.com/office/drawing/2014/main" xmlns="" id="{2DAE044E-F1B2-424B-BDD0-3E92A10C469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9436" y="4731677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2" name="文本占位符 7">
            <a:extLst>
              <a:ext uri="{FF2B5EF4-FFF2-40B4-BE49-F238E27FC236}">
                <a16:creationId xmlns:a16="http://schemas.microsoft.com/office/drawing/2014/main" xmlns="" id="{19929436-360F-44DC-A864-1DA42B5919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1679" y="4731677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53" name="文本占位符 7">
            <a:extLst>
              <a:ext uri="{FF2B5EF4-FFF2-40B4-BE49-F238E27FC236}">
                <a16:creationId xmlns:a16="http://schemas.microsoft.com/office/drawing/2014/main" xmlns="" id="{E3F04EDE-0D87-45F2-9033-289878AAF2F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51836" y="4731677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4" name="文本占位符 7">
            <a:extLst>
              <a:ext uri="{FF2B5EF4-FFF2-40B4-BE49-F238E27FC236}">
                <a16:creationId xmlns:a16="http://schemas.microsoft.com/office/drawing/2014/main" xmlns="" id="{3F9FD2BB-87FB-42F0-8418-F87E96763F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80244" y="4731677"/>
            <a:ext cx="200442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5" name="文本占位符 7">
            <a:extLst>
              <a:ext uri="{FF2B5EF4-FFF2-40B4-BE49-F238E27FC236}">
                <a16:creationId xmlns:a16="http://schemas.microsoft.com/office/drawing/2014/main" xmlns="" id="{450C36C1-EC46-4EAC-8A54-EFB2EF58F7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5796" y="5199729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6" name="文本占位符 7">
            <a:extLst>
              <a:ext uri="{FF2B5EF4-FFF2-40B4-BE49-F238E27FC236}">
                <a16:creationId xmlns:a16="http://schemas.microsoft.com/office/drawing/2014/main" xmlns="" id="{06E305FB-6351-4BDD-B27A-CA91C0B5542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8039" y="5199729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57" name="文本占位符 7">
            <a:extLst>
              <a:ext uri="{FF2B5EF4-FFF2-40B4-BE49-F238E27FC236}">
                <a16:creationId xmlns:a16="http://schemas.microsoft.com/office/drawing/2014/main" xmlns="" id="{986CE630-9BBE-44AB-B3AC-29A48255E18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28196" y="5199729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58" name="文本占位符 7">
            <a:extLst>
              <a:ext uri="{FF2B5EF4-FFF2-40B4-BE49-F238E27FC236}">
                <a16:creationId xmlns:a16="http://schemas.microsoft.com/office/drawing/2014/main" xmlns="" id="{4DDD786F-E21B-4BBC-A377-D2EC3EE506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56604" y="5199729"/>
            <a:ext cx="2016221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  <p:sp>
        <p:nvSpPr>
          <p:cNvPr id="59" name="文本占位符 7">
            <a:extLst>
              <a:ext uri="{FF2B5EF4-FFF2-40B4-BE49-F238E27FC236}">
                <a16:creationId xmlns:a16="http://schemas.microsoft.com/office/drawing/2014/main" xmlns="" id="{EE728293-3BC5-4224-A4F0-27996EC76EA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9436" y="5703785"/>
            <a:ext cx="3071784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Составлено/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60" name="文本占位符 7">
            <a:extLst>
              <a:ext uri="{FF2B5EF4-FFF2-40B4-BE49-F238E27FC236}">
                <a16:creationId xmlns:a16="http://schemas.microsoft.com/office/drawing/2014/main" xmlns="" id="{84C5C924-BCE5-46C8-9041-30EDC3D85E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91679" y="5703785"/>
            <a:ext cx="2160157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Дата</a:t>
            </a:r>
            <a:endParaRPr lang="zh-CN" altLang="en-US" dirty="0"/>
          </a:p>
        </p:txBody>
      </p:sp>
      <p:sp>
        <p:nvSpPr>
          <p:cNvPr id="61" name="文本占位符 7">
            <a:extLst>
              <a:ext uri="{FF2B5EF4-FFF2-40B4-BE49-F238E27FC236}">
                <a16:creationId xmlns:a16="http://schemas.microsoft.com/office/drawing/2014/main" xmlns="" id="{1DBD4C29-C885-4339-873D-B55FBD81DD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51836" y="5703785"/>
            <a:ext cx="2928408" cy="504887"/>
          </a:xfrm>
          <a:prstGeom prst="rect">
            <a:avLst/>
          </a:prstGeom>
        </p:spPr>
        <p:txBody>
          <a:bodyPr anchor="ctr"/>
          <a:lstStyle>
            <a:lvl1pPr marL="0" marR="0" indent="0" algn="ctr" defTabSz="914377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808080"/>
              </a:buClr>
              <a:buSzPct val="60000"/>
              <a:buFont typeface="Wingdings" pitchFamily="2" charset="2"/>
              <a:buNone/>
              <a:tabLst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Проверено/</a:t>
            </a:r>
            <a:r>
              <a:rPr lang="en-US" altLang="zh-CN" dirty="0" smtClean="0"/>
              <a:t>ID </a:t>
            </a:r>
            <a:r>
              <a:rPr lang="ru-RU" altLang="zh-CN" dirty="0" smtClean="0"/>
              <a:t>сотрудника</a:t>
            </a:r>
          </a:p>
        </p:txBody>
      </p:sp>
      <p:sp>
        <p:nvSpPr>
          <p:cNvPr id="62" name="文本占位符 7">
            <a:extLst>
              <a:ext uri="{FF2B5EF4-FFF2-40B4-BE49-F238E27FC236}">
                <a16:creationId xmlns:a16="http://schemas.microsoft.com/office/drawing/2014/main" xmlns="" id="{6D84506C-645A-472E-A06C-3A65A774431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80244" y="5703785"/>
            <a:ext cx="19932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pPr lvl="0"/>
            <a:r>
              <a:rPr lang="ru-RU" altLang="zh-CN" dirty="0" smtClean="0"/>
              <a:t>Тип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5196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#前言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eaLnBrk="1" fontAlgn="ctr" hangingPunct="1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en-US" altLang="zh-CN" dirty="0" smtClean="0"/>
              <a:t>The chapter describes ...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384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626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4000" b="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Предисловие</a:t>
            </a:r>
            <a:endParaRPr lang="zh-CN" altLang="en-US" sz="4000" b="0" baseline="0" dirty="0" smtClean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32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#目标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0" marR="0" indent="0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None/>
              <a:tabLst/>
              <a:defRPr kumimoji="0" lang="en-US" altLang="zh-CN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marL="302279" marR="0" lvl="0" indent="-302279" algn="just" defTabSz="914034" rtl="0" eaLnBrk="1" fontAlgn="ctr" latinLnBrk="0" hangingPunct="1">
              <a:lnSpc>
                <a:spcPct val="140000"/>
              </a:lnSpc>
              <a:spcBef>
                <a:spcPts val="792"/>
              </a:spcBef>
              <a:spcAft>
                <a:spcPts val="0"/>
              </a:spcAft>
              <a:buClrTx/>
              <a:buSzPct val="5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completion of this course, you will be able to: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129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Цели</a:t>
            </a:r>
            <a:endParaRPr lang="en-US" altLang="zh-CN" sz="400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#目录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5" y="1844675"/>
            <a:ext cx="10153650" cy="4068811"/>
          </a:xfrm>
          <a:prstGeom prst="rect">
            <a:avLst/>
          </a:prstGeom>
        </p:spPr>
        <p:txBody>
          <a:bodyPr/>
          <a:lstStyle>
            <a:lvl1pPr marL="457017" marR="0" indent="-457017" algn="just" defTabSz="801367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tabLst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3788" lvl="1" indent="-457017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  <p:cxnSp>
        <p:nvCxnSpPr>
          <p:cNvPr id="28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16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422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defTabSz="1001223" eaLnBrk="0" fontAlgn="ctr" hangingPunct="0">
              <a:defRPr sz="364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algn="l" defTabSz="1001624" eaLnBrk="0" fontAlgn="ctr" hangingPunct="0"/>
            <a:r>
              <a:rPr lang="ru-RU" altLang="zh-CN" sz="4000" b="0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Содержание</a:t>
            </a:r>
            <a:endParaRPr lang="en-US" altLang="zh-CN" sz="4000" b="0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706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#本节概述和学习目标(可选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1019174" y="1844675"/>
            <a:ext cx="10153651" cy="4082668"/>
          </a:xfrm>
          <a:prstGeom prst="rect">
            <a:avLst/>
          </a:prstGeom>
        </p:spPr>
        <p:txBody>
          <a:bodyPr/>
          <a:lstStyle>
            <a:lvl1pPr marL="302279" indent="-302279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938" indent="-251899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98" indent="-201519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879" indent="-201519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  <a:p>
            <a:pPr eaLnBrk="1" hangingPunct="1"/>
            <a:endParaRPr lang="en-US" altLang="zh-CN" dirty="0"/>
          </a:p>
        </p:txBody>
      </p:sp>
      <p:cxnSp>
        <p:nvCxnSpPr>
          <p:cNvPr id="14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5688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5950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en-US" altLang="zh-CN" sz="4000" baseline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Overview and Objectives</a:t>
            </a:r>
            <a:endParaRPr lang="en-US" altLang="zh-CN" sz="4000" baseline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82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  <p15:guide id="2" pos="7038">
          <p15:clr>
            <a:srgbClr val="FBAE40"/>
          </p15:clr>
        </p15:guide>
        <p15:guide id="3" orient="horz" pos="11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019176" y="1844675"/>
            <a:ext cx="10153650" cy="4068812"/>
          </a:xfrm>
          <a:prstGeom prst="rect">
            <a:avLst/>
          </a:prstGeom>
        </p:spPr>
        <p:txBody>
          <a:bodyPr/>
          <a:lstStyle>
            <a:lvl1pPr marL="457200" marR="0" indent="-457200" algn="just" defTabSz="801688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744537" indent="-342900" algn="just" fontAlgn="ctr">
              <a:buSzPct val="100000"/>
              <a:buFont typeface="+mj-lt"/>
              <a:buAutoNum type="alphaUcPeriod"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marR="0" lvl="0" indent="-457200" algn="just" defTabSz="801688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</a:pPr>
            <a:r>
              <a:rPr lang="en-US" altLang="zh-CN" dirty="0" smtClean="0"/>
              <a:t>Question description.</a:t>
            </a:r>
          </a:p>
          <a:p>
            <a:pPr lvl="1"/>
            <a:endParaRPr lang="en-US" altLang="zh-CN" dirty="0" smtClean="0"/>
          </a:p>
        </p:txBody>
      </p:sp>
      <p:cxnSp>
        <p:nvCxnSpPr>
          <p:cNvPr id="5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2196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Вопросы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#本节小结（可选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r>
              <a:rPr lang="en-US" altLang="zh-CN" dirty="0" smtClean="0"/>
              <a:t>Click here to edit summary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1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06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345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/>
            <a:r>
              <a:rPr lang="ru-RU" altLang="zh-CN" sz="40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40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59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1019175" y="1844675"/>
            <a:ext cx="10153650" cy="408288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en-US" altLang="zh-CN" dirty="0" smtClean="0"/>
              <a:t>Click to edit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9" name="直线连接符 14">
            <a:extLst>
              <a:ext uri="{FF2B5EF4-FFF2-40B4-BE49-F238E27FC236}">
                <a16:creationId xmlns="" xmlns:a16="http://schemas.microsoft.com/office/drawing/2014/main" id="{C79E9F57-49BC-DC4A-B843-36D48051C84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9917" y="1349255"/>
            <a:ext cx="3240000" cy="0"/>
          </a:xfrm>
          <a:prstGeom prst="line">
            <a:avLst/>
          </a:prstGeom>
          <a:ln w="28575">
            <a:solidFill>
              <a:srgbClr val="C700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文本框 16">
            <a:extLst>
              <a:ext uri="{FF2B5EF4-FFF2-40B4-BE49-F238E27FC236}">
                <a16:creationId xmlns="" xmlns:a16="http://schemas.microsoft.com/office/drawing/2014/main" id="{568EC886-2612-1F43-AB51-21A76A078357}"/>
              </a:ext>
            </a:extLst>
          </p:cNvPr>
          <p:cNvSpPr txBox="1"/>
          <p:nvPr userDrawn="1"/>
        </p:nvSpPr>
        <p:spPr>
          <a:xfrm>
            <a:off x="918916" y="630373"/>
            <a:ext cx="3517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001624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4000" b="1" kern="1200" baseline="0" dirty="0" smtClean="0">
                <a:solidFill>
                  <a:srgbClr val="40404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Заключение</a:t>
            </a:r>
            <a:endParaRPr lang="en-US" altLang="zh-CN" sz="4000" b="1" kern="1200" baseline="0" dirty="0">
              <a:solidFill>
                <a:srgbClr val="40404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2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="" xmlns:a16="http://schemas.microsoft.com/office/drawing/2014/main" id="{AF72FAD7-C8C3-754A-A498-D3A7EC29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8954" y="6270652"/>
            <a:ext cx="1981542" cy="1536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kumimoji="1" lang="en-US" altLang="zh-CN" sz="1000" dirty="0"/>
              <a:t>Security Level:</a:t>
            </a:r>
            <a:endParaRPr lang="en-US" altLang="zh-CN" sz="10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89" y="5976169"/>
            <a:ext cx="2257507" cy="482533"/>
          </a:xfrm>
          <a:prstGeom prst="rect">
            <a:avLst/>
          </a:prstGeom>
        </p:spPr>
      </p:pic>
      <p:grpSp>
        <p:nvGrpSpPr>
          <p:cNvPr id="30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1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2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8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9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1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9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0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695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48">
          <p15:clr>
            <a:srgbClr val="F26B43"/>
          </p15:clr>
        </p15:guide>
        <p15:guide id="2" pos="574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orient="horz" pos="1230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955325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Конфиденциальная информация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7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28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29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1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6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38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1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7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79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831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45" r:id="rId2"/>
    <p:sldLayoutId id="2147483846" r:id="rId3"/>
    <p:sldLayoutId id="2147483847" r:id="rId4"/>
    <p:sldLayoutId id="2147483848" r:id="rId5"/>
    <p:sldLayoutId id="2147483878" r:id="rId6"/>
    <p:sldLayoutId id="2147483850" r:id="rId7"/>
    <p:sldLayoutId id="2147483851" r:id="rId8"/>
    <p:sldLayoutId id="2147483852" r:id="rId9"/>
    <p:sldLayoutId id="2147483853" r:id="rId10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ctr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42">
          <p15:clr>
            <a:srgbClr val="F26B43"/>
          </p15:clr>
        </p15:guide>
        <p15:guide id="2" pos="7038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5" orient="horz" pos="1162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731">
          <p15:clr>
            <a:srgbClr val="F26B43"/>
          </p15:clr>
        </p15:guide>
        <p15:guide id="8" orient="horz" pos="86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34131" y="457499"/>
            <a:ext cx="10726032" cy="98011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/>
          <a:p>
            <a:pPr marL="0" lvl="0" indent="0" defTabSz="1187798">
              <a:lnSpc>
                <a:spcPts val="343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838" y="1484313"/>
            <a:ext cx="10728325" cy="44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3" name="TextBox 2">
            <a:extLst>
              <a:ext uri="{FF2B5EF4-FFF2-40B4-BE49-F238E27FC236}">
                <a16:creationId xmlns="" xmlns:a16="http://schemas.microsoft.com/office/drawing/2014/main" id="{6785A3D6-1271-D247-9E96-1B376F4BE7BE}"/>
              </a:ext>
            </a:extLst>
          </p:cNvPr>
          <p:cNvSpPr txBox="1"/>
          <p:nvPr userDrawn="1"/>
        </p:nvSpPr>
        <p:spPr>
          <a:xfrm>
            <a:off x="1095467" y="6356939"/>
            <a:ext cx="2772445" cy="242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Конфиденциальная информация </a:t>
            </a:r>
            <a:r>
              <a:rPr lang="en-US" sz="974" b="0" baseline="0" dirty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Huawei</a:t>
            </a:r>
            <a:endParaRPr lang="en-US" sz="974" b="0" baseline="0" dirty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24" name="TextBox 3">
            <a:extLst>
              <a:ext uri="{FF2B5EF4-FFF2-40B4-BE49-F238E27FC236}">
                <a16:creationId xmlns="" xmlns:a16="http://schemas.microsoft.com/office/drawing/2014/main" id="{EABEE2EE-BF4D-7A4A-B3C6-9E47668CCD98}"/>
              </a:ext>
            </a:extLst>
          </p:cNvPr>
          <p:cNvSpPr txBox="1"/>
          <p:nvPr userDrawn="1"/>
        </p:nvSpPr>
        <p:spPr>
          <a:xfrm>
            <a:off x="734131" y="6402806"/>
            <a:ext cx="499729" cy="1502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908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837181-38C6-AD4F-B8BA-B444770388BB}" type="slidenum">
              <a:rPr lang="en-US" sz="974" baseline="0" smtClean="0">
                <a:solidFill>
                  <a:srgbClr val="1D1D1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pPr marL="0" marR="0" lvl="0" indent="0" algn="l" defTabSz="8908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74" baseline="0">
              <a:solidFill>
                <a:srgbClr val="1D1D1B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9" y="6319870"/>
            <a:ext cx="1269075" cy="271153"/>
          </a:xfrm>
          <a:prstGeom prst="rect">
            <a:avLst/>
          </a:prstGeom>
        </p:spPr>
      </p:pic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70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72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73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74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75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76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77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78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9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80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81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82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83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84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85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86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87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88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89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50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76" r:id="rId2"/>
    <p:sldLayoutId id="2147483856" r:id="rId3"/>
    <p:sldLayoutId id="2147483877" r:id="rId4"/>
    <p:sldLayoutId id="2147483857" r:id="rId5"/>
  </p:sldLayoutIdLst>
  <p:timing>
    <p:tnLst>
      <p:par>
        <p:cTn id="1" dur="indefinite" restart="never" nodeType="tmRoot"/>
      </p:par>
    </p:tnLst>
  </p:timing>
  <p:txStyles>
    <p:titleStyle>
      <a:lvl1pPr algn="l" defTabSz="914034" rtl="0" eaLnBrk="1" fontAlgn="base" latinLnBrk="0" hangingPunct="1">
        <a:lnSpc>
          <a:spcPct val="90000"/>
        </a:lnSpc>
        <a:spcBef>
          <a:spcPct val="0"/>
        </a:spcBef>
        <a:buNone/>
        <a:defRPr lang="zh-CN" altLang="en-US" sz="3200" kern="1200" baseline="0" dirty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</p:titleStyle>
    <p:bodyStyle>
      <a:lvl1pPr marL="302279" indent="-302279" algn="l" defTabSz="914034" rtl="0" eaLnBrk="1" fontAlgn="ctr" latinLnBrk="0" hangingPunct="1">
        <a:lnSpc>
          <a:spcPct val="140000"/>
        </a:lnSpc>
        <a:spcBef>
          <a:spcPts val="792"/>
        </a:spcBef>
        <a:buSzPct val="50000"/>
        <a:buFont typeface="Wingdings" panose="05000000000000000000" pitchFamily="2" charset="2"/>
        <a:buChar char="l"/>
        <a:defRPr sz="21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938" indent="-251899" algn="l" defTabSz="914034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19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98" indent="-201519" algn="l" defTabSz="914034" rtl="0" eaLnBrk="1" fontAlgn="ctr" latinLnBrk="0" hangingPunct="1">
        <a:lnSpc>
          <a:spcPct val="140000"/>
        </a:lnSpc>
        <a:spcBef>
          <a:spcPts val="648"/>
        </a:spcBef>
        <a:buClrTx/>
        <a:buSzPct val="50000"/>
        <a:buFont typeface="Wingdings" panose="05000000000000000000" pitchFamily="2" charset="2"/>
        <a:buChar char="n"/>
        <a:defRPr sz="17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840" indent="-197921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−"/>
        <a:defRPr sz="15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879" indent="-201519" algn="l" defTabSz="914034" rtl="0" eaLnBrk="1" fontAlgn="ctr" latinLnBrk="0" hangingPunct="1">
        <a:lnSpc>
          <a:spcPct val="140000"/>
        </a:lnSpc>
        <a:spcBef>
          <a:spcPts val="576"/>
        </a:spcBef>
        <a:buFont typeface="Huawei Sans" panose="020C0503030203020204" pitchFamily="34" charset="0"/>
        <a:buChar char="~"/>
        <a:defRPr sz="1399" kern="1200" baseline="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594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9" algn="l" defTabSz="91403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8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7" algn="l" defTabSz="914034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1">
          <p15:clr>
            <a:srgbClr val="F26B43"/>
          </p15:clr>
        </p15:guide>
        <p15:guide id="2" pos="7219">
          <p15:clr>
            <a:srgbClr val="F26B43"/>
          </p15:clr>
        </p15:guide>
        <p15:guide id="3" orient="horz" pos="2341">
          <p15:clr>
            <a:srgbClr val="F26B43"/>
          </p15:clr>
        </p15:guide>
        <p15:guide id="4" orient="horz" pos="3906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87">
            <a:extLst>
              <a:ext uri="{FF2B5EF4-FFF2-40B4-BE49-F238E27FC236}">
                <a16:creationId xmlns="" xmlns:a16="http://schemas.microsoft.com/office/drawing/2014/main" id="{37333705-F8D6-2847-B3CB-F2FAB51E2A3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90471" y="2625389"/>
            <a:ext cx="1963323" cy="4233515"/>
            <a:chOff x="5343885" y="-48857"/>
            <a:chExt cx="3263586" cy="7037279"/>
          </a:xfrm>
        </p:grpSpPr>
        <p:sp>
          <p:nvSpPr>
            <p:cNvPr id="30" name="矩形 13">
              <a:extLst>
                <a:ext uri="{FF2B5EF4-FFF2-40B4-BE49-F238E27FC236}">
                  <a16:creationId xmlns="" xmlns:a16="http://schemas.microsoft.com/office/drawing/2014/main" id="{B14DFA89-D483-CF47-82CC-DD86D7CAB09E}"/>
                </a:ext>
              </a:extLst>
            </p:cNvPr>
            <p:cNvSpPr/>
            <p:nvPr userDrawn="1"/>
          </p:nvSpPr>
          <p:spPr>
            <a:xfrm>
              <a:off x="5356401" y="1934171"/>
              <a:ext cx="791510" cy="664397"/>
            </a:xfrm>
            <a:prstGeom prst="rect">
              <a:avLst/>
            </a:prstGeom>
            <a:solidFill>
              <a:srgbClr val="C400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196/0/84</a:t>
              </a:r>
            </a:p>
          </p:txBody>
        </p:sp>
        <p:sp>
          <p:nvSpPr>
            <p:cNvPr id="31" name="文本框 15">
              <a:extLst>
                <a:ext uri="{FF2B5EF4-FFF2-40B4-BE49-F238E27FC236}">
                  <a16:creationId xmlns="" xmlns:a16="http://schemas.microsoft.com/office/drawing/2014/main" id="{8223ADA0-340A-794B-93B7-24AFF612A719}"/>
                </a:ext>
              </a:extLst>
            </p:cNvPr>
            <p:cNvSpPr txBox="1"/>
            <p:nvPr userDrawn="1"/>
          </p:nvSpPr>
          <p:spPr>
            <a:xfrm>
              <a:off x="5352723" y="1694497"/>
              <a:ext cx="1052647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公司辅助色</a:t>
              </a:r>
            </a:p>
          </p:txBody>
        </p:sp>
        <p:sp>
          <p:nvSpPr>
            <p:cNvPr id="32" name="矩形 13">
              <a:extLst>
                <a:ext uri="{FF2B5EF4-FFF2-40B4-BE49-F238E27FC236}">
                  <a16:creationId xmlns="" xmlns:a16="http://schemas.microsoft.com/office/drawing/2014/main" id="{5F63E0E3-4F22-7948-AB1A-40A84ECA92EC}"/>
                </a:ext>
              </a:extLst>
            </p:cNvPr>
            <p:cNvSpPr/>
            <p:nvPr userDrawn="1"/>
          </p:nvSpPr>
          <p:spPr>
            <a:xfrm>
              <a:off x="6184680" y="1934171"/>
              <a:ext cx="791510" cy="664397"/>
            </a:xfrm>
            <a:prstGeom prst="rect">
              <a:avLst/>
            </a:prstGeom>
            <a:solidFill>
              <a:srgbClr val="CB3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203/55/120</a:t>
              </a:r>
            </a:p>
          </p:txBody>
        </p:sp>
        <p:sp>
          <p:nvSpPr>
            <p:cNvPr id="33" name="矩形 13">
              <a:extLst>
                <a:ext uri="{FF2B5EF4-FFF2-40B4-BE49-F238E27FC236}">
                  <a16:creationId xmlns="" xmlns:a16="http://schemas.microsoft.com/office/drawing/2014/main" id="{29C4A3C6-7C7B-7140-8F73-591E9F49143F}"/>
                </a:ext>
              </a:extLst>
            </p:cNvPr>
            <p:cNvSpPr/>
            <p:nvPr userDrawn="1"/>
          </p:nvSpPr>
          <p:spPr>
            <a:xfrm>
              <a:off x="5356401" y="3403061"/>
              <a:ext cx="791510" cy="664397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237/109/0</a:t>
              </a:r>
            </a:p>
          </p:txBody>
        </p:sp>
        <p:sp>
          <p:nvSpPr>
            <p:cNvPr id="34" name="矩形 13">
              <a:extLst>
                <a:ext uri="{FF2B5EF4-FFF2-40B4-BE49-F238E27FC236}">
                  <a16:creationId xmlns="" xmlns:a16="http://schemas.microsoft.com/office/drawing/2014/main" id="{BE4C9A8D-46B0-5B40-BC47-DB6C4899227F}"/>
                </a:ext>
              </a:extLst>
            </p:cNvPr>
            <p:cNvSpPr/>
            <p:nvPr userDrawn="1"/>
          </p:nvSpPr>
          <p:spPr>
            <a:xfrm>
              <a:off x="6184680" y="2673360"/>
              <a:ext cx="791510" cy="664397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153/54/54</a:t>
              </a:r>
            </a:p>
          </p:txBody>
        </p:sp>
        <p:sp>
          <p:nvSpPr>
            <p:cNvPr id="35" name="矩形 13">
              <a:extLst>
                <a:ext uri="{FF2B5EF4-FFF2-40B4-BE49-F238E27FC236}">
                  <a16:creationId xmlns="" xmlns:a16="http://schemas.microsoft.com/office/drawing/2014/main" id="{612F2ED4-F7A4-9E48-95E1-8D07B3BBE962}"/>
                </a:ext>
              </a:extLst>
            </p:cNvPr>
            <p:cNvSpPr/>
            <p:nvPr userDrawn="1"/>
          </p:nvSpPr>
          <p:spPr>
            <a:xfrm>
              <a:off x="5356401" y="4866463"/>
              <a:ext cx="791510" cy="664397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98/178/48</a:t>
              </a:r>
            </a:p>
          </p:txBody>
        </p:sp>
        <p:sp>
          <p:nvSpPr>
            <p:cNvPr id="36" name="矩形 13">
              <a:extLst>
                <a:ext uri="{FF2B5EF4-FFF2-40B4-BE49-F238E27FC236}">
                  <a16:creationId xmlns="" xmlns:a16="http://schemas.microsoft.com/office/drawing/2014/main" id="{A9E1D476-C288-8945-A68A-1F20C557294B}"/>
                </a:ext>
              </a:extLst>
            </p:cNvPr>
            <p:cNvSpPr/>
            <p:nvPr userDrawn="1"/>
          </p:nvSpPr>
          <p:spPr>
            <a:xfrm>
              <a:off x="6184680" y="3415851"/>
              <a:ext cx="791510" cy="664397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242/137/68</a:t>
              </a:r>
              <a:endParaRPr kumimoji="1" lang="mr-IN" altLang="zh-CN" sz="50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7" name="矩形 13">
              <a:extLst>
                <a:ext uri="{FF2B5EF4-FFF2-40B4-BE49-F238E27FC236}">
                  <a16:creationId xmlns="" xmlns:a16="http://schemas.microsoft.com/office/drawing/2014/main" id="{42823EBB-E62E-F149-AC9A-09950051F283}"/>
                </a:ext>
              </a:extLst>
            </p:cNvPr>
            <p:cNvSpPr/>
            <p:nvPr userDrawn="1"/>
          </p:nvSpPr>
          <p:spPr>
            <a:xfrm>
              <a:off x="5353240" y="184963"/>
              <a:ext cx="791510" cy="664397"/>
            </a:xfrm>
            <a:prstGeom prst="rect">
              <a:avLst/>
            </a:prstGeom>
            <a:solidFill>
              <a:srgbClr val="C700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185C</a:t>
              </a:r>
            </a:p>
            <a:p>
              <a:pPr algn="ctr">
                <a:lnSpc>
                  <a:spcPts val="620"/>
                </a:lnSpc>
                <a:spcBef>
                  <a:spcPts val="0"/>
                </a:spcBef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199/0/11  </a:t>
              </a:r>
            </a:p>
          </p:txBody>
        </p:sp>
        <p:sp>
          <p:nvSpPr>
            <p:cNvPr id="38" name="文本框 15">
              <a:extLst>
                <a:ext uri="{FF2B5EF4-FFF2-40B4-BE49-F238E27FC236}">
                  <a16:creationId xmlns="" xmlns:a16="http://schemas.microsoft.com/office/drawing/2014/main" id="{EA01C299-6FF2-3642-AAEC-A1DF62D9C654}"/>
                </a:ext>
              </a:extLst>
            </p:cNvPr>
            <p:cNvSpPr txBox="1"/>
            <p:nvPr userDrawn="1"/>
          </p:nvSpPr>
          <p:spPr>
            <a:xfrm>
              <a:off x="5343885" y="-48857"/>
              <a:ext cx="726488" cy="204645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公司色</a:t>
              </a:r>
            </a:p>
          </p:txBody>
        </p:sp>
        <p:sp>
          <p:nvSpPr>
            <p:cNvPr id="39" name="矩形 13">
              <a:extLst>
                <a:ext uri="{FF2B5EF4-FFF2-40B4-BE49-F238E27FC236}">
                  <a16:creationId xmlns="" xmlns:a16="http://schemas.microsoft.com/office/drawing/2014/main" id="{B84AB502-165F-764A-9621-65CA8CBBEAEA}"/>
                </a:ext>
              </a:extLst>
            </p:cNvPr>
            <p:cNvSpPr/>
            <p:nvPr userDrawn="1"/>
          </p:nvSpPr>
          <p:spPr>
            <a:xfrm>
              <a:off x="5352600" y="918047"/>
              <a:ext cx="791510" cy="664397"/>
            </a:xfrm>
            <a:prstGeom prst="rect">
              <a:avLst/>
            </a:prstGeom>
            <a:solidFill>
              <a:srgbClr val="C81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PANTONE 186C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chemeClr val="tx2"/>
                  </a:solidFill>
                  <a:latin typeface="Arial" charset="0"/>
                  <a:ea typeface="Arial" charset="0"/>
                  <a:cs typeface="Arial" charset="0"/>
                </a:rPr>
                <a:t>200/16/46  </a:t>
              </a:r>
            </a:p>
          </p:txBody>
        </p:sp>
        <p:sp>
          <p:nvSpPr>
            <p:cNvPr id="40" name="矩形 13">
              <a:extLst>
                <a:ext uri="{FF2B5EF4-FFF2-40B4-BE49-F238E27FC236}">
                  <a16:creationId xmlns="" xmlns:a16="http://schemas.microsoft.com/office/drawing/2014/main" id="{CB8870E8-3E95-764C-B621-A168E194CC7A}"/>
                </a:ext>
              </a:extLst>
            </p:cNvPr>
            <p:cNvSpPr/>
            <p:nvPr userDrawn="1"/>
          </p:nvSpPr>
          <p:spPr>
            <a:xfrm>
              <a:off x="5354164" y="2665974"/>
              <a:ext cx="791510" cy="664397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127/0/1</a:t>
              </a:r>
            </a:p>
          </p:txBody>
        </p:sp>
        <p:sp>
          <p:nvSpPr>
            <p:cNvPr id="41" name="矩形 13">
              <a:extLst>
                <a:ext uri="{FF2B5EF4-FFF2-40B4-BE49-F238E27FC236}">
                  <a16:creationId xmlns="" xmlns:a16="http://schemas.microsoft.com/office/drawing/2014/main" id="{356EF69A-1936-544F-A95F-0664F4E186D5}"/>
                </a:ext>
              </a:extLst>
            </p:cNvPr>
            <p:cNvSpPr/>
            <p:nvPr userDrawn="1"/>
          </p:nvSpPr>
          <p:spPr>
            <a:xfrm>
              <a:off x="5354164" y="4134866"/>
              <a:ext cx="791510" cy="664397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52/200/0</a:t>
              </a:r>
            </a:p>
          </p:txBody>
        </p:sp>
        <p:sp>
          <p:nvSpPr>
            <p:cNvPr id="42" name="矩形 13">
              <a:extLst>
                <a:ext uri="{FF2B5EF4-FFF2-40B4-BE49-F238E27FC236}">
                  <a16:creationId xmlns="" xmlns:a16="http://schemas.microsoft.com/office/drawing/2014/main" id="{03EBAB43-95A5-1C4A-8458-B86EB3D51FCA}"/>
                </a:ext>
              </a:extLst>
            </p:cNvPr>
            <p:cNvSpPr/>
            <p:nvPr userDrawn="1"/>
          </p:nvSpPr>
          <p:spPr>
            <a:xfrm>
              <a:off x="5354164" y="5596166"/>
              <a:ext cx="791510" cy="664397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48/181/197</a:t>
              </a:r>
            </a:p>
          </p:txBody>
        </p:sp>
        <p:sp>
          <p:nvSpPr>
            <p:cNvPr id="43" name="矩形 13">
              <a:extLst>
                <a:ext uri="{FF2B5EF4-FFF2-40B4-BE49-F238E27FC236}">
                  <a16:creationId xmlns="" xmlns:a16="http://schemas.microsoft.com/office/drawing/2014/main" id="{371A8520-F934-304C-B57F-B49F768694E2}"/>
                </a:ext>
              </a:extLst>
            </p:cNvPr>
            <p:cNvSpPr/>
            <p:nvPr userDrawn="1"/>
          </p:nvSpPr>
          <p:spPr>
            <a:xfrm>
              <a:off x="6194511" y="4866463"/>
              <a:ext cx="791510" cy="664397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129/193/95</a:t>
              </a:r>
            </a:p>
          </p:txBody>
        </p:sp>
        <p:sp>
          <p:nvSpPr>
            <p:cNvPr id="44" name="矩形 13">
              <a:extLst>
                <a:ext uri="{FF2B5EF4-FFF2-40B4-BE49-F238E27FC236}">
                  <a16:creationId xmlns="" xmlns:a16="http://schemas.microsoft.com/office/drawing/2014/main" id="{B83004D7-279B-C14E-9FCF-870FA1B74FDF}"/>
                </a:ext>
              </a:extLst>
            </p:cNvPr>
            <p:cNvSpPr/>
            <p:nvPr userDrawn="1"/>
          </p:nvSpPr>
          <p:spPr>
            <a:xfrm>
              <a:off x="6192274" y="4134866"/>
              <a:ext cx="791510" cy="664397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253/211/81</a:t>
              </a:r>
            </a:p>
          </p:txBody>
        </p:sp>
        <p:sp>
          <p:nvSpPr>
            <p:cNvPr id="45" name="矩形 13">
              <a:extLst>
                <a:ext uri="{FF2B5EF4-FFF2-40B4-BE49-F238E27FC236}">
                  <a16:creationId xmlns="" xmlns:a16="http://schemas.microsoft.com/office/drawing/2014/main" id="{99635968-4E69-CC41-9D78-6DF253FE3035}"/>
                </a:ext>
              </a:extLst>
            </p:cNvPr>
            <p:cNvSpPr/>
            <p:nvPr userDrawn="1"/>
          </p:nvSpPr>
          <p:spPr>
            <a:xfrm>
              <a:off x="6192274" y="5596166"/>
              <a:ext cx="791510" cy="664397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86/196/210</a:t>
              </a:r>
            </a:p>
          </p:txBody>
        </p:sp>
        <p:sp>
          <p:nvSpPr>
            <p:cNvPr id="46" name="矩形 13">
              <a:extLst>
                <a:ext uri="{FF2B5EF4-FFF2-40B4-BE49-F238E27FC236}">
                  <a16:creationId xmlns="" xmlns:a16="http://schemas.microsoft.com/office/drawing/2014/main" id="{BDBE4949-07B7-F046-AD95-68E4B0C11CCD}"/>
                </a:ext>
              </a:extLst>
            </p:cNvPr>
            <p:cNvSpPr/>
            <p:nvPr/>
          </p:nvSpPr>
          <p:spPr>
            <a:xfrm>
              <a:off x="6186245" y="184963"/>
              <a:ext cx="791510" cy="664397"/>
            </a:xfrm>
            <a:prstGeom prst="rect">
              <a:avLst/>
            </a:prstGeom>
            <a:solidFill>
              <a:srgbClr val="D339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211/57/65</a:t>
              </a:r>
            </a:p>
          </p:txBody>
        </p:sp>
        <p:sp>
          <p:nvSpPr>
            <p:cNvPr id="47" name="矩形 13">
              <a:extLst>
                <a:ext uri="{FF2B5EF4-FFF2-40B4-BE49-F238E27FC236}">
                  <a16:creationId xmlns="" xmlns:a16="http://schemas.microsoft.com/office/drawing/2014/main" id="{AA9F9E00-6A31-F14B-A2E4-79908835FD14}"/>
                </a:ext>
              </a:extLst>
            </p:cNvPr>
            <p:cNvSpPr/>
            <p:nvPr/>
          </p:nvSpPr>
          <p:spPr>
            <a:xfrm>
              <a:off x="6185604" y="918047"/>
              <a:ext cx="791510" cy="664397"/>
            </a:xfrm>
            <a:prstGeom prst="rect">
              <a:avLst/>
            </a:prstGeom>
            <a:solidFill>
              <a:srgbClr val="D3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211/56/89</a:t>
              </a:r>
            </a:p>
          </p:txBody>
        </p:sp>
        <p:sp>
          <p:nvSpPr>
            <p:cNvPr id="48" name="矩形 13">
              <a:extLst>
                <a:ext uri="{FF2B5EF4-FFF2-40B4-BE49-F238E27FC236}">
                  <a16:creationId xmlns="" xmlns:a16="http://schemas.microsoft.com/office/drawing/2014/main" id="{38715A31-485E-B744-B409-43F9F04B48F7}"/>
                </a:ext>
              </a:extLst>
            </p:cNvPr>
            <p:cNvSpPr/>
            <p:nvPr/>
          </p:nvSpPr>
          <p:spPr>
            <a:xfrm>
              <a:off x="6996262" y="1934171"/>
              <a:ext cx="791510" cy="664397"/>
            </a:xfrm>
            <a:prstGeom prst="rect">
              <a:avLst/>
            </a:prstGeom>
            <a:solidFill>
              <a:srgbClr val="DD80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221/128/170</a:t>
              </a:r>
            </a:p>
          </p:txBody>
        </p:sp>
        <p:sp>
          <p:nvSpPr>
            <p:cNvPr id="49" name="矩形 13">
              <a:extLst>
                <a:ext uri="{FF2B5EF4-FFF2-40B4-BE49-F238E27FC236}">
                  <a16:creationId xmlns="" xmlns:a16="http://schemas.microsoft.com/office/drawing/2014/main" id="{4AE1609B-25DD-2C4A-B05B-D18ADBC39C71}"/>
                </a:ext>
              </a:extLst>
            </p:cNvPr>
            <p:cNvSpPr/>
            <p:nvPr/>
          </p:nvSpPr>
          <p:spPr>
            <a:xfrm>
              <a:off x="6996262" y="2673360"/>
              <a:ext cx="791510" cy="664397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191/128/130</a:t>
              </a:r>
            </a:p>
          </p:txBody>
        </p:sp>
        <p:sp>
          <p:nvSpPr>
            <p:cNvPr id="50" name="矩形 13">
              <a:extLst>
                <a:ext uri="{FF2B5EF4-FFF2-40B4-BE49-F238E27FC236}">
                  <a16:creationId xmlns="" xmlns:a16="http://schemas.microsoft.com/office/drawing/2014/main" id="{ECE90F9F-DBBC-0B49-A42C-8B62397E473E}"/>
                </a:ext>
              </a:extLst>
            </p:cNvPr>
            <p:cNvSpPr/>
            <p:nvPr/>
          </p:nvSpPr>
          <p:spPr>
            <a:xfrm>
              <a:off x="6996262" y="3415851"/>
              <a:ext cx="791510" cy="664397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246/183/140</a:t>
              </a:r>
              <a:endParaRPr kumimoji="1" lang="mr-IN" altLang="zh-CN" sz="500" b="1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" name="矩形 13">
              <a:extLst>
                <a:ext uri="{FF2B5EF4-FFF2-40B4-BE49-F238E27FC236}">
                  <a16:creationId xmlns="" xmlns:a16="http://schemas.microsoft.com/office/drawing/2014/main" id="{D5B387BA-F8B8-B54E-966E-F24E271747C4}"/>
                </a:ext>
              </a:extLst>
            </p:cNvPr>
            <p:cNvSpPr/>
            <p:nvPr/>
          </p:nvSpPr>
          <p:spPr>
            <a:xfrm>
              <a:off x="7006093" y="4866463"/>
              <a:ext cx="791510" cy="664397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176/216/156</a:t>
              </a:r>
            </a:p>
          </p:txBody>
        </p:sp>
        <p:sp>
          <p:nvSpPr>
            <p:cNvPr id="52" name="矩形 13">
              <a:extLst>
                <a:ext uri="{FF2B5EF4-FFF2-40B4-BE49-F238E27FC236}">
                  <a16:creationId xmlns="" xmlns:a16="http://schemas.microsoft.com/office/drawing/2014/main" id="{E6C9B99E-8C1C-2B49-B82E-3C754B8E5C02}"/>
                </a:ext>
              </a:extLst>
            </p:cNvPr>
            <p:cNvSpPr/>
            <p:nvPr/>
          </p:nvSpPr>
          <p:spPr>
            <a:xfrm>
              <a:off x="7003856" y="4134866"/>
              <a:ext cx="791510" cy="664397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253/227/181</a:t>
              </a:r>
            </a:p>
          </p:txBody>
        </p:sp>
        <p:sp>
          <p:nvSpPr>
            <p:cNvPr id="53" name="矩形 13">
              <a:extLst>
                <a:ext uri="{FF2B5EF4-FFF2-40B4-BE49-F238E27FC236}">
                  <a16:creationId xmlns="" xmlns:a16="http://schemas.microsoft.com/office/drawing/2014/main" id="{0106BFA2-9DE1-3A42-A6C6-69BCE0FA34F4}"/>
                </a:ext>
              </a:extLst>
            </p:cNvPr>
            <p:cNvSpPr/>
            <p:nvPr/>
          </p:nvSpPr>
          <p:spPr>
            <a:xfrm>
              <a:off x="7003856" y="5596166"/>
              <a:ext cx="791510" cy="664397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148/218/226</a:t>
              </a:r>
            </a:p>
          </p:txBody>
        </p:sp>
        <p:sp>
          <p:nvSpPr>
            <p:cNvPr id="54" name="矩形 13">
              <a:extLst>
                <a:ext uri="{FF2B5EF4-FFF2-40B4-BE49-F238E27FC236}">
                  <a16:creationId xmlns="" xmlns:a16="http://schemas.microsoft.com/office/drawing/2014/main" id="{F760C1C5-4342-C346-A7D2-D101978EDF66}"/>
                </a:ext>
              </a:extLst>
            </p:cNvPr>
            <p:cNvSpPr/>
            <p:nvPr/>
          </p:nvSpPr>
          <p:spPr>
            <a:xfrm>
              <a:off x="6997826" y="184963"/>
              <a:ext cx="791510" cy="664397"/>
            </a:xfrm>
            <a:prstGeom prst="rect">
              <a:avLst/>
            </a:prstGeom>
            <a:solidFill>
              <a:srgbClr val="E2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226/129/137</a:t>
              </a:r>
            </a:p>
          </p:txBody>
        </p:sp>
        <p:sp>
          <p:nvSpPr>
            <p:cNvPr id="55" name="矩形 13">
              <a:extLst>
                <a:ext uri="{FF2B5EF4-FFF2-40B4-BE49-F238E27FC236}">
                  <a16:creationId xmlns="" xmlns:a16="http://schemas.microsoft.com/office/drawing/2014/main" id="{5BB50A4A-0B64-7E4C-824C-1EBCA1A992CF}"/>
                </a:ext>
              </a:extLst>
            </p:cNvPr>
            <p:cNvSpPr/>
            <p:nvPr/>
          </p:nvSpPr>
          <p:spPr>
            <a:xfrm>
              <a:off x="6997185" y="918047"/>
              <a:ext cx="791510" cy="664397"/>
            </a:xfrm>
            <a:prstGeom prst="rect">
              <a:avLst/>
            </a:prstGeom>
            <a:solidFill>
              <a:srgbClr val="E28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226/129/152</a:t>
              </a:r>
            </a:p>
          </p:txBody>
        </p:sp>
        <p:sp>
          <p:nvSpPr>
            <p:cNvPr id="56" name="矩形 13">
              <a:extLst>
                <a:ext uri="{FF2B5EF4-FFF2-40B4-BE49-F238E27FC236}">
                  <a16:creationId xmlns="" xmlns:a16="http://schemas.microsoft.com/office/drawing/2014/main" id="{756A7E25-6C44-8A44-A8C5-61D19BC9EDAF}"/>
                </a:ext>
              </a:extLst>
            </p:cNvPr>
            <p:cNvSpPr/>
            <p:nvPr userDrawn="1"/>
          </p:nvSpPr>
          <p:spPr>
            <a:xfrm>
              <a:off x="7806130" y="1934171"/>
              <a:ext cx="791510" cy="664397"/>
            </a:xfrm>
            <a:prstGeom prst="rect">
              <a:avLst/>
            </a:prstGeom>
            <a:solidFill>
              <a:srgbClr val="EBB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235/179/204</a:t>
              </a:r>
            </a:p>
          </p:txBody>
        </p:sp>
        <p:sp>
          <p:nvSpPr>
            <p:cNvPr id="57" name="矩形 13">
              <a:extLst>
                <a:ext uri="{FF2B5EF4-FFF2-40B4-BE49-F238E27FC236}">
                  <a16:creationId xmlns="" xmlns:a16="http://schemas.microsoft.com/office/drawing/2014/main" id="{96588389-39CD-DF4E-B9AC-92091E25724E}"/>
                </a:ext>
              </a:extLst>
            </p:cNvPr>
            <p:cNvSpPr/>
            <p:nvPr/>
          </p:nvSpPr>
          <p:spPr>
            <a:xfrm>
              <a:off x="7806130" y="2673360"/>
              <a:ext cx="791510" cy="664397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78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216/179/179</a:t>
              </a:r>
            </a:p>
          </p:txBody>
        </p:sp>
        <p:sp>
          <p:nvSpPr>
            <p:cNvPr id="58" name="矩形 13">
              <a:extLst>
                <a:ext uri="{FF2B5EF4-FFF2-40B4-BE49-F238E27FC236}">
                  <a16:creationId xmlns="" xmlns:a16="http://schemas.microsoft.com/office/drawing/2014/main" id="{20725C9F-31AE-DB44-B70A-B4ECDEC0BC00}"/>
                </a:ext>
              </a:extLst>
            </p:cNvPr>
            <p:cNvSpPr/>
            <p:nvPr/>
          </p:nvSpPr>
          <p:spPr>
            <a:xfrm>
              <a:off x="7806130" y="3415851"/>
              <a:ext cx="791510" cy="664397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250/211/187</a:t>
              </a:r>
              <a:endParaRPr kumimoji="1" lang="mr-IN" altLang="zh-CN" sz="500" b="1">
                <a:solidFill>
                  <a:srgbClr val="595757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9" name="矩形 13">
              <a:extLst>
                <a:ext uri="{FF2B5EF4-FFF2-40B4-BE49-F238E27FC236}">
                  <a16:creationId xmlns="" xmlns:a16="http://schemas.microsoft.com/office/drawing/2014/main" id="{AC5BCC27-B68D-0743-8E0B-E25F8D01C3A4}"/>
                </a:ext>
              </a:extLst>
            </p:cNvPr>
            <p:cNvSpPr/>
            <p:nvPr/>
          </p:nvSpPr>
          <p:spPr>
            <a:xfrm>
              <a:off x="7815961" y="4866463"/>
              <a:ext cx="791510" cy="664397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208/232/196</a:t>
              </a:r>
            </a:p>
          </p:txBody>
        </p:sp>
        <p:sp>
          <p:nvSpPr>
            <p:cNvPr id="60" name="矩形 13">
              <a:extLst>
                <a:ext uri="{FF2B5EF4-FFF2-40B4-BE49-F238E27FC236}">
                  <a16:creationId xmlns="" xmlns:a16="http://schemas.microsoft.com/office/drawing/2014/main" id="{51C2E83A-C975-6945-B2FD-5B22BBB53DB7}"/>
                </a:ext>
              </a:extLst>
            </p:cNvPr>
            <p:cNvSpPr/>
            <p:nvPr/>
          </p:nvSpPr>
          <p:spPr>
            <a:xfrm>
              <a:off x="7813724" y="4134866"/>
              <a:ext cx="791510" cy="664397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254/238/193</a:t>
              </a:r>
            </a:p>
          </p:txBody>
        </p:sp>
        <p:sp>
          <p:nvSpPr>
            <p:cNvPr id="61" name="矩形 13">
              <a:extLst>
                <a:ext uri="{FF2B5EF4-FFF2-40B4-BE49-F238E27FC236}">
                  <a16:creationId xmlns="" xmlns:a16="http://schemas.microsoft.com/office/drawing/2014/main" id="{BEE9A95F-6965-354F-A2C7-2E8C81DDA52F}"/>
                </a:ext>
              </a:extLst>
            </p:cNvPr>
            <p:cNvSpPr/>
            <p:nvPr/>
          </p:nvSpPr>
          <p:spPr>
            <a:xfrm>
              <a:off x="7813724" y="5596166"/>
              <a:ext cx="791510" cy="664397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190/23/238</a:t>
              </a:r>
            </a:p>
          </p:txBody>
        </p:sp>
        <p:sp>
          <p:nvSpPr>
            <p:cNvPr id="62" name="矩形 13">
              <a:extLst>
                <a:ext uri="{FF2B5EF4-FFF2-40B4-BE49-F238E27FC236}">
                  <a16:creationId xmlns="" xmlns:a16="http://schemas.microsoft.com/office/drawing/2014/main" id="{509164EB-3DC4-7A4F-9E7C-06EBC981CD0A}"/>
                </a:ext>
              </a:extLst>
            </p:cNvPr>
            <p:cNvSpPr/>
            <p:nvPr/>
          </p:nvSpPr>
          <p:spPr>
            <a:xfrm>
              <a:off x="7807694" y="184963"/>
              <a:ext cx="791510" cy="664397"/>
            </a:xfrm>
            <a:prstGeom prst="rect">
              <a:avLst/>
            </a:prstGeom>
            <a:solidFill>
              <a:srgbClr val="EEB3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239/178/184</a:t>
              </a:r>
            </a:p>
          </p:txBody>
        </p:sp>
        <p:sp>
          <p:nvSpPr>
            <p:cNvPr id="63" name="矩形 13">
              <a:extLst>
                <a:ext uri="{FF2B5EF4-FFF2-40B4-BE49-F238E27FC236}">
                  <a16:creationId xmlns="" xmlns:a16="http://schemas.microsoft.com/office/drawing/2014/main" id="{667867DD-D3E6-3040-A7B5-39345C0CE2E3}"/>
                </a:ext>
              </a:extLst>
            </p:cNvPr>
            <p:cNvSpPr/>
            <p:nvPr/>
          </p:nvSpPr>
          <p:spPr>
            <a:xfrm>
              <a:off x="7807054" y="918047"/>
              <a:ext cx="791510" cy="664397"/>
            </a:xfrm>
            <a:prstGeom prst="rect">
              <a:avLst/>
            </a:prstGeom>
            <a:solidFill>
              <a:srgbClr val="EEB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238/179/193</a:t>
              </a:r>
            </a:p>
          </p:txBody>
        </p:sp>
        <p:sp>
          <p:nvSpPr>
            <p:cNvPr id="64" name="矩形 13">
              <a:extLst>
                <a:ext uri="{FF2B5EF4-FFF2-40B4-BE49-F238E27FC236}">
                  <a16:creationId xmlns="" xmlns:a16="http://schemas.microsoft.com/office/drawing/2014/main" id="{9EE10597-3782-AB46-8453-89FA049C6C46}"/>
                </a:ext>
              </a:extLst>
            </p:cNvPr>
            <p:cNvSpPr/>
            <p:nvPr userDrawn="1"/>
          </p:nvSpPr>
          <p:spPr>
            <a:xfrm>
              <a:off x="5354169" y="6324025"/>
              <a:ext cx="513579" cy="664397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35/24/21</a:t>
              </a:r>
            </a:p>
          </p:txBody>
        </p:sp>
        <p:sp>
          <p:nvSpPr>
            <p:cNvPr id="65" name="矩形 13">
              <a:extLst>
                <a:ext uri="{FF2B5EF4-FFF2-40B4-BE49-F238E27FC236}">
                  <a16:creationId xmlns="" xmlns:a16="http://schemas.microsoft.com/office/drawing/2014/main" id="{966B3529-B594-884C-BED0-5887B34BBBB8}"/>
                </a:ext>
              </a:extLst>
            </p:cNvPr>
            <p:cNvSpPr/>
            <p:nvPr userDrawn="1"/>
          </p:nvSpPr>
          <p:spPr>
            <a:xfrm>
              <a:off x="5900626" y="6324025"/>
              <a:ext cx="513579" cy="664397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 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89/87/87</a:t>
              </a:r>
            </a:p>
          </p:txBody>
        </p:sp>
        <p:sp>
          <p:nvSpPr>
            <p:cNvPr id="66" name="矩形 13">
              <a:extLst>
                <a:ext uri="{FF2B5EF4-FFF2-40B4-BE49-F238E27FC236}">
                  <a16:creationId xmlns="" xmlns:a16="http://schemas.microsoft.com/office/drawing/2014/main" id="{0B0545C9-147F-584F-80D2-EF13876D7D33}"/>
                </a:ext>
              </a:extLst>
            </p:cNvPr>
            <p:cNvSpPr/>
            <p:nvPr userDrawn="1"/>
          </p:nvSpPr>
          <p:spPr>
            <a:xfrm>
              <a:off x="6450318" y="6324025"/>
              <a:ext cx="513579" cy="664397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137/137/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137</a:t>
              </a:r>
            </a:p>
          </p:txBody>
        </p:sp>
        <p:sp>
          <p:nvSpPr>
            <p:cNvPr id="67" name="矩形 13">
              <a:extLst>
                <a:ext uri="{FF2B5EF4-FFF2-40B4-BE49-F238E27FC236}">
                  <a16:creationId xmlns="" xmlns:a16="http://schemas.microsoft.com/office/drawing/2014/main" id="{44FD0A0B-0D45-3340-A523-465AC24134BF}"/>
                </a:ext>
              </a:extLst>
            </p:cNvPr>
            <p:cNvSpPr/>
            <p:nvPr userDrawn="1"/>
          </p:nvSpPr>
          <p:spPr>
            <a:xfrm>
              <a:off x="6998296" y="6324025"/>
              <a:ext cx="513579" cy="664397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181/181/</a:t>
              </a:r>
              <a:b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181</a:t>
              </a:r>
            </a:p>
          </p:txBody>
        </p:sp>
        <p:sp>
          <p:nvSpPr>
            <p:cNvPr id="68" name="矩形 13">
              <a:extLst>
                <a:ext uri="{FF2B5EF4-FFF2-40B4-BE49-F238E27FC236}">
                  <a16:creationId xmlns="" xmlns:a16="http://schemas.microsoft.com/office/drawing/2014/main" id="{2C404A07-276B-3648-BB25-4EDB5905448C}"/>
                </a:ext>
              </a:extLst>
            </p:cNvPr>
            <p:cNvSpPr/>
            <p:nvPr userDrawn="1"/>
          </p:nvSpPr>
          <p:spPr>
            <a:xfrm>
              <a:off x="7541580" y="6324025"/>
              <a:ext cx="513579" cy="66439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 221/221/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221</a:t>
              </a:r>
            </a:p>
          </p:txBody>
        </p:sp>
        <p:sp>
          <p:nvSpPr>
            <p:cNvPr id="69" name="矩形 13">
              <a:extLst>
                <a:ext uri="{FF2B5EF4-FFF2-40B4-BE49-F238E27FC236}">
                  <a16:creationId xmlns="" xmlns:a16="http://schemas.microsoft.com/office/drawing/2014/main" id="{72B0F29C-A346-8946-9B8E-8F1B9DFF7AD0}"/>
                </a:ext>
              </a:extLst>
            </p:cNvPr>
            <p:cNvSpPr/>
            <p:nvPr userDrawn="1"/>
          </p:nvSpPr>
          <p:spPr>
            <a:xfrm>
              <a:off x="8083608" y="6324025"/>
              <a:ext cx="513579" cy="66439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RGB</a:t>
              </a: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255/255/</a:t>
              </a:r>
              <a:b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kumimoji="1" lang="en-US" altLang="zh-CN" sz="500" b="1">
                  <a:solidFill>
                    <a:srgbClr val="595757"/>
                  </a:solidFill>
                  <a:latin typeface="Arial" charset="0"/>
                  <a:ea typeface="Arial" charset="0"/>
                  <a:cs typeface="Arial" charset="0"/>
                </a:rPr>
                <a:t>255</a:t>
              </a:r>
            </a:p>
          </p:txBody>
        </p:sp>
      </p:grpSp>
      <p:sp>
        <p:nvSpPr>
          <p:cNvPr id="70" name="Title Placeholder 1">
            <a:extLst>
              <a:ext uri="{FF2B5EF4-FFF2-40B4-BE49-F238E27FC236}">
                <a16:creationId xmlns:a16="http://schemas.microsoft.com/office/drawing/2014/main" xmlns="" id="{145F1158-B1AA-8F41-AF0A-FEA0EC187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3" y="1474269"/>
            <a:ext cx="3984232" cy="2816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1" name="Text Placeholder 1">
            <a:extLst>
              <a:ext uri="{FF2B5EF4-FFF2-40B4-BE49-F238E27FC236}">
                <a16:creationId xmlns:a16="http://schemas.microsoft.com/office/drawing/2014/main" xmlns="" id="{F8FC7CCD-75EB-9C44-BC7D-29679334A8CA}"/>
              </a:ext>
            </a:extLst>
          </p:cNvPr>
          <p:cNvSpPr txBox="1">
            <a:spLocks/>
          </p:cNvSpPr>
          <p:nvPr userDrawn="1"/>
        </p:nvSpPr>
        <p:spPr>
          <a:xfrm>
            <a:off x="7987276" y="3003210"/>
            <a:ext cx="3595124" cy="224793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65"/>
              </a:lnSpc>
            </a:pP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Авторские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права©Huawei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Technologies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Co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., </a:t>
            </a:r>
            <a:r>
              <a:rPr kumimoji="1" lang="ru-RU" altLang="zh-CN" sz="850" b="1" baseline="0" dirty="0" err="1" smtClean="0">
                <a:solidFill>
                  <a:srgbClr val="1D1D1B"/>
                </a:solidFill>
                <a:latin typeface="+mj-lt"/>
              </a:rPr>
              <a:t>Ltd</a:t>
            </a: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. 2020 г.</a:t>
            </a:r>
            <a:b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</a:br>
            <a: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  <a:t>Все права защищены.</a:t>
            </a:r>
            <a:br>
              <a:rPr kumimoji="1" lang="ru-RU" altLang="zh-CN" sz="850" b="1" baseline="0" dirty="0" smtClean="0">
                <a:solidFill>
                  <a:srgbClr val="1D1D1B"/>
                </a:solidFill>
                <a:latin typeface="+mj-lt"/>
              </a:rPr>
            </a:br>
            <a:r>
              <a:rPr kumimoji="1" lang="en-US" altLang="zh-CN" sz="779" dirty="0">
                <a:solidFill>
                  <a:srgbClr val="1D1D1B"/>
                </a:solidFill>
                <a:latin typeface="+mn-lt"/>
              </a:rPr>
              <a:t/>
            </a:r>
            <a:br>
              <a:rPr kumimoji="1" lang="en-US" altLang="zh-CN" sz="779" dirty="0">
                <a:solidFill>
                  <a:srgbClr val="1D1D1B"/>
                </a:solidFill>
                <a:latin typeface="+mn-lt"/>
              </a:rPr>
            </a:br>
            <a:r>
              <a:rPr kumimoji="1" lang="ru-RU" altLang="zh-CN" sz="850" baseline="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Информация, представленная в данном документе, может содержать прогностические высказывания, включая, в том числе, заявления о будущих результатах финансово-хозяйственной деятельности, будущих линейках продукции, новых технологиях и прочее. Существует ряд факторов, которые могут привести к тому, что фактические результаты и достижения будут отличаться от результатов, явно или косвенно описанных в указанных прогностических высказываниях. Следовательно, представленная информация носит справочный характер и не является офертой или акцептом. Компания </a:t>
            </a:r>
            <a:r>
              <a:rPr kumimoji="1" lang="ru-RU" altLang="zh-CN" sz="850" baseline="0" dirty="0" err="1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Huawei</a:t>
            </a:r>
            <a:r>
              <a:rPr kumimoji="1" lang="ru-RU" altLang="zh-CN" sz="850" baseline="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 может вносить изменения в представленную информацию в любое время без предварительного уведомления.</a:t>
            </a:r>
            <a:endParaRPr kumimoji="1" lang="zh-CN" altLang="en-US" sz="779" dirty="0">
              <a:solidFill>
                <a:srgbClr val="1D1D1B"/>
              </a:solidFill>
              <a:latin typeface="+mn-lt"/>
            </a:endParaRPr>
          </a:p>
        </p:txBody>
      </p:sp>
      <p:sp>
        <p:nvSpPr>
          <p:cNvPr id="72" name="Subtitle 6">
            <a:extLst>
              <a:ext uri="{FF2B5EF4-FFF2-40B4-BE49-F238E27FC236}">
                <a16:creationId xmlns:a16="http://schemas.microsoft.com/office/drawing/2014/main" xmlns="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87276" y="1631849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endParaRPr kumimoji="1" lang="zh-CN" altLang="en-US" sz="1300">
              <a:solidFill>
                <a:srgbClr val="1D1D1B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73" name="Subtitle 6">
            <a:extLst>
              <a:ext uri="{FF2B5EF4-FFF2-40B4-BE49-F238E27FC236}">
                <a16:creationId xmlns:a16="http://schemas.microsoft.com/office/drawing/2014/main" xmlns="" id="{F1235B6F-D691-2C40-93D4-EC5427ADDFB0}"/>
              </a:ext>
            </a:extLst>
          </p:cNvPr>
          <p:cNvSpPr txBox="1">
            <a:spLocks/>
          </p:cNvSpPr>
          <p:nvPr userDrawn="1"/>
        </p:nvSpPr>
        <p:spPr>
          <a:xfrm>
            <a:off x="7977672" y="2172624"/>
            <a:ext cx="3473451" cy="582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94"/>
              </a:lnSpc>
            </a:pPr>
            <a:r>
              <a:rPr kumimoji="1" lang="ru-RU" altLang="zh-CN" sz="1200" dirty="0" smtClean="0">
                <a:solidFill>
                  <a:srgbClr val="1D1D1B"/>
                </a:solidFill>
                <a:latin typeface="+mn-lt"/>
                <a:cs typeface="Arial" panose="020B0604020202020204" pitchFamily="34" charset="0"/>
              </a:rPr>
              <a:t>Сделаем цифровые технологии доступными каждому человеку, каждому дому и каждой организации — построим полностью подключенный интеллектуальный мир.</a:t>
            </a:r>
          </a:p>
        </p:txBody>
      </p:sp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497" y="5251150"/>
            <a:ext cx="1869596" cy="399462"/>
          </a:xfrm>
          <a:prstGeom prst="rect">
            <a:avLst/>
          </a:prstGeom>
        </p:spPr>
      </p:pic>
      <p:sp>
        <p:nvSpPr>
          <p:cNvPr id="75" name="Subtitle 6">
            <a:extLst>
              <a:ext uri="{FF2B5EF4-FFF2-40B4-BE49-F238E27FC236}">
                <a16:creationId xmlns="" xmlns:a16="http://schemas.microsoft.com/office/drawing/2014/main" id="{12B8F806-ABD5-064C-8793-5E22C72554FD}"/>
              </a:ext>
            </a:extLst>
          </p:cNvPr>
          <p:cNvSpPr txBox="1">
            <a:spLocks/>
          </p:cNvSpPr>
          <p:nvPr userDrawn="1"/>
        </p:nvSpPr>
        <p:spPr>
          <a:xfrm>
            <a:off x="7973422" y="1684493"/>
            <a:ext cx="3477701" cy="4911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81"/>
              </a:lnSpc>
              <a:spcBef>
                <a:spcPts val="0"/>
              </a:spcBef>
            </a:pPr>
            <a:r>
              <a:rPr kumimoji="1" lang="zh-CN" altLang="en-US" sz="130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把数字世界带入每个人、每个家庭、</a:t>
            </a:r>
            <a:r>
              <a:rPr kumimoji="1" lang="en-US" altLang="zh-CN" sz="130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/>
            </a:r>
            <a:br>
              <a:rPr kumimoji="1" lang="en-US" altLang="zh-CN" sz="130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</a:br>
            <a:r>
              <a:rPr kumimoji="1" lang="zh-CN" altLang="en-US" sz="1300">
                <a:solidFill>
                  <a:srgbClr val="1D1D1B"/>
                </a:solidFill>
                <a:latin typeface="Microsoft YaHei" charset="-122"/>
                <a:ea typeface="Microsoft YaHei" charset="-122"/>
                <a:cs typeface="Microsoft YaHei" charset="-122"/>
              </a:rPr>
              <a:t>每个组织，构建万物互联的智能世界。</a:t>
            </a:r>
          </a:p>
        </p:txBody>
      </p:sp>
    </p:spTree>
    <p:extLst>
      <p:ext uri="{BB962C8B-B14F-4D97-AF65-F5344CB8AC3E}">
        <p14:creationId xmlns:p14="http://schemas.microsoft.com/office/powerpoint/2010/main" val="1541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187323" rtl="0" eaLnBrk="1" latinLnBrk="0" hangingPunct="1">
        <a:lnSpc>
          <a:spcPct val="90000"/>
        </a:lnSpc>
        <a:spcBef>
          <a:spcPct val="0"/>
        </a:spcBef>
        <a:buNone/>
        <a:defRPr sz="4998" b="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Huawei Sans" panose="020C0503030203020204" pitchFamily="34" charset="0"/>
        </a:defRPr>
      </a:lvl1pPr>
    </p:titleStyle>
    <p:bodyStyle>
      <a:lvl1pPr marL="0" indent="0" algn="l" defTabSz="1187323" rtl="0" eaLnBrk="1" latinLnBrk="0" hangingPunct="1">
        <a:lnSpc>
          <a:spcPct val="90000"/>
        </a:lnSpc>
        <a:spcBef>
          <a:spcPts val="1298"/>
        </a:spcBef>
        <a:buFont typeface="Arial" panose="020B0604020202020204" pitchFamily="34" charset="0"/>
        <a:buNone/>
        <a:defRPr sz="1818" kern="1200">
          <a:solidFill>
            <a:srgbClr val="FFFFFF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93662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311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59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indent="0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None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3265140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858802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452463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5046125" indent="-296831" algn="l" defTabSz="1187323" rtl="0" eaLnBrk="1" latinLnBrk="0" hangingPunct="1">
        <a:lnSpc>
          <a:spcPct val="90000"/>
        </a:lnSpc>
        <a:spcBef>
          <a:spcPts val="65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93662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187323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780986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374648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68309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61971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155634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749295" algn="l" defTabSz="1187323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1">
          <p15:clr>
            <a:srgbClr val="F26B43"/>
          </p15:clr>
        </p15:guide>
        <p15:guide id="2" pos="3842">
          <p15:clr>
            <a:srgbClr val="F26B43"/>
          </p15:clr>
        </p15:guide>
        <p15:guide id="3" pos="370">
          <p15:clr>
            <a:srgbClr val="F26B43"/>
          </p15:clr>
        </p15:guide>
        <p15:guide id="4" pos="71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wmf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em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jpe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jpeg"/><Relationship Id="rId1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1.tmp"/><Relationship Id="rId5" Type="http://schemas.openxmlformats.org/officeDocument/2006/relationships/image" Target="../media/image70.tmp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.huawei.com/en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huawei.com/en/learning" TargetMode="External"/><Relationship Id="rId4" Type="http://schemas.openxmlformats.org/officeDocument/2006/relationships/hyperlink" Target="https://support.huawei.com/enterprise/en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占位符 3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" name="文本占位符 3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/>
              <a:t>Чжай Байцин (Zhai Baiqing)/zwx158587</a:t>
            </a:r>
          </a:p>
        </p:txBody>
      </p:sp>
      <p:sp>
        <p:nvSpPr>
          <p:cNvPr id="31" name="文本占位符 3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/>
              <a:t>28.07.2020</a:t>
            </a:r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/>
              <a:t>Новый</a:t>
            </a:r>
          </a:p>
        </p:txBody>
      </p:sp>
      <p:sp>
        <p:nvSpPr>
          <p:cNvPr id="38" name="文本占位符 3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/>
              <a:t>Дун Юйюань (Dong Yuyuan)/lwx769666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/>
              <a:t>12.08.2020</a:t>
            </a:r>
          </a:p>
        </p:txBody>
      </p:sp>
      <p:sp>
        <p:nvSpPr>
          <p:cNvPr id="40" name="文本占位符 3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/>
              <a:t>Обновление</a:t>
            </a:r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" name="文本占位符 4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4" name="文本占位符 53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5" name="文本占位符 54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6" name="文本占位符 55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7" name="文本占位符 56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66929"/>
              </p:ext>
            </p:extLst>
          </p:nvPr>
        </p:nvGraphicFramePr>
        <p:xfrm>
          <a:off x="883920" y="1797924"/>
          <a:ext cx="10863431" cy="4556640"/>
        </p:xfrm>
        <a:graphic>
          <a:graphicData uri="http://schemas.openxmlformats.org/drawingml/2006/table">
            <a:tbl>
              <a:tblPr firstRow="1" firstCol="1" bandRow="1"/>
              <a:tblGrid>
                <a:gridCol w="1749742"/>
                <a:gridCol w="4592261"/>
                <a:gridCol w="4521428"/>
              </a:tblGrid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latin typeface="Huawei Sans" panose="020C0503030203020204" pitchFamily="34" charset="0"/>
                        </a:rPr>
                        <a:t>Показатель</a:t>
                      </a:r>
                    </a:p>
                  </a:txBody>
                  <a:tcPr marL="36000" marR="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latin typeface="Huawei Sans" panose="020C0503030203020204" pitchFamily="34" charset="0"/>
                        </a:rPr>
                        <a:t>HA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latin typeface="Huawei Sans" panose="020C0503030203020204" pitchFamily="34" charset="0"/>
                        </a:rPr>
                        <a:t>DR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46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latin typeface="Huawei Sans" panose="020C0503030203020204" pitchFamily="34" charset="0"/>
                        </a:rPr>
                        <a:t>Сценарий</a:t>
                      </a:r>
                    </a:p>
                  </a:txBody>
                  <a:tcPr marL="36000" marR="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HA используется в локальной системе высокой доступности. При работе приложений на нескольких серверах </a:t>
                      </a:r>
                      <a:r>
                        <a:rPr lang="ru-RU" sz="1200" dirty="0" smtClean="0">
                          <a:latin typeface="Huawei Sans" panose="020C0503030203020204" pitchFamily="34" charset="0"/>
                        </a:rPr>
                        <a:t>данная технология обеспечивает</a:t>
                      </a:r>
                      <a:r>
                        <a:rPr lang="ru-RU" sz="1200" dirty="0">
                          <a:latin typeface="Huawei Sans" panose="020C0503030203020204" pitchFamily="34" charset="0"/>
                        </a:rPr>
                        <a:t>, </a:t>
                      </a:r>
                      <a:r>
                        <a:rPr lang="ru-RU" sz="1200" dirty="0" smtClean="0">
                          <a:latin typeface="Huawei Sans" panose="020C0503030203020204" pitchFamily="34" charset="0"/>
                        </a:rPr>
                        <a:t>чтобы </a:t>
                      </a:r>
                      <a:r>
                        <a:rPr lang="ru-RU" sz="1200" dirty="0">
                          <a:latin typeface="Huawei Sans" panose="020C0503030203020204" pitchFamily="34" charset="0"/>
                        </a:rPr>
                        <a:t>запущенные приложения не </a:t>
                      </a:r>
                      <a:r>
                        <a:rPr lang="ru-RU" sz="1200" dirty="0" smtClean="0">
                          <a:latin typeface="Huawei Sans" panose="020C0503030203020204" pitchFamily="34" charset="0"/>
                        </a:rPr>
                        <a:t>прерывались </a:t>
                      </a:r>
                      <a:r>
                        <a:rPr lang="ru-RU" sz="1200" dirty="0">
                          <a:latin typeface="Huawei Sans" panose="020C0503030203020204" pitchFamily="34" charset="0"/>
                        </a:rPr>
                        <a:t>при выходе из строя какого-либо сервера. Приложения и систему можно быстро переключить на другие серверы.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DR используется в удаленной (внутригородской) системе высокой доступности. В случае аварии данная технология используется для восстановления данных, приложений и сервисов.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9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 dirty="0">
                          <a:latin typeface="Huawei Sans" panose="020C0503030203020204" pitchFamily="34" charset="0"/>
                        </a:rPr>
                        <a:t>Хранение</a:t>
                      </a:r>
                    </a:p>
                  </a:txBody>
                  <a:tcPr marL="36000" marR="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Обычно кластер HA использует общее хранилище. Это обеспечивает то, что данные не будут потеряны (RPO = 0), и учитывается продолжительность переключения, то есть RTO.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Репликация данных используется для удаленного аварийного восстановления данных. На основе различных технологий репликации данных (синхронной и асинхронной) потеря данных часто приводит к тому, что RPO становится больше 0. Однако удаленное переключение приложений обычно занимает больше времени. В этом случае RTO больше 0.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400" b="1">
                          <a:latin typeface="Huawei Sans" panose="020C0503030203020204" pitchFamily="34" charset="0"/>
                        </a:rPr>
                        <a:t>Неисправность</a:t>
                      </a:r>
                    </a:p>
                  </a:txBody>
                  <a:tcPr marL="36000" marR="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150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Переключение нагрузки между серверами в кластере осуществляется при неисправности одного компонента.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Переключение сервисов между ЦОДами осуществляется из-за крупномасштабных неисправностей.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Huawei Sans" panose="020C0503030203020204" pitchFamily="34" charset="0"/>
                        </a:rPr>
                        <a:t>Сеть</a:t>
                      </a:r>
                    </a:p>
                  </a:txBody>
                  <a:tcPr marL="36000" marR="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HA используется в LAN.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DR используется в WAN.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Huawei Sans" panose="020C0503030203020204" pitchFamily="34" charset="0"/>
                        </a:rPr>
                        <a:t>Облако</a:t>
                      </a:r>
                    </a:p>
                  </a:txBody>
                  <a:tcPr marL="36000" marR="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HA — механизм, обеспечивающий непрерывность обслуживания в облачной среде.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DR — механизм, обеспечивающий непрерывность обслуживания в нескольких облачных средах.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Huawei Sans" panose="020C0503030203020204" pitchFamily="34" charset="0"/>
                        </a:rPr>
                        <a:t>Задача</a:t>
                      </a:r>
                      <a:endParaRPr lang="ru-RU" sz="1400" b="1" dirty="0">
                        <a:latin typeface="Huawei Sans" panose="020C0503030203020204" pitchFamily="34" charset="0"/>
                      </a:endParaRPr>
                    </a:p>
                  </a:txBody>
                  <a:tcPr marL="36000" marR="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HA используется для обеспечения высокой доступности сервисов.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4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DR обеспечивает надежность данных и доступность сервисов.</a:t>
                      </a:r>
                    </a:p>
                  </a:txBody>
                  <a:tcPr marL="36000" marR="0" marT="46800" marB="46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731838" y="302687"/>
            <a:ext cx="10728325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Взаимосвязь между HA и DR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731837" y="955356"/>
            <a:ext cx="11015513" cy="851590"/>
          </a:xfr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dirty="0"/>
              <a:t>Технологии HA и DR взаимосвязаны и дополняют друг друга. Их функции частично дублируются, но также они имеют существенные различия.</a:t>
            </a:r>
          </a:p>
        </p:txBody>
      </p:sp>
    </p:spTree>
    <p:extLst>
      <p:ext uri="{BB962C8B-B14F-4D97-AF65-F5344CB8AC3E}">
        <p14:creationId xmlns:p14="http://schemas.microsoft.com/office/powerpoint/2010/main" val="399271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Различия между DR и резервным копированием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5340989" cy="4875042"/>
          </a:xfrm>
        </p:spPr>
        <p:txBody>
          <a:bodyPr wrap="square">
            <a:noAutofit/>
          </a:bodyPr>
          <a:lstStyle/>
          <a:p>
            <a:pPr algn="l"/>
            <a:r>
              <a:rPr lang="ru-RU" sz="1400" dirty="0">
                <a:latin typeface="Huawei Sans" panose="020C0503030203020204" pitchFamily="34" charset="0"/>
              </a:rPr>
              <a:t>Резервное копирование — это процесс копирования всех или </a:t>
            </a:r>
            <a:r>
              <a:rPr lang="ru-RU" sz="1400" dirty="0" smtClean="0">
                <a:latin typeface="Huawei Sans" panose="020C0503030203020204" pitchFamily="34" charset="0"/>
              </a:rPr>
              <a:t>некоторых наборов </a:t>
            </a:r>
            <a:r>
              <a:rPr lang="ru-RU" sz="1400" dirty="0">
                <a:latin typeface="Huawei Sans" panose="020C0503030203020204" pitchFamily="34" charset="0"/>
              </a:rPr>
              <a:t>данных с дисков хоста приложений или массива хранения на другой носитель в центре обработки данных. Резервное копирование — метод аварийного восстановления.</a:t>
            </a:r>
          </a:p>
          <a:p>
            <a:pPr algn="l"/>
            <a:r>
              <a:rPr lang="ru-RU" sz="1400" dirty="0" smtClean="0">
                <a:latin typeface="Huawei Sans" panose="020C0503030203020204" pitchFamily="34" charset="0"/>
              </a:rPr>
              <a:t>DR</a:t>
            </a:r>
            <a:r>
              <a:rPr lang="ru-RU" sz="1400" dirty="0">
                <a:latin typeface="Huawei Sans" panose="020C0503030203020204" pitchFamily="34" charset="0"/>
              </a:rPr>
              <a:t>: система аварийного восстановления состоит из двух или более ИТ-систем, географически удаленных друг от друга. </a:t>
            </a:r>
            <a:r>
              <a:rPr lang="ru-RU" sz="1400" dirty="0"/>
              <a:t>Эти ИТ-системы предоставляют одинаковые функции и отслеживают состояние друг друга. </a:t>
            </a:r>
            <a:r>
              <a:rPr lang="ru-RU" sz="1400" dirty="0">
                <a:latin typeface="Huawei Sans" panose="020C0503030203020204" pitchFamily="34" charset="0"/>
              </a:rPr>
              <a:t>В случае аварии (например, </a:t>
            </a:r>
            <a:r>
              <a:rPr lang="ru-RU" sz="1400" dirty="0" smtClean="0">
                <a:latin typeface="Huawei Sans" panose="020C0503030203020204" pitchFamily="34" charset="0"/>
              </a:rPr>
              <a:t>в результате пожара </a:t>
            </a:r>
            <a:r>
              <a:rPr lang="ru-RU" sz="1400" dirty="0">
                <a:latin typeface="Huawei Sans" panose="020C0503030203020204" pitchFamily="34" charset="0"/>
              </a:rPr>
              <a:t>или землетрясения) приложения в вышедшей из строя системе можно переключить на другие системы для обеспечения непрерывности бизнеса.</a:t>
            </a:r>
          </a:p>
        </p:txBody>
      </p:sp>
      <p:sp>
        <p:nvSpPr>
          <p:cNvPr id="848900" name="Text Box 4"/>
          <p:cNvSpPr txBox="1">
            <a:spLocks noChangeArrowheads="1"/>
          </p:cNvSpPr>
          <p:nvPr/>
        </p:nvSpPr>
        <p:spPr bwMode="auto">
          <a:xfrm>
            <a:off x="897766" y="5369743"/>
            <a:ext cx="11341099" cy="63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defTabSz="801688" eaLnBrk="1" fontAlgn="base" hangingPunct="1">
              <a:lnSpc>
                <a:spcPct val="140000"/>
              </a:lnSpc>
              <a:spcBef>
                <a:spcPct val="30000"/>
              </a:spcBef>
              <a:buClr>
                <a:schemeClr val="bg1">
                  <a:lumMod val="50000"/>
                </a:schemeClr>
              </a:buClr>
              <a:buSzPct val="60000"/>
              <a:buFont typeface="Wingdings" pitchFamily="2" charset="2"/>
              <a:buNone/>
              <a:defRPr sz="1200">
                <a:solidFill>
                  <a:srgbClr val="C00000"/>
                </a:solidFill>
                <a:latin typeface="Arial"/>
                <a:ea typeface="+mn-ea"/>
              </a:defRPr>
            </a:lvl1pPr>
            <a:lvl2pPr marL="654050" indent="-252413" defTabSz="801688" eaLnBrk="1" fontAlgn="base" hangingPunct="1">
              <a:lnSpc>
                <a:spcPct val="140000"/>
              </a:lnSpc>
              <a:spcBef>
                <a:spcPct val="30000"/>
              </a:spcBef>
              <a:buClr>
                <a:schemeClr val="tx1"/>
              </a:buClr>
              <a:buSzPct val="50000"/>
              <a:buFont typeface="Wingdings" pitchFamily="2" charset="2"/>
              <a:buChar char="p"/>
              <a:defRPr sz="2000">
                <a:latin typeface="Arial"/>
                <a:ea typeface="+mn-ea"/>
              </a:defRPr>
            </a:lvl2pPr>
            <a:lvl3pPr marL="1003300" indent="-201613" defTabSz="801688" eaLnBrk="1" fontAlgn="base" hangingPunct="1">
              <a:lnSpc>
                <a:spcPct val="140000"/>
              </a:lnSpc>
              <a:spcBef>
                <a:spcPct val="30000"/>
              </a:spcBef>
              <a:buSzPct val="50000"/>
              <a:buFont typeface="Wingdings" pitchFamily="2" charset="2"/>
              <a:buChar char="n"/>
              <a:defRPr>
                <a:latin typeface="Arial" pitchFamily="34" charset="0"/>
                <a:ea typeface="+mn-ea"/>
              </a:defRPr>
            </a:lvl3pPr>
            <a:lvl4pPr marL="1400175" indent="-198438" defTabSz="801688" eaLnBrk="1" fontAlgn="base" hangingPunct="1">
              <a:lnSpc>
                <a:spcPct val="140000"/>
              </a:lnSpc>
              <a:spcBef>
                <a:spcPct val="30000"/>
              </a:spcBef>
              <a:buChar char="–"/>
              <a:defRPr sz="1600">
                <a:latin typeface="Arial"/>
                <a:ea typeface="+mn-ea"/>
              </a:defRPr>
            </a:lvl4pPr>
            <a:lvl5pPr marL="1801813" indent="-201613" defTabSz="801688" eaLnBrk="1" fontAlgn="base" hangingPunct="1">
              <a:lnSpc>
                <a:spcPct val="140000"/>
              </a:lnSpc>
              <a:spcBef>
                <a:spcPct val="30000"/>
              </a:spcBef>
              <a:buFont typeface="FrutigerNext LT Medium" pitchFamily="34" charset="0"/>
              <a:buChar char="~"/>
              <a:defRPr sz="1600">
                <a:latin typeface="Arial"/>
                <a:ea typeface="+mn-ea"/>
              </a:defRPr>
            </a:lvl5pPr>
            <a:lvl6pPr marL="2259013" indent="-201613" defTabSz="801688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latin typeface="Arial"/>
                <a:ea typeface="+mn-ea"/>
              </a:defRPr>
            </a:lvl6pPr>
            <a:lvl7pPr marL="2716213" indent="-201613" defTabSz="801688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latin typeface="Arial"/>
                <a:ea typeface="+mn-ea"/>
              </a:defRPr>
            </a:lvl7pPr>
            <a:lvl8pPr marL="3173413" indent="-201613" defTabSz="801688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latin typeface="Arial"/>
                <a:ea typeface="+mn-ea"/>
              </a:defRPr>
            </a:lvl8pPr>
            <a:lvl9pPr marL="3630613" indent="-201613" defTabSz="801688" fontAlgn="base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latin typeface="Arial"/>
                <a:ea typeface="+mn-ea"/>
              </a:defRPr>
            </a:lvl9pPr>
          </a:lstStyle>
          <a:p>
            <a:pPr marL="171450" indent="-171450" fontAlgn="ctr">
              <a:lnSpc>
                <a:spcPct val="100000"/>
              </a:lnSpc>
              <a:buClrTx/>
              <a:buSzPct val="50000"/>
              <a:buFont typeface="Wingdings" panose="05000000000000000000" pitchFamily="2" charset="2"/>
              <a:buChar char="l"/>
            </a:pPr>
            <a:r>
              <a:rPr lang="ru-RU" dirty="0">
                <a:latin typeface="Huawei Sans" panose="020C0503030203020204" pitchFamily="34" charset="0"/>
              </a:rPr>
              <a:t>Как правило, DR подразумевает резервное копирование данных или систем приложений в аппаратных залах, тогда как резервное копирование — это создание резервных копий локальных данных или резервирование системы.</a:t>
            </a:r>
          </a:p>
          <a:p>
            <a:pPr marL="171450" indent="-171450" fontAlgn="ctr">
              <a:lnSpc>
                <a:spcPct val="100000"/>
              </a:lnSpc>
              <a:buClrTx/>
              <a:buSzPct val="50000"/>
              <a:buFont typeface="Wingdings" panose="05000000000000000000" pitchFamily="2" charset="2"/>
              <a:buChar char="l"/>
            </a:pPr>
            <a:r>
              <a:rPr lang="ru-RU" dirty="0">
                <a:latin typeface="Huawei Sans" panose="020C0503030203020204" pitchFamily="34" charset="0"/>
              </a:rPr>
              <a:t>Решение аварийного восстановления и резервного копирования сочетает в себе локальное резервное копирование и удаленную репликацию данных для обеспечения комплексной защиты данных.</a:t>
            </a:r>
          </a:p>
        </p:txBody>
      </p:sp>
      <p:grpSp>
        <p:nvGrpSpPr>
          <p:cNvPr id="536" name="组合 535"/>
          <p:cNvGrpSpPr/>
          <p:nvPr/>
        </p:nvGrpSpPr>
        <p:grpSpPr>
          <a:xfrm>
            <a:off x="6227558" y="1318207"/>
            <a:ext cx="4893392" cy="2048684"/>
            <a:chOff x="2743200" y="1096963"/>
            <a:chExt cx="4648837" cy="2547937"/>
          </a:xfrm>
        </p:grpSpPr>
        <p:sp>
          <p:nvSpPr>
            <p:cNvPr id="537" name="AutoShape 285"/>
            <p:cNvSpPr>
              <a:spLocks noChangeArrowheads="1"/>
            </p:cNvSpPr>
            <p:nvPr/>
          </p:nvSpPr>
          <p:spPr bwMode="gray">
            <a:xfrm>
              <a:off x="5181600" y="1628774"/>
              <a:ext cx="1841500" cy="1939925"/>
            </a:xfrm>
            <a:prstGeom prst="roundRect">
              <a:avLst>
                <a:gd name="adj" fmla="val 4569"/>
              </a:avLst>
            </a:prstGeom>
            <a:solidFill>
              <a:srgbClr val="002060">
                <a:alpha val="2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algn="ctr" fontAlgn="ctr">
                <a:defRPr/>
              </a:pPr>
              <a:endParaRPr lang="en-US" altLang="zh-CN" sz="12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38" name="AutoShape 285"/>
            <p:cNvSpPr>
              <a:spLocks noChangeArrowheads="1"/>
            </p:cNvSpPr>
            <p:nvPr/>
          </p:nvSpPr>
          <p:spPr bwMode="gray">
            <a:xfrm>
              <a:off x="2984500" y="1585913"/>
              <a:ext cx="2082800" cy="1974850"/>
            </a:xfrm>
            <a:prstGeom prst="roundRect">
              <a:avLst>
                <a:gd name="adj" fmla="val 4569"/>
              </a:avLst>
            </a:prstGeom>
            <a:solidFill>
              <a:srgbClr val="99CCFF">
                <a:alpha val="7000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fontAlgn="ctr">
                <a:defRPr/>
              </a:pPr>
              <a:r>
                <a:rPr lang="ru-RU" sz="120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rPr>
                <a:t> </a:t>
              </a:r>
            </a:p>
            <a:p>
              <a:pPr fontAlgn="ctr">
                <a:defRPr/>
              </a:pPr>
              <a:r>
                <a:rPr lang="ru-RU" sz="120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rPr>
                <a:t>                                                        </a:t>
              </a:r>
            </a:p>
            <a:p>
              <a:pPr algn="ctr" fontAlgn="ctr">
                <a:defRPr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cxnSp>
          <p:nvCxnSpPr>
            <p:cNvPr id="539" name="直接连接符 538"/>
            <p:cNvCxnSpPr>
              <a:stCxn id="616" idx="2"/>
              <a:endCxn id="1018" idx="0"/>
            </p:cNvCxnSpPr>
            <p:nvPr/>
          </p:nvCxnSpPr>
          <p:spPr>
            <a:xfrm flipH="1">
              <a:off x="3803053" y="2400667"/>
              <a:ext cx="605840" cy="16641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0" name="直接连接符 539"/>
            <p:cNvCxnSpPr>
              <a:endCxn id="640" idx="3"/>
            </p:cNvCxnSpPr>
            <p:nvPr/>
          </p:nvCxnSpPr>
          <p:spPr>
            <a:xfrm>
              <a:off x="3980853" y="2713528"/>
              <a:ext cx="53427" cy="290264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1" name="直接连接符 540"/>
            <p:cNvCxnSpPr/>
            <p:nvPr/>
          </p:nvCxnSpPr>
          <p:spPr>
            <a:xfrm>
              <a:off x="3454400" y="1527175"/>
              <a:ext cx="2844800" cy="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2" name="直接连接符 541"/>
            <p:cNvCxnSpPr/>
            <p:nvPr/>
          </p:nvCxnSpPr>
          <p:spPr>
            <a:xfrm rot="5400000">
              <a:off x="6121400" y="1689100"/>
              <a:ext cx="325438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3" name="直接连接符 542"/>
            <p:cNvCxnSpPr/>
            <p:nvPr/>
          </p:nvCxnSpPr>
          <p:spPr>
            <a:xfrm rot="5400000">
              <a:off x="4311650" y="1689100"/>
              <a:ext cx="325438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4" name="直接连接符 543"/>
            <p:cNvCxnSpPr/>
            <p:nvPr/>
          </p:nvCxnSpPr>
          <p:spPr>
            <a:xfrm rot="5400000">
              <a:off x="3298825" y="1689100"/>
              <a:ext cx="325438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5" name="直接连接符 544"/>
            <p:cNvCxnSpPr>
              <a:endCxn id="1018" idx="0"/>
            </p:cNvCxnSpPr>
            <p:nvPr/>
          </p:nvCxnSpPr>
          <p:spPr>
            <a:xfrm>
              <a:off x="3640137" y="2178050"/>
              <a:ext cx="162916" cy="38902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46" name="Group 2554"/>
            <p:cNvGrpSpPr>
              <a:grpSpLocks/>
            </p:cNvGrpSpPr>
            <p:nvPr/>
          </p:nvGrpSpPr>
          <p:grpSpPr bwMode="auto">
            <a:xfrm>
              <a:off x="3279775" y="2508250"/>
              <a:ext cx="1100138" cy="263525"/>
              <a:chOff x="1145" y="1785"/>
              <a:chExt cx="657" cy="327"/>
            </a:xfrm>
          </p:grpSpPr>
          <p:grpSp>
            <p:nvGrpSpPr>
              <p:cNvPr id="1017" name="Group 2555"/>
              <p:cNvGrpSpPr>
                <a:grpSpLocks/>
              </p:cNvGrpSpPr>
              <p:nvPr/>
            </p:nvGrpSpPr>
            <p:grpSpPr bwMode="auto">
              <a:xfrm>
                <a:off x="1145" y="1785"/>
                <a:ext cx="657" cy="327"/>
                <a:chOff x="3270" y="970"/>
                <a:chExt cx="875" cy="667"/>
              </a:xfrm>
            </p:grpSpPr>
            <p:sp>
              <p:nvSpPr>
                <p:cNvPr id="1019" name="Oval 2556"/>
                <p:cNvSpPr>
                  <a:spLocks noChangeArrowheads="1"/>
                </p:cNvSpPr>
                <p:nvPr/>
              </p:nvSpPr>
              <p:spPr bwMode="auto">
                <a:xfrm>
                  <a:off x="3541" y="990"/>
                  <a:ext cx="215" cy="221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0" name="Oval 2557"/>
                <p:cNvSpPr>
                  <a:spLocks noChangeArrowheads="1"/>
                </p:cNvSpPr>
                <p:nvPr/>
              </p:nvSpPr>
              <p:spPr bwMode="auto">
                <a:xfrm>
                  <a:off x="3717" y="970"/>
                  <a:ext cx="176" cy="181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1" name="Oval 2558"/>
                <p:cNvSpPr>
                  <a:spLocks noChangeArrowheads="1"/>
                </p:cNvSpPr>
                <p:nvPr/>
              </p:nvSpPr>
              <p:spPr bwMode="auto">
                <a:xfrm>
                  <a:off x="3872" y="1151"/>
                  <a:ext cx="273" cy="285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2" name="Oval 2559"/>
                <p:cNvSpPr>
                  <a:spLocks noChangeArrowheads="1"/>
                </p:cNvSpPr>
                <p:nvPr/>
              </p:nvSpPr>
              <p:spPr bwMode="auto">
                <a:xfrm>
                  <a:off x="3367" y="1271"/>
                  <a:ext cx="311" cy="325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3" name="Oval 2560"/>
                <p:cNvSpPr>
                  <a:spLocks noChangeArrowheads="1"/>
                </p:cNvSpPr>
                <p:nvPr/>
              </p:nvSpPr>
              <p:spPr bwMode="auto">
                <a:xfrm>
                  <a:off x="3794" y="1312"/>
                  <a:ext cx="234" cy="245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4" name="Oval 2561"/>
                <p:cNvSpPr>
                  <a:spLocks noChangeArrowheads="1"/>
                </p:cNvSpPr>
                <p:nvPr/>
              </p:nvSpPr>
              <p:spPr bwMode="auto">
                <a:xfrm>
                  <a:off x="3289" y="1332"/>
                  <a:ext cx="176" cy="185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5" name="Oval 2562"/>
                <p:cNvSpPr>
                  <a:spLocks noChangeArrowheads="1"/>
                </p:cNvSpPr>
                <p:nvPr/>
              </p:nvSpPr>
              <p:spPr bwMode="auto">
                <a:xfrm>
                  <a:off x="3270" y="1191"/>
                  <a:ext cx="176" cy="185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6" name="Oval 2563"/>
                <p:cNvSpPr>
                  <a:spLocks noChangeArrowheads="1"/>
                </p:cNvSpPr>
                <p:nvPr/>
              </p:nvSpPr>
              <p:spPr bwMode="auto">
                <a:xfrm>
                  <a:off x="3348" y="1030"/>
                  <a:ext cx="271" cy="285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7" name="Oval 2564"/>
                <p:cNvSpPr>
                  <a:spLocks noChangeArrowheads="1"/>
                </p:cNvSpPr>
                <p:nvPr/>
              </p:nvSpPr>
              <p:spPr bwMode="auto">
                <a:xfrm>
                  <a:off x="3581" y="1352"/>
                  <a:ext cx="273" cy="285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8" name="Oval 2565"/>
                <p:cNvSpPr>
                  <a:spLocks noChangeArrowheads="1"/>
                </p:cNvSpPr>
                <p:nvPr/>
              </p:nvSpPr>
              <p:spPr bwMode="auto">
                <a:xfrm>
                  <a:off x="3911" y="1050"/>
                  <a:ext cx="213" cy="221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29" name="Oval 2566"/>
                <p:cNvSpPr>
                  <a:spLocks noChangeArrowheads="1"/>
                </p:cNvSpPr>
                <p:nvPr/>
              </p:nvSpPr>
              <p:spPr bwMode="auto">
                <a:xfrm>
                  <a:off x="3852" y="970"/>
                  <a:ext cx="194" cy="201"/>
                </a:xfrm>
                <a:prstGeom prst="ellipse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030" name="Freeform 2567"/>
                <p:cNvSpPr>
                  <a:spLocks/>
                </p:cNvSpPr>
                <p:nvPr/>
              </p:nvSpPr>
              <p:spPr bwMode="auto">
                <a:xfrm>
                  <a:off x="3341" y="1022"/>
                  <a:ext cx="754" cy="526"/>
                </a:xfrm>
                <a:custGeom>
                  <a:avLst/>
                  <a:gdLst>
                    <a:gd name="T0" fmla="*/ 116 w 1508"/>
                    <a:gd name="T1" fmla="*/ 27 h 1053"/>
                    <a:gd name="T2" fmla="*/ 132 w 1508"/>
                    <a:gd name="T3" fmla="*/ 8 h 1053"/>
                    <a:gd name="T4" fmla="*/ 202 w 1508"/>
                    <a:gd name="T5" fmla="*/ 9 h 1053"/>
                    <a:gd name="T6" fmla="*/ 252 w 1508"/>
                    <a:gd name="T7" fmla="*/ 0 h 1053"/>
                    <a:gd name="T8" fmla="*/ 316 w 1508"/>
                    <a:gd name="T9" fmla="*/ 32 h 1053"/>
                    <a:gd name="T10" fmla="*/ 347 w 1508"/>
                    <a:gd name="T11" fmla="*/ 23 h 1053"/>
                    <a:gd name="T12" fmla="*/ 364 w 1508"/>
                    <a:gd name="T13" fmla="*/ 27 h 1053"/>
                    <a:gd name="T14" fmla="*/ 368 w 1508"/>
                    <a:gd name="T15" fmla="*/ 105 h 1053"/>
                    <a:gd name="T16" fmla="*/ 377 w 1508"/>
                    <a:gd name="T17" fmla="*/ 118 h 1053"/>
                    <a:gd name="T18" fmla="*/ 348 w 1508"/>
                    <a:gd name="T19" fmla="*/ 178 h 1053"/>
                    <a:gd name="T20" fmla="*/ 317 w 1508"/>
                    <a:gd name="T21" fmla="*/ 137 h 1053"/>
                    <a:gd name="T22" fmla="*/ 308 w 1508"/>
                    <a:gd name="T23" fmla="*/ 158 h 1053"/>
                    <a:gd name="T24" fmla="*/ 264 w 1508"/>
                    <a:gd name="T25" fmla="*/ 241 h 1053"/>
                    <a:gd name="T26" fmla="*/ 114 w 1508"/>
                    <a:gd name="T27" fmla="*/ 264 h 1053"/>
                    <a:gd name="T28" fmla="*/ 37 w 1508"/>
                    <a:gd name="T29" fmla="*/ 248 h 1053"/>
                    <a:gd name="T30" fmla="*/ 12 w 1508"/>
                    <a:gd name="T31" fmla="*/ 196 h 1053"/>
                    <a:gd name="T32" fmla="*/ 12 w 1508"/>
                    <a:gd name="T33" fmla="*/ 143 h 1053"/>
                    <a:gd name="T34" fmla="*/ 0 w 1508"/>
                    <a:gd name="T35" fmla="*/ 99 h 1053"/>
                    <a:gd name="T36" fmla="*/ 116 w 1508"/>
                    <a:gd name="T37" fmla="*/ 27 h 105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08"/>
                    <a:gd name="T58" fmla="*/ 0 h 1053"/>
                    <a:gd name="T59" fmla="*/ 1508 w 1508"/>
                    <a:gd name="T60" fmla="*/ 1053 h 105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08" h="1053">
                      <a:moveTo>
                        <a:pt x="465" y="106"/>
                      </a:moveTo>
                      <a:lnTo>
                        <a:pt x="528" y="30"/>
                      </a:lnTo>
                      <a:lnTo>
                        <a:pt x="810" y="35"/>
                      </a:lnTo>
                      <a:lnTo>
                        <a:pt x="1009" y="0"/>
                      </a:lnTo>
                      <a:lnTo>
                        <a:pt x="1261" y="126"/>
                      </a:lnTo>
                      <a:lnTo>
                        <a:pt x="1387" y="91"/>
                      </a:lnTo>
                      <a:lnTo>
                        <a:pt x="1455" y="106"/>
                      </a:lnTo>
                      <a:lnTo>
                        <a:pt x="1469" y="418"/>
                      </a:lnTo>
                      <a:lnTo>
                        <a:pt x="1508" y="469"/>
                      </a:lnTo>
                      <a:lnTo>
                        <a:pt x="1392" y="711"/>
                      </a:lnTo>
                      <a:lnTo>
                        <a:pt x="1266" y="545"/>
                      </a:lnTo>
                      <a:lnTo>
                        <a:pt x="1231" y="630"/>
                      </a:lnTo>
                      <a:lnTo>
                        <a:pt x="1053" y="962"/>
                      </a:lnTo>
                      <a:lnTo>
                        <a:pt x="456" y="1053"/>
                      </a:lnTo>
                      <a:lnTo>
                        <a:pt x="146" y="989"/>
                      </a:lnTo>
                      <a:lnTo>
                        <a:pt x="48" y="782"/>
                      </a:lnTo>
                      <a:lnTo>
                        <a:pt x="48" y="570"/>
                      </a:lnTo>
                      <a:lnTo>
                        <a:pt x="0" y="393"/>
                      </a:lnTo>
                      <a:lnTo>
                        <a:pt x="465" y="1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cs typeface="Huawei Sans" panose="020C0503030203020204" pitchFamily="34" charset="0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1018" name="Rectangle 2568"/>
              <p:cNvSpPr>
                <a:spLocks noChangeArrowheads="1"/>
              </p:cNvSpPr>
              <p:nvPr/>
            </p:nvSpPr>
            <p:spPr bwMode="auto">
              <a:xfrm>
                <a:off x="1204" y="1858"/>
                <a:ext cx="50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Autofit/>
              </a:bodyPr>
              <a:lstStyle/>
              <a:p>
                <a:pPr algn="ctr" fontAlgn="ctr">
                  <a:spcBef>
                    <a:spcPct val="50000"/>
                  </a:spcBef>
                  <a:defRPr/>
                </a:pPr>
                <a:r>
                  <a:rPr lang="ru-RU" sz="1200" b="1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SAN</a:t>
                </a:r>
              </a:p>
            </p:txBody>
          </p:sp>
        </p:grpSp>
        <p:sp>
          <p:nvSpPr>
            <p:cNvPr id="547" name="TextBox 40"/>
            <p:cNvSpPr txBox="1">
              <a:spLocks noChangeArrowheads="1"/>
            </p:cNvSpPr>
            <p:nvPr/>
          </p:nvSpPr>
          <p:spPr bwMode="auto">
            <a:xfrm>
              <a:off x="6036312" y="2374900"/>
              <a:ext cx="1355725" cy="25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latin typeface="Huawei Sans" panose="020C0503030203020204" pitchFamily="34" charset="0"/>
                </a:rPr>
                <a:t>VTL/NAS</a:t>
              </a:r>
            </a:p>
          </p:txBody>
        </p:sp>
        <p:grpSp>
          <p:nvGrpSpPr>
            <p:cNvPr id="548" name="Group 114"/>
            <p:cNvGrpSpPr>
              <a:grpSpLocks noChangeAspect="1"/>
            </p:cNvGrpSpPr>
            <p:nvPr/>
          </p:nvGrpSpPr>
          <p:grpSpPr bwMode="auto">
            <a:xfrm>
              <a:off x="3330575" y="2947988"/>
              <a:ext cx="838200" cy="182562"/>
              <a:chOff x="2208" y="2634"/>
              <a:chExt cx="608" cy="276"/>
            </a:xfrm>
          </p:grpSpPr>
          <p:sp>
            <p:nvSpPr>
              <p:cNvPr id="891" name="Freeform 115"/>
              <p:cNvSpPr>
                <a:spLocks noChangeAspect="1"/>
              </p:cNvSpPr>
              <p:nvPr/>
            </p:nvSpPr>
            <p:spPr bwMode="auto">
              <a:xfrm>
                <a:off x="2634" y="2670"/>
                <a:ext cx="182" cy="233"/>
              </a:xfrm>
              <a:custGeom>
                <a:avLst/>
                <a:gdLst>
                  <a:gd name="T0" fmla="*/ 430 w 77"/>
                  <a:gd name="T1" fmla="*/ 0 h 99"/>
                  <a:gd name="T2" fmla="*/ 430 w 77"/>
                  <a:gd name="T3" fmla="*/ 262 h 99"/>
                  <a:gd name="T4" fmla="*/ 425 w 77"/>
                  <a:gd name="T5" fmla="*/ 291 h 99"/>
                  <a:gd name="T6" fmla="*/ 402 w 77"/>
                  <a:gd name="T7" fmla="*/ 307 h 99"/>
                  <a:gd name="T8" fmla="*/ 0 w 77"/>
                  <a:gd name="T9" fmla="*/ 553 h 99"/>
                  <a:gd name="T10" fmla="*/ 0 w 77"/>
                  <a:gd name="T11" fmla="*/ 196 h 99"/>
                  <a:gd name="T12" fmla="*/ 430 w 77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99"/>
                  <a:gd name="T23" fmla="*/ 77 w 77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99">
                    <a:moveTo>
                      <a:pt x="77" y="0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7"/>
                      <a:pt x="77" y="51"/>
                      <a:pt x="76" y="52"/>
                    </a:cubicBezTo>
                    <a:cubicBezTo>
                      <a:pt x="75" y="53"/>
                      <a:pt x="72" y="55"/>
                      <a:pt x="72" y="55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C3C68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2" name="Freeform 116"/>
              <p:cNvSpPr>
                <a:spLocks noChangeAspect="1"/>
              </p:cNvSpPr>
              <p:nvPr/>
            </p:nvSpPr>
            <p:spPr bwMode="auto">
              <a:xfrm>
                <a:off x="2234" y="2634"/>
                <a:ext cx="578" cy="118"/>
              </a:xfrm>
              <a:custGeom>
                <a:avLst/>
                <a:gdLst>
                  <a:gd name="T0" fmla="*/ 0 w 579"/>
                  <a:gd name="T1" fmla="*/ 73 h 118"/>
                  <a:gd name="T2" fmla="*/ 196 w 579"/>
                  <a:gd name="T3" fmla="*/ 0 h 118"/>
                  <a:gd name="T4" fmla="*/ 579 w 579"/>
                  <a:gd name="T5" fmla="*/ 30 h 118"/>
                  <a:gd name="T6" fmla="*/ 393 w 579"/>
                  <a:gd name="T7" fmla="*/ 118 h 118"/>
                  <a:gd name="T8" fmla="*/ 0 w 579"/>
                  <a:gd name="T9" fmla="*/ 73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118"/>
                  <a:gd name="T17" fmla="*/ 579 w 57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118">
                    <a:moveTo>
                      <a:pt x="0" y="73"/>
                    </a:moveTo>
                    <a:lnTo>
                      <a:pt x="196" y="0"/>
                    </a:lnTo>
                    <a:lnTo>
                      <a:pt x="579" y="30"/>
                    </a:lnTo>
                    <a:lnTo>
                      <a:pt x="393" y="11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446487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3" name="Freeform 117"/>
              <p:cNvSpPr>
                <a:spLocks noChangeAspect="1"/>
              </p:cNvSpPr>
              <p:nvPr/>
            </p:nvSpPr>
            <p:spPr bwMode="auto">
              <a:xfrm>
                <a:off x="2623" y="2665"/>
                <a:ext cx="193" cy="94"/>
              </a:xfrm>
              <a:custGeom>
                <a:avLst/>
                <a:gdLst>
                  <a:gd name="T0" fmla="*/ 459 w 82"/>
                  <a:gd name="T1" fmla="*/ 12 h 40"/>
                  <a:gd name="T2" fmla="*/ 454 w 82"/>
                  <a:gd name="T3" fmla="*/ 0 h 40"/>
                  <a:gd name="T4" fmla="*/ 0 w 82"/>
                  <a:gd name="T5" fmla="*/ 209 h 40"/>
                  <a:gd name="T6" fmla="*/ 5 w 82"/>
                  <a:gd name="T7" fmla="*/ 226 h 40"/>
                  <a:gd name="T8" fmla="*/ 459 w 82"/>
                  <a:gd name="T9" fmla="*/ 1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0"/>
                  <a:gd name="T17" fmla="*/ 82 w 8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0">
                    <a:moveTo>
                      <a:pt x="82" y="2"/>
                    </a:moveTo>
                    <a:cubicBezTo>
                      <a:pt x="82" y="1"/>
                      <a:pt x="81" y="1"/>
                      <a:pt x="81" y="0"/>
                    </a:cubicBezTo>
                    <a:cubicBezTo>
                      <a:pt x="77" y="0"/>
                      <a:pt x="0" y="37"/>
                      <a:pt x="0" y="37"/>
                    </a:cubicBezTo>
                    <a:cubicBezTo>
                      <a:pt x="1" y="40"/>
                      <a:pt x="1" y="40"/>
                      <a:pt x="1" y="40"/>
                    </a:cubicBez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5B769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4" name="Freeform 118"/>
              <p:cNvSpPr>
                <a:spLocks noChangeAspect="1"/>
              </p:cNvSpPr>
              <p:nvPr/>
            </p:nvSpPr>
            <p:spPr bwMode="auto">
              <a:xfrm>
                <a:off x="2208" y="2701"/>
                <a:ext cx="449" cy="209"/>
              </a:xfrm>
              <a:custGeom>
                <a:avLst/>
                <a:gdLst>
                  <a:gd name="T0" fmla="*/ 1061 w 190"/>
                  <a:gd name="T1" fmla="*/ 479 h 89"/>
                  <a:gd name="T2" fmla="*/ 1045 w 190"/>
                  <a:gd name="T3" fmla="*/ 496 h 89"/>
                  <a:gd name="T4" fmla="*/ 17 w 190"/>
                  <a:gd name="T5" fmla="*/ 368 h 89"/>
                  <a:gd name="T6" fmla="*/ 5 w 190"/>
                  <a:gd name="T7" fmla="*/ 352 h 89"/>
                  <a:gd name="T8" fmla="*/ 0 w 190"/>
                  <a:gd name="T9" fmla="*/ 17 h 89"/>
                  <a:gd name="T10" fmla="*/ 17 w 190"/>
                  <a:gd name="T11" fmla="*/ 0 h 89"/>
                  <a:gd name="T12" fmla="*/ 1049 w 190"/>
                  <a:gd name="T13" fmla="*/ 118 h 89"/>
                  <a:gd name="T14" fmla="*/ 1061 w 190"/>
                  <a:gd name="T15" fmla="*/ 134 h 89"/>
                  <a:gd name="T16" fmla="*/ 1061 w 190"/>
                  <a:gd name="T17" fmla="*/ 479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89"/>
                  <a:gd name="T29" fmla="*/ 190 w 190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89">
                    <a:moveTo>
                      <a:pt x="190" y="86"/>
                    </a:moveTo>
                    <a:cubicBezTo>
                      <a:pt x="190" y="88"/>
                      <a:pt x="188" y="89"/>
                      <a:pt x="187" y="89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2" y="66"/>
                      <a:pt x="1" y="65"/>
                      <a:pt x="1" y="6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9" y="21"/>
                      <a:pt x="190" y="22"/>
                      <a:pt x="190" y="24"/>
                    </a:cubicBezTo>
                    <a:lnTo>
                      <a:pt x="190" y="86"/>
                    </a:lnTo>
                    <a:close/>
                  </a:path>
                </a:pathLst>
              </a:custGeom>
              <a:solidFill>
                <a:srgbClr val="6A84A1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5" name="Freeform 119"/>
              <p:cNvSpPr>
                <a:spLocks noChangeAspect="1"/>
              </p:cNvSpPr>
              <p:nvPr/>
            </p:nvSpPr>
            <p:spPr bwMode="auto">
              <a:xfrm>
                <a:off x="2208" y="2701"/>
                <a:ext cx="447" cy="209"/>
              </a:xfrm>
              <a:custGeom>
                <a:avLst/>
                <a:gdLst>
                  <a:gd name="T0" fmla="*/ 1057 w 189"/>
                  <a:gd name="T1" fmla="*/ 480 h 88"/>
                  <a:gd name="T2" fmla="*/ 1041 w 189"/>
                  <a:gd name="T3" fmla="*/ 492 h 88"/>
                  <a:gd name="T4" fmla="*/ 12 w 189"/>
                  <a:gd name="T5" fmla="*/ 369 h 88"/>
                  <a:gd name="T6" fmla="*/ 0 w 189"/>
                  <a:gd name="T7" fmla="*/ 357 h 88"/>
                  <a:gd name="T8" fmla="*/ 0 w 189"/>
                  <a:gd name="T9" fmla="*/ 12 h 88"/>
                  <a:gd name="T10" fmla="*/ 12 w 189"/>
                  <a:gd name="T11" fmla="*/ 0 h 88"/>
                  <a:gd name="T12" fmla="*/ 1041 w 189"/>
                  <a:gd name="T13" fmla="*/ 118 h 88"/>
                  <a:gd name="T14" fmla="*/ 1057 w 189"/>
                  <a:gd name="T15" fmla="*/ 135 h 88"/>
                  <a:gd name="T16" fmla="*/ 1057 w 189"/>
                  <a:gd name="T17" fmla="*/ 48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9"/>
                  <a:gd name="T28" fmla="*/ 0 h 88"/>
                  <a:gd name="T29" fmla="*/ 189 w 189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9" h="88">
                    <a:moveTo>
                      <a:pt x="189" y="86"/>
                    </a:moveTo>
                    <a:cubicBezTo>
                      <a:pt x="189" y="87"/>
                      <a:pt x="188" y="88"/>
                      <a:pt x="186" y="8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6"/>
                      <a:pt x="0" y="65"/>
                      <a:pt x="0" y="6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8" y="22"/>
                      <a:pt x="189" y="23"/>
                      <a:pt x="189" y="24"/>
                    </a:cubicBezTo>
                    <a:lnTo>
                      <a:pt x="189" y="86"/>
                    </a:lnTo>
                    <a:close/>
                  </a:path>
                </a:pathLst>
              </a:custGeom>
              <a:solidFill>
                <a:srgbClr val="8AA2B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6" name="Freeform 120"/>
              <p:cNvSpPr>
                <a:spLocks noChangeAspect="1"/>
              </p:cNvSpPr>
              <p:nvPr/>
            </p:nvSpPr>
            <p:spPr bwMode="auto">
              <a:xfrm>
                <a:off x="2232" y="2706"/>
                <a:ext cx="387" cy="199"/>
              </a:xfrm>
              <a:custGeom>
                <a:avLst/>
                <a:gdLst>
                  <a:gd name="T0" fmla="*/ 0 w 387"/>
                  <a:gd name="T1" fmla="*/ 156 h 200"/>
                  <a:gd name="T2" fmla="*/ 0 w 387"/>
                  <a:gd name="T3" fmla="*/ 0 h 200"/>
                  <a:gd name="T4" fmla="*/ 387 w 387"/>
                  <a:gd name="T5" fmla="*/ 45 h 200"/>
                  <a:gd name="T6" fmla="*/ 387 w 387"/>
                  <a:gd name="T7" fmla="*/ 200 h 200"/>
                  <a:gd name="T8" fmla="*/ 0 w 387"/>
                  <a:gd name="T9" fmla="*/ 156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"/>
                  <a:gd name="T16" fmla="*/ 0 h 200"/>
                  <a:gd name="T17" fmla="*/ 387 w 387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" h="200">
                    <a:moveTo>
                      <a:pt x="0" y="156"/>
                    </a:moveTo>
                    <a:lnTo>
                      <a:pt x="0" y="0"/>
                    </a:lnTo>
                    <a:lnTo>
                      <a:pt x="387" y="45"/>
                    </a:lnTo>
                    <a:lnTo>
                      <a:pt x="387" y="20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C3C68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7" name="Freeform 121"/>
              <p:cNvSpPr>
                <a:spLocks noChangeAspect="1"/>
              </p:cNvSpPr>
              <p:nvPr/>
            </p:nvSpPr>
            <p:spPr bwMode="auto">
              <a:xfrm>
                <a:off x="2524" y="2862"/>
                <a:ext cx="91" cy="41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2 h 40"/>
                  <a:gd name="T4" fmla="*/ 92 w 92"/>
                  <a:gd name="T5" fmla="*/ 40 h 40"/>
                  <a:gd name="T6" fmla="*/ 0 w 92"/>
                  <a:gd name="T7" fmla="*/ 28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2"/>
                    </a:lnTo>
                    <a:lnTo>
                      <a:pt x="92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8" name="Freeform 122"/>
              <p:cNvSpPr>
                <a:spLocks noChangeAspect="1"/>
              </p:cNvSpPr>
              <p:nvPr/>
            </p:nvSpPr>
            <p:spPr bwMode="auto">
              <a:xfrm>
                <a:off x="2524" y="2869"/>
                <a:ext cx="15" cy="19"/>
              </a:xfrm>
              <a:custGeom>
                <a:avLst/>
                <a:gdLst>
                  <a:gd name="T0" fmla="*/ 0 w 16"/>
                  <a:gd name="T1" fmla="*/ 21 h 21"/>
                  <a:gd name="T2" fmla="*/ 16 w 16"/>
                  <a:gd name="T3" fmla="*/ 21 h 21"/>
                  <a:gd name="T4" fmla="*/ 16 w 16"/>
                  <a:gd name="T5" fmla="*/ 2 h 21"/>
                  <a:gd name="T6" fmla="*/ 0 w 16"/>
                  <a:gd name="T7" fmla="*/ 0 h 21"/>
                  <a:gd name="T8" fmla="*/ 0 w 16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6" y="21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9" name="Freeform 123"/>
              <p:cNvSpPr>
                <a:spLocks noChangeAspect="1"/>
              </p:cNvSpPr>
              <p:nvPr/>
            </p:nvSpPr>
            <p:spPr bwMode="auto">
              <a:xfrm>
                <a:off x="2538" y="2869"/>
                <a:ext cx="58" cy="31"/>
              </a:xfrm>
              <a:custGeom>
                <a:avLst/>
                <a:gdLst>
                  <a:gd name="T0" fmla="*/ 0 w 24"/>
                  <a:gd name="T1" fmla="*/ 45 h 13"/>
                  <a:gd name="T2" fmla="*/ 135 w 24"/>
                  <a:gd name="T3" fmla="*/ 33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0" name="Freeform 124"/>
              <p:cNvSpPr>
                <a:spLocks noChangeAspect="1"/>
              </p:cNvSpPr>
              <p:nvPr/>
            </p:nvSpPr>
            <p:spPr bwMode="auto">
              <a:xfrm>
                <a:off x="2524" y="2864"/>
                <a:ext cx="15" cy="5"/>
              </a:xfrm>
              <a:custGeom>
                <a:avLst/>
                <a:gdLst>
                  <a:gd name="T0" fmla="*/ 0 w 16"/>
                  <a:gd name="T1" fmla="*/ 3 h 5"/>
                  <a:gd name="T2" fmla="*/ 0 w 16"/>
                  <a:gd name="T3" fmla="*/ 0 h 5"/>
                  <a:gd name="T4" fmla="*/ 16 w 16"/>
                  <a:gd name="T5" fmla="*/ 3 h 5"/>
                  <a:gd name="T6" fmla="*/ 16 w 16"/>
                  <a:gd name="T7" fmla="*/ 5 h 5"/>
                  <a:gd name="T8" fmla="*/ 0 w 16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1" name="Freeform 125"/>
              <p:cNvSpPr>
                <a:spLocks noChangeAspect="1"/>
              </p:cNvSpPr>
              <p:nvPr/>
            </p:nvSpPr>
            <p:spPr bwMode="auto">
              <a:xfrm>
                <a:off x="2538" y="2869"/>
                <a:ext cx="58" cy="10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0 h 5"/>
                  <a:gd name="T4" fmla="*/ 135 w 24"/>
                  <a:gd name="T5" fmla="*/ 20 h 5"/>
                  <a:gd name="T6" fmla="*/ 40 w 24"/>
                  <a:gd name="T7" fmla="*/ 15 h 5"/>
                  <a:gd name="T8" fmla="*/ 0 w 24"/>
                  <a:gd name="T9" fmla="*/ 4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7" y="5"/>
                      <a:pt x="23" y="4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2" name="Freeform 126"/>
              <p:cNvSpPr>
                <a:spLocks noChangeAspect="1"/>
              </p:cNvSpPr>
              <p:nvPr/>
            </p:nvSpPr>
            <p:spPr bwMode="auto">
              <a:xfrm>
                <a:off x="2596" y="2876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2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3" name="Freeform 127"/>
              <p:cNvSpPr>
                <a:spLocks noChangeAspect="1"/>
              </p:cNvSpPr>
              <p:nvPr/>
            </p:nvSpPr>
            <p:spPr bwMode="auto">
              <a:xfrm>
                <a:off x="2524" y="2833"/>
                <a:ext cx="91" cy="38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2 h 40"/>
                  <a:gd name="T4" fmla="*/ 92 w 92"/>
                  <a:gd name="T5" fmla="*/ 40 h 40"/>
                  <a:gd name="T6" fmla="*/ 0 w 92"/>
                  <a:gd name="T7" fmla="*/ 29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2"/>
                    </a:lnTo>
                    <a:lnTo>
                      <a:pt x="92" y="40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4" name="Freeform 128"/>
              <p:cNvSpPr>
                <a:spLocks noChangeAspect="1"/>
              </p:cNvSpPr>
              <p:nvPr/>
            </p:nvSpPr>
            <p:spPr bwMode="auto">
              <a:xfrm>
                <a:off x="2524" y="2838"/>
                <a:ext cx="15" cy="24"/>
              </a:xfrm>
              <a:custGeom>
                <a:avLst/>
                <a:gdLst>
                  <a:gd name="T0" fmla="*/ 0 w 16"/>
                  <a:gd name="T1" fmla="*/ 21 h 24"/>
                  <a:gd name="T2" fmla="*/ 16 w 16"/>
                  <a:gd name="T3" fmla="*/ 24 h 24"/>
                  <a:gd name="T4" fmla="*/ 16 w 16"/>
                  <a:gd name="T5" fmla="*/ 2 h 24"/>
                  <a:gd name="T6" fmla="*/ 0 w 16"/>
                  <a:gd name="T7" fmla="*/ 0 h 24"/>
                  <a:gd name="T8" fmla="*/ 0 w 16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1"/>
                    </a:moveTo>
                    <a:lnTo>
                      <a:pt x="16" y="24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5" name="Freeform 129"/>
              <p:cNvSpPr>
                <a:spLocks noChangeAspect="1"/>
              </p:cNvSpPr>
              <p:nvPr/>
            </p:nvSpPr>
            <p:spPr bwMode="auto">
              <a:xfrm>
                <a:off x="2538" y="2838"/>
                <a:ext cx="58" cy="31"/>
              </a:xfrm>
              <a:custGeom>
                <a:avLst/>
                <a:gdLst>
                  <a:gd name="T0" fmla="*/ 0 w 24"/>
                  <a:gd name="T1" fmla="*/ 50 h 13"/>
                  <a:gd name="T2" fmla="*/ 135 w 24"/>
                  <a:gd name="T3" fmla="*/ 41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6" name="Freeform 130"/>
              <p:cNvSpPr>
                <a:spLocks noChangeAspect="1"/>
              </p:cNvSpPr>
              <p:nvPr/>
            </p:nvSpPr>
            <p:spPr bwMode="auto">
              <a:xfrm>
                <a:off x="2524" y="2836"/>
                <a:ext cx="15" cy="2"/>
              </a:xfrm>
              <a:custGeom>
                <a:avLst/>
                <a:gdLst>
                  <a:gd name="T0" fmla="*/ 0 w 16"/>
                  <a:gd name="T1" fmla="*/ 2 h 4"/>
                  <a:gd name="T2" fmla="*/ 0 w 16"/>
                  <a:gd name="T3" fmla="*/ 0 h 4"/>
                  <a:gd name="T4" fmla="*/ 16 w 16"/>
                  <a:gd name="T5" fmla="*/ 2 h 4"/>
                  <a:gd name="T6" fmla="*/ 16 w 16"/>
                  <a:gd name="T7" fmla="*/ 4 h 4"/>
                  <a:gd name="T8" fmla="*/ 0 w 1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7" name="Freeform 131"/>
              <p:cNvSpPr>
                <a:spLocks noChangeAspect="1"/>
              </p:cNvSpPr>
              <p:nvPr/>
            </p:nvSpPr>
            <p:spPr bwMode="auto">
              <a:xfrm>
                <a:off x="2538" y="2838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9 h 5"/>
                  <a:gd name="T6" fmla="*/ 40 w 24"/>
                  <a:gd name="T7" fmla="*/ 24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7" y="5"/>
                      <a:pt x="23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14" y="5"/>
                      <a:pt x="7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8" name="Freeform 132"/>
              <p:cNvSpPr>
                <a:spLocks noChangeAspect="1"/>
              </p:cNvSpPr>
              <p:nvPr/>
            </p:nvSpPr>
            <p:spPr bwMode="auto">
              <a:xfrm>
                <a:off x="2596" y="2850"/>
                <a:ext cx="2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09" name="Freeform 133"/>
              <p:cNvSpPr>
                <a:spLocks noChangeAspect="1"/>
              </p:cNvSpPr>
              <p:nvPr/>
            </p:nvSpPr>
            <p:spPr bwMode="auto">
              <a:xfrm>
                <a:off x="2524" y="2804"/>
                <a:ext cx="91" cy="38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9 h 38"/>
                  <a:gd name="T4" fmla="*/ 92 w 92"/>
                  <a:gd name="T5" fmla="*/ 38 h 38"/>
                  <a:gd name="T6" fmla="*/ 0 w 92"/>
                  <a:gd name="T7" fmla="*/ 26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9"/>
                    </a:lnTo>
                    <a:lnTo>
                      <a:pt x="92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0" name="Freeform 134"/>
              <p:cNvSpPr>
                <a:spLocks noChangeAspect="1"/>
              </p:cNvSpPr>
              <p:nvPr/>
            </p:nvSpPr>
            <p:spPr bwMode="auto">
              <a:xfrm>
                <a:off x="2524" y="2807"/>
                <a:ext cx="15" cy="24"/>
              </a:xfrm>
              <a:custGeom>
                <a:avLst/>
                <a:gdLst>
                  <a:gd name="T0" fmla="*/ 0 w 16"/>
                  <a:gd name="T1" fmla="*/ 22 h 24"/>
                  <a:gd name="T2" fmla="*/ 16 w 16"/>
                  <a:gd name="T3" fmla="*/ 24 h 24"/>
                  <a:gd name="T4" fmla="*/ 16 w 16"/>
                  <a:gd name="T5" fmla="*/ 3 h 24"/>
                  <a:gd name="T6" fmla="*/ 0 w 16"/>
                  <a:gd name="T7" fmla="*/ 0 h 24"/>
                  <a:gd name="T8" fmla="*/ 0 w 16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2"/>
                    </a:moveTo>
                    <a:lnTo>
                      <a:pt x="16" y="24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1" name="Freeform 135"/>
              <p:cNvSpPr>
                <a:spLocks noChangeAspect="1"/>
              </p:cNvSpPr>
              <p:nvPr/>
            </p:nvSpPr>
            <p:spPr bwMode="auto">
              <a:xfrm>
                <a:off x="2538" y="2809"/>
                <a:ext cx="58" cy="29"/>
              </a:xfrm>
              <a:custGeom>
                <a:avLst/>
                <a:gdLst>
                  <a:gd name="T0" fmla="*/ 0 w 24"/>
                  <a:gd name="T1" fmla="*/ 48 h 13"/>
                  <a:gd name="T2" fmla="*/ 135 w 24"/>
                  <a:gd name="T3" fmla="*/ 37 h 13"/>
                  <a:gd name="T4" fmla="*/ 135 w 24"/>
                  <a:gd name="T5" fmla="*/ 21 h 13"/>
                  <a:gd name="T6" fmla="*/ 0 w 24"/>
                  <a:gd name="T7" fmla="*/ 0 h 13"/>
                  <a:gd name="T8" fmla="*/ 0 w 24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2" name="Freeform 136"/>
              <p:cNvSpPr>
                <a:spLocks noChangeAspect="1"/>
              </p:cNvSpPr>
              <p:nvPr/>
            </p:nvSpPr>
            <p:spPr bwMode="auto">
              <a:xfrm>
                <a:off x="2524" y="2804"/>
                <a:ext cx="15" cy="5"/>
              </a:xfrm>
              <a:custGeom>
                <a:avLst/>
                <a:gdLst>
                  <a:gd name="T0" fmla="*/ 0 w 16"/>
                  <a:gd name="T1" fmla="*/ 2 h 5"/>
                  <a:gd name="T2" fmla="*/ 0 w 16"/>
                  <a:gd name="T3" fmla="*/ 0 h 5"/>
                  <a:gd name="T4" fmla="*/ 16 w 16"/>
                  <a:gd name="T5" fmla="*/ 5 h 5"/>
                  <a:gd name="T6" fmla="*/ 16 w 16"/>
                  <a:gd name="T7" fmla="*/ 5 h 5"/>
                  <a:gd name="T8" fmla="*/ 0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0" y="0"/>
                    </a:lnTo>
                    <a:lnTo>
                      <a:pt x="16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3" name="Freeform 137"/>
              <p:cNvSpPr>
                <a:spLocks noChangeAspect="1"/>
              </p:cNvSpPr>
              <p:nvPr/>
            </p:nvSpPr>
            <p:spPr bwMode="auto">
              <a:xfrm>
                <a:off x="2538" y="2809"/>
                <a:ext cx="58" cy="10"/>
              </a:xfrm>
              <a:custGeom>
                <a:avLst/>
                <a:gdLst>
                  <a:gd name="T0" fmla="*/ 0 w 24"/>
                  <a:gd name="T1" fmla="*/ 0 h 4"/>
                  <a:gd name="T2" fmla="*/ 131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"/>
                  <a:gd name="T17" fmla="*/ 24 w 2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">
                    <a:moveTo>
                      <a:pt x="0" y="0"/>
                    </a:moveTo>
                    <a:cubicBezTo>
                      <a:pt x="0" y="0"/>
                      <a:pt x="7" y="4"/>
                      <a:pt x="23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4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2596" y="2819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5" name="Freeform 139"/>
              <p:cNvSpPr>
                <a:spLocks noChangeAspect="1"/>
              </p:cNvSpPr>
              <p:nvPr/>
            </p:nvSpPr>
            <p:spPr bwMode="auto">
              <a:xfrm>
                <a:off x="2524" y="2773"/>
                <a:ext cx="91" cy="38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0 h 38"/>
                  <a:gd name="T4" fmla="*/ 92 w 92"/>
                  <a:gd name="T5" fmla="*/ 38 h 38"/>
                  <a:gd name="T6" fmla="*/ 0 w 92"/>
                  <a:gd name="T7" fmla="*/ 29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0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6" name="Freeform 140"/>
              <p:cNvSpPr>
                <a:spLocks noChangeAspect="1"/>
              </p:cNvSpPr>
              <p:nvPr/>
            </p:nvSpPr>
            <p:spPr bwMode="auto">
              <a:xfrm>
                <a:off x="2524" y="2776"/>
                <a:ext cx="15" cy="24"/>
              </a:xfrm>
              <a:custGeom>
                <a:avLst/>
                <a:gdLst>
                  <a:gd name="T0" fmla="*/ 0 w 16"/>
                  <a:gd name="T1" fmla="*/ 21 h 23"/>
                  <a:gd name="T2" fmla="*/ 16 w 16"/>
                  <a:gd name="T3" fmla="*/ 23 h 23"/>
                  <a:gd name="T4" fmla="*/ 16 w 16"/>
                  <a:gd name="T5" fmla="*/ 4 h 23"/>
                  <a:gd name="T6" fmla="*/ 0 w 16"/>
                  <a:gd name="T7" fmla="*/ 0 h 23"/>
                  <a:gd name="T8" fmla="*/ 0 w 16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21"/>
                    </a:moveTo>
                    <a:lnTo>
                      <a:pt x="16" y="2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7" name="Freeform 141"/>
              <p:cNvSpPr>
                <a:spLocks noChangeAspect="1"/>
              </p:cNvSpPr>
              <p:nvPr/>
            </p:nvSpPr>
            <p:spPr bwMode="auto">
              <a:xfrm>
                <a:off x="2538" y="2780"/>
                <a:ext cx="58" cy="31"/>
              </a:xfrm>
              <a:custGeom>
                <a:avLst/>
                <a:gdLst>
                  <a:gd name="T0" fmla="*/ 0 w 24"/>
                  <a:gd name="T1" fmla="*/ 45 h 13"/>
                  <a:gd name="T2" fmla="*/ 135 w 24"/>
                  <a:gd name="T3" fmla="*/ 33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8" name="Freeform 142"/>
              <p:cNvSpPr>
                <a:spLocks noChangeAspect="1"/>
              </p:cNvSpPr>
              <p:nvPr/>
            </p:nvSpPr>
            <p:spPr bwMode="auto">
              <a:xfrm>
                <a:off x="2524" y="2776"/>
                <a:ext cx="15" cy="5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6 w 16"/>
                  <a:gd name="T5" fmla="*/ 2 h 4"/>
                  <a:gd name="T6" fmla="*/ 16 w 16"/>
                  <a:gd name="T7" fmla="*/ 4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19" name="Freeform 143"/>
              <p:cNvSpPr>
                <a:spLocks noChangeAspect="1"/>
              </p:cNvSpPr>
              <p:nvPr/>
            </p:nvSpPr>
            <p:spPr bwMode="auto">
              <a:xfrm>
                <a:off x="2538" y="2778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0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2596" y="2788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1" name="Freeform 145"/>
              <p:cNvSpPr>
                <a:spLocks noChangeAspect="1"/>
              </p:cNvSpPr>
              <p:nvPr/>
            </p:nvSpPr>
            <p:spPr bwMode="auto">
              <a:xfrm>
                <a:off x="2524" y="2742"/>
                <a:ext cx="91" cy="41"/>
              </a:xfrm>
              <a:custGeom>
                <a:avLst/>
                <a:gdLst>
                  <a:gd name="T0" fmla="*/ 0 w 92"/>
                  <a:gd name="T1" fmla="*/ 0 h 41"/>
                  <a:gd name="T2" fmla="*/ 92 w 92"/>
                  <a:gd name="T3" fmla="*/ 12 h 41"/>
                  <a:gd name="T4" fmla="*/ 92 w 92"/>
                  <a:gd name="T5" fmla="*/ 41 h 41"/>
                  <a:gd name="T6" fmla="*/ 0 w 92"/>
                  <a:gd name="T7" fmla="*/ 29 h 41"/>
                  <a:gd name="T8" fmla="*/ 0 w 92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1"/>
                  <a:gd name="T17" fmla="*/ 92 w 9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1">
                    <a:moveTo>
                      <a:pt x="0" y="0"/>
                    </a:moveTo>
                    <a:lnTo>
                      <a:pt x="92" y="12"/>
                    </a:lnTo>
                    <a:lnTo>
                      <a:pt x="92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2" name="Freeform 146"/>
              <p:cNvSpPr>
                <a:spLocks noChangeAspect="1"/>
              </p:cNvSpPr>
              <p:nvPr/>
            </p:nvSpPr>
            <p:spPr bwMode="auto">
              <a:xfrm>
                <a:off x="2524" y="2744"/>
                <a:ext cx="15" cy="24"/>
              </a:xfrm>
              <a:custGeom>
                <a:avLst/>
                <a:gdLst>
                  <a:gd name="T0" fmla="*/ 0 w 16"/>
                  <a:gd name="T1" fmla="*/ 23 h 23"/>
                  <a:gd name="T2" fmla="*/ 16 w 16"/>
                  <a:gd name="T3" fmla="*/ 23 h 23"/>
                  <a:gd name="T4" fmla="*/ 16 w 16"/>
                  <a:gd name="T5" fmla="*/ 5 h 23"/>
                  <a:gd name="T6" fmla="*/ 0 w 16"/>
                  <a:gd name="T7" fmla="*/ 0 h 23"/>
                  <a:gd name="T8" fmla="*/ 0 w 16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23"/>
                    </a:moveTo>
                    <a:lnTo>
                      <a:pt x="16" y="2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3" name="Freeform 147"/>
              <p:cNvSpPr>
                <a:spLocks noChangeAspect="1"/>
              </p:cNvSpPr>
              <p:nvPr/>
            </p:nvSpPr>
            <p:spPr bwMode="auto">
              <a:xfrm>
                <a:off x="2538" y="2749"/>
                <a:ext cx="58" cy="31"/>
              </a:xfrm>
              <a:custGeom>
                <a:avLst/>
                <a:gdLst>
                  <a:gd name="T0" fmla="*/ 0 w 24"/>
                  <a:gd name="T1" fmla="*/ 42 h 13"/>
                  <a:gd name="T2" fmla="*/ 135 w 24"/>
                  <a:gd name="T3" fmla="*/ 32 h 13"/>
                  <a:gd name="T4" fmla="*/ 135 w 24"/>
                  <a:gd name="T5" fmla="*/ 16 h 13"/>
                  <a:gd name="T6" fmla="*/ 0 w 24"/>
                  <a:gd name="T7" fmla="*/ 0 h 13"/>
                  <a:gd name="T8" fmla="*/ 0 w 24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4" name="Freeform 148"/>
              <p:cNvSpPr>
                <a:spLocks noChangeAspect="1"/>
              </p:cNvSpPr>
              <p:nvPr/>
            </p:nvSpPr>
            <p:spPr bwMode="auto">
              <a:xfrm>
                <a:off x="2524" y="2744"/>
                <a:ext cx="15" cy="5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0 h 5"/>
                  <a:gd name="T4" fmla="*/ 16 w 16"/>
                  <a:gd name="T5" fmla="*/ 2 h 5"/>
                  <a:gd name="T6" fmla="*/ 16 w 16"/>
                  <a:gd name="T7" fmla="*/ 5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5" name="Freeform 149"/>
              <p:cNvSpPr>
                <a:spLocks noChangeAspect="1"/>
              </p:cNvSpPr>
              <p:nvPr/>
            </p:nvSpPr>
            <p:spPr bwMode="auto">
              <a:xfrm>
                <a:off x="2538" y="2747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6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2596" y="2756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7" name="Freeform 151"/>
              <p:cNvSpPr>
                <a:spLocks noChangeAspect="1"/>
              </p:cNvSpPr>
              <p:nvPr/>
            </p:nvSpPr>
            <p:spPr bwMode="auto">
              <a:xfrm>
                <a:off x="2234" y="2831"/>
                <a:ext cx="94" cy="38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9 h 38"/>
                  <a:gd name="T4" fmla="*/ 95 w 95"/>
                  <a:gd name="T5" fmla="*/ 38 h 38"/>
                  <a:gd name="T6" fmla="*/ 0 w 95"/>
                  <a:gd name="T7" fmla="*/ 28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9"/>
                    </a:lnTo>
                    <a:lnTo>
                      <a:pt x="95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8" name="Freeform 152"/>
              <p:cNvSpPr>
                <a:spLocks noChangeAspect="1"/>
              </p:cNvSpPr>
              <p:nvPr/>
            </p:nvSpPr>
            <p:spPr bwMode="auto">
              <a:xfrm>
                <a:off x="2234" y="2833"/>
                <a:ext cx="18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9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29" name="Freeform 153"/>
              <p:cNvSpPr>
                <a:spLocks noChangeAspect="1"/>
              </p:cNvSpPr>
              <p:nvPr/>
            </p:nvSpPr>
            <p:spPr bwMode="auto">
              <a:xfrm>
                <a:off x="2253" y="2836"/>
                <a:ext cx="55" cy="34"/>
              </a:xfrm>
              <a:custGeom>
                <a:avLst/>
                <a:gdLst>
                  <a:gd name="T0" fmla="*/ 0 w 23"/>
                  <a:gd name="T1" fmla="*/ 50 h 14"/>
                  <a:gd name="T2" fmla="*/ 132 w 23"/>
                  <a:gd name="T3" fmla="*/ 40 h 14"/>
                  <a:gd name="T4" fmla="*/ 132 w 23"/>
                  <a:gd name="T5" fmla="*/ 21 h 14"/>
                  <a:gd name="T6" fmla="*/ 0 w 23"/>
                  <a:gd name="T7" fmla="*/ 0 h 14"/>
                  <a:gd name="T8" fmla="*/ 0 w 23"/>
                  <a:gd name="T9" fmla="*/ 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0" y="9"/>
                    </a:moveTo>
                    <a:cubicBezTo>
                      <a:pt x="0" y="9"/>
                      <a:pt x="10" y="14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0" name="Freeform 154"/>
              <p:cNvSpPr>
                <a:spLocks noChangeAspect="1"/>
              </p:cNvSpPr>
              <p:nvPr/>
            </p:nvSpPr>
            <p:spPr bwMode="auto">
              <a:xfrm>
                <a:off x="2234" y="2833"/>
                <a:ext cx="18" cy="2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9 w 19"/>
                  <a:gd name="T5" fmla="*/ 3 h 3"/>
                  <a:gd name="T6" fmla="*/ 19 w 19"/>
                  <a:gd name="T7" fmla="*/ 3 h 3"/>
                  <a:gd name="T8" fmla="*/ 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"/>
                  <a:gd name="T17" fmla="*/ 19 w 1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1" name="Freeform 155"/>
              <p:cNvSpPr>
                <a:spLocks noChangeAspect="1"/>
              </p:cNvSpPr>
              <p:nvPr/>
            </p:nvSpPr>
            <p:spPr bwMode="auto">
              <a:xfrm>
                <a:off x="2253" y="2836"/>
                <a:ext cx="55" cy="10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0 h 5"/>
                  <a:gd name="T4" fmla="*/ 132 w 23"/>
                  <a:gd name="T5" fmla="*/ 20 h 5"/>
                  <a:gd name="T6" fmla="*/ 33 w 23"/>
                  <a:gd name="T7" fmla="*/ 15 h 5"/>
                  <a:gd name="T8" fmla="*/ 0 w 2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"/>
                  <a:gd name="T17" fmla="*/ 23 w 2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2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2308" y="2845"/>
                <a:ext cx="2" cy="5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3" name="Freeform 157"/>
              <p:cNvSpPr>
                <a:spLocks noChangeAspect="1"/>
              </p:cNvSpPr>
              <p:nvPr/>
            </p:nvSpPr>
            <p:spPr bwMode="auto">
              <a:xfrm>
                <a:off x="2234" y="2800"/>
                <a:ext cx="94" cy="38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2 h 38"/>
                  <a:gd name="T4" fmla="*/ 95 w 95"/>
                  <a:gd name="T5" fmla="*/ 38 h 38"/>
                  <a:gd name="T6" fmla="*/ 0 w 95"/>
                  <a:gd name="T7" fmla="*/ 29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2"/>
                    </a:lnTo>
                    <a:lnTo>
                      <a:pt x="95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4" name="Freeform 158"/>
              <p:cNvSpPr>
                <a:spLocks noChangeAspect="1"/>
              </p:cNvSpPr>
              <p:nvPr/>
            </p:nvSpPr>
            <p:spPr bwMode="auto">
              <a:xfrm>
                <a:off x="2234" y="2802"/>
                <a:ext cx="18" cy="24"/>
              </a:xfrm>
              <a:custGeom>
                <a:avLst/>
                <a:gdLst>
                  <a:gd name="T0" fmla="*/ 0 w 19"/>
                  <a:gd name="T1" fmla="*/ 21 h 23"/>
                  <a:gd name="T2" fmla="*/ 19 w 19"/>
                  <a:gd name="T3" fmla="*/ 23 h 23"/>
                  <a:gd name="T4" fmla="*/ 19 w 19"/>
                  <a:gd name="T5" fmla="*/ 4 h 23"/>
                  <a:gd name="T6" fmla="*/ 0 w 19"/>
                  <a:gd name="T7" fmla="*/ 0 h 23"/>
                  <a:gd name="T8" fmla="*/ 0 w 19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0" y="21"/>
                    </a:moveTo>
                    <a:lnTo>
                      <a:pt x="19" y="23"/>
                    </a:lnTo>
                    <a:lnTo>
                      <a:pt x="19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5" name="Freeform 159"/>
              <p:cNvSpPr>
                <a:spLocks noChangeAspect="1"/>
              </p:cNvSpPr>
              <p:nvPr/>
            </p:nvSpPr>
            <p:spPr bwMode="auto">
              <a:xfrm>
                <a:off x="2253" y="2807"/>
                <a:ext cx="55" cy="31"/>
              </a:xfrm>
              <a:custGeom>
                <a:avLst/>
                <a:gdLst>
                  <a:gd name="T0" fmla="*/ 0 w 23"/>
                  <a:gd name="T1" fmla="*/ 45 h 13"/>
                  <a:gd name="T2" fmla="*/ 132 w 23"/>
                  <a:gd name="T3" fmla="*/ 33 h 13"/>
                  <a:gd name="T4" fmla="*/ 132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6" name="Freeform 160"/>
              <p:cNvSpPr>
                <a:spLocks noChangeAspect="1"/>
              </p:cNvSpPr>
              <p:nvPr/>
            </p:nvSpPr>
            <p:spPr bwMode="auto">
              <a:xfrm>
                <a:off x="2234" y="2802"/>
                <a:ext cx="18" cy="5"/>
              </a:xfrm>
              <a:custGeom>
                <a:avLst/>
                <a:gdLst>
                  <a:gd name="T0" fmla="*/ 0 w 19"/>
                  <a:gd name="T1" fmla="*/ 0 h 4"/>
                  <a:gd name="T2" fmla="*/ 0 w 19"/>
                  <a:gd name="T3" fmla="*/ 0 h 4"/>
                  <a:gd name="T4" fmla="*/ 19 w 19"/>
                  <a:gd name="T5" fmla="*/ 2 h 4"/>
                  <a:gd name="T6" fmla="*/ 19 w 19"/>
                  <a:gd name="T7" fmla="*/ 4 h 4"/>
                  <a:gd name="T8" fmla="*/ 0 w 1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7" name="Freeform 161"/>
              <p:cNvSpPr>
                <a:spLocks noChangeAspect="1"/>
              </p:cNvSpPr>
              <p:nvPr/>
            </p:nvSpPr>
            <p:spPr bwMode="auto">
              <a:xfrm>
                <a:off x="2253" y="2804"/>
                <a:ext cx="55" cy="12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4 h 5"/>
                  <a:gd name="T4" fmla="*/ 132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8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2308" y="2814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39" name="Freeform 163"/>
              <p:cNvSpPr>
                <a:spLocks noChangeAspect="1"/>
              </p:cNvSpPr>
              <p:nvPr/>
            </p:nvSpPr>
            <p:spPr bwMode="auto">
              <a:xfrm>
                <a:off x="2234" y="2768"/>
                <a:ext cx="94" cy="41"/>
              </a:xfrm>
              <a:custGeom>
                <a:avLst/>
                <a:gdLst>
                  <a:gd name="T0" fmla="*/ 0 w 95"/>
                  <a:gd name="T1" fmla="*/ 0 h 41"/>
                  <a:gd name="T2" fmla="*/ 95 w 95"/>
                  <a:gd name="T3" fmla="*/ 12 h 41"/>
                  <a:gd name="T4" fmla="*/ 95 w 95"/>
                  <a:gd name="T5" fmla="*/ 41 h 41"/>
                  <a:gd name="T6" fmla="*/ 0 w 95"/>
                  <a:gd name="T7" fmla="*/ 29 h 41"/>
                  <a:gd name="T8" fmla="*/ 0 w 9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41"/>
                  <a:gd name="T17" fmla="*/ 95 w 9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41">
                    <a:moveTo>
                      <a:pt x="0" y="0"/>
                    </a:moveTo>
                    <a:lnTo>
                      <a:pt x="95" y="12"/>
                    </a:lnTo>
                    <a:lnTo>
                      <a:pt x="95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0" name="Freeform 164"/>
              <p:cNvSpPr>
                <a:spLocks noChangeAspect="1"/>
              </p:cNvSpPr>
              <p:nvPr/>
            </p:nvSpPr>
            <p:spPr bwMode="auto">
              <a:xfrm>
                <a:off x="2234" y="2773"/>
                <a:ext cx="18" cy="22"/>
              </a:xfrm>
              <a:custGeom>
                <a:avLst/>
                <a:gdLst>
                  <a:gd name="T0" fmla="*/ 0 w 19"/>
                  <a:gd name="T1" fmla="*/ 21 h 21"/>
                  <a:gd name="T2" fmla="*/ 19 w 19"/>
                  <a:gd name="T3" fmla="*/ 21 h 21"/>
                  <a:gd name="T4" fmla="*/ 19 w 19"/>
                  <a:gd name="T5" fmla="*/ 3 h 21"/>
                  <a:gd name="T6" fmla="*/ 0 w 19"/>
                  <a:gd name="T7" fmla="*/ 0 h 21"/>
                  <a:gd name="T8" fmla="*/ 0 w 19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0" y="21"/>
                    </a:moveTo>
                    <a:lnTo>
                      <a:pt x="19" y="21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1" name="Freeform 165"/>
              <p:cNvSpPr>
                <a:spLocks noChangeAspect="1"/>
              </p:cNvSpPr>
              <p:nvPr/>
            </p:nvSpPr>
            <p:spPr bwMode="auto">
              <a:xfrm>
                <a:off x="2253" y="2776"/>
                <a:ext cx="55" cy="31"/>
              </a:xfrm>
              <a:custGeom>
                <a:avLst/>
                <a:gdLst>
                  <a:gd name="T0" fmla="*/ 0 w 23"/>
                  <a:gd name="T1" fmla="*/ 42 h 13"/>
                  <a:gd name="T2" fmla="*/ 132 w 23"/>
                  <a:gd name="T3" fmla="*/ 37 h 13"/>
                  <a:gd name="T4" fmla="*/ 132 w 23"/>
                  <a:gd name="T5" fmla="*/ 16 h 13"/>
                  <a:gd name="T6" fmla="*/ 0 w 23"/>
                  <a:gd name="T7" fmla="*/ 0 h 13"/>
                  <a:gd name="T8" fmla="*/ 0 w 23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7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2" name="Freeform 166"/>
              <p:cNvSpPr>
                <a:spLocks noChangeAspect="1"/>
              </p:cNvSpPr>
              <p:nvPr/>
            </p:nvSpPr>
            <p:spPr bwMode="auto">
              <a:xfrm>
                <a:off x="2234" y="2771"/>
                <a:ext cx="18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2 h 5"/>
                  <a:gd name="T6" fmla="*/ 19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3" name="Freeform 167"/>
              <p:cNvSpPr>
                <a:spLocks noChangeAspect="1"/>
              </p:cNvSpPr>
              <p:nvPr/>
            </p:nvSpPr>
            <p:spPr bwMode="auto">
              <a:xfrm>
                <a:off x="2253" y="2773"/>
                <a:ext cx="55" cy="12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4 h 5"/>
                  <a:gd name="T4" fmla="*/ 132 w 23"/>
                  <a:gd name="T5" fmla="*/ 24 h 5"/>
                  <a:gd name="T6" fmla="*/ 33 w 23"/>
                  <a:gd name="T7" fmla="*/ 24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4" name="Freeform 168"/>
              <p:cNvSpPr>
                <a:spLocks noChangeAspect="1"/>
              </p:cNvSpPr>
              <p:nvPr/>
            </p:nvSpPr>
            <p:spPr bwMode="auto">
              <a:xfrm>
                <a:off x="2308" y="2785"/>
                <a:ext cx="2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5" name="Freeform 169"/>
              <p:cNvSpPr>
                <a:spLocks noChangeAspect="1"/>
              </p:cNvSpPr>
              <p:nvPr/>
            </p:nvSpPr>
            <p:spPr bwMode="auto">
              <a:xfrm>
                <a:off x="2234" y="2740"/>
                <a:ext cx="94" cy="38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0 h 38"/>
                  <a:gd name="T4" fmla="*/ 95 w 95"/>
                  <a:gd name="T5" fmla="*/ 38 h 38"/>
                  <a:gd name="T6" fmla="*/ 0 w 95"/>
                  <a:gd name="T7" fmla="*/ 26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0"/>
                    </a:lnTo>
                    <a:lnTo>
                      <a:pt x="95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6" name="Freeform 170"/>
              <p:cNvSpPr>
                <a:spLocks noChangeAspect="1"/>
              </p:cNvSpPr>
              <p:nvPr/>
            </p:nvSpPr>
            <p:spPr bwMode="auto">
              <a:xfrm>
                <a:off x="2234" y="2742"/>
                <a:ext cx="18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7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7" name="Freeform 171"/>
              <p:cNvSpPr>
                <a:spLocks noChangeAspect="1"/>
              </p:cNvSpPr>
              <p:nvPr/>
            </p:nvSpPr>
            <p:spPr bwMode="auto">
              <a:xfrm>
                <a:off x="2251" y="2744"/>
                <a:ext cx="58" cy="31"/>
              </a:xfrm>
              <a:custGeom>
                <a:avLst/>
                <a:gdLst>
                  <a:gd name="T0" fmla="*/ 5 w 24"/>
                  <a:gd name="T1" fmla="*/ 50 h 13"/>
                  <a:gd name="T2" fmla="*/ 135 w 24"/>
                  <a:gd name="T3" fmla="*/ 41 h 13"/>
                  <a:gd name="T4" fmla="*/ 135 w 24"/>
                  <a:gd name="T5" fmla="*/ 24 h 13"/>
                  <a:gd name="T6" fmla="*/ 0 w 24"/>
                  <a:gd name="T7" fmla="*/ 0 h 13"/>
                  <a:gd name="T8" fmla="*/ 5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1" y="9"/>
                    </a:moveTo>
                    <a:cubicBezTo>
                      <a:pt x="1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1" y="6"/>
                      <a:pt x="1" y="9"/>
                      <a:pt x="1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8" name="Freeform 172"/>
              <p:cNvSpPr>
                <a:spLocks noChangeAspect="1"/>
              </p:cNvSpPr>
              <p:nvPr/>
            </p:nvSpPr>
            <p:spPr bwMode="auto">
              <a:xfrm>
                <a:off x="2234" y="2740"/>
                <a:ext cx="18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7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49" name="Freeform 173"/>
              <p:cNvSpPr>
                <a:spLocks noChangeAspect="1"/>
              </p:cNvSpPr>
              <p:nvPr/>
            </p:nvSpPr>
            <p:spPr bwMode="auto">
              <a:xfrm>
                <a:off x="2251" y="2744"/>
                <a:ext cx="58" cy="10"/>
              </a:xfrm>
              <a:custGeom>
                <a:avLst/>
                <a:gdLst>
                  <a:gd name="T0" fmla="*/ 5 w 24"/>
                  <a:gd name="T1" fmla="*/ 0 h 4"/>
                  <a:gd name="T2" fmla="*/ 135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5 w 2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"/>
                  <a:gd name="T20" fmla="*/ 24 w 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">
                    <a:moveTo>
                      <a:pt x="1" y="0"/>
                    </a:moveTo>
                    <a:cubicBezTo>
                      <a:pt x="1" y="0"/>
                      <a:pt x="7" y="4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0" name="Freeform 174"/>
              <p:cNvSpPr>
                <a:spLocks noChangeAspect="1"/>
              </p:cNvSpPr>
              <p:nvPr/>
            </p:nvSpPr>
            <p:spPr bwMode="auto">
              <a:xfrm>
                <a:off x="2308" y="2754"/>
                <a:ext cx="2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1" name="Freeform 175"/>
              <p:cNvSpPr>
                <a:spLocks noChangeAspect="1"/>
              </p:cNvSpPr>
              <p:nvPr/>
            </p:nvSpPr>
            <p:spPr bwMode="auto">
              <a:xfrm>
                <a:off x="2234" y="2708"/>
                <a:ext cx="94" cy="38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0 h 38"/>
                  <a:gd name="T4" fmla="*/ 92 w 95"/>
                  <a:gd name="T5" fmla="*/ 38 h 38"/>
                  <a:gd name="T6" fmla="*/ 0 w 95"/>
                  <a:gd name="T7" fmla="*/ 29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0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2" name="Freeform 176"/>
              <p:cNvSpPr>
                <a:spLocks noChangeAspect="1"/>
              </p:cNvSpPr>
              <p:nvPr/>
            </p:nvSpPr>
            <p:spPr bwMode="auto">
              <a:xfrm>
                <a:off x="2234" y="2713"/>
                <a:ext cx="16" cy="22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2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3" name="Freeform 177"/>
              <p:cNvSpPr>
                <a:spLocks noChangeAspect="1"/>
              </p:cNvSpPr>
              <p:nvPr/>
            </p:nvSpPr>
            <p:spPr bwMode="auto">
              <a:xfrm>
                <a:off x="2251" y="2713"/>
                <a:ext cx="58" cy="31"/>
              </a:xfrm>
              <a:custGeom>
                <a:avLst/>
                <a:gdLst>
                  <a:gd name="T0" fmla="*/ 0 w 24"/>
                  <a:gd name="T1" fmla="*/ 50 h 13"/>
                  <a:gd name="T2" fmla="*/ 135 w 24"/>
                  <a:gd name="T3" fmla="*/ 41 h 13"/>
                  <a:gd name="T4" fmla="*/ 135 w 24"/>
                  <a:gd name="T5" fmla="*/ 24 h 13"/>
                  <a:gd name="T6" fmla="*/ 0 w 24"/>
                  <a:gd name="T7" fmla="*/ 0 h 13"/>
                  <a:gd name="T8" fmla="*/ 0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4" name="Freeform 178"/>
              <p:cNvSpPr>
                <a:spLocks noChangeAspect="1"/>
              </p:cNvSpPr>
              <p:nvPr/>
            </p:nvSpPr>
            <p:spPr bwMode="auto">
              <a:xfrm>
                <a:off x="2234" y="2713"/>
                <a:ext cx="18" cy="0"/>
              </a:xfrm>
              <a:custGeom>
                <a:avLst/>
                <a:gdLst>
                  <a:gd name="T0" fmla="*/ 0 w 19"/>
                  <a:gd name="T1" fmla="*/ 0 h 2"/>
                  <a:gd name="T2" fmla="*/ 0 w 19"/>
                  <a:gd name="T3" fmla="*/ 0 h 2"/>
                  <a:gd name="T4" fmla="*/ 19 w 19"/>
                  <a:gd name="T5" fmla="*/ 2 h 2"/>
                  <a:gd name="T6" fmla="*/ 17 w 19"/>
                  <a:gd name="T7" fmla="*/ 2 h 2"/>
                  <a:gd name="T8" fmla="*/ 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"/>
                  <a:gd name="T17" fmla="*/ 19 w 1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">
                    <a:moveTo>
                      <a:pt x="0" y="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5" name="Freeform 179"/>
              <p:cNvSpPr>
                <a:spLocks noChangeAspect="1"/>
              </p:cNvSpPr>
              <p:nvPr/>
            </p:nvSpPr>
            <p:spPr bwMode="auto">
              <a:xfrm>
                <a:off x="2251" y="2713"/>
                <a:ext cx="58" cy="12"/>
              </a:xfrm>
              <a:custGeom>
                <a:avLst/>
                <a:gdLst>
                  <a:gd name="T0" fmla="*/ 5 w 24"/>
                  <a:gd name="T1" fmla="*/ 0 h 5"/>
                  <a:gd name="T2" fmla="*/ 135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0 h 5"/>
                  <a:gd name="T10" fmla="*/ 5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1" y="0"/>
                    </a:moveTo>
                    <a:cubicBezTo>
                      <a:pt x="1" y="0"/>
                      <a:pt x="7" y="5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1" y="2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6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2308" y="2725"/>
                <a:ext cx="2" cy="5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7" name="Freeform 181"/>
              <p:cNvSpPr>
                <a:spLocks noChangeAspect="1"/>
              </p:cNvSpPr>
              <p:nvPr/>
            </p:nvSpPr>
            <p:spPr bwMode="auto">
              <a:xfrm>
                <a:off x="2331" y="2843"/>
                <a:ext cx="92" cy="36"/>
              </a:xfrm>
              <a:custGeom>
                <a:avLst/>
                <a:gdLst>
                  <a:gd name="T0" fmla="*/ 0 w 92"/>
                  <a:gd name="T1" fmla="*/ 0 h 37"/>
                  <a:gd name="T2" fmla="*/ 92 w 92"/>
                  <a:gd name="T3" fmla="*/ 9 h 37"/>
                  <a:gd name="T4" fmla="*/ 92 w 92"/>
                  <a:gd name="T5" fmla="*/ 37 h 37"/>
                  <a:gd name="T6" fmla="*/ 0 w 92"/>
                  <a:gd name="T7" fmla="*/ 26 h 37"/>
                  <a:gd name="T8" fmla="*/ 0 w 9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7"/>
                  <a:gd name="T17" fmla="*/ 92 w 9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7">
                    <a:moveTo>
                      <a:pt x="0" y="0"/>
                    </a:moveTo>
                    <a:lnTo>
                      <a:pt x="92" y="9"/>
                    </a:lnTo>
                    <a:lnTo>
                      <a:pt x="92" y="37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8" name="Freeform 182"/>
              <p:cNvSpPr>
                <a:spLocks noChangeAspect="1"/>
              </p:cNvSpPr>
              <p:nvPr/>
            </p:nvSpPr>
            <p:spPr bwMode="auto">
              <a:xfrm>
                <a:off x="2331" y="2845"/>
                <a:ext cx="17" cy="24"/>
              </a:xfrm>
              <a:custGeom>
                <a:avLst/>
                <a:gdLst>
                  <a:gd name="T0" fmla="*/ 0 w 17"/>
                  <a:gd name="T1" fmla="*/ 21 h 24"/>
                  <a:gd name="T2" fmla="*/ 17 w 17"/>
                  <a:gd name="T3" fmla="*/ 24 h 24"/>
                  <a:gd name="T4" fmla="*/ 17 w 17"/>
                  <a:gd name="T5" fmla="*/ 2 h 24"/>
                  <a:gd name="T6" fmla="*/ 0 w 17"/>
                  <a:gd name="T7" fmla="*/ 0 h 24"/>
                  <a:gd name="T8" fmla="*/ 0 w 17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21"/>
                    </a:moveTo>
                    <a:lnTo>
                      <a:pt x="17" y="24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59" name="Freeform 183"/>
              <p:cNvSpPr>
                <a:spLocks noChangeAspect="1"/>
              </p:cNvSpPr>
              <p:nvPr/>
            </p:nvSpPr>
            <p:spPr bwMode="auto">
              <a:xfrm>
                <a:off x="2348" y="2845"/>
                <a:ext cx="53" cy="31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0" name="Freeform 184"/>
              <p:cNvSpPr>
                <a:spLocks noChangeAspect="1"/>
              </p:cNvSpPr>
              <p:nvPr/>
            </p:nvSpPr>
            <p:spPr bwMode="auto">
              <a:xfrm>
                <a:off x="2331" y="2843"/>
                <a:ext cx="17" cy="2"/>
              </a:xfrm>
              <a:custGeom>
                <a:avLst/>
                <a:gdLst>
                  <a:gd name="T0" fmla="*/ 0 w 17"/>
                  <a:gd name="T1" fmla="*/ 2 h 4"/>
                  <a:gd name="T2" fmla="*/ 0 w 17"/>
                  <a:gd name="T3" fmla="*/ 0 h 4"/>
                  <a:gd name="T4" fmla="*/ 17 w 17"/>
                  <a:gd name="T5" fmla="*/ 4 h 4"/>
                  <a:gd name="T6" fmla="*/ 17 w 17"/>
                  <a:gd name="T7" fmla="*/ 4 h 4"/>
                  <a:gd name="T8" fmla="*/ 0 w 1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2"/>
                    </a:moveTo>
                    <a:lnTo>
                      <a:pt x="0" y="0"/>
                    </a:lnTo>
                    <a:lnTo>
                      <a:pt x="17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1" name="Freeform 185"/>
              <p:cNvSpPr>
                <a:spLocks noChangeAspect="1"/>
              </p:cNvSpPr>
              <p:nvPr/>
            </p:nvSpPr>
            <p:spPr bwMode="auto">
              <a:xfrm>
                <a:off x="2348" y="2845"/>
                <a:ext cx="53" cy="12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7 h 4"/>
                  <a:gd name="T4" fmla="*/ 127 w 23"/>
                  <a:gd name="T5" fmla="*/ 25 h 4"/>
                  <a:gd name="T6" fmla="*/ 38 w 23"/>
                  <a:gd name="T7" fmla="*/ 17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2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2401" y="2857"/>
                <a:ext cx="2" cy="5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3" name="Freeform 187"/>
              <p:cNvSpPr>
                <a:spLocks noChangeAspect="1"/>
              </p:cNvSpPr>
              <p:nvPr/>
            </p:nvSpPr>
            <p:spPr bwMode="auto">
              <a:xfrm>
                <a:off x="2331" y="2812"/>
                <a:ext cx="92" cy="38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9 h 38"/>
                  <a:gd name="T4" fmla="*/ 92 w 92"/>
                  <a:gd name="T5" fmla="*/ 38 h 38"/>
                  <a:gd name="T6" fmla="*/ 0 w 92"/>
                  <a:gd name="T7" fmla="*/ 28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9"/>
                    </a:lnTo>
                    <a:lnTo>
                      <a:pt x="92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4" name="Freeform 188"/>
              <p:cNvSpPr>
                <a:spLocks noChangeAspect="1"/>
              </p:cNvSpPr>
              <p:nvPr/>
            </p:nvSpPr>
            <p:spPr bwMode="auto">
              <a:xfrm>
                <a:off x="2331" y="2814"/>
                <a:ext cx="17" cy="24"/>
              </a:xfrm>
              <a:custGeom>
                <a:avLst/>
                <a:gdLst>
                  <a:gd name="T0" fmla="*/ 0 w 17"/>
                  <a:gd name="T1" fmla="*/ 22 h 24"/>
                  <a:gd name="T2" fmla="*/ 17 w 17"/>
                  <a:gd name="T3" fmla="*/ 24 h 24"/>
                  <a:gd name="T4" fmla="*/ 17 w 17"/>
                  <a:gd name="T5" fmla="*/ 3 h 24"/>
                  <a:gd name="T6" fmla="*/ 0 w 17"/>
                  <a:gd name="T7" fmla="*/ 0 h 24"/>
                  <a:gd name="T8" fmla="*/ 0 w 17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22"/>
                    </a:moveTo>
                    <a:lnTo>
                      <a:pt x="17" y="24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5" name="Freeform 189"/>
              <p:cNvSpPr>
                <a:spLocks noChangeAspect="1"/>
              </p:cNvSpPr>
              <p:nvPr/>
            </p:nvSpPr>
            <p:spPr bwMode="auto">
              <a:xfrm>
                <a:off x="2348" y="2816"/>
                <a:ext cx="53" cy="34"/>
              </a:xfrm>
              <a:custGeom>
                <a:avLst/>
                <a:gdLst>
                  <a:gd name="T0" fmla="*/ 0 w 23"/>
                  <a:gd name="T1" fmla="*/ 50 h 14"/>
                  <a:gd name="T2" fmla="*/ 127 w 23"/>
                  <a:gd name="T3" fmla="*/ 40 h 14"/>
                  <a:gd name="T4" fmla="*/ 127 w 23"/>
                  <a:gd name="T5" fmla="*/ 21 h 14"/>
                  <a:gd name="T6" fmla="*/ 0 w 23"/>
                  <a:gd name="T7" fmla="*/ 0 h 14"/>
                  <a:gd name="T8" fmla="*/ 0 w 23"/>
                  <a:gd name="T9" fmla="*/ 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0" y="9"/>
                    </a:moveTo>
                    <a:cubicBezTo>
                      <a:pt x="0" y="9"/>
                      <a:pt x="10" y="14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6" name="Freeform 190"/>
              <p:cNvSpPr>
                <a:spLocks noChangeAspect="1"/>
              </p:cNvSpPr>
              <p:nvPr/>
            </p:nvSpPr>
            <p:spPr bwMode="auto">
              <a:xfrm>
                <a:off x="2331" y="2814"/>
                <a:ext cx="17" cy="2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17 w 17"/>
                  <a:gd name="T5" fmla="*/ 3 h 3"/>
                  <a:gd name="T6" fmla="*/ 17 w 17"/>
                  <a:gd name="T7" fmla="*/ 3 h 3"/>
                  <a:gd name="T8" fmla="*/ 0 w 1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"/>
                  <a:gd name="T17" fmla="*/ 17 w 1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">
                    <a:moveTo>
                      <a:pt x="0" y="0"/>
                    </a:moveTo>
                    <a:lnTo>
                      <a:pt x="0" y="0"/>
                    </a:lnTo>
                    <a:lnTo>
                      <a:pt x="1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7" name="Freeform 191"/>
              <p:cNvSpPr>
                <a:spLocks noChangeAspect="1"/>
              </p:cNvSpPr>
              <p:nvPr/>
            </p:nvSpPr>
            <p:spPr bwMode="auto">
              <a:xfrm>
                <a:off x="2348" y="2816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17 h 5"/>
                  <a:gd name="T8" fmla="*/ 0 w 2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"/>
                  <a:gd name="T17" fmla="*/ 23 w 2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3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8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401" y="2826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69" name="Freeform 193"/>
              <p:cNvSpPr>
                <a:spLocks noChangeAspect="1"/>
              </p:cNvSpPr>
              <p:nvPr/>
            </p:nvSpPr>
            <p:spPr bwMode="auto">
              <a:xfrm>
                <a:off x="2331" y="2780"/>
                <a:ext cx="92" cy="38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2 h 38"/>
                  <a:gd name="T4" fmla="*/ 92 w 92"/>
                  <a:gd name="T5" fmla="*/ 38 h 38"/>
                  <a:gd name="T6" fmla="*/ 0 w 92"/>
                  <a:gd name="T7" fmla="*/ 29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2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0" name="Freeform 194"/>
              <p:cNvSpPr>
                <a:spLocks noChangeAspect="1"/>
              </p:cNvSpPr>
              <p:nvPr/>
            </p:nvSpPr>
            <p:spPr bwMode="auto">
              <a:xfrm>
                <a:off x="2331" y="2783"/>
                <a:ext cx="17" cy="24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4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1" name="Freeform 195"/>
              <p:cNvSpPr>
                <a:spLocks noChangeAspect="1"/>
              </p:cNvSpPr>
              <p:nvPr/>
            </p:nvSpPr>
            <p:spPr bwMode="auto">
              <a:xfrm>
                <a:off x="2348" y="2788"/>
                <a:ext cx="53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2" name="Freeform 196"/>
              <p:cNvSpPr>
                <a:spLocks noChangeAspect="1"/>
              </p:cNvSpPr>
              <p:nvPr/>
            </p:nvSpPr>
            <p:spPr bwMode="auto">
              <a:xfrm>
                <a:off x="2331" y="2783"/>
                <a:ext cx="17" cy="5"/>
              </a:xfrm>
              <a:custGeom>
                <a:avLst/>
                <a:gdLst>
                  <a:gd name="T0" fmla="*/ 0 w 17"/>
                  <a:gd name="T1" fmla="*/ 0 h 4"/>
                  <a:gd name="T2" fmla="*/ 0 w 17"/>
                  <a:gd name="T3" fmla="*/ 0 h 4"/>
                  <a:gd name="T4" fmla="*/ 17 w 17"/>
                  <a:gd name="T5" fmla="*/ 2 h 4"/>
                  <a:gd name="T6" fmla="*/ 17 w 17"/>
                  <a:gd name="T7" fmla="*/ 4 h 4"/>
                  <a:gd name="T8" fmla="*/ 0 w 1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3" name="Freeform 197"/>
              <p:cNvSpPr>
                <a:spLocks noChangeAspect="1"/>
              </p:cNvSpPr>
              <p:nvPr/>
            </p:nvSpPr>
            <p:spPr bwMode="auto">
              <a:xfrm>
                <a:off x="2348" y="2785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4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2401" y="2795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5" name="Freeform 199"/>
              <p:cNvSpPr>
                <a:spLocks noChangeAspect="1"/>
              </p:cNvSpPr>
              <p:nvPr/>
            </p:nvSpPr>
            <p:spPr bwMode="auto">
              <a:xfrm>
                <a:off x="2331" y="2749"/>
                <a:ext cx="92" cy="41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1 h 40"/>
                  <a:gd name="T4" fmla="*/ 92 w 92"/>
                  <a:gd name="T5" fmla="*/ 40 h 40"/>
                  <a:gd name="T6" fmla="*/ 0 w 92"/>
                  <a:gd name="T7" fmla="*/ 28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1"/>
                    </a:lnTo>
                    <a:lnTo>
                      <a:pt x="92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6" name="Freeform 200"/>
              <p:cNvSpPr>
                <a:spLocks noChangeAspect="1"/>
              </p:cNvSpPr>
              <p:nvPr/>
            </p:nvSpPr>
            <p:spPr bwMode="auto">
              <a:xfrm>
                <a:off x="2331" y="2754"/>
                <a:ext cx="17" cy="22"/>
              </a:xfrm>
              <a:custGeom>
                <a:avLst/>
                <a:gdLst>
                  <a:gd name="T0" fmla="*/ 0 w 17"/>
                  <a:gd name="T1" fmla="*/ 22 h 22"/>
                  <a:gd name="T2" fmla="*/ 17 w 17"/>
                  <a:gd name="T3" fmla="*/ 22 h 22"/>
                  <a:gd name="T4" fmla="*/ 17 w 17"/>
                  <a:gd name="T5" fmla="*/ 3 h 22"/>
                  <a:gd name="T6" fmla="*/ 0 w 17"/>
                  <a:gd name="T7" fmla="*/ 0 h 22"/>
                  <a:gd name="T8" fmla="*/ 0 w 17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22"/>
                    </a:moveTo>
                    <a:lnTo>
                      <a:pt x="17" y="22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7" name="Freeform 201"/>
              <p:cNvSpPr>
                <a:spLocks noChangeAspect="1"/>
              </p:cNvSpPr>
              <p:nvPr/>
            </p:nvSpPr>
            <p:spPr bwMode="auto">
              <a:xfrm>
                <a:off x="2348" y="2756"/>
                <a:ext cx="53" cy="31"/>
              </a:xfrm>
              <a:custGeom>
                <a:avLst/>
                <a:gdLst>
                  <a:gd name="T0" fmla="*/ 0 w 23"/>
                  <a:gd name="T1" fmla="*/ 42 h 13"/>
                  <a:gd name="T2" fmla="*/ 127 w 23"/>
                  <a:gd name="T3" fmla="*/ 37 h 13"/>
                  <a:gd name="T4" fmla="*/ 127 w 23"/>
                  <a:gd name="T5" fmla="*/ 16 h 13"/>
                  <a:gd name="T6" fmla="*/ 0 w 23"/>
                  <a:gd name="T7" fmla="*/ 0 h 13"/>
                  <a:gd name="T8" fmla="*/ 0 w 23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7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8" name="Freeform 202"/>
              <p:cNvSpPr>
                <a:spLocks noChangeAspect="1"/>
              </p:cNvSpPr>
              <p:nvPr/>
            </p:nvSpPr>
            <p:spPr bwMode="auto">
              <a:xfrm>
                <a:off x="2331" y="2752"/>
                <a:ext cx="17" cy="5"/>
              </a:xfrm>
              <a:custGeom>
                <a:avLst/>
                <a:gdLst>
                  <a:gd name="T0" fmla="*/ 0 w 17"/>
                  <a:gd name="T1" fmla="*/ 2 h 5"/>
                  <a:gd name="T2" fmla="*/ 0 w 17"/>
                  <a:gd name="T3" fmla="*/ 0 h 5"/>
                  <a:gd name="T4" fmla="*/ 17 w 17"/>
                  <a:gd name="T5" fmla="*/ 2 h 5"/>
                  <a:gd name="T6" fmla="*/ 17 w 17"/>
                  <a:gd name="T7" fmla="*/ 5 h 5"/>
                  <a:gd name="T8" fmla="*/ 0 w 1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2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79" name="Freeform 203"/>
              <p:cNvSpPr>
                <a:spLocks noChangeAspect="1"/>
              </p:cNvSpPr>
              <p:nvPr/>
            </p:nvSpPr>
            <p:spPr bwMode="auto">
              <a:xfrm>
                <a:off x="2348" y="2754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24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0" name="Freeform 204"/>
              <p:cNvSpPr>
                <a:spLocks noChangeAspect="1"/>
              </p:cNvSpPr>
              <p:nvPr/>
            </p:nvSpPr>
            <p:spPr bwMode="auto">
              <a:xfrm>
                <a:off x="2401" y="2764"/>
                <a:ext cx="2" cy="10"/>
              </a:xfrm>
              <a:custGeom>
                <a:avLst/>
                <a:gdLst>
                  <a:gd name="T0" fmla="*/ 2 w 2"/>
                  <a:gd name="T1" fmla="*/ 7 h 9"/>
                  <a:gd name="T2" fmla="*/ 0 w 2"/>
                  <a:gd name="T3" fmla="*/ 9 h 9"/>
                  <a:gd name="T4" fmla="*/ 0 w 2"/>
                  <a:gd name="T5" fmla="*/ 0 h 9"/>
                  <a:gd name="T6" fmla="*/ 2 w 2"/>
                  <a:gd name="T7" fmla="*/ 2 h 9"/>
                  <a:gd name="T8" fmla="*/ 2 w 2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9"/>
                  <a:gd name="T17" fmla="*/ 2 w 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9">
                    <a:moveTo>
                      <a:pt x="2" y="7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1" name="Freeform 205"/>
              <p:cNvSpPr>
                <a:spLocks noChangeAspect="1"/>
              </p:cNvSpPr>
              <p:nvPr/>
            </p:nvSpPr>
            <p:spPr bwMode="auto">
              <a:xfrm>
                <a:off x="2331" y="2720"/>
                <a:ext cx="92" cy="38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0 h 38"/>
                  <a:gd name="T4" fmla="*/ 92 w 92"/>
                  <a:gd name="T5" fmla="*/ 38 h 38"/>
                  <a:gd name="T6" fmla="*/ 0 w 92"/>
                  <a:gd name="T7" fmla="*/ 26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0"/>
                    </a:lnTo>
                    <a:lnTo>
                      <a:pt x="92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2" name="Freeform 206"/>
              <p:cNvSpPr>
                <a:spLocks noChangeAspect="1"/>
              </p:cNvSpPr>
              <p:nvPr/>
            </p:nvSpPr>
            <p:spPr bwMode="auto">
              <a:xfrm>
                <a:off x="2331" y="2725"/>
                <a:ext cx="17" cy="22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2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3" name="Freeform 207"/>
              <p:cNvSpPr>
                <a:spLocks noChangeAspect="1"/>
              </p:cNvSpPr>
              <p:nvPr/>
            </p:nvSpPr>
            <p:spPr bwMode="auto">
              <a:xfrm>
                <a:off x="2348" y="2725"/>
                <a:ext cx="53" cy="31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4" name="Freeform 208"/>
              <p:cNvSpPr>
                <a:spLocks noChangeAspect="1"/>
              </p:cNvSpPr>
              <p:nvPr/>
            </p:nvSpPr>
            <p:spPr bwMode="auto">
              <a:xfrm>
                <a:off x="2331" y="2720"/>
                <a:ext cx="17" cy="5"/>
              </a:xfrm>
              <a:custGeom>
                <a:avLst/>
                <a:gdLst>
                  <a:gd name="T0" fmla="*/ 0 w 17"/>
                  <a:gd name="T1" fmla="*/ 3 h 5"/>
                  <a:gd name="T2" fmla="*/ 0 w 17"/>
                  <a:gd name="T3" fmla="*/ 0 h 5"/>
                  <a:gd name="T4" fmla="*/ 17 w 17"/>
                  <a:gd name="T5" fmla="*/ 5 h 5"/>
                  <a:gd name="T6" fmla="*/ 17 w 17"/>
                  <a:gd name="T7" fmla="*/ 5 h 5"/>
                  <a:gd name="T8" fmla="*/ 0 w 17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3"/>
                    </a:moveTo>
                    <a:lnTo>
                      <a:pt x="0" y="0"/>
                    </a:lnTo>
                    <a:lnTo>
                      <a:pt x="17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5" name="Freeform 209"/>
              <p:cNvSpPr>
                <a:spLocks noChangeAspect="1"/>
              </p:cNvSpPr>
              <p:nvPr/>
            </p:nvSpPr>
            <p:spPr bwMode="auto">
              <a:xfrm>
                <a:off x="2348" y="2725"/>
                <a:ext cx="53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6 h 4"/>
                  <a:gd name="T4" fmla="*/ 127 w 23"/>
                  <a:gd name="T5" fmla="*/ 20 h 4"/>
                  <a:gd name="T6" fmla="*/ 38 w 23"/>
                  <a:gd name="T7" fmla="*/ 16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6" name="Rectangle 210"/>
              <p:cNvSpPr>
                <a:spLocks noChangeAspect="1" noChangeArrowheads="1"/>
              </p:cNvSpPr>
              <p:nvPr/>
            </p:nvSpPr>
            <p:spPr bwMode="auto">
              <a:xfrm>
                <a:off x="2401" y="2735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7" name="Freeform 211"/>
              <p:cNvSpPr>
                <a:spLocks noChangeAspect="1"/>
              </p:cNvSpPr>
              <p:nvPr/>
            </p:nvSpPr>
            <p:spPr bwMode="auto">
              <a:xfrm>
                <a:off x="2426" y="2855"/>
                <a:ext cx="94" cy="36"/>
              </a:xfrm>
              <a:custGeom>
                <a:avLst/>
                <a:gdLst>
                  <a:gd name="T0" fmla="*/ 0 w 94"/>
                  <a:gd name="T1" fmla="*/ 0 h 37"/>
                  <a:gd name="T2" fmla="*/ 94 w 94"/>
                  <a:gd name="T3" fmla="*/ 9 h 37"/>
                  <a:gd name="T4" fmla="*/ 94 w 94"/>
                  <a:gd name="T5" fmla="*/ 37 h 37"/>
                  <a:gd name="T6" fmla="*/ 0 w 94"/>
                  <a:gd name="T7" fmla="*/ 25 h 37"/>
                  <a:gd name="T8" fmla="*/ 0 w 9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7"/>
                  <a:gd name="T17" fmla="*/ 94 w 9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7">
                    <a:moveTo>
                      <a:pt x="0" y="0"/>
                    </a:moveTo>
                    <a:lnTo>
                      <a:pt x="94" y="9"/>
                    </a:lnTo>
                    <a:lnTo>
                      <a:pt x="94" y="37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8" name="Freeform 212"/>
              <p:cNvSpPr>
                <a:spLocks noChangeAspect="1"/>
              </p:cNvSpPr>
              <p:nvPr/>
            </p:nvSpPr>
            <p:spPr bwMode="auto">
              <a:xfrm>
                <a:off x="2426" y="2857"/>
                <a:ext cx="20" cy="22"/>
              </a:xfrm>
              <a:custGeom>
                <a:avLst/>
                <a:gdLst>
                  <a:gd name="T0" fmla="*/ 0 w 19"/>
                  <a:gd name="T1" fmla="*/ 21 h 23"/>
                  <a:gd name="T2" fmla="*/ 19 w 19"/>
                  <a:gd name="T3" fmla="*/ 23 h 23"/>
                  <a:gd name="T4" fmla="*/ 19 w 19"/>
                  <a:gd name="T5" fmla="*/ 2 h 23"/>
                  <a:gd name="T6" fmla="*/ 0 w 19"/>
                  <a:gd name="T7" fmla="*/ 0 h 23"/>
                  <a:gd name="T8" fmla="*/ 0 w 19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0" y="21"/>
                    </a:moveTo>
                    <a:lnTo>
                      <a:pt x="19" y="23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89" name="Freeform 213"/>
              <p:cNvSpPr>
                <a:spLocks noChangeAspect="1"/>
              </p:cNvSpPr>
              <p:nvPr/>
            </p:nvSpPr>
            <p:spPr bwMode="auto">
              <a:xfrm>
                <a:off x="2445" y="2857"/>
                <a:ext cx="54" cy="31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0" name="Freeform 214"/>
              <p:cNvSpPr>
                <a:spLocks noChangeAspect="1"/>
              </p:cNvSpPr>
              <p:nvPr/>
            </p:nvSpPr>
            <p:spPr bwMode="auto">
              <a:xfrm>
                <a:off x="2426" y="2855"/>
                <a:ext cx="20" cy="2"/>
              </a:xfrm>
              <a:custGeom>
                <a:avLst/>
                <a:gdLst>
                  <a:gd name="T0" fmla="*/ 0 w 19"/>
                  <a:gd name="T1" fmla="*/ 2 h 4"/>
                  <a:gd name="T2" fmla="*/ 0 w 19"/>
                  <a:gd name="T3" fmla="*/ 0 h 4"/>
                  <a:gd name="T4" fmla="*/ 19 w 19"/>
                  <a:gd name="T5" fmla="*/ 4 h 4"/>
                  <a:gd name="T6" fmla="*/ 19 w 19"/>
                  <a:gd name="T7" fmla="*/ 4 h 4"/>
                  <a:gd name="T8" fmla="*/ 0 w 1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2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1" name="Freeform 215"/>
              <p:cNvSpPr>
                <a:spLocks noChangeAspect="1"/>
              </p:cNvSpPr>
              <p:nvPr/>
            </p:nvSpPr>
            <p:spPr bwMode="auto">
              <a:xfrm>
                <a:off x="2445" y="2857"/>
                <a:ext cx="54" cy="12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7 h 4"/>
                  <a:gd name="T4" fmla="*/ 127 w 23"/>
                  <a:gd name="T5" fmla="*/ 25 h 4"/>
                  <a:gd name="T6" fmla="*/ 33 w 23"/>
                  <a:gd name="T7" fmla="*/ 17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6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2" name="Freeform 216"/>
              <p:cNvSpPr>
                <a:spLocks noChangeAspect="1"/>
              </p:cNvSpPr>
              <p:nvPr/>
            </p:nvSpPr>
            <p:spPr bwMode="auto">
              <a:xfrm>
                <a:off x="2499" y="2869"/>
                <a:ext cx="1" cy="5"/>
              </a:xfrm>
              <a:custGeom>
                <a:avLst/>
                <a:gdLst>
                  <a:gd name="T0" fmla="*/ 2 w 2"/>
                  <a:gd name="T1" fmla="*/ 4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3" name="Freeform 217"/>
              <p:cNvSpPr>
                <a:spLocks noChangeAspect="1"/>
              </p:cNvSpPr>
              <p:nvPr/>
            </p:nvSpPr>
            <p:spPr bwMode="auto">
              <a:xfrm>
                <a:off x="2426" y="2824"/>
                <a:ext cx="94" cy="38"/>
              </a:xfrm>
              <a:custGeom>
                <a:avLst/>
                <a:gdLst>
                  <a:gd name="T0" fmla="*/ 0 w 94"/>
                  <a:gd name="T1" fmla="*/ 0 h 38"/>
                  <a:gd name="T2" fmla="*/ 94 w 94"/>
                  <a:gd name="T3" fmla="*/ 9 h 38"/>
                  <a:gd name="T4" fmla="*/ 94 w 94"/>
                  <a:gd name="T5" fmla="*/ 38 h 38"/>
                  <a:gd name="T6" fmla="*/ 0 w 94"/>
                  <a:gd name="T7" fmla="*/ 28 h 38"/>
                  <a:gd name="T8" fmla="*/ 0 w 9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8"/>
                  <a:gd name="T17" fmla="*/ 94 w 9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8">
                    <a:moveTo>
                      <a:pt x="0" y="0"/>
                    </a:moveTo>
                    <a:lnTo>
                      <a:pt x="94" y="9"/>
                    </a:lnTo>
                    <a:lnTo>
                      <a:pt x="94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4" name="Freeform 218"/>
              <p:cNvSpPr>
                <a:spLocks noChangeAspect="1"/>
              </p:cNvSpPr>
              <p:nvPr/>
            </p:nvSpPr>
            <p:spPr bwMode="auto">
              <a:xfrm>
                <a:off x="2426" y="2826"/>
                <a:ext cx="20" cy="24"/>
              </a:xfrm>
              <a:custGeom>
                <a:avLst/>
                <a:gdLst>
                  <a:gd name="T0" fmla="*/ 0 w 19"/>
                  <a:gd name="T1" fmla="*/ 21 h 24"/>
                  <a:gd name="T2" fmla="*/ 19 w 19"/>
                  <a:gd name="T3" fmla="*/ 24 h 24"/>
                  <a:gd name="T4" fmla="*/ 19 w 19"/>
                  <a:gd name="T5" fmla="*/ 3 h 24"/>
                  <a:gd name="T6" fmla="*/ 0 w 19"/>
                  <a:gd name="T7" fmla="*/ 0 h 24"/>
                  <a:gd name="T8" fmla="*/ 0 w 19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1"/>
                    </a:moveTo>
                    <a:lnTo>
                      <a:pt x="19" y="24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5" name="Freeform 219"/>
              <p:cNvSpPr>
                <a:spLocks noChangeAspect="1"/>
              </p:cNvSpPr>
              <p:nvPr/>
            </p:nvSpPr>
            <p:spPr bwMode="auto">
              <a:xfrm>
                <a:off x="2445" y="2828"/>
                <a:ext cx="54" cy="29"/>
              </a:xfrm>
              <a:custGeom>
                <a:avLst/>
                <a:gdLst>
                  <a:gd name="T0" fmla="*/ 0 w 23"/>
                  <a:gd name="T1" fmla="*/ 48 h 13"/>
                  <a:gd name="T2" fmla="*/ 127 w 23"/>
                  <a:gd name="T3" fmla="*/ 37 h 13"/>
                  <a:gd name="T4" fmla="*/ 127 w 23"/>
                  <a:gd name="T5" fmla="*/ 21 h 13"/>
                  <a:gd name="T6" fmla="*/ 0 w 23"/>
                  <a:gd name="T7" fmla="*/ 0 h 13"/>
                  <a:gd name="T8" fmla="*/ 0 w 23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6" name="Freeform 220"/>
              <p:cNvSpPr>
                <a:spLocks noChangeAspect="1"/>
              </p:cNvSpPr>
              <p:nvPr/>
            </p:nvSpPr>
            <p:spPr bwMode="auto">
              <a:xfrm>
                <a:off x="2426" y="2824"/>
                <a:ext cx="20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9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7" name="Freeform 221"/>
              <p:cNvSpPr>
                <a:spLocks noChangeAspect="1"/>
              </p:cNvSpPr>
              <p:nvPr/>
            </p:nvSpPr>
            <p:spPr bwMode="auto">
              <a:xfrm>
                <a:off x="2445" y="2828"/>
                <a:ext cx="54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6 h 4"/>
                  <a:gd name="T4" fmla="*/ 127 w 23"/>
                  <a:gd name="T5" fmla="*/ 20 h 4"/>
                  <a:gd name="T6" fmla="*/ 33 w 23"/>
                  <a:gd name="T7" fmla="*/ 16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6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8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2499" y="2838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999" name="Freeform 223"/>
              <p:cNvSpPr>
                <a:spLocks noChangeAspect="1"/>
              </p:cNvSpPr>
              <p:nvPr/>
            </p:nvSpPr>
            <p:spPr bwMode="auto">
              <a:xfrm>
                <a:off x="2426" y="2792"/>
                <a:ext cx="94" cy="38"/>
              </a:xfrm>
              <a:custGeom>
                <a:avLst/>
                <a:gdLst>
                  <a:gd name="T0" fmla="*/ 0 w 94"/>
                  <a:gd name="T1" fmla="*/ 0 h 38"/>
                  <a:gd name="T2" fmla="*/ 94 w 94"/>
                  <a:gd name="T3" fmla="*/ 10 h 38"/>
                  <a:gd name="T4" fmla="*/ 94 w 94"/>
                  <a:gd name="T5" fmla="*/ 38 h 38"/>
                  <a:gd name="T6" fmla="*/ 0 w 94"/>
                  <a:gd name="T7" fmla="*/ 28 h 38"/>
                  <a:gd name="T8" fmla="*/ 0 w 9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8"/>
                  <a:gd name="T17" fmla="*/ 94 w 9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8">
                    <a:moveTo>
                      <a:pt x="0" y="0"/>
                    </a:moveTo>
                    <a:lnTo>
                      <a:pt x="94" y="10"/>
                    </a:lnTo>
                    <a:lnTo>
                      <a:pt x="94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0" name="Freeform 224"/>
              <p:cNvSpPr>
                <a:spLocks noChangeAspect="1"/>
              </p:cNvSpPr>
              <p:nvPr/>
            </p:nvSpPr>
            <p:spPr bwMode="auto">
              <a:xfrm>
                <a:off x="2426" y="2795"/>
                <a:ext cx="20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9 w 19"/>
                  <a:gd name="T5" fmla="*/ 5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1" name="Freeform 225"/>
              <p:cNvSpPr>
                <a:spLocks noChangeAspect="1"/>
              </p:cNvSpPr>
              <p:nvPr/>
            </p:nvSpPr>
            <p:spPr bwMode="auto">
              <a:xfrm>
                <a:off x="2445" y="2800"/>
                <a:ext cx="54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2" name="Freeform 226"/>
              <p:cNvSpPr>
                <a:spLocks noChangeAspect="1"/>
              </p:cNvSpPr>
              <p:nvPr/>
            </p:nvSpPr>
            <p:spPr bwMode="auto">
              <a:xfrm>
                <a:off x="2426" y="2795"/>
                <a:ext cx="20" cy="5"/>
              </a:xfrm>
              <a:custGeom>
                <a:avLst/>
                <a:gdLst>
                  <a:gd name="T0" fmla="*/ 0 w 19"/>
                  <a:gd name="T1" fmla="*/ 0 h 5"/>
                  <a:gd name="T2" fmla="*/ 0 w 19"/>
                  <a:gd name="T3" fmla="*/ 0 h 5"/>
                  <a:gd name="T4" fmla="*/ 19 w 19"/>
                  <a:gd name="T5" fmla="*/ 3 h 5"/>
                  <a:gd name="T6" fmla="*/ 19 w 19"/>
                  <a:gd name="T7" fmla="*/ 5 h 5"/>
                  <a:gd name="T8" fmla="*/ 0 w 1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0"/>
                    </a:moveTo>
                    <a:lnTo>
                      <a:pt x="0" y="0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3" name="Freeform 227"/>
              <p:cNvSpPr>
                <a:spLocks noChangeAspect="1"/>
              </p:cNvSpPr>
              <p:nvPr/>
            </p:nvSpPr>
            <p:spPr bwMode="auto">
              <a:xfrm>
                <a:off x="2445" y="2797"/>
                <a:ext cx="54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4" name="Rectangle 228"/>
              <p:cNvSpPr>
                <a:spLocks noChangeAspect="1" noChangeArrowheads="1"/>
              </p:cNvSpPr>
              <p:nvPr/>
            </p:nvSpPr>
            <p:spPr bwMode="auto">
              <a:xfrm>
                <a:off x="2499" y="280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5" name="Freeform 229"/>
              <p:cNvSpPr>
                <a:spLocks noChangeAspect="1"/>
              </p:cNvSpPr>
              <p:nvPr/>
            </p:nvSpPr>
            <p:spPr bwMode="auto">
              <a:xfrm>
                <a:off x="2426" y="2761"/>
                <a:ext cx="94" cy="41"/>
              </a:xfrm>
              <a:custGeom>
                <a:avLst/>
                <a:gdLst>
                  <a:gd name="T0" fmla="*/ 0 w 94"/>
                  <a:gd name="T1" fmla="*/ 0 h 41"/>
                  <a:gd name="T2" fmla="*/ 94 w 94"/>
                  <a:gd name="T3" fmla="*/ 12 h 41"/>
                  <a:gd name="T4" fmla="*/ 94 w 94"/>
                  <a:gd name="T5" fmla="*/ 41 h 41"/>
                  <a:gd name="T6" fmla="*/ 0 w 94"/>
                  <a:gd name="T7" fmla="*/ 29 h 41"/>
                  <a:gd name="T8" fmla="*/ 0 w 9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1"/>
                  <a:gd name="T17" fmla="*/ 94 w 9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1">
                    <a:moveTo>
                      <a:pt x="0" y="0"/>
                    </a:moveTo>
                    <a:lnTo>
                      <a:pt x="94" y="12"/>
                    </a:lnTo>
                    <a:lnTo>
                      <a:pt x="94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6" name="Freeform 230"/>
              <p:cNvSpPr>
                <a:spLocks noChangeAspect="1"/>
              </p:cNvSpPr>
              <p:nvPr/>
            </p:nvSpPr>
            <p:spPr bwMode="auto">
              <a:xfrm>
                <a:off x="2426" y="2766"/>
                <a:ext cx="20" cy="22"/>
              </a:xfrm>
              <a:custGeom>
                <a:avLst/>
                <a:gdLst>
                  <a:gd name="T0" fmla="*/ 0 w 19"/>
                  <a:gd name="T1" fmla="*/ 21 h 21"/>
                  <a:gd name="T2" fmla="*/ 19 w 19"/>
                  <a:gd name="T3" fmla="*/ 21 h 21"/>
                  <a:gd name="T4" fmla="*/ 19 w 19"/>
                  <a:gd name="T5" fmla="*/ 2 h 21"/>
                  <a:gd name="T6" fmla="*/ 0 w 19"/>
                  <a:gd name="T7" fmla="*/ 0 h 21"/>
                  <a:gd name="T8" fmla="*/ 0 w 19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0" y="21"/>
                    </a:moveTo>
                    <a:lnTo>
                      <a:pt x="19" y="21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7" name="Freeform 231"/>
              <p:cNvSpPr>
                <a:spLocks noChangeAspect="1"/>
              </p:cNvSpPr>
              <p:nvPr/>
            </p:nvSpPr>
            <p:spPr bwMode="auto">
              <a:xfrm>
                <a:off x="2445" y="2768"/>
                <a:ext cx="54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8" name="Freeform 232"/>
              <p:cNvSpPr>
                <a:spLocks noChangeAspect="1"/>
              </p:cNvSpPr>
              <p:nvPr/>
            </p:nvSpPr>
            <p:spPr bwMode="auto">
              <a:xfrm>
                <a:off x="2426" y="2764"/>
                <a:ext cx="20" cy="5"/>
              </a:xfrm>
              <a:custGeom>
                <a:avLst/>
                <a:gdLst>
                  <a:gd name="T0" fmla="*/ 0 w 19"/>
                  <a:gd name="T1" fmla="*/ 2 h 4"/>
                  <a:gd name="T2" fmla="*/ 0 w 19"/>
                  <a:gd name="T3" fmla="*/ 0 h 4"/>
                  <a:gd name="T4" fmla="*/ 19 w 19"/>
                  <a:gd name="T5" fmla="*/ 2 h 4"/>
                  <a:gd name="T6" fmla="*/ 19 w 19"/>
                  <a:gd name="T7" fmla="*/ 4 h 4"/>
                  <a:gd name="T8" fmla="*/ 0 w 1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2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09" name="Freeform 233"/>
              <p:cNvSpPr>
                <a:spLocks noChangeAspect="1"/>
              </p:cNvSpPr>
              <p:nvPr/>
            </p:nvSpPr>
            <p:spPr bwMode="auto">
              <a:xfrm>
                <a:off x="2445" y="2766"/>
                <a:ext cx="54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10" name="Rectangle 234"/>
              <p:cNvSpPr>
                <a:spLocks noChangeAspect="1" noChangeArrowheads="1"/>
              </p:cNvSpPr>
              <p:nvPr/>
            </p:nvSpPr>
            <p:spPr bwMode="auto">
              <a:xfrm>
                <a:off x="2499" y="2776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11" name="Freeform 235"/>
              <p:cNvSpPr>
                <a:spLocks noChangeAspect="1"/>
              </p:cNvSpPr>
              <p:nvPr/>
            </p:nvSpPr>
            <p:spPr bwMode="auto">
              <a:xfrm>
                <a:off x="2426" y="2730"/>
                <a:ext cx="94" cy="41"/>
              </a:xfrm>
              <a:custGeom>
                <a:avLst/>
                <a:gdLst>
                  <a:gd name="T0" fmla="*/ 0 w 94"/>
                  <a:gd name="T1" fmla="*/ 0 h 40"/>
                  <a:gd name="T2" fmla="*/ 94 w 94"/>
                  <a:gd name="T3" fmla="*/ 11 h 40"/>
                  <a:gd name="T4" fmla="*/ 94 w 94"/>
                  <a:gd name="T5" fmla="*/ 40 h 40"/>
                  <a:gd name="T6" fmla="*/ 0 w 94"/>
                  <a:gd name="T7" fmla="*/ 28 h 40"/>
                  <a:gd name="T8" fmla="*/ 0 w 9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0"/>
                  <a:gd name="T17" fmla="*/ 94 w 9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0">
                    <a:moveTo>
                      <a:pt x="0" y="0"/>
                    </a:moveTo>
                    <a:lnTo>
                      <a:pt x="94" y="11"/>
                    </a:lnTo>
                    <a:lnTo>
                      <a:pt x="94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12" name="Freeform 236"/>
              <p:cNvSpPr>
                <a:spLocks noChangeAspect="1"/>
              </p:cNvSpPr>
              <p:nvPr/>
            </p:nvSpPr>
            <p:spPr bwMode="auto">
              <a:xfrm>
                <a:off x="2426" y="2735"/>
                <a:ext cx="20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6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13" name="Freeform 237"/>
              <p:cNvSpPr>
                <a:spLocks noChangeAspect="1"/>
              </p:cNvSpPr>
              <p:nvPr/>
            </p:nvSpPr>
            <p:spPr bwMode="auto">
              <a:xfrm>
                <a:off x="2442" y="2737"/>
                <a:ext cx="58" cy="31"/>
              </a:xfrm>
              <a:custGeom>
                <a:avLst/>
                <a:gdLst>
                  <a:gd name="T0" fmla="*/ 5 w 24"/>
                  <a:gd name="T1" fmla="*/ 48 h 13"/>
                  <a:gd name="T2" fmla="*/ 135 w 24"/>
                  <a:gd name="T3" fmla="*/ 37 h 13"/>
                  <a:gd name="T4" fmla="*/ 135 w 24"/>
                  <a:gd name="T5" fmla="*/ 21 h 13"/>
                  <a:gd name="T6" fmla="*/ 0 w 24"/>
                  <a:gd name="T7" fmla="*/ 0 h 13"/>
                  <a:gd name="T8" fmla="*/ 5 w 24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1" y="9"/>
                    </a:moveTo>
                    <a:cubicBezTo>
                      <a:pt x="1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1" y="6"/>
                      <a:pt x="1" y="9"/>
                      <a:pt x="1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14" name="Freeform 238"/>
              <p:cNvSpPr>
                <a:spLocks noChangeAspect="1"/>
              </p:cNvSpPr>
              <p:nvPr/>
            </p:nvSpPr>
            <p:spPr bwMode="auto">
              <a:xfrm>
                <a:off x="2426" y="2732"/>
                <a:ext cx="20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6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15" name="Freeform 239"/>
              <p:cNvSpPr>
                <a:spLocks noChangeAspect="1"/>
              </p:cNvSpPr>
              <p:nvPr/>
            </p:nvSpPr>
            <p:spPr bwMode="auto">
              <a:xfrm>
                <a:off x="2442" y="2737"/>
                <a:ext cx="58" cy="10"/>
              </a:xfrm>
              <a:custGeom>
                <a:avLst/>
                <a:gdLst>
                  <a:gd name="T0" fmla="*/ 5 w 24"/>
                  <a:gd name="T1" fmla="*/ 0 h 4"/>
                  <a:gd name="T2" fmla="*/ 135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5 w 2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"/>
                  <a:gd name="T20" fmla="*/ 24 w 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">
                    <a:moveTo>
                      <a:pt x="1" y="0"/>
                    </a:moveTo>
                    <a:cubicBezTo>
                      <a:pt x="1" y="0"/>
                      <a:pt x="7" y="4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1016" name="Freeform 240"/>
              <p:cNvSpPr>
                <a:spLocks noChangeAspect="1"/>
              </p:cNvSpPr>
              <p:nvPr/>
            </p:nvSpPr>
            <p:spPr bwMode="auto">
              <a:xfrm>
                <a:off x="2499" y="2747"/>
                <a:ext cx="1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549" name="Group 114"/>
            <p:cNvGrpSpPr>
              <a:grpSpLocks noChangeAspect="1"/>
            </p:cNvGrpSpPr>
            <p:nvPr/>
          </p:nvGrpSpPr>
          <p:grpSpPr bwMode="auto">
            <a:xfrm>
              <a:off x="3330575" y="3030538"/>
              <a:ext cx="838200" cy="180975"/>
              <a:chOff x="2208" y="2634"/>
              <a:chExt cx="608" cy="276"/>
            </a:xfrm>
          </p:grpSpPr>
          <p:sp>
            <p:nvSpPr>
              <p:cNvPr id="765" name="Freeform 115"/>
              <p:cNvSpPr>
                <a:spLocks noChangeAspect="1"/>
              </p:cNvSpPr>
              <p:nvPr/>
            </p:nvSpPr>
            <p:spPr bwMode="auto">
              <a:xfrm>
                <a:off x="2634" y="2668"/>
                <a:ext cx="182" cy="235"/>
              </a:xfrm>
              <a:custGeom>
                <a:avLst/>
                <a:gdLst>
                  <a:gd name="T0" fmla="*/ 430 w 77"/>
                  <a:gd name="T1" fmla="*/ 0 h 99"/>
                  <a:gd name="T2" fmla="*/ 430 w 77"/>
                  <a:gd name="T3" fmla="*/ 262 h 99"/>
                  <a:gd name="T4" fmla="*/ 425 w 77"/>
                  <a:gd name="T5" fmla="*/ 291 h 99"/>
                  <a:gd name="T6" fmla="*/ 402 w 77"/>
                  <a:gd name="T7" fmla="*/ 307 h 99"/>
                  <a:gd name="T8" fmla="*/ 0 w 77"/>
                  <a:gd name="T9" fmla="*/ 553 h 99"/>
                  <a:gd name="T10" fmla="*/ 0 w 77"/>
                  <a:gd name="T11" fmla="*/ 196 h 99"/>
                  <a:gd name="T12" fmla="*/ 430 w 77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99"/>
                  <a:gd name="T23" fmla="*/ 77 w 77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99">
                    <a:moveTo>
                      <a:pt x="77" y="0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7"/>
                      <a:pt x="77" y="51"/>
                      <a:pt x="76" y="52"/>
                    </a:cubicBezTo>
                    <a:cubicBezTo>
                      <a:pt x="75" y="53"/>
                      <a:pt x="72" y="55"/>
                      <a:pt x="72" y="55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C3C68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6" name="Freeform 116"/>
              <p:cNvSpPr>
                <a:spLocks noChangeAspect="1"/>
              </p:cNvSpPr>
              <p:nvPr/>
            </p:nvSpPr>
            <p:spPr bwMode="auto">
              <a:xfrm>
                <a:off x="2234" y="2634"/>
                <a:ext cx="578" cy="119"/>
              </a:xfrm>
              <a:custGeom>
                <a:avLst/>
                <a:gdLst>
                  <a:gd name="T0" fmla="*/ 0 w 579"/>
                  <a:gd name="T1" fmla="*/ 73 h 118"/>
                  <a:gd name="T2" fmla="*/ 196 w 579"/>
                  <a:gd name="T3" fmla="*/ 0 h 118"/>
                  <a:gd name="T4" fmla="*/ 579 w 579"/>
                  <a:gd name="T5" fmla="*/ 30 h 118"/>
                  <a:gd name="T6" fmla="*/ 393 w 579"/>
                  <a:gd name="T7" fmla="*/ 118 h 118"/>
                  <a:gd name="T8" fmla="*/ 0 w 579"/>
                  <a:gd name="T9" fmla="*/ 73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118"/>
                  <a:gd name="T17" fmla="*/ 579 w 57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118">
                    <a:moveTo>
                      <a:pt x="0" y="73"/>
                    </a:moveTo>
                    <a:lnTo>
                      <a:pt x="196" y="0"/>
                    </a:lnTo>
                    <a:lnTo>
                      <a:pt x="579" y="30"/>
                    </a:lnTo>
                    <a:lnTo>
                      <a:pt x="393" y="11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446487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7" name="Freeform 117"/>
              <p:cNvSpPr>
                <a:spLocks noChangeAspect="1"/>
              </p:cNvSpPr>
              <p:nvPr/>
            </p:nvSpPr>
            <p:spPr bwMode="auto">
              <a:xfrm>
                <a:off x="2623" y="2663"/>
                <a:ext cx="193" cy="97"/>
              </a:xfrm>
              <a:custGeom>
                <a:avLst/>
                <a:gdLst>
                  <a:gd name="T0" fmla="*/ 459 w 82"/>
                  <a:gd name="T1" fmla="*/ 12 h 40"/>
                  <a:gd name="T2" fmla="*/ 454 w 82"/>
                  <a:gd name="T3" fmla="*/ 0 h 40"/>
                  <a:gd name="T4" fmla="*/ 0 w 82"/>
                  <a:gd name="T5" fmla="*/ 209 h 40"/>
                  <a:gd name="T6" fmla="*/ 5 w 82"/>
                  <a:gd name="T7" fmla="*/ 226 h 40"/>
                  <a:gd name="T8" fmla="*/ 459 w 82"/>
                  <a:gd name="T9" fmla="*/ 1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0"/>
                  <a:gd name="T17" fmla="*/ 82 w 8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0">
                    <a:moveTo>
                      <a:pt x="82" y="2"/>
                    </a:moveTo>
                    <a:cubicBezTo>
                      <a:pt x="82" y="1"/>
                      <a:pt x="81" y="1"/>
                      <a:pt x="81" y="0"/>
                    </a:cubicBezTo>
                    <a:cubicBezTo>
                      <a:pt x="77" y="0"/>
                      <a:pt x="0" y="37"/>
                      <a:pt x="0" y="37"/>
                    </a:cubicBezTo>
                    <a:cubicBezTo>
                      <a:pt x="1" y="40"/>
                      <a:pt x="1" y="40"/>
                      <a:pt x="1" y="40"/>
                    </a:cubicBez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5B769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8" name="Freeform 118"/>
              <p:cNvSpPr>
                <a:spLocks noChangeAspect="1"/>
              </p:cNvSpPr>
              <p:nvPr/>
            </p:nvSpPr>
            <p:spPr bwMode="auto">
              <a:xfrm>
                <a:off x="2208" y="2699"/>
                <a:ext cx="449" cy="211"/>
              </a:xfrm>
              <a:custGeom>
                <a:avLst/>
                <a:gdLst>
                  <a:gd name="T0" fmla="*/ 1061 w 190"/>
                  <a:gd name="T1" fmla="*/ 479 h 89"/>
                  <a:gd name="T2" fmla="*/ 1045 w 190"/>
                  <a:gd name="T3" fmla="*/ 496 h 89"/>
                  <a:gd name="T4" fmla="*/ 17 w 190"/>
                  <a:gd name="T5" fmla="*/ 368 h 89"/>
                  <a:gd name="T6" fmla="*/ 5 w 190"/>
                  <a:gd name="T7" fmla="*/ 352 h 89"/>
                  <a:gd name="T8" fmla="*/ 0 w 190"/>
                  <a:gd name="T9" fmla="*/ 17 h 89"/>
                  <a:gd name="T10" fmla="*/ 17 w 190"/>
                  <a:gd name="T11" fmla="*/ 0 h 89"/>
                  <a:gd name="T12" fmla="*/ 1049 w 190"/>
                  <a:gd name="T13" fmla="*/ 118 h 89"/>
                  <a:gd name="T14" fmla="*/ 1061 w 190"/>
                  <a:gd name="T15" fmla="*/ 134 h 89"/>
                  <a:gd name="T16" fmla="*/ 1061 w 190"/>
                  <a:gd name="T17" fmla="*/ 479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89"/>
                  <a:gd name="T29" fmla="*/ 190 w 190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89">
                    <a:moveTo>
                      <a:pt x="190" y="86"/>
                    </a:moveTo>
                    <a:cubicBezTo>
                      <a:pt x="190" y="88"/>
                      <a:pt x="188" y="89"/>
                      <a:pt x="187" y="89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2" y="66"/>
                      <a:pt x="1" y="65"/>
                      <a:pt x="1" y="6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9" y="21"/>
                      <a:pt x="190" y="22"/>
                      <a:pt x="190" y="24"/>
                    </a:cubicBezTo>
                    <a:lnTo>
                      <a:pt x="190" y="86"/>
                    </a:lnTo>
                    <a:close/>
                  </a:path>
                </a:pathLst>
              </a:custGeom>
              <a:solidFill>
                <a:srgbClr val="6A84A1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9" name="Freeform 119"/>
              <p:cNvSpPr>
                <a:spLocks noChangeAspect="1"/>
              </p:cNvSpPr>
              <p:nvPr/>
            </p:nvSpPr>
            <p:spPr bwMode="auto">
              <a:xfrm>
                <a:off x="2208" y="2702"/>
                <a:ext cx="447" cy="208"/>
              </a:xfrm>
              <a:custGeom>
                <a:avLst/>
                <a:gdLst>
                  <a:gd name="T0" fmla="*/ 1057 w 189"/>
                  <a:gd name="T1" fmla="*/ 480 h 88"/>
                  <a:gd name="T2" fmla="*/ 1041 w 189"/>
                  <a:gd name="T3" fmla="*/ 492 h 88"/>
                  <a:gd name="T4" fmla="*/ 12 w 189"/>
                  <a:gd name="T5" fmla="*/ 369 h 88"/>
                  <a:gd name="T6" fmla="*/ 0 w 189"/>
                  <a:gd name="T7" fmla="*/ 357 h 88"/>
                  <a:gd name="T8" fmla="*/ 0 w 189"/>
                  <a:gd name="T9" fmla="*/ 12 h 88"/>
                  <a:gd name="T10" fmla="*/ 12 w 189"/>
                  <a:gd name="T11" fmla="*/ 0 h 88"/>
                  <a:gd name="T12" fmla="*/ 1041 w 189"/>
                  <a:gd name="T13" fmla="*/ 118 h 88"/>
                  <a:gd name="T14" fmla="*/ 1057 w 189"/>
                  <a:gd name="T15" fmla="*/ 135 h 88"/>
                  <a:gd name="T16" fmla="*/ 1057 w 189"/>
                  <a:gd name="T17" fmla="*/ 48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9"/>
                  <a:gd name="T28" fmla="*/ 0 h 88"/>
                  <a:gd name="T29" fmla="*/ 189 w 189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9" h="88">
                    <a:moveTo>
                      <a:pt x="189" y="86"/>
                    </a:moveTo>
                    <a:cubicBezTo>
                      <a:pt x="189" y="87"/>
                      <a:pt x="188" y="88"/>
                      <a:pt x="186" y="8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6"/>
                      <a:pt x="0" y="65"/>
                      <a:pt x="0" y="6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8" y="22"/>
                      <a:pt x="189" y="23"/>
                      <a:pt x="189" y="24"/>
                    </a:cubicBezTo>
                    <a:lnTo>
                      <a:pt x="189" y="86"/>
                    </a:lnTo>
                    <a:close/>
                  </a:path>
                </a:pathLst>
              </a:custGeom>
              <a:solidFill>
                <a:srgbClr val="8AA2B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0" name="Freeform 120"/>
              <p:cNvSpPr>
                <a:spLocks noChangeAspect="1"/>
              </p:cNvSpPr>
              <p:nvPr/>
            </p:nvSpPr>
            <p:spPr bwMode="auto">
              <a:xfrm>
                <a:off x="2232" y="2704"/>
                <a:ext cx="387" cy="201"/>
              </a:xfrm>
              <a:custGeom>
                <a:avLst/>
                <a:gdLst>
                  <a:gd name="T0" fmla="*/ 0 w 387"/>
                  <a:gd name="T1" fmla="*/ 156 h 200"/>
                  <a:gd name="T2" fmla="*/ 0 w 387"/>
                  <a:gd name="T3" fmla="*/ 0 h 200"/>
                  <a:gd name="T4" fmla="*/ 387 w 387"/>
                  <a:gd name="T5" fmla="*/ 45 h 200"/>
                  <a:gd name="T6" fmla="*/ 387 w 387"/>
                  <a:gd name="T7" fmla="*/ 200 h 200"/>
                  <a:gd name="T8" fmla="*/ 0 w 387"/>
                  <a:gd name="T9" fmla="*/ 156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"/>
                  <a:gd name="T16" fmla="*/ 0 h 200"/>
                  <a:gd name="T17" fmla="*/ 387 w 387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" h="200">
                    <a:moveTo>
                      <a:pt x="0" y="156"/>
                    </a:moveTo>
                    <a:lnTo>
                      <a:pt x="0" y="0"/>
                    </a:lnTo>
                    <a:lnTo>
                      <a:pt x="387" y="45"/>
                    </a:lnTo>
                    <a:lnTo>
                      <a:pt x="387" y="20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C3C68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1" name="Freeform 121"/>
              <p:cNvSpPr>
                <a:spLocks noChangeAspect="1"/>
              </p:cNvSpPr>
              <p:nvPr/>
            </p:nvSpPr>
            <p:spPr bwMode="auto">
              <a:xfrm>
                <a:off x="2524" y="2864"/>
                <a:ext cx="91" cy="39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2 h 40"/>
                  <a:gd name="T4" fmla="*/ 92 w 92"/>
                  <a:gd name="T5" fmla="*/ 40 h 40"/>
                  <a:gd name="T6" fmla="*/ 0 w 92"/>
                  <a:gd name="T7" fmla="*/ 28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2"/>
                    </a:lnTo>
                    <a:lnTo>
                      <a:pt x="92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2" name="Freeform 122"/>
              <p:cNvSpPr>
                <a:spLocks noChangeAspect="1"/>
              </p:cNvSpPr>
              <p:nvPr/>
            </p:nvSpPr>
            <p:spPr bwMode="auto">
              <a:xfrm>
                <a:off x="2524" y="2869"/>
                <a:ext cx="15" cy="19"/>
              </a:xfrm>
              <a:custGeom>
                <a:avLst/>
                <a:gdLst>
                  <a:gd name="T0" fmla="*/ 0 w 16"/>
                  <a:gd name="T1" fmla="*/ 21 h 21"/>
                  <a:gd name="T2" fmla="*/ 16 w 16"/>
                  <a:gd name="T3" fmla="*/ 21 h 21"/>
                  <a:gd name="T4" fmla="*/ 16 w 16"/>
                  <a:gd name="T5" fmla="*/ 2 h 21"/>
                  <a:gd name="T6" fmla="*/ 0 w 16"/>
                  <a:gd name="T7" fmla="*/ 0 h 21"/>
                  <a:gd name="T8" fmla="*/ 0 w 16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6" y="21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3" name="Freeform 123"/>
              <p:cNvSpPr>
                <a:spLocks noChangeAspect="1"/>
              </p:cNvSpPr>
              <p:nvPr/>
            </p:nvSpPr>
            <p:spPr bwMode="auto">
              <a:xfrm>
                <a:off x="2538" y="2869"/>
                <a:ext cx="58" cy="31"/>
              </a:xfrm>
              <a:custGeom>
                <a:avLst/>
                <a:gdLst>
                  <a:gd name="T0" fmla="*/ 0 w 24"/>
                  <a:gd name="T1" fmla="*/ 45 h 13"/>
                  <a:gd name="T2" fmla="*/ 135 w 24"/>
                  <a:gd name="T3" fmla="*/ 33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4" name="Freeform 124"/>
              <p:cNvSpPr>
                <a:spLocks noChangeAspect="1"/>
              </p:cNvSpPr>
              <p:nvPr/>
            </p:nvSpPr>
            <p:spPr bwMode="auto">
              <a:xfrm>
                <a:off x="2524" y="2864"/>
                <a:ext cx="15" cy="5"/>
              </a:xfrm>
              <a:custGeom>
                <a:avLst/>
                <a:gdLst>
                  <a:gd name="T0" fmla="*/ 0 w 16"/>
                  <a:gd name="T1" fmla="*/ 3 h 5"/>
                  <a:gd name="T2" fmla="*/ 0 w 16"/>
                  <a:gd name="T3" fmla="*/ 0 h 5"/>
                  <a:gd name="T4" fmla="*/ 16 w 16"/>
                  <a:gd name="T5" fmla="*/ 3 h 5"/>
                  <a:gd name="T6" fmla="*/ 16 w 16"/>
                  <a:gd name="T7" fmla="*/ 5 h 5"/>
                  <a:gd name="T8" fmla="*/ 0 w 16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5" name="Freeform 125"/>
              <p:cNvSpPr>
                <a:spLocks noChangeAspect="1"/>
              </p:cNvSpPr>
              <p:nvPr/>
            </p:nvSpPr>
            <p:spPr bwMode="auto">
              <a:xfrm>
                <a:off x="2538" y="2869"/>
                <a:ext cx="58" cy="10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0 h 5"/>
                  <a:gd name="T4" fmla="*/ 135 w 24"/>
                  <a:gd name="T5" fmla="*/ 20 h 5"/>
                  <a:gd name="T6" fmla="*/ 40 w 24"/>
                  <a:gd name="T7" fmla="*/ 15 h 5"/>
                  <a:gd name="T8" fmla="*/ 0 w 24"/>
                  <a:gd name="T9" fmla="*/ 4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7" y="5"/>
                      <a:pt x="23" y="4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6" name="Freeform 126"/>
              <p:cNvSpPr>
                <a:spLocks noChangeAspect="1"/>
              </p:cNvSpPr>
              <p:nvPr/>
            </p:nvSpPr>
            <p:spPr bwMode="auto">
              <a:xfrm>
                <a:off x="2596" y="2876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2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7" name="Freeform 127"/>
              <p:cNvSpPr>
                <a:spLocks noChangeAspect="1"/>
              </p:cNvSpPr>
              <p:nvPr/>
            </p:nvSpPr>
            <p:spPr bwMode="auto">
              <a:xfrm>
                <a:off x="2524" y="2833"/>
                <a:ext cx="91" cy="39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2 h 40"/>
                  <a:gd name="T4" fmla="*/ 92 w 92"/>
                  <a:gd name="T5" fmla="*/ 40 h 40"/>
                  <a:gd name="T6" fmla="*/ 0 w 92"/>
                  <a:gd name="T7" fmla="*/ 29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2"/>
                    </a:lnTo>
                    <a:lnTo>
                      <a:pt x="92" y="40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8" name="Freeform 128"/>
              <p:cNvSpPr>
                <a:spLocks noChangeAspect="1"/>
              </p:cNvSpPr>
              <p:nvPr/>
            </p:nvSpPr>
            <p:spPr bwMode="auto">
              <a:xfrm>
                <a:off x="2524" y="2837"/>
                <a:ext cx="15" cy="24"/>
              </a:xfrm>
              <a:custGeom>
                <a:avLst/>
                <a:gdLst>
                  <a:gd name="T0" fmla="*/ 0 w 16"/>
                  <a:gd name="T1" fmla="*/ 21 h 24"/>
                  <a:gd name="T2" fmla="*/ 16 w 16"/>
                  <a:gd name="T3" fmla="*/ 24 h 24"/>
                  <a:gd name="T4" fmla="*/ 16 w 16"/>
                  <a:gd name="T5" fmla="*/ 2 h 24"/>
                  <a:gd name="T6" fmla="*/ 0 w 16"/>
                  <a:gd name="T7" fmla="*/ 0 h 24"/>
                  <a:gd name="T8" fmla="*/ 0 w 16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1"/>
                    </a:moveTo>
                    <a:lnTo>
                      <a:pt x="16" y="24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79" name="Freeform 129"/>
              <p:cNvSpPr>
                <a:spLocks noChangeAspect="1"/>
              </p:cNvSpPr>
              <p:nvPr/>
            </p:nvSpPr>
            <p:spPr bwMode="auto">
              <a:xfrm>
                <a:off x="2538" y="2840"/>
                <a:ext cx="58" cy="29"/>
              </a:xfrm>
              <a:custGeom>
                <a:avLst/>
                <a:gdLst>
                  <a:gd name="T0" fmla="*/ 0 w 24"/>
                  <a:gd name="T1" fmla="*/ 50 h 13"/>
                  <a:gd name="T2" fmla="*/ 135 w 24"/>
                  <a:gd name="T3" fmla="*/ 41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0" name="Freeform 130"/>
              <p:cNvSpPr>
                <a:spLocks noChangeAspect="1"/>
              </p:cNvSpPr>
              <p:nvPr/>
            </p:nvSpPr>
            <p:spPr bwMode="auto">
              <a:xfrm>
                <a:off x="2524" y="2835"/>
                <a:ext cx="15" cy="5"/>
              </a:xfrm>
              <a:custGeom>
                <a:avLst/>
                <a:gdLst>
                  <a:gd name="T0" fmla="*/ 0 w 16"/>
                  <a:gd name="T1" fmla="*/ 2 h 4"/>
                  <a:gd name="T2" fmla="*/ 0 w 16"/>
                  <a:gd name="T3" fmla="*/ 0 h 4"/>
                  <a:gd name="T4" fmla="*/ 16 w 16"/>
                  <a:gd name="T5" fmla="*/ 2 h 4"/>
                  <a:gd name="T6" fmla="*/ 16 w 16"/>
                  <a:gd name="T7" fmla="*/ 4 h 4"/>
                  <a:gd name="T8" fmla="*/ 0 w 1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1" name="Freeform 131"/>
              <p:cNvSpPr>
                <a:spLocks noChangeAspect="1"/>
              </p:cNvSpPr>
              <p:nvPr/>
            </p:nvSpPr>
            <p:spPr bwMode="auto">
              <a:xfrm>
                <a:off x="2538" y="2837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9 h 5"/>
                  <a:gd name="T6" fmla="*/ 40 w 24"/>
                  <a:gd name="T7" fmla="*/ 24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7" y="5"/>
                      <a:pt x="23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14" y="5"/>
                      <a:pt x="7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2" name="Freeform 132"/>
              <p:cNvSpPr>
                <a:spLocks noChangeAspect="1"/>
              </p:cNvSpPr>
              <p:nvPr/>
            </p:nvSpPr>
            <p:spPr bwMode="auto">
              <a:xfrm>
                <a:off x="2596" y="2849"/>
                <a:ext cx="2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3" name="Freeform 133"/>
              <p:cNvSpPr>
                <a:spLocks noChangeAspect="1"/>
              </p:cNvSpPr>
              <p:nvPr/>
            </p:nvSpPr>
            <p:spPr bwMode="auto">
              <a:xfrm>
                <a:off x="2524" y="2803"/>
                <a:ext cx="91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9 h 38"/>
                  <a:gd name="T4" fmla="*/ 92 w 92"/>
                  <a:gd name="T5" fmla="*/ 38 h 38"/>
                  <a:gd name="T6" fmla="*/ 0 w 92"/>
                  <a:gd name="T7" fmla="*/ 26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9"/>
                    </a:lnTo>
                    <a:lnTo>
                      <a:pt x="92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4" name="Freeform 134"/>
              <p:cNvSpPr>
                <a:spLocks noChangeAspect="1"/>
              </p:cNvSpPr>
              <p:nvPr/>
            </p:nvSpPr>
            <p:spPr bwMode="auto">
              <a:xfrm>
                <a:off x="2524" y="2806"/>
                <a:ext cx="15" cy="24"/>
              </a:xfrm>
              <a:custGeom>
                <a:avLst/>
                <a:gdLst>
                  <a:gd name="T0" fmla="*/ 0 w 16"/>
                  <a:gd name="T1" fmla="*/ 22 h 24"/>
                  <a:gd name="T2" fmla="*/ 16 w 16"/>
                  <a:gd name="T3" fmla="*/ 24 h 24"/>
                  <a:gd name="T4" fmla="*/ 16 w 16"/>
                  <a:gd name="T5" fmla="*/ 3 h 24"/>
                  <a:gd name="T6" fmla="*/ 0 w 16"/>
                  <a:gd name="T7" fmla="*/ 0 h 24"/>
                  <a:gd name="T8" fmla="*/ 0 w 16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2"/>
                    </a:moveTo>
                    <a:lnTo>
                      <a:pt x="16" y="24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5" name="Freeform 135"/>
              <p:cNvSpPr>
                <a:spLocks noChangeAspect="1"/>
              </p:cNvSpPr>
              <p:nvPr/>
            </p:nvSpPr>
            <p:spPr bwMode="auto">
              <a:xfrm>
                <a:off x="2538" y="2808"/>
                <a:ext cx="58" cy="31"/>
              </a:xfrm>
              <a:custGeom>
                <a:avLst/>
                <a:gdLst>
                  <a:gd name="T0" fmla="*/ 0 w 24"/>
                  <a:gd name="T1" fmla="*/ 48 h 13"/>
                  <a:gd name="T2" fmla="*/ 135 w 24"/>
                  <a:gd name="T3" fmla="*/ 37 h 13"/>
                  <a:gd name="T4" fmla="*/ 135 w 24"/>
                  <a:gd name="T5" fmla="*/ 21 h 13"/>
                  <a:gd name="T6" fmla="*/ 0 w 24"/>
                  <a:gd name="T7" fmla="*/ 0 h 13"/>
                  <a:gd name="T8" fmla="*/ 0 w 24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6" name="Freeform 136"/>
              <p:cNvSpPr>
                <a:spLocks noChangeAspect="1"/>
              </p:cNvSpPr>
              <p:nvPr/>
            </p:nvSpPr>
            <p:spPr bwMode="auto">
              <a:xfrm>
                <a:off x="2524" y="2803"/>
                <a:ext cx="15" cy="5"/>
              </a:xfrm>
              <a:custGeom>
                <a:avLst/>
                <a:gdLst>
                  <a:gd name="T0" fmla="*/ 0 w 16"/>
                  <a:gd name="T1" fmla="*/ 2 h 5"/>
                  <a:gd name="T2" fmla="*/ 0 w 16"/>
                  <a:gd name="T3" fmla="*/ 0 h 5"/>
                  <a:gd name="T4" fmla="*/ 16 w 16"/>
                  <a:gd name="T5" fmla="*/ 5 h 5"/>
                  <a:gd name="T6" fmla="*/ 16 w 16"/>
                  <a:gd name="T7" fmla="*/ 5 h 5"/>
                  <a:gd name="T8" fmla="*/ 0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0" y="0"/>
                    </a:lnTo>
                    <a:lnTo>
                      <a:pt x="16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7" name="Freeform 137"/>
              <p:cNvSpPr>
                <a:spLocks noChangeAspect="1"/>
              </p:cNvSpPr>
              <p:nvPr/>
            </p:nvSpPr>
            <p:spPr bwMode="auto">
              <a:xfrm>
                <a:off x="2538" y="2808"/>
                <a:ext cx="58" cy="10"/>
              </a:xfrm>
              <a:custGeom>
                <a:avLst/>
                <a:gdLst>
                  <a:gd name="T0" fmla="*/ 0 w 24"/>
                  <a:gd name="T1" fmla="*/ 0 h 4"/>
                  <a:gd name="T2" fmla="*/ 131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"/>
                  <a:gd name="T17" fmla="*/ 24 w 2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">
                    <a:moveTo>
                      <a:pt x="0" y="0"/>
                    </a:moveTo>
                    <a:cubicBezTo>
                      <a:pt x="0" y="0"/>
                      <a:pt x="7" y="4"/>
                      <a:pt x="23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8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2596" y="2818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89" name="Freeform 139"/>
              <p:cNvSpPr>
                <a:spLocks noChangeAspect="1"/>
              </p:cNvSpPr>
              <p:nvPr/>
            </p:nvSpPr>
            <p:spPr bwMode="auto">
              <a:xfrm>
                <a:off x="2524" y="2772"/>
                <a:ext cx="91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0 h 38"/>
                  <a:gd name="T4" fmla="*/ 92 w 92"/>
                  <a:gd name="T5" fmla="*/ 38 h 38"/>
                  <a:gd name="T6" fmla="*/ 0 w 92"/>
                  <a:gd name="T7" fmla="*/ 29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0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0" name="Freeform 140"/>
              <p:cNvSpPr>
                <a:spLocks noChangeAspect="1"/>
              </p:cNvSpPr>
              <p:nvPr/>
            </p:nvSpPr>
            <p:spPr bwMode="auto">
              <a:xfrm>
                <a:off x="2524" y="2777"/>
                <a:ext cx="15" cy="22"/>
              </a:xfrm>
              <a:custGeom>
                <a:avLst/>
                <a:gdLst>
                  <a:gd name="T0" fmla="*/ 0 w 16"/>
                  <a:gd name="T1" fmla="*/ 21 h 23"/>
                  <a:gd name="T2" fmla="*/ 16 w 16"/>
                  <a:gd name="T3" fmla="*/ 23 h 23"/>
                  <a:gd name="T4" fmla="*/ 16 w 16"/>
                  <a:gd name="T5" fmla="*/ 4 h 23"/>
                  <a:gd name="T6" fmla="*/ 0 w 16"/>
                  <a:gd name="T7" fmla="*/ 0 h 23"/>
                  <a:gd name="T8" fmla="*/ 0 w 16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21"/>
                    </a:moveTo>
                    <a:lnTo>
                      <a:pt x="16" y="2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1" name="Freeform 141"/>
              <p:cNvSpPr>
                <a:spLocks noChangeAspect="1"/>
              </p:cNvSpPr>
              <p:nvPr/>
            </p:nvSpPr>
            <p:spPr bwMode="auto">
              <a:xfrm>
                <a:off x="2538" y="2779"/>
                <a:ext cx="58" cy="31"/>
              </a:xfrm>
              <a:custGeom>
                <a:avLst/>
                <a:gdLst>
                  <a:gd name="T0" fmla="*/ 0 w 24"/>
                  <a:gd name="T1" fmla="*/ 45 h 13"/>
                  <a:gd name="T2" fmla="*/ 135 w 24"/>
                  <a:gd name="T3" fmla="*/ 33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2" name="Freeform 142"/>
              <p:cNvSpPr>
                <a:spLocks noChangeAspect="1"/>
              </p:cNvSpPr>
              <p:nvPr/>
            </p:nvSpPr>
            <p:spPr bwMode="auto">
              <a:xfrm>
                <a:off x="2524" y="2777"/>
                <a:ext cx="15" cy="2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6 w 16"/>
                  <a:gd name="T5" fmla="*/ 2 h 4"/>
                  <a:gd name="T6" fmla="*/ 16 w 16"/>
                  <a:gd name="T7" fmla="*/ 4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3" name="Freeform 143"/>
              <p:cNvSpPr>
                <a:spLocks noChangeAspect="1"/>
              </p:cNvSpPr>
              <p:nvPr/>
            </p:nvSpPr>
            <p:spPr bwMode="auto">
              <a:xfrm>
                <a:off x="2538" y="2777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4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2596" y="278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5" name="Freeform 145"/>
              <p:cNvSpPr>
                <a:spLocks noChangeAspect="1"/>
              </p:cNvSpPr>
              <p:nvPr/>
            </p:nvSpPr>
            <p:spPr bwMode="auto">
              <a:xfrm>
                <a:off x="2524" y="2743"/>
                <a:ext cx="91" cy="41"/>
              </a:xfrm>
              <a:custGeom>
                <a:avLst/>
                <a:gdLst>
                  <a:gd name="T0" fmla="*/ 0 w 92"/>
                  <a:gd name="T1" fmla="*/ 0 h 41"/>
                  <a:gd name="T2" fmla="*/ 92 w 92"/>
                  <a:gd name="T3" fmla="*/ 12 h 41"/>
                  <a:gd name="T4" fmla="*/ 92 w 92"/>
                  <a:gd name="T5" fmla="*/ 41 h 41"/>
                  <a:gd name="T6" fmla="*/ 0 w 92"/>
                  <a:gd name="T7" fmla="*/ 29 h 41"/>
                  <a:gd name="T8" fmla="*/ 0 w 92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1"/>
                  <a:gd name="T17" fmla="*/ 92 w 9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1">
                    <a:moveTo>
                      <a:pt x="0" y="0"/>
                    </a:moveTo>
                    <a:lnTo>
                      <a:pt x="92" y="12"/>
                    </a:lnTo>
                    <a:lnTo>
                      <a:pt x="92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6" name="Freeform 146"/>
              <p:cNvSpPr>
                <a:spLocks noChangeAspect="1"/>
              </p:cNvSpPr>
              <p:nvPr/>
            </p:nvSpPr>
            <p:spPr bwMode="auto">
              <a:xfrm>
                <a:off x="2524" y="2745"/>
                <a:ext cx="15" cy="22"/>
              </a:xfrm>
              <a:custGeom>
                <a:avLst/>
                <a:gdLst>
                  <a:gd name="T0" fmla="*/ 0 w 16"/>
                  <a:gd name="T1" fmla="*/ 23 h 23"/>
                  <a:gd name="T2" fmla="*/ 16 w 16"/>
                  <a:gd name="T3" fmla="*/ 23 h 23"/>
                  <a:gd name="T4" fmla="*/ 16 w 16"/>
                  <a:gd name="T5" fmla="*/ 5 h 23"/>
                  <a:gd name="T6" fmla="*/ 0 w 16"/>
                  <a:gd name="T7" fmla="*/ 0 h 23"/>
                  <a:gd name="T8" fmla="*/ 0 w 16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23"/>
                    </a:moveTo>
                    <a:lnTo>
                      <a:pt x="16" y="2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7" name="Freeform 147"/>
              <p:cNvSpPr>
                <a:spLocks noChangeAspect="1"/>
              </p:cNvSpPr>
              <p:nvPr/>
            </p:nvSpPr>
            <p:spPr bwMode="auto">
              <a:xfrm>
                <a:off x="2538" y="2750"/>
                <a:ext cx="58" cy="29"/>
              </a:xfrm>
              <a:custGeom>
                <a:avLst/>
                <a:gdLst>
                  <a:gd name="T0" fmla="*/ 0 w 24"/>
                  <a:gd name="T1" fmla="*/ 42 h 13"/>
                  <a:gd name="T2" fmla="*/ 135 w 24"/>
                  <a:gd name="T3" fmla="*/ 32 h 13"/>
                  <a:gd name="T4" fmla="*/ 135 w 24"/>
                  <a:gd name="T5" fmla="*/ 16 h 13"/>
                  <a:gd name="T6" fmla="*/ 0 w 24"/>
                  <a:gd name="T7" fmla="*/ 0 h 13"/>
                  <a:gd name="T8" fmla="*/ 0 w 24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8" name="Freeform 148"/>
              <p:cNvSpPr>
                <a:spLocks noChangeAspect="1"/>
              </p:cNvSpPr>
              <p:nvPr/>
            </p:nvSpPr>
            <p:spPr bwMode="auto">
              <a:xfrm>
                <a:off x="2524" y="2745"/>
                <a:ext cx="15" cy="5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0 h 5"/>
                  <a:gd name="T4" fmla="*/ 16 w 16"/>
                  <a:gd name="T5" fmla="*/ 2 h 5"/>
                  <a:gd name="T6" fmla="*/ 16 w 16"/>
                  <a:gd name="T7" fmla="*/ 5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99" name="Freeform 149"/>
              <p:cNvSpPr>
                <a:spLocks noChangeAspect="1"/>
              </p:cNvSpPr>
              <p:nvPr/>
            </p:nvSpPr>
            <p:spPr bwMode="auto">
              <a:xfrm>
                <a:off x="2538" y="2748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0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2596" y="275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1" name="Freeform 151"/>
              <p:cNvSpPr>
                <a:spLocks noChangeAspect="1"/>
              </p:cNvSpPr>
              <p:nvPr/>
            </p:nvSpPr>
            <p:spPr bwMode="auto">
              <a:xfrm>
                <a:off x="2234" y="2830"/>
                <a:ext cx="94" cy="39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9 h 38"/>
                  <a:gd name="T4" fmla="*/ 95 w 95"/>
                  <a:gd name="T5" fmla="*/ 38 h 38"/>
                  <a:gd name="T6" fmla="*/ 0 w 95"/>
                  <a:gd name="T7" fmla="*/ 28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9"/>
                    </a:lnTo>
                    <a:lnTo>
                      <a:pt x="95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2" name="Freeform 152"/>
              <p:cNvSpPr>
                <a:spLocks noChangeAspect="1"/>
              </p:cNvSpPr>
              <p:nvPr/>
            </p:nvSpPr>
            <p:spPr bwMode="auto">
              <a:xfrm>
                <a:off x="2234" y="2833"/>
                <a:ext cx="18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9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3" name="Freeform 153"/>
              <p:cNvSpPr>
                <a:spLocks noChangeAspect="1"/>
              </p:cNvSpPr>
              <p:nvPr/>
            </p:nvSpPr>
            <p:spPr bwMode="auto">
              <a:xfrm>
                <a:off x="2253" y="2835"/>
                <a:ext cx="55" cy="34"/>
              </a:xfrm>
              <a:custGeom>
                <a:avLst/>
                <a:gdLst>
                  <a:gd name="T0" fmla="*/ 0 w 23"/>
                  <a:gd name="T1" fmla="*/ 50 h 14"/>
                  <a:gd name="T2" fmla="*/ 132 w 23"/>
                  <a:gd name="T3" fmla="*/ 40 h 14"/>
                  <a:gd name="T4" fmla="*/ 132 w 23"/>
                  <a:gd name="T5" fmla="*/ 21 h 14"/>
                  <a:gd name="T6" fmla="*/ 0 w 23"/>
                  <a:gd name="T7" fmla="*/ 0 h 14"/>
                  <a:gd name="T8" fmla="*/ 0 w 23"/>
                  <a:gd name="T9" fmla="*/ 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0" y="9"/>
                    </a:moveTo>
                    <a:cubicBezTo>
                      <a:pt x="0" y="9"/>
                      <a:pt x="10" y="14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4" name="Freeform 154"/>
              <p:cNvSpPr>
                <a:spLocks noChangeAspect="1"/>
              </p:cNvSpPr>
              <p:nvPr/>
            </p:nvSpPr>
            <p:spPr bwMode="auto">
              <a:xfrm>
                <a:off x="2234" y="2833"/>
                <a:ext cx="18" cy="2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9 w 19"/>
                  <a:gd name="T5" fmla="*/ 3 h 3"/>
                  <a:gd name="T6" fmla="*/ 19 w 19"/>
                  <a:gd name="T7" fmla="*/ 3 h 3"/>
                  <a:gd name="T8" fmla="*/ 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"/>
                  <a:gd name="T17" fmla="*/ 19 w 1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5" name="Freeform 155"/>
              <p:cNvSpPr>
                <a:spLocks noChangeAspect="1"/>
              </p:cNvSpPr>
              <p:nvPr/>
            </p:nvSpPr>
            <p:spPr bwMode="auto">
              <a:xfrm>
                <a:off x="2253" y="2835"/>
                <a:ext cx="55" cy="12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0 h 5"/>
                  <a:gd name="T4" fmla="*/ 132 w 23"/>
                  <a:gd name="T5" fmla="*/ 20 h 5"/>
                  <a:gd name="T6" fmla="*/ 33 w 23"/>
                  <a:gd name="T7" fmla="*/ 15 h 5"/>
                  <a:gd name="T8" fmla="*/ 0 w 2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"/>
                  <a:gd name="T17" fmla="*/ 23 w 2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6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2308" y="2845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7" name="Freeform 157"/>
              <p:cNvSpPr>
                <a:spLocks noChangeAspect="1"/>
              </p:cNvSpPr>
              <p:nvPr/>
            </p:nvSpPr>
            <p:spPr bwMode="auto">
              <a:xfrm>
                <a:off x="2234" y="2799"/>
                <a:ext cx="94" cy="39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2 h 38"/>
                  <a:gd name="T4" fmla="*/ 95 w 95"/>
                  <a:gd name="T5" fmla="*/ 38 h 38"/>
                  <a:gd name="T6" fmla="*/ 0 w 95"/>
                  <a:gd name="T7" fmla="*/ 29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2"/>
                    </a:lnTo>
                    <a:lnTo>
                      <a:pt x="95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8" name="Freeform 158"/>
              <p:cNvSpPr>
                <a:spLocks noChangeAspect="1"/>
              </p:cNvSpPr>
              <p:nvPr/>
            </p:nvSpPr>
            <p:spPr bwMode="auto">
              <a:xfrm>
                <a:off x="2234" y="2801"/>
                <a:ext cx="18" cy="24"/>
              </a:xfrm>
              <a:custGeom>
                <a:avLst/>
                <a:gdLst>
                  <a:gd name="T0" fmla="*/ 0 w 19"/>
                  <a:gd name="T1" fmla="*/ 21 h 23"/>
                  <a:gd name="T2" fmla="*/ 19 w 19"/>
                  <a:gd name="T3" fmla="*/ 23 h 23"/>
                  <a:gd name="T4" fmla="*/ 19 w 19"/>
                  <a:gd name="T5" fmla="*/ 4 h 23"/>
                  <a:gd name="T6" fmla="*/ 0 w 19"/>
                  <a:gd name="T7" fmla="*/ 0 h 23"/>
                  <a:gd name="T8" fmla="*/ 0 w 19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0" y="21"/>
                    </a:moveTo>
                    <a:lnTo>
                      <a:pt x="19" y="23"/>
                    </a:lnTo>
                    <a:lnTo>
                      <a:pt x="19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09" name="Freeform 159"/>
              <p:cNvSpPr>
                <a:spLocks noChangeAspect="1"/>
              </p:cNvSpPr>
              <p:nvPr/>
            </p:nvSpPr>
            <p:spPr bwMode="auto">
              <a:xfrm>
                <a:off x="2253" y="2806"/>
                <a:ext cx="55" cy="31"/>
              </a:xfrm>
              <a:custGeom>
                <a:avLst/>
                <a:gdLst>
                  <a:gd name="T0" fmla="*/ 0 w 23"/>
                  <a:gd name="T1" fmla="*/ 45 h 13"/>
                  <a:gd name="T2" fmla="*/ 132 w 23"/>
                  <a:gd name="T3" fmla="*/ 33 h 13"/>
                  <a:gd name="T4" fmla="*/ 132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0" name="Freeform 160"/>
              <p:cNvSpPr>
                <a:spLocks noChangeAspect="1"/>
              </p:cNvSpPr>
              <p:nvPr/>
            </p:nvSpPr>
            <p:spPr bwMode="auto">
              <a:xfrm>
                <a:off x="2234" y="2801"/>
                <a:ext cx="18" cy="5"/>
              </a:xfrm>
              <a:custGeom>
                <a:avLst/>
                <a:gdLst>
                  <a:gd name="T0" fmla="*/ 0 w 19"/>
                  <a:gd name="T1" fmla="*/ 0 h 4"/>
                  <a:gd name="T2" fmla="*/ 0 w 19"/>
                  <a:gd name="T3" fmla="*/ 0 h 4"/>
                  <a:gd name="T4" fmla="*/ 19 w 19"/>
                  <a:gd name="T5" fmla="*/ 2 h 4"/>
                  <a:gd name="T6" fmla="*/ 19 w 19"/>
                  <a:gd name="T7" fmla="*/ 4 h 4"/>
                  <a:gd name="T8" fmla="*/ 0 w 1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1" name="Freeform 161"/>
              <p:cNvSpPr>
                <a:spLocks noChangeAspect="1"/>
              </p:cNvSpPr>
              <p:nvPr/>
            </p:nvSpPr>
            <p:spPr bwMode="auto">
              <a:xfrm>
                <a:off x="2253" y="2803"/>
                <a:ext cx="55" cy="12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4 h 5"/>
                  <a:gd name="T4" fmla="*/ 132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2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2308" y="2813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3" name="Freeform 163"/>
              <p:cNvSpPr>
                <a:spLocks noChangeAspect="1"/>
              </p:cNvSpPr>
              <p:nvPr/>
            </p:nvSpPr>
            <p:spPr bwMode="auto">
              <a:xfrm>
                <a:off x="2234" y="2767"/>
                <a:ext cx="94" cy="41"/>
              </a:xfrm>
              <a:custGeom>
                <a:avLst/>
                <a:gdLst>
                  <a:gd name="T0" fmla="*/ 0 w 95"/>
                  <a:gd name="T1" fmla="*/ 0 h 41"/>
                  <a:gd name="T2" fmla="*/ 95 w 95"/>
                  <a:gd name="T3" fmla="*/ 12 h 41"/>
                  <a:gd name="T4" fmla="*/ 95 w 95"/>
                  <a:gd name="T5" fmla="*/ 41 h 41"/>
                  <a:gd name="T6" fmla="*/ 0 w 95"/>
                  <a:gd name="T7" fmla="*/ 29 h 41"/>
                  <a:gd name="T8" fmla="*/ 0 w 9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41"/>
                  <a:gd name="T17" fmla="*/ 95 w 9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41">
                    <a:moveTo>
                      <a:pt x="0" y="0"/>
                    </a:moveTo>
                    <a:lnTo>
                      <a:pt x="95" y="12"/>
                    </a:lnTo>
                    <a:lnTo>
                      <a:pt x="95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4" name="Freeform 164"/>
              <p:cNvSpPr>
                <a:spLocks noChangeAspect="1"/>
              </p:cNvSpPr>
              <p:nvPr/>
            </p:nvSpPr>
            <p:spPr bwMode="auto">
              <a:xfrm>
                <a:off x="2234" y="2772"/>
                <a:ext cx="18" cy="22"/>
              </a:xfrm>
              <a:custGeom>
                <a:avLst/>
                <a:gdLst>
                  <a:gd name="T0" fmla="*/ 0 w 19"/>
                  <a:gd name="T1" fmla="*/ 21 h 21"/>
                  <a:gd name="T2" fmla="*/ 19 w 19"/>
                  <a:gd name="T3" fmla="*/ 21 h 21"/>
                  <a:gd name="T4" fmla="*/ 19 w 19"/>
                  <a:gd name="T5" fmla="*/ 3 h 21"/>
                  <a:gd name="T6" fmla="*/ 0 w 19"/>
                  <a:gd name="T7" fmla="*/ 0 h 21"/>
                  <a:gd name="T8" fmla="*/ 0 w 19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0" y="21"/>
                    </a:moveTo>
                    <a:lnTo>
                      <a:pt x="19" y="21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5" name="Freeform 165"/>
              <p:cNvSpPr>
                <a:spLocks noChangeAspect="1"/>
              </p:cNvSpPr>
              <p:nvPr/>
            </p:nvSpPr>
            <p:spPr bwMode="auto">
              <a:xfrm>
                <a:off x="2253" y="2777"/>
                <a:ext cx="55" cy="29"/>
              </a:xfrm>
              <a:custGeom>
                <a:avLst/>
                <a:gdLst>
                  <a:gd name="T0" fmla="*/ 0 w 23"/>
                  <a:gd name="T1" fmla="*/ 42 h 13"/>
                  <a:gd name="T2" fmla="*/ 132 w 23"/>
                  <a:gd name="T3" fmla="*/ 37 h 13"/>
                  <a:gd name="T4" fmla="*/ 132 w 23"/>
                  <a:gd name="T5" fmla="*/ 16 h 13"/>
                  <a:gd name="T6" fmla="*/ 0 w 23"/>
                  <a:gd name="T7" fmla="*/ 0 h 13"/>
                  <a:gd name="T8" fmla="*/ 0 w 23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7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6" name="Freeform 166"/>
              <p:cNvSpPr>
                <a:spLocks noChangeAspect="1"/>
              </p:cNvSpPr>
              <p:nvPr/>
            </p:nvSpPr>
            <p:spPr bwMode="auto">
              <a:xfrm>
                <a:off x="2234" y="2772"/>
                <a:ext cx="18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2 h 5"/>
                  <a:gd name="T6" fmla="*/ 19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7" name="Freeform 167"/>
              <p:cNvSpPr>
                <a:spLocks noChangeAspect="1"/>
              </p:cNvSpPr>
              <p:nvPr/>
            </p:nvSpPr>
            <p:spPr bwMode="auto">
              <a:xfrm>
                <a:off x="2253" y="2772"/>
                <a:ext cx="55" cy="12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4 h 5"/>
                  <a:gd name="T4" fmla="*/ 132 w 23"/>
                  <a:gd name="T5" fmla="*/ 24 h 5"/>
                  <a:gd name="T6" fmla="*/ 33 w 23"/>
                  <a:gd name="T7" fmla="*/ 24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8" name="Freeform 168"/>
              <p:cNvSpPr>
                <a:spLocks noChangeAspect="1"/>
              </p:cNvSpPr>
              <p:nvPr/>
            </p:nvSpPr>
            <p:spPr bwMode="auto">
              <a:xfrm>
                <a:off x="2308" y="2784"/>
                <a:ext cx="2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19" name="Freeform 169"/>
              <p:cNvSpPr>
                <a:spLocks noChangeAspect="1"/>
              </p:cNvSpPr>
              <p:nvPr/>
            </p:nvSpPr>
            <p:spPr bwMode="auto">
              <a:xfrm>
                <a:off x="2234" y="2741"/>
                <a:ext cx="94" cy="36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0 h 38"/>
                  <a:gd name="T4" fmla="*/ 95 w 95"/>
                  <a:gd name="T5" fmla="*/ 38 h 38"/>
                  <a:gd name="T6" fmla="*/ 0 w 95"/>
                  <a:gd name="T7" fmla="*/ 26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0"/>
                    </a:lnTo>
                    <a:lnTo>
                      <a:pt x="95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0" name="Freeform 170"/>
              <p:cNvSpPr>
                <a:spLocks noChangeAspect="1"/>
              </p:cNvSpPr>
              <p:nvPr/>
            </p:nvSpPr>
            <p:spPr bwMode="auto">
              <a:xfrm>
                <a:off x="2234" y="2743"/>
                <a:ext cx="18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7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1" name="Freeform 171"/>
              <p:cNvSpPr>
                <a:spLocks noChangeAspect="1"/>
              </p:cNvSpPr>
              <p:nvPr/>
            </p:nvSpPr>
            <p:spPr bwMode="auto">
              <a:xfrm>
                <a:off x="2251" y="2745"/>
                <a:ext cx="58" cy="31"/>
              </a:xfrm>
              <a:custGeom>
                <a:avLst/>
                <a:gdLst>
                  <a:gd name="T0" fmla="*/ 5 w 24"/>
                  <a:gd name="T1" fmla="*/ 50 h 13"/>
                  <a:gd name="T2" fmla="*/ 135 w 24"/>
                  <a:gd name="T3" fmla="*/ 41 h 13"/>
                  <a:gd name="T4" fmla="*/ 135 w 24"/>
                  <a:gd name="T5" fmla="*/ 24 h 13"/>
                  <a:gd name="T6" fmla="*/ 0 w 24"/>
                  <a:gd name="T7" fmla="*/ 0 h 13"/>
                  <a:gd name="T8" fmla="*/ 5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1" y="9"/>
                    </a:moveTo>
                    <a:cubicBezTo>
                      <a:pt x="1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1" y="6"/>
                      <a:pt x="1" y="9"/>
                      <a:pt x="1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2" name="Freeform 172"/>
              <p:cNvSpPr>
                <a:spLocks noChangeAspect="1"/>
              </p:cNvSpPr>
              <p:nvPr/>
            </p:nvSpPr>
            <p:spPr bwMode="auto">
              <a:xfrm>
                <a:off x="2234" y="2741"/>
                <a:ext cx="18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7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3" name="Freeform 173"/>
              <p:cNvSpPr>
                <a:spLocks noChangeAspect="1"/>
              </p:cNvSpPr>
              <p:nvPr/>
            </p:nvSpPr>
            <p:spPr bwMode="auto">
              <a:xfrm>
                <a:off x="2251" y="2745"/>
                <a:ext cx="58" cy="10"/>
              </a:xfrm>
              <a:custGeom>
                <a:avLst/>
                <a:gdLst>
                  <a:gd name="T0" fmla="*/ 5 w 24"/>
                  <a:gd name="T1" fmla="*/ 0 h 4"/>
                  <a:gd name="T2" fmla="*/ 135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5 w 2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"/>
                  <a:gd name="T20" fmla="*/ 24 w 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">
                    <a:moveTo>
                      <a:pt x="1" y="0"/>
                    </a:moveTo>
                    <a:cubicBezTo>
                      <a:pt x="1" y="0"/>
                      <a:pt x="7" y="4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4" name="Freeform 174"/>
              <p:cNvSpPr>
                <a:spLocks noChangeAspect="1"/>
              </p:cNvSpPr>
              <p:nvPr/>
            </p:nvSpPr>
            <p:spPr bwMode="auto">
              <a:xfrm>
                <a:off x="2308" y="2755"/>
                <a:ext cx="2" cy="5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5" name="Freeform 175"/>
              <p:cNvSpPr>
                <a:spLocks noChangeAspect="1"/>
              </p:cNvSpPr>
              <p:nvPr/>
            </p:nvSpPr>
            <p:spPr bwMode="auto">
              <a:xfrm>
                <a:off x="2234" y="2709"/>
                <a:ext cx="94" cy="39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0 h 38"/>
                  <a:gd name="T4" fmla="*/ 92 w 95"/>
                  <a:gd name="T5" fmla="*/ 38 h 38"/>
                  <a:gd name="T6" fmla="*/ 0 w 95"/>
                  <a:gd name="T7" fmla="*/ 29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0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6" name="Freeform 176"/>
              <p:cNvSpPr>
                <a:spLocks noChangeAspect="1"/>
              </p:cNvSpPr>
              <p:nvPr/>
            </p:nvSpPr>
            <p:spPr bwMode="auto">
              <a:xfrm>
                <a:off x="2234" y="2711"/>
                <a:ext cx="16" cy="24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2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7" name="Freeform 177"/>
              <p:cNvSpPr>
                <a:spLocks noChangeAspect="1"/>
              </p:cNvSpPr>
              <p:nvPr/>
            </p:nvSpPr>
            <p:spPr bwMode="auto">
              <a:xfrm>
                <a:off x="2251" y="2714"/>
                <a:ext cx="58" cy="31"/>
              </a:xfrm>
              <a:custGeom>
                <a:avLst/>
                <a:gdLst>
                  <a:gd name="T0" fmla="*/ 0 w 24"/>
                  <a:gd name="T1" fmla="*/ 50 h 13"/>
                  <a:gd name="T2" fmla="*/ 135 w 24"/>
                  <a:gd name="T3" fmla="*/ 41 h 13"/>
                  <a:gd name="T4" fmla="*/ 135 w 24"/>
                  <a:gd name="T5" fmla="*/ 24 h 13"/>
                  <a:gd name="T6" fmla="*/ 0 w 24"/>
                  <a:gd name="T7" fmla="*/ 0 h 13"/>
                  <a:gd name="T8" fmla="*/ 0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8" name="Freeform 178"/>
              <p:cNvSpPr>
                <a:spLocks noChangeAspect="1"/>
              </p:cNvSpPr>
              <p:nvPr/>
            </p:nvSpPr>
            <p:spPr bwMode="auto">
              <a:xfrm>
                <a:off x="2234" y="2711"/>
                <a:ext cx="18" cy="2"/>
              </a:xfrm>
              <a:custGeom>
                <a:avLst/>
                <a:gdLst>
                  <a:gd name="T0" fmla="*/ 0 w 19"/>
                  <a:gd name="T1" fmla="*/ 0 h 2"/>
                  <a:gd name="T2" fmla="*/ 0 w 19"/>
                  <a:gd name="T3" fmla="*/ 0 h 2"/>
                  <a:gd name="T4" fmla="*/ 19 w 19"/>
                  <a:gd name="T5" fmla="*/ 2 h 2"/>
                  <a:gd name="T6" fmla="*/ 17 w 19"/>
                  <a:gd name="T7" fmla="*/ 2 h 2"/>
                  <a:gd name="T8" fmla="*/ 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"/>
                  <a:gd name="T17" fmla="*/ 19 w 1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">
                    <a:moveTo>
                      <a:pt x="0" y="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29" name="Freeform 179"/>
              <p:cNvSpPr>
                <a:spLocks noChangeAspect="1"/>
              </p:cNvSpPr>
              <p:nvPr/>
            </p:nvSpPr>
            <p:spPr bwMode="auto">
              <a:xfrm>
                <a:off x="2251" y="2714"/>
                <a:ext cx="58" cy="12"/>
              </a:xfrm>
              <a:custGeom>
                <a:avLst/>
                <a:gdLst>
                  <a:gd name="T0" fmla="*/ 5 w 24"/>
                  <a:gd name="T1" fmla="*/ 0 h 5"/>
                  <a:gd name="T2" fmla="*/ 135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0 h 5"/>
                  <a:gd name="T10" fmla="*/ 5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1" y="0"/>
                    </a:moveTo>
                    <a:cubicBezTo>
                      <a:pt x="1" y="0"/>
                      <a:pt x="7" y="5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1" y="2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0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2308" y="2724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1" name="Freeform 181"/>
              <p:cNvSpPr>
                <a:spLocks noChangeAspect="1"/>
              </p:cNvSpPr>
              <p:nvPr/>
            </p:nvSpPr>
            <p:spPr bwMode="auto">
              <a:xfrm>
                <a:off x="2331" y="2842"/>
                <a:ext cx="92" cy="36"/>
              </a:xfrm>
              <a:custGeom>
                <a:avLst/>
                <a:gdLst>
                  <a:gd name="T0" fmla="*/ 0 w 92"/>
                  <a:gd name="T1" fmla="*/ 0 h 37"/>
                  <a:gd name="T2" fmla="*/ 92 w 92"/>
                  <a:gd name="T3" fmla="*/ 9 h 37"/>
                  <a:gd name="T4" fmla="*/ 92 w 92"/>
                  <a:gd name="T5" fmla="*/ 37 h 37"/>
                  <a:gd name="T6" fmla="*/ 0 w 92"/>
                  <a:gd name="T7" fmla="*/ 26 h 37"/>
                  <a:gd name="T8" fmla="*/ 0 w 9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7"/>
                  <a:gd name="T17" fmla="*/ 92 w 9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7">
                    <a:moveTo>
                      <a:pt x="0" y="0"/>
                    </a:moveTo>
                    <a:lnTo>
                      <a:pt x="92" y="9"/>
                    </a:lnTo>
                    <a:lnTo>
                      <a:pt x="92" y="37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2" name="Freeform 182"/>
              <p:cNvSpPr>
                <a:spLocks noChangeAspect="1"/>
              </p:cNvSpPr>
              <p:nvPr/>
            </p:nvSpPr>
            <p:spPr bwMode="auto">
              <a:xfrm>
                <a:off x="2331" y="2845"/>
                <a:ext cx="17" cy="24"/>
              </a:xfrm>
              <a:custGeom>
                <a:avLst/>
                <a:gdLst>
                  <a:gd name="T0" fmla="*/ 0 w 17"/>
                  <a:gd name="T1" fmla="*/ 21 h 24"/>
                  <a:gd name="T2" fmla="*/ 17 w 17"/>
                  <a:gd name="T3" fmla="*/ 24 h 24"/>
                  <a:gd name="T4" fmla="*/ 17 w 17"/>
                  <a:gd name="T5" fmla="*/ 2 h 24"/>
                  <a:gd name="T6" fmla="*/ 0 w 17"/>
                  <a:gd name="T7" fmla="*/ 0 h 24"/>
                  <a:gd name="T8" fmla="*/ 0 w 17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21"/>
                    </a:moveTo>
                    <a:lnTo>
                      <a:pt x="17" y="24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3" name="Freeform 183"/>
              <p:cNvSpPr>
                <a:spLocks noChangeAspect="1"/>
              </p:cNvSpPr>
              <p:nvPr/>
            </p:nvSpPr>
            <p:spPr bwMode="auto">
              <a:xfrm>
                <a:off x="2348" y="2847"/>
                <a:ext cx="53" cy="29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4" name="Freeform 184"/>
              <p:cNvSpPr>
                <a:spLocks noChangeAspect="1"/>
              </p:cNvSpPr>
              <p:nvPr/>
            </p:nvSpPr>
            <p:spPr bwMode="auto">
              <a:xfrm>
                <a:off x="2331" y="2842"/>
                <a:ext cx="17" cy="5"/>
              </a:xfrm>
              <a:custGeom>
                <a:avLst/>
                <a:gdLst>
                  <a:gd name="T0" fmla="*/ 0 w 17"/>
                  <a:gd name="T1" fmla="*/ 2 h 4"/>
                  <a:gd name="T2" fmla="*/ 0 w 17"/>
                  <a:gd name="T3" fmla="*/ 0 h 4"/>
                  <a:gd name="T4" fmla="*/ 17 w 17"/>
                  <a:gd name="T5" fmla="*/ 4 h 4"/>
                  <a:gd name="T6" fmla="*/ 17 w 17"/>
                  <a:gd name="T7" fmla="*/ 4 h 4"/>
                  <a:gd name="T8" fmla="*/ 0 w 1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2"/>
                    </a:moveTo>
                    <a:lnTo>
                      <a:pt x="0" y="0"/>
                    </a:lnTo>
                    <a:lnTo>
                      <a:pt x="17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5" name="Freeform 185"/>
              <p:cNvSpPr>
                <a:spLocks noChangeAspect="1"/>
              </p:cNvSpPr>
              <p:nvPr/>
            </p:nvSpPr>
            <p:spPr bwMode="auto">
              <a:xfrm>
                <a:off x="2348" y="2847"/>
                <a:ext cx="53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7 h 4"/>
                  <a:gd name="T4" fmla="*/ 127 w 23"/>
                  <a:gd name="T5" fmla="*/ 25 h 4"/>
                  <a:gd name="T6" fmla="*/ 38 w 23"/>
                  <a:gd name="T7" fmla="*/ 17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6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2401" y="2857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7" name="Freeform 187"/>
              <p:cNvSpPr>
                <a:spLocks noChangeAspect="1"/>
              </p:cNvSpPr>
              <p:nvPr/>
            </p:nvSpPr>
            <p:spPr bwMode="auto">
              <a:xfrm>
                <a:off x="2331" y="2811"/>
                <a:ext cx="92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9 h 38"/>
                  <a:gd name="T4" fmla="*/ 92 w 92"/>
                  <a:gd name="T5" fmla="*/ 38 h 38"/>
                  <a:gd name="T6" fmla="*/ 0 w 92"/>
                  <a:gd name="T7" fmla="*/ 28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9"/>
                    </a:lnTo>
                    <a:lnTo>
                      <a:pt x="92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8" name="Freeform 188"/>
              <p:cNvSpPr>
                <a:spLocks noChangeAspect="1"/>
              </p:cNvSpPr>
              <p:nvPr/>
            </p:nvSpPr>
            <p:spPr bwMode="auto">
              <a:xfrm>
                <a:off x="2331" y="2813"/>
                <a:ext cx="17" cy="24"/>
              </a:xfrm>
              <a:custGeom>
                <a:avLst/>
                <a:gdLst>
                  <a:gd name="T0" fmla="*/ 0 w 17"/>
                  <a:gd name="T1" fmla="*/ 22 h 24"/>
                  <a:gd name="T2" fmla="*/ 17 w 17"/>
                  <a:gd name="T3" fmla="*/ 24 h 24"/>
                  <a:gd name="T4" fmla="*/ 17 w 17"/>
                  <a:gd name="T5" fmla="*/ 3 h 24"/>
                  <a:gd name="T6" fmla="*/ 0 w 17"/>
                  <a:gd name="T7" fmla="*/ 0 h 24"/>
                  <a:gd name="T8" fmla="*/ 0 w 17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22"/>
                    </a:moveTo>
                    <a:lnTo>
                      <a:pt x="17" y="24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39" name="Freeform 189"/>
              <p:cNvSpPr>
                <a:spLocks noChangeAspect="1"/>
              </p:cNvSpPr>
              <p:nvPr/>
            </p:nvSpPr>
            <p:spPr bwMode="auto">
              <a:xfrm>
                <a:off x="2348" y="2816"/>
                <a:ext cx="53" cy="34"/>
              </a:xfrm>
              <a:custGeom>
                <a:avLst/>
                <a:gdLst>
                  <a:gd name="T0" fmla="*/ 0 w 23"/>
                  <a:gd name="T1" fmla="*/ 50 h 14"/>
                  <a:gd name="T2" fmla="*/ 127 w 23"/>
                  <a:gd name="T3" fmla="*/ 40 h 14"/>
                  <a:gd name="T4" fmla="*/ 127 w 23"/>
                  <a:gd name="T5" fmla="*/ 21 h 14"/>
                  <a:gd name="T6" fmla="*/ 0 w 23"/>
                  <a:gd name="T7" fmla="*/ 0 h 14"/>
                  <a:gd name="T8" fmla="*/ 0 w 23"/>
                  <a:gd name="T9" fmla="*/ 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0" y="9"/>
                    </a:moveTo>
                    <a:cubicBezTo>
                      <a:pt x="0" y="9"/>
                      <a:pt x="10" y="14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0" name="Freeform 190"/>
              <p:cNvSpPr>
                <a:spLocks noChangeAspect="1"/>
              </p:cNvSpPr>
              <p:nvPr/>
            </p:nvSpPr>
            <p:spPr bwMode="auto">
              <a:xfrm>
                <a:off x="2331" y="2813"/>
                <a:ext cx="17" cy="2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17 w 17"/>
                  <a:gd name="T5" fmla="*/ 3 h 3"/>
                  <a:gd name="T6" fmla="*/ 17 w 17"/>
                  <a:gd name="T7" fmla="*/ 3 h 3"/>
                  <a:gd name="T8" fmla="*/ 0 w 1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"/>
                  <a:gd name="T17" fmla="*/ 17 w 1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">
                    <a:moveTo>
                      <a:pt x="0" y="0"/>
                    </a:moveTo>
                    <a:lnTo>
                      <a:pt x="0" y="0"/>
                    </a:lnTo>
                    <a:lnTo>
                      <a:pt x="1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1" name="Freeform 191"/>
              <p:cNvSpPr>
                <a:spLocks noChangeAspect="1"/>
              </p:cNvSpPr>
              <p:nvPr/>
            </p:nvSpPr>
            <p:spPr bwMode="auto">
              <a:xfrm>
                <a:off x="2348" y="2816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17 h 5"/>
                  <a:gd name="T8" fmla="*/ 0 w 2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"/>
                  <a:gd name="T17" fmla="*/ 23 w 2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3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2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401" y="2825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3" name="Freeform 193"/>
              <p:cNvSpPr>
                <a:spLocks noChangeAspect="1"/>
              </p:cNvSpPr>
              <p:nvPr/>
            </p:nvSpPr>
            <p:spPr bwMode="auto">
              <a:xfrm>
                <a:off x="2331" y="2779"/>
                <a:ext cx="92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2 h 38"/>
                  <a:gd name="T4" fmla="*/ 92 w 92"/>
                  <a:gd name="T5" fmla="*/ 38 h 38"/>
                  <a:gd name="T6" fmla="*/ 0 w 92"/>
                  <a:gd name="T7" fmla="*/ 29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2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4" name="Freeform 194"/>
              <p:cNvSpPr>
                <a:spLocks noChangeAspect="1"/>
              </p:cNvSpPr>
              <p:nvPr/>
            </p:nvSpPr>
            <p:spPr bwMode="auto">
              <a:xfrm>
                <a:off x="2331" y="2784"/>
                <a:ext cx="17" cy="22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4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5" name="Freeform 195"/>
              <p:cNvSpPr>
                <a:spLocks noChangeAspect="1"/>
              </p:cNvSpPr>
              <p:nvPr/>
            </p:nvSpPr>
            <p:spPr bwMode="auto">
              <a:xfrm>
                <a:off x="2348" y="2787"/>
                <a:ext cx="53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6" name="Freeform 196"/>
              <p:cNvSpPr>
                <a:spLocks noChangeAspect="1"/>
              </p:cNvSpPr>
              <p:nvPr/>
            </p:nvSpPr>
            <p:spPr bwMode="auto">
              <a:xfrm>
                <a:off x="2331" y="2784"/>
                <a:ext cx="17" cy="2"/>
              </a:xfrm>
              <a:custGeom>
                <a:avLst/>
                <a:gdLst>
                  <a:gd name="T0" fmla="*/ 0 w 17"/>
                  <a:gd name="T1" fmla="*/ 0 h 4"/>
                  <a:gd name="T2" fmla="*/ 0 w 17"/>
                  <a:gd name="T3" fmla="*/ 0 h 4"/>
                  <a:gd name="T4" fmla="*/ 17 w 17"/>
                  <a:gd name="T5" fmla="*/ 2 h 4"/>
                  <a:gd name="T6" fmla="*/ 17 w 17"/>
                  <a:gd name="T7" fmla="*/ 4 h 4"/>
                  <a:gd name="T8" fmla="*/ 0 w 1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7" name="Freeform 197"/>
              <p:cNvSpPr>
                <a:spLocks noChangeAspect="1"/>
              </p:cNvSpPr>
              <p:nvPr/>
            </p:nvSpPr>
            <p:spPr bwMode="auto">
              <a:xfrm>
                <a:off x="2348" y="2784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8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2401" y="2794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49" name="Freeform 199"/>
              <p:cNvSpPr>
                <a:spLocks noChangeAspect="1"/>
              </p:cNvSpPr>
              <p:nvPr/>
            </p:nvSpPr>
            <p:spPr bwMode="auto">
              <a:xfrm>
                <a:off x="2331" y="2750"/>
                <a:ext cx="92" cy="39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1 h 40"/>
                  <a:gd name="T4" fmla="*/ 92 w 92"/>
                  <a:gd name="T5" fmla="*/ 40 h 40"/>
                  <a:gd name="T6" fmla="*/ 0 w 92"/>
                  <a:gd name="T7" fmla="*/ 28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1"/>
                    </a:lnTo>
                    <a:lnTo>
                      <a:pt x="92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0" name="Freeform 200"/>
              <p:cNvSpPr>
                <a:spLocks noChangeAspect="1"/>
              </p:cNvSpPr>
              <p:nvPr/>
            </p:nvSpPr>
            <p:spPr bwMode="auto">
              <a:xfrm>
                <a:off x="2331" y="2755"/>
                <a:ext cx="17" cy="22"/>
              </a:xfrm>
              <a:custGeom>
                <a:avLst/>
                <a:gdLst>
                  <a:gd name="T0" fmla="*/ 0 w 17"/>
                  <a:gd name="T1" fmla="*/ 22 h 22"/>
                  <a:gd name="T2" fmla="*/ 17 w 17"/>
                  <a:gd name="T3" fmla="*/ 22 h 22"/>
                  <a:gd name="T4" fmla="*/ 17 w 17"/>
                  <a:gd name="T5" fmla="*/ 3 h 22"/>
                  <a:gd name="T6" fmla="*/ 0 w 17"/>
                  <a:gd name="T7" fmla="*/ 0 h 22"/>
                  <a:gd name="T8" fmla="*/ 0 w 17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22"/>
                    </a:moveTo>
                    <a:lnTo>
                      <a:pt x="17" y="22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1" name="Freeform 201"/>
              <p:cNvSpPr>
                <a:spLocks noChangeAspect="1"/>
              </p:cNvSpPr>
              <p:nvPr/>
            </p:nvSpPr>
            <p:spPr bwMode="auto">
              <a:xfrm>
                <a:off x="2348" y="2757"/>
                <a:ext cx="53" cy="29"/>
              </a:xfrm>
              <a:custGeom>
                <a:avLst/>
                <a:gdLst>
                  <a:gd name="T0" fmla="*/ 0 w 23"/>
                  <a:gd name="T1" fmla="*/ 42 h 13"/>
                  <a:gd name="T2" fmla="*/ 127 w 23"/>
                  <a:gd name="T3" fmla="*/ 37 h 13"/>
                  <a:gd name="T4" fmla="*/ 127 w 23"/>
                  <a:gd name="T5" fmla="*/ 16 h 13"/>
                  <a:gd name="T6" fmla="*/ 0 w 23"/>
                  <a:gd name="T7" fmla="*/ 0 h 13"/>
                  <a:gd name="T8" fmla="*/ 0 w 23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7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2" name="Freeform 202"/>
              <p:cNvSpPr>
                <a:spLocks noChangeAspect="1"/>
              </p:cNvSpPr>
              <p:nvPr/>
            </p:nvSpPr>
            <p:spPr bwMode="auto">
              <a:xfrm>
                <a:off x="2331" y="2753"/>
                <a:ext cx="17" cy="5"/>
              </a:xfrm>
              <a:custGeom>
                <a:avLst/>
                <a:gdLst>
                  <a:gd name="T0" fmla="*/ 0 w 17"/>
                  <a:gd name="T1" fmla="*/ 2 h 5"/>
                  <a:gd name="T2" fmla="*/ 0 w 17"/>
                  <a:gd name="T3" fmla="*/ 0 h 5"/>
                  <a:gd name="T4" fmla="*/ 17 w 17"/>
                  <a:gd name="T5" fmla="*/ 2 h 5"/>
                  <a:gd name="T6" fmla="*/ 17 w 17"/>
                  <a:gd name="T7" fmla="*/ 5 h 5"/>
                  <a:gd name="T8" fmla="*/ 0 w 1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2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3" name="Freeform 203"/>
              <p:cNvSpPr>
                <a:spLocks noChangeAspect="1"/>
              </p:cNvSpPr>
              <p:nvPr/>
            </p:nvSpPr>
            <p:spPr bwMode="auto">
              <a:xfrm>
                <a:off x="2348" y="2755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24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4" name="Freeform 204"/>
              <p:cNvSpPr>
                <a:spLocks noChangeAspect="1"/>
              </p:cNvSpPr>
              <p:nvPr/>
            </p:nvSpPr>
            <p:spPr bwMode="auto">
              <a:xfrm>
                <a:off x="2401" y="2765"/>
                <a:ext cx="2" cy="7"/>
              </a:xfrm>
              <a:custGeom>
                <a:avLst/>
                <a:gdLst>
                  <a:gd name="T0" fmla="*/ 2 w 2"/>
                  <a:gd name="T1" fmla="*/ 7 h 9"/>
                  <a:gd name="T2" fmla="*/ 0 w 2"/>
                  <a:gd name="T3" fmla="*/ 9 h 9"/>
                  <a:gd name="T4" fmla="*/ 0 w 2"/>
                  <a:gd name="T5" fmla="*/ 0 h 9"/>
                  <a:gd name="T6" fmla="*/ 2 w 2"/>
                  <a:gd name="T7" fmla="*/ 2 h 9"/>
                  <a:gd name="T8" fmla="*/ 2 w 2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9"/>
                  <a:gd name="T17" fmla="*/ 2 w 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9">
                    <a:moveTo>
                      <a:pt x="2" y="7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5" name="Freeform 205"/>
              <p:cNvSpPr>
                <a:spLocks noChangeAspect="1"/>
              </p:cNvSpPr>
              <p:nvPr/>
            </p:nvSpPr>
            <p:spPr bwMode="auto">
              <a:xfrm>
                <a:off x="2331" y="2721"/>
                <a:ext cx="92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0 h 38"/>
                  <a:gd name="T4" fmla="*/ 92 w 92"/>
                  <a:gd name="T5" fmla="*/ 38 h 38"/>
                  <a:gd name="T6" fmla="*/ 0 w 92"/>
                  <a:gd name="T7" fmla="*/ 26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0"/>
                    </a:lnTo>
                    <a:lnTo>
                      <a:pt x="92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6" name="Freeform 206"/>
              <p:cNvSpPr>
                <a:spLocks noChangeAspect="1"/>
              </p:cNvSpPr>
              <p:nvPr/>
            </p:nvSpPr>
            <p:spPr bwMode="auto">
              <a:xfrm>
                <a:off x="2331" y="2724"/>
                <a:ext cx="17" cy="24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2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7" name="Freeform 207"/>
              <p:cNvSpPr>
                <a:spLocks noChangeAspect="1"/>
              </p:cNvSpPr>
              <p:nvPr/>
            </p:nvSpPr>
            <p:spPr bwMode="auto">
              <a:xfrm>
                <a:off x="2348" y="2726"/>
                <a:ext cx="53" cy="31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8" name="Freeform 208"/>
              <p:cNvSpPr>
                <a:spLocks noChangeAspect="1"/>
              </p:cNvSpPr>
              <p:nvPr/>
            </p:nvSpPr>
            <p:spPr bwMode="auto">
              <a:xfrm>
                <a:off x="2331" y="2721"/>
                <a:ext cx="17" cy="5"/>
              </a:xfrm>
              <a:custGeom>
                <a:avLst/>
                <a:gdLst>
                  <a:gd name="T0" fmla="*/ 0 w 17"/>
                  <a:gd name="T1" fmla="*/ 3 h 5"/>
                  <a:gd name="T2" fmla="*/ 0 w 17"/>
                  <a:gd name="T3" fmla="*/ 0 h 5"/>
                  <a:gd name="T4" fmla="*/ 17 w 17"/>
                  <a:gd name="T5" fmla="*/ 5 h 5"/>
                  <a:gd name="T6" fmla="*/ 17 w 17"/>
                  <a:gd name="T7" fmla="*/ 5 h 5"/>
                  <a:gd name="T8" fmla="*/ 0 w 17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3"/>
                    </a:moveTo>
                    <a:lnTo>
                      <a:pt x="0" y="0"/>
                    </a:lnTo>
                    <a:lnTo>
                      <a:pt x="17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59" name="Freeform 209"/>
              <p:cNvSpPr>
                <a:spLocks noChangeAspect="1"/>
              </p:cNvSpPr>
              <p:nvPr/>
            </p:nvSpPr>
            <p:spPr bwMode="auto">
              <a:xfrm>
                <a:off x="2348" y="2726"/>
                <a:ext cx="53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6 h 4"/>
                  <a:gd name="T4" fmla="*/ 127 w 23"/>
                  <a:gd name="T5" fmla="*/ 20 h 4"/>
                  <a:gd name="T6" fmla="*/ 38 w 23"/>
                  <a:gd name="T7" fmla="*/ 16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0" name="Rectangle 210"/>
              <p:cNvSpPr>
                <a:spLocks noChangeAspect="1" noChangeArrowheads="1"/>
              </p:cNvSpPr>
              <p:nvPr/>
            </p:nvSpPr>
            <p:spPr bwMode="auto">
              <a:xfrm>
                <a:off x="2401" y="2736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1" name="Freeform 211"/>
              <p:cNvSpPr>
                <a:spLocks noChangeAspect="1"/>
              </p:cNvSpPr>
              <p:nvPr/>
            </p:nvSpPr>
            <p:spPr bwMode="auto">
              <a:xfrm>
                <a:off x="2426" y="2854"/>
                <a:ext cx="94" cy="36"/>
              </a:xfrm>
              <a:custGeom>
                <a:avLst/>
                <a:gdLst>
                  <a:gd name="T0" fmla="*/ 0 w 94"/>
                  <a:gd name="T1" fmla="*/ 0 h 37"/>
                  <a:gd name="T2" fmla="*/ 94 w 94"/>
                  <a:gd name="T3" fmla="*/ 9 h 37"/>
                  <a:gd name="T4" fmla="*/ 94 w 94"/>
                  <a:gd name="T5" fmla="*/ 37 h 37"/>
                  <a:gd name="T6" fmla="*/ 0 w 94"/>
                  <a:gd name="T7" fmla="*/ 25 h 37"/>
                  <a:gd name="T8" fmla="*/ 0 w 9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7"/>
                  <a:gd name="T17" fmla="*/ 94 w 9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7">
                    <a:moveTo>
                      <a:pt x="0" y="0"/>
                    </a:moveTo>
                    <a:lnTo>
                      <a:pt x="94" y="9"/>
                    </a:lnTo>
                    <a:lnTo>
                      <a:pt x="94" y="37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2" name="Freeform 212"/>
              <p:cNvSpPr>
                <a:spLocks noChangeAspect="1"/>
              </p:cNvSpPr>
              <p:nvPr/>
            </p:nvSpPr>
            <p:spPr bwMode="auto">
              <a:xfrm>
                <a:off x="2426" y="2857"/>
                <a:ext cx="20" cy="22"/>
              </a:xfrm>
              <a:custGeom>
                <a:avLst/>
                <a:gdLst>
                  <a:gd name="T0" fmla="*/ 0 w 19"/>
                  <a:gd name="T1" fmla="*/ 21 h 23"/>
                  <a:gd name="T2" fmla="*/ 19 w 19"/>
                  <a:gd name="T3" fmla="*/ 23 h 23"/>
                  <a:gd name="T4" fmla="*/ 19 w 19"/>
                  <a:gd name="T5" fmla="*/ 2 h 23"/>
                  <a:gd name="T6" fmla="*/ 0 w 19"/>
                  <a:gd name="T7" fmla="*/ 0 h 23"/>
                  <a:gd name="T8" fmla="*/ 0 w 19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0" y="21"/>
                    </a:moveTo>
                    <a:lnTo>
                      <a:pt x="19" y="23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3" name="Freeform 213"/>
              <p:cNvSpPr>
                <a:spLocks noChangeAspect="1"/>
              </p:cNvSpPr>
              <p:nvPr/>
            </p:nvSpPr>
            <p:spPr bwMode="auto">
              <a:xfrm>
                <a:off x="2445" y="2859"/>
                <a:ext cx="54" cy="29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4" name="Freeform 214"/>
              <p:cNvSpPr>
                <a:spLocks noChangeAspect="1"/>
              </p:cNvSpPr>
              <p:nvPr/>
            </p:nvSpPr>
            <p:spPr bwMode="auto">
              <a:xfrm>
                <a:off x="2426" y="2854"/>
                <a:ext cx="20" cy="5"/>
              </a:xfrm>
              <a:custGeom>
                <a:avLst/>
                <a:gdLst>
                  <a:gd name="T0" fmla="*/ 0 w 19"/>
                  <a:gd name="T1" fmla="*/ 2 h 4"/>
                  <a:gd name="T2" fmla="*/ 0 w 19"/>
                  <a:gd name="T3" fmla="*/ 0 h 4"/>
                  <a:gd name="T4" fmla="*/ 19 w 19"/>
                  <a:gd name="T5" fmla="*/ 4 h 4"/>
                  <a:gd name="T6" fmla="*/ 19 w 19"/>
                  <a:gd name="T7" fmla="*/ 4 h 4"/>
                  <a:gd name="T8" fmla="*/ 0 w 1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2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5" name="Freeform 215"/>
              <p:cNvSpPr>
                <a:spLocks noChangeAspect="1"/>
              </p:cNvSpPr>
              <p:nvPr/>
            </p:nvSpPr>
            <p:spPr bwMode="auto">
              <a:xfrm>
                <a:off x="2445" y="2859"/>
                <a:ext cx="54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7 h 4"/>
                  <a:gd name="T4" fmla="*/ 127 w 23"/>
                  <a:gd name="T5" fmla="*/ 25 h 4"/>
                  <a:gd name="T6" fmla="*/ 33 w 23"/>
                  <a:gd name="T7" fmla="*/ 17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6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6" name="Freeform 216"/>
              <p:cNvSpPr>
                <a:spLocks noChangeAspect="1"/>
              </p:cNvSpPr>
              <p:nvPr/>
            </p:nvSpPr>
            <p:spPr bwMode="auto">
              <a:xfrm>
                <a:off x="2499" y="2869"/>
                <a:ext cx="1" cy="7"/>
              </a:xfrm>
              <a:custGeom>
                <a:avLst/>
                <a:gdLst>
                  <a:gd name="T0" fmla="*/ 2 w 2"/>
                  <a:gd name="T1" fmla="*/ 4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7" name="Freeform 217"/>
              <p:cNvSpPr>
                <a:spLocks noChangeAspect="1"/>
              </p:cNvSpPr>
              <p:nvPr/>
            </p:nvSpPr>
            <p:spPr bwMode="auto">
              <a:xfrm>
                <a:off x="2426" y="2823"/>
                <a:ext cx="94" cy="39"/>
              </a:xfrm>
              <a:custGeom>
                <a:avLst/>
                <a:gdLst>
                  <a:gd name="T0" fmla="*/ 0 w 94"/>
                  <a:gd name="T1" fmla="*/ 0 h 38"/>
                  <a:gd name="T2" fmla="*/ 94 w 94"/>
                  <a:gd name="T3" fmla="*/ 9 h 38"/>
                  <a:gd name="T4" fmla="*/ 94 w 94"/>
                  <a:gd name="T5" fmla="*/ 38 h 38"/>
                  <a:gd name="T6" fmla="*/ 0 w 94"/>
                  <a:gd name="T7" fmla="*/ 28 h 38"/>
                  <a:gd name="T8" fmla="*/ 0 w 9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8"/>
                  <a:gd name="T17" fmla="*/ 94 w 9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8">
                    <a:moveTo>
                      <a:pt x="0" y="0"/>
                    </a:moveTo>
                    <a:lnTo>
                      <a:pt x="94" y="9"/>
                    </a:lnTo>
                    <a:lnTo>
                      <a:pt x="94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8" name="Freeform 218"/>
              <p:cNvSpPr>
                <a:spLocks noChangeAspect="1"/>
              </p:cNvSpPr>
              <p:nvPr/>
            </p:nvSpPr>
            <p:spPr bwMode="auto">
              <a:xfrm>
                <a:off x="2426" y="2825"/>
                <a:ext cx="20" cy="24"/>
              </a:xfrm>
              <a:custGeom>
                <a:avLst/>
                <a:gdLst>
                  <a:gd name="T0" fmla="*/ 0 w 19"/>
                  <a:gd name="T1" fmla="*/ 21 h 24"/>
                  <a:gd name="T2" fmla="*/ 19 w 19"/>
                  <a:gd name="T3" fmla="*/ 24 h 24"/>
                  <a:gd name="T4" fmla="*/ 19 w 19"/>
                  <a:gd name="T5" fmla="*/ 3 h 24"/>
                  <a:gd name="T6" fmla="*/ 0 w 19"/>
                  <a:gd name="T7" fmla="*/ 0 h 24"/>
                  <a:gd name="T8" fmla="*/ 0 w 19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1"/>
                    </a:moveTo>
                    <a:lnTo>
                      <a:pt x="19" y="24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69" name="Freeform 219"/>
              <p:cNvSpPr>
                <a:spLocks noChangeAspect="1"/>
              </p:cNvSpPr>
              <p:nvPr/>
            </p:nvSpPr>
            <p:spPr bwMode="auto">
              <a:xfrm>
                <a:off x="2445" y="2828"/>
                <a:ext cx="54" cy="31"/>
              </a:xfrm>
              <a:custGeom>
                <a:avLst/>
                <a:gdLst>
                  <a:gd name="T0" fmla="*/ 0 w 23"/>
                  <a:gd name="T1" fmla="*/ 48 h 13"/>
                  <a:gd name="T2" fmla="*/ 127 w 23"/>
                  <a:gd name="T3" fmla="*/ 37 h 13"/>
                  <a:gd name="T4" fmla="*/ 127 w 23"/>
                  <a:gd name="T5" fmla="*/ 21 h 13"/>
                  <a:gd name="T6" fmla="*/ 0 w 23"/>
                  <a:gd name="T7" fmla="*/ 0 h 13"/>
                  <a:gd name="T8" fmla="*/ 0 w 23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0" name="Freeform 220"/>
              <p:cNvSpPr>
                <a:spLocks noChangeAspect="1"/>
              </p:cNvSpPr>
              <p:nvPr/>
            </p:nvSpPr>
            <p:spPr bwMode="auto">
              <a:xfrm>
                <a:off x="2426" y="2823"/>
                <a:ext cx="20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9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1" name="Freeform 221"/>
              <p:cNvSpPr>
                <a:spLocks noChangeAspect="1"/>
              </p:cNvSpPr>
              <p:nvPr/>
            </p:nvSpPr>
            <p:spPr bwMode="auto">
              <a:xfrm>
                <a:off x="2445" y="2828"/>
                <a:ext cx="54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6 h 4"/>
                  <a:gd name="T4" fmla="*/ 127 w 23"/>
                  <a:gd name="T5" fmla="*/ 20 h 4"/>
                  <a:gd name="T6" fmla="*/ 33 w 23"/>
                  <a:gd name="T7" fmla="*/ 16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6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2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2499" y="283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3" name="Freeform 223"/>
              <p:cNvSpPr>
                <a:spLocks noChangeAspect="1"/>
              </p:cNvSpPr>
              <p:nvPr/>
            </p:nvSpPr>
            <p:spPr bwMode="auto">
              <a:xfrm>
                <a:off x="2426" y="2791"/>
                <a:ext cx="94" cy="39"/>
              </a:xfrm>
              <a:custGeom>
                <a:avLst/>
                <a:gdLst>
                  <a:gd name="T0" fmla="*/ 0 w 94"/>
                  <a:gd name="T1" fmla="*/ 0 h 38"/>
                  <a:gd name="T2" fmla="*/ 94 w 94"/>
                  <a:gd name="T3" fmla="*/ 10 h 38"/>
                  <a:gd name="T4" fmla="*/ 94 w 94"/>
                  <a:gd name="T5" fmla="*/ 38 h 38"/>
                  <a:gd name="T6" fmla="*/ 0 w 94"/>
                  <a:gd name="T7" fmla="*/ 28 h 38"/>
                  <a:gd name="T8" fmla="*/ 0 w 9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8"/>
                  <a:gd name="T17" fmla="*/ 94 w 9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8">
                    <a:moveTo>
                      <a:pt x="0" y="0"/>
                    </a:moveTo>
                    <a:lnTo>
                      <a:pt x="94" y="10"/>
                    </a:lnTo>
                    <a:lnTo>
                      <a:pt x="94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4" name="Freeform 224"/>
              <p:cNvSpPr>
                <a:spLocks noChangeAspect="1"/>
              </p:cNvSpPr>
              <p:nvPr/>
            </p:nvSpPr>
            <p:spPr bwMode="auto">
              <a:xfrm>
                <a:off x="2426" y="2794"/>
                <a:ext cx="20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9 w 19"/>
                  <a:gd name="T5" fmla="*/ 5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5" name="Freeform 225"/>
              <p:cNvSpPr>
                <a:spLocks noChangeAspect="1"/>
              </p:cNvSpPr>
              <p:nvPr/>
            </p:nvSpPr>
            <p:spPr bwMode="auto">
              <a:xfrm>
                <a:off x="2445" y="2799"/>
                <a:ext cx="54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6" name="Freeform 226"/>
              <p:cNvSpPr>
                <a:spLocks noChangeAspect="1"/>
              </p:cNvSpPr>
              <p:nvPr/>
            </p:nvSpPr>
            <p:spPr bwMode="auto">
              <a:xfrm>
                <a:off x="2426" y="2794"/>
                <a:ext cx="20" cy="5"/>
              </a:xfrm>
              <a:custGeom>
                <a:avLst/>
                <a:gdLst>
                  <a:gd name="T0" fmla="*/ 0 w 19"/>
                  <a:gd name="T1" fmla="*/ 0 h 5"/>
                  <a:gd name="T2" fmla="*/ 0 w 19"/>
                  <a:gd name="T3" fmla="*/ 0 h 5"/>
                  <a:gd name="T4" fmla="*/ 19 w 19"/>
                  <a:gd name="T5" fmla="*/ 3 h 5"/>
                  <a:gd name="T6" fmla="*/ 19 w 19"/>
                  <a:gd name="T7" fmla="*/ 5 h 5"/>
                  <a:gd name="T8" fmla="*/ 0 w 1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0"/>
                    </a:moveTo>
                    <a:lnTo>
                      <a:pt x="0" y="0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7" name="Freeform 227"/>
              <p:cNvSpPr>
                <a:spLocks noChangeAspect="1"/>
              </p:cNvSpPr>
              <p:nvPr/>
            </p:nvSpPr>
            <p:spPr bwMode="auto">
              <a:xfrm>
                <a:off x="2445" y="2796"/>
                <a:ext cx="54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8" name="Rectangle 228"/>
              <p:cNvSpPr>
                <a:spLocks noChangeAspect="1" noChangeArrowheads="1"/>
              </p:cNvSpPr>
              <p:nvPr/>
            </p:nvSpPr>
            <p:spPr bwMode="auto">
              <a:xfrm>
                <a:off x="2499" y="2806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79" name="Freeform 229"/>
              <p:cNvSpPr>
                <a:spLocks noChangeAspect="1"/>
              </p:cNvSpPr>
              <p:nvPr/>
            </p:nvSpPr>
            <p:spPr bwMode="auto">
              <a:xfrm>
                <a:off x="2426" y="2760"/>
                <a:ext cx="94" cy="41"/>
              </a:xfrm>
              <a:custGeom>
                <a:avLst/>
                <a:gdLst>
                  <a:gd name="T0" fmla="*/ 0 w 94"/>
                  <a:gd name="T1" fmla="*/ 0 h 41"/>
                  <a:gd name="T2" fmla="*/ 94 w 94"/>
                  <a:gd name="T3" fmla="*/ 12 h 41"/>
                  <a:gd name="T4" fmla="*/ 94 w 94"/>
                  <a:gd name="T5" fmla="*/ 41 h 41"/>
                  <a:gd name="T6" fmla="*/ 0 w 94"/>
                  <a:gd name="T7" fmla="*/ 29 h 41"/>
                  <a:gd name="T8" fmla="*/ 0 w 9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1"/>
                  <a:gd name="T17" fmla="*/ 94 w 9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1">
                    <a:moveTo>
                      <a:pt x="0" y="0"/>
                    </a:moveTo>
                    <a:lnTo>
                      <a:pt x="94" y="12"/>
                    </a:lnTo>
                    <a:lnTo>
                      <a:pt x="94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0" name="Freeform 230"/>
              <p:cNvSpPr>
                <a:spLocks noChangeAspect="1"/>
              </p:cNvSpPr>
              <p:nvPr/>
            </p:nvSpPr>
            <p:spPr bwMode="auto">
              <a:xfrm>
                <a:off x="2426" y="2767"/>
                <a:ext cx="20" cy="19"/>
              </a:xfrm>
              <a:custGeom>
                <a:avLst/>
                <a:gdLst>
                  <a:gd name="T0" fmla="*/ 0 w 19"/>
                  <a:gd name="T1" fmla="*/ 21 h 21"/>
                  <a:gd name="T2" fmla="*/ 19 w 19"/>
                  <a:gd name="T3" fmla="*/ 21 h 21"/>
                  <a:gd name="T4" fmla="*/ 19 w 19"/>
                  <a:gd name="T5" fmla="*/ 2 h 21"/>
                  <a:gd name="T6" fmla="*/ 0 w 19"/>
                  <a:gd name="T7" fmla="*/ 0 h 21"/>
                  <a:gd name="T8" fmla="*/ 0 w 19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0" y="21"/>
                    </a:moveTo>
                    <a:lnTo>
                      <a:pt x="19" y="21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1" name="Freeform 231"/>
              <p:cNvSpPr>
                <a:spLocks noChangeAspect="1"/>
              </p:cNvSpPr>
              <p:nvPr/>
            </p:nvSpPr>
            <p:spPr bwMode="auto">
              <a:xfrm>
                <a:off x="2445" y="2767"/>
                <a:ext cx="54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2" name="Freeform 232"/>
              <p:cNvSpPr>
                <a:spLocks noChangeAspect="1"/>
              </p:cNvSpPr>
              <p:nvPr/>
            </p:nvSpPr>
            <p:spPr bwMode="auto">
              <a:xfrm>
                <a:off x="2426" y="2765"/>
                <a:ext cx="20" cy="2"/>
              </a:xfrm>
              <a:custGeom>
                <a:avLst/>
                <a:gdLst>
                  <a:gd name="T0" fmla="*/ 0 w 19"/>
                  <a:gd name="T1" fmla="*/ 2 h 4"/>
                  <a:gd name="T2" fmla="*/ 0 w 19"/>
                  <a:gd name="T3" fmla="*/ 0 h 4"/>
                  <a:gd name="T4" fmla="*/ 19 w 19"/>
                  <a:gd name="T5" fmla="*/ 2 h 4"/>
                  <a:gd name="T6" fmla="*/ 19 w 19"/>
                  <a:gd name="T7" fmla="*/ 4 h 4"/>
                  <a:gd name="T8" fmla="*/ 0 w 1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2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3" name="Freeform 233"/>
              <p:cNvSpPr>
                <a:spLocks noChangeAspect="1"/>
              </p:cNvSpPr>
              <p:nvPr/>
            </p:nvSpPr>
            <p:spPr bwMode="auto">
              <a:xfrm>
                <a:off x="2445" y="2767"/>
                <a:ext cx="54" cy="10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4" name="Rectangle 234"/>
              <p:cNvSpPr>
                <a:spLocks noChangeAspect="1" noChangeArrowheads="1"/>
              </p:cNvSpPr>
              <p:nvPr/>
            </p:nvSpPr>
            <p:spPr bwMode="auto">
              <a:xfrm>
                <a:off x="2499" y="277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5" name="Freeform 235"/>
              <p:cNvSpPr>
                <a:spLocks noChangeAspect="1"/>
              </p:cNvSpPr>
              <p:nvPr/>
            </p:nvSpPr>
            <p:spPr bwMode="auto">
              <a:xfrm>
                <a:off x="2426" y="2731"/>
                <a:ext cx="94" cy="41"/>
              </a:xfrm>
              <a:custGeom>
                <a:avLst/>
                <a:gdLst>
                  <a:gd name="T0" fmla="*/ 0 w 94"/>
                  <a:gd name="T1" fmla="*/ 0 h 40"/>
                  <a:gd name="T2" fmla="*/ 94 w 94"/>
                  <a:gd name="T3" fmla="*/ 11 h 40"/>
                  <a:gd name="T4" fmla="*/ 94 w 94"/>
                  <a:gd name="T5" fmla="*/ 40 h 40"/>
                  <a:gd name="T6" fmla="*/ 0 w 94"/>
                  <a:gd name="T7" fmla="*/ 28 h 40"/>
                  <a:gd name="T8" fmla="*/ 0 w 9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0"/>
                  <a:gd name="T17" fmla="*/ 94 w 9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0">
                    <a:moveTo>
                      <a:pt x="0" y="0"/>
                    </a:moveTo>
                    <a:lnTo>
                      <a:pt x="94" y="11"/>
                    </a:lnTo>
                    <a:lnTo>
                      <a:pt x="94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6" name="Freeform 236"/>
              <p:cNvSpPr>
                <a:spLocks noChangeAspect="1"/>
              </p:cNvSpPr>
              <p:nvPr/>
            </p:nvSpPr>
            <p:spPr bwMode="auto">
              <a:xfrm>
                <a:off x="2426" y="2736"/>
                <a:ext cx="20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6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7" name="Freeform 237"/>
              <p:cNvSpPr>
                <a:spLocks noChangeAspect="1"/>
              </p:cNvSpPr>
              <p:nvPr/>
            </p:nvSpPr>
            <p:spPr bwMode="auto">
              <a:xfrm>
                <a:off x="2442" y="2738"/>
                <a:ext cx="58" cy="29"/>
              </a:xfrm>
              <a:custGeom>
                <a:avLst/>
                <a:gdLst>
                  <a:gd name="T0" fmla="*/ 5 w 24"/>
                  <a:gd name="T1" fmla="*/ 48 h 13"/>
                  <a:gd name="T2" fmla="*/ 135 w 24"/>
                  <a:gd name="T3" fmla="*/ 37 h 13"/>
                  <a:gd name="T4" fmla="*/ 135 w 24"/>
                  <a:gd name="T5" fmla="*/ 21 h 13"/>
                  <a:gd name="T6" fmla="*/ 0 w 24"/>
                  <a:gd name="T7" fmla="*/ 0 h 13"/>
                  <a:gd name="T8" fmla="*/ 5 w 24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1" y="9"/>
                    </a:moveTo>
                    <a:cubicBezTo>
                      <a:pt x="1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1" y="6"/>
                      <a:pt x="1" y="9"/>
                      <a:pt x="1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8" name="Freeform 238"/>
              <p:cNvSpPr>
                <a:spLocks noChangeAspect="1"/>
              </p:cNvSpPr>
              <p:nvPr/>
            </p:nvSpPr>
            <p:spPr bwMode="auto">
              <a:xfrm>
                <a:off x="2426" y="2733"/>
                <a:ext cx="20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6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89" name="Freeform 239"/>
              <p:cNvSpPr>
                <a:spLocks noChangeAspect="1"/>
              </p:cNvSpPr>
              <p:nvPr/>
            </p:nvSpPr>
            <p:spPr bwMode="auto">
              <a:xfrm>
                <a:off x="2442" y="2738"/>
                <a:ext cx="58" cy="10"/>
              </a:xfrm>
              <a:custGeom>
                <a:avLst/>
                <a:gdLst>
                  <a:gd name="T0" fmla="*/ 5 w 24"/>
                  <a:gd name="T1" fmla="*/ 0 h 4"/>
                  <a:gd name="T2" fmla="*/ 135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5 w 2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"/>
                  <a:gd name="T20" fmla="*/ 24 w 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">
                    <a:moveTo>
                      <a:pt x="1" y="0"/>
                    </a:moveTo>
                    <a:cubicBezTo>
                      <a:pt x="1" y="0"/>
                      <a:pt x="7" y="4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890" name="Freeform 240"/>
              <p:cNvSpPr>
                <a:spLocks noChangeAspect="1"/>
              </p:cNvSpPr>
              <p:nvPr/>
            </p:nvSpPr>
            <p:spPr bwMode="auto">
              <a:xfrm>
                <a:off x="2499" y="2748"/>
                <a:ext cx="1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550" name="Group 114"/>
            <p:cNvGrpSpPr>
              <a:grpSpLocks noChangeAspect="1"/>
            </p:cNvGrpSpPr>
            <p:nvPr/>
          </p:nvGrpSpPr>
          <p:grpSpPr bwMode="auto">
            <a:xfrm>
              <a:off x="3457575" y="2925763"/>
              <a:ext cx="838200" cy="180975"/>
              <a:chOff x="2208" y="2634"/>
              <a:chExt cx="608" cy="276"/>
            </a:xfrm>
          </p:grpSpPr>
          <p:sp>
            <p:nvSpPr>
              <p:cNvPr id="639" name="Freeform 115"/>
              <p:cNvSpPr>
                <a:spLocks noChangeAspect="1"/>
              </p:cNvSpPr>
              <p:nvPr/>
            </p:nvSpPr>
            <p:spPr bwMode="auto">
              <a:xfrm>
                <a:off x="2634" y="2668"/>
                <a:ext cx="182" cy="235"/>
              </a:xfrm>
              <a:custGeom>
                <a:avLst/>
                <a:gdLst>
                  <a:gd name="T0" fmla="*/ 430 w 77"/>
                  <a:gd name="T1" fmla="*/ 0 h 99"/>
                  <a:gd name="T2" fmla="*/ 430 w 77"/>
                  <a:gd name="T3" fmla="*/ 262 h 99"/>
                  <a:gd name="T4" fmla="*/ 425 w 77"/>
                  <a:gd name="T5" fmla="*/ 291 h 99"/>
                  <a:gd name="T6" fmla="*/ 402 w 77"/>
                  <a:gd name="T7" fmla="*/ 307 h 99"/>
                  <a:gd name="T8" fmla="*/ 0 w 77"/>
                  <a:gd name="T9" fmla="*/ 553 h 99"/>
                  <a:gd name="T10" fmla="*/ 0 w 77"/>
                  <a:gd name="T11" fmla="*/ 196 h 99"/>
                  <a:gd name="T12" fmla="*/ 430 w 77"/>
                  <a:gd name="T13" fmla="*/ 0 h 9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99"/>
                  <a:gd name="T23" fmla="*/ 77 w 77"/>
                  <a:gd name="T24" fmla="*/ 99 h 9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99">
                    <a:moveTo>
                      <a:pt x="77" y="0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7"/>
                      <a:pt x="77" y="51"/>
                      <a:pt x="76" y="52"/>
                    </a:cubicBezTo>
                    <a:cubicBezTo>
                      <a:pt x="75" y="53"/>
                      <a:pt x="72" y="55"/>
                      <a:pt x="72" y="55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C3C68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0" name="Freeform 116"/>
              <p:cNvSpPr>
                <a:spLocks noChangeAspect="1"/>
              </p:cNvSpPr>
              <p:nvPr/>
            </p:nvSpPr>
            <p:spPr bwMode="auto">
              <a:xfrm>
                <a:off x="2234" y="2634"/>
                <a:ext cx="578" cy="119"/>
              </a:xfrm>
              <a:custGeom>
                <a:avLst/>
                <a:gdLst>
                  <a:gd name="T0" fmla="*/ 0 w 579"/>
                  <a:gd name="T1" fmla="*/ 73 h 118"/>
                  <a:gd name="T2" fmla="*/ 196 w 579"/>
                  <a:gd name="T3" fmla="*/ 0 h 118"/>
                  <a:gd name="T4" fmla="*/ 579 w 579"/>
                  <a:gd name="T5" fmla="*/ 30 h 118"/>
                  <a:gd name="T6" fmla="*/ 393 w 579"/>
                  <a:gd name="T7" fmla="*/ 118 h 118"/>
                  <a:gd name="T8" fmla="*/ 0 w 579"/>
                  <a:gd name="T9" fmla="*/ 73 h 1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118"/>
                  <a:gd name="T17" fmla="*/ 579 w 579"/>
                  <a:gd name="T18" fmla="*/ 118 h 1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118">
                    <a:moveTo>
                      <a:pt x="0" y="73"/>
                    </a:moveTo>
                    <a:lnTo>
                      <a:pt x="196" y="0"/>
                    </a:lnTo>
                    <a:lnTo>
                      <a:pt x="579" y="30"/>
                    </a:lnTo>
                    <a:lnTo>
                      <a:pt x="393" y="11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446487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1" name="Freeform 117"/>
              <p:cNvSpPr>
                <a:spLocks noChangeAspect="1"/>
              </p:cNvSpPr>
              <p:nvPr/>
            </p:nvSpPr>
            <p:spPr bwMode="auto">
              <a:xfrm>
                <a:off x="2623" y="2663"/>
                <a:ext cx="193" cy="97"/>
              </a:xfrm>
              <a:custGeom>
                <a:avLst/>
                <a:gdLst>
                  <a:gd name="T0" fmla="*/ 459 w 82"/>
                  <a:gd name="T1" fmla="*/ 12 h 40"/>
                  <a:gd name="T2" fmla="*/ 454 w 82"/>
                  <a:gd name="T3" fmla="*/ 0 h 40"/>
                  <a:gd name="T4" fmla="*/ 0 w 82"/>
                  <a:gd name="T5" fmla="*/ 209 h 40"/>
                  <a:gd name="T6" fmla="*/ 5 w 82"/>
                  <a:gd name="T7" fmla="*/ 226 h 40"/>
                  <a:gd name="T8" fmla="*/ 459 w 82"/>
                  <a:gd name="T9" fmla="*/ 12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0"/>
                  <a:gd name="T17" fmla="*/ 82 w 8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0">
                    <a:moveTo>
                      <a:pt x="82" y="2"/>
                    </a:moveTo>
                    <a:cubicBezTo>
                      <a:pt x="82" y="1"/>
                      <a:pt x="81" y="1"/>
                      <a:pt x="81" y="0"/>
                    </a:cubicBezTo>
                    <a:cubicBezTo>
                      <a:pt x="77" y="0"/>
                      <a:pt x="0" y="37"/>
                      <a:pt x="0" y="37"/>
                    </a:cubicBezTo>
                    <a:cubicBezTo>
                      <a:pt x="1" y="40"/>
                      <a:pt x="1" y="40"/>
                      <a:pt x="1" y="40"/>
                    </a:cubicBez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5B769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2" name="Freeform 118"/>
              <p:cNvSpPr>
                <a:spLocks noChangeAspect="1"/>
              </p:cNvSpPr>
              <p:nvPr/>
            </p:nvSpPr>
            <p:spPr bwMode="auto">
              <a:xfrm>
                <a:off x="2208" y="2699"/>
                <a:ext cx="449" cy="211"/>
              </a:xfrm>
              <a:custGeom>
                <a:avLst/>
                <a:gdLst>
                  <a:gd name="T0" fmla="*/ 1061 w 190"/>
                  <a:gd name="T1" fmla="*/ 479 h 89"/>
                  <a:gd name="T2" fmla="*/ 1045 w 190"/>
                  <a:gd name="T3" fmla="*/ 496 h 89"/>
                  <a:gd name="T4" fmla="*/ 17 w 190"/>
                  <a:gd name="T5" fmla="*/ 368 h 89"/>
                  <a:gd name="T6" fmla="*/ 5 w 190"/>
                  <a:gd name="T7" fmla="*/ 352 h 89"/>
                  <a:gd name="T8" fmla="*/ 0 w 190"/>
                  <a:gd name="T9" fmla="*/ 17 h 89"/>
                  <a:gd name="T10" fmla="*/ 17 w 190"/>
                  <a:gd name="T11" fmla="*/ 0 h 89"/>
                  <a:gd name="T12" fmla="*/ 1049 w 190"/>
                  <a:gd name="T13" fmla="*/ 118 h 89"/>
                  <a:gd name="T14" fmla="*/ 1061 w 190"/>
                  <a:gd name="T15" fmla="*/ 134 h 89"/>
                  <a:gd name="T16" fmla="*/ 1061 w 190"/>
                  <a:gd name="T17" fmla="*/ 479 h 8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0"/>
                  <a:gd name="T28" fmla="*/ 0 h 89"/>
                  <a:gd name="T29" fmla="*/ 190 w 190"/>
                  <a:gd name="T30" fmla="*/ 89 h 8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0" h="89">
                    <a:moveTo>
                      <a:pt x="190" y="86"/>
                    </a:moveTo>
                    <a:cubicBezTo>
                      <a:pt x="190" y="88"/>
                      <a:pt x="188" y="89"/>
                      <a:pt x="187" y="89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2" y="66"/>
                      <a:pt x="1" y="65"/>
                      <a:pt x="1" y="6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3" y="0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9" y="21"/>
                      <a:pt x="190" y="22"/>
                      <a:pt x="190" y="24"/>
                    </a:cubicBezTo>
                    <a:lnTo>
                      <a:pt x="190" y="86"/>
                    </a:lnTo>
                    <a:close/>
                  </a:path>
                </a:pathLst>
              </a:custGeom>
              <a:solidFill>
                <a:srgbClr val="6A84A1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3" name="Freeform 119"/>
              <p:cNvSpPr>
                <a:spLocks noChangeAspect="1"/>
              </p:cNvSpPr>
              <p:nvPr/>
            </p:nvSpPr>
            <p:spPr bwMode="auto">
              <a:xfrm>
                <a:off x="2208" y="2702"/>
                <a:ext cx="447" cy="208"/>
              </a:xfrm>
              <a:custGeom>
                <a:avLst/>
                <a:gdLst>
                  <a:gd name="T0" fmla="*/ 1057 w 189"/>
                  <a:gd name="T1" fmla="*/ 480 h 88"/>
                  <a:gd name="T2" fmla="*/ 1041 w 189"/>
                  <a:gd name="T3" fmla="*/ 492 h 88"/>
                  <a:gd name="T4" fmla="*/ 12 w 189"/>
                  <a:gd name="T5" fmla="*/ 369 h 88"/>
                  <a:gd name="T6" fmla="*/ 0 w 189"/>
                  <a:gd name="T7" fmla="*/ 357 h 88"/>
                  <a:gd name="T8" fmla="*/ 0 w 189"/>
                  <a:gd name="T9" fmla="*/ 12 h 88"/>
                  <a:gd name="T10" fmla="*/ 12 w 189"/>
                  <a:gd name="T11" fmla="*/ 0 h 88"/>
                  <a:gd name="T12" fmla="*/ 1041 w 189"/>
                  <a:gd name="T13" fmla="*/ 118 h 88"/>
                  <a:gd name="T14" fmla="*/ 1057 w 189"/>
                  <a:gd name="T15" fmla="*/ 135 h 88"/>
                  <a:gd name="T16" fmla="*/ 1057 w 189"/>
                  <a:gd name="T17" fmla="*/ 480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9"/>
                  <a:gd name="T28" fmla="*/ 0 h 88"/>
                  <a:gd name="T29" fmla="*/ 189 w 189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9" h="88">
                    <a:moveTo>
                      <a:pt x="189" y="86"/>
                    </a:moveTo>
                    <a:cubicBezTo>
                      <a:pt x="189" y="87"/>
                      <a:pt x="188" y="88"/>
                      <a:pt x="186" y="88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1" y="66"/>
                      <a:pt x="0" y="65"/>
                      <a:pt x="0" y="6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88" y="22"/>
                      <a:pt x="189" y="23"/>
                      <a:pt x="189" y="24"/>
                    </a:cubicBezTo>
                    <a:lnTo>
                      <a:pt x="189" y="86"/>
                    </a:lnTo>
                    <a:close/>
                  </a:path>
                </a:pathLst>
              </a:custGeom>
              <a:solidFill>
                <a:srgbClr val="8AA2B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4" name="Freeform 120"/>
              <p:cNvSpPr>
                <a:spLocks noChangeAspect="1"/>
              </p:cNvSpPr>
              <p:nvPr/>
            </p:nvSpPr>
            <p:spPr bwMode="auto">
              <a:xfrm>
                <a:off x="2232" y="2704"/>
                <a:ext cx="387" cy="201"/>
              </a:xfrm>
              <a:custGeom>
                <a:avLst/>
                <a:gdLst>
                  <a:gd name="T0" fmla="*/ 0 w 387"/>
                  <a:gd name="T1" fmla="*/ 156 h 200"/>
                  <a:gd name="T2" fmla="*/ 0 w 387"/>
                  <a:gd name="T3" fmla="*/ 0 h 200"/>
                  <a:gd name="T4" fmla="*/ 387 w 387"/>
                  <a:gd name="T5" fmla="*/ 45 h 200"/>
                  <a:gd name="T6" fmla="*/ 387 w 387"/>
                  <a:gd name="T7" fmla="*/ 200 h 200"/>
                  <a:gd name="T8" fmla="*/ 0 w 387"/>
                  <a:gd name="T9" fmla="*/ 156 h 2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7"/>
                  <a:gd name="T16" fmla="*/ 0 h 200"/>
                  <a:gd name="T17" fmla="*/ 387 w 387"/>
                  <a:gd name="T18" fmla="*/ 200 h 2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7" h="200">
                    <a:moveTo>
                      <a:pt x="0" y="156"/>
                    </a:moveTo>
                    <a:lnTo>
                      <a:pt x="0" y="0"/>
                    </a:lnTo>
                    <a:lnTo>
                      <a:pt x="387" y="45"/>
                    </a:lnTo>
                    <a:lnTo>
                      <a:pt x="387" y="20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0C3C68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5" name="Freeform 121"/>
              <p:cNvSpPr>
                <a:spLocks noChangeAspect="1"/>
              </p:cNvSpPr>
              <p:nvPr/>
            </p:nvSpPr>
            <p:spPr bwMode="auto">
              <a:xfrm>
                <a:off x="2524" y="2864"/>
                <a:ext cx="91" cy="39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2 h 40"/>
                  <a:gd name="T4" fmla="*/ 92 w 92"/>
                  <a:gd name="T5" fmla="*/ 40 h 40"/>
                  <a:gd name="T6" fmla="*/ 0 w 92"/>
                  <a:gd name="T7" fmla="*/ 28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2"/>
                    </a:lnTo>
                    <a:lnTo>
                      <a:pt x="92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6" name="Freeform 122"/>
              <p:cNvSpPr>
                <a:spLocks noChangeAspect="1"/>
              </p:cNvSpPr>
              <p:nvPr/>
            </p:nvSpPr>
            <p:spPr bwMode="auto">
              <a:xfrm>
                <a:off x="2524" y="2869"/>
                <a:ext cx="15" cy="19"/>
              </a:xfrm>
              <a:custGeom>
                <a:avLst/>
                <a:gdLst>
                  <a:gd name="T0" fmla="*/ 0 w 16"/>
                  <a:gd name="T1" fmla="*/ 21 h 21"/>
                  <a:gd name="T2" fmla="*/ 16 w 16"/>
                  <a:gd name="T3" fmla="*/ 21 h 21"/>
                  <a:gd name="T4" fmla="*/ 16 w 16"/>
                  <a:gd name="T5" fmla="*/ 2 h 21"/>
                  <a:gd name="T6" fmla="*/ 0 w 16"/>
                  <a:gd name="T7" fmla="*/ 0 h 21"/>
                  <a:gd name="T8" fmla="*/ 0 w 16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1"/>
                  <a:gd name="T17" fmla="*/ 16 w 16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1">
                    <a:moveTo>
                      <a:pt x="0" y="21"/>
                    </a:moveTo>
                    <a:lnTo>
                      <a:pt x="16" y="21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7" name="Freeform 123"/>
              <p:cNvSpPr>
                <a:spLocks noChangeAspect="1"/>
              </p:cNvSpPr>
              <p:nvPr/>
            </p:nvSpPr>
            <p:spPr bwMode="auto">
              <a:xfrm>
                <a:off x="2538" y="2869"/>
                <a:ext cx="58" cy="31"/>
              </a:xfrm>
              <a:custGeom>
                <a:avLst/>
                <a:gdLst>
                  <a:gd name="T0" fmla="*/ 0 w 24"/>
                  <a:gd name="T1" fmla="*/ 45 h 13"/>
                  <a:gd name="T2" fmla="*/ 135 w 24"/>
                  <a:gd name="T3" fmla="*/ 33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8" name="Freeform 124"/>
              <p:cNvSpPr>
                <a:spLocks noChangeAspect="1"/>
              </p:cNvSpPr>
              <p:nvPr/>
            </p:nvSpPr>
            <p:spPr bwMode="auto">
              <a:xfrm>
                <a:off x="2524" y="2864"/>
                <a:ext cx="15" cy="5"/>
              </a:xfrm>
              <a:custGeom>
                <a:avLst/>
                <a:gdLst>
                  <a:gd name="T0" fmla="*/ 0 w 16"/>
                  <a:gd name="T1" fmla="*/ 3 h 5"/>
                  <a:gd name="T2" fmla="*/ 0 w 16"/>
                  <a:gd name="T3" fmla="*/ 0 h 5"/>
                  <a:gd name="T4" fmla="*/ 16 w 16"/>
                  <a:gd name="T5" fmla="*/ 3 h 5"/>
                  <a:gd name="T6" fmla="*/ 16 w 16"/>
                  <a:gd name="T7" fmla="*/ 5 h 5"/>
                  <a:gd name="T8" fmla="*/ 0 w 16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3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49" name="Freeform 125"/>
              <p:cNvSpPr>
                <a:spLocks noChangeAspect="1"/>
              </p:cNvSpPr>
              <p:nvPr/>
            </p:nvSpPr>
            <p:spPr bwMode="auto">
              <a:xfrm>
                <a:off x="2538" y="2869"/>
                <a:ext cx="58" cy="10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0 h 5"/>
                  <a:gd name="T4" fmla="*/ 135 w 24"/>
                  <a:gd name="T5" fmla="*/ 20 h 5"/>
                  <a:gd name="T6" fmla="*/ 40 w 24"/>
                  <a:gd name="T7" fmla="*/ 15 h 5"/>
                  <a:gd name="T8" fmla="*/ 0 w 24"/>
                  <a:gd name="T9" fmla="*/ 4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7" y="5"/>
                      <a:pt x="23" y="4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0" name="Freeform 126"/>
              <p:cNvSpPr>
                <a:spLocks noChangeAspect="1"/>
              </p:cNvSpPr>
              <p:nvPr/>
            </p:nvSpPr>
            <p:spPr bwMode="auto">
              <a:xfrm>
                <a:off x="2596" y="2876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2 h 7"/>
                  <a:gd name="T8" fmla="*/ 2 w 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1" name="Freeform 127"/>
              <p:cNvSpPr>
                <a:spLocks noChangeAspect="1"/>
              </p:cNvSpPr>
              <p:nvPr/>
            </p:nvSpPr>
            <p:spPr bwMode="auto">
              <a:xfrm>
                <a:off x="2524" y="2833"/>
                <a:ext cx="91" cy="39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2 h 40"/>
                  <a:gd name="T4" fmla="*/ 92 w 92"/>
                  <a:gd name="T5" fmla="*/ 40 h 40"/>
                  <a:gd name="T6" fmla="*/ 0 w 92"/>
                  <a:gd name="T7" fmla="*/ 29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2"/>
                    </a:lnTo>
                    <a:lnTo>
                      <a:pt x="92" y="40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2" name="Freeform 128"/>
              <p:cNvSpPr>
                <a:spLocks noChangeAspect="1"/>
              </p:cNvSpPr>
              <p:nvPr/>
            </p:nvSpPr>
            <p:spPr bwMode="auto">
              <a:xfrm>
                <a:off x="2524" y="2837"/>
                <a:ext cx="15" cy="24"/>
              </a:xfrm>
              <a:custGeom>
                <a:avLst/>
                <a:gdLst>
                  <a:gd name="T0" fmla="*/ 0 w 16"/>
                  <a:gd name="T1" fmla="*/ 21 h 24"/>
                  <a:gd name="T2" fmla="*/ 16 w 16"/>
                  <a:gd name="T3" fmla="*/ 24 h 24"/>
                  <a:gd name="T4" fmla="*/ 16 w 16"/>
                  <a:gd name="T5" fmla="*/ 2 h 24"/>
                  <a:gd name="T6" fmla="*/ 0 w 16"/>
                  <a:gd name="T7" fmla="*/ 0 h 24"/>
                  <a:gd name="T8" fmla="*/ 0 w 16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1"/>
                    </a:moveTo>
                    <a:lnTo>
                      <a:pt x="16" y="24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3" name="Freeform 129"/>
              <p:cNvSpPr>
                <a:spLocks noChangeAspect="1"/>
              </p:cNvSpPr>
              <p:nvPr/>
            </p:nvSpPr>
            <p:spPr bwMode="auto">
              <a:xfrm>
                <a:off x="2538" y="2840"/>
                <a:ext cx="58" cy="29"/>
              </a:xfrm>
              <a:custGeom>
                <a:avLst/>
                <a:gdLst>
                  <a:gd name="T0" fmla="*/ 0 w 24"/>
                  <a:gd name="T1" fmla="*/ 50 h 13"/>
                  <a:gd name="T2" fmla="*/ 135 w 24"/>
                  <a:gd name="T3" fmla="*/ 41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4" name="Freeform 130"/>
              <p:cNvSpPr>
                <a:spLocks noChangeAspect="1"/>
              </p:cNvSpPr>
              <p:nvPr/>
            </p:nvSpPr>
            <p:spPr bwMode="auto">
              <a:xfrm>
                <a:off x="2524" y="2835"/>
                <a:ext cx="15" cy="5"/>
              </a:xfrm>
              <a:custGeom>
                <a:avLst/>
                <a:gdLst>
                  <a:gd name="T0" fmla="*/ 0 w 16"/>
                  <a:gd name="T1" fmla="*/ 2 h 4"/>
                  <a:gd name="T2" fmla="*/ 0 w 16"/>
                  <a:gd name="T3" fmla="*/ 0 h 4"/>
                  <a:gd name="T4" fmla="*/ 16 w 16"/>
                  <a:gd name="T5" fmla="*/ 2 h 4"/>
                  <a:gd name="T6" fmla="*/ 16 w 16"/>
                  <a:gd name="T7" fmla="*/ 4 h 4"/>
                  <a:gd name="T8" fmla="*/ 0 w 1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2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5" name="Freeform 131"/>
              <p:cNvSpPr>
                <a:spLocks noChangeAspect="1"/>
              </p:cNvSpPr>
              <p:nvPr/>
            </p:nvSpPr>
            <p:spPr bwMode="auto">
              <a:xfrm>
                <a:off x="2538" y="2837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9 h 5"/>
                  <a:gd name="T6" fmla="*/ 40 w 24"/>
                  <a:gd name="T7" fmla="*/ 24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7" y="5"/>
                      <a:pt x="23" y="4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14" y="5"/>
                      <a:pt x="7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6" name="Freeform 132"/>
              <p:cNvSpPr>
                <a:spLocks noChangeAspect="1"/>
              </p:cNvSpPr>
              <p:nvPr/>
            </p:nvSpPr>
            <p:spPr bwMode="auto">
              <a:xfrm>
                <a:off x="2596" y="2849"/>
                <a:ext cx="2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7" name="Freeform 133"/>
              <p:cNvSpPr>
                <a:spLocks noChangeAspect="1"/>
              </p:cNvSpPr>
              <p:nvPr/>
            </p:nvSpPr>
            <p:spPr bwMode="auto">
              <a:xfrm>
                <a:off x="2524" y="2803"/>
                <a:ext cx="91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9 h 38"/>
                  <a:gd name="T4" fmla="*/ 92 w 92"/>
                  <a:gd name="T5" fmla="*/ 38 h 38"/>
                  <a:gd name="T6" fmla="*/ 0 w 92"/>
                  <a:gd name="T7" fmla="*/ 26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9"/>
                    </a:lnTo>
                    <a:lnTo>
                      <a:pt x="92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8" name="Freeform 134"/>
              <p:cNvSpPr>
                <a:spLocks noChangeAspect="1"/>
              </p:cNvSpPr>
              <p:nvPr/>
            </p:nvSpPr>
            <p:spPr bwMode="auto">
              <a:xfrm>
                <a:off x="2524" y="2806"/>
                <a:ext cx="15" cy="24"/>
              </a:xfrm>
              <a:custGeom>
                <a:avLst/>
                <a:gdLst>
                  <a:gd name="T0" fmla="*/ 0 w 16"/>
                  <a:gd name="T1" fmla="*/ 22 h 24"/>
                  <a:gd name="T2" fmla="*/ 16 w 16"/>
                  <a:gd name="T3" fmla="*/ 24 h 24"/>
                  <a:gd name="T4" fmla="*/ 16 w 16"/>
                  <a:gd name="T5" fmla="*/ 3 h 24"/>
                  <a:gd name="T6" fmla="*/ 0 w 16"/>
                  <a:gd name="T7" fmla="*/ 0 h 24"/>
                  <a:gd name="T8" fmla="*/ 0 w 16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4"/>
                  <a:gd name="T17" fmla="*/ 16 w 1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4">
                    <a:moveTo>
                      <a:pt x="0" y="22"/>
                    </a:moveTo>
                    <a:lnTo>
                      <a:pt x="16" y="24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59" name="Freeform 135"/>
              <p:cNvSpPr>
                <a:spLocks noChangeAspect="1"/>
              </p:cNvSpPr>
              <p:nvPr/>
            </p:nvSpPr>
            <p:spPr bwMode="auto">
              <a:xfrm>
                <a:off x="2538" y="2808"/>
                <a:ext cx="58" cy="31"/>
              </a:xfrm>
              <a:custGeom>
                <a:avLst/>
                <a:gdLst>
                  <a:gd name="T0" fmla="*/ 0 w 24"/>
                  <a:gd name="T1" fmla="*/ 48 h 13"/>
                  <a:gd name="T2" fmla="*/ 135 w 24"/>
                  <a:gd name="T3" fmla="*/ 37 h 13"/>
                  <a:gd name="T4" fmla="*/ 135 w 24"/>
                  <a:gd name="T5" fmla="*/ 21 h 13"/>
                  <a:gd name="T6" fmla="*/ 0 w 24"/>
                  <a:gd name="T7" fmla="*/ 0 h 13"/>
                  <a:gd name="T8" fmla="*/ 0 w 24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0" name="Freeform 136"/>
              <p:cNvSpPr>
                <a:spLocks noChangeAspect="1"/>
              </p:cNvSpPr>
              <p:nvPr/>
            </p:nvSpPr>
            <p:spPr bwMode="auto">
              <a:xfrm>
                <a:off x="2524" y="2803"/>
                <a:ext cx="15" cy="5"/>
              </a:xfrm>
              <a:custGeom>
                <a:avLst/>
                <a:gdLst>
                  <a:gd name="T0" fmla="*/ 0 w 16"/>
                  <a:gd name="T1" fmla="*/ 2 h 5"/>
                  <a:gd name="T2" fmla="*/ 0 w 16"/>
                  <a:gd name="T3" fmla="*/ 0 h 5"/>
                  <a:gd name="T4" fmla="*/ 16 w 16"/>
                  <a:gd name="T5" fmla="*/ 5 h 5"/>
                  <a:gd name="T6" fmla="*/ 16 w 16"/>
                  <a:gd name="T7" fmla="*/ 5 h 5"/>
                  <a:gd name="T8" fmla="*/ 0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2"/>
                    </a:moveTo>
                    <a:lnTo>
                      <a:pt x="0" y="0"/>
                    </a:lnTo>
                    <a:lnTo>
                      <a:pt x="16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1" name="Freeform 137"/>
              <p:cNvSpPr>
                <a:spLocks noChangeAspect="1"/>
              </p:cNvSpPr>
              <p:nvPr/>
            </p:nvSpPr>
            <p:spPr bwMode="auto">
              <a:xfrm>
                <a:off x="2538" y="2808"/>
                <a:ext cx="58" cy="10"/>
              </a:xfrm>
              <a:custGeom>
                <a:avLst/>
                <a:gdLst>
                  <a:gd name="T0" fmla="*/ 0 w 24"/>
                  <a:gd name="T1" fmla="*/ 0 h 4"/>
                  <a:gd name="T2" fmla="*/ 131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4"/>
                  <a:gd name="T17" fmla="*/ 24 w 2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4">
                    <a:moveTo>
                      <a:pt x="0" y="0"/>
                    </a:moveTo>
                    <a:cubicBezTo>
                      <a:pt x="0" y="0"/>
                      <a:pt x="7" y="4"/>
                      <a:pt x="23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2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2596" y="2818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3" name="Freeform 139"/>
              <p:cNvSpPr>
                <a:spLocks noChangeAspect="1"/>
              </p:cNvSpPr>
              <p:nvPr/>
            </p:nvSpPr>
            <p:spPr bwMode="auto">
              <a:xfrm>
                <a:off x="2524" y="2772"/>
                <a:ext cx="91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0 h 38"/>
                  <a:gd name="T4" fmla="*/ 92 w 92"/>
                  <a:gd name="T5" fmla="*/ 38 h 38"/>
                  <a:gd name="T6" fmla="*/ 0 w 92"/>
                  <a:gd name="T7" fmla="*/ 29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0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4" name="Freeform 140"/>
              <p:cNvSpPr>
                <a:spLocks noChangeAspect="1"/>
              </p:cNvSpPr>
              <p:nvPr/>
            </p:nvSpPr>
            <p:spPr bwMode="auto">
              <a:xfrm>
                <a:off x="2524" y="2777"/>
                <a:ext cx="15" cy="22"/>
              </a:xfrm>
              <a:custGeom>
                <a:avLst/>
                <a:gdLst>
                  <a:gd name="T0" fmla="*/ 0 w 16"/>
                  <a:gd name="T1" fmla="*/ 21 h 23"/>
                  <a:gd name="T2" fmla="*/ 16 w 16"/>
                  <a:gd name="T3" fmla="*/ 23 h 23"/>
                  <a:gd name="T4" fmla="*/ 16 w 16"/>
                  <a:gd name="T5" fmla="*/ 4 h 23"/>
                  <a:gd name="T6" fmla="*/ 0 w 16"/>
                  <a:gd name="T7" fmla="*/ 0 h 23"/>
                  <a:gd name="T8" fmla="*/ 0 w 16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21"/>
                    </a:moveTo>
                    <a:lnTo>
                      <a:pt x="16" y="23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5" name="Freeform 141"/>
              <p:cNvSpPr>
                <a:spLocks noChangeAspect="1"/>
              </p:cNvSpPr>
              <p:nvPr/>
            </p:nvSpPr>
            <p:spPr bwMode="auto">
              <a:xfrm>
                <a:off x="2538" y="2779"/>
                <a:ext cx="58" cy="31"/>
              </a:xfrm>
              <a:custGeom>
                <a:avLst/>
                <a:gdLst>
                  <a:gd name="T0" fmla="*/ 0 w 24"/>
                  <a:gd name="T1" fmla="*/ 45 h 13"/>
                  <a:gd name="T2" fmla="*/ 135 w 24"/>
                  <a:gd name="T3" fmla="*/ 33 h 13"/>
                  <a:gd name="T4" fmla="*/ 135 w 24"/>
                  <a:gd name="T5" fmla="*/ 17 h 13"/>
                  <a:gd name="T6" fmla="*/ 0 w 24"/>
                  <a:gd name="T7" fmla="*/ 0 h 13"/>
                  <a:gd name="T8" fmla="*/ 0 w 24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6" name="Freeform 142"/>
              <p:cNvSpPr>
                <a:spLocks noChangeAspect="1"/>
              </p:cNvSpPr>
              <p:nvPr/>
            </p:nvSpPr>
            <p:spPr bwMode="auto">
              <a:xfrm>
                <a:off x="2524" y="2777"/>
                <a:ext cx="15" cy="2"/>
              </a:xfrm>
              <a:custGeom>
                <a:avLst/>
                <a:gdLst>
                  <a:gd name="T0" fmla="*/ 0 w 16"/>
                  <a:gd name="T1" fmla="*/ 0 h 4"/>
                  <a:gd name="T2" fmla="*/ 0 w 16"/>
                  <a:gd name="T3" fmla="*/ 0 h 4"/>
                  <a:gd name="T4" fmla="*/ 16 w 16"/>
                  <a:gd name="T5" fmla="*/ 2 h 4"/>
                  <a:gd name="T6" fmla="*/ 16 w 16"/>
                  <a:gd name="T7" fmla="*/ 4 h 4"/>
                  <a:gd name="T8" fmla="*/ 0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4"/>
                  <a:gd name="T17" fmla="*/ 16 w 1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7" name="Freeform 143"/>
              <p:cNvSpPr>
                <a:spLocks noChangeAspect="1"/>
              </p:cNvSpPr>
              <p:nvPr/>
            </p:nvSpPr>
            <p:spPr bwMode="auto">
              <a:xfrm>
                <a:off x="2538" y="2777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2596" y="278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69" name="Freeform 145"/>
              <p:cNvSpPr>
                <a:spLocks noChangeAspect="1"/>
              </p:cNvSpPr>
              <p:nvPr/>
            </p:nvSpPr>
            <p:spPr bwMode="auto">
              <a:xfrm>
                <a:off x="2524" y="2743"/>
                <a:ext cx="91" cy="41"/>
              </a:xfrm>
              <a:custGeom>
                <a:avLst/>
                <a:gdLst>
                  <a:gd name="T0" fmla="*/ 0 w 92"/>
                  <a:gd name="T1" fmla="*/ 0 h 41"/>
                  <a:gd name="T2" fmla="*/ 92 w 92"/>
                  <a:gd name="T3" fmla="*/ 12 h 41"/>
                  <a:gd name="T4" fmla="*/ 92 w 92"/>
                  <a:gd name="T5" fmla="*/ 41 h 41"/>
                  <a:gd name="T6" fmla="*/ 0 w 92"/>
                  <a:gd name="T7" fmla="*/ 29 h 41"/>
                  <a:gd name="T8" fmla="*/ 0 w 92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1"/>
                  <a:gd name="T17" fmla="*/ 92 w 92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1">
                    <a:moveTo>
                      <a:pt x="0" y="0"/>
                    </a:moveTo>
                    <a:lnTo>
                      <a:pt x="92" y="12"/>
                    </a:lnTo>
                    <a:lnTo>
                      <a:pt x="92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0" name="Freeform 146"/>
              <p:cNvSpPr>
                <a:spLocks noChangeAspect="1"/>
              </p:cNvSpPr>
              <p:nvPr/>
            </p:nvSpPr>
            <p:spPr bwMode="auto">
              <a:xfrm>
                <a:off x="2524" y="2745"/>
                <a:ext cx="15" cy="22"/>
              </a:xfrm>
              <a:custGeom>
                <a:avLst/>
                <a:gdLst>
                  <a:gd name="T0" fmla="*/ 0 w 16"/>
                  <a:gd name="T1" fmla="*/ 23 h 23"/>
                  <a:gd name="T2" fmla="*/ 16 w 16"/>
                  <a:gd name="T3" fmla="*/ 23 h 23"/>
                  <a:gd name="T4" fmla="*/ 16 w 16"/>
                  <a:gd name="T5" fmla="*/ 5 h 23"/>
                  <a:gd name="T6" fmla="*/ 0 w 16"/>
                  <a:gd name="T7" fmla="*/ 0 h 23"/>
                  <a:gd name="T8" fmla="*/ 0 w 16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23"/>
                  <a:gd name="T17" fmla="*/ 16 w 1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23">
                    <a:moveTo>
                      <a:pt x="0" y="23"/>
                    </a:moveTo>
                    <a:lnTo>
                      <a:pt x="16" y="23"/>
                    </a:lnTo>
                    <a:lnTo>
                      <a:pt x="16" y="5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1" name="Freeform 147"/>
              <p:cNvSpPr>
                <a:spLocks noChangeAspect="1"/>
              </p:cNvSpPr>
              <p:nvPr/>
            </p:nvSpPr>
            <p:spPr bwMode="auto">
              <a:xfrm>
                <a:off x="2538" y="2750"/>
                <a:ext cx="58" cy="29"/>
              </a:xfrm>
              <a:custGeom>
                <a:avLst/>
                <a:gdLst>
                  <a:gd name="T0" fmla="*/ 0 w 24"/>
                  <a:gd name="T1" fmla="*/ 42 h 13"/>
                  <a:gd name="T2" fmla="*/ 135 w 24"/>
                  <a:gd name="T3" fmla="*/ 32 h 13"/>
                  <a:gd name="T4" fmla="*/ 135 w 24"/>
                  <a:gd name="T5" fmla="*/ 16 h 13"/>
                  <a:gd name="T6" fmla="*/ 0 w 24"/>
                  <a:gd name="T7" fmla="*/ 0 h 13"/>
                  <a:gd name="T8" fmla="*/ 0 w 24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8"/>
                    </a:moveTo>
                    <a:cubicBezTo>
                      <a:pt x="0" y="8"/>
                      <a:pt x="11" y="13"/>
                      <a:pt x="24" y="6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2" name="Freeform 148"/>
              <p:cNvSpPr>
                <a:spLocks noChangeAspect="1"/>
              </p:cNvSpPr>
              <p:nvPr/>
            </p:nvSpPr>
            <p:spPr bwMode="auto">
              <a:xfrm>
                <a:off x="2524" y="2745"/>
                <a:ext cx="15" cy="5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0 h 5"/>
                  <a:gd name="T4" fmla="*/ 16 w 16"/>
                  <a:gd name="T5" fmla="*/ 2 h 5"/>
                  <a:gd name="T6" fmla="*/ 16 w 16"/>
                  <a:gd name="T7" fmla="*/ 5 h 5"/>
                  <a:gd name="T8" fmla="*/ 0 w 1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5"/>
                  <a:gd name="T17" fmla="*/ 16 w 1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5">
                    <a:moveTo>
                      <a:pt x="0" y="0"/>
                    </a:moveTo>
                    <a:lnTo>
                      <a:pt x="0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3" name="Freeform 149"/>
              <p:cNvSpPr>
                <a:spLocks noChangeAspect="1"/>
              </p:cNvSpPr>
              <p:nvPr/>
            </p:nvSpPr>
            <p:spPr bwMode="auto">
              <a:xfrm>
                <a:off x="2538" y="2748"/>
                <a:ext cx="58" cy="12"/>
              </a:xfrm>
              <a:custGeom>
                <a:avLst/>
                <a:gdLst>
                  <a:gd name="T0" fmla="*/ 0 w 24"/>
                  <a:gd name="T1" fmla="*/ 0 h 5"/>
                  <a:gd name="T2" fmla="*/ 131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5 h 5"/>
                  <a:gd name="T10" fmla="*/ 0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4" y="5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4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2596" y="275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5" name="Freeform 151"/>
              <p:cNvSpPr>
                <a:spLocks noChangeAspect="1"/>
              </p:cNvSpPr>
              <p:nvPr/>
            </p:nvSpPr>
            <p:spPr bwMode="auto">
              <a:xfrm>
                <a:off x="2234" y="2830"/>
                <a:ext cx="94" cy="39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9 h 38"/>
                  <a:gd name="T4" fmla="*/ 95 w 95"/>
                  <a:gd name="T5" fmla="*/ 38 h 38"/>
                  <a:gd name="T6" fmla="*/ 0 w 95"/>
                  <a:gd name="T7" fmla="*/ 28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9"/>
                    </a:lnTo>
                    <a:lnTo>
                      <a:pt x="95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6" name="Freeform 152"/>
              <p:cNvSpPr>
                <a:spLocks noChangeAspect="1"/>
              </p:cNvSpPr>
              <p:nvPr/>
            </p:nvSpPr>
            <p:spPr bwMode="auto">
              <a:xfrm>
                <a:off x="2234" y="2833"/>
                <a:ext cx="18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9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7" name="Freeform 153"/>
              <p:cNvSpPr>
                <a:spLocks noChangeAspect="1"/>
              </p:cNvSpPr>
              <p:nvPr/>
            </p:nvSpPr>
            <p:spPr bwMode="auto">
              <a:xfrm>
                <a:off x="2253" y="2835"/>
                <a:ext cx="55" cy="34"/>
              </a:xfrm>
              <a:custGeom>
                <a:avLst/>
                <a:gdLst>
                  <a:gd name="T0" fmla="*/ 0 w 23"/>
                  <a:gd name="T1" fmla="*/ 50 h 14"/>
                  <a:gd name="T2" fmla="*/ 132 w 23"/>
                  <a:gd name="T3" fmla="*/ 40 h 14"/>
                  <a:gd name="T4" fmla="*/ 132 w 23"/>
                  <a:gd name="T5" fmla="*/ 21 h 14"/>
                  <a:gd name="T6" fmla="*/ 0 w 23"/>
                  <a:gd name="T7" fmla="*/ 0 h 14"/>
                  <a:gd name="T8" fmla="*/ 0 w 23"/>
                  <a:gd name="T9" fmla="*/ 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0" y="9"/>
                    </a:moveTo>
                    <a:cubicBezTo>
                      <a:pt x="0" y="9"/>
                      <a:pt x="10" y="14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8" name="Freeform 154"/>
              <p:cNvSpPr>
                <a:spLocks noChangeAspect="1"/>
              </p:cNvSpPr>
              <p:nvPr/>
            </p:nvSpPr>
            <p:spPr bwMode="auto">
              <a:xfrm>
                <a:off x="2234" y="2833"/>
                <a:ext cx="18" cy="2"/>
              </a:xfrm>
              <a:custGeom>
                <a:avLst/>
                <a:gdLst>
                  <a:gd name="T0" fmla="*/ 0 w 19"/>
                  <a:gd name="T1" fmla="*/ 0 h 3"/>
                  <a:gd name="T2" fmla="*/ 0 w 19"/>
                  <a:gd name="T3" fmla="*/ 0 h 3"/>
                  <a:gd name="T4" fmla="*/ 19 w 19"/>
                  <a:gd name="T5" fmla="*/ 3 h 3"/>
                  <a:gd name="T6" fmla="*/ 19 w 19"/>
                  <a:gd name="T7" fmla="*/ 3 h 3"/>
                  <a:gd name="T8" fmla="*/ 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"/>
                  <a:gd name="T17" fmla="*/ 19 w 19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9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79" name="Freeform 155"/>
              <p:cNvSpPr>
                <a:spLocks noChangeAspect="1"/>
              </p:cNvSpPr>
              <p:nvPr/>
            </p:nvSpPr>
            <p:spPr bwMode="auto">
              <a:xfrm>
                <a:off x="2253" y="2835"/>
                <a:ext cx="55" cy="12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0 h 5"/>
                  <a:gd name="T4" fmla="*/ 132 w 23"/>
                  <a:gd name="T5" fmla="*/ 20 h 5"/>
                  <a:gd name="T6" fmla="*/ 33 w 23"/>
                  <a:gd name="T7" fmla="*/ 15 h 5"/>
                  <a:gd name="T8" fmla="*/ 0 w 2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"/>
                  <a:gd name="T17" fmla="*/ 23 w 2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0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2308" y="2845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1" name="Freeform 157"/>
              <p:cNvSpPr>
                <a:spLocks noChangeAspect="1"/>
              </p:cNvSpPr>
              <p:nvPr/>
            </p:nvSpPr>
            <p:spPr bwMode="auto">
              <a:xfrm>
                <a:off x="2234" y="2799"/>
                <a:ext cx="94" cy="39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2 h 38"/>
                  <a:gd name="T4" fmla="*/ 95 w 95"/>
                  <a:gd name="T5" fmla="*/ 38 h 38"/>
                  <a:gd name="T6" fmla="*/ 0 w 95"/>
                  <a:gd name="T7" fmla="*/ 29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2"/>
                    </a:lnTo>
                    <a:lnTo>
                      <a:pt x="95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2" name="Freeform 158"/>
              <p:cNvSpPr>
                <a:spLocks noChangeAspect="1"/>
              </p:cNvSpPr>
              <p:nvPr/>
            </p:nvSpPr>
            <p:spPr bwMode="auto">
              <a:xfrm>
                <a:off x="2234" y="2801"/>
                <a:ext cx="18" cy="24"/>
              </a:xfrm>
              <a:custGeom>
                <a:avLst/>
                <a:gdLst>
                  <a:gd name="T0" fmla="*/ 0 w 19"/>
                  <a:gd name="T1" fmla="*/ 21 h 23"/>
                  <a:gd name="T2" fmla="*/ 19 w 19"/>
                  <a:gd name="T3" fmla="*/ 23 h 23"/>
                  <a:gd name="T4" fmla="*/ 19 w 19"/>
                  <a:gd name="T5" fmla="*/ 4 h 23"/>
                  <a:gd name="T6" fmla="*/ 0 w 19"/>
                  <a:gd name="T7" fmla="*/ 0 h 23"/>
                  <a:gd name="T8" fmla="*/ 0 w 19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0" y="21"/>
                    </a:moveTo>
                    <a:lnTo>
                      <a:pt x="19" y="23"/>
                    </a:lnTo>
                    <a:lnTo>
                      <a:pt x="19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3" name="Freeform 159"/>
              <p:cNvSpPr>
                <a:spLocks noChangeAspect="1"/>
              </p:cNvSpPr>
              <p:nvPr/>
            </p:nvSpPr>
            <p:spPr bwMode="auto">
              <a:xfrm>
                <a:off x="2253" y="2806"/>
                <a:ext cx="55" cy="31"/>
              </a:xfrm>
              <a:custGeom>
                <a:avLst/>
                <a:gdLst>
                  <a:gd name="T0" fmla="*/ 0 w 23"/>
                  <a:gd name="T1" fmla="*/ 45 h 13"/>
                  <a:gd name="T2" fmla="*/ 132 w 23"/>
                  <a:gd name="T3" fmla="*/ 33 h 13"/>
                  <a:gd name="T4" fmla="*/ 132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4" name="Freeform 160"/>
              <p:cNvSpPr>
                <a:spLocks noChangeAspect="1"/>
              </p:cNvSpPr>
              <p:nvPr/>
            </p:nvSpPr>
            <p:spPr bwMode="auto">
              <a:xfrm>
                <a:off x="2234" y="2801"/>
                <a:ext cx="18" cy="5"/>
              </a:xfrm>
              <a:custGeom>
                <a:avLst/>
                <a:gdLst>
                  <a:gd name="T0" fmla="*/ 0 w 19"/>
                  <a:gd name="T1" fmla="*/ 0 h 4"/>
                  <a:gd name="T2" fmla="*/ 0 w 19"/>
                  <a:gd name="T3" fmla="*/ 0 h 4"/>
                  <a:gd name="T4" fmla="*/ 19 w 19"/>
                  <a:gd name="T5" fmla="*/ 2 h 4"/>
                  <a:gd name="T6" fmla="*/ 19 w 19"/>
                  <a:gd name="T7" fmla="*/ 4 h 4"/>
                  <a:gd name="T8" fmla="*/ 0 w 1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5" name="Freeform 161"/>
              <p:cNvSpPr>
                <a:spLocks noChangeAspect="1"/>
              </p:cNvSpPr>
              <p:nvPr/>
            </p:nvSpPr>
            <p:spPr bwMode="auto">
              <a:xfrm>
                <a:off x="2253" y="2803"/>
                <a:ext cx="55" cy="12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4 h 5"/>
                  <a:gd name="T4" fmla="*/ 132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6" name="Rectangle 162"/>
              <p:cNvSpPr>
                <a:spLocks noChangeAspect="1" noChangeArrowheads="1"/>
              </p:cNvSpPr>
              <p:nvPr/>
            </p:nvSpPr>
            <p:spPr bwMode="auto">
              <a:xfrm>
                <a:off x="2308" y="2813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7" name="Freeform 163"/>
              <p:cNvSpPr>
                <a:spLocks noChangeAspect="1"/>
              </p:cNvSpPr>
              <p:nvPr/>
            </p:nvSpPr>
            <p:spPr bwMode="auto">
              <a:xfrm>
                <a:off x="2234" y="2767"/>
                <a:ext cx="94" cy="41"/>
              </a:xfrm>
              <a:custGeom>
                <a:avLst/>
                <a:gdLst>
                  <a:gd name="T0" fmla="*/ 0 w 95"/>
                  <a:gd name="T1" fmla="*/ 0 h 41"/>
                  <a:gd name="T2" fmla="*/ 95 w 95"/>
                  <a:gd name="T3" fmla="*/ 12 h 41"/>
                  <a:gd name="T4" fmla="*/ 95 w 95"/>
                  <a:gd name="T5" fmla="*/ 41 h 41"/>
                  <a:gd name="T6" fmla="*/ 0 w 95"/>
                  <a:gd name="T7" fmla="*/ 29 h 41"/>
                  <a:gd name="T8" fmla="*/ 0 w 9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41"/>
                  <a:gd name="T17" fmla="*/ 95 w 9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41">
                    <a:moveTo>
                      <a:pt x="0" y="0"/>
                    </a:moveTo>
                    <a:lnTo>
                      <a:pt x="95" y="12"/>
                    </a:lnTo>
                    <a:lnTo>
                      <a:pt x="95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8" name="Freeform 164"/>
              <p:cNvSpPr>
                <a:spLocks noChangeAspect="1"/>
              </p:cNvSpPr>
              <p:nvPr/>
            </p:nvSpPr>
            <p:spPr bwMode="auto">
              <a:xfrm>
                <a:off x="2234" y="2772"/>
                <a:ext cx="18" cy="22"/>
              </a:xfrm>
              <a:custGeom>
                <a:avLst/>
                <a:gdLst>
                  <a:gd name="T0" fmla="*/ 0 w 19"/>
                  <a:gd name="T1" fmla="*/ 21 h 21"/>
                  <a:gd name="T2" fmla="*/ 19 w 19"/>
                  <a:gd name="T3" fmla="*/ 21 h 21"/>
                  <a:gd name="T4" fmla="*/ 19 w 19"/>
                  <a:gd name="T5" fmla="*/ 3 h 21"/>
                  <a:gd name="T6" fmla="*/ 0 w 19"/>
                  <a:gd name="T7" fmla="*/ 0 h 21"/>
                  <a:gd name="T8" fmla="*/ 0 w 19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0" y="21"/>
                    </a:moveTo>
                    <a:lnTo>
                      <a:pt x="19" y="21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89" name="Freeform 165"/>
              <p:cNvSpPr>
                <a:spLocks noChangeAspect="1"/>
              </p:cNvSpPr>
              <p:nvPr/>
            </p:nvSpPr>
            <p:spPr bwMode="auto">
              <a:xfrm>
                <a:off x="2253" y="2777"/>
                <a:ext cx="55" cy="29"/>
              </a:xfrm>
              <a:custGeom>
                <a:avLst/>
                <a:gdLst>
                  <a:gd name="T0" fmla="*/ 0 w 23"/>
                  <a:gd name="T1" fmla="*/ 42 h 13"/>
                  <a:gd name="T2" fmla="*/ 132 w 23"/>
                  <a:gd name="T3" fmla="*/ 37 h 13"/>
                  <a:gd name="T4" fmla="*/ 132 w 23"/>
                  <a:gd name="T5" fmla="*/ 16 h 13"/>
                  <a:gd name="T6" fmla="*/ 0 w 23"/>
                  <a:gd name="T7" fmla="*/ 0 h 13"/>
                  <a:gd name="T8" fmla="*/ 0 w 23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7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0" name="Freeform 166"/>
              <p:cNvSpPr>
                <a:spLocks noChangeAspect="1"/>
              </p:cNvSpPr>
              <p:nvPr/>
            </p:nvSpPr>
            <p:spPr bwMode="auto">
              <a:xfrm>
                <a:off x="2234" y="2772"/>
                <a:ext cx="18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2 h 5"/>
                  <a:gd name="T6" fmla="*/ 19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1" name="Freeform 167"/>
              <p:cNvSpPr>
                <a:spLocks noChangeAspect="1"/>
              </p:cNvSpPr>
              <p:nvPr/>
            </p:nvSpPr>
            <p:spPr bwMode="auto">
              <a:xfrm>
                <a:off x="2253" y="2772"/>
                <a:ext cx="55" cy="12"/>
              </a:xfrm>
              <a:custGeom>
                <a:avLst/>
                <a:gdLst>
                  <a:gd name="T0" fmla="*/ 0 w 23"/>
                  <a:gd name="T1" fmla="*/ 0 h 5"/>
                  <a:gd name="T2" fmla="*/ 132 w 23"/>
                  <a:gd name="T3" fmla="*/ 24 h 5"/>
                  <a:gd name="T4" fmla="*/ 132 w 23"/>
                  <a:gd name="T5" fmla="*/ 24 h 5"/>
                  <a:gd name="T6" fmla="*/ 33 w 23"/>
                  <a:gd name="T7" fmla="*/ 24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2" name="Freeform 168"/>
              <p:cNvSpPr>
                <a:spLocks noChangeAspect="1"/>
              </p:cNvSpPr>
              <p:nvPr/>
            </p:nvSpPr>
            <p:spPr bwMode="auto">
              <a:xfrm>
                <a:off x="2308" y="2784"/>
                <a:ext cx="2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3" name="Freeform 169"/>
              <p:cNvSpPr>
                <a:spLocks noChangeAspect="1"/>
              </p:cNvSpPr>
              <p:nvPr/>
            </p:nvSpPr>
            <p:spPr bwMode="auto">
              <a:xfrm>
                <a:off x="2234" y="2741"/>
                <a:ext cx="94" cy="36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0 h 38"/>
                  <a:gd name="T4" fmla="*/ 95 w 95"/>
                  <a:gd name="T5" fmla="*/ 38 h 38"/>
                  <a:gd name="T6" fmla="*/ 0 w 95"/>
                  <a:gd name="T7" fmla="*/ 26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0"/>
                    </a:lnTo>
                    <a:lnTo>
                      <a:pt x="95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4" name="Freeform 170"/>
              <p:cNvSpPr>
                <a:spLocks noChangeAspect="1"/>
              </p:cNvSpPr>
              <p:nvPr/>
            </p:nvSpPr>
            <p:spPr bwMode="auto">
              <a:xfrm>
                <a:off x="2234" y="2743"/>
                <a:ext cx="18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7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5" name="Freeform 171"/>
              <p:cNvSpPr>
                <a:spLocks noChangeAspect="1"/>
              </p:cNvSpPr>
              <p:nvPr/>
            </p:nvSpPr>
            <p:spPr bwMode="auto">
              <a:xfrm>
                <a:off x="2251" y="2745"/>
                <a:ext cx="58" cy="31"/>
              </a:xfrm>
              <a:custGeom>
                <a:avLst/>
                <a:gdLst>
                  <a:gd name="T0" fmla="*/ 5 w 24"/>
                  <a:gd name="T1" fmla="*/ 50 h 13"/>
                  <a:gd name="T2" fmla="*/ 135 w 24"/>
                  <a:gd name="T3" fmla="*/ 41 h 13"/>
                  <a:gd name="T4" fmla="*/ 135 w 24"/>
                  <a:gd name="T5" fmla="*/ 24 h 13"/>
                  <a:gd name="T6" fmla="*/ 0 w 24"/>
                  <a:gd name="T7" fmla="*/ 0 h 13"/>
                  <a:gd name="T8" fmla="*/ 5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1" y="9"/>
                    </a:moveTo>
                    <a:cubicBezTo>
                      <a:pt x="1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1" y="6"/>
                      <a:pt x="1" y="9"/>
                      <a:pt x="1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6" name="Freeform 172"/>
              <p:cNvSpPr>
                <a:spLocks noChangeAspect="1"/>
              </p:cNvSpPr>
              <p:nvPr/>
            </p:nvSpPr>
            <p:spPr bwMode="auto">
              <a:xfrm>
                <a:off x="2234" y="2741"/>
                <a:ext cx="18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7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7" name="Freeform 173"/>
              <p:cNvSpPr>
                <a:spLocks noChangeAspect="1"/>
              </p:cNvSpPr>
              <p:nvPr/>
            </p:nvSpPr>
            <p:spPr bwMode="auto">
              <a:xfrm>
                <a:off x="2251" y="2745"/>
                <a:ext cx="58" cy="10"/>
              </a:xfrm>
              <a:custGeom>
                <a:avLst/>
                <a:gdLst>
                  <a:gd name="T0" fmla="*/ 5 w 24"/>
                  <a:gd name="T1" fmla="*/ 0 h 4"/>
                  <a:gd name="T2" fmla="*/ 135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5 w 2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"/>
                  <a:gd name="T20" fmla="*/ 24 w 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">
                    <a:moveTo>
                      <a:pt x="1" y="0"/>
                    </a:moveTo>
                    <a:cubicBezTo>
                      <a:pt x="1" y="0"/>
                      <a:pt x="7" y="4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8" name="Freeform 174"/>
              <p:cNvSpPr>
                <a:spLocks noChangeAspect="1"/>
              </p:cNvSpPr>
              <p:nvPr/>
            </p:nvSpPr>
            <p:spPr bwMode="auto">
              <a:xfrm>
                <a:off x="2308" y="2755"/>
                <a:ext cx="2" cy="5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699" name="Freeform 175"/>
              <p:cNvSpPr>
                <a:spLocks noChangeAspect="1"/>
              </p:cNvSpPr>
              <p:nvPr/>
            </p:nvSpPr>
            <p:spPr bwMode="auto">
              <a:xfrm>
                <a:off x="2234" y="2709"/>
                <a:ext cx="94" cy="39"/>
              </a:xfrm>
              <a:custGeom>
                <a:avLst/>
                <a:gdLst>
                  <a:gd name="T0" fmla="*/ 0 w 95"/>
                  <a:gd name="T1" fmla="*/ 0 h 38"/>
                  <a:gd name="T2" fmla="*/ 95 w 95"/>
                  <a:gd name="T3" fmla="*/ 10 h 38"/>
                  <a:gd name="T4" fmla="*/ 92 w 95"/>
                  <a:gd name="T5" fmla="*/ 38 h 38"/>
                  <a:gd name="T6" fmla="*/ 0 w 95"/>
                  <a:gd name="T7" fmla="*/ 29 h 38"/>
                  <a:gd name="T8" fmla="*/ 0 w 95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"/>
                  <a:gd name="T16" fmla="*/ 0 h 38"/>
                  <a:gd name="T17" fmla="*/ 95 w 9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" h="38">
                    <a:moveTo>
                      <a:pt x="0" y="0"/>
                    </a:moveTo>
                    <a:lnTo>
                      <a:pt x="95" y="10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0" name="Freeform 176"/>
              <p:cNvSpPr>
                <a:spLocks noChangeAspect="1"/>
              </p:cNvSpPr>
              <p:nvPr/>
            </p:nvSpPr>
            <p:spPr bwMode="auto">
              <a:xfrm>
                <a:off x="2234" y="2711"/>
                <a:ext cx="16" cy="24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2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1" name="Freeform 177"/>
              <p:cNvSpPr>
                <a:spLocks noChangeAspect="1"/>
              </p:cNvSpPr>
              <p:nvPr/>
            </p:nvSpPr>
            <p:spPr bwMode="auto">
              <a:xfrm>
                <a:off x="2251" y="2714"/>
                <a:ext cx="58" cy="31"/>
              </a:xfrm>
              <a:custGeom>
                <a:avLst/>
                <a:gdLst>
                  <a:gd name="T0" fmla="*/ 0 w 24"/>
                  <a:gd name="T1" fmla="*/ 50 h 13"/>
                  <a:gd name="T2" fmla="*/ 135 w 24"/>
                  <a:gd name="T3" fmla="*/ 41 h 13"/>
                  <a:gd name="T4" fmla="*/ 135 w 24"/>
                  <a:gd name="T5" fmla="*/ 24 h 13"/>
                  <a:gd name="T6" fmla="*/ 0 w 24"/>
                  <a:gd name="T7" fmla="*/ 0 h 13"/>
                  <a:gd name="T8" fmla="*/ 0 w 24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0" y="9"/>
                    </a:moveTo>
                    <a:cubicBezTo>
                      <a:pt x="0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2" name="Freeform 178"/>
              <p:cNvSpPr>
                <a:spLocks noChangeAspect="1"/>
              </p:cNvSpPr>
              <p:nvPr/>
            </p:nvSpPr>
            <p:spPr bwMode="auto">
              <a:xfrm>
                <a:off x="2234" y="2711"/>
                <a:ext cx="18" cy="2"/>
              </a:xfrm>
              <a:custGeom>
                <a:avLst/>
                <a:gdLst>
                  <a:gd name="T0" fmla="*/ 0 w 19"/>
                  <a:gd name="T1" fmla="*/ 0 h 2"/>
                  <a:gd name="T2" fmla="*/ 0 w 19"/>
                  <a:gd name="T3" fmla="*/ 0 h 2"/>
                  <a:gd name="T4" fmla="*/ 19 w 19"/>
                  <a:gd name="T5" fmla="*/ 2 h 2"/>
                  <a:gd name="T6" fmla="*/ 17 w 19"/>
                  <a:gd name="T7" fmla="*/ 2 h 2"/>
                  <a:gd name="T8" fmla="*/ 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"/>
                  <a:gd name="T17" fmla="*/ 19 w 19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">
                    <a:moveTo>
                      <a:pt x="0" y="0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3" name="Freeform 179"/>
              <p:cNvSpPr>
                <a:spLocks noChangeAspect="1"/>
              </p:cNvSpPr>
              <p:nvPr/>
            </p:nvSpPr>
            <p:spPr bwMode="auto">
              <a:xfrm>
                <a:off x="2251" y="2714"/>
                <a:ext cx="58" cy="12"/>
              </a:xfrm>
              <a:custGeom>
                <a:avLst/>
                <a:gdLst>
                  <a:gd name="T0" fmla="*/ 5 w 24"/>
                  <a:gd name="T1" fmla="*/ 0 h 5"/>
                  <a:gd name="T2" fmla="*/ 135 w 24"/>
                  <a:gd name="T3" fmla="*/ 24 h 5"/>
                  <a:gd name="T4" fmla="*/ 135 w 24"/>
                  <a:gd name="T5" fmla="*/ 24 h 5"/>
                  <a:gd name="T6" fmla="*/ 40 w 24"/>
                  <a:gd name="T7" fmla="*/ 17 h 5"/>
                  <a:gd name="T8" fmla="*/ 0 w 24"/>
                  <a:gd name="T9" fmla="*/ 0 h 5"/>
                  <a:gd name="T10" fmla="*/ 5 w 24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5"/>
                  <a:gd name="T20" fmla="*/ 24 w 2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5">
                    <a:moveTo>
                      <a:pt x="1" y="0"/>
                    </a:moveTo>
                    <a:cubicBezTo>
                      <a:pt x="1" y="0"/>
                      <a:pt x="7" y="5"/>
                      <a:pt x="24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5"/>
                      <a:pt x="7" y="3"/>
                    </a:cubicBezTo>
                    <a:cubicBezTo>
                      <a:pt x="1" y="2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4" name="Rectangle 180"/>
              <p:cNvSpPr>
                <a:spLocks noChangeAspect="1" noChangeArrowheads="1"/>
              </p:cNvSpPr>
              <p:nvPr/>
            </p:nvSpPr>
            <p:spPr bwMode="auto">
              <a:xfrm>
                <a:off x="2308" y="2724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5" name="Freeform 181"/>
              <p:cNvSpPr>
                <a:spLocks noChangeAspect="1"/>
              </p:cNvSpPr>
              <p:nvPr/>
            </p:nvSpPr>
            <p:spPr bwMode="auto">
              <a:xfrm>
                <a:off x="2331" y="2842"/>
                <a:ext cx="92" cy="36"/>
              </a:xfrm>
              <a:custGeom>
                <a:avLst/>
                <a:gdLst>
                  <a:gd name="T0" fmla="*/ 0 w 92"/>
                  <a:gd name="T1" fmla="*/ 0 h 37"/>
                  <a:gd name="T2" fmla="*/ 92 w 92"/>
                  <a:gd name="T3" fmla="*/ 9 h 37"/>
                  <a:gd name="T4" fmla="*/ 92 w 92"/>
                  <a:gd name="T5" fmla="*/ 37 h 37"/>
                  <a:gd name="T6" fmla="*/ 0 w 92"/>
                  <a:gd name="T7" fmla="*/ 26 h 37"/>
                  <a:gd name="T8" fmla="*/ 0 w 9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7"/>
                  <a:gd name="T17" fmla="*/ 92 w 92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7">
                    <a:moveTo>
                      <a:pt x="0" y="0"/>
                    </a:moveTo>
                    <a:lnTo>
                      <a:pt x="92" y="9"/>
                    </a:lnTo>
                    <a:lnTo>
                      <a:pt x="92" y="37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6" name="Freeform 182"/>
              <p:cNvSpPr>
                <a:spLocks noChangeAspect="1"/>
              </p:cNvSpPr>
              <p:nvPr/>
            </p:nvSpPr>
            <p:spPr bwMode="auto">
              <a:xfrm>
                <a:off x="2331" y="2845"/>
                <a:ext cx="17" cy="24"/>
              </a:xfrm>
              <a:custGeom>
                <a:avLst/>
                <a:gdLst>
                  <a:gd name="T0" fmla="*/ 0 w 17"/>
                  <a:gd name="T1" fmla="*/ 21 h 24"/>
                  <a:gd name="T2" fmla="*/ 17 w 17"/>
                  <a:gd name="T3" fmla="*/ 24 h 24"/>
                  <a:gd name="T4" fmla="*/ 17 w 17"/>
                  <a:gd name="T5" fmla="*/ 2 h 24"/>
                  <a:gd name="T6" fmla="*/ 0 w 17"/>
                  <a:gd name="T7" fmla="*/ 0 h 24"/>
                  <a:gd name="T8" fmla="*/ 0 w 17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21"/>
                    </a:moveTo>
                    <a:lnTo>
                      <a:pt x="17" y="24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7" name="Freeform 183"/>
              <p:cNvSpPr>
                <a:spLocks noChangeAspect="1"/>
              </p:cNvSpPr>
              <p:nvPr/>
            </p:nvSpPr>
            <p:spPr bwMode="auto">
              <a:xfrm>
                <a:off x="2348" y="2847"/>
                <a:ext cx="53" cy="29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8" name="Freeform 184"/>
              <p:cNvSpPr>
                <a:spLocks noChangeAspect="1"/>
              </p:cNvSpPr>
              <p:nvPr/>
            </p:nvSpPr>
            <p:spPr bwMode="auto">
              <a:xfrm>
                <a:off x="2331" y="2842"/>
                <a:ext cx="17" cy="5"/>
              </a:xfrm>
              <a:custGeom>
                <a:avLst/>
                <a:gdLst>
                  <a:gd name="T0" fmla="*/ 0 w 17"/>
                  <a:gd name="T1" fmla="*/ 2 h 4"/>
                  <a:gd name="T2" fmla="*/ 0 w 17"/>
                  <a:gd name="T3" fmla="*/ 0 h 4"/>
                  <a:gd name="T4" fmla="*/ 17 w 17"/>
                  <a:gd name="T5" fmla="*/ 4 h 4"/>
                  <a:gd name="T6" fmla="*/ 17 w 17"/>
                  <a:gd name="T7" fmla="*/ 4 h 4"/>
                  <a:gd name="T8" fmla="*/ 0 w 1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2"/>
                    </a:moveTo>
                    <a:lnTo>
                      <a:pt x="0" y="0"/>
                    </a:lnTo>
                    <a:lnTo>
                      <a:pt x="17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09" name="Freeform 185"/>
              <p:cNvSpPr>
                <a:spLocks noChangeAspect="1"/>
              </p:cNvSpPr>
              <p:nvPr/>
            </p:nvSpPr>
            <p:spPr bwMode="auto">
              <a:xfrm>
                <a:off x="2348" y="2847"/>
                <a:ext cx="53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7 h 4"/>
                  <a:gd name="T4" fmla="*/ 127 w 23"/>
                  <a:gd name="T5" fmla="*/ 25 h 4"/>
                  <a:gd name="T6" fmla="*/ 38 w 23"/>
                  <a:gd name="T7" fmla="*/ 17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0" name="Rectangle 186"/>
              <p:cNvSpPr>
                <a:spLocks noChangeAspect="1" noChangeArrowheads="1"/>
              </p:cNvSpPr>
              <p:nvPr/>
            </p:nvSpPr>
            <p:spPr bwMode="auto">
              <a:xfrm>
                <a:off x="2401" y="2857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1" name="Freeform 187"/>
              <p:cNvSpPr>
                <a:spLocks noChangeAspect="1"/>
              </p:cNvSpPr>
              <p:nvPr/>
            </p:nvSpPr>
            <p:spPr bwMode="auto">
              <a:xfrm>
                <a:off x="2331" y="2811"/>
                <a:ext cx="92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9 h 38"/>
                  <a:gd name="T4" fmla="*/ 92 w 92"/>
                  <a:gd name="T5" fmla="*/ 38 h 38"/>
                  <a:gd name="T6" fmla="*/ 0 w 92"/>
                  <a:gd name="T7" fmla="*/ 28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9"/>
                    </a:lnTo>
                    <a:lnTo>
                      <a:pt x="92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2" name="Freeform 188"/>
              <p:cNvSpPr>
                <a:spLocks noChangeAspect="1"/>
              </p:cNvSpPr>
              <p:nvPr/>
            </p:nvSpPr>
            <p:spPr bwMode="auto">
              <a:xfrm>
                <a:off x="2331" y="2813"/>
                <a:ext cx="17" cy="24"/>
              </a:xfrm>
              <a:custGeom>
                <a:avLst/>
                <a:gdLst>
                  <a:gd name="T0" fmla="*/ 0 w 17"/>
                  <a:gd name="T1" fmla="*/ 22 h 24"/>
                  <a:gd name="T2" fmla="*/ 17 w 17"/>
                  <a:gd name="T3" fmla="*/ 24 h 24"/>
                  <a:gd name="T4" fmla="*/ 17 w 17"/>
                  <a:gd name="T5" fmla="*/ 3 h 24"/>
                  <a:gd name="T6" fmla="*/ 0 w 17"/>
                  <a:gd name="T7" fmla="*/ 0 h 24"/>
                  <a:gd name="T8" fmla="*/ 0 w 17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4"/>
                  <a:gd name="T17" fmla="*/ 17 w 17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4">
                    <a:moveTo>
                      <a:pt x="0" y="22"/>
                    </a:moveTo>
                    <a:lnTo>
                      <a:pt x="17" y="24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3" name="Freeform 189"/>
              <p:cNvSpPr>
                <a:spLocks noChangeAspect="1"/>
              </p:cNvSpPr>
              <p:nvPr/>
            </p:nvSpPr>
            <p:spPr bwMode="auto">
              <a:xfrm>
                <a:off x="2348" y="2816"/>
                <a:ext cx="53" cy="34"/>
              </a:xfrm>
              <a:custGeom>
                <a:avLst/>
                <a:gdLst>
                  <a:gd name="T0" fmla="*/ 0 w 23"/>
                  <a:gd name="T1" fmla="*/ 50 h 14"/>
                  <a:gd name="T2" fmla="*/ 127 w 23"/>
                  <a:gd name="T3" fmla="*/ 40 h 14"/>
                  <a:gd name="T4" fmla="*/ 127 w 23"/>
                  <a:gd name="T5" fmla="*/ 21 h 14"/>
                  <a:gd name="T6" fmla="*/ 0 w 23"/>
                  <a:gd name="T7" fmla="*/ 0 h 14"/>
                  <a:gd name="T8" fmla="*/ 0 w 23"/>
                  <a:gd name="T9" fmla="*/ 5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4"/>
                  <a:gd name="T17" fmla="*/ 23 w 23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4">
                    <a:moveTo>
                      <a:pt x="0" y="9"/>
                    </a:moveTo>
                    <a:cubicBezTo>
                      <a:pt x="0" y="9"/>
                      <a:pt x="10" y="14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4" name="Freeform 190"/>
              <p:cNvSpPr>
                <a:spLocks noChangeAspect="1"/>
              </p:cNvSpPr>
              <p:nvPr/>
            </p:nvSpPr>
            <p:spPr bwMode="auto">
              <a:xfrm>
                <a:off x="2331" y="2813"/>
                <a:ext cx="17" cy="2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17 w 17"/>
                  <a:gd name="T5" fmla="*/ 3 h 3"/>
                  <a:gd name="T6" fmla="*/ 17 w 17"/>
                  <a:gd name="T7" fmla="*/ 3 h 3"/>
                  <a:gd name="T8" fmla="*/ 0 w 1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3"/>
                  <a:gd name="T17" fmla="*/ 17 w 1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3">
                    <a:moveTo>
                      <a:pt x="0" y="0"/>
                    </a:moveTo>
                    <a:lnTo>
                      <a:pt x="0" y="0"/>
                    </a:lnTo>
                    <a:lnTo>
                      <a:pt x="17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5" name="Freeform 191"/>
              <p:cNvSpPr>
                <a:spLocks noChangeAspect="1"/>
              </p:cNvSpPr>
              <p:nvPr/>
            </p:nvSpPr>
            <p:spPr bwMode="auto">
              <a:xfrm>
                <a:off x="2348" y="2816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17 h 5"/>
                  <a:gd name="T8" fmla="*/ 0 w 2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5"/>
                  <a:gd name="T17" fmla="*/ 23 w 2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3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6" name="Rectangle 192"/>
              <p:cNvSpPr>
                <a:spLocks noChangeAspect="1" noChangeArrowheads="1"/>
              </p:cNvSpPr>
              <p:nvPr/>
            </p:nvSpPr>
            <p:spPr bwMode="auto">
              <a:xfrm>
                <a:off x="2401" y="2825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7" name="Freeform 193"/>
              <p:cNvSpPr>
                <a:spLocks noChangeAspect="1"/>
              </p:cNvSpPr>
              <p:nvPr/>
            </p:nvSpPr>
            <p:spPr bwMode="auto">
              <a:xfrm>
                <a:off x="2331" y="2779"/>
                <a:ext cx="92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2 h 38"/>
                  <a:gd name="T4" fmla="*/ 92 w 92"/>
                  <a:gd name="T5" fmla="*/ 38 h 38"/>
                  <a:gd name="T6" fmla="*/ 0 w 92"/>
                  <a:gd name="T7" fmla="*/ 29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2"/>
                    </a:lnTo>
                    <a:lnTo>
                      <a:pt x="92" y="38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8" name="Freeform 194"/>
              <p:cNvSpPr>
                <a:spLocks noChangeAspect="1"/>
              </p:cNvSpPr>
              <p:nvPr/>
            </p:nvSpPr>
            <p:spPr bwMode="auto">
              <a:xfrm>
                <a:off x="2331" y="2784"/>
                <a:ext cx="17" cy="22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4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4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19" name="Freeform 195"/>
              <p:cNvSpPr>
                <a:spLocks noChangeAspect="1"/>
              </p:cNvSpPr>
              <p:nvPr/>
            </p:nvSpPr>
            <p:spPr bwMode="auto">
              <a:xfrm>
                <a:off x="2348" y="2787"/>
                <a:ext cx="53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0" name="Freeform 196"/>
              <p:cNvSpPr>
                <a:spLocks noChangeAspect="1"/>
              </p:cNvSpPr>
              <p:nvPr/>
            </p:nvSpPr>
            <p:spPr bwMode="auto">
              <a:xfrm>
                <a:off x="2331" y="2784"/>
                <a:ext cx="17" cy="2"/>
              </a:xfrm>
              <a:custGeom>
                <a:avLst/>
                <a:gdLst>
                  <a:gd name="T0" fmla="*/ 0 w 17"/>
                  <a:gd name="T1" fmla="*/ 0 h 4"/>
                  <a:gd name="T2" fmla="*/ 0 w 17"/>
                  <a:gd name="T3" fmla="*/ 0 h 4"/>
                  <a:gd name="T4" fmla="*/ 17 w 17"/>
                  <a:gd name="T5" fmla="*/ 2 h 4"/>
                  <a:gd name="T6" fmla="*/ 17 w 17"/>
                  <a:gd name="T7" fmla="*/ 4 h 4"/>
                  <a:gd name="T8" fmla="*/ 0 w 17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4"/>
                  <a:gd name="T17" fmla="*/ 17 w 1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4">
                    <a:moveTo>
                      <a:pt x="0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1" name="Freeform 197"/>
              <p:cNvSpPr>
                <a:spLocks noChangeAspect="1"/>
              </p:cNvSpPr>
              <p:nvPr/>
            </p:nvSpPr>
            <p:spPr bwMode="auto">
              <a:xfrm>
                <a:off x="2348" y="2784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2" name="Rectangle 198"/>
              <p:cNvSpPr>
                <a:spLocks noChangeAspect="1" noChangeArrowheads="1"/>
              </p:cNvSpPr>
              <p:nvPr/>
            </p:nvSpPr>
            <p:spPr bwMode="auto">
              <a:xfrm>
                <a:off x="2401" y="2794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3" name="Freeform 199"/>
              <p:cNvSpPr>
                <a:spLocks noChangeAspect="1"/>
              </p:cNvSpPr>
              <p:nvPr/>
            </p:nvSpPr>
            <p:spPr bwMode="auto">
              <a:xfrm>
                <a:off x="2331" y="2750"/>
                <a:ext cx="92" cy="39"/>
              </a:xfrm>
              <a:custGeom>
                <a:avLst/>
                <a:gdLst>
                  <a:gd name="T0" fmla="*/ 0 w 92"/>
                  <a:gd name="T1" fmla="*/ 0 h 40"/>
                  <a:gd name="T2" fmla="*/ 92 w 92"/>
                  <a:gd name="T3" fmla="*/ 11 h 40"/>
                  <a:gd name="T4" fmla="*/ 92 w 92"/>
                  <a:gd name="T5" fmla="*/ 40 h 40"/>
                  <a:gd name="T6" fmla="*/ 0 w 92"/>
                  <a:gd name="T7" fmla="*/ 28 h 40"/>
                  <a:gd name="T8" fmla="*/ 0 w 9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40"/>
                  <a:gd name="T17" fmla="*/ 92 w 9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40">
                    <a:moveTo>
                      <a:pt x="0" y="0"/>
                    </a:moveTo>
                    <a:lnTo>
                      <a:pt x="92" y="11"/>
                    </a:lnTo>
                    <a:lnTo>
                      <a:pt x="92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4" name="Freeform 200"/>
              <p:cNvSpPr>
                <a:spLocks noChangeAspect="1"/>
              </p:cNvSpPr>
              <p:nvPr/>
            </p:nvSpPr>
            <p:spPr bwMode="auto">
              <a:xfrm>
                <a:off x="2331" y="2755"/>
                <a:ext cx="17" cy="22"/>
              </a:xfrm>
              <a:custGeom>
                <a:avLst/>
                <a:gdLst>
                  <a:gd name="T0" fmla="*/ 0 w 17"/>
                  <a:gd name="T1" fmla="*/ 22 h 22"/>
                  <a:gd name="T2" fmla="*/ 17 w 17"/>
                  <a:gd name="T3" fmla="*/ 22 h 22"/>
                  <a:gd name="T4" fmla="*/ 17 w 17"/>
                  <a:gd name="T5" fmla="*/ 3 h 22"/>
                  <a:gd name="T6" fmla="*/ 0 w 17"/>
                  <a:gd name="T7" fmla="*/ 0 h 22"/>
                  <a:gd name="T8" fmla="*/ 0 w 17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2"/>
                  <a:gd name="T17" fmla="*/ 17 w 17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2">
                    <a:moveTo>
                      <a:pt x="0" y="22"/>
                    </a:moveTo>
                    <a:lnTo>
                      <a:pt x="17" y="22"/>
                    </a:lnTo>
                    <a:lnTo>
                      <a:pt x="17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5" name="Freeform 201"/>
              <p:cNvSpPr>
                <a:spLocks noChangeAspect="1"/>
              </p:cNvSpPr>
              <p:nvPr/>
            </p:nvSpPr>
            <p:spPr bwMode="auto">
              <a:xfrm>
                <a:off x="2348" y="2757"/>
                <a:ext cx="53" cy="29"/>
              </a:xfrm>
              <a:custGeom>
                <a:avLst/>
                <a:gdLst>
                  <a:gd name="T0" fmla="*/ 0 w 23"/>
                  <a:gd name="T1" fmla="*/ 42 h 13"/>
                  <a:gd name="T2" fmla="*/ 127 w 23"/>
                  <a:gd name="T3" fmla="*/ 37 h 13"/>
                  <a:gd name="T4" fmla="*/ 127 w 23"/>
                  <a:gd name="T5" fmla="*/ 16 h 13"/>
                  <a:gd name="T6" fmla="*/ 0 w 23"/>
                  <a:gd name="T7" fmla="*/ 0 h 13"/>
                  <a:gd name="T8" fmla="*/ 0 w 23"/>
                  <a:gd name="T9" fmla="*/ 4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7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6" name="Freeform 202"/>
              <p:cNvSpPr>
                <a:spLocks noChangeAspect="1"/>
              </p:cNvSpPr>
              <p:nvPr/>
            </p:nvSpPr>
            <p:spPr bwMode="auto">
              <a:xfrm>
                <a:off x="2331" y="2753"/>
                <a:ext cx="17" cy="5"/>
              </a:xfrm>
              <a:custGeom>
                <a:avLst/>
                <a:gdLst>
                  <a:gd name="T0" fmla="*/ 0 w 17"/>
                  <a:gd name="T1" fmla="*/ 2 h 5"/>
                  <a:gd name="T2" fmla="*/ 0 w 17"/>
                  <a:gd name="T3" fmla="*/ 0 h 5"/>
                  <a:gd name="T4" fmla="*/ 17 w 17"/>
                  <a:gd name="T5" fmla="*/ 2 h 5"/>
                  <a:gd name="T6" fmla="*/ 17 w 17"/>
                  <a:gd name="T7" fmla="*/ 5 h 5"/>
                  <a:gd name="T8" fmla="*/ 0 w 17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2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7" name="Freeform 203"/>
              <p:cNvSpPr>
                <a:spLocks noChangeAspect="1"/>
              </p:cNvSpPr>
              <p:nvPr/>
            </p:nvSpPr>
            <p:spPr bwMode="auto">
              <a:xfrm>
                <a:off x="2348" y="2755"/>
                <a:ext cx="53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8 w 23"/>
                  <a:gd name="T7" fmla="*/ 24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7" y="4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8" name="Freeform 204"/>
              <p:cNvSpPr>
                <a:spLocks noChangeAspect="1"/>
              </p:cNvSpPr>
              <p:nvPr/>
            </p:nvSpPr>
            <p:spPr bwMode="auto">
              <a:xfrm>
                <a:off x="2401" y="2765"/>
                <a:ext cx="2" cy="7"/>
              </a:xfrm>
              <a:custGeom>
                <a:avLst/>
                <a:gdLst>
                  <a:gd name="T0" fmla="*/ 2 w 2"/>
                  <a:gd name="T1" fmla="*/ 7 h 9"/>
                  <a:gd name="T2" fmla="*/ 0 w 2"/>
                  <a:gd name="T3" fmla="*/ 9 h 9"/>
                  <a:gd name="T4" fmla="*/ 0 w 2"/>
                  <a:gd name="T5" fmla="*/ 0 h 9"/>
                  <a:gd name="T6" fmla="*/ 2 w 2"/>
                  <a:gd name="T7" fmla="*/ 2 h 9"/>
                  <a:gd name="T8" fmla="*/ 2 w 2"/>
                  <a:gd name="T9" fmla="*/ 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9"/>
                  <a:gd name="T17" fmla="*/ 2 w 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9">
                    <a:moveTo>
                      <a:pt x="2" y="7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29" name="Freeform 205"/>
              <p:cNvSpPr>
                <a:spLocks noChangeAspect="1"/>
              </p:cNvSpPr>
              <p:nvPr/>
            </p:nvSpPr>
            <p:spPr bwMode="auto">
              <a:xfrm>
                <a:off x="2331" y="2721"/>
                <a:ext cx="92" cy="39"/>
              </a:xfrm>
              <a:custGeom>
                <a:avLst/>
                <a:gdLst>
                  <a:gd name="T0" fmla="*/ 0 w 92"/>
                  <a:gd name="T1" fmla="*/ 0 h 38"/>
                  <a:gd name="T2" fmla="*/ 92 w 92"/>
                  <a:gd name="T3" fmla="*/ 10 h 38"/>
                  <a:gd name="T4" fmla="*/ 92 w 92"/>
                  <a:gd name="T5" fmla="*/ 38 h 38"/>
                  <a:gd name="T6" fmla="*/ 0 w 92"/>
                  <a:gd name="T7" fmla="*/ 26 h 38"/>
                  <a:gd name="T8" fmla="*/ 0 w 92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2"/>
                  <a:gd name="T16" fmla="*/ 0 h 38"/>
                  <a:gd name="T17" fmla="*/ 92 w 92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2" h="38">
                    <a:moveTo>
                      <a:pt x="0" y="0"/>
                    </a:moveTo>
                    <a:lnTo>
                      <a:pt x="92" y="10"/>
                    </a:lnTo>
                    <a:lnTo>
                      <a:pt x="92" y="38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0" name="Freeform 206"/>
              <p:cNvSpPr>
                <a:spLocks noChangeAspect="1"/>
              </p:cNvSpPr>
              <p:nvPr/>
            </p:nvSpPr>
            <p:spPr bwMode="auto">
              <a:xfrm>
                <a:off x="2331" y="2724"/>
                <a:ext cx="17" cy="24"/>
              </a:xfrm>
              <a:custGeom>
                <a:avLst/>
                <a:gdLst>
                  <a:gd name="T0" fmla="*/ 0 w 17"/>
                  <a:gd name="T1" fmla="*/ 21 h 23"/>
                  <a:gd name="T2" fmla="*/ 17 w 17"/>
                  <a:gd name="T3" fmla="*/ 23 h 23"/>
                  <a:gd name="T4" fmla="*/ 17 w 17"/>
                  <a:gd name="T5" fmla="*/ 2 h 23"/>
                  <a:gd name="T6" fmla="*/ 0 w 17"/>
                  <a:gd name="T7" fmla="*/ 0 h 23"/>
                  <a:gd name="T8" fmla="*/ 0 w 17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23"/>
                  <a:gd name="T17" fmla="*/ 17 w 17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23">
                    <a:moveTo>
                      <a:pt x="0" y="21"/>
                    </a:moveTo>
                    <a:lnTo>
                      <a:pt x="17" y="23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1" name="Freeform 207"/>
              <p:cNvSpPr>
                <a:spLocks noChangeAspect="1"/>
              </p:cNvSpPr>
              <p:nvPr/>
            </p:nvSpPr>
            <p:spPr bwMode="auto">
              <a:xfrm>
                <a:off x="2348" y="2726"/>
                <a:ext cx="53" cy="31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2" name="Freeform 208"/>
              <p:cNvSpPr>
                <a:spLocks noChangeAspect="1"/>
              </p:cNvSpPr>
              <p:nvPr/>
            </p:nvSpPr>
            <p:spPr bwMode="auto">
              <a:xfrm>
                <a:off x="2331" y="2721"/>
                <a:ext cx="17" cy="5"/>
              </a:xfrm>
              <a:custGeom>
                <a:avLst/>
                <a:gdLst>
                  <a:gd name="T0" fmla="*/ 0 w 17"/>
                  <a:gd name="T1" fmla="*/ 3 h 5"/>
                  <a:gd name="T2" fmla="*/ 0 w 17"/>
                  <a:gd name="T3" fmla="*/ 0 h 5"/>
                  <a:gd name="T4" fmla="*/ 17 w 17"/>
                  <a:gd name="T5" fmla="*/ 5 h 5"/>
                  <a:gd name="T6" fmla="*/ 17 w 17"/>
                  <a:gd name="T7" fmla="*/ 5 h 5"/>
                  <a:gd name="T8" fmla="*/ 0 w 17"/>
                  <a:gd name="T9" fmla="*/ 3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5"/>
                  <a:gd name="T17" fmla="*/ 17 w 1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5">
                    <a:moveTo>
                      <a:pt x="0" y="3"/>
                    </a:moveTo>
                    <a:lnTo>
                      <a:pt x="0" y="0"/>
                    </a:lnTo>
                    <a:lnTo>
                      <a:pt x="17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3" name="Freeform 209"/>
              <p:cNvSpPr>
                <a:spLocks noChangeAspect="1"/>
              </p:cNvSpPr>
              <p:nvPr/>
            </p:nvSpPr>
            <p:spPr bwMode="auto">
              <a:xfrm>
                <a:off x="2348" y="2726"/>
                <a:ext cx="53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6 h 4"/>
                  <a:gd name="T4" fmla="*/ 127 w 23"/>
                  <a:gd name="T5" fmla="*/ 20 h 4"/>
                  <a:gd name="T6" fmla="*/ 38 w 23"/>
                  <a:gd name="T7" fmla="*/ 16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7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4" name="Rectangle 210"/>
              <p:cNvSpPr>
                <a:spLocks noChangeAspect="1" noChangeArrowheads="1"/>
              </p:cNvSpPr>
              <p:nvPr/>
            </p:nvSpPr>
            <p:spPr bwMode="auto">
              <a:xfrm>
                <a:off x="2401" y="2736"/>
                <a:ext cx="2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5" name="Freeform 211"/>
              <p:cNvSpPr>
                <a:spLocks noChangeAspect="1"/>
              </p:cNvSpPr>
              <p:nvPr/>
            </p:nvSpPr>
            <p:spPr bwMode="auto">
              <a:xfrm>
                <a:off x="2426" y="2854"/>
                <a:ext cx="94" cy="36"/>
              </a:xfrm>
              <a:custGeom>
                <a:avLst/>
                <a:gdLst>
                  <a:gd name="T0" fmla="*/ 0 w 94"/>
                  <a:gd name="T1" fmla="*/ 0 h 37"/>
                  <a:gd name="T2" fmla="*/ 94 w 94"/>
                  <a:gd name="T3" fmla="*/ 9 h 37"/>
                  <a:gd name="T4" fmla="*/ 94 w 94"/>
                  <a:gd name="T5" fmla="*/ 37 h 37"/>
                  <a:gd name="T6" fmla="*/ 0 w 94"/>
                  <a:gd name="T7" fmla="*/ 25 h 37"/>
                  <a:gd name="T8" fmla="*/ 0 w 9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7"/>
                  <a:gd name="T17" fmla="*/ 94 w 9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7">
                    <a:moveTo>
                      <a:pt x="0" y="0"/>
                    </a:moveTo>
                    <a:lnTo>
                      <a:pt x="94" y="9"/>
                    </a:lnTo>
                    <a:lnTo>
                      <a:pt x="94" y="37"/>
                    </a:lnTo>
                    <a:lnTo>
                      <a:pt x="0" y="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6" name="Freeform 212"/>
              <p:cNvSpPr>
                <a:spLocks noChangeAspect="1"/>
              </p:cNvSpPr>
              <p:nvPr/>
            </p:nvSpPr>
            <p:spPr bwMode="auto">
              <a:xfrm>
                <a:off x="2426" y="2857"/>
                <a:ext cx="20" cy="22"/>
              </a:xfrm>
              <a:custGeom>
                <a:avLst/>
                <a:gdLst>
                  <a:gd name="T0" fmla="*/ 0 w 19"/>
                  <a:gd name="T1" fmla="*/ 21 h 23"/>
                  <a:gd name="T2" fmla="*/ 19 w 19"/>
                  <a:gd name="T3" fmla="*/ 23 h 23"/>
                  <a:gd name="T4" fmla="*/ 19 w 19"/>
                  <a:gd name="T5" fmla="*/ 2 h 23"/>
                  <a:gd name="T6" fmla="*/ 0 w 19"/>
                  <a:gd name="T7" fmla="*/ 0 h 23"/>
                  <a:gd name="T8" fmla="*/ 0 w 19"/>
                  <a:gd name="T9" fmla="*/ 21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3"/>
                  <a:gd name="T17" fmla="*/ 19 w 19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3">
                    <a:moveTo>
                      <a:pt x="0" y="21"/>
                    </a:moveTo>
                    <a:lnTo>
                      <a:pt x="19" y="23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7" name="Freeform 213"/>
              <p:cNvSpPr>
                <a:spLocks noChangeAspect="1"/>
              </p:cNvSpPr>
              <p:nvPr/>
            </p:nvSpPr>
            <p:spPr bwMode="auto">
              <a:xfrm>
                <a:off x="2445" y="2859"/>
                <a:ext cx="54" cy="29"/>
              </a:xfrm>
              <a:custGeom>
                <a:avLst/>
                <a:gdLst>
                  <a:gd name="T0" fmla="*/ 0 w 23"/>
                  <a:gd name="T1" fmla="*/ 50 h 13"/>
                  <a:gd name="T2" fmla="*/ 127 w 23"/>
                  <a:gd name="T3" fmla="*/ 41 h 13"/>
                  <a:gd name="T4" fmla="*/ 127 w 23"/>
                  <a:gd name="T5" fmla="*/ 24 h 13"/>
                  <a:gd name="T6" fmla="*/ 0 w 23"/>
                  <a:gd name="T7" fmla="*/ 0 h 13"/>
                  <a:gd name="T8" fmla="*/ 0 w 23"/>
                  <a:gd name="T9" fmla="*/ 5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8" name="Freeform 214"/>
              <p:cNvSpPr>
                <a:spLocks noChangeAspect="1"/>
              </p:cNvSpPr>
              <p:nvPr/>
            </p:nvSpPr>
            <p:spPr bwMode="auto">
              <a:xfrm>
                <a:off x="2426" y="2854"/>
                <a:ext cx="20" cy="5"/>
              </a:xfrm>
              <a:custGeom>
                <a:avLst/>
                <a:gdLst>
                  <a:gd name="T0" fmla="*/ 0 w 19"/>
                  <a:gd name="T1" fmla="*/ 2 h 4"/>
                  <a:gd name="T2" fmla="*/ 0 w 19"/>
                  <a:gd name="T3" fmla="*/ 0 h 4"/>
                  <a:gd name="T4" fmla="*/ 19 w 19"/>
                  <a:gd name="T5" fmla="*/ 4 h 4"/>
                  <a:gd name="T6" fmla="*/ 19 w 19"/>
                  <a:gd name="T7" fmla="*/ 4 h 4"/>
                  <a:gd name="T8" fmla="*/ 0 w 1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2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39" name="Freeform 215"/>
              <p:cNvSpPr>
                <a:spLocks noChangeAspect="1"/>
              </p:cNvSpPr>
              <p:nvPr/>
            </p:nvSpPr>
            <p:spPr bwMode="auto">
              <a:xfrm>
                <a:off x="2445" y="2859"/>
                <a:ext cx="54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7 h 4"/>
                  <a:gd name="T4" fmla="*/ 127 w 23"/>
                  <a:gd name="T5" fmla="*/ 25 h 4"/>
                  <a:gd name="T6" fmla="*/ 33 w 23"/>
                  <a:gd name="T7" fmla="*/ 17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6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0" name="Freeform 216"/>
              <p:cNvSpPr>
                <a:spLocks noChangeAspect="1"/>
              </p:cNvSpPr>
              <p:nvPr/>
            </p:nvSpPr>
            <p:spPr bwMode="auto">
              <a:xfrm>
                <a:off x="2499" y="2869"/>
                <a:ext cx="1" cy="7"/>
              </a:xfrm>
              <a:custGeom>
                <a:avLst/>
                <a:gdLst>
                  <a:gd name="T0" fmla="*/ 2 w 2"/>
                  <a:gd name="T1" fmla="*/ 4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4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1" name="Freeform 217"/>
              <p:cNvSpPr>
                <a:spLocks noChangeAspect="1"/>
              </p:cNvSpPr>
              <p:nvPr/>
            </p:nvSpPr>
            <p:spPr bwMode="auto">
              <a:xfrm>
                <a:off x="2426" y="2823"/>
                <a:ext cx="94" cy="39"/>
              </a:xfrm>
              <a:custGeom>
                <a:avLst/>
                <a:gdLst>
                  <a:gd name="T0" fmla="*/ 0 w 94"/>
                  <a:gd name="T1" fmla="*/ 0 h 38"/>
                  <a:gd name="T2" fmla="*/ 94 w 94"/>
                  <a:gd name="T3" fmla="*/ 9 h 38"/>
                  <a:gd name="T4" fmla="*/ 94 w 94"/>
                  <a:gd name="T5" fmla="*/ 38 h 38"/>
                  <a:gd name="T6" fmla="*/ 0 w 94"/>
                  <a:gd name="T7" fmla="*/ 28 h 38"/>
                  <a:gd name="T8" fmla="*/ 0 w 9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8"/>
                  <a:gd name="T17" fmla="*/ 94 w 9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8">
                    <a:moveTo>
                      <a:pt x="0" y="0"/>
                    </a:moveTo>
                    <a:lnTo>
                      <a:pt x="94" y="9"/>
                    </a:lnTo>
                    <a:lnTo>
                      <a:pt x="94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2" name="Freeform 218"/>
              <p:cNvSpPr>
                <a:spLocks noChangeAspect="1"/>
              </p:cNvSpPr>
              <p:nvPr/>
            </p:nvSpPr>
            <p:spPr bwMode="auto">
              <a:xfrm>
                <a:off x="2426" y="2825"/>
                <a:ext cx="20" cy="24"/>
              </a:xfrm>
              <a:custGeom>
                <a:avLst/>
                <a:gdLst>
                  <a:gd name="T0" fmla="*/ 0 w 19"/>
                  <a:gd name="T1" fmla="*/ 21 h 24"/>
                  <a:gd name="T2" fmla="*/ 19 w 19"/>
                  <a:gd name="T3" fmla="*/ 24 h 24"/>
                  <a:gd name="T4" fmla="*/ 19 w 19"/>
                  <a:gd name="T5" fmla="*/ 3 h 24"/>
                  <a:gd name="T6" fmla="*/ 0 w 19"/>
                  <a:gd name="T7" fmla="*/ 0 h 24"/>
                  <a:gd name="T8" fmla="*/ 0 w 19"/>
                  <a:gd name="T9" fmla="*/ 21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1"/>
                    </a:moveTo>
                    <a:lnTo>
                      <a:pt x="19" y="24"/>
                    </a:lnTo>
                    <a:lnTo>
                      <a:pt x="19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3" name="Freeform 219"/>
              <p:cNvSpPr>
                <a:spLocks noChangeAspect="1"/>
              </p:cNvSpPr>
              <p:nvPr/>
            </p:nvSpPr>
            <p:spPr bwMode="auto">
              <a:xfrm>
                <a:off x="2445" y="2828"/>
                <a:ext cx="54" cy="31"/>
              </a:xfrm>
              <a:custGeom>
                <a:avLst/>
                <a:gdLst>
                  <a:gd name="T0" fmla="*/ 0 w 23"/>
                  <a:gd name="T1" fmla="*/ 48 h 13"/>
                  <a:gd name="T2" fmla="*/ 127 w 23"/>
                  <a:gd name="T3" fmla="*/ 37 h 13"/>
                  <a:gd name="T4" fmla="*/ 127 w 23"/>
                  <a:gd name="T5" fmla="*/ 21 h 13"/>
                  <a:gd name="T6" fmla="*/ 0 w 23"/>
                  <a:gd name="T7" fmla="*/ 0 h 13"/>
                  <a:gd name="T8" fmla="*/ 0 w 23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9"/>
                    </a:moveTo>
                    <a:cubicBezTo>
                      <a:pt x="0" y="9"/>
                      <a:pt x="10" y="13"/>
                      <a:pt x="23" y="7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6" y="5"/>
                      <a:pt x="0" y="0"/>
                    </a:cubicBezTo>
                    <a:cubicBezTo>
                      <a:pt x="0" y="6"/>
                      <a:pt x="0" y="9"/>
                      <a:pt x="0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4" name="Freeform 220"/>
              <p:cNvSpPr>
                <a:spLocks noChangeAspect="1"/>
              </p:cNvSpPr>
              <p:nvPr/>
            </p:nvSpPr>
            <p:spPr bwMode="auto">
              <a:xfrm>
                <a:off x="2426" y="2823"/>
                <a:ext cx="20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9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5" name="Freeform 221"/>
              <p:cNvSpPr>
                <a:spLocks noChangeAspect="1"/>
              </p:cNvSpPr>
              <p:nvPr/>
            </p:nvSpPr>
            <p:spPr bwMode="auto">
              <a:xfrm>
                <a:off x="2445" y="2828"/>
                <a:ext cx="54" cy="10"/>
              </a:xfrm>
              <a:custGeom>
                <a:avLst/>
                <a:gdLst>
                  <a:gd name="T0" fmla="*/ 0 w 23"/>
                  <a:gd name="T1" fmla="*/ 0 h 4"/>
                  <a:gd name="T2" fmla="*/ 127 w 23"/>
                  <a:gd name="T3" fmla="*/ 16 h 4"/>
                  <a:gd name="T4" fmla="*/ 127 w 23"/>
                  <a:gd name="T5" fmla="*/ 20 h 4"/>
                  <a:gd name="T6" fmla="*/ 33 w 23"/>
                  <a:gd name="T7" fmla="*/ 16 h 4"/>
                  <a:gd name="T8" fmla="*/ 0 w 2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4"/>
                  <a:gd name="T17" fmla="*/ 23 w 2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4">
                    <a:moveTo>
                      <a:pt x="0" y="0"/>
                    </a:moveTo>
                    <a:cubicBezTo>
                      <a:pt x="0" y="0"/>
                      <a:pt x="6" y="4"/>
                      <a:pt x="23" y="3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4"/>
                      <a:pt x="6" y="3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6" name="Rectangle 222"/>
              <p:cNvSpPr>
                <a:spLocks noChangeAspect="1" noChangeArrowheads="1"/>
              </p:cNvSpPr>
              <p:nvPr/>
            </p:nvSpPr>
            <p:spPr bwMode="auto">
              <a:xfrm>
                <a:off x="2499" y="283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7" name="Freeform 223"/>
              <p:cNvSpPr>
                <a:spLocks noChangeAspect="1"/>
              </p:cNvSpPr>
              <p:nvPr/>
            </p:nvSpPr>
            <p:spPr bwMode="auto">
              <a:xfrm>
                <a:off x="2426" y="2791"/>
                <a:ext cx="94" cy="39"/>
              </a:xfrm>
              <a:custGeom>
                <a:avLst/>
                <a:gdLst>
                  <a:gd name="T0" fmla="*/ 0 w 94"/>
                  <a:gd name="T1" fmla="*/ 0 h 38"/>
                  <a:gd name="T2" fmla="*/ 94 w 94"/>
                  <a:gd name="T3" fmla="*/ 10 h 38"/>
                  <a:gd name="T4" fmla="*/ 94 w 94"/>
                  <a:gd name="T5" fmla="*/ 38 h 38"/>
                  <a:gd name="T6" fmla="*/ 0 w 94"/>
                  <a:gd name="T7" fmla="*/ 28 h 38"/>
                  <a:gd name="T8" fmla="*/ 0 w 94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38"/>
                  <a:gd name="T17" fmla="*/ 94 w 94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38">
                    <a:moveTo>
                      <a:pt x="0" y="0"/>
                    </a:moveTo>
                    <a:lnTo>
                      <a:pt x="94" y="10"/>
                    </a:lnTo>
                    <a:lnTo>
                      <a:pt x="94" y="38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8" name="Freeform 224"/>
              <p:cNvSpPr>
                <a:spLocks noChangeAspect="1"/>
              </p:cNvSpPr>
              <p:nvPr/>
            </p:nvSpPr>
            <p:spPr bwMode="auto">
              <a:xfrm>
                <a:off x="2426" y="2794"/>
                <a:ext cx="20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9 w 19"/>
                  <a:gd name="T5" fmla="*/ 5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49" name="Freeform 225"/>
              <p:cNvSpPr>
                <a:spLocks noChangeAspect="1"/>
              </p:cNvSpPr>
              <p:nvPr/>
            </p:nvSpPr>
            <p:spPr bwMode="auto">
              <a:xfrm>
                <a:off x="2445" y="2799"/>
                <a:ext cx="54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5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0" name="Freeform 226"/>
              <p:cNvSpPr>
                <a:spLocks noChangeAspect="1"/>
              </p:cNvSpPr>
              <p:nvPr/>
            </p:nvSpPr>
            <p:spPr bwMode="auto">
              <a:xfrm>
                <a:off x="2426" y="2794"/>
                <a:ext cx="20" cy="5"/>
              </a:xfrm>
              <a:custGeom>
                <a:avLst/>
                <a:gdLst>
                  <a:gd name="T0" fmla="*/ 0 w 19"/>
                  <a:gd name="T1" fmla="*/ 0 h 5"/>
                  <a:gd name="T2" fmla="*/ 0 w 19"/>
                  <a:gd name="T3" fmla="*/ 0 h 5"/>
                  <a:gd name="T4" fmla="*/ 19 w 19"/>
                  <a:gd name="T5" fmla="*/ 3 h 5"/>
                  <a:gd name="T6" fmla="*/ 19 w 19"/>
                  <a:gd name="T7" fmla="*/ 5 h 5"/>
                  <a:gd name="T8" fmla="*/ 0 w 19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0"/>
                    </a:moveTo>
                    <a:lnTo>
                      <a:pt x="0" y="0"/>
                    </a:lnTo>
                    <a:lnTo>
                      <a:pt x="19" y="3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1" name="Freeform 227"/>
              <p:cNvSpPr>
                <a:spLocks noChangeAspect="1"/>
              </p:cNvSpPr>
              <p:nvPr/>
            </p:nvSpPr>
            <p:spPr bwMode="auto">
              <a:xfrm>
                <a:off x="2445" y="2796"/>
                <a:ext cx="54" cy="12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2" name="Rectangle 228"/>
              <p:cNvSpPr>
                <a:spLocks noChangeAspect="1" noChangeArrowheads="1"/>
              </p:cNvSpPr>
              <p:nvPr/>
            </p:nvSpPr>
            <p:spPr bwMode="auto">
              <a:xfrm>
                <a:off x="2499" y="2806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3" name="Freeform 229"/>
              <p:cNvSpPr>
                <a:spLocks noChangeAspect="1"/>
              </p:cNvSpPr>
              <p:nvPr/>
            </p:nvSpPr>
            <p:spPr bwMode="auto">
              <a:xfrm>
                <a:off x="2426" y="2760"/>
                <a:ext cx="94" cy="41"/>
              </a:xfrm>
              <a:custGeom>
                <a:avLst/>
                <a:gdLst>
                  <a:gd name="T0" fmla="*/ 0 w 94"/>
                  <a:gd name="T1" fmla="*/ 0 h 41"/>
                  <a:gd name="T2" fmla="*/ 94 w 94"/>
                  <a:gd name="T3" fmla="*/ 12 h 41"/>
                  <a:gd name="T4" fmla="*/ 94 w 94"/>
                  <a:gd name="T5" fmla="*/ 41 h 41"/>
                  <a:gd name="T6" fmla="*/ 0 w 94"/>
                  <a:gd name="T7" fmla="*/ 29 h 41"/>
                  <a:gd name="T8" fmla="*/ 0 w 94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1"/>
                  <a:gd name="T17" fmla="*/ 94 w 9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1">
                    <a:moveTo>
                      <a:pt x="0" y="0"/>
                    </a:moveTo>
                    <a:lnTo>
                      <a:pt x="94" y="12"/>
                    </a:lnTo>
                    <a:lnTo>
                      <a:pt x="94" y="41"/>
                    </a:ln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4" name="Freeform 230"/>
              <p:cNvSpPr>
                <a:spLocks noChangeAspect="1"/>
              </p:cNvSpPr>
              <p:nvPr/>
            </p:nvSpPr>
            <p:spPr bwMode="auto">
              <a:xfrm>
                <a:off x="2426" y="2767"/>
                <a:ext cx="20" cy="19"/>
              </a:xfrm>
              <a:custGeom>
                <a:avLst/>
                <a:gdLst>
                  <a:gd name="T0" fmla="*/ 0 w 19"/>
                  <a:gd name="T1" fmla="*/ 21 h 21"/>
                  <a:gd name="T2" fmla="*/ 19 w 19"/>
                  <a:gd name="T3" fmla="*/ 21 h 21"/>
                  <a:gd name="T4" fmla="*/ 19 w 19"/>
                  <a:gd name="T5" fmla="*/ 2 h 21"/>
                  <a:gd name="T6" fmla="*/ 0 w 19"/>
                  <a:gd name="T7" fmla="*/ 0 h 21"/>
                  <a:gd name="T8" fmla="*/ 0 w 19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0" y="21"/>
                    </a:moveTo>
                    <a:lnTo>
                      <a:pt x="19" y="21"/>
                    </a:lnTo>
                    <a:lnTo>
                      <a:pt x="19" y="2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5" name="Freeform 231"/>
              <p:cNvSpPr>
                <a:spLocks noChangeAspect="1"/>
              </p:cNvSpPr>
              <p:nvPr/>
            </p:nvSpPr>
            <p:spPr bwMode="auto">
              <a:xfrm>
                <a:off x="2445" y="2767"/>
                <a:ext cx="54" cy="31"/>
              </a:xfrm>
              <a:custGeom>
                <a:avLst/>
                <a:gdLst>
                  <a:gd name="T0" fmla="*/ 0 w 23"/>
                  <a:gd name="T1" fmla="*/ 45 h 13"/>
                  <a:gd name="T2" fmla="*/ 127 w 23"/>
                  <a:gd name="T3" fmla="*/ 33 h 13"/>
                  <a:gd name="T4" fmla="*/ 127 w 23"/>
                  <a:gd name="T5" fmla="*/ 17 h 13"/>
                  <a:gd name="T6" fmla="*/ 0 w 23"/>
                  <a:gd name="T7" fmla="*/ 0 h 13"/>
                  <a:gd name="T8" fmla="*/ 0 w 23"/>
                  <a:gd name="T9" fmla="*/ 4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3"/>
                  <a:gd name="T17" fmla="*/ 23 w 23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3">
                    <a:moveTo>
                      <a:pt x="0" y="8"/>
                    </a:moveTo>
                    <a:cubicBezTo>
                      <a:pt x="0" y="8"/>
                      <a:pt x="10" y="13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6" y="4"/>
                      <a:pt x="0" y="0"/>
                    </a:cubicBezTo>
                    <a:cubicBezTo>
                      <a:pt x="0" y="6"/>
                      <a:pt x="0" y="8"/>
                      <a:pt x="0" y="8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6" name="Freeform 232"/>
              <p:cNvSpPr>
                <a:spLocks noChangeAspect="1"/>
              </p:cNvSpPr>
              <p:nvPr/>
            </p:nvSpPr>
            <p:spPr bwMode="auto">
              <a:xfrm>
                <a:off x="2426" y="2765"/>
                <a:ext cx="20" cy="2"/>
              </a:xfrm>
              <a:custGeom>
                <a:avLst/>
                <a:gdLst>
                  <a:gd name="T0" fmla="*/ 0 w 19"/>
                  <a:gd name="T1" fmla="*/ 2 h 4"/>
                  <a:gd name="T2" fmla="*/ 0 w 19"/>
                  <a:gd name="T3" fmla="*/ 0 h 4"/>
                  <a:gd name="T4" fmla="*/ 19 w 19"/>
                  <a:gd name="T5" fmla="*/ 2 h 4"/>
                  <a:gd name="T6" fmla="*/ 19 w 19"/>
                  <a:gd name="T7" fmla="*/ 4 h 4"/>
                  <a:gd name="T8" fmla="*/ 0 w 19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4"/>
                  <a:gd name="T17" fmla="*/ 19 w 1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4">
                    <a:moveTo>
                      <a:pt x="0" y="2"/>
                    </a:moveTo>
                    <a:lnTo>
                      <a:pt x="0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7" name="Freeform 233"/>
              <p:cNvSpPr>
                <a:spLocks noChangeAspect="1"/>
              </p:cNvSpPr>
              <p:nvPr/>
            </p:nvSpPr>
            <p:spPr bwMode="auto">
              <a:xfrm>
                <a:off x="2445" y="2767"/>
                <a:ext cx="54" cy="10"/>
              </a:xfrm>
              <a:custGeom>
                <a:avLst/>
                <a:gdLst>
                  <a:gd name="T0" fmla="*/ 0 w 23"/>
                  <a:gd name="T1" fmla="*/ 0 h 5"/>
                  <a:gd name="T2" fmla="*/ 127 w 23"/>
                  <a:gd name="T3" fmla="*/ 24 h 5"/>
                  <a:gd name="T4" fmla="*/ 127 w 23"/>
                  <a:gd name="T5" fmla="*/ 24 h 5"/>
                  <a:gd name="T6" fmla="*/ 33 w 23"/>
                  <a:gd name="T7" fmla="*/ 17 h 5"/>
                  <a:gd name="T8" fmla="*/ 0 w 23"/>
                  <a:gd name="T9" fmla="*/ 5 h 5"/>
                  <a:gd name="T10" fmla="*/ 0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5"/>
                  <a:gd name="T20" fmla="*/ 23 w 2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5">
                    <a:moveTo>
                      <a:pt x="0" y="0"/>
                    </a:moveTo>
                    <a:cubicBezTo>
                      <a:pt x="0" y="0"/>
                      <a:pt x="6" y="5"/>
                      <a:pt x="23" y="4"/>
                    </a:cubicBezTo>
                    <a:cubicBezTo>
                      <a:pt x="23" y="5"/>
                      <a:pt x="23" y="4"/>
                      <a:pt x="23" y="4"/>
                    </a:cubicBezTo>
                    <a:cubicBezTo>
                      <a:pt x="23" y="4"/>
                      <a:pt x="13" y="5"/>
                      <a:pt x="6" y="3"/>
                    </a:cubicBezTo>
                    <a:cubicBezTo>
                      <a:pt x="0" y="2"/>
                      <a:pt x="0" y="1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8" name="Rectangle 234"/>
              <p:cNvSpPr>
                <a:spLocks noChangeAspect="1" noChangeArrowheads="1"/>
              </p:cNvSpPr>
              <p:nvPr/>
            </p:nvSpPr>
            <p:spPr bwMode="auto">
              <a:xfrm>
                <a:off x="2499" y="2777"/>
                <a:ext cx="1" cy="7"/>
              </a:xfrm>
              <a:prstGeom prst="rect">
                <a:avLst/>
              </a:prstGeom>
              <a:solidFill>
                <a:srgbClr val="D2DAE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59" name="Freeform 235"/>
              <p:cNvSpPr>
                <a:spLocks noChangeAspect="1"/>
              </p:cNvSpPr>
              <p:nvPr/>
            </p:nvSpPr>
            <p:spPr bwMode="auto">
              <a:xfrm>
                <a:off x="2426" y="2731"/>
                <a:ext cx="94" cy="41"/>
              </a:xfrm>
              <a:custGeom>
                <a:avLst/>
                <a:gdLst>
                  <a:gd name="T0" fmla="*/ 0 w 94"/>
                  <a:gd name="T1" fmla="*/ 0 h 40"/>
                  <a:gd name="T2" fmla="*/ 94 w 94"/>
                  <a:gd name="T3" fmla="*/ 11 h 40"/>
                  <a:gd name="T4" fmla="*/ 94 w 94"/>
                  <a:gd name="T5" fmla="*/ 40 h 40"/>
                  <a:gd name="T6" fmla="*/ 0 w 94"/>
                  <a:gd name="T7" fmla="*/ 28 h 40"/>
                  <a:gd name="T8" fmla="*/ 0 w 94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40"/>
                  <a:gd name="T17" fmla="*/ 94 w 9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40">
                    <a:moveTo>
                      <a:pt x="0" y="0"/>
                    </a:moveTo>
                    <a:lnTo>
                      <a:pt x="94" y="11"/>
                    </a:lnTo>
                    <a:lnTo>
                      <a:pt x="94" y="40"/>
                    </a:lnTo>
                    <a:lnTo>
                      <a:pt x="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7F9A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0" name="Freeform 236"/>
              <p:cNvSpPr>
                <a:spLocks noChangeAspect="1"/>
              </p:cNvSpPr>
              <p:nvPr/>
            </p:nvSpPr>
            <p:spPr bwMode="auto">
              <a:xfrm>
                <a:off x="2426" y="2736"/>
                <a:ext cx="20" cy="24"/>
              </a:xfrm>
              <a:custGeom>
                <a:avLst/>
                <a:gdLst>
                  <a:gd name="T0" fmla="*/ 0 w 19"/>
                  <a:gd name="T1" fmla="*/ 22 h 24"/>
                  <a:gd name="T2" fmla="*/ 19 w 19"/>
                  <a:gd name="T3" fmla="*/ 24 h 24"/>
                  <a:gd name="T4" fmla="*/ 16 w 19"/>
                  <a:gd name="T5" fmla="*/ 3 h 24"/>
                  <a:gd name="T6" fmla="*/ 0 w 19"/>
                  <a:gd name="T7" fmla="*/ 0 h 24"/>
                  <a:gd name="T8" fmla="*/ 0 w 19"/>
                  <a:gd name="T9" fmla="*/ 22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4"/>
                  <a:gd name="T17" fmla="*/ 19 w 19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4">
                    <a:moveTo>
                      <a:pt x="0" y="22"/>
                    </a:moveTo>
                    <a:lnTo>
                      <a:pt x="19" y="24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8AA5BC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1" name="Freeform 237"/>
              <p:cNvSpPr>
                <a:spLocks noChangeAspect="1"/>
              </p:cNvSpPr>
              <p:nvPr/>
            </p:nvSpPr>
            <p:spPr bwMode="auto">
              <a:xfrm>
                <a:off x="2442" y="2738"/>
                <a:ext cx="58" cy="29"/>
              </a:xfrm>
              <a:custGeom>
                <a:avLst/>
                <a:gdLst>
                  <a:gd name="T0" fmla="*/ 5 w 24"/>
                  <a:gd name="T1" fmla="*/ 48 h 13"/>
                  <a:gd name="T2" fmla="*/ 135 w 24"/>
                  <a:gd name="T3" fmla="*/ 37 h 13"/>
                  <a:gd name="T4" fmla="*/ 135 w 24"/>
                  <a:gd name="T5" fmla="*/ 21 h 13"/>
                  <a:gd name="T6" fmla="*/ 0 w 24"/>
                  <a:gd name="T7" fmla="*/ 0 h 13"/>
                  <a:gd name="T8" fmla="*/ 5 w 24"/>
                  <a:gd name="T9" fmla="*/ 48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3"/>
                  <a:gd name="T17" fmla="*/ 24 w 2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3">
                    <a:moveTo>
                      <a:pt x="1" y="9"/>
                    </a:moveTo>
                    <a:cubicBezTo>
                      <a:pt x="1" y="9"/>
                      <a:pt x="11" y="13"/>
                      <a:pt x="24" y="7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6" y="5"/>
                      <a:pt x="0" y="0"/>
                    </a:cubicBezTo>
                    <a:cubicBezTo>
                      <a:pt x="1" y="6"/>
                      <a:pt x="1" y="9"/>
                      <a:pt x="1" y="9"/>
                    </a:cubicBezTo>
                  </a:path>
                </a:pathLst>
              </a:custGeom>
              <a:solidFill>
                <a:srgbClr val="B0BFCF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2" name="Freeform 238"/>
              <p:cNvSpPr>
                <a:spLocks noChangeAspect="1"/>
              </p:cNvSpPr>
              <p:nvPr/>
            </p:nvSpPr>
            <p:spPr bwMode="auto">
              <a:xfrm>
                <a:off x="2426" y="2733"/>
                <a:ext cx="20" cy="5"/>
              </a:xfrm>
              <a:custGeom>
                <a:avLst/>
                <a:gdLst>
                  <a:gd name="T0" fmla="*/ 0 w 19"/>
                  <a:gd name="T1" fmla="*/ 2 h 5"/>
                  <a:gd name="T2" fmla="*/ 0 w 19"/>
                  <a:gd name="T3" fmla="*/ 0 h 5"/>
                  <a:gd name="T4" fmla="*/ 19 w 19"/>
                  <a:gd name="T5" fmla="*/ 5 h 5"/>
                  <a:gd name="T6" fmla="*/ 16 w 19"/>
                  <a:gd name="T7" fmla="*/ 5 h 5"/>
                  <a:gd name="T8" fmla="*/ 0 w 19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5"/>
                  <a:gd name="T17" fmla="*/ 19 w 19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5">
                    <a:moveTo>
                      <a:pt x="0" y="2"/>
                    </a:moveTo>
                    <a:lnTo>
                      <a:pt x="0" y="0"/>
                    </a:lnTo>
                    <a:lnTo>
                      <a:pt x="19" y="5"/>
                    </a:lnTo>
                    <a:lnTo>
                      <a:pt x="16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3" name="Freeform 239"/>
              <p:cNvSpPr>
                <a:spLocks noChangeAspect="1"/>
              </p:cNvSpPr>
              <p:nvPr/>
            </p:nvSpPr>
            <p:spPr bwMode="auto">
              <a:xfrm>
                <a:off x="2442" y="2738"/>
                <a:ext cx="58" cy="10"/>
              </a:xfrm>
              <a:custGeom>
                <a:avLst/>
                <a:gdLst>
                  <a:gd name="T0" fmla="*/ 5 w 24"/>
                  <a:gd name="T1" fmla="*/ 0 h 4"/>
                  <a:gd name="T2" fmla="*/ 135 w 24"/>
                  <a:gd name="T3" fmla="*/ 16 h 4"/>
                  <a:gd name="T4" fmla="*/ 135 w 24"/>
                  <a:gd name="T5" fmla="*/ 20 h 4"/>
                  <a:gd name="T6" fmla="*/ 40 w 24"/>
                  <a:gd name="T7" fmla="*/ 16 h 4"/>
                  <a:gd name="T8" fmla="*/ 0 w 24"/>
                  <a:gd name="T9" fmla="*/ 0 h 4"/>
                  <a:gd name="T10" fmla="*/ 5 w 2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"/>
                  <a:gd name="T20" fmla="*/ 24 w 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">
                    <a:moveTo>
                      <a:pt x="1" y="0"/>
                    </a:moveTo>
                    <a:cubicBezTo>
                      <a:pt x="1" y="0"/>
                      <a:pt x="7" y="4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4"/>
                      <a:pt x="14" y="4"/>
                      <a:pt x="7" y="3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4B4CB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764" name="Freeform 240"/>
              <p:cNvSpPr>
                <a:spLocks noChangeAspect="1"/>
              </p:cNvSpPr>
              <p:nvPr/>
            </p:nvSpPr>
            <p:spPr bwMode="auto">
              <a:xfrm>
                <a:off x="2499" y="2748"/>
                <a:ext cx="1" cy="7"/>
              </a:xfrm>
              <a:custGeom>
                <a:avLst/>
                <a:gdLst>
                  <a:gd name="T0" fmla="*/ 2 w 2"/>
                  <a:gd name="T1" fmla="*/ 5 h 7"/>
                  <a:gd name="T2" fmla="*/ 0 w 2"/>
                  <a:gd name="T3" fmla="*/ 7 h 7"/>
                  <a:gd name="T4" fmla="*/ 0 w 2"/>
                  <a:gd name="T5" fmla="*/ 0 h 7"/>
                  <a:gd name="T6" fmla="*/ 2 w 2"/>
                  <a:gd name="T7" fmla="*/ 0 h 7"/>
                  <a:gd name="T8" fmla="*/ 2 w 2"/>
                  <a:gd name="T9" fmla="*/ 5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"/>
                  <a:gd name="T17" fmla="*/ 2 w 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">
                    <a:moveTo>
                      <a:pt x="2" y="5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D2DAE4"/>
              </a:solidFill>
              <a:ln w="9525">
                <a:noFill/>
                <a:round/>
                <a:headEnd/>
                <a:tailEnd/>
              </a:ln>
            </p:spPr>
            <p:txBody>
              <a:bodyPr wrap="non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551" name="TextBox 47"/>
            <p:cNvSpPr txBox="1">
              <a:spLocks noChangeArrowheads="1"/>
            </p:cNvSpPr>
            <p:nvPr/>
          </p:nvSpPr>
          <p:spPr bwMode="auto">
            <a:xfrm>
              <a:off x="3190875" y="3308350"/>
              <a:ext cx="1717675" cy="25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latin typeface="Huawei Sans" panose="020C0503030203020204" pitchFamily="34" charset="0"/>
                </a:rPr>
                <a:t>Основной центр</a:t>
              </a:r>
            </a:p>
          </p:txBody>
        </p:sp>
        <p:sp>
          <p:nvSpPr>
            <p:cNvPr id="552" name="AutoShape 289"/>
            <p:cNvSpPr>
              <a:spLocks noChangeArrowheads="1"/>
            </p:cNvSpPr>
            <p:nvPr/>
          </p:nvSpPr>
          <p:spPr bwMode="auto">
            <a:xfrm>
              <a:off x="2743200" y="1196975"/>
              <a:ext cx="4506914" cy="2447925"/>
            </a:xfrm>
            <a:prstGeom prst="roundRect">
              <a:avLst>
                <a:gd name="adj" fmla="val 2753"/>
              </a:avLst>
            </a:prstGeom>
            <a:noFill/>
            <a:ln w="15875" algn="ctr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  <a:sym typeface="Huawei Sans" panose="020C0503030203020204" pitchFamily="34" charset="0"/>
              </a:endParaRPr>
            </a:p>
          </p:txBody>
        </p:sp>
        <p:sp>
          <p:nvSpPr>
            <p:cNvPr id="553" name="AutoShape 7"/>
            <p:cNvSpPr>
              <a:spLocks noChangeArrowheads="1"/>
            </p:cNvSpPr>
            <p:nvPr/>
          </p:nvSpPr>
          <p:spPr bwMode="auto">
            <a:xfrm>
              <a:off x="4152899" y="1096963"/>
              <a:ext cx="1495425" cy="21113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 algn="ctr">
              <a:solidFill>
                <a:srgbClr val="E27100"/>
              </a:solidFill>
              <a:round/>
              <a:headEnd/>
              <a:tailEnd/>
            </a:ln>
          </p:spPr>
          <p:txBody>
            <a:bodyPr wrap="none" lIns="0" tIns="0" rIns="0" bIns="0" anchor="ctr">
              <a:noAutofit/>
            </a:bodyPr>
            <a:lstStyle/>
            <a:p>
              <a:pPr algn="ctr" eaLnBrk="0" fontAlgn="ctr" hangingPunct="0">
                <a:defRPr/>
              </a:pPr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ЦОД1</a:t>
              </a:r>
            </a:p>
          </p:txBody>
        </p:sp>
        <p:pic>
          <p:nvPicPr>
            <p:cNvPr id="554" name="Picture 7" descr="snode-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80138" y="1747838"/>
              <a:ext cx="384175" cy="576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55" name="组合 840"/>
            <p:cNvGrpSpPr/>
            <p:nvPr/>
          </p:nvGrpSpPr>
          <p:grpSpPr>
            <a:xfrm>
              <a:off x="4231569" y="1665581"/>
              <a:ext cx="467431" cy="735086"/>
              <a:chOff x="10187868" y="3710282"/>
              <a:chExt cx="642557" cy="947899"/>
            </a:xfrm>
          </p:grpSpPr>
          <p:grpSp>
            <p:nvGrpSpPr>
              <p:cNvPr id="614" name="Group 83"/>
              <p:cNvGrpSpPr>
                <a:grpSpLocks noChangeAspect="1"/>
              </p:cNvGrpSpPr>
              <p:nvPr/>
            </p:nvGrpSpPr>
            <p:grpSpPr bwMode="auto">
              <a:xfrm>
                <a:off x="10187868" y="3710282"/>
                <a:ext cx="642557" cy="898294"/>
                <a:chOff x="5506" y="5440"/>
                <a:chExt cx="312" cy="502"/>
              </a:xfrm>
            </p:grpSpPr>
            <p:sp>
              <p:nvSpPr>
                <p:cNvPr id="617" name="Freeform 84"/>
                <p:cNvSpPr>
                  <a:spLocks noChangeAspect="1"/>
                </p:cNvSpPr>
                <p:nvPr/>
              </p:nvSpPr>
              <p:spPr bwMode="auto">
                <a:xfrm>
                  <a:off x="5654" y="5464"/>
                  <a:ext cx="164" cy="478"/>
                </a:xfrm>
                <a:custGeom>
                  <a:avLst/>
                  <a:gdLst>
                    <a:gd name="T0" fmla="*/ 5248 w 82"/>
                    <a:gd name="T1" fmla="*/ 4864 h 239"/>
                    <a:gd name="T2" fmla="*/ 5248 w 82"/>
                    <a:gd name="T3" fmla="*/ 192 h 239"/>
                    <a:gd name="T4" fmla="*/ 256 w 82"/>
                    <a:gd name="T5" fmla="*/ 4032 h 239"/>
                    <a:gd name="T6" fmla="*/ 256 w 82"/>
                    <a:gd name="T7" fmla="*/ 14528 h 239"/>
                    <a:gd name="T8" fmla="*/ 0 w 82"/>
                    <a:gd name="T9" fmla="*/ 15104 h 239"/>
                    <a:gd name="T10" fmla="*/ 320 w 82"/>
                    <a:gd name="T11" fmla="*/ 15040 h 239"/>
                    <a:gd name="T12" fmla="*/ 768 w 82"/>
                    <a:gd name="T13" fmla="*/ 14656 h 239"/>
                    <a:gd name="T14" fmla="*/ 768 w 82"/>
                    <a:gd name="T15" fmla="*/ 14464 h 239"/>
                    <a:gd name="T16" fmla="*/ 960 w 82"/>
                    <a:gd name="T17" fmla="*/ 14528 h 239"/>
                    <a:gd name="T18" fmla="*/ 5056 w 82"/>
                    <a:gd name="T19" fmla="*/ 11264 h 239"/>
                    <a:gd name="T20" fmla="*/ 5248 w 82"/>
                    <a:gd name="T21" fmla="*/ 11008 h 239"/>
                    <a:gd name="T22" fmla="*/ 5248 w 82"/>
                    <a:gd name="T23" fmla="*/ 4864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2"/>
                    <a:gd name="T37" fmla="*/ 0 h 239"/>
                    <a:gd name="T38" fmla="*/ 82 w 82"/>
                    <a:gd name="T39" fmla="*/ 239 h 2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2" h="239">
                      <a:moveTo>
                        <a:pt x="82" y="76"/>
                      </a:moveTo>
                      <a:cubicBezTo>
                        <a:pt x="82" y="37"/>
                        <a:pt x="82" y="4"/>
                        <a:pt x="82" y="3"/>
                      </a:cubicBezTo>
                      <a:cubicBezTo>
                        <a:pt x="80" y="0"/>
                        <a:pt x="4" y="63"/>
                        <a:pt x="4" y="63"/>
                      </a:cubicBezTo>
                      <a:cubicBezTo>
                        <a:pt x="4" y="227"/>
                        <a:pt x="4" y="227"/>
                        <a:pt x="4" y="227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36"/>
                        <a:pt x="0" y="239"/>
                        <a:pt x="5" y="235"/>
                      </a:cubicBezTo>
                      <a:cubicBezTo>
                        <a:pt x="7" y="234"/>
                        <a:pt x="9" y="232"/>
                        <a:pt x="12" y="229"/>
                      </a:cubicBezTo>
                      <a:cubicBezTo>
                        <a:pt x="12" y="227"/>
                        <a:pt x="12" y="227"/>
                        <a:pt x="12" y="226"/>
                      </a:cubicBezTo>
                      <a:cubicBezTo>
                        <a:pt x="12" y="226"/>
                        <a:pt x="13" y="226"/>
                        <a:pt x="15" y="227"/>
                      </a:cubicBezTo>
                      <a:cubicBezTo>
                        <a:pt x="36" y="209"/>
                        <a:pt x="78" y="178"/>
                        <a:pt x="79" y="176"/>
                      </a:cubicBezTo>
                      <a:cubicBezTo>
                        <a:pt x="82" y="174"/>
                        <a:pt x="82" y="173"/>
                        <a:pt x="82" y="172"/>
                      </a:cubicBezTo>
                      <a:cubicBezTo>
                        <a:pt x="82" y="172"/>
                        <a:pt x="82" y="124"/>
                        <a:pt x="82" y="76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8" name="Freeform 85"/>
                <p:cNvSpPr>
                  <a:spLocks noChangeAspect="1"/>
                </p:cNvSpPr>
                <p:nvPr/>
              </p:nvSpPr>
              <p:spPr bwMode="auto">
                <a:xfrm>
                  <a:off x="5506" y="5440"/>
                  <a:ext cx="310" cy="148"/>
                </a:xfrm>
                <a:custGeom>
                  <a:avLst/>
                  <a:gdLst>
                    <a:gd name="T0" fmla="*/ 9920 w 155"/>
                    <a:gd name="T1" fmla="*/ 896 h 74"/>
                    <a:gd name="T2" fmla="*/ 4928 w 155"/>
                    <a:gd name="T3" fmla="*/ 4736 h 74"/>
                    <a:gd name="T4" fmla="*/ 256 w 155"/>
                    <a:gd name="T5" fmla="*/ 3776 h 74"/>
                    <a:gd name="T6" fmla="*/ 0 w 155"/>
                    <a:gd name="T7" fmla="*/ 3904 h 74"/>
                    <a:gd name="T8" fmla="*/ 128 w 155"/>
                    <a:gd name="T9" fmla="*/ 3648 h 74"/>
                    <a:gd name="T10" fmla="*/ 512 w 155"/>
                    <a:gd name="T11" fmla="*/ 3328 h 74"/>
                    <a:gd name="T12" fmla="*/ 704 w 155"/>
                    <a:gd name="T13" fmla="*/ 3392 h 74"/>
                    <a:gd name="T14" fmla="*/ 704 w 155"/>
                    <a:gd name="T15" fmla="*/ 3200 h 74"/>
                    <a:gd name="T16" fmla="*/ 4864 w 155"/>
                    <a:gd name="T17" fmla="*/ 64 h 74"/>
                    <a:gd name="T18" fmla="*/ 5056 w 155"/>
                    <a:gd name="T19" fmla="*/ 0 h 74"/>
                    <a:gd name="T20" fmla="*/ 9664 w 155"/>
                    <a:gd name="T21" fmla="*/ 704 h 74"/>
                    <a:gd name="T22" fmla="*/ 9920 w 155"/>
                    <a:gd name="T23" fmla="*/ 896 h 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5"/>
                    <a:gd name="T37" fmla="*/ 0 h 74"/>
                    <a:gd name="T38" fmla="*/ 155 w 155"/>
                    <a:gd name="T39" fmla="*/ 74 h 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5" h="74">
                      <a:moveTo>
                        <a:pt x="155" y="14"/>
                      </a:move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13" y="65"/>
                        <a:pt x="9" y="59"/>
                        <a:pt x="4" y="59"/>
                      </a:cubicBezTo>
                      <a:cubicBezTo>
                        <a:pt x="1" y="58"/>
                        <a:pt x="0" y="61"/>
                        <a:pt x="0" y="61"/>
                      </a:cubicBezTo>
                      <a:cubicBezTo>
                        <a:pt x="0" y="61"/>
                        <a:pt x="0" y="58"/>
                        <a:pt x="2" y="57"/>
                      </a:cubicBezTo>
                      <a:cubicBezTo>
                        <a:pt x="2" y="57"/>
                        <a:pt x="5" y="55"/>
                        <a:pt x="8" y="52"/>
                      </a:cubicBezTo>
                      <a:cubicBezTo>
                        <a:pt x="10" y="53"/>
                        <a:pt x="10" y="53"/>
                        <a:pt x="11" y="53"/>
                      </a:cubicBezTo>
                      <a:cubicBezTo>
                        <a:pt x="11" y="52"/>
                        <a:pt x="11" y="51"/>
                        <a:pt x="11" y="50"/>
                      </a:cubicBezTo>
                      <a:cubicBezTo>
                        <a:pt x="40" y="27"/>
                        <a:pt x="73" y="2"/>
                        <a:pt x="76" y="1"/>
                      </a:cubicBezTo>
                      <a:cubicBezTo>
                        <a:pt x="77" y="0"/>
                        <a:pt x="79" y="0"/>
                        <a:pt x="79" y="0"/>
                      </a:cubicBezTo>
                      <a:cubicBezTo>
                        <a:pt x="79" y="0"/>
                        <a:pt x="150" y="11"/>
                        <a:pt x="151" y="11"/>
                      </a:cubicBezTo>
                      <a:cubicBezTo>
                        <a:pt x="154" y="12"/>
                        <a:pt x="155" y="14"/>
                        <a:pt x="155" y="14"/>
                      </a:cubicBez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9" name="Freeform 86"/>
                <p:cNvSpPr>
                  <a:spLocks noChangeAspect="1"/>
                </p:cNvSpPr>
                <p:nvPr/>
              </p:nvSpPr>
              <p:spPr bwMode="auto">
                <a:xfrm>
                  <a:off x="5658" y="5466"/>
                  <a:ext cx="160" cy="124"/>
                </a:xfrm>
                <a:custGeom>
                  <a:avLst/>
                  <a:gdLst>
                    <a:gd name="T0" fmla="*/ 5120 w 80"/>
                    <a:gd name="T1" fmla="*/ 128 h 62"/>
                    <a:gd name="T2" fmla="*/ 5056 w 80"/>
                    <a:gd name="T3" fmla="*/ 0 h 62"/>
                    <a:gd name="T4" fmla="*/ 0 w 80"/>
                    <a:gd name="T5" fmla="*/ 3904 h 62"/>
                    <a:gd name="T6" fmla="*/ 64 w 80"/>
                    <a:gd name="T7" fmla="*/ 3968 h 62"/>
                    <a:gd name="T8" fmla="*/ 5120 w 80"/>
                    <a:gd name="T9" fmla="*/ 128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2"/>
                    <a:gd name="T17" fmla="*/ 80 w 8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2">
                      <a:moveTo>
                        <a:pt x="80" y="2"/>
                      </a:moveTo>
                      <a:cubicBezTo>
                        <a:pt x="80" y="2"/>
                        <a:pt x="80" y="1"/>
                        <a:pt x="79" y="0"/>
                      </a:cubicBezTo>
                      <a:cubicBezTo>
                        <a:pt x="76" y="2"/>
                        <a:pt x="0" y="61"/>
                        <a:pt x="0" y="61"/>
                      </a:cubicBezTo>
                      <a:cubicBezTo>
                        <a:pt x="1" y="62"/>
                        <a:pt x="1" y="62"/>
                        <a:pt x="1" y="62"/>
                      </a:cubicBez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0" name="Freeform 87"/>
                <p:cNvSpPr>
                  <a:spLocks noChangeAspect="1"/>
                </p:cNvSpPr>
                <p:nvPr/>
              </p:nvSpPr>
              <p:spPr bwMode="auto">
                <a:xfrm>
                  <a:off x="5506" y="5556"/>
                  <a:ext cx="158" cy="384"/>
                </a:xfrm>
                <a:custGeom>
                  <a:avLst/>
                  <a:gdLst>
                    <a:gd name="T0" fmla="*/ 5056 w 79"/>
                    <a:gd name="T1" fmla="*/ 1216 h 192"/>
                    <a:gd name="T2" fmla="*/ 4864 w 79"/>
                    <a:gd name="T3" fmla="*/ 896 h 192"/>
                    <a:gd name="T4" fmla="*/ 256 w 79"/>
                    <a:gd name="T5" fmla="*/ 64 h 192"/>
                    <a:gd name="T6" fmla="*/ 0 w 79"/>
                    <a:gd name="T7" fmla="*/ 192 h 192"/>
                    <a:gd name="T8" fmla="*/ 0 w 79"/>
                    <a:gd name="T9" fmla="*/ 1088 h 192"/>
                    <a:gd name="T10" fmla="*/ 192 w 79"/>
                    <a:gd name="T11" fmla="*/ 1088 h 192"/>
                    <a:gd name="T12" fmla="*/ 0 w 79"/>
                    <a:gd name="T13" fmla="*/ 1216 h 192"/>
                    <a:gd name="T14" fmla="*/ 0 w 79"/>
                    <a:gd name="T15" fmla="*/ 1664 h 192"/>
                    <a:gd name="T16" fmla="*/ 0 w 79"/>
                    <a:gd name="T17" fmla="*/ 10944 h 192"/>
                    <a:gd name="T18" fmla="*/ 256 w 79"/>
                    <a:gd name="T19" fmla="*/ 11328 h 192"/>
                    <a:gd name="T20" fmla="*/ 4672 w 79"/>
                    <a:gd name="T21" fmla="*/ 12224 h 192"/>
                    <a:gd name="T22" fmla="*/ 4992 w 79"/>
                    <a:gd name="T23" fmla="*/ 11968 h 192"/>
                    <a:gd name="T24" fmla="*/ 5056 w 79"/>
                    <a:gd name="T25" fmla="*/ 1216 h 1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9"/>
                    <a:gd name="T40" fmla="*/ 0 h 192"/>
                    <a:gd name="T41" fmla="*/ 79 w 79"/>
                    <a:gd name="T42" fmla="*/ 192 h 1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9" h="192">
                      <a:moveTo>
                        <a:pt x="79" y="19"/>
                      </a:moveTo>
                      <a:cubicBezTo>
                        <a:pt x="79" y="16"/>
                        <a:pt x="77" y="14"/>
                        <a:pt x="76" y="14"/>
                      </a:cubicBezTo>
                      <a:cubicBezTo>
                        <a:pt x="35" y="7"/>
                        <a:pt x="9" y="1"/>
                        <a:pt x="4" y="1"/>
                      </a:cubicBezTo>
                      <a:cubicBezTo>
                        <a:pt x="0" y="0"/>
                        <a:pt x="0" y="3"/>
                        <a:pt x="0" y="3"/>
                      </a:cubicBezTo>
                      <a:cubicBezTo>
                        <a:pt x="0" y="3"/>
                        <a:pt x="0" y="9"/>
                        <a:pt x="0" y="17"/>
                      </a:cubicBezTo>
                      <a:cubicBezTo>
                        <a:pt x="1" y="17"/>
                        <a:pt x="2" y="17"/>
                        <a:pt x="3" y="17"/>
                      </a:cubicBezTo>
                      <a:cubicBezTo>
                        <a:pt x="3" y="18"/>
                        <a:pt x="0" y="19"/>
                        <a:pt x="0" y="19"/>
                      </a:cubicBezTo>
                      <a:cubicBezTo>
                        <a:pt x="0" y="22"/>
                        <a:pt x="0" y="24"/>
                        <a:pt x="0" y="26"/>
                      </a:cubicBezTo>
                      <a:cubicBezTo>
                        <a:pt x="0" y="26"/>
                        <a:pt x="0" y="170"/>
                        <a:pt x="0" y="171"/>
                      </a:cubicBezTo>
                      <a:cubicBezTo>
                        <a:pt x="0" y="176"/>
                        <a:pt x="1" y="177"/>
                        <a:pt x="4" y="177"/>
                      </a:cubicBezTo>
                      <a:cubicBezTo>
                        <a:pt x="6" y="178"/>
                        <a:pt x="54" y="188"/>
                        <a:pt x="73" y="191"/>
                      </a:cubicBezTo>
                      <a:cubicBezTo>
                        <a:pt x="77" y="192"/>
                        <a:pt x="78" y="187"/>
                        <a:pt x="78" y="187"/>
                      </a:cubicBezTo>
                      <a:cubicBezTo>
                        <a:pt x="78" y="187"/>
                        <a:pt x="79" y="19"/>
                        <a:pt x="79" y="19"/>
                      </a:cubicBezTo>
                      <a:close/>
                    </a:path>
                  </a:pathLst>
                </a:custGeom>
                <a:solidFill>
                  <a:srgbClr val="D3DB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1" name="Freeform 88"/>
                <p:cNvSpPr>
                  <a:spLocks noChangeAspect="1"/>
                </p:cNvSpPr>
                <p:nvPr/>
              </p:nvSpPr>
              <p:spPr bwMode="auto">
                <a:xfrm>
                  <a:off x="5558" y="579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2" name="Freeform 89"/>
                <p:cNvSpPr>
                  <a:spLocks noChangeAspect="1"/>
                </p:cNvSpPr>
                <p:nvPr/>
              </p:nvSpPr>
              <p:spPr bwMode="auto">
                <a:xfrm>
                  <a:off x="5558" y="579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3" name="Freeform 90"/>
                <p:cNvSpPr>
                  <a:spLocks noChangeAspect="1"/>
                </p:cNvSpPr>
                <p:nvPr/>
              </p:nvSpPr>
              <p:spPr bwMode="auto">
                <a:xfrm>
                  <a:off x="5558" y="5810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4" name="Freeform 91"/>
                <p:cNvSpPr>
                  <a:spLocks noChangeAspect="1"/>
                </p:cNvSpPr>
                <p:nvPr/>
              </p:nvSpPr>
              <p:spPr bwMode="auto">
                <a:xfrm>
                  <a:off x="5558" y="5810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5" name="Freeform 92"/>
                <p:cNvSpPr>
                  <a:spLocks noChangeAspect="1"/>
                </p:cNvSpPr>
                <p:nvPr/>
              </p:nvSpPr>
              <p:spPr bwMode="auto">
                <a:xfrm>
                  <a:off x="5558" y="5822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4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4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6" name="Freeform 93"/>
                <p:cNvSpPr>
                  <a:spLocks noChangeAspect="1"/>
                </p:cNvSpPr>
                <p:nvPr/>
              </p:nvSpPr>
              <p:spPr bwMode="auto">
                <a:xfrm>
                  <a:off x="5558" y="582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7" name="Freeform 94"/>
                <p:cNvSpPr>
                  <a:spLocks noChangeAspect="1"/>
                </p:cNvSpPr>
                <p:nvPr/>
              </p:nvSpPr>
              <p:spPr bwMode="auto">
                <a:xfrm>
                  <a:off x="5558" y="583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8" name="Freeform 95"/>
                <p:cNvSpPr>
                  <a:spLocks noChangeAspect="1"/>
                </p:cNvSpPr>
                <p:nvPr/>
              </p:nvSpPr>
              <p:spPr bwMode="auto">
                <a:xfrm>
                  <a:off x="5558" y="583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9" name="Freeform 96"/>
                <p:cNvSpPr>
                  <a:spLocks noChangeAspect="1"/>
                </p:cNvSpPr>
                <p:nvPr/>
              </p:nvSpPr>
              <p:spPr bwMode="auto">
                <a:xfrm>
                  <a:off x="5558" y="5850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4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0" name="Freeform 97"/>
                <p:cNvSpPr>
                  <a:spLocks noChangeAspect="1"/>
                </p:cNvSpPr>
                <p:nvPr/>
              </p:nvSpPr>
              <p:spPr bwMode="auto">
                <a:xfrm>
                  <a:off x="5558" y="5848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1" name="Freeform 98"/>
                <p:cNvSpPr>
                  <a:spLocks noChangeAspect="1"/>
                </p:cNvSpPr>
                <p:nvPr/>
              </p:nvSpPr>
              <p:spPr bwMode="auto">
                <a:xfrm>
                  <a:off x="5558" y="5862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2" name="Freeform 99"/>
                <p:cNvSpPr>
                  <a:spLocks noChangeAspect="1"/>
                </p:cNvSpPr>
                <p:nvPr/>
              </p:nvSpPr>
              <p:spPr bwMode="auto">
                <a:xfrm>
                  <a:off x="5558" y="586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3" name="Freeform 100"/>
                <p:cNvSpPr>
                  <a:spLocks noChangeAspect="1"/>
                </p:cNvSpPr>
                <p:nvPr/>
              </p:nvSpPr>
              <p:spPr bwMode="auto">
                <a:xfrm>
                  <a:off x="5558" y="587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4" name="Freeform 101"/>
                <p:cNvSpPr>
                  <a:spLocks noChangeAspect="1"/>
                </p:cNvSpPr>
                <p:nvPr/>
              </p:nvSpPr>
              <p:spPr bwMode="auto">
                <a:xfrm>
                  <a:off x="5558" y="587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5" name="Freeform 102"/>
                <p:cNvSpPr>
                  <a:spLocks noChangeAspect="1"/>
                </p:cNvSpPr>
                <p:nvPr/>
              </p:nvSpPr>
              <p:spPr bwMode="auto">
                <a:xfrm>
                  <a:off x="5506" y="5590"/>
                  <a:ext cx="172" cy="34"/>
                </a:xfrm>
                <a:custGeom>
                  <a:avLst/>
                  <a:gdLst>
                    <a:gd name="T0" fmla="*/ 156 w 172"/>
                    <a:gd name="T1" fmla="*/ 30 h 34"/>
                    <a:gd name="T2" fmla="*/ 6 w 172"/>
                    <a:gd name="T3" fmla="*/ 0 h 34"/>
                    <a:gd name="T4" fmla="*/ 0 w 172"/>
                    <a:gd name="T5" fmla="*/ 4 h 34"/>
                    <a:gd name="T6" fmla="*/ 158 w 172"/>
                    <a:gd name="T7" fmla="*/ 34 h 34"/>
                    <a:gd name="T8" fmla="*/ 172 w 172"/>
                    <a:gd name="T9" fmla="*/ 24 h 34"/>
                    <a:gd name="T10" fmla="*/ 172 w 172"/>
                    <a:gd name="T11" fmla="*/ 20 h 34"/>
                    <a:gd name="T12" fmla="*/ 156 w 172"/>
                    <a:gd name="T13" fmla="*/ 3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2"/>
                    <a:gd name="T22" fmla="*/ 0 h 34"/>
                    <a:gd name="T23" fmla="*/ 172 w 172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2" h="34">
                      <a:moveTo>
                        <a:pt x="156" y="30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58" y="34"/>
                      </a:lnTo>
                      <a:lnTo>
                        <a:pt x="172" y="24"/>
                      </a:lnTo>
                      <a:lnTo>
                        <a:pt x="172" y="20"/>
                      </a:lnTo>
                      <a:lnTo>
                        <a:pt x="156" y="30"/>
                      </a:lnTo>
                      <a:close/>
                    </a:path>
                  </a:pathLst>
                </a:custGeom>
                <a:solidFill>
                  <a:srgbClr val="7588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6" name="Freeform 103"/>
                <p:cNvSpPr>
                  <a:spLocks noChangeAspect="1"/>
                </p:cNvSpPr>
                <p:nvPr/>
              </p:nvSpPr>
              <p:spPr bwMode="auto">
                <a:xfrm>
                  <a:off x="5532" y="5610"/>
                  <a:ext cx="100" cy="30"/>
                </a:xfrm>
                <a:custGeom>
                  <a:avLst/>
                  <a:gdLst>
                    <a:gd name="T0" fmla="*/ 100 w 100"/>
                    <a:gd name="T1" fmla="*/ 18 h 30"/>
                    <a:gd name="T2" fmla="*/ 0 w 100"/>
                    <a:gd name="T3" fmla="*/ 0 h 30"/>
                    <a:gd name="T4" fmla="*/ 0 w 100"/>
                    <a:gd name="T5" fmla="*/ 10 h 30"/>
                    <a:gd name="T6" fmla="*/ 100 w 100"/>
                    <a:gd name="T7" fmla="*/ 30 h 30"/>
                    <a:gd name="T8" fmla="*/ 100 w 100"/>
                    <a:gd name="T9" fmla="*/ 18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30"/>
                    <a:gd name="T17" fmla="*/ 100 w 10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30">
                      <a:moveTo>
                        <a:pt x="100" y="18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00" y="30"/>
                      </a:lnTo>
                      <a:lnTo>
                        <a:pt x="100" y="18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7" name="Freeform 104"/>
                <p:cNvSpPr>
                  <a:spLocks noChangeAspect="1"/>
                </p:cNvSpPr>
                <p:nvPr/>
              </p:nvSpPr>
              <p:spPr bwMode="auto">
                <a:xfrm>
                  <a:off x="5532" y="561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10 w 10"/>
                    <a:gd name="T3" fmla="*/ 2 h 10"/>
                    <a:gd name="T4" fmla="*/ 0 w 10"/>
                    <a:gd name="T5" fmla="*/ 0 h 10"/>
                    <a:gd name="T6" fmla="*/ 0 w 10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0"/>
                    <a:gd name="T14" fmla="*/ 10 w 10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0">
                      <a:moveTo>
                        <a:pt x="0" y="10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8" name="Freeform 105"/>
                <p:cNvSpPr>
                  <a:spLocks noChangeAspect="1"/>
                </p:cNvSpPr>
                <p:nvPr/>
              </p:nvSpPr>
              <p:spPr bwMode="auto">
                <a:xfrm>
                  <a:off x="5528" y="5540"/>
                  <a:ext cx="156" cy="378"/>
                </a:xfrm>
                <a:custGeom>
                  <a:avLst/>
                  <a:gdLst>
                    <a:gd name="T0" fmla="*/ 0 w 78"/>
                    <a:gd name="T1" fmla="*/ 0 h 189"/>
                    <a:gd name="T2" fmla="*/ 4800 w 78"/>
                    <a:gd name="T3" fmla="*/ 960 h 189"/>
                    <a:gd name="T4" fmla="*/ 4928 w 78"/>
                    <a:gd name="T5" fmla="*/ 1152 h 189"/>
                    <a:gd name="T6" fmla="*/ 4992 w 78"/>
                    <a:gd name="T7" fmla="*/ 12096 h 189"/>
                    <a:gd name="T8" fmla="*/ 4800 w 78"/>
                    <a:gd name="T9" fmla="*/ 12096 h 189"/>
                    <a:gd name="T10" fmla="*/ 4800 w 78"/>
                    <a:gd name="T11" fmla="*/ 1216 h 189"/>
                    <a:gd name="T12" fmla="*/ 4672 w 78"/>
                    <a:gd name="T13" fmla="*/ 1088 h 189"/>
                    <a:gd name="T14" fmla="*/ 0 w 78"/>
                    <a:gd name="T15" fmla="*/ 192 h 189"/>
                    <a:gd name="T16" fmla="*/ 0 w 78"/>
                    <a:gd name="T17" fmla="*/ 0 h 1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"/>
                    <a:gd name="T28" fmla="*/ 0 h 189"/>
                    <a:gd name="T29" fmla="*/ 78 w 78"/>
                    <a:gd name="T30" fmla="*/ 189 h 1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" h="189">
                      <a:moveTo>
                        <a:pt x="0" y="0"/>
                      </a:moveTo>
                      <a:cubicBezTo>
                        <a:pt x="75" y="15"/>
                        <a:pt x="75" y="15"/>
                        <a:pt x="75" y="15"/>
                      </a:cubicBezTo>
                      <a:cubicBezTo>
                        <a:pt x="75" y="15"/>
                        <a:pt x="77" y="16"/>
                        <a:pt x="77" y="18"/>
                      </a:cubicBezTo>
                      <a:cubicBezTo>
                        <a:pt x="77" y="36"/>
                        <a:pt x="78" y="189"/>
                        <a:pt x="78" y="189"/>
                      </a:cubicBezTo>
                      <a:cubicBezTo>
                        <a:pt x="75" y="189"/>
                        <a:pt x="75" y="189"/>
                        <a:pt x="75" y="189"/>
                      </a:cubicBezTo>
                      <a:cubicBezTo>
                        <a:pt x="75" y="19"/>
                        <a:pt x="75" y="19"/>
                        <a:pt x="75" y="19"/>
                      </a:cubicBezTo>
                      <a:cubicBezTo>
                        <a:pt x="75" y="19"/>
                        <a:pt x="75" y="17"/>
                        <a:pt x="73" y="17"/>
                      </a:cubicBezTo>
                      <a:cubicBezTo>
                        <a:pt x="72" y="17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88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615" name="Rectangle 40"/>
              <p:cNvSpPr>
                <a:spLocks noChangeArrowheads="1"/>
              </p:cNvSpPr>
              <p:nvPr/>
            </p:nvSpPr>
            <p:spPr bwMode="auto">
              <a:xfrm>
                <a:off x="10220061" y="4158626"/>
                <a:ext cx="423130" cy="230941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fontAlgn="ctr"/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MA</a:t>
                </a:r>
              </a:p>
            </p:txBody>
          </p:sp>
          <p:sp>
            <p:nvSpPr>
              <p:cNvPr id="616" name="Rectangle 59"/>
              <p:cNvSpPr>
                <a:spLocks noChangeArrowheads="1"/>
              </p:cNvSpPr>
              <p:nvPr/>
            </p:nvSpPr>
            <p:spPr bwMode="auto">
              <a:xfrm>
                <a:off x="10220062" y="4427240"/>
                <a:ext cx="423130" cy="230941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fontAlgn="ctr"/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iDA</a:t>
                </a:r>
              </a:p>
            </p:txBody>
          </p:sp>
        </p:grpSp>
        <p:grpSp>
          <p:nvGrpSpPr>
            <p:cNvPr id="556" name="组合 869"/>
            <p:cNvGrpSpPr/>
            <p:nvPr/>
          </p:nvGrpSpPr>
          <p:grpSpPr>
            <a:xfrm>
              <a:off x="3317169" y="1665581"/>
              <a:ext cx="467431" cy="735086"/>
              <a:chOff x="10187868" y="3710282"/>
              <a:chExt cx="642557" cy="947899"/>
            </a:xfrm>
          </p:grpSpPr>
          <p:grpSp>
            <p:nvGrpSpPr>
              <p:cNvPr id="589" name="Group 83"/>
              <p:cNvGrpSpPr>
                <a:grpSpLocks noChangeAspect="1"/>
              </p:cNvGrpSpPr>
              <p:nvPr/>
            </p:nvGrpSpPr>
            <p:grpSpPr bwMode="auto">
              <a:xfrm>
                <a:off x="10187868" y="3710282"/>
                <a:ext cx="642557" cy="898294"/>
                <a:chOff x="5506" y="5440"/>
                <a:chExt cx="312" cy="502"/>
              </a:xfrm>
            </p:grpSpPr>
            <p:sp>
              <p:nvSpPr>
                <p:cNvPr id="592" name="Freeform 84"/>
                <p:cNvSpPr>
                  <a:spLocks noChangeAspect="1"/>
                </p:cNvSpPr>
                <p:nvPr/>
              </p:nvSpPr>
              <p:spPr bwMode="auto">
                <a:xfrm>
                  <a:off x="5654" y="5464"/>
                  <a:ext cx="164" cy="478"/>
                </a:xfrm>
                <a:custGeom>
                  <a:avLst/>
                  <a:gdLst>
                    <a:gd name="T0" fmla="*/ 5248 w 82"/>
                    <a:gd name="T1" fmla="*/ 4864 h 239"/>
                    <a:gd name="T2" fmla="*/ 5248 w 82"/>
                    <a:gd name="T3" fmla="*/ 192 h 239"/>
                    <a:gd name="T4" fmla="*/ 256 w 82"/>
                    <a:gd name="T5" fmla="*/ 4032 h 239"/>
                    <a:gd name="T6" fmla="*/ 256 w 82"/>
                    <a:gd name="T7" fmla="*/ 14528 h 239"/>
                    <a:gd name="T8" fmla="*/ 0 w 82"/>
                    <a:gd name="T9" fmla="*/ 15104 h 239"/>
                    <a:gd name="T10" fmla="*/ 320 w 82"/>
                    <a:gd name="T11" fmla="*/ 15040 h 239"/>
                    <a:gd name="T12" fmla="*/ 768 w 82"/>
                    <a:gd name="T13" fmla="*/ 14656 h 239"/>
                    <a:gd name="T14" fmla="*/ 768 w 82"/>
                    <a:gd name="T15" fmla="*/ 14464 h 239"/>
                    <a:gd name="T16" fmla="*/ 960 w 82"/>
                    <a:gd name="T17" fmla="*/ 14528 h 239"/>
                    <a:gd name="T18" fmla="*/ 5056 w 82"/>
                    <a:gd name="T19" fmla="*/ 11264 h 239"/>
                    <a:gd name="T20" fmla="*/ 5248 w 82"/>
                    <a:gd name="T21" fmla="*/ 11008 h 239"/>
                    <a:gd name="T22" fmla="*/ 5248 w 82"/>
                    <a:gd name="T23" fmla="*/ 4864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2"/>
                    <a:gd name="T37" fmla="*/ 0 h 239"/>
                    <a:gd name="T38" fmla="*/ 82 w 82"/>
                    <a:gd name="T39" fmla="*/ 239 h 2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2" h="239">
                      <a:moveTo>
                        <a:pt x="82" y="76"/>
                      </a:moveTo>
                      <a:cubicBezTo>
                        <a:pt x="82" y="37"/>
                        <a:pt x="82" y="4"/>
                        <a:pt x="82" y="3"/>
                      </a:cubicBezTo>
                      <a:cubicBezTo>
                        <a:pt x="80" y="0"/>
                        <a:pt x="4" y="63"/>
                        <a:pt x="4" y="63"/>
                      </a:cubicBezTo>
                      <a:cubicBezTo>
                        <a:pt x="4" y="227"/>
                        <a:pt x="4" y="227"/>
                        <a:pt x="4" y="227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36"/>
                        <a:pt x="0" y="239"/>
                        <a:pt x="5" y="235"/>
                      </a:cubicBezTo>
                      <a:cubicBezTo>
                        <a:pt x="7" y="234"/>
                        <a:pt x="9" y="232"/>
                        <a:pt x="12" y="229"/>
                      </a:cubicBezTo>
                      <a:cubicBezTo>
                        <a:pt x="12" y="227"/>
                        <a:pt x="12" y="227"/>
                        <a:pt x="12" y="226"/>
                      </a:cubicBezTo>
                      <a:cubicBezTo>
                        <a:pt x="12" y="226"/>
                        <a:pt x="13" y="226"/>
                        <a:pt x="15" y="227"/>
                      </a:cubicBezTo>
                      <a:cubicBezTo>
                        <a:pt x="36" y="209"/>
                        <a:pt x="78" y="178"/>
                        <a:pt x="79" y="176"/>
                      </a:cubicBezTo>
                      <a:cubicBezTo>
                        <a:pt x="82" y="174"/>
                        <a:pt x="82" y="173"/>
                        <a:pt x="82" y="172"/>
                      </a:cubicBezTo>
                      <a:cubicBezTo>
                        <a:pt x="82" y="172"/>
                        <a:pt x="82" y="124"/>
                        <a:pt x="82" y="76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3" name="Freeform 85"/>
                <p:cNvSpPr>
                  <a:spLocks noChangeAspect="1"/>
                </p:cNvSpPr>
                <p:nvPr/>
              </p:nvSpPr>
              <p:spPr bwMode="auto">
                <a:xfrm>
                  <a:off x="5506" y="5440"/>
                  <a:ext cx="310" cy="148"/>
                </a:xfrm>
                <a:custGeom>
                  <a:avLst/>
                  <a:gdLst>
                    <a:gd name="T0" fmla="*/ 9920 w 155"/>
                    <a:gd name="T1" fmla="*/ 896 h 74"/>
                    <a:gd name="T2" fmla="*/ 4928 w 155"/>
                    <a:gd name="T3" fmla="*/ 4736 h 74"/>
                    <a:gd name="T4" fmla="*/ 256 w 155"/>
                    <a:gd name="T5" fmla="*/ 3776 h 74"/>
                    <a:gd name="T6" fmla="*/ 0 w 155"/>
                    <a:gd name="T7" fmla="*/ 3904 h 74"/>
                    <a:gd name="T8" fmla="*/ 128 w 155"/>
                    <a:gd name="T9" fmla="*/ 3648 h 74"/>
                    <a:gd name="T10" fmla="*/ 512 w 155"/>
                    <a:gd name="T11" fmla="*/ 3328 h 74"/>
                    <a:gd name="T12" fmla="*/ 704 w 155"/>
                    <a:gd name="T13" fmla="*/ 3392 h 74"/>
                    <a:gd name="T14" fmla="*/ 704 w 155"/>
                    <a:gd name="T15" fmla="*/ 3200 h 74"/>
                    <a:gd name="T16" fmla="*/ 4864 w 155"/>
                    <a:gd name="T17" fmla="*/ 64 h 74"/>
                    <a:gd name="T18" fmla="*/ 5056 w 155"/>
                    <a:gd name="T19" fmla="*/ 0 h 74"/>
                    <a:gd name="T20" fmla="*/ 9664 w 155"/>
                    <a:gd name="T21" fmla="*/ 704 h 74"/>
                    <a:gd name="T22" fmla="*/ 9920 w 155"/>
                    <a:gd name="T23" fmla="*/ 896 h 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5"/>
                    <a:gd name="T37" fmla="*/ 0 h 74"/>
                    <a:gd name="T38" fmla="*/ 155 w 155"/>
                    <a:gd name="T39" fmla="*/ 74 h 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5" h="74">
                      <a:moveTo>
                        <a:pt x="155" y="14"/>
                      </a:move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13" y="65"/>
                        <a:pt x="9" y="59"/>
                        <a:pt x="4" y="59"/>
                      </a:cubicBezTo>
                      <a:cubicBezTo>
                        <a:pt x="1" y="58"/>
                        <a:pt x="0" y="61"/>
                        <a:pt x="0" y="61"/>
                      </a:cubicBezTo>
                      <a:cubicBezTo>
                        <a:pt x="0" y="61"/>
                        <a:pt x="0" y="58"/>
                        <a:pt x="2" y="57"/>
                      </a:cubicBezTo>
                      <a:cubicBezTo>
                        <a:pt x="2" y="57"/>
                        <a:pt x="5" y="55"/>
                        <a:pt x="8" y="52"/>
                      </a:cubicBezTo>
                      <a:cubicBezTo>
                        <a:pt x="10" y="53"/>
                        <a:pt x="10" y="53"/>
                        <a:pt x="11" y="53"/>
                      </a:cubicBezTo>
                      <a:cubicBezTo>
                        <a:pt x="11" y="52"/>
                        <a:pt x="11" y="51"/>
                        <a:pt x="11" y="50"/>
                      </a:cubicBezTo>
                      <a:cubicBezTo>
                        <a:pt x="40" y="27"/>
                        <a:pt x="73" y="2"/>
                        <a:pt x="76" y="1"/>
                      </a:cubicBezTo>
                      <a:cubicBezTo>
                        <a:pt x="77" y="0"/>
                        <a:pt x="79" y="0"/>
                        <a:pt x="79" y="0"/>
                      </a:cubicBezTo>
                      <a:cubicBezTo>
                        <a:pt x="79" y="0"/>
                        <a:pt x="150" y="11"/>
                        <a:pt x="151" y="11"/>
                      </a:cubicBezTo>
                      <a:cubicBezTo>
                        <a:pt x="154" y="12"/>
                        <a:pt x="155" y="14"/>
                        <a:pt x="155" y="14"/>
                      </a:cubicBez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4" name="Freeform 86"/>
                <p:cNvSpPr>
                  <a:spLocks noChangeAspect="1"/>
                </p:cNvSpPr>
                <p:nvPr/>
              </p:nvSpPr>
              <p:spPr bwMode="auto">
                <a:xfrm>
                  <a:off x="5658" y="5466"/>
                  <a:ext cx="160" cy="124"/>
                </a:xfrm>
                <a:custGeom>
                  <a:avLst/>
                  <a:gdLst>
                    <a:gd name="T0" fmla="*/ 5120 w 80"/>
                    <a:gd name="T1" fmla="*/ 128 h 62"/>
                    <a:gd name="T2" fmla="*/ 5056 w 80"/>
                    <a:gd name="T3" fmla="*/ 0 h 62"/>
                    <a:gd name="T4" fmla="*/ 0 w 80"/>
                    <a:gd name="T5" fmla="*/ 3904 h 62"/>
                    <a:gd name="T6" fmla="*/ 64 w 80"/>
                    <a:gd name="T7" fmla="*/ 3968 h 62"/>
                    <a:gd name="T8" fmla="*/ 5120 w 80"/>
                    <a:gd name="T9" fmla="*/ 128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2"/>
                    <a:gd name="T17" fmla="*/ 80 w 8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2">
                      <a:moveTo>
                        <a:pt x="80" y="2"/>
                      </a:moveTo>
                      <a:cubicBezTo>
                        <a:pt x="80" y="2"/>
                        <a:pt x="80" y="1"/>
                        <a:pt x="79" y="0"/>
                      </a:cubicBezTo>
                      <a:cubicBezTo>
                        <a:pt x="76" y="2"/>
                        <a:pt x="0" y="61"/>
                        <a:pt x="0" y="61"/>
                      </a:cubicBezTo>
                      <a:cubicBezTo>
                        <a:pt x="1" y="62"/>
                        <a:pt x="1" y="62"/>
                        <a:pt x="1" y="62"/>
                      </a:cubicBez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5" name="Freeform 87"/>
                <p:cNvSpPr>
                  <a:spLocks noChangeAspect="1"/>
                </p:cNvSpPr>
                <p:nvPr/>
              </p:nvSpPr>
              <p:spPr bwMode="auto">
                <a:xfrm>
                  <a:off x="5506" y="5556"/>
                  <a:ext cx="158" cy="384"/>
                </a:xfrm>
                <a:custGeom>
                  <a:avLst/>
                  <a:gdLst>
                    <a:gd name="T0" fmla="*/ 5056 w 79"/>
                    <a:gd name="T1" fmla="*/ 1216 h 192"/>
                    <a:gd name="T2" fmla="*/ 4864 w 79"/>
                    <a:gd name="T3" fmla="*/ 896 h 192"/>
                    <a:gd name="T4" fmla="*/ 256 w 79"/>
                    <a:gd name="T5" fmla="*/ 64 h 192"/>
                    <a:gd name="T6" fmla="*/ 0 w 79"/>
                    <a:gd name="T7" fmla="*/ 192 h 192"/>
                    <a:gd name="T8" fmla="*/ 0 w 79"/>
                    <a:gd name="T9" fmla="*/ 1088 h 192"/>
                    <a:gd name="T10" fmla="*/ 192 w 79"/>
                    <a:gd name="T11" fmla="*/ 1088 h 192"/>
                    <a:gd name="T12" fmla="*/ 0 w 79"/>
                    <a:gd name="T13" fmla="*/ 1216 h 192"/>
                    <a:gd name="T14" fmla="*/ 0 w 79"/>
                    <a:gd name="T15" fmla="*/ 1664 h 192"/>
                    <a:gd name="T16" fmla="*/ 0 w 79"/>
                    <a:gd name="T17" fmla="*/ 10944 h 192"/>
                    <a:gd name="T18" fmla="*/ 256 w 79"/>
                    <a:gd name="T19" fmla="*/ 11328 h 192"/>
                    <a:gd name="T20" fmla="*/ 4672 w 79"/>
                    <a:gd name="T21" fmla="*/ 12224 h 192"/>
                    <a:gd name="T22" fmla="*/ 4992 w 79"/>
                    <a:gd name="T23" fmla="*/ 11968 h 192"/>
                    <a:gd name="T24" fmla="*/ 5056 w 79"/>
                    <a:gd name="T25" fmla="*/ 1216 h 1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9"/>
                    <a:gd name="T40" fmla="*/ 0 h 192"/>
                    <a:gd name="T41" fmla="*/ 79 w 79"/>
                    <a:gd name="T42" fmla="*/ 192 h 1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9" h="192">
                      <a:moveTo>
                        <a:pt x="79" y="19"/>
                      </a:moveTo>
                      <a:cubicBezTo>
                        <a:pt x="79" y="16"/>
                        <a:pt x="77" y="14"/>
                        <a:pt x="76" y="14"/>
                      </a:cubicBezTo>
                      <a:cubicBezTo>
                        <a:pt x="35" y="7"/>
                        <a:pt x="9" y="1"/>
                        <a:pt x="4" y="1"/>
                      </a:cubicBezTo>
                      <a:cubicBezTo>
                        <a:pt x="0" y="0"/>
                        <a:pt x="0" y="3"/>
                        <a:pt x="0" y="3"/>
                      </a:cubicBezTo>
                      <a:cubicBezTo>
                        <a:pt x="0" y="3"/>
                        <a:pt x="0" y="9"/>
                        <a:pt x="0" y="17"/>
                      </a:cubicBezTo>
                      <a:cubicBezTo>
                        <a:pt x="1" y="17"/>
                        <a:pt x="2" y="17"/>
                        <a:pt x="3" y="17"/>
                      </a:cubicBezTo>
                      <a:cubicBezTo>
                        <a:pt x="3" y="18"/>
                        <a:pt x="0" y="19"/>
                        <a:pt x="0" y="19"/>
                      </a:cubicBezTo>
                      <a:cubicBezTo>
                        <a:pt x="0" y="22"/>
                        <a:pt x="0" y="24"/>
                        <a:pt x="0" y="26"/>
                      </a:cubicBezTo>
                      <a:cubicBezTo>
                        <a:pt x="0" y="26"/>
                        <a:pt x="0" y="170"/>
                        <a:pt x="0" y="171"/>
                      </a:cubicBezTo>
                      <a:cubicBezTo>
                        <a:pt x="0" y="176"/>
                        <a:pt x="1" y="177"/>
                        <a:pt x="4" y="177"/>
                      </a:cubicBezTo>
                      <a:cubicBezTo>
                        <a:pt x="6" y="178"/>
                        <a:pt x="54" y="188"/>
                        <a:pt x="73" y="191"/>
                      </a:cubicBezTo>
                      <a:cubicBezTo>
                        <a:pt x="77" y="192"/>
                        <a:pt x="78" y="187"/>
                        <a:pt x="78" y="187"/>
                      </a:cubicBezTo>
                      <a:cubicBezTo>
                        <a:pt x="78" y="187"/>
                        <a:pt x="79" y="19"/>
                        <a:pt x="79" y="19"/>
                      </a:cubicBezTo>
                      <a:close/>
                    </a:path>
                  </a:pathLst>
                </a:custGeom>
                <a:solidFill>
                  <a:srgbClr val="D3DB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6" name="Freeform 88"/>
                <p:cNvSpPr>
                  <a:spLocks noChangeAspect="1"/>
                </p:cNvSpPr>
                <p:nvPr/>
              </p:nvSpPr>
              <p:spPr bwMode="auto">
                <a:xfrm>
                  <a:off x="5558" y="579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7" name="Freeform 89"/>
                <p:cNvSpPr>
                  <a:spLocks noChangeAspect="1"/>
                </p:cNvSpPr>
                <p:nvPr/>
              </p:nvSpPr>
              <p:spPr bwMode="auto">
                <a:xfrm>
                  <a:off x="5558" y="579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8" name="Freeform 90"/>
                <p:cNvSpPr>
                  <a:spLocks noChangeAspect="1"/>
                </p:cNvSpPr>
                <p:nvPr/>
              </p:nvSpPr>
              <p:spPr bwMode="auto">
                <a:xfrm>
                  <a:off x="5558" y="5810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99" name="Freeform 91"/>
                <p:cNvSpPr>
                  <a:spLocks noChangeAspect="1"/>
                </p:cNvSpPr>
                <p:nvPr/>
              </p:nvSpPr>
              <p:spPr bwMode="auto">
                <a:xfrm>
                  <a:off x="5558" y="5810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0" name="Freeform 92"/>
                <p:cNvSpPr>
                  <a:spLocks noChangeAspect="1"/>
                </p:cNvSpPr>
                <p:nvPr/>
              </p:nvSpPr>
              <p:spPr bwMode="auto">
                <a:xfrm>
                  <a:off x="5558" y="5822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4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4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1" name="Freeform 93"/>
                <p:cNvSpPr>
                  <a:spLocks noChangeAspect="1"/>
                </p:cNvSpPr>
                <p:nvPr/>
              </p:nvSpPr>
              <p:spPr bwMode="auto">
                <a:xfrm>
                  <a:off x="5558" y="582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2" name="Freeform 94"/>
                <p:cNvSpPr>
                  <a:spLocks noChangeAspect="1"/>
                </p:cNvSpPr>
                <p:nvPr/>
              </p:nvSpPr>
              <p:spPr bwMode="auto">
                <a:xfrm>
                  <a:off x="5558" y="583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3" name="Freeform 95"/>
                <p:cNvSpPr>
                  <a:spLocks noChangeAspect="1"/>
                </p:cNvSpPr>
                <p:nvPr/>
              </p:nvSpPr>
              <p:spPr bwMode="auto">
                <a:xfrm>
                  <a:off x="5558" y="583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4" name="Freeform 96"/>
                <p:cNvSpPr>
                  <a:spLocks noChangeAspect="1"/>
                </p:cNvSpPr>
                <p:nvPr/>
              </p:nvSpPr>
              <p:spPr bwMode="auto">
                <a:xfrm>
                  <a:off x="5558" y="5850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4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5" name="Freeform 97"/>
                <p:cNvSpPr>
                  <a:spLocks noChangeAspect="1"/>
                </p:cNvSpPr>
                <p:nvPr/>
              </p:nvSpPr>
              <p:spPr bwMode="auto">
                <a:xfrm>
                  <a:off x="5558" y="5848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6" name="Freeform 98"/>
                <p:cNvSpPr>
                  <a:spLocks noChangeAspect="1"/>
                </p:cNvSpPr>
                <p:nvPr/>
              </p:nvSpPr>
              <p:spPr bwMode="auto">
                <a:xfrm>
                  <a:off x="5558" y="5862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7" name="Freeform 99"/>
                <p:cNvSpPr>
                  <a:spLocks noChangeAspect="1"/>
                </p:cNvSpPr>
                <p:nvPr/>
              </p:nvSpPr>
              <p:spPr bwMode="auto">
                <a:xfrm>
                  <a:off x="5558" y="586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8" name="Freeform 100"/>
                <p:cNvSpPr>
                  <a:spLocks noChangeAspect="1"/>
                </p:cNvSpPr>
                <p:nvPr/>
              </p:nvSpPr>
              <p:spPr bwMode="auto">
                <a:xfrm>
                  <a:off x="5558" y="587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09" name="Freeform 101"/>
                <p:cNvSpPr>
                  <a:spLocks noChangeAspect="1"/>
                </p:cNvSpPr>
                <p:nvPr/>
              </p:nvSpPr>
              <p:spPr bwMode="auto">
                <a:xfrm>
                  <a:off x="5558" y="587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0" name="Freeform 102"/>
                <p:cNvSpPr>
                  <a:spLocks noChangeAspect="1"/>
                </p:cNvSpPr>
                <p:nvPr/>
              </p:nvSpPr>
              <p:spPr bwMode="auto">
                <a:xfrm>
                  <a:off x="5506" y="5590"/>
                  <a:ext cx="172" cy="34"/>
                </a:xfrm>
                <a:custGeom>
                  <a:avLst/>
                  <a:gdLst>
                    <a:gd name="T0" fmla="*/ 156 w 172"/>
                    <a:gd name="T1" fmla="*/ 30 h 34"/>
                    <a:gd name="T2" fmla="*/ 6 w 172"/>
                    <a:gd name="T3" fmla="*/ 0 h 34"/>
                    <a:gd name="T4" fmla="*/ 0 w 172"/>
                    <a:gd name="T5" fmla="*/ 4 h 34"/>
                    <a:gd name="T6" fmla="*/ 158 w 172"/>
                    <a:gd name="T7" fmla="*/ 34 h 34"/>
                    <a:gd name="T8" fmla="*/ 172 w 172"/>
                    <a:gd name="T9" fmla="*/ 24 h 34"/>
                    <a:gd name="T10" fmla="*/ 172 w 172"/>
                    <a:gd name="T11" fmla="*/ 20 h 34"/>
                    <a:gd name="T12" fmla="*/ 156 w 172"/>
                    <a:gd name="T13" fmla="*/ 3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2"/>
                    <a:gd name="T22" fmla="*/ 0 h 34"/>
                    <a:gd name="T23" fmla="*/ 172 w 172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2" h="34">
                      <a:moveTo>
                        <a:pt x="156" y="30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58" y="34"/>
                      </a:lnTo>
                      <a:lnTo>
                        <a:pt x="172" y="24"/>
                      </a:lnTo>
                      <a:lnTo>
                        <a:pt x="172" y="20"/>
                      </a:lnTo>
                      <a:lnTo>
                        <a:pt x="156" y="30"/>
                      </a:lnTo>
                      <a:close/>
                    </a:path>
                  </a:pathLst>
                </a:custGeom>
                <a:solidFill>
                  <a:srgbClr val="7588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1" name="Freeform 103"/>
                <p:cNvSpPr>
                  <a:spLocks noChangeAspect="1"/>
                </p:cNvSpPr>
                <p:nvPr/>
              </p:nvSpPr>
              <p:spPr bwMode="auto">
                <a:xfrm>
                  <a:off x="5532" y="5610"/>
                  <a:ext cx="100" cy="30"/>
                </a:xfrm>
                <a:custGeom>
                  <a:avLst/>
                  <a:gdLst>
                    <a:gd name="T0" fmla="*/ 100 w 100"/>
                    <a:gd name="T1" fmla="*/ 18 h 30"/>
                    <a:gd name="T2" fmla="*/ 0 w 100"/>
                    <a:gd name="T3" fmla="*/ 0 h 30"/>
                    <a:gd name="T4" fmla="*/ 0 w 100"/>
                    <a:gd name="T5" fmla="*/ 10 h 30"/>
                    <a:gd name="T6" fmla="*/ 100 w 100"/>
                    <a:gd name="T7" fmla="*/ 30 h 30"/>
                    <a:gd name="T8" fmla="*/ 100 w 100"/>
                    <a:gd name="T9" fmla="*/ 18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30"/>
                    <a:gd name="T17" fmla="*/ 100 w 10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30">
                      <a:moveTo>
                        <a:pt x="100" y="18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00" y="30"/>
                      </a:lnTo>
                      <a:lnTo>
                        <a:pt x="100" y="18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2" name="Freeform 104"/>
                <p:cNvSpPr>
                  <a:spLocks noChangeAspect="1"/>
                </p:cNvSpPr>
                <p:nvPr/>
              </p:nvSpPr>
              <p:spPr bwMode="auto">
                <a:xfrm>
                  <a:off x="5532" y="561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10 w 10"/>
                    <a:gd name="T3" fmla="*/ 2 h 10"/>
                    <a:gd name="T4" fmla="*/ 0 w 10"/>
                    <a:gd name="T5" fmla="*/ 0 h 10"/>
                    <a:gd name="T6" fmla="*/ 0 w 10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0"/>
                    <a:gd name="T14" fmla="*/ 10 w 10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0">
                      <a:moveTo>
                        <a:pt x="0" y="10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13" name="Freeform 105"/>
                <p:cNvSpPr>
                  <a:spLocks noChangeAspect="1"/>
                </p:cNvSpPr>
                <p:nvPr/>
              </p:nvSpPr>
              <p:spPr bwMode="auto">
                <a:xfrm>
                  <a:off x="5528" y="5540"/>
                  <a:ext cx="156" cy="378"/>
                </a:xfrm>
                <a:custGeom>
                  <a:avLst/>
                  <a:gdLst>
                    <a:gd name="T0" fmla="*/ 0 w 78"/>
                    <a:gd name="T1" fmla="*/ 0 h 189"/>
                    <a:gd name="T2" fmla="*/ 4800 w 78"/>
                    <a:gd name="T3" fmla="*/ 960 h 189"/>
                    <a:gd name="T4" fmla="*/ 4928 w 78"/>
                    <a:gd name="T5" fmla="*/ 1152 h 189"/>
                    <a:gd name="T6" fmla="*/ 4992 w 78"/>
                    <a:gd name="T7" fmla="*/ 12096 h 189"/>
                    <a:gd name="T8" fmla="*/ 4800 w 78"/>
                    <a:gd name="T9" fmla="*/ 12096 h 189"/>
                    <a:gd name="T10" fmla="*/ 4800 w 78"/>
                    <a:gd name="T11" fmla="*/ 1216 h 189"/>
                    <a:gd name="T12" fmla="*/ 4672 w 78"/>
                    <a:gd name="T13" fmla="*/ 1088 h 189"/>
                    <a:gd name="T14" fmla="*/ 0 w 78"/>
                    <a:gd name="T15" fmla="*/ 192 h 189"/>
                    <a:gd name="T16" fmla="*/ 0 w 78"/>
                    <a:gd name="T17" fmla="*/ 0 h 1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"/>
                    <a:gd name="T28" fmla="*/ 0 h 189"/>
                    <a:gd name="T29" fmla="*/ 78 w 78"/>
                    <a:gd name="T30" fmla="*/ 189 h 1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" h="189">
                      <a:moveTo>
                        <a:pt x="0" y="0"/>
                      </a:moveTo>
                      <a:cubicBezTo>
                        <a:pt x="75" y="15"/>
                        <a:pt x="75" y="15"/>
                        <a:pt x="75" y="15"/>
                      </a:cubicBezTo>
                      <a:cubicBezTo>
                        <a:pt x="75" y="15"/>
                        <a:pt x="77" y="16"/>
                        <a:pt x="77" y="18"/>
                      </a:cubicBezTo>
                      <a:cubicBezTo>
                        <a:pt x="77" y="36"/>
                        <a:pt x="78" y="189"/>
                        <a:pt x="78" y="189"/>
                      </a:cubicBezTo>
                      <a:cubicBezTo>
                        <a:pt x="75" y="189"/>
                        <a:pt x="75" y="189"/>
                        <a:pt x="75" y="189"/>
                      </a:cubicBezTo>
                      <a:cubicBezTo>
                        <a:pt x="75" y="19"/>
                        <a:pt x="75" y="19"/>
                        <a:pt x="75" y="19"/>
                      </a:cubicBezTo>
                      <a:cubicBezTo>
                        <a:pt x="75" y="19"/>
                        <a:pt x="75" y="17"/>
                        <a:pt x="73" y="17"/>
                      </a:cubicBezTo>
                      <a:cubicBezTo>
                        <a:pt x="72" y="17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88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590" name="Rectangle 40"/>
              <p:cNvSpPr>
                <a:spLocks noChangeArrowheads="1"/>
              </p:cNvSpPr>
              <p:nvPr/>
            </p:nvSpPr>
            <p:spPr bwMode="auto">
              <a:xfrm>
                <a:off x="10220061" y="4158626"/>
                <a:ext cx="423130" cy="230941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fontAlgn="ctr"/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MA</a:t>
                </a:r>
              </a:p>
            </p:txBody>
          </p:sp>
          <p:sp>
            <p:nvSpPr>
              <p:cNvPr id="591" name="Rectangle 59"/>
              <p:cNvSpPr>
                <a:spLocks noChangeArrowheads="1"/>
              </p:cNvSpPr>
              <p:nvPr/>
            </p:nvSpPr>
            <p:spPr bwMode="auto">
              <a:xfrm>
                <a:off x="10220062" y="4427240"/>
                <a:ext cx="423130" cy="230941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fontAlgn="ctr"/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iDA</a:t>
                </a:r>
              </a:p>
            </p:txBody>
          </p:sp>
        </p:grpSp>
        <p:grpSp>
          <p:nvGrpSpPr>
            <p:cNvPr id="557" name="组合 920"/>
            <p:cNvGrpSpPr/>
            <p:nvPr/>
          </p:nvGrpSpPr>
          <p:grpSpPr>
            <a:xfrm>
              <a:off x="5438500" y="1747168"/>
              <a:ext cx="454300" cy="716632"/>
              <a:chOff x="9540600" y="3550568"/>
              <a:chExt cx="674170" cy="936104"/>
            </a:xfrm>
          </p:grpSpPr>
          <p:grpSp>
            <p:nvGrpSpPr>
              <p:cNvPr id="564" name="Group 57"/>
              <p:cNvGrpSpPr>
                <a:grpSpLocks noChangeAspect="1"/>
              </p:cNvGrpSpPr>
              <p:nvPr/>
            </p:nvGrpSpPr>
            <p:grpSpPr bwMode="auto">
              <a:xfrm>
                <a:off x="9540600" y="3550568"/>
                <a:ext cx="674170" cy="936104"/>
                <a:chOff x="5506" y="5440"/>
                <a:chExt cx="312" cy="502"/>
              </a:xfrm>
            </p:grpSpPr>
            <p:sp>
              <p:nvSpPr>
                <p:cNvPr id="567" name="Freeform 58"/>
                <p:cNvSpPr>
                  <a:spLocks noChangeAspect="1"/>
                </p:cNvSpPr>
                <p:nvPr/>
              </p:nvSpPr>
              <p:spPr bwMode="auto">
                <a:xfrm>
                  <a:off x="5654" y="5464"/>
                  <a:ext cx="164" cy="478"/>
                </a:xfrm>
                <a:custGeom>
                  <a:avLst/>
                  <a:gdLst>
                    <a:gd name="T0" fmla="*/ 5248 w 82"/>
                    <a:gd name="T1" fmla="*/ 4864 h 239"/>
                    <a:gd name="T2" fmla="*/ 5248 w 82"/>
                    <a:gd name="T3" fmla="*/ 192 h 239"/>
                    <a:gd name="T4" fmla="*/ 256 w 82"/>
                    <a:gd name="T5" fmla="*/ 4032 h 239"/>
                    <a:gd name="T6" fmla="*/ 256 w 82"/>
                    <a:gd name="T7" fmla="*/ 14528 h 239"/>
                    <a:gd name="T8" fmla="*/ 0 w 82"/>
                    <a:gd name="T9" fmla="*/ 15104 h 239"/>
                    <a:gd name="T10" fmla="*/ 320 w 82"/>
                    <a:gd name="T11" fmla="*/ 15040 h 239"/>
                    <a:gd name="T12" fmla="*/ 768 w 82"/>
                    <a:gd name="T13" fmla="*/ 14656 h 239"/>
                    <a:gd name="T14" fmla="*/ 768 w 82"/>
                    <a:gd name="T15" fmla="*/ 14464 h 239"/>
                    <a:gd name="T16" fmla="*/ 960 w 82"/>
                    <a:gd name="T17" fmla="*/ 14528 h 239"/>
                    <a:gd name="T18" fmla="*/ 5056 w 82"/>
                    <a:gd name="T19" fmla="*/ 11264 h 239"/>
                    <a:gd name="T20" fmla="*/ 5248 w 82"/>
                    <a:gd name="T21" fmla="*/ 11008 h 239"/>
                    <a:gd name="T22" fmla="*/ 5248 w 82"/>
                    <a:gd name="T23" fmla="*/ 4864 h 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2"/>
                    <a:gd name="T37" fmla="*/ 0 h 239"/>
                    <a:gd name="T38" fmla="*/ 82 w 82"/>
                    <a:gd name="T39" fmla="*/ 239 h 2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2" h="239">
                      <a:moveTo>
                        <a:pt x="82" y="76"/>
                      </a:moveTo>
                      <a:cubicBezTo>
                        <a:pt x="82" y="37"/>
                        <a:pt x="82" y="4"/>
                        <a:pt x="82" y="3"/>
                      </a:cubicBezTo>
                      <a:cubicBezTo>
                        <a:pt x="80" y="0"/>
                        <a:pt x="4" y="63"/>
                        <a:pt x="4" y="63"/>
                      </a:cubicBezTo>
                      <a:cubicBezTo>
                        <a:pt x="4" y="227"/>
                        <a:pt x="4" y="227"/>
                        <a:pt x="4" y="227"/>
                      </a:cubicBezTo>
                      <a:cubicBezTo>
                        <a:pt x="0" y="236"/>
                        <a:pt x="0" y="236"/>
                        <a:pt x="0" y="236"/>
                      </a:cubicBezTo>
                      <a:cubicBezTo>
                        <a:pt x="0" y="236"/>
                        <a:pt x="0" y="239"/>
                        <a:pt x="5" y="235"/>
                      </a:cubicBezTo>
                      <a:cubicBezTo>
                        <a:pt x="7" y="234"/>
                        <a:pt x="9" y="232"/>
                        <a:pt x="12" y="229"/>
                      </a:cubicBezTo>
                      <a:cubicBezTo>
                        <a:pt x="12" y="227"/>
                        <a:pt x="12" y="227"/>
                        <a:pt x="12" y="226"/>
                      </a:cubicBezTo>
                      <a:cubicBezTo>
                        <a:pt x="12" y="226"/>
                        <a:pt x="13" y="226"/>
                        <a:pt x="15" y="227"/>
                      </a:cubicBezTo>
                      <a:cubicBezTo>
                        <a:pt x="36" y="209"/>
                        <a:pt x="78" y="178"/>
                        <a:pt x="79" y="176"/>
                      </a:cubicBezTo>
                      <a:cubicBezTo>
                        <a:pt x="82" y="174"/>
                        <a:pt x="82" y="173"/>
                        <a:pt x="82" y="172"/>
                      </a:cubicBezTo>
                      <a:cubicBezTo>
                        <a:pt x="82" y="172"/>
                        <a:pt x="82" y="124"/>
                        <a:pt x="82" y="76"/>
                      </a:cubicBez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8" name="Freeform 59"/>
                <p:cNvSpPr>
                  <a:spLocks noChangeAspect="1"/>
                </p:cNvSpPr>
                <p:nvPr/>
              </p:nvSpPr>
              <p:spPr bwMode="auto">
                <a:xfrm>
                  <a:off x="5506" y="5440"/>
                  <a:ext cx="310" cy="148"/>
                </a:xfrm>
                <a:custGeom>
                  <a:avLst/>
                  <a:gdLst>
                    <a:gd name="T0" fmla="*/ 9920 w 155"/>
                    <a:gd name="T1" fmla="*/ 896 h 74"/>
                    <a:gd name="T2" fmla="*/ 4928 w 155"/>
                    <a:gd name="T3" fmla="*/ 4736 h 74"/>
                    <a:gd name="T4" fmla="*/ 256 w 155"/>
                    <a:gd name="T5" fmla="*/ 3776 h 74"/>
                    <a:gd name="T6" fmla="*/ 0 w 155"/>
                    <a:gd name="T7" fmla="*/ 3904 h 74"/>
                    <a:gd name="T8" fmla="*/ 128 w 155"/>
                    <a:gd name="T9" fmla="*/ 3648 h 74"/>
                    <a:gd name="T10" fmla="*/ 512 w 155"/>
                    <a:gd name="T11" fmla="*/ 3328 h 74"/>
                    <a:gd name="T12" fmla="*/ 704 w 155"/>
                    <a:gd name="T13" fmla="*/ 3392 h 74"/>
                    <a:gd name="T14" fmla="*/ 704 w 155"/>
                    <a:gd name="T15" fmla="*/ 3200 h 74"/>
                    <a:gd name="T16" fmla="*/ 4864 w 155"/>
                    <a:gd name="T17" fmla="*/ 64 h 74"/>
                    <a:gd name="T18" fmla="*/ 5056 w 155"/>
                    <a:gd name="T19" fmla="*/ 0 h 74"/>
                    <a:gd name="T20" fmla="*/ 9664 w 155"/>
                    <a:gd name="T21" fmla="*/ 704 h 74"/>
                    <a:gd name="T22" fmla="*/ 9920 w 155"/>
                    <a:gd name="T23" fmla="*/ 896 h 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5"/>
                    <a:gd name="T37" fmla="*/ 0 h 74"/>
                    <a:gd name="T38" fmla="*/ 155 w 155"/>
                    <a:gd name="T39" fmla="*/ 74 h 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5" h="74">
                      <a:moveTo>
                        <a:pt x="155" y="14"/>
                      </a:move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13" y="65"/>
                        <a:pt x="9" y="59"/>
                        <a:pt x="4" y="59"/>
                      </a:cubicBezTo>
                      <a:cubicBezTo>
                        <a:pt x="1" y="58"/>
                        <a:pt x="0" y="61"/>
                        <a:pt x="0" y="61"/>
                      </a:cubicBezTo>
                      <a:cubicBezTo>
                        <a:pt x="0" y="61"/>
                        <a:pt x="0" y="58"/>
                        <a:pt x="2" y="57"/>
                      </a:cubicBezTo>
                      <a:cubicBezTo>
                        <a:pt x="2" y="57"/>
                        <a:pt x="5" y="55"/>
                        <a:pt x="8" y="52"/>
                      </a:cubicBezTo>
                      <a:cubicBezTo>
                        <a:pt x="10" y="53"/>
                        <a:pt x="10" y="53"/>
                        <a:pt x="11" y="53"/>
                      </a:cubicBezTo>
                      <a:cubicBezTo>
                        <a:pt x="11" y="52"/>
                        <a:pt x="11" y="51"/>
                        <a:pt x="11" y="50"/>
                      </a:cubicBezTo>
                      <a:cubicBezTo>
                        <a:pt x="40" y="27"/>
                        <a:pt x="73" y="2"/>
                        <a:pt x="76" y="1"/>
                      </a:cubicBezTo>
                      <a:cubicBezTo>
                        <a:pt x="77" y="0"/>
                        <a:pt x="79" y="0"/>
                        <a:pt x="79" y="0"/>
                      </a:cubicBezTo>
                      <a:cubicBezTo>
                        <a:pt x="79" y="0"/>
                        <a:pt x="150" y="11"/>
                        <a:pt x="151" y="11"/>
                      </a:cubicBezTo>
                      <a:cubicBezTo>
                        <a:pt x="154" y="12"/>
                        <a:pt x="155" y="14"/>
                        <a:pt x="155" y="14"/>
                      </a:cubicBez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69" name="Freeform 60"/>
                <p:cNvSpPr>
                  <a:spLocks noChangeAspect="1"/>
                </p:cNvSpPr>
                <p:nvPr/>
              </p:nvSpPr>
              <p:spPr bwMode="auto">
                <a:xfrm>
                  <a:off x="5658" y="5466"/>
                  <a:ext cx="160" cy="124"/>
                </a:xfrm>
                <a:custGeom>
                  <a:avLst/>
                  <a:gdLst>
                    <a:gd name="T0" fmla="*/ 5120 w 80"/>
                    <a:gd name="T1" fmla="*/ 128 h 62"/>
                    <a:gd name="T2" fmla="*/ 5056 w 80"/>
                    <a:gd name="T3" fmla="*/ 0 h 62"/>
                    <a:gd name="T4" fmla="*/ 0 w 80"/>
                    <a:gd name="T5" fmla="*/ 3904 h 62"/>
                    <a:gd name="T6" fmla="*/ 64 w 80"/>
                    <a:gd name="T7" fmla="*/ 3968 h 62"/>
                    <a:gd name="T8" fmla="*/ 5120 w 80"/>
                    <a:gd name="T9" fmla="*/ 128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62"/>
                    <a:gd name="T17" fmla="*/ 80 w 8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62">
                      <a:moveTo>
                        <a:pt x="80" y="2"/>
                      </a:moveTo>
                      <a:cubicBezTo>
                        <a:pt x="80" y="2"/>
                        <a:pt x="80" y="1"/>
                        <a:pt x="79" y="0"/>
                      </a:cubicBezTo>
                      <a:cubicBezTo>
                        <a:pt x="76" y="2"/>
                        <a:pt x="0" y="61"/>
                        <a:pt x="0" y="61"/>
                      </a:cubicBezTo>
                      <a:cubicBezTo>
                        <a:pt x="1" y="62"/>
                        <a:pt x="1" y="62"/>
                        <a:pt x="1" y="62"/>
                      </a:cubicBezTo>
                      <a:lnTo>
                        <a:pt x="80" y="2"/>
                      </a:lnTo>
                      <a:close/>
                    </a:path>
                  </a:pathLst>
                </a:custGeom>
                <a:solidFill>
                  <a:srgbClr val="8BA6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0" name="Freeform 61"/>
                <p:cNvSpPr>
                  <a:spLocks noChangeAspect="1"/>
                </p:cNvSpPr>
                <p:nvPr/>
              </p:nvSpPr>
              <p:spPr bwMode="auto">
                <a:xfrm>
                  <a:off x="5506" y="5556"/>
                  <a:ext cx="158" cy="384"/>
                </a:xfrm>
                <a:custGeom>
                  <a:avLst/>
                  <a:gdLst>
                    <a:gd name="T0" fmla="*/ 5056 w 79"/>
                    <a:gd name="T1" fmla="*/ 1216 h 192"/>
                    <a:gd name="T2" fmla="*/ 4864 w 79"/>
                    <a:gd name="T3" fmla="*/ 896 h 192"/>
                    <a:gd name="T4" fmla="*/ 256 w 79"/>
                    <a:gd name="T5" fmla="*/ 64 h 192"/>
                    <a:gd name="T6" fmla="*/ 0 w 79"/>
                    <a:gd name="T7" fmla="*/ 192 h 192"/>
                    <a:gd name="T8" fmla="*/ 0 w 79"/>
                    <a:gd name="T9" fmla="*/ 1088 h 192"/>
                    <a:gd name="T10" fmla="*/ 192 w 79"/>
                    <a:gd name="T11" fmla="*/ 1088 h 192"/>
                    <a:gd name="T12" fmla="*/ 0 w 79"/>
                    <a:gd name="T13" fmla="*/ 1216 h 192"/>
                    <a:gd name="T14" fmla="*/ 0 w 79"/>
                    <a:gd name="T15" fmla="*/ 1664 h 192"/>
                    <a:gd name="T16" fmla="*/ 0 w 79"/>
                    <a:gd name="T17" fmla="*/ 10944 h 192"/>
                    <a:gd name="T18" fmla="*/ 256 w 79"/>
                    <a:gd name="T19" fmla="*/ 11328 h 192"/>
                    <a:gd name="T20" fmla="*/ 4672 w 79"/>
                    <a:gd name="T21" fmla="*/ 12224 h 192"/>
                    <a:gd name="T22" fmla="*/ 4992 w 79"/>
                    <a:gd name="T23" fmla="*/ 11968 h 192"/>
                    <a:gd name="T24" fmla="*/ 5056 w 79"/>
                    <a:gd name="T25" fmla="*/ 1216 h 19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9"/>
                    <a:gd name="T40" fmla="*/ 0 h 192"/>
                    <a:gd name="T41" fmla="*/ 79 w 79"/>
                    <a:gd name="T42" fmla="*/ 192 h 19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9" h="192">
                      <a:moveTo>
                        <a:pt x="79" y="19"/>
                      </a:moveTo>
                      <a:cubicBezTo>
                        <a:pt x="79" y="16"/>
                        <a:pt x="77" y="14"/>
                        <a:pt x="76" y="14"/>
                      </a:cubicBezTo>
                      <a:cubicBezTo>
                        <a:pt x="35" y="7"/>
                        <a:pt x="9" y="1"/>
                        <a:pt x="4" y="1"/>
                      </a:cubicBezTo>
                      <a:cubicBezTo>
                        <a:pt x="0" y="0"/>
                        <a:pt x="0" y="3"/>
                        <a:pt x="0" y="3"/>
                      </a:cubicBezTo>
                      <a:cubicBezTo>
                        <a:pt x="0" y="3"/>
                        <a:pt x="0" y="9"/>
                        <a:pt x="0" y="17"/>
                      </a:cubicBezTo>
                      <a:cubicBezTo>
                        <a:pt x="1" y="17"/>
                        <a:pt x="2" y="17"/>
                        <a:pt x="3" y="17"/>
                      </a:cubicBezTo>
                      <a:cubicBezTo>
                        <a:pt x="3" y="18"/>
                        <a:pt x="0" y="19"/>
                        <a:pt x="0" y="19"/>
                      </a:cubicBezTo>
                      <a:cubicBezTo>
                        <a:pt x="0" y="22"/>
                        <a:pt x="0" y="24"/>
                        <a:pt x="0" y="26"/>
                      </a:cubicBezTo>
                      <a:cubicBezTo>
                        <a:pt x="0" y="26"/>
                        <a:pt x="0" y="170"/>
                        <a:pt x="0" y="171"/>
                      </a:cubicBezTo>
                      <a:cubicBezTo>
                        <a:pt x="0" y="176"/>
                        <a:pt x="1" y="177"/>
                        <a:pt x="4" y="177"/>
                      </a:cubicBezTo>
                      <a:cubicBezTo>
                        <a:pt x="6" y="178"/>
                        <a:pt x="54" y="188"/>
                        <a:pt x="73" y="191"/>
                      </a:cubicBezTo>
                      <a:cubicBezTo>
                        <a:pt x="77" y="192"/>
                        <a:pt x="78" y="187"/>
                        <a:pt x="78" y="187"/>
                      </a:cubicBezTo>
                      <a:cubicBezTo>
                        <a:pt x="78" y="187"/>
                        <a:pt x="79" y="19"/>
                        <a:pt x="79" y="19"/>
                      </a:cubicBezTo>
                      <a:close/>
                    </a:path>
                  </a:pathLst>
                </a:custGeom>
                <a:solidFill>
                  <a:srgbClr val="D3DB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1" name="Freeform 62"/>
                <p:cNvSpPr>
                  <a:spLocks noChangeAspect="1"/>
                </p:cNvSpPr>
                <p:nvPr/>
              </p:nvSpPr>
              <p:spPr bwMode="auto">
                <a:xfrm>
                  <a:off x="5558" y="579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2" name="Freeform 63"/>
                <p:cNvSpPr>
                  <a:spLocks noChangeAspect="1"/>
                </p:cNvSpPr>
                <p:nvPr/>
              </p:nvSpPr>
              <p:spPr bwMode="auto">
                <a:xfrm>
                  <a:off x="5558" y="579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3" name="Freeform 64"/>
                <p:cNvSpPr>
                  <a:spLocks noChangeAspect="1"/>
                </p:cNvSpPr>
                <p:nvPr/>
              </p:nvSpPr>
              <p:spPr bwMode="auto">
                <a:xfrm>
                  <a:off x="5558" y="5810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4" name="Freeform 65"/>
                <p:cNvSpPr>
                  <a:spLocks noChangeAspect="1"/>
                </p:cNvSpPr>
                <p:nvPr/>
              </p:nvSpPr>
              <p:spPr bwMode="auto">
                <a:xfrm>
                  <a:off x="5558" y="5810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5" name="Freeform 66"/>
                <p:cNvSpPr>
                  <a:spLocks noChangeAspect="1"/>
                </p:cNvSpPr>
                <p:nvPr/>
              </p:nvSpPr>
              <p:spPr bwMode="auto">
                <a:xfrm>
                  <a:off x="5558" y="5822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4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4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6" name="Freeform 67"/>
                <p:cNvSpPr>
                  <a:spLocks noChangeAspect="1"/>
                </p:cNvSpPr>
                <p:nvPr/>
              </p:nvSpPr>
              <p:spPr bwMode="auto">
                <a:xfrm>
                  <a:off x="5558" y="582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7" name="Freeform 68"/>
                <p:cNvSpPr>
                  <a:spLocks noChangeAspect="1"/>
                </p:cNvSpPr>
                <p:nvPr/>
              </p:nvSpPr>
              <p:spPr bwMode="auto">
                <a:xfrm>
                  <a:off x="5558" y="583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8" name="Freeform 69"/>
                <p:cNvSpPr>
                  <a:spLocks noChangeAspect="1"/>
                </p:cNvSpPr>
                <p:nvPr/>
              </p:nvSpPr>
              <p:spPr bwMode="auto">
                <a:xfrm>
                  <a:off x="5558" y="583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79" name="Freeform 70"/>
                <p:cNvSpPr>
                  <a:spLocks noChangeAspect="1"/>
                </p:cNvSpPr>
                <p:nvPr/>
              </p:nvSpPr>
              <p:spPr bwMode="auto">
                <a:xfrm>
                  <a:off x="5558" y="5850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4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0" name="Freeform 71"/>
                <p:cNvSpPr>
                  <a:spLocks noChangeAspect="1"/>
                </p:cNvSpPr>
                <p:nvPr/>
              </p:nvSpPr>
              <p:spPr bwMode="auto">
                <a:xfrm>
                  <a:off x="5558" y="5848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1" name="Freeform 72"/>
                <p:cNvSpPr>
                  <a:spLocks noChangeAspect="1"/>
                </p:cNvSpPr>
                <p:nvPr/>
              </p:nvSpPr>
              <p:spPr bwMode="auto">
                <a:xfrm>
                  <a:off x="5558" y="5862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2 h 28"/>
                    <a:gd name="T6" fmla="*/ 122 w 122"/>
                    <a:gd name="T7" fmla="*/ 18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2"/>
                      </a:lnTo>
                      <a:lnTo>
                        <a:pt x="122" y="18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2" name="Freeform 73"/>
                <p:cNvSpPr>
                  <a:spLocks noChangeAspect="1"/>
                </p:cNvSpPr>
                <p:nvPr/>
              </p:nvSpPr>
              <p:spPr bwMode="auto">
                <a:xfrm>
                  <a:off x="5558" y="5862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2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2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3" name="Freeform 74"/>
                <p:cNvSpPr>
                  <a:spLocks noChangeAspect="1"/>
                </p:cNvSpPr>
                <p:nvPr/>
              </p:nvSpPr>
              <p:spPr bwMode="auto">
                <a:xfrm>
                  <a:off x="5558" y="5876"/>
                  <a:ext cx="122" cy="28"/>
                </a:xfrm>
                <a:custGeom>
                  <a:avLst/>
                  <a:gdLst>
                    <a:gd name="T0" fmla="*/ 0 w 122"/>
                    <a:gd name="T1" fmla="*/ 0 h 28"/>
                    <a:gd name="T2" fmla="*/ 104 w 122"/>
                    <a:gd name="T3" fmla="*/ 22 h 28"/>
                    <a:gd name="T4" fmla="*/ 122 w 122"/>
                    <a:gd name="T5" fmla="*/ 10 h 28"/>
                    <a:gd name="T6" fmla="*/ 122 w 122"/>
                    <a:gd name="T7" fmla="*/ 16 h 28"/>
                    <a:gd name="T8" fmla="*/ 104 w 122"/>
                    <a:gd name="T9" fmla="*/ 28 h 28"/>
                    <a:gd name="T10" fmla="*/ 0 w 122"/>
                    <a:gd name="T11" fmla="*/ 6 h 28"/>
                    <a:gd name="T12" fmla="*/ 0 w 122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2"/>
                    <a:gd name="T22" fmla="*/ 0 h 28"/>
                    <a:gd name="T23" fmla="*/ 122 w 122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2" h="28">
                      <a:moveTo>
                        <a:pt x="0" y="0"/>
                      </a:moveTo>
                      <a:lnTo>
                        <a:pt x="104" y="22"/>
                      </a:lnTo>
                      <a:lnTo>
                        <a:pt x="122" y="10"/>
                      </a:lnTo>
                      <a:lnTo>
                        <a:pt x="122" y="16"/>
                      </a:lnTo>
                      <a:lnTo>
                        <a:pt x="104" y="28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B3C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4" name="Freeform 75"/>
                <p:cNvSpPr>
                  <a:spLocks noChangeAspect="1"/>
                </p:cNvSpPr>
                <p:nvPr/>
              </p:nvSpPr>
              <p:spPr bwMode="auto">
                <a:xfrm>
                  <a:off x="5558" y="5876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0 h 6"/>
                    <a:gd name="T4" fmla="*/ 0 w 6"/>
                    <a:gd name="T5" fmla="*/ 0 h 6"/>
                    <a:gd name="T6" fmla="*/ 0 w 6"/>
                    <a:gd name="T7" fmla="*/ 6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6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5" name="Freeform 76"/>
                <p:cNvSpPr>
                  <a:spLocks noChangeAspect="1"/>
                </p:cNvSpPr>
                <p:nvPr/>
              </p:nvSpPr>
              <p:spPr bwMode="auto">
                <a:xfrm>
                  <a:off x="5506" y="5590"/>
                  <a:ext cx="172" cy="34"/>
                </a:xfrm>
                <a:custGeom>
                  <a:avLst/>
                  <a:gdLst>
                    <a:gd name="T0" fmla="*/ 156 w 172"/>
                    <a:gd name="T1" fmla="*/ 30 h 34"/>
                    <a:gd name="T2" fmla="*/ 6 w 172"/>
                    <a:gd name="T3" fmla="*/ 0 h 34"/>
                    <a:gd name="T4" fmla="*/ 0 w 172"/>
                    <a:gd name="T5" fmla="*/ 4 h 34"/>
                    <a:gd name="T6" fmla="*/ 158 w 172"/>
                    <a:gd name="T7" fmla="*/ 34 h 34"/>
                    <a:gd name="T8" fmla="*/ 172 w 172"/>
                    <a:gd name="T9" fmla="*/ 24 h 34"/>
                    <a:gd name="T10" fmla="*/ 172 w 172"/>
                    <a:gd name="T11" fmla="*/ 20 h 34"/>
                    <a:gd name="T12" fmla="*/ 156 w 172"/>
                    <a:gd name="T13" fmla="*/ 3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2"/>
                    <a:gd name="T22" fmla="*/ 0 h 34"/>
                    <a:gd name="T23" fmla="*/ 172 w 172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2" h="34">
                      <a:moveTo>
                        <a:pt x="156" y="30"/>
                      </a:move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58" y="34"/>
                      </a:lnTo>
                      <a:lnTo>
                        <a:pt x="172" y="24"/>
                      </a:lnTo>
                      <a:lnTo>
                        <a:pt x="172" y="20"/>
                      </a:lnTo>
                      <a:lnTo>
                        <a:pt x="156" y="30"/>
                      </a:lnTo>
                      <a:close/>
                    </a:path>
                  </a:pathLst>
                </a:custGeom>
                <a:solidFill>
                  <a:srgbClr val="7588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6" name="Freeform 77"/>
                <p:cNvSpPr>
                  <a:spLocks noChangeAspect="1"/>
                </p:cNvSpPr>
                <p:nvPr/>
              </p:nvSpPr>
              <p:spPr bwMode="auto">
                <a:xfrm>
                  <a:off x="5532" y="5610"/>
                  <a:ext cx="100" cy="30"/>
                </a:xfrm>
                <a:custGeom>
                  <a:avLst/>
                  <a:gdLst>
                    <a:gd name="T0" fmla="*/ 100 w 100"/>
                    <a:gd name="T1" fmla="*/ 18 h 30"/>
                    <a:gd name="T2" fmla="*/ 0 w 100"/>
                    <a:gd name="T3" fmla="*/ 0 h 30"/>
                    <a:gd name="T4" fmla="*/ 0 w 100"/>
                    <a:gd name="T5" fmla="*/ 10 h 30"/>
                    <a:gd name="T6" fmla="*/ 100 w 100"/>
                    <a:gd name="T7" fmla="*/ 30 h 30"/>
                    <a:gd name="T8" fmla="*/ 100 w 100"/>
                    <a:gd name="T9" fmla="*/ 18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30"/>
                    <a:gd name="T17" fmla="*/ 100 w 10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30">
                      <a:moveTo>
                        <a:pt x="100" y="18"/>
                      </a:move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100" y="30"/>
                      </a:lnTo>
                      <a:lnTo>
                        <a:pt x="100" y="18"/>
                      </a:lnTo>
                      <a:close/>
                    </a:path>
                  </a:pathLst>
                </a:custGeom>
                <a:solidFill>
                  <a:srgbClr val="4564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7" name="Freeform 78"/>
                <p:cNvSpPr>
                  <a:spLocks noChangeAspect="1"/>
                </p:cNvSpPr>
                <p:nvPr/>
              </p:nvSpPr>
              <p:spPr bwMode="auto">
                <a:xfrm>
                  <a:off x="5532" y="5610"/>
                  <a:ext cx="10" cy="10"/>
                </a:xfrm>
                <a:custGeom>
                  <a:avLst/>
                  <a:gdLst>
                    <a:gd name="T0" fmla="*/ 0 w 10"/>
                    <a:gd name="T1" fmla="*/ 10 h 10"/>
                    <a:gd name="T2" fmla="*/ 10 w 10"/>
                    <a:gd name="T3" fmla="*/ 2 h 10"/>
                    <a:gd name="T4" fmla="*/ 0 w 10"/>
                    <a:gd name="T5" fmla="*/ 0 h 10"/>
                    <a:gd name="T6" fmla="*/ 0 w 10"/>
                    <a:gd name="T7" fmla="*/ 10 h 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"/>
                    <a:gd name="T13" fmla="*/ 0 h 10"/>
                    <a:gd name="T14" fmla="*/ 10 w 10"/>
                    <a:gd name="T15" fmla="*/ 10 h 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" h="10">
                      <a:moveTo>
                        <a:pt x="0" y="10"/>
                      </a:moveTo>
                      <a:lnTo>
                        <a:pt x="10" y="2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5D76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8" name="Freeform 79"/>
                <p:cNvSpPr>
                  <a:spLocks noChangeAspect="1"/>
                </p:cNvSpPr>
                <p:nvPr/>
              </p:nvSpPr>
              <p:spPr bwMode="auto">
                <a:xfrm>
                  <a:off x="5528" y="5540"/>
                  <a:ext cx="156" cy="378"/>
                </a:xfrm>
                <a:custGeom>
                  <a:avLst/>
                  <a:gdLst>
                    <a:gd name="T0" fmla="*/ 0 w 78"/>
                    <a:gd name="T1" fmla="*/ 0 h 189"/>
                    <a:gd name="T2" fmla="*/ 4800 w 78"/>
                    <a:gd name="T3" fmla="*/ 960 h 189"/>
                    <a:gd name="T4" fmla="*/ 4928 w 78"/>
                    <a:gd name="T5" fmla="*/ 1152 h 189"/>
                    <a:gd name="T6" fmla="*/ 4992 w 78"/>
                    <a:gd name="T7" fmla="*/ 12096 h 189"/>
                    <a:gd name="T8" fmla="*/ 4800 w 78"/>
                    <a:gd name="T9" fmla="*/ 12096 h 189"/>
                    <a:gd name="T10" fmla="*/ 4800 w 78"/>
                    <a:gd name="T11" fmla="*/ 1216 h 189"/>
                    <a:gd name="T12" fmla="*/ 4672 w 78"/>
                    <a:gd name="T13" fmla="*/ 1088 h 189"/>
                    <a:gd name="T14" fmla="*/ 0 w 78"/>
                    <a:gd name="T15" fmla="*/ 192 h 189"/>
                    <a:gd name="T16" fmla="*/ 0 w 78"/>
                    <a:gd name="T17" fmla="*/ 0 h 1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"/>
                    <a:gd name="T28" fmla="*/ 0 h 189"/>
                    <a:gd name="T29" fmla="*/ 78 w 78"/>
                    <a:gd name="T30" fmla="*/ 189 h 1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" h="189">
                      <a:moveTo>
                        <a:pt x="0" y="0"/>
                      </a:moveTo>
                      <a:cubicBezTo>
                        <a:pt x="75" y="15"/>
                        <a:pt x="75" y="15"/>
                        <a:pt x="75" y="15"/>
                      </a:cubicBezTo>
                      <a:cubicBezTo>
                        <a:pt x="75" y="15"/>
                        <a:pt x="77" y="16"/>
                        <a:pt x="77" y="18"/>
                      </a:cubicBezTo>
                      <a:cubicBezTo>
                        <a:pt x="77" y="36"/>
                        <a:pt x="78" y="189"/>
                        <a:pt x="78" y="189"/>
                      </a:cubicBezTo>
                      <a:cubicBezTo>
                        <a:pt x="75" y="189"/>
                        <a:pt x="75" y="189"/>
                        <a:pt x="75" y="189"/>
                      </a:cubicBezTo>
                      <a:cubicBezTo>
                        <a:pt x="75" y="19"/>
                        <a:pt x="75" y="19"/>
                        <a:pt x="75" y="19"/>
                      </a:cubicBezTo>
                      <a:cubicBezTo>
                        <a:pt x="75" y="19"/>
                        <a:pt x="75" y="17"/>
                        <a:pt x="73" y="17"/>
                      </a:cubicBezTo>
                      <a:cubicBezTo>
                        <a:pt x="72" y="17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588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565" name="Rectangle 40"/>
              <p:cNvSpPr>
                <a:spLocks noChangeArrowheads="1"/>
              </p:cNvSpPr>
              <p:nvPr/>
            </p:nvSpPr>
            <p:spPr bwMode="auto">
              <a:xfrm>
                <a:off x="9542522" y="4198642"/>
                <a:ext cx="456779" cy="233940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fontAlgn="ctr"/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MA</a:t>
                </a:r>
              </a:p>
            </p:txBody>
          </p:sp>
          <p:sp>
            <p:nvSpPr>
              <p:cNvPr id="566" name="Rectangle 22"/>
              <p:cNvSpPr>
                <a:spLocks noChangeArrowheads="1"/>
              </p:cNvSpPr>
              <p:nvPr/>
            </p:nvSpPr>
            <p:spPr bwMode="auto">
              <a:xfrm>
                <a:off x="9542515" y="3941150"/>
                <a:ext cx="456779" cy="233940"/>
              </a:xfrm>
              <a:prstGeom prst="rect">
                <a:avLst/>
              </a:prstGeom>
              <a:solidFill>
                <a:srgbClr val="00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noAutofit/>
              </a:bodyPr>
              <a:lstStyle/>
              <a:p>
                <a:pPr algn="ctr" fontAlgn="ctr"/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CS</a:t>
                </a:r>
              </a:p>
            </p:txBody>
          </p:sp>
        </p:grpSp>
        <p:cxnSp>
          <p:nvCxnSpPr>
            <p:cNvPr id="558" name="直接连接符 557"/>
            <p:cNvCxnSpPr/>
            <p:nvPr/>
          </p:nvCxnSpPr>
          <p:spPr>
            <a:xfrm rot="5400000">
              <a:off x="5518150" y="1689100"/>
              <a:ext cx="325438" cy="1588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9" name="Text Box 3"/>
            <p:cNvSpPr txBox="1">
              <a:spLocks noChangeArrowheads="1"/>
            </p:cNvSpPr>
            <p:nvPr/>
          </p:nvSpPr>
          <p:spPr bwMode="auto">
            <a:xfrm>
              <a:off x="4845927" y="2406683"/>
              <a:ext cx="1403959" cy="66301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defTabSz="601106" fontAlgn="ctr"/>
              <a:r>
                <a:rPr lang="ru-RU" sz="1200" b="1" dirty="0">
                  <a:latin typeface="Huawei Sans" panose="020C0503030203020204" pitchFamily="34" charset="0"/>
                </a:rPr>
                <a:t>Сервер резервного копирования и архивирования</a:t>
              </a:r>
            </a:p>
          </p:txBody>
        </p:sp>
        <p:pic>
          <p:nvPicPr>
            <p:cNvPr id="560" name="Picture 25" descr="E:\1华赛设计夹\2010-12\朱冬晴\华赛新图标(存储) AI文件\完成\png\存储图标-6\24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89663" y="2762250"/>
              <a:ext cx="376827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cxnSp>
          <p:nvCxnSpPr>
            <p:cNvPr id="561" name="直接连接符 560"/>
            <p:cNvCxnSpPr>
              <a:stCxn id="554" idx="2"/>
              <a:endCxn id="560" idx="0"/>
            </p:cNvCxnSpPr>
            <p:nvPr/>
          </p:nvCxnSpPr>
          <p:spPr>
            <a:xfrm>
              <a:off x="6372226" y="2324100"/>
              <a:ext cx="5851" cy="438150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2" name="TextBox 40"/>
            <p:cNvSpPr txBox="1">
              <a:spLocks noChangeArrowheads="1"/>
            </p:cNvSpPr>
            <p:nvPr/>
          </p:nvSpPr>
          <p:spPr bwMode="auto">
            <a:xfrm>
              <a:off x="6303879" y="2975565"/>
              <a:ext cx="831850" cy="258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latin typeface="Huawei Sans" panose="020C0503030203020204" pitchFamily="34" charset="0"/>
                </a:rPr>
                <a:t>PTL</a:t>
              </a:r>
            </a:p>
          </p:txBody>
        </p:sp>
        <p:sp>
          <p:nvSpPr>
            <p:cNvPr id="563" name="TextBox 562"/>
            <p:cNvSpPr txBox="1"/>
            <p:nvPr/>
          </p:nvSpPr>
          <p:spPr>
            <a:xfrm>
              <a:off x="5614988" y="3327398"/>
              <a:ext cx="844285" cy="237840"/>
            </a:xfrm>
            <a:prstGeom prst="rect">
              <a:avLst/>
            </a:prstGeom>
            <a:noFill/>
          </p:spPr>
          <p:txBody>
            <a:bodyPr wrap="none" lIns="75090" tIns="37544" rIns="75090" bIns="37544">
              <a:noAutofit/>
            </a:bodyPr>
            <a:lstStyle/>
            <a:p>
              <a:pPr defTabSz="750893" fontAlgn="ctr">
                <a:defRPr/>
              </a:pPr>
              <a:r>
                <a:rPr lang="ru-RU" sz="1200" b="1">
                  <a:solidFill>
                    <a:sysClr val="windowText" lastClr="000000"/>
                  </a:solidFill>
                  <a:latin typeface="Huawei Sans" panose="020C0503030203020204" pitchFamily="34" charset="0"/>
                </a:rPr>
                <a:t>Резервный центр</a:t>
              </a:r>
            </a:p>
          </p:txBody>
        </p:sp>
      </p:grpSp>
      <p:grpSp>
        <p:nvGrpSpPr>
          <p:cNvPr id="1032" name="组合 1031"/>
          <p:cNvGrpSpPr/>
          <p:nvPr/>
        </p:nvGrpSpPr>
        <p:grpSpPr>
          <a:xfrm>
            <a:off x="6205316" y="3619096"/>
            <a:ext cx="4887075" cy="1742058"/>
            <a:chOff x="5461000" y="2146300"/>
            <a:chExt cx="5334000" cy="3251200"/>
          </a:xfrm>
        </p:grpSpPr>
        <p:sp>
          <p:nvSpPr>
            <p:cNvPr id="1033" name="圆角矩形 1032"/>
            <p:cNvSpPr/>
            <p:nvPr/>
          </p:nvSpPr>
          <p:spPr bwMode="auto">
            <a:xfrm>
              <a:off x="9144003" y="2159000"/>
              <a:ext cx="1650997" cy="3238500"/>
            </a:xfrm>
            <a:prstGeom prst="roundRect">
              <a:avLst>
                <a:gd name="adj" fmla="val 9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34" name="圆角矩形 1033"/>
            <p:cNvSpPr/>
            <p:nvPr/>
          </p:nvSpPr>
          <p:spPr bwMode="auto">
            <a:xfrm>
              <a:off x="5461000" y="2146300"/>
              <a:ext cx="1731370" cy="3200400"/>
            </a:xfrm>
            <a:prstGeom prst="roundRect">
              <a:avLst>
                <a:gd name="adj" fmla="val 9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35" name="流程图: 磁盘 1034"/>
            <p:cNvSpPr/>
            <p:nvPr/>
          </p:nvSpPr>
          <p:spPr bwMode="auto">
            <a:xfrm>
              <a:off x="5765800" y="2814081"/>
              <a:ext cx="4749800" cy="703820"/>
            </a:xfrm>
            <a:prstGeom prst="flowChartMagneticDisk">
              <a:avLst/>
            </a:prstGeom>
            <a:solidFill>
              <a:srgbClr val="B4DB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36" name="流程图: 磁盘 1035"/>
            <p:cNvSpPr/>
            <p:nvPr/>
          </p:nvSpPr>
          <p:spPr bwMode="auto">
            <a:xfrm>
              <a:off x="5718408" y="4687867"/>
              <a:ext cx="4858603" cy="544533"/>
            </a:xfrm>
            <a:prstGeom prst="flowChartMagneticDisk">
              <a:avLst/>
            </a:prstGeom>
            <a:solidFill>
              <a:srgbClr val="B4DB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37" name="流程图: 磁盘 1036"/>
            <p:cNvSpPr/>
            <p:nvPr/>
          </p:nvSpPr>
          <p:spPr bwMode="auto">
            <a:xfrm>
              <a:off x="5718408" y="3753793"/>
              <a:ext cx="4858603" cy="587686"/>
            </a:xfrm>
            <a:prstGeom prst="flowChartMagneticDisk">
              <a:avLst/>
            </a:prstGeom>
            <a:solidFill>
              <a:srgbClr val="B4DBF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1038" name="Picture 2357" descr="图片2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75067" y="4787899"/>
              <a:ext cx="627541" cy="378429"/>
            </a:xfrm>
            <a:prstGeom prst="rect">
              <a:avLst/>
            </a:prstGeom>
            <a:noFill/>
          </p:spPr>
        </p:pic>
        <p:grpSp>
          <p:nvGrpSpPr>
            <p:cNvPr id="1039" name="组合 20"/>
            <p:cNvGrpSpPr/>
            <p:nvPr/>
          </p:nvGrpSpPr>
          <p:grpSpPr>
            <a:xfrm>
              <a:off x="5936510" y="2583381"/>
              <a:ext cx="661714" cy="820220"/>
              <a:chOff x="901605" y="745054"/>
              <a:chExt cx="862083" cy="1891188"/>
            </a:xfrm>
          </p:grpSpPr>
          <p:pic>
            <p:nvPicPr>
              <p:cNvPr id="1072" name="Picture 455" descr="图片14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3456" y="1721842"/>
                <a:ext cx="566737" cy="914400"/>
              </a:xfrm>
              <a:prstGeom prst="rect">
                <a:avLst/>
              </a:prstGeom>
              <a:noFill/>
            </p:spPr>
          </p:pic>
          <p:grpSp>
            <p:nvGrpSpPr>
              <p:cNvPr id="1073" name="Group 39"/>
              <p:cNvGrpSpPr>
                <a:grpSpLocks/>
              </p:cNvGrpSpPr>
              <p:nvPr/>
            </p:nvGrpSpPr>
            <p:grpSpPr bwMode="auto">
              <a:xfrm>
                <a:off x="901605" y="745054"/>
                <a:ext cx="557283" cy="794970"/>
                <a:chOff x="2070100" y="1806575"/>
                <a:chExt cx="742950" cy="536575"/>
              </a:xfrm>
            </p:grpSpPr>
            <p:sp>
              <p:nvSpPr>
                <p:cNvPr id="1084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defTabSz="751231" fontAlgn="ctr">
                    <a:defRPr/>
                  </a:pPr>
                  <a:endParaRPr lang="en-US" altLang="zh-CN" sz="1200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108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ОС</a:t>
                    </a:r>
                  </a:p>
                </p:txBody>
              </p:sp>
              <p:sp>
                <p:nvSpPr>
                  <p:cNvPr id="108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Прил.</a:t>
                    </a:r>
                  </a:p>
                </p:txBody>
              </p:sp>
            </p:grpSp>
          </p:grpSp>
          <p:grpSp>
            <p:nvGrpSpPr>
              <p:cNvPr id="1074" name="Group 39"/>
              <p:cNvGrpSpPr>
                <a:grpSpLocks/>
              </p:cNvGrpSpPr>
              <p:nvPr/>
            </p:nvGrpSpPr>
            <p:grpSpPr bwMode="auto">
              <a:xfrm>
                <a:off x="1054005" y="897454"/>
                <a:ext cx="557283" cy="794970"/>
                <a:chOff x="2070100" y="1806575"/>
                <a:chExt cx="742950" cy="536575"/>
              </a:xfrm>
            </p:grpSpPr>
            <p:sp>
              <p:nvSpPr>
                <p:cNvPr id="1080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defTabSz="751231" fontAlgn="ctr">
                    <a:defRPr/>
                  </a:pPr>
                  <a:endParaRPr lang="en-US" altLang="zh-CN" sz="1200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081" name="Group 88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108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ОС</a:t>
                    </a:r>
                  </a:p>
                </p:txBody>
              </p:sp>
              <p:sp>
                <p:nvSpPr>
                  <p:cNvPr id="1083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Прил.</a:t>
                    </a:r>
                  </a:p>
                </p:txBody>
              </p:sp>
            </p:grpSp>
          </p:grpSp>
          <p:grpSp>
            <p:nvGrpSpPr>
              <p:cNvPr id="1075" name="Group 39"/>
              <p:cNvGrpSpPr>
                <a:grpSpLocks/>
              </p:cNvGrpSpPr>
              <p:nvPr/>
            </p:nvGrpSpPr>
            <p:grpSpPr bwMode="auto">
              <a:xfrm>
                <a:off x="1206405" y="1049854"/>
                <a:ext cx="557283" cy="794970"/>
                <a:chOff x="2070100" y="1806575"/>
                <a:chExt cx="742950" cy="536575"/>
              </a:xfrm>
            </p:grpSpPr>
            <p:sp>
              <p:nvSpPr>
                <p:cNvPr id="1076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defTabSz="751231" fontAlgn="ctr">
                    <a:defRPr/>
                  </a:pPr>
                  <a:endParaRPr lang="en-US" altLang="zh-CN" sz="1200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077" name="Group 88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1078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ОС</a:t>
                    </a:r>
                  </a:p>
                </p:txBody>
              </p:sp>
              <p:sp>
                <p:nvSpPr>
                  <p:cNvPr id="1079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Прил.</a:t>
                    </a:r>
                  </a:p>
                </p:txBody>
              </p:sp>
            </p:grpSp>
          </p:grpSp>
        </p:grpSp>
        <p:cxnSp>
          <p:nvCxnSpPr>
            <p:cNvPr id="1040" name="直接连接符 1039"/>
            <p:cNvCxnSpPr/>
            <p:nvPr/>
          </p:nvCxnSpPr>
          <p:spPr>
            <a:xfrm>
              <a:off x="6294506" y="3374910"/>
              <a:ext cx="3" cy="854909"/>
            </a:xfrm>
            <a:prstGeom prst="line">
              <a:avLst/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直接连接符 1040"/>
            <p:cNvCxnSpPr>
              <a:endCxn id="1038" idx="0"/>
            </p:cNvCxnSpPr>
            <p:nvPr/>
          </p:nvCxnSpPr>
          <p:spPr>
            <a:xfrm flipH="1">
              <a:off x="6288839" y="4133220"/>
              <a:ext cx="5668" cy="654681"/>
            </a:xfrm>
            <a:prstGeom prst="line">
              <a:avLst/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2" name="Picture 16" descr="图片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45216" y="3818583"/>
              <a:ext cx="739646" cy="392715"/>
            </a:xfrm>
            <a:prstGeom prst="rect">
              <a:avLst/>
            </a:prstGeom>
            <a:noFill/>
          </p:spPr>
        </p:pic>
        <p:pic>
          <p:nvPicPr>
            <p:cNvPr id="1043" name="Picture 2357" descr="图片2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36786" y="4787900"/>
              <a:ext cx="627541" cy="457838"/>
            </a:xfrm>
            <a:prstGeom prst="rect">
              <a:avLst/>
            </a:prstGeom>
            <a:noFill/>
          </p:spPr>
        </p:pic>
        <p:grpSp>
          <p:nvGrpSpPr>
            <p:cNvPr id="1044" name="组合 20"/>
            <p:cNvGrpSpPr/>
            <p:nvPr/>
          </p:nvGrpSpPr>
          <p:grpSpPr>
            <a:xfrm>
              <a:off x="9623629" y="2573889"/>
              <a:ext cx="661714" cy="842411"/>
              <a:chOff x="901605" y="745054"/>
              <a:chExt cx="862083" cy="1891188"/>
            </a:xfrm>
          </p:grpSpPr>
          <p:pic>
            <p:nvPicPr>
              <p:cNvPr id="1056" name="Picture 455" descr="图片14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53456" y="1721842"/>
                <a:ext cx="566737" cy="914400"/>
              </a:xfrm>
              <a:prstGeom prst="rect">
                <a:avLst/>
              </a:prstGeom>
              <a:noFill/>
            </p:spPr>
          </p:pic>
          <p:grpSp>
            <p:nvGrpSpPr>
              <p:cNvPr id="1057" name="Group 39"/>
              <p:cNvGrpSpPr>
                <a:grpSpLocks/>
              </p:cNvGrpSpPr>
              <p:nvPr/>
            </p:nvGrpSpPr>
            <p:grpSpPr bwMode="auto">
              <a:xfrm>
                <a:off x="901605" y="745054"/>
                <a:ext cx="557283" cy="794970"/>
                <a:chOff x="2070100" y="1806575"/>
                <a:chExt cx="742950" cy="536575"/>
              </a:xfrm>
            </p:grpSpPr>
            <p:sp>
              <p:nvSpPr>
                <p:cNvPr id="1068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defTabSz="751231" fontAlgn="ctr">
                    <a:defRPr/>
                  </a:pPr>
                  <a:endParaRPr lang="en-US" altLang="zh-CN" sz="1200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069" name="Group 88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1070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ОС</a:t>
                    </a:r>
                  </a:p>
                </p:txBody>
              </p:sp>
              <p:sp>
                <p:nvSpPr>
                  <p:cNvPr id="1071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Прил.</a:t>
                    </a:r>
                  </a:p>
                </p:txBody>
              </p:sp>
            </p:grpSp>
          </p:grpSp>
          <p:grpSp>
            <p:nvGrpSpPr>
              <p:cNvPr id="1058" name="Group 39"/>
              <p:cNvGrpSpPr>
                <a:grpSpLocks/>
              </p:cNvGrpSpPr>
              <p:nvPr/>
            </p:nvGrpSpPr>
            <p:grpSpPr bwMode="auto">
              <a:xfrm>
                <a:off x="1054005" y="897454"/>
                <a:ext cx="557283" cy="794970"/>
                <a:chOff x="2070100" y="1806575"/>
                <a:chExt cx="742950" cy="536575"/>
              </a:xfrm>
            </p:grpSpPr>
            <p:sp>
              <p:nvSpPr>
                <p:cNvPr id="1064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defTabSz="751231" fontAlgn="ctr">
                    <a:defRPr/>
                  </a:pPr>
                  <a:endParaRPr lang="en-US" altLang="zh-CN" sz="1200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065" name="Group 88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1066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ОС</a:t>
                    </a:r>
                  </a:p>
                </p:txBody>
              </p:sp>
              <p:sp>
                <p:nvSpPr>
                  <p:cNvPr id="1067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Прил.</a:t>
                    </a:r>
                  </a:p>
                </p:txBody>
              </p:sp>
            </p:grpSp>
          </p:grpSp>
          <p:grpSp>
            <p:nvGrpSpPr>
              <p:cNvPr id="1059" name="Group 39"/>
              <p:cNvGrpSpPr>
                <a:grpSpLocks/>
              </p:cNvGrpSpPr>
              <p:nvPr/>
            </p:nvGrpSpPr>
            <p:grpSpPr bwMode="auto">
              <a:xfrm>
                <a:off x="1206405" y="1049854"/>
                <a:ext cx="557283" cy="794970"/>
                <a:chOff x="2070100" y="1806575"/>
                <a:chExt cx="742950" cy="536575"/>
              </a:xfrm>
            </p:grpSpPr>
            <p:sp>
              <p:nvSpPr>
                <p:cNvPr id="1060" name="Rectangle 8"/>
                <p:cNvSpPr>
                  <a:spLocks noChangeArrowheads="1"/>
                </p:cNvSpPr>
                <p:nvPr/>
              </p:nvSpPr>
              <p:spPr bwMode="auto">
                <a:xfrm>
                  <a:off x="2070100" y="1806575"/>
                  <a:ext cx="742950" cy="536575"/>
                </a:xfrm>
                <a:prstGeom prst="rect">
                  <a:avLst/>
                </a:prstGeom>
                <a:gradFill rotWithShape="0">
                  <a:gsLst>
                    <a:gs pos="0">
                      <a:srgbClr val="DCDCDC"/>
                    </a:gs>
                    <a:gs pos="100000">
                      <a:srgbClr val="B4B4B4"/>
                    </a:gs>
                  </a:gsLst>
                  <a:lin ang="5400000"/>
                </a:gradFill>
                <a:ln w="9525" algn="ctr">
                  <a:solidFill>
                    <a:srgbClr val="B4B4B4"/>
                  </a:solidFill>
                  <a:round/>
                  <a:headEnd/>
                  <a:tailEnd/>
                </a:ln>
              </p:spPr>
              <p:txBody>
                <a:bodyPr wrap="none">
                  <a:noAutofit/>
                </a:bodyPr>
                <a:lstStyle/>
                <a:p>
                  <a:pPr defTabSz="751231" fontAlgn="ctr">
                    <a:defRPr/>
                  </a:pPr>
                  <a:endParaRPr lang="en-US" altLang="zh-CN" sz="1200" kern="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grpSp>
              <p:nvGrpSpPr>
                <p:cNvPr id="1061" name="Group 88"/>
                <p:cNvGrpSpPr>
                  <a:grpSpLocks/>
                </p:cNvGrpSpPr>
                <p:nvPr/>
              </p:nvGrpSpPr>
              <p:grpSpPr bwMode="auto">
                <a:xfrm>
                  <a:off x="2113846" y="1858835"/>
                  <a:ext cx="655458" cy="432054"/>
                  <a:chOff x="2105432" y="1843086"/>
                  <a:chExt cx="655458" cy="432054"/>
                </a:xfrm>
              </p:grpSpPr>
              <p:sp>
                <p:nvSpPr>
                  <p:cNvPr id="1062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2076449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86EA"/>
                      </a:gs>
                      <a:gs pos="100000">
                        <a:srgbClr val="2767B2"/>
                      </a:gs>
                    </a:gsLst>
                    <a:lin ang="5400000"/>
                  </a:gradFill>
                  <a:ln w="12700" algn="ctr">
                    <a:solidFill>
                      <a:srgbClr val="2767B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ОС</a:t>
                    </a:r>
                  </a:p>
                </p:txBody>
              </p:sp>
              <p:sp>
                <p:nvSpPr>
                  <p:cNvPr id="1063" name="Rectangle 4"/>
                  <p:cNvSpPr>
                    <a:spLocks noChangeArrowheads="1"/>
                  </p:cNvSpPr>
                  <p:nvPr/>
                </p:nvSpPr>
                <p:spPr bwMode="auto">
                  <a:xfrm>
                    <a:off x="2105432" y="1843086"/>
                    <a:ext cx="655458" cy="198691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EAB58"/>
                      </a:gs>
                      <a:gs pos="100000">
                        <a:srgbClr val="E76F32"/>
                      </a:gs>
                    </a:gsLst>
                    <a:lin ang="5400000"/>
                  </a:gradFill>
                  <a:ln w="12700" algn="ctr">
                    <a:solidFill>
                      <a:srgbClr val="E76F32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noAutofit/>
                  </a:bodyPr>
                  <a:lstStyle/>
                  <a:p>
                    <a:pPr algn="ctr" defTabSz="751231" fontAlgn="ctr">
                      <a:defRPr/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Прил.</a:t>
                    </a:r>
                  </a:p>
                </p:txBody>
              </p:sp>
            </p:grpSp>
          </p:grpSp>
        </p:grpSp>
        <p:cxnSp>
          <p:nvCxnSpPr>
            <p:cNvPr id="1045" name="直接连接符 1044"/>
            <p:cNvCxnSpPr>
              <a:stCxn id="1056" idx="2"/>
            </p:cNvCxnSpPr>
            <p:nvPr/>
          </p:nvCxnSpPr>
          <p:spPr>
            <a:xfrm flipH="1">
              <a:off x="9956800" y="3416300"/>
              <a:ext cx="893" cy="1155700"/>
            </a:xfrm>
            <a:prstGeom prst="line">
              <a:avLst/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直接连接符 1045"/>
            <p:cNvCxnSpPr>
              <a:endCxn id="1043" idx="0"/>
            </p:cNvCxnSpPr>
            <p:nvPr/>
          </p:nvCxnSpPr>
          <p:spPr>
            <a:xfrm flipH="1">
              <a:off x="9950557" y="4051255"/>
              <a:ext cx="11715" cy="736645"/>
            </a:xfrm>
            <a:prstGeom prst="line">
              <a:avLst/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7" name="Picture 16" descr="图片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49441" y="3883660"/>
              <a:ext cx="739646" cy="392715"/>
            </a:xfrm>
            <a:prstGeom prst="rect">
              <a:avLst/>
            </a:prstGeom>
            <a:noFill/>
          </p:spPr>
        </p:pic>
        <p:sp>
          <p:nvSpPr>
            <p:cNvPr id="1048" name="Line 26"/>
            <p:cNvSpPr>
              <a:spLocks noChangeShapeType="1"/>
            </p:cNvSpPr>
            <p:nvPr/>
          </p:nvSpPr>
          <p:spPr bwMode="auto">
            <a:xfrm flipH="1" flipV="1">
              <a:off x="7032897" y="3209299"/>
              <a:ext cx="2278403" cy="0"/>
            </a:xfrm>
            <a:prstGeom prst="line">
              <a:avLst/>
            </a:prstGeom>
            <a:noFill/>
            <a:ln w="22225">
              <a:solidFill>
                <a:srgbClr val="F2960E"/>
              </a:solidFill>
              <a:prstDash val="solid"/>
              <a:round/>
              <a:headEnd type="triangle" w="med" len="med"/>
              <a:tailEnd type="triangle"/>
            </a:ln>
          </p:spPr>
          <p:txBody>
            <a:bodyPr wrap="none">
              <a:noAutofit/>
            </a:bodyPr>
            <a:lstStyle/>
            <a:p>
              <a:pPr defTabSz="751231" fontAlgn="ctr">
                <a:defRPr/>
              </a:pPr>
              <a:endParaRPr lang="en-US" altLang="zh-CN" sz="1200" ker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49" name="矩形 1048"/>
            <p:cNvSpPr/>
            <p:nvPr/>
          </p:nvSpPr>
          <p:spPr>
            <a:xfrm>
              <a:off x="7668523" y="2890761"/>
              <a:ext cx="976458" cy="2382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HA</a:t>
              </a:r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 flipH="1" flipV="1">
              <a:off x="7032897" y="4051255"/>
              <a:ext cx="2278403" cy="0"/>
            </a:xfrm>
            <a:prstGeom prst="line">
              <a:avLst/>
            </a:prstGeom>
            <a:noFill/>
            <a:ln w="22225">
              <a:solidFill>
                <a:srgbClr val="F2960E"/>
              </a:solidFill>
              <a:prstDash val="solid"/>
              <a:round/>
              <a:headEnd type="triangle" w="med" len="med"/>
              <a:tailEnd type="triangle"/>
            </a:ln>
          </p:spPr>
          <p:txBody>
            <a:bodyPr wrap="none">
              <a:noAutofit/>
            </a:bodyPr>
            <a:lstStyle/>
            <a:p>
              <a:pPr defTabSz="751231" fontAlgn="ctr">
                <a:defRPr/>
              </a:pPr>
              <a:endParaRPr lang="en-US" altLang="zh-CN" sz="1200" ker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51" name="矩形 1050"/>
            <p:cNvSpPr/>
            <p:nvPr/>
          </p:nvSpPr>
          <p:spPr>
            <a:xfrm>
              <a:off x="7668523" y="3732715"/>
              <a:ext cx="976458" cy="2382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Кластер</a:t>
              </a:r>
            </a:p>
          </p:txBody>
        </p:sp>
        <p:sp>
          <p:nvSpPr>
            <p:cNvPr id="1052" name="Line 26"/>
            <p:cNvSpPr>
              <a:spLocks noChangeShapeType="1"/>
            </p:cNvSpPr>
            <p:nvPr/>
          </p:nvSpPr>
          <p:spPr bwMode="auto">
            <a:xfrm flipH="1" flipV="1">
              <a:off x="7032897" y="4928101"/>
              <a:ext cx="2278403" cy="0"/>
            </a:xfrm>
            <a:prstGeom prst="line">
              <a:avLst/>
            </a:prstGeom>
            <a:noFill/>
            <a:ln w="22225">
              <a:solidFill>
                <a:srgbClr val="F2960E"/>
              </a:solidFill>
              <a:prstDash val="solid"/>
              <a:round/>
              <a:headEnd type="triangle" w="med" len="med"/>
              <a:tailEnd type="triangle"/>
            </a:ln>
          </p:spPr>
          <p:txBody>
            <a:bodyPr wrap="none">
              <a:noAutofit/>
            </a:bodyPr>
            <a:lstStyle/>
            <a:p>
              <a:pPr defTabSz="751231" fontAlgn="ctr">
                <a:defRPr/>
              </a:pPr>
              <a:endParaRPr lang="en-US" altLang="zh-CN" sz="1200" ker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53" name="矩形 1052"/>
            <p:cNvSpPr/>
            <p:nvPr/>
          </p:nvSpPr>
          <p:spPr>
            <a:xfrm>
              <a:off x="7668523" y="4609564"/>
              <a:ext cx="976458" cy="2382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Зеркало</a:t>
              </a:r>
            </a:p>
          </p:txBody>
        </p:sp>
        <p:sp>
          <p:nvSpPr>
            <p:cNvPr id="1054" name="矩形 1053"/>
            <p:cNvSpPr/>
            <p:nvPr/>
          </p:nvSpPr>
          <p:spPr>
            <a:xfrm>
              <a:off x="5894765" y="2269884"/>
              <a:ext cx="967120" cy="2957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ЦОД1</a:t>
              </a:r>
            </a:p>
          </p:txBody>
        </p:sp>
        <p:sp>
          <p:nvSpPr>
            <p:cNvPr id="1055" name="矩形 1054"/>
            <p:cNvSpPr/>
            <p:nvPr/>
          </p:nvSpPr>
          <p:spPr>
            <a:xfrm>
              <a:off x="9609140" y="2269884"/>
              <a:ext cx="800462" cy="2690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fontAlgn="ctr"/>
              <a:r>
                <a:rPr lang="ru-RU" sz="1200">
                  <a:solidFill>
                    <a:schemeClr val="tx1"/>
                  </a:solidFill>
                  <a:latin typeface="Huawei Sans" panose="020C0503030203020204" pitchFamily="34" charset="0"/>
                </a:rPr>
                <a:t>ЦОД2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1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Основные показатели для оценки системы DR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Huawei Sans" panose="020C0503030203020204" pitchFamily="34" charset="0"/>
              </a:rPr>
              <a:t>Целевая точка восстановления (RPO) определяет максимальный объем данных, который может быть потерян в случае аварии.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Huawei Sans" panose="020C0503030203020204" pitchFamily="34" charset="0"/>
              </a:rPr>
              <a:t>Целевое время восстановления (RTO) определяет время восстановления системы.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Huawei Sans" panose="020C0503030203020204" pitchFamily="34" charset="0"/>
              </a:rPr>
              <a:t>Чем меньше значения RPO и RTO, тем выше доступность системы.</a:t>
            </a:r>
          </a:p>
          <a:p>
            <a:endParaRPr lang="en-US" altLang="zh-CN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12817" y="2445550"/>
            <a:ext cx="9752178" cy="3301218"/>
            <a:chOff x="1145075" y="2282763"/>
            <a:chExt cx="9752178" cy="3301218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5639916" y="2403267"/>
              <a:ext cx="4199219" cy="414609"/>
            </a:xfrm>
            <a:prstGeom prst="homePlate">
              <a:avLst>
                <a:gd name="adj" fmla="val 74929"/>
              </a:avLst>
            </a:prstGeom>
            <a:solidFill>
              <a:srgbClr val="FFC00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b" anchorCtr="0">
              <a:noAutofit/>
            </a:bodyPr>
            <a:lstStyle/>
            <a:p>
              <a:pPr algn="ctr" defTabSz="457200" fontAlgn="ctr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60000"/>
                <a:defRPr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gray">
            <a:xfrm flipV="1">
              <a:off x="6460590" y="2817876"/>
              <a:ext cx="0" cy="6214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gray">
            <a:xfrm flipV="1">
              <a:off x="9029698" y="2817876"/>
              <a:ext cx="0" cy="6214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gray">
            <a:xfrm flipV="1">
              <a:off x="9614850" y="2817876"/>
              <a:ext cx="0" cy="6214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" name="AutoShape 17"/>
            <p:cNvSpPr>
              <a:spLocks noChangeArrowheads="1"/>
            </p:cNvSpPr>
            <p:nvPr/>
          </p:nvSpPr>
          <p:spPr bwMode="gray">
            <a:xfrm flipH="1">
              <a:off x="3453778" y="2403267"/>
              <a:ext cx="2172947" cy="414609"/>
            </a:xfrm>
            <a:prstGeom prst="homePlate">
              <a:avLst>
                <a:gd name="adj" fmla="val 60475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b" anchorCtr="0">
              <a:noAutofit/>
            </a:bodyPr>
            <a:lstStyle/>
            <a:p>
              <a:pPr algn="ctr" defTabSz="457200" fontAlgn="ctr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60000"/>
                <a:defRPr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gray">
            <a:xfrm flipV="1">
              <a:off x="3412403" y="2817876"/>
              <a:ext cx="0" cy="6214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gray">
            <a:xfrm flipV="1">
              <a:off x="3439564" y="4871425"/>
              <a:ext cx="2172947" cy="0"/>
            </a:xfrm>
            <a:prstGeom prst="line">
              <a:avLst/>
            </a:prstGeom>
            <a:noFill/>
            <a:ln w="57150">
              <a:solidFill>
                <a:srgbClr val="C7000B"/>
              </a:solidFill>
              <a:round/>
              <a:headEnd type="triangle" w="med" len="med"/>
              <a:tailEnd type="triangle" w="med" len="med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C7000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gray">
            <a:xfrm>
              <a:off x="4014611" y="5064552"/>
              <a:ext cx="812520" cy="519429"/>
            </a:xfrm>
            <a:prstGeom prst="rect">
              <a:avLst/>
            </a:prstGeom>
            <a:noFill/>
            <a:ln w="12700" algn="ctr">
              <a:solidFill>
                <a:srgbClr val="C7000B"/>
              </a:solidFill>
              <a:miter lim="800000"/>
              <a:headEnd/>
              <a:tailEnd/>
            </a:ln>
            <a:effectLst>
              <a:outerShdw blurRad="63500" sx="101000" sy="101000" algn="ctr" rotWithShape="0">
                <a:srgbClr val="000000">
                  <a:alpha val="30000"/>
                </a:srgbClr>
              </a:outerShdw>
            </a:effectLst>
          </p:spPr>
          <p:txBody>
            <a:bodyPr wrap="square" lIns="65787" tIns="32893" rIns="65787" bIns="32893" anchor="ctr">
              <a:noAutofit/>
            </a:bodyPr>
            <a:lstStyle/>
            <a:p>
              <a:pPr algn="ctr" defTabSz="658147" fontAlgn="ctr"/>
              <a:r>
                <a:rPr lang="ru-RU" sz="2000" b="1">
                  <a:solidFill>
                    <a:srgbClr val="C7000B"/>
                  </a:solidFill>
                  <a:latin typeface="Huawei Sans" panose="020C0503030203020204" pitchFamily="34" charset="0"/>
                </a:rPr>
                <a:t>RPO</a:t>
              </a:r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gray">
            <a:xfrm flipV="1">
              <a:off x="5612511" y="4868196"/>
              <a:ext cx="4002339" cy="3229"/>
            </a:xfrm>
            <a:prstGeom prst="line">
              <a:avLst/>
            </a:prstGeom>
            <a:noFill/>
            <a:ln w="57150">
              <a:solidFill>
                <a:srgbClr val="C7000B"/>
              </a:solidFill>
              <a:round/>
              <a:headEnd type="triangle" w="med" len="med"/>
              <a:tailEnd type="triangle" w="med" len="med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C7000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7" name="AutoShape 28"/>
            <p:cNvSpPr>
              <a:spLocks noChangeArrowheads="1"/>
            </p:cNvSpPr>
            <p:nvPr/>
          </p:nvSpPr>
          <p:spPr bwMode="gray">
            <a:xfrm>
              <a:off x="5199382" y="2282763"/>
              <a:ext cx="809424" cy="655615"/>
            </a:xfrm>
            <a:prstGeom prst="irregularSeal1">
              <a:avLst/>
            </a:prstGeom>
            <a:solidFill>
              <a:srgbClr val="C7000B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8" name="Line 32"/>
            <p:cNvSpPr>
              <a:spLocks noChangeShapeType="1"/>
            </p:cNvSpPr>
            <p:nvPr/>
          </p:nvSpPr>
          <p:spPr bwMode="gray">
            <a:xfrm>
              <a:off x="3412403" y="4103311"/>
              <a:ext cx="0" cy="7648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" name="Line 33"/>
            <p:cNvSpPr>
              <a:spLocks noChangeShapeType="1"/>
            </p:cNvSpPr>
            <p:nvPr/>
          </p:nvSpPr>
          <p:spPr bwMode="gray">
            <a:xfrm>
              <a:off x="5612511" y="4103311"/>
              <a:ext cx="0" cy="7648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" name="Line 37"/>
            <p:cNvSpPr>
              <a:spLocks noChangeShapeType="1"/>
            </p:cNvSpPr>
            <p:nvPr/>
          </p:nvSpPr>
          <p:spPr bwMode="gray">
            <a:xfrm>
              <a:off x="9614850" y="4103311"/>
              <a:ext cx="0" cy="7648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1" name="Text Box 44"/>
            <p:cNvSpPr txBox="1">
              <a:spLocks noChangeArrowheads="1"/>
            </p:cNvSpPr>
            <p:nvPr/>
          </p:nvSpPr>
          <p:spPr bwMode="auto">
            <a:xfrm>
              <a:off x="3238407" y="5102858"/>
              <a:ext cx="903584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00:00</a:t>
              </a:r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5337272" y="5149153"/>
              <a:ext cx="903584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06:00</a:t>
              </a:r>
            </a:p>
          </p:txBody>
        </p:sp>
        <p:sp>
          <p:nvSpPr>
            <p:cNvPr id="23" name="Text Box 46"/>
            <p:cNvSpPr txBox="1">
              <a:spLocks noChangeArrowheads="1"/>
            </p:cNvSpPr>
            <p:nvPr/>
          </p:nvSpPr>
          <p:spPr bwMode="auto">
            <a:xfrm>
              <a:off x="9195020" y="5149153"/>
              <a:ext cx="873384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>
                <a:spcBef>
                  <a:spcPct val="50000"/>
                </a:spcBef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12:00</a:t>
              </a: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gray">
            <a:xfrm flipV="1">
              <a:off x="2177219" y="2817876"/>
              <a:ext cx="0" cy="6214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gray">
            <a:xfrm flipV="1">
              <a:off x="5604094" y="2817877"/>
              <a:ext cx="0" cy="6214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 sz="14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145075" y="3213932"/>
              <a:ext cx="9752178" cy="591676"/>
              <a:chOff x="-66767" y="2868515"/>
              <a:chExt cx="9752178" cy="591676"/>
            </a:xfrm>
          </p:grpSpPr>
          <p:sp>
            <p:nvSpPr>
              <p:cNvPr id="34" name="Text Box 8"/>
              <p:cNvSpPr txBox="1">
                <a:spLocks noChangeArrowheads="1"/>
              </p:cNvSpPr>
              <p:nvPr/>
            </p:nvSpPr>
            <p:spPr bwMode="gray">
              <a:xfrm>
                <a:off x="8129448" y="3083390"/>
                <a:ext cx="1555963" cy="3662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Восстановление приложений</a:t>
                </a:r>
              </a:p>
              <a:p>
                <a:pPr algn="ctr" fontAlgn="ctr"/>
                <a:endPara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gray">
              <a:xfrm>
                <a:off x="4645718" y="3080111"/>
                <a:ext cx="1517515" cy="3662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Восстановление запущено</a:t>
                </a:r>
              </a:p>
            </p:txBody>
          </p:sp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gray">
              <a:xfrm>
                <a:off x="6358468" y="2868515"/>
                <a:ext cx="1893039" cy="5493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 </a:t>
                </a:r>
              </a:p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 Восстановление </a:t>
                </a:r>
                <a:r>
                  <a:rPr lang="ru-RU" sz="1400" dirty="0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/>
                </a:r>
                <a:br>
                  <a:rPr lang="ru-RU" sz="1400" dirty="0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</a:br>
                <a:r>
                  <a:rPr lang="ru-RU" sz="1400" dirty="0" smtClean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данных завершено</a:t>
                </a:r>
                <a:endPara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endParaRPr>
              </a:p>
            </p:txBody>
          </p:sp>
          <p:sp>
            <p:nvSpPr>
              <p:cNvPr id="37" name="Text Box 19"/>
              <p:cNvSpPr txBox="1">
                <a:spLocks noChangeArrowheads="1"/>
              </p:cNvSpPr>
              <p:nvPr/>
            </p:nvSpPr>
            <p:spPr bwMode="gray">
              <a:xfrm>
                <a:off x="1352729" y="3093937"/>
                <a:ext cx="2267329" cy="36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Резервное копирование</a:t>
                </a:r>
              </a:p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завершено</a:t>
                </a:r>
              </a:p>
            </p:txBody>
          </p:sp>
          <p:sp>
            <p:nvSpPr>
              <p:cNvPr id="38" name="Text Box 35"/>
              <p:cNvSpPr txBox="1">
                <a:spLocks noChangeArrowheads="1"/>
              </p:cNvSpPr>
              <p:nvPr/>
            </p:nvSpPr>
            <p:spPr bwMode="gray">
              <a:xfrm>
                <a:off x="3620058" y="3083390"/>
                <a:ext cx="1043539" cy="3662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Сбой или авария</a:t>
                </a:r>
              </a:p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 </a:t>
                </a:r>
              </a:p>
            </p:txBody>
          </p:sp>
          <p:sp>
            <p:nvSpPr>
              <p:cNvPr id="39" name="Text Box 19"/>
              <p:cNvSpPr txBox="1">
                <a:spLocks noChangeArrowheads="1"/>
              </p:cNvSpPr>
              <p:nvPr/>
            </p:nvSpPr>
            <p:spPr bwMode="gray">
              <a:xfrm>
                <a:off x="-66767" y="3093937"/>
                <a:ext cx="1399535" cy="36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Резервное копирование</a:t>
                </a:r>
              </a:p>
              <a:p>
                <a:pPr algn="ctr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запущено</a:t>
                </a:r>
              </a:p>
            </p:txBody>
          </p:sp>
        </p:grpSp>
        <p:sp>
          <p:nvSpPr>
            <p:cNvPr id="27" name="Line 32"/>
            <p:cNvSpPr>
              <a:spLocks noChangeShapeType="1"/>
            </p:cNvSpPr>
            <p:nvPr/>
          </p:nvSpPr>
          <p:spPr bwMode="gray">
            <a:xfrm>
              <a:off x="2177220" y="4103311"/>
              <a:ext cx="0" cy="7648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8" name="AutoShape 17"/>
            <p:cNvSpPr>
              <a:spLocks noChangeArrowheads="1"/>
            </p:cNvSpPr>
            <p:nvPr/>
          </p:nvSpPr>
          <p:spPr bwMode="gray">
            <a:xfrm flipH="1">
              <a:off x="1945789" y="2421606"/>
              <a:ext cx="1515857" cy="377930"/>
            </a:xfrm>
            <a:prstGeom prst="homePlate">
              <a:avLst>
                <a:gd name="adj" fmla="val 60475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b" anchorCtr="0">
              <a:noAutofit/>
            </a:bodyPr>
            <a:lstStyle/>
            <a:p>
              <a:pPr algn="ctr" defTabSz="457200" fontAlgn="ctr">
                <a:spcBef>
                  <a:spcPts val="0"/>
                </a:spcBef>
                <a:spcAft>
                  <a:spcPts val="0"/>
                </a:spcAft>
                <a:buClr>
                  <a:srgbClr val="990000"/>
                </a:buClr>
                <a:buSzPct val="60000"/>
                <a:defRPr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gray">
            <a:xfrm>
              <a:off x="2215387" y="4858596"/>
              <a:ext cx="1149907" cy="0"/>
            </a:xfrm>
            <a:prstGeom prst="line">
              <a:avLst/>
            </a:prstGeom>
            <a:noFill/>
            <a:ln w="57150">
              <a:solidFill>
                <a:srgbClr val="C7000B"/>
              </a:solidFill>
              <a:round/>
              <a:headEnd type="triangle" w="med" len="med"/>
              <a:tailEnd type="triangle" w="med" len="med"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zh-CN">
                <a:solidFill>
                  <a:srgbClr val="C7000B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0" name="Text Box 24"/>
            <p:cNvSpPr txBox="1">
              <a:spLocks noChangeArrowheads="1"/>
            </p:cNvSpPr>
            <p:nvPr/>
          </p:nvSpPr>
          <p:spPr bwMode="gray">
            <a:xfrm>
              <a:off x="7349825" y="5064552"/>
              <a:ext cx="862939" cy="519429"/>
            </a:xfrm>
            <a:prstGeom prst="rect">
              <a:avLst/>
            </a:prstGeom>
            <a:noFill/>
            <a:ln w="12700" algn="ctr">
              <a:solidFill>
                <a:srgbClr val="C7000B"/>
              </a:solidFill>
              <a:miter lim="800000"/>
              <a:headEnd/>
              <a:tailEnd/>
            </a:ln>
            <a:effectLst>
              <a:outerShdw blurRad="63500" sx="101000" sy="101000" algn="ctr" rotWithShape="0">
                <a:srgbClr val="000000">
                  <a:alpha val="30000"/>
                </a:srgbClr>
              </a:outerShdw>
            </a:effectLst>
          </p:spPr>
          <p:txBody>
            <a:bodyPr wrap="square" lIns="65787" tIns="32893" rIns="65787" bIns="32893" anchor="ctr">
              <a:noAutofit/>
            </a:bodyPr>
            <a:lstStyle/>
            <a:p>
              <a:pPr algn="ctr" defTabSz="658147" fontAlgn="ctr"/>
              <a:r>
                <a:rPr lang="ru-RU" sz="2000" b="1">
                  <a:solidFill>
                    <a:srgbClr val="C7000B"/>
                  </a:solidFill>
                  <a:latin typeface="Huawei Sans" panose="020C0503030203020204" pitchFamily="34" charset="0"/>
                </a:rPr>
                <a:t>RTO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gray">
            <a:xfrm>
              <a:off x="1957614" y="5019961"/>
              <a:ext cx="1377206" cy="5194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63500" sx="101000" sy="101000" algn="ctr" rotWithShape="0">
                <a:srgbClr val="000000">
                  <a:alpha val="30000"/>
                </a:srgbClr>
              </a:outerShdw>
            </a:effectLst>
          </p:spPr>
          <p:txBody>
            <a:bodyPr wrap="square" lIns="65787" tIns="32893" rIns="65787" bIns="32893" anchor="ctr">
              <a:noAutofit/>
            </a:bodyPr>
            <a:lstStyle/>
            <a:p>
              <a:pPr algn="ctr" defTabSz="658147" fontAlgn="ctr"/>
              <a:r>
                <a:rPr lang="ru-RU" sz="1200" b="1" dirty="0">
                  <a:latin typeface="Huawei Sans" panose="020C0503030203020204" pitchFamily="34" charset="0"/>
                </a:rPr>
                <a:t>Окно резервного копирования</a:t>
              </a:r>
            </a:p>
          </p:txBody>
        </p:sp>
        <p:sp>
          <p:nvSpPr>
            <p:cNvPr id="32" name="Text Box 24"/>
            <p:cNvSpPr txBox="1">
              <a:spLocks noChangeArrowheads="1"/>
            </p:cNvSpPr>
            <p:nvPr/>
          </p:nvSpPr>
          <p:spPr bwMode="gray">
            <a:xfrm>
              <a:off x="3470873" y="3934369"/>
              <a:ext cx="2138755" cy="892347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5787" tIns="32893" rIns="65787" bIns="32893" anchor="ctr">
              <a:noAutofit/>
            </a:bodyPr>
            <a:lstStyle/>
            <a:p>
              <a:pPr algn="ctr" defTabSz="658147" fontAlgn="ctr"/>
              <a:r>
                <a:rPr lang="ru-RU" sz="1400" b="1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Момент времени, </a:t>
              </a:r>
              <a:r>
                <a:rPr lang="ru-RU" sz="1400" b="1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/>
              </a:r>
              <a:br>
                <a:rPr lang="ru-RU" sz="1400" b="1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</a:br>
              <a:r>
                <a:rPr lang="ru-RU" sz="1400" b="1" dirty="0" smtClean="0">
                  <a:solidFill>
                    <a:schemeClr val="tx1"/>
                  </a:solidFill>
                  <a:latin typeface="Huawei Sans" panose="020C0503030203020204" pitchFamily="34" charset="0"/>
                </a:rPr>
                <a:t>до </a:t>
              </a:r>
              <a:r>
                <a:rPr lang="ru-RU" sz="1400" b="1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которого восстанавливаются данные</a:t>
              </a:r>
            </a:p>
          </p:txBody>
        </p:sp>
        <p:sp>
          <p:nvSpPr>
            <p:cNvPr id="33" name="Text Box 24"/>
            <p:cNvSpPr txBox="1">
              <a:spLocks noChangeArrowheads="1"/>
            </p:cNvSpPr>
            <p:nvPr/>
          </p:nvSpPr>
          <p:spPr bwMode="gray">
            <a:xfrm>
              <a:off x="6798095" y="3931284"/>
              <a:ext cx="1882859" cy="89543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5787" tIns="32893" rIns="65787" bIns="32893" anchor="ctr">
              <a:noAutofit/>
            </a:bodyPr>
            <a:lstStyle/>
            <a:p>
              <a:pPr algn="ctr" defTabSz="658147" fontAlgn="ctr"/>
              <a:r>
                <a:rPr lang="ru-RU" sz="1400" b="1" dirty="0">
                  <a:solidFill>
                    <a:schemeClr val="tx1"/>
                  </a:solidFill>
                  <a:latin typeface="Huawei Sans" panose="020C0503030203020204" pitchFamily="34" charset="0"/>
                </a:rPr>
                <a:t>Время, необходимое для восстановления данных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69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850833"/>
              </p:ext>
            </p:extLst>
          </p:nvPr>
        </p:nvGraphicFramePr>
        <p:xfrm>
          <a:off x="731838" y="823965"/>
          <a:ext cx="11058543" cy="5486085"/>
        </p:xfrm>
        <a:graphic>
          <a:graphicData uri="http://schemas.openxmlformats.org/drawingml/2006/table">
            <a:tbl>
              <a:tblPr firstRow="1" firstCol="1" bandRow="1"/>
              <a:tblGrid>
                <a:gridCol w="1723084"/>
                <a:gridCol w="5662357"/>
                <a:gridCol w="1788055"/>
                <a:gridCol w="1885047"/>
              </a:tblGrid>
              <a:tr h="404685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4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500" b="1" dirty="0">
                          <a:latin typeface="Huawei Sans" panose="020C0503030203020204" pitchFamily="34" charset="0"/>
                        </a:rPr>
                        <a:t>Уровень</a:t>
                      </a:r>
                      <a:r>
                        <a:rPr lang="ru-RU" sz="1500" dirty="0">
                          <a:latin typeface="Huawei Sans" panose="020C0503030203020204" pitchFamily="34" charset="0"/>
                        </a:rPr>
                        <a:t> </a:t>
                      </a:r>
                    </a:p>
                  </a:txBody>
                  <a:tcPr marL="90000" marR="9000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4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500" b="1">
                          <a:latin typeface="Huawei Sans" panose="020C0503030203020204" pitchFamily="34" charset="0"/>
                        </a:rPr>
                        <a:t>Определение</a:t>
                      </a:r>
                    </a:p>
                  </a:txBody>
                  <a:tcPr marL="90000" marR="90000" marT="46800" marB="468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4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500" b="1">
                          <a:latin typeface="Huawei Sans" panose="020C0503030203020204" pitchFamily="34" charset="0"/>
                        </a:rPr>
                        <a:t>RTO</a:t>
                      </a:r>
                    </a:p>
                  </a:txBody>
                  <a:tcPr marL="90000" marR="90000" marT="46800" marB="4680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4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500" b="1">
                          <a:latin typeface="Huawei Sans" panose="020C0503030203020204" pitchFamily="34" charset="0"/>
                        </a:rPr>
                        <a:t>TCO</a:t>
                      </a:r>
                    </a:p>
                  </a:txBody>
                  <a:tcPr marL="90000" marR="90000" marT="46800" marB="468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48651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4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500" b="1">
                          <a:latin typeface="Huawei Sans" panose="020C0503030203020204" pitchFamily="34" charset="0"/>
                        </a:rPr>
                        <a:t>Уровень данных</a:t>
                      </a:r>
                    </a:p>
                  </a:txBody>
                  <a:tcPr marL="90000" marR="9000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Для дистанционного резервного копирования данных создается удаленный центр DR, что позволяет предотвратить потерю и повреждение данных в случае аварии.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Удаленный центр DR выполняет функции удаленного центра резервного копирования данных. DR на уровне данных не может предотвратить прерывание работы сервисов в случае аварии.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Аварийное восстановление на уровне данных имеет длительное время восстановления, но отличается невысокими затратами и простотой развертывания объектов.</a:t>
                      </a:r>
                    </a:p>
                    <a:p>
                      <a:pPr algn="l" font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Источник данных важен для всех ключевых сервисных систем. Следовательно, DR на уровне данных является жизненно важным компонентом.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RTO является очень длинным (несколько дней), поскольку для восстановления сервисов требуется повторное развертывание устройств.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Низкая совокупная стоимость владения</a:t>
                      </a:r>
                    </a:p>
                  </a:txBody>
                  <a:tcPr marL="90000" marR="90000" marT="46800" marB="468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173540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Huawei Sans" panose="020C0503030203020204" pitchFamily="34" charset="0"/>
                        </a:rPr>
                        <a:t>Уровень приложений</a:t>
                      </a:r>
                    </a:p>
                  </a:txBody>
                  <a:tcPr marL="90000" marR="9000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На уровне приложений создается резервный объект, который поддерживает ту же систему приложений, что и основной объект, и реализуется синхронная или асинхронная репликация для синхронизации данных между объектами. Это позволяет критически важным приложениям восстанавливаться в течение указанного времени и сводит к минимуму потери. Восстановление данных выполняется прозрачно для пользователей, обеспечивая непрерывные, надежные и безопасные бизнес-процессы.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Среднее RTO (несколько часов)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Средняя совокупная стоимость владения На резервном объекте может быть развернута такая же система или поменьше.</a:t>
                      </a:r>
                    </a:p>
                  </a:txBody>
                  <a:tcPr marL="90000" marR="90000" marT="46800" marB="468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60626">
                <a:tc>
                  <a:txBody>
                    <a:bodyPr/>
                    <a:lstStyle/>
                    <a:p>
                      <a:pPr algn="ctr" fontAlgn="ctr">
                        <a:lnSpc>
                          <a:spcPts val="204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Huawei Sans" panose="020C0503030203020204" pitchFamily="34" charset="0"/>
                        </a:rPr>
                        <a:t>Уровень сервисов</a:t>
                      </a:r>
                    </a:p>
                  </a:txBody>
                  <a:tcPr marL="90000" marR="90000" marT="46800" marB="4680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Для обеспечения полного аварийного восстановления требуются все необходимые ИТ-технологии и инфраструктуры. Большая часть контента поступает не из ИТ-систем (таких как телефоны и офисы). Если авария происходит в исходном офисе, то для восстановления данных и приложений также необходим резервный офис.</a:t>
                      </a:r>
                    </a:p>
                  </a:txBody>
                  <a:tcPr marL="90000" marR="90000" marT="46800" marB="468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Huawei Sans" panose="020C0503030203020204" pitchFamily="34" charset="0"/>
                        </a:rPr>
                        <a:t>Минимальное RTO </a:t>
                      </a:r>
                      <a:r>
                        <a:rPr lang="ru-RU" sz="1200" dirty="0">
                          <a:latin typeface="Huawei Sans" panose="020C0503030203020204" pitchFamily="34" charset="0"/>
                        </a:rPr>
                        <a:t>(несколько минут или секунд)</a:t>
                      </a:r>
                    </a:p>
                  </a:txBody>
                  <a:tcPr marL="90000" marR="90000" marT="46800" marB="4680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Huawei Sans" panose="020C0503030203020204" pitchFamily="34" charset="0"/>
                        </a:rPr>
                        <a:t>Высокая совокупная стоимость владения</a:t>
                      </a:r>
                    </a:p>
                  </a:txBody>
                  <a:tcPr marL="90000" marR="90000" marT="46800" marB="4680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31838" y="318376"/>
            <a:ext cx="10728325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Уровни систем DR</a:t>
            </a:r>
          </a:p>
        </p:txBody>
      </p:sp>
    </p:spTree>
    <p:extLst>
      <p:ext uri="{BB962C8B-B14F-4D97-AF65-F5344CB8AC3E}">
        <p14:creationId xmlns:p14="http://schemas.microsoft.com/office/powerpoint/2010/main" val="21273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 txBox="1">
            <a:spLocks noChangeArrowheads="1"/>
          </p:cNvSpPr>
          <p:nvPr/>
        </p:nvSpPr>
        <p:spPr bwMode="auto">
          <a:xfrm>
            <a:off x="880534" y="209551"/>
            <a:ext cx="10680700" cy="100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0053" rIns="80108" bIns="40053" anchor="ctr">
            <a:noAutofit/>
          </a:bodyPr>
          <a:lstStyle>
            <a:lvl1pPr defTabSz="684213"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ctr"/>
            <a:endParaRPr lang="en-US" altLang="zh-CN" sz="4267" b="1">
              <a:solidFill>
                <a:srgbClr val="C0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ea"/>
              <a:sym typeface="Huawei Sans" panose="020C0503030203020204" pitchFamily="34" charset="0"/>
            </a:endParaRP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1315842" y="1615049"/>
            <a:ext cx="10937994" cy="4199474"/>
            <a:chOff x="117" y="1303"/>
            <a:chExt cx="5921" cy="2646"/>
          </a:xfrm>
        </p:grpSpPr>
        <p:sp>
          <p:nvSpPr>
            <p:cNvPr id="74757" name="Rectangle 4"/>
            <p:cNvSpPr>
              <a:spLocks noChangeArrowheads="1"/>
            </p:cNvSpPr>
            <p:nvPr/>
          </p:nvSpPr>
          <p:spPr bwMode="auto">
            <a:xfrm>
              <a:off x="725" y="1914"/>
              <a:ext cx="4372" cy="291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58" name="Rectangle 5"/>
            <p:cNvSpPr>
              <a:spLocks noChangeArrowheads="1"/>
            </p:cNvSpPr>
            <p:nvPr/>
          </p:nvSpPr>
          <p:spPr bwMode="auto">
            <a:xfrm>
              <a:off x="727" y="2910"/>
              <a:ext cx="4372" cy="29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59" name="Rectangle 6"/>
            <p:cNvSpPr>
              <a:spLocks noChangeArrowheads="1"/>
            </p:cNvSpPr>
            <p:nvPr/>
          </p:nvSpPr>
          <p:spPr bwMode="auto">
            <a:xfrm>
              <a:off x="729" y="3447"/>
              <a:ext cx="4372" cy="291"/>
            </a:xfrm>
            <a:prstGeom prst="rect">
              <a:avLst/>
            </a:prstGeom>
            <a:solidFill>
              <a:srgbClr val="EA9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0" name="Text Box 7"/>
            <p:cNvSpPr txBox="1">
              <a:spLocks noChangeArrowheads="1"/>
            </p:cNvSpPr>
            <p:nvPr/>
          </p:nvSpPr>
          <p:spPr bwMode="auto">
            <a:xfrm>
              <a:off x="815" y="3758"/>
              <a:ext cx="3980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latin typeface="Huawei Sans" panose="020C0503030203020204" pitchFamily="34" charset="0"/>
                </a:rPr>
                <a:t>15 мин     1–4 ч  </a:t>
              </a:r>
              <a:r>
                <a:rPr lang="ru-RU" sz="1333" dirty="0" smtClean="0">
                  <a:latin typeface="Huawei Sans" panose="020C0503030203020204" pitchFamily="34" charset="0"/>
                </a:rPr>
                <a:t>    </a:t>
              </a:r>
              <a:r>
                <a:rPr lang="ru-RU" sz="1333" dirty="0">
                  <a:latin typeface="Huawei Sans" panose="020C0503030203020204" pitchFamily="34" charset="0"/>
                </a:rPr>
                <a:t>4–8 ч   </a:t>
              </a:r>
              <a:r>
                <a:rPr lang="ru-RU" sz="1333" dirty="0" smtClean="0">
                  <a:latin typeface="Huawei Sans" panose="020C0503030203020204" pitchFamily="34" charset="0"/>
                </a:rPr>
                <a:t>   8–12</a:t>
              </a:r>
              <a:r>
                <a:rPr lang="ru-RU" sz="1333" dirty="0">
                  <a:latin typeface="Huawei Sans" panose="020C0503030203020204" pitchFamily="34" charset="0"/>
                </a:rPr>
                <a:t> ч  </a:t>
              </a:r>
              <a:r>
                <a:rPr lang="ru-RU" sz="1333" dirty="0" smtClean="0">
                  <a:latin typeface="Huawei Sans" panose="020C0503030203020204" pitchFamily="34" charset="0"/>
                </a:rPr>
                <a:t>   12–16</a:t>
              </a:r>
              <a:r>
                <a:rPr lang="ru-RU" sz="1333" dirty="0">
                  <a:latin typeface="Huawei Sans" panose="020C0503030203020204" pitchFamily="34" charset="0"/>
                </a:rPr>
                <a:t> ч    24 ч      </a:t>
              </a:r>
              <a:r>
                <a:rPr lang="ru-RU" sz="1333" dirty="0" smtClean="0">
                  <a:latin typeface="Huawei Sans" panose="020C0503030203020204" pitchFamily="34" charset="0"/>
                </a:rPr>
                <a:t>   Дни       Недели</a:t>
              </a:r>
              <a:endParaRPr lang="ru-RU" sz="1333" dirty="0">
                <a:latin typeface="Huawei Sans" panose="020C0503030203020204" pitchFamily="34" charset="0"/>
              </a:endParaRPr>
            </a:p>
          </p:txBody>
        </p:sp>
        <p:sp>
          <p:nvSpPr>
            <p:cNvPr id="74761" name="Line 8"/>
            <p:cNvSpPr>
              <a:spLocks noChangeShapeType="1"/>
            </p:cNvSpPr>
            <p:nvPr/>
          </p:nvSpPr>
          <p:spPr bwMode="auto">
            <a:xfrm>
              <a:off x="719" y="3780"/>
              <a:ext cx="442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2" name="Line 9"/>
            <p:cNvSpPr>
              <a:spLocks noChangeShapeType="1"/>
            </p:cNvSpPr>
            <p:nvPr/>
          </p:nvSpPr>
          <p:spPr bwMode="auto">
            <a:xfrm flipV="1">
              <a:off x="727" y="1303"/>
              <a:ext cx="0" cy="2477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3" name="Freeform 10"/>
            <p:cNvSpPr>
              <a:spLocks/>
            </p:cNvSpPr>
            <p:nvPr/>
          </p:nvSpPr>
          <p:spPr bwMode="auto">
            <a:xfrm>
              <a:off x="816" y="1434"/>
              <a:ext cx="3888" cy="2269"/>
            </a:xfrm>
            <a:custGeom>
              <a:avLst/>
              <a:gdLst>
                <a:gd name="T0" fmla="*/ 0 w 9020"/>
                <a:gd name="T1" fmla="*/ 0 h 6444"/>
                <a:gd name="T2" fmla="*/ 266 w 9020"/>
                <a:gd name="T3" fmla="*/ 651 h 6444"/>
                <a:gd name="T4" fmla="*/ 583 w 9020"/>
                <a:gd name="T5" fmla="*/ 1278 h 6444"/>
                <a:gd name="T6" fmla="*/ 948 w 9020"/>
                <a:gd name="T7" fmla="*/ 1875 h 6444"/>
                <a:gd name="T8" fmla="*/ 1360 w 9020"/>
                <a:gd name="T9" fmla="*/ 2448 h 6444"/>
                <a:gd name="T10" fmla="*/ 1814 w 9020"/>
                <a:gd name="T11" fmla="*/ 2987 h 6444"/>
                <a:gd name="T12" fmla="*/ 2311 w 9020"/>
                <a:gd name="T13" fmla="*/ 3496 h 6444"/>
                <a:gd name="T14" fmla="*/ 2572 w 9020"/>
                <a:gd name="T15" fmla="*/ 3735 h 6444"/>
                <a:gd name="T16" fmla="*/ 2846 w 9020"/>
                <a:gd name="T17" fmla="*/ 3970 h 6444"/>
                <a:gd name="T18" fmla="*/ 3419 w 9020"/>
                <a:gd name="T19" fmla="*/ 4411 h 6444"/>
                <a:gd name="T20" fmla="*/ 4023 w 9020"/>
                <a:gd name="T21" fmla="*/ 4813 h 6444"/>
                <a:gd name="T22" fmla="*/ 4660 w 9020"/>
                <a:gd name="T23" fmla="*/ 5176 h 6444"/>
                <a:gd name="T24" fmla="*/ 5326 w 9020"/>
                <a:gd name="T25" fmla="*/ 5498 h 6444"/>
                <a:gd name="T26" fmla="*/ 6021 w 9020"/>
                <a:gd name="T27" fmla="*/ 5780 h 6444"/>
                <a:gd name="T28" fmla="*/ 6738 w 9020"/>
                <a:gd name="T29" fmla="*/ 6016 h 6444"/>
                <a:gd name="T30" fmla="*/ 7480 w 9020"/>
                <a:gd name="T31" fmla="*/ 6207 h 6444"/>
                <a:gd name="T32" fmla="*/ 8240 w 9020"/>
                <a:gd name="T33" fmla="*/ 6348 h 6444"/>
                <a:gd name="T34" fmla="*/ 9020 w 9020"/>
                <a:gd name="T35" fmla="*/ 6444 h 64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20"/>
                <a:gd name="T55" fmla="*/ 0 h 6444"/>
                <a:gd name="T56" fmla="*/ 9020 w 9020"/>
                <a:gd name="T57" fmla="*/ 6444 h 64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20" h="6444">
                  <a:moveTo>
                    <a:pt x="0" y="0"/>
                  </a:moveTo>
                  <a:lnTo>
                    <a:pt x="266" y="651"/>
                  </a:lnTo>
                  <a:lnTo>
                    <a:pt x="583" y="1278"/>
                  </a:lnTo>
                  <a:lnTo>
                    <a:pt x="948" y="1875"/>
                  </a:lnTo>
                  <a:lnTo>
                    <a:pt x="1360" y="2448"/>
                  </a:lnTo>
                  <a:lnTo>
                    <a:pt x="1814" y="2987"/>
                  </a:lnTo>
                  <a:lnTo>
                    <a:pt x="2311" y="3496"/>
                  </a:lnTo>
                  <a:lnTo>
                    <a:pt x="2572" y="3735"/>
                  </a:lnTo>
                  <a:lnTo>
                    <a:pt x="2846" y="3970"/>
                  </a:lnTo>
                  <a:lnTo>
                    <a:pt x="3419" y="4411"/>
                  </a:lnTo>
                  <a:lnTo>
                    <a:pt x="4023" y="4813"/>
                  </a:lnTo>
                  <a:lnTo>
                    <a:pt x="4660" y="5176"/>
                  </a:lnTo>
                  <a:lnTo>
                    <a:pt x="5326" y="5498"/>
                  </a:lnTo>
                  <a:lnTo>
                    <a:pt x="6021" y="5780"/>
                  </a:lnTo>
                  <a:lnTo>
                    <a:pt x="6738" y="6016"/>
                  </a:lnTo>
                  <a:lnTo>
                    <a:pt x="7480" y="6207"/>
                  </a:lnTo>
                  <a:lnTo>
                    <a:pt x="8240" y="6348"/>
                  </a:lnTo>
                  <a:lnTo>
                    <a:pt x="9020" y="644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4" name="Line 11"/>
            <p:cNvSpPr>
              <a:spLocks noChangeShapeType="1"/>
            </p:cNvSpPr>
            <p:nvPr/>
          </p:nvSpPr>
          <p:spPr bwMode="auto">
            <a:xfrm flipV="1">
              <a:off x="891" y="3702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5" name="Line 12"/>
            <p:cNvSpPr>
              <a:spLocks noChangeShapeType="1"/>
            </p:cNvSpPr>
            <p:nvPr/>
          </p:nvSpPr>
          <p:spPr bwMode="auto">
            <a:xfrm flipV="1">
              <a:off x="1333" y="3703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6" name="Line 13"/>
            <p:cNvSpPr>
              <a:spLocks noChangeShapeType="1"/>
            </p:cNvSpPr>
            <p:nvPr/>
          </p:nvSpPr>
          <p:spPr bwMode="auto">
            <a:xfrm flipV="1">
              <a:off x="1775" y="3703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7" name="Line 14"/>
            <p:cNvSpPr>
              <a:spLocks noChangeShapeType="1"/>
            </p:cNvSpPr>
            <p:nvPr/>
          </p:nvSpPr>
          <p:spPr bwMode="auto">
            <a:xfrm flipV="1">
              <a:off x="2217" y="3702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8" name="Line 15"/>
            <p:cNvSpPr>
              <a:spLocks noChangeShapeType="1"/>
            </p:cNvSpPr>
            <p:nvPr/>
          </p:nvSpPr>
          <p:spPr bwMode="auto">
            <a:xfrm flipV="1">
              <a:off x="2659" y="3702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69" name="Line 16"/>
            <p:cNvSpPr>
              <a:spLocks noChangeShapeType="1"/>
            </p:cNvSpPr>
            <p:nvPr/>
          </p:nvSpPr>
          <p:spPr bwMode="auto">
            <a:xfrm flipV="1">
              <a:off x="3102" y="3702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0" name="Line 17"/>
            <p:cNvSpPr>
              <a:spLocks noChangeShapeType="1"/>
            </p:cNvSpPr>
            <p:nvPr/>
          </p:nvSpPr>
          <p:spPr bwMode="auto">
            <a:xfrm flipV="1">
              <a:off x="3544" y="3703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1" name="Line 18"/>
            <p:cNvSpPr>
              <a:spLocks noChangeShapeType="1"/>
            </p:cNvSpPr>
            <p:nvPr/>
          </p:nvSpPr>
          <p:spPr bwMode="auto">
            <a:xfrm flipV="1">
              <a:off x="3986" y="3703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2" name="Line 19"/>
            <p:cNvSpPr>
              <a:spLocks noChangeShapeType="1"/>
            </p:cNvSpPr>
            <p:nvPr/>
          </p:nvSpPr>
          <p:spPr bwMode="auto">
            <a:xfrm flipV="1">
              <a:off x="4428" y="3703"/>
              <a:ext cx="0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3" name="Line 20"/>
            <p:cNvSpPr>
              <a:spLocks noChangeShapeType="1"/>
            </p:cNvSpPr>
            <p:nvPr/>
          </p:nvSpPr>
          <p:spPr bwMode="auto">
            <a:xfrm flipV="1">
              <a:off x="735" y="3592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4" name="Line 21"/>
            <p:cNvSpPr>
              <a:spLocks noChangeShapeType="1"/>
            </p:cNvSpPr>
            <p:nvPr/>
          </p:nvSpPr>
          <p:spPr bwMode="auto">
            <a:xfrm flipV="1">
              <a:off x="736" y="3411"/>
              <a:ext cx="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5" name="Line 22"/>
            <p:cNvSpPr>
              <a:spLocks noChangeShapeType="1"/>
            </p:cNvSpPr>
            <p:nvPr/>
          </p:nvSpPr>
          <p:spPr bwMode="auto">
            <a:xfrm flipV="1">
              <a:off x="736" y="3049"/>
              <a:ext cx="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6" name="Line 23"/>
            <p:cNvSpPr>
              <a:spLocks noChangeShapeType="1"/>
            </p:cNvSpPr>
            <p:nvPr/>
          </p:nvSpPr>
          <p:spPr bwMode="auto">
            <a:xfrm flipV="1">
              <a:off x="737" y="2687"/>
              <a:ext cx="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7" name="Line 24"/>
            <p:cNvSpPr>
              <a:spLocks noChangeShapeType="1"/>
            </p:cNvSpPr>
            <p:nvPr/>
          </p:nvSpPr>
          <p:spPr bwMode="auto">
            <a:xfrm flipV="1">
              <a:off x="737" y="2325"/>
              <a:ext cx="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8" name="Line 25"/>
            <p:cNvSpPr>
              <a:spLocks noChangeShapeType="1"/>
            </p:cNvSpPr>
            <p:nvPr/>
          </p:nvSpPr>
          <p:spPr bwMode="auto">
            <a:xfrm flipV="1">
              <a:off x="737" y="1964"/>
              <a:ext cx="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79" name="Line 26"/>
            <p:cNvSpPr>
              <a:spLocks noChangeShapeType="1"/>
            </p:cNvSpPr>
            <p:nvPr/>
          </p:nvSpPr>
          <p:spPr bwMode="auto">
            <a:xfrm flipV="1">
              <a:off x="737" y="1602"/>
              <a:ext cx="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80" name="Line 27"/>
            <p:cNvSpPr>
              <a:spLocks noChangeShapeType="1"/>
            </p:cNvSpPr>
            <p:nvPr/>
          </p:nvSpPr>
          <p:spPr bwMode="auto">
            <a:xfrm flipV="1">
              <a:off x="736" y="3231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81" name="Line 28"/>
            <p:cNvSpPr>
              <a:spLocks noChangeShapeType="1"/>
            </p:cNvSpPr>
            <p:nvPr/>
          </p:nvSpPr>
          <p:spPr bwMode="auto">
            <a:xfrm flipV="1">
              <a:off x="735" y="286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82" name="Line 29"/>
            <p:cNvSpPr>
              <a:spLocks noChangeShapeType="1"/>
            </p:cNvSpPr>
            <p:nvPr/>
          </p:nvSpPr>
          <p:spPr bwMode="auto">
            <a:xfrm flipV="1">
              <a:off x="736" y="2507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83" name="Line 30"/>
            <p:cNvSpPr>
              <a:spLocks noChangeShapeType="1"/>
            </p:cNvSpPr>
            <p:nvPr/>
          </p:nvSpPr>
          <p:spPr bwMode="auto">
            <a:xfrm flipV="1">
              <a:off x="737" y="2144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84" name="Line 31"/>
            <p:cNvSpPr>
              <a:spLocks noChangeShapeType="1"/>
            </p:cNvSpPr>
            <p:nvPr/>
          </p:nvSpPr>
          <p:spPr bwMode="auto">
            <a:xfrm flipV="1">
              <a:off x="736" y="1781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noAutofit/>
            </a:bodyPr>
            <a:lstStyle/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85" name="Text Box 32"/>
            <p:cNvSpPr txBox="1">
              <a:spLocks noChangeArrowheads="1"/>
            </p:cNvSpPr>
            <p:nvPr/>
          </p:nvSpPr>
          <p:spPr bwMode="auto">
            <a:xfrm>
              <a:off x="4694" y="3762"/>
              <a:ext cx="420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>
                  <a:latin typeface="Huawei Sans" panose="020C0503030203020204" pitchFamily="34" charset="0"/>
                </a:rPr>
                <a:t>RTO</a:t>
              </a:r>
            </a:p>
          </p:txBody>
        </p:sp>
        <p:sp>
          <p:nvSpPr>
            <p:cNvPr id="74786" name="Text Box 33"/>
            <p:cNvSpPr txBox="1">
              <a:spLocks noChangeArrowheads="1"/>
            </p:cNvSpPr>
            <p:nvPr/>
          </p:nvSpPr>
          <p:spPr bwMode="auto">
            <a:xfrm>
              <a:off x="117" y="1434"/>
              <a:ext cx="63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600">
                  <a:latin typeface="Huawei Sans" panose="020C0503030203020204" pitchFamily="34" charset="0"/>
                </a:rPr>
                <a:t>Затраты</a:t>
              </a:r>
            </a:p>
          </p:txBody>
        </p:sp>
        <p:sp>
          <p:nvSpPr>
            <p:cNvPr id="74787" name="Oval 34"/>
            <p:cNvSpPr>
              <a:spLocks noChangeArrowheads="1"/>
            </p:cNvSpPr>
            <p:nvPr/>
          </p:nvSpPr>
          <p:spPr bwMode="auto">
            <a:xfrm>
              <a:off x="3670" y="3502"/>
              <a:ext cx="93" cy="8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88" name="Oval 35"/>
            <p:cNvSpPr>
              <a:spLocks noChangeArrowheads="1"/>
            </p:cNvSpPr>
            <p:nvPr/>
          </p:nvSpPr>
          <p:spPr bwMode="auto">
            <a:xfrm>
              <a:off x="4179" y="3603"/>
              <a:ext cx="93" cy="8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89" name="Oval 36"/>
            <p:cNvSpPr>
              <a:spLocks noChangeArrowheads="1"/>
            </p:cNvSpPr>
            <p:nvPr/>
          </p:nvSpPr>
          <p:spPr bwMode="auto">
            <a:xfrm>
              <a:off x="1974" y="2773"/>
              <a:ext cx="93" cy="8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90" name="Oval 37"/>
            <p:cNvSpPr>
              <a:spLocks noChangeArrowheads="1"/>
            </p:cNvSpPr>
            <p:nvPr/>
          </p:nvSpPr>
          <p:spPr bwMode="auto">
            <a:xfrm>
              <a:off x="2688" y="3171"/>
              <a:ext cx="93" cy="8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91" name="Oval 38"/>
            <p:cNvSpPr>
              <a:spLocks noChangeArrowheads="1"/>
            </p:cNvSpPr>
            <p:nvPr/>
          </p:nvSpPr>
          <p:spPr bwMode="auto">
            <a:xfrm>
              <a:off x="1575" y="2460"/>
              <a:ext cx="93" cy="8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92" name="Oval 39"/>
            <p:cNvSpPr>
              <a:spLocks noChangeArrowheads="1"/>
            </p:cNvSpPr>
            <p:nvPr/>
          </p:nvSpPr>
          <p:spPr bwMode="auto">
            <a:xfrm>
              <a:off x="1284" y="2164"/>
              <a:ext cx="93" cy="8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93" name="Oval 40"/>
            <p:cNvSpPr>
              <a:spLocks noChangeArrowheads="1"/>
            </p:cNvSpPr>
            <p:nvPr/>
          </p:nvSpPr>
          <p:spPr bwMode="auto">
            <a:xfrm>
              <a:off x="971" y="1764"/>
              <a:ext cx="93" cy="8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/>
              <a:endParaRPr lang="en-US" altLang="zh-CN" sz="240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74794" name="Text Box 41"/>
            <p:cNvSpPr txBox="1">
              <a:spLocks noChangeArrowheads="1"/>
            </p:cNvSpPr>
            <p:nvPr/>
          </p:nvSpPr>
          <p:spPr bwMode="auto">
            <a:xfrm>
              <a:off x="1078" y="1641"/>
              <a:ext cx="4791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latin typeface="Huawei Sans" panose="020C0503030203020204" pitchFamily="34" charset="0"/>
                </a:rPr>
                <a:t>Уровень 7: почти нулевая или нулевая потеря данных, удаленное </a:t>
              </a:r>
              <a:r>
                <a:rPr lang="ru-RU" sz="1333" dirty="0" err="1">
                  <a:latin typeface="Huawei Sans" panose="020C0503030203020204" pitchFamily="34" charset="0"/>
                </a:rPr>
                <a:t>зеркалирование</a:t>
              </a:r>
              <a:r>
                <a:rPr lang="ru-RU" sz="1333" dirty="0">
                  <a:latin typeface="Huawei Sans" panose="020C0503030203020204" pitchFamily="34" charset="0"/>
                </a:rPr>
                <a:t> данных и автоматическое переключение </a:t>
              </a:r>
              <a:r>
                <a:rPr lang="ru-RU" sz="1333" dirty="0" smtClean="0">
                  <a:latin typeface="Huawei Sans" panose="020C0503030203020204" pitchFamily="34" charset="0"/>
                </a:rPr>
                <a:t>служб.</a:t>
              </a:r>
              <a:endParaRPr lang="ru-RU" sz="1333" dirty="0">
                <a:latin typeface="Huawei Sans" panose="020C0503030203020204" pitchFamily="34" charset="0"/>
              </a:endParaRPr>
            </a:p>
          </p:txBody>
        </p:sp>
        <p:sp>
          <p:nvSpPr>
            <p:cNvPr id="74795" name="Text Box 42"/>
            <p:cNvSpPr txBox="1">
              <a:spLocks noChangeArrowheads="1"/>
            </p:cNvSpPr>
            <p:nvPr/>
          </p:nvSpPr>
          <p:spPr bwMode="auto">
            <a:xfrm>
              <a:off x="1398" y="1932"/>
              <a:ext cx="403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latin typeface="Huawei Sans" panose="020C0503030203020204" pitchFamily="34" charset="0"/>
                </a:rPr>
                <a:t>Уровень 6: почти нулевая или нулевая потеря данных. </a:t>
              </a:r>
              <a:r>
                <a:rPr lang="ru-RU" sz="1333" dirty="0" smtClean="0">
                  <a:latin typeface="Huawei Sans" panose="020C0503030203020204" pitchFamily="34" charset="0"/>
                </a:rPr>
                <a:t/>
              </a:r>
              <a:br>
                <a:rPr lang="ru-RU" sz="1333" dirty="0" smtClean="0">
                  <a:latin typeface="Huawei Sans" panose="020C0503030203020204" pitchFamily="34" charset="0"/>
                </a:rPr>
              </a:br>
              <a:r>
                <a:rPr lang="ru-RU" sz="1333" dirty="0" smtClean="0">
                  <a:latin typeface="Huawei Sans" panose="020C0503030203020204" pitchFamily="34" charset="0"/>
                </a:rPr>
                <a:t>Удаленное </a:t>
              </a:r>
              <a:r>
                <a:rPr lang="ru-RU" sz="1333" dirty="0" err="1">
                  <a:latin typeface="Huawei Sans" panose="020C0503030203020204" pitchFamily="34" charset="0"/>
                </a:rPr>
                <a:t>зеркалирование</a:t>
              </a:r>
              <a:r>
                <a:rPr lang="ru-RU" sz="1333" dirty="0">
                  <a:latin typeface="Huawei Sans" panose="020C0503030203020204" pitchFamily="34" charset="0"/>
                </a:rPr>
                <a:t> данных обеспечивает их целостность и согласованность.</a:t>
              </a:r>
            </a:p>
          </p:txBody>
        </p:sp>
        <p:sp>
          <p:nvSpPr>
            <p:cNvPr id="74796" name="Text Box 43"/>
            <p:cNvSpPr txBox="1">
              <a:spLocks noChangeArrowheads="1"/>
            </p:cNvSpPr>
            <p:nvPr/>
          </p:nvSpPr>
          <p:spPr bwMode="auto">
            <a:xfrm>
              <a:off x="1674" y="2394"/>
              <a:ext cx="2787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>
                  <a:latin typeface="Huawei Sans" panose="020C0503030203020204" pitchFamily="34" charset="0"/>
                </a:rPr>
                <a:t>Уровень 5: целостность транзакций</a:t>
              </a:r>
            </a:p>
          </p:txBody>
        </p:sp>
        <p:sp>
          <p:nvSpPr>
            <p:cNvPr id="74797" name="Text Box 44"/>
            <p:cNvSpPr txBox="1">
              <a:spLocks noChangeArrowheads="1"/>
            </p:cNvSpPr>
            <p:nvPr/>
          </p:nvSpPr>
          <p:spPr bwMode="auto">
            <a:xfrm>
              <a:off x="2067" y="2707"/>
              <a:ext cx="3714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latin typeface="Huawei Sans" panose="020C0503030203020204" pitchFamily="34" charset="0"/>
                </a:rPr>
                <a:t>Уровень 4: пакетная/онлайн-передача образов базы данных или </a:t>
              </a:r>
              <a:r>
                <a:rPr lang="ru-RU" sz="1333" dirty="0" smtClean="0">
                  <a:latin typeface="Huawei Sans" panose="020C0503030203020204" pitchFamily="34" charset="0"/>
                </a:rPr>
                <a:t>журналов.</a:t>
              </a:r>
              <a:endParaRPr lang="ru-RU" sz="1333" dirty="0">
                <a:latin typeface="Huawei Sans" panose="020C0503030203020204" pitchFamily="34" charset="0"/>
              </a:endParaRPr>
            </a:p>
          </p:txBody>
        </p:sp>
        <p:sp>
          <p:nvSpPr>
            <p:cNvPr id="74798" name="Text Box 45"/>
            <p:cNvSpPr txBox="1">
              <a:spLocks noChangeArrowheads="1"/>
            </p:cNvSpPr>
            <p:nvPr/>
          </p:nvSpPr>
          <p:spPr bwMode="auto">
            <a:xfrm>
              <a:off x="2759" y="2903"/>
              <a:ext cx="233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solidFill>
                    <a:schemeClr val="bg1"/>
                  </a:solidFill>
                  <a:latin typeface="Huawei Sans" panose="020C0503030203020204" pitchFamily="34" charset="0"/>
                </a:rPr>
                <a:t>Уровень 3: электронная передача данных в </a:t>
              </a:r>
              <a:r>
                <a:rPr lang="ru-RU" sz="1333" dirty="0" smtClean="0">
                  <a:solidFill>
                    <a:schemeClr val="bg1"/>
                  </a:solidFill>
                  <a:latin typeface="Huawei Sans" panose="020C0503030203020204" pitchFamily="34" charset="0"/>
                </a:rPr>
                <a:t>хранилище.</a:t>
              </a:r>
              <a:endParaRPr lang="ru-RU" sz="1333" dirty="0">
                <a:solidFill>
                  <a:schemeClr val="bg1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74799" name="Text Box 46"/>
            <p:cNvSpPr txBox="1">
              <a:spLocks noChangeArrowheads="1"/>
            </p:cNvSpPr>
            <p:nvPr/>
          </p:nvSpPr>
          <p:spPr bwMode="auto">
            <a:xfrm>
              <a:off x="3435" y="3272"/>
              <a:ext cx="2603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latin typeface="Huawei Sans" panose="020C0503030203020204" pitchFamily="34" charset="0"/>
                </a:rPr>
                <a:t>Уровень 2: PTAM + объект горячего резервирования</a:t>
              </a:r>
            </a:p>
          </p:txBody>
        </p:sp>
        <p:sp>
          <p:nvSpPr>
            <p:cNvPr id="74800" name="Text Box 47"/>
            <p:cNvSpPr txBox="1">
              <a:spLocks noChangeArrowheads="1"/>
            </p:cNvSpPr>
            <p:nvPr/>
          </p:nvSpPr>
          <p:spPr bwMode="auto">
            <a:xfrm>
              <a:off x="4257" y="3478"/>
              <a:ext cx="138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latin typeface="Huawei Sans" panose="020C0503030203020204" pitchFamily="34" charset="0"/>
                </a:rPr>
                <a:t>Уровень 1 – PTAM</a:t>
              </a:r>
            </a:p>
          </p:txBody>
        </p:sp>
        <p:sp>
          <p:nvSpPr>
            <p:cNvPr id="74801" name="Text Box 48"/>
            <p:cNvSpPr txBox="1">
              <a:spLocks noChangeArrowheads="1"/>
            </p:cNvSpPr>
            <p:nvPr/>
          </p:nvSpPr>
          <p:spPr bwMode="auto">
            <a:xfrm>
              <a:off x="815" y="3412"/>
              <a:ext cx="1402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latin typeface="Huawei Sans" panose="020C0503030203020204" pitchFamily="34" charset="0"/>
                </a:rPr>
                <a:t>Резервное копирование по времени</a:t>
              </a:r>
            </a:p>
          </p:txBody>
        </p:sp>
        <p:sp>
          <p:nvSpPr>
            <p:cNvPr id="74802" name="Text Box 49"/>
            <p:cNvSpPr txBox="1">
              <a:spLocks noChangeArrowheads="1"/>
            </p:cNvSpPr>
            <p:nvPr/>
          </p:nvSpPr>
          <p:spPr bwMode="auto">
            <a:xfrm>
              <a:off x="824" y="2883"/>
              <a:ext cx="139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333" dirty="0">
                  <a:solidFill>
                    <a:schemeClr val="bg1"/>
                  </a:solidFill>
                  <a:latin typeface="Huawei Sans" panose="020C0503030203020204" pitchFamily="34" charset="0"/>
                </a:rPr>
                <a:t>Доступный центр резервного копирования</a:t>
              </a:r>
            </a:p>
          </p:txBody>
        </p:sp>
        <p:sp>
          <p:nvSpPr>
            <p:cNvPr id="74803" name="Text Box 50"/>
            <p:cNvSpPr txBox="1">
              <a:spLocks noChangeArrowheads="1"/>
            </p:cNvSpPr>
            <p:nvPr/>
          </p:nvSpPr>
          <p:spPr bwMode="auto">
            <a:xfrm>
              <a:off x="843" y="1354"/>
              <a:ext cx="1385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ru-RU" sz="1600" dirty="0">
                  <a:latin typeface="Huawei Sans" panose="020C0503030203020204" pitchFamily="34" charset="0"/>
                </a:rPr>
                <a:t>Удаленный центр DR</a:t>
              </a:r>
            </a:p>
          </p:txBody>
        </p:sp>
      </p:grpSp>
      <p:sp>
        <p:nvSpPr>
          <p:cNvPr id="53" name="Text Box 51"/>
          <p:cNvSpPr txBox="1">
            <a:spLocks noChangeArrowheads="1"/>
          </p:cNvSpPr>
          <p:nvPr/>
        </p:nvSpPr>
        <p:spPr bwMode="auto">
          <a:xfrm>
            <a:off x="721693" y="1191690"/>
            <a:ext cx="10949547" cy="7078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00" tIns="45700" rIns="91400" bIns="45700">
            <a:noAutofit/>
          </a:bodyPr>
          <a:lstStyle/>
          <a:p>
            <a:pPr fontAlgn="ctr">
              <a:defRPr/>
            </a:pPr>
            <a:r>
              <a:rPr lang="ru-RU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awei Sans" panose="020C0503030203020204" pitchFamily="34" charset="0"/>
              </a:rPr>
              <a:t>Согласно SHARE 78 систему аварийного восстановления можно разделить на 7 уровней: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7045" y="209669"/>
            <a:ext cx="10728325" cy="497095"/>
          </a:xfrm>
        </p:spPr>
        <p:txBody>
          <a:bodyPr wrap="square">
            <a:noAutofit/>
          </a:bodyPr>
          <a:lstStyle/>
          <a:p>
            <a:r>
              <a:rPr lang="ru-RU" sz="3200" dirty="0">
                <a:latin typeface="Huawei Sans" panose="020C0503030203020204" pitchFamily="34" charset="0"/>
              </a:rPr>
              <a:t>Международные стандарты для системы аварийного восстановления</a:t>
            </a:r>
          </a:p>
        </p:txBody>
      </p:sp>
    </p:spTree>
    <p:extLst>
      <p:ext uri="{BB962C8B-B14F-4D97-AF65-F5344CB8AC3E}">
        <p14:creationId xmlns:p14="http://schemas.microsoft.com/office/powerpoint/2010/main" val="288561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838" y="285075"/>
            <a:ext cx="10728325" cy="100192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Решение </a:t>
            </a:r>
            <a:r>
              <a:rPr lang="ru-RU" dirty="0" err="1">
                <a:latin typeface="Huawei Sans" panose="020C0503030203020204" pitchFamily="34" charset="0"/>
              </a:rPr>
              <a:t>Huawei</a:t>
            </a:r>
            <a:r>
              <a:rPr lang="ru-RU" dirty="0">
                <a:latin typeface="Huawei Sans" panose="020C0503030203020204" pitchFamily="34" charset="0"/>
              </a:rPr>
              <a:t> для аварийного восстановления и обеспечения непрерывности бизнеса (BC&amp;DR)</a:t>
            </a:r>
          </a:p>
        </p:txBody>
      </p:sp>
      <p:sp>
        <p:nvSpPr>
          <p:cNvPr id="80" name="标题 3"/>
          <p:cNvSpPr txBox="1">
            <a:spLocks/>
          </p:cNvSpPr>
          <p:nvPr/>
        </p:nvSpPr>
        <p:spPr>
          <a:xfrm>
            <a:off x="695148" y="415268"/>
            <a:ext cx="10973117" cy="79123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marR="0" indent="0" algn="l" defTabSz="914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kern="1200">
                <a:solidFill>
                  <a:srgbClr val="1D1D1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fontAlgn="ctr"/>
            <a:endParaRPr lang="en-US" altLang="zh-CN" sz="32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2108436" y="5944336"/>
            <a:ext cx="2975526" cy="379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867" dirty="0">
                <a:latin typeface="Huawei Sans" panose="020C0503030203020204" pitchFamily="34" charset="0"/>
              </a:rPr>
              <a:t>Традиционный ЦОД</a:t>
            </a:r>
          </a:p>
        </p:txBody>
      </p:sp>
      <p:grpSp>
        <p:nvGrpSpPr>
          <p:cNvPr id="220" name="组合 219"/>
          <p:cNvGrpSpPr/>
          <p:nvPr/>
        </p:nvGrpSpPr>
        <p:grpSpPr>
          <a:xfrm>
            <a:off x="8373425" y="4367071"/>
            <a:ext cx="2890853" cy="1975870"/>
            <a:chOff x="4594986" y="4319363"/>
            <a:chExt cx="1358584" cy="981761"/>
          </a:xfrm>
        </p:grpSpPr>
        <p:sp>
          <p:nvSpPr>
            <p:cNvPr id="221" name="Freeform 5"/>
            <p:cNvSpPr>
              <a:spLocks/>
            </p:cNvSpPr>
            <p:nvPr/>
          </p:nvSpPr>
          <p:spPr bwMode="auto">
            <a:xfrm>
              <a:off x="4626566" y="4319363"/>
              <a:ext cx="1248861" cy="766615"/>
            </a:xfrm>
            <a:custGeom>
              <a:avLst/>
              <a:gdLst/>
              <a:ahLst/>
              <a:cxnLst>
                <a:cxn ang="0">
                  <a:pos x="5373" y="2211"/>
                </a:cxn>
                <a:cxn ang="0">
                  <a:pos x="5353" y="1934"/>
                </a:cxn>
                <a:cxn ang="0">
                  <a:pos x="5271" y="1679"/>
                </a:cxn>
                <a:cxn ang="0">
                  <a:pos x="5148" y="1453"/>
                </a:cxn>
                <a:cxn ang="0">
                  <a:pos x="4984" y="1249"/>
                </a:cxn>
                <a:cxn ang="0">
                  <a:pos x="4790" y="1085"/>
                </a:cxn>
                <a:cxn ang="0">
                  <a:pos x="4564" y="962"/>
                </a:cxn>
                <a:cxn ang="0">
                  <a:pos x="4319" y="880"/>
                </a:cxn>
                <a:cxn ang="0">
                  <a:pos x="4053" y="850"/>
                </a:cxn>
                <a:cxn ang="0">
                  <a:pos x="3971" y="860"/>
                </a:cxn>
                <a:cxn ang="0">
                  <a:pos x="3930" y="768"/>
                </a:cxn>
                <a:cxn ang="0">
                  <a:pos x="3838" y="594"/>
                </a:cxn>
                <a:cxn ang="0">
                  <a:pos x="3725" y="440"/>
                </a:cxn>
                <a:cxn ang="0">
                  <a:pos x="3592" y="297"/>
                </a:cxn>
                <a:cxn ang="0">
                  <a:pos x="3428" y="184"/>
                </a:cxn>
                <a:cxn ang="0">
                  <a:pos x="3255" y="102"/>
                </a:cxn>
                <a:cxn ang="0">
                  <a:pos x="3060" y="41"/>
                </a:cxn>
                <a:cxn ang="0">
                  <a:pos x="2855" y="0"/>
                </a:cxn>
                <a:cxn ang="0">
                  <a:pos x="2753" y="0"/>
                </a:cxn>
                <a:cxn ang="0">
                  <a:pos x="2569" y="10"/>
                </a:cxn>
                <a:cxn ang="0">
                  <a:pos x="2241" y="102"/>
                </a:cxn>
                <a:cxn ang="0">
                  <a:pos x="1945" y="276"/>
                </a:cxn>
                <a:cxn ang="0">
                  <a:pos x="1709" y="522"/>
                </a:cxn>
                <a:cxn ang="0">
                  <a:pos x="1627" y="665"/>
                </a:cxn>
                <a:cxn ang="0">
                  <a:pos x="1423" y="635"/>
                </a:cxn>
                <a:cxn ang="0">
                  <a:pos x="1351" y="635"/>
                </a:cxn>
                <a:cxn ang="0">
                  <a:pos x="1218" y="665"/>
                </a:cxn>
                <a:cxn ang="0">
                  <a:pos x="1095" y="716"/>
                </a:cxn>
                <a:cxn ang="0">
                  <a:pos x="993" y="788"/>
                </a:cxn>
                <a:cxn ang="0">
                  <a:pos x="901" y="880"/>
                </a:cxn>
                <a:cxn ang="0">
                  <a:pos x="829" y="983"/>
                </a:cxn>
                <a:cxn ang="0">
                  <a:pos x="768" y="1105"/>
                </a:cxn>
                <a:cxn ang="0">
                  <a:pos x="747" y="1238"/>
                </a:cxn>
                <a:cxn ang="0">
                  <a:pos x="737" y="1300"/>
                </a:cxn>
                <a:cxn ang="0">
                  <a:pos x="583" y="1382"/>
                </a:cxn>
                <a:cxn ang="0">
                  <a:pos x="440" y="1474"/>
                </a:cxn>
                <a:cxn ang="0">
                  <a:pos x="317" y="1597"/>
                </a:cxn>
                <a:cxn ang="0">
                  <a:pos x="215" y="1730"/>
                </a:cxn>
                <a:cxn ang="0">
                  <a:pos x="123" y="1873"/>
                </a:cxn>
                <a:cxn ang="0">
                  <a:pos x="61" y="2037"/>
                </a:cxn>
                <a:cxn ang="0">
                  <a:pos x="20" y="2211"/>
                </a:cxn>
                <a:cxn ang="0">
                  <a:pos x="0" y="2395"/>
                </a:cxn>
                <a:cxn ang="0">
                  <a:pos x="10" y="2508"/>
                </a:cxn>
                <a:cxn ang="0">
                  <a:pos x="61" y="2743"/>
                </a:cxn>
                <a:cxn ang="0">
                  <a:pos x="143" y="2948"/>
                </a:cxn>
                <a:cxn ang="0">
                  <a:pos x="266" y="3132"/>
                </a:cxn>
                <a:cxn ang="0">
                  <a:pos x="430" y="3296"/>
                </a:cxn>
                <a:cxn ang="0">
                  <a:pos x="614" y="3418"/>
                </a:cxn>
                <a:cxn ang="0">
                  <a:pos x="819" y="3511"/>
                </a:cxn>
                <a:cxn ang="0">
                  <a:pos x="1044" y="3562"/>
                </a:cxn>
                <a:cxn ang="0">
                  <a:pos x="4063" y="3572"/>
                </a:cxn>
                <a:cxn ang="0">
                  <a:pos x="4196" y="3562"/>
                </a:cxn>
                <a:cxn ang="0">
                  <a:pos x="4452" y="3511"/>
                </a:cxn>
                <a:cxn ang="0">
                  <a:pos x="4687" y="3398"/>
                </a:cxn>
                <a:cxn ang="0">
                  <a:pos x="4902" y="3255"/>
                </a:cxn>
                <a:cxn ang="0">
                  <a:pos x="5076" y="3070"/>
                </a:cxn>
                <a:cxn ang="0">
                  <a:pos x="5219" y="2856"/>
                </a:cxn>
                <a:cxn ang="0">
                  <a:pos x="5322" y="2610"/>
                </a:cxn>
                <a:cxn ang="0">
                  <a:pos x="5373" y="2354"/>
                </a:cxn>
                <a:cxn ang="0">
                  <a:pos x="5373" y="2211"/>
                </a:cxn>
              </a:cxnLst>
              <a:rect l="0" t="0" r="r" b="b"/>
              <a:pathLst>
                <a:path w="5373" h="3572">
                  <a:moveTo>
                    <a:pt x="5373" y="2211"/>
                  </a:moveTo>
                  <a:lnTo>
                    <a:pt x="5373" y="2211"/>
                  </a:lnTo>
                  <a:lnTo>
                    <a:pt x="5373" y="2078"/>
                  </a:lnTo>
                  <a:lnTo>
                    <a:pt x="5353" y="1934"/>
                  </a:lnTo>
                  <a:lnTo>
                    <a:pt x="5322" y="1812"/>
                  </a:lnTo>
                  <a:lnTo>
                    <a:pt x="5271" y="1679"/>
                  </a:lnTo>
                  <a:lnTo>
                    <a:pt x="5219" y="1566"/>
                  </a:lnTo>
                  <a:lnTo>
                    <a:pt x="5148" y="1453"/>
                  </a:lnTo>
                  <a:lnTo>
                    <a:pt x="5076" y="1351"/>
                  </a:lnTo>
                  <a:lnTo>
                    <a:pt x="4984" y="1249"/>
                  </a:lnTo>
                  <a:lnTo>
                    <a:pt x="4892" y="1167"/>
                  </a:lnTo>
                  <a:lnTo>
                    <a:pt x="4790" y="1085"/>
                  </a:lnTo>
                  <a:lnTo>
                    <a:pt x="4687" y="1013"/>
                  </a:lnTo>
                  <a:lnTo>
                    <a:pt x="4564" y="962"/>
                  </a:lnTo>
                  <a:lnTo>
                    <a:pt x="4442" y="911"/>
                  </a:lnTo>
                  <a:lnTo>
                    <a:pt x="4319" y="880"/>
                  </a:lnTo>
                  <a:lnTo>
                    <a:pt x="4186" y="860"/>
                  </a:lnTo>
                  <a:lnTo>
                    <a:pt x="4053" y="850"/>
                  </a:lnTo>
                  <a:lnTo>
                    <a:pt x="4053" y="850"/>
                  </a:lnTo>
                  <a:lnTo>
                    <a:pt x="3971" y="860"/>
                  </a:lnTo>
                  <a:lnTo>
                    <a:pt x="3971" y="860"/>
                  </a:lnTo>
                  <a:lnTo>
                    <a:pt x="3930" y="768"/>
                  </a:lnTo>
                  <a:lnTo>
                    <a:pt x="3889" y="676"/>
                  </a:lnTo>
                  <a:lnTo>
                    <a:pt x="3838" y="594"/>
                  </a:lnTo>
                  <a:lnTo>
                    <a:pt x="3787" y="512"/>
                  </a:lnTo>
                  <a:lnTo>
                    <a:pt x="3725" y="440"/>
                  </a:lnTo>
                  <a:lnTo>
                    <a:pt x="3664" y="368"/>
                  </a:lnTo>
                  <a:lnTo>
                    <a:pt x="3592" y="297"/>
                  </a:lnTo>
                  <a:lnTo>
                    <a:pt x="3510" y="246"/>
                  </a:lnTo>
                  <a:lnTo>
                    <a:pt x="3428" y="184"/>
                  </a:lnTo>
                  <a:lnTo>
                    <a:pt x="3347" y="143"/>
                  </a:lnTo>
                  <a:lnTo>
                    <a:pt x="3255" y="102"/>
                  </a:lnTo>
                  <a:lnTo>
                    <a:pt x="3162" y="61"/>
                  </a:lnTo>
                  <a:lnTo>
                    <a:pt x="3060" y="41"/>
                  </a:lnTo>
                  <a:lnTo>
                    <a:pt x="2958" y="20"/>
                  </a:lnTo>
                  <a:lnTo>
                    <a:pt x="2855" y="0"/>
                  </a:lnTo>
                  <a:lnTo>
                    <a:pt x="2753" y="0"/>
                  </a:lnTo>
                  <a:lnTo>
                    <a:pt x="2753" y="0"/>
                  </a:lnTo>
                  <a:lnTo>
                    <a:pt x="2661" y="0"/>
                  </a:lnTo>
                  <a:lnTo>
                    <a:pt x="2569" y="10"/>
                  </a:lnTo>
                  <a:lnTo>
                    <a:pt x="2405" y="51"/>
                  </a:lnTo>
                  <a:lnTo>
                    <a:pt x="2241" y="102"/>
                  </a:lnTo>
                  <a:lnTo>
                    <a:pt x="2088" y="184"/>
                  </a:lnTo>
                  <a:lnTo>
                    <a:pt x="1945" y="276"/>
                  </a:lnTo>
                  <a:lnTo>
                    <a:pt x="1822" y="399"/>
                  </a:lnTo>
                  <a:lnTo>
                    <a:pt x="1709" y="522"/>
                  </a:lnTo>
                  <a:lnTo>
                    <a:pt x="1627" y="665"/>
                  </a:lnTo>
                  <a:lnTo>
                    <a:pt x="1627" y="665"/>
                  </a:lnTo>
                  <a:lnTo>
                    <a:pt x="1525" y="645"/>
                  </a:lnTo>
                  <a:lnTo>
                    <a:pt x="1423" y="635"/>
                  </a:lnTo>
                  <a:lnTo>
                    <a:pt x="1423" y="635"/>
                  </a:lnTo>
                  <a:lnTo>
                    <a:pt x="1351" y="635"/>
                  </a:lnTo>
                  <a:lnTo>
                    <a:pt x="1279" y="645"/>
                  </a:lnTo>
                  <a:lnTo>
                    <a:pt x="1218" y="665"/>
                  </a:lnTo>
                  <a:lnTo>
                    <a:pt x="1156" y="686"/>
                  </a:lnTo>
                  <a:lnTo>
                    <a:pt x="1095" y="716"/>
                  </a:lnTo>
                  <a:lnTo>
                    <a:pt x="1044" y="747"/>
                  </a:lnTo>
                  <a:lnTo>
                    <a:pt x="993" y="788"/>
                  </a:lnTo>
                  <a:lnTo>
                    <a:pt x="942" y="829"/>
                  </a:lnTo>
                  <a:lnTo>
                    <a:pt x="901" y="880"/>
                  </a:lnTo>
                  <a:lnTo>
                    <a:pt x="860" y="931"/>
                  </a:lnTo>
                  <a:lnTo>
                    <a:pt x="829" y="983"/>
                  </a:lnTo>
                  <a:lnTo>
                    <a:pt x="798" y="1044"/>
                  </a:lnTo>
                  <a:lnTo>
                    <a:pt x="768" y="1105"/>
                  </a:lnTo>
                  <a:lnTo>
                    <a:pt x="757" y="1167"/>
                  </a:lnTo>
                  <a:lnTo>
                    <a:pt x="747" y="1238"/>
                  </a:lnTo>
                  <a:lnTo>
                    <a:pt x="737" y="1300"/>
                  </a:lnTo>
                  <a:lnTo>
                    <a:pt x="737" y="1300"/>
                  </a:lnTo>
                  <a:lnTo>
                    <a:pt x="655" y="1341"/>
                  </a:lnTo>
                  <a:lnTo>
                    <a:pt x="583" y="1382"/>
                  </a:lnTo>
                  <a:lnTo>
                    <a:pt x="512" y="1423"/>
                  </a:lnTo>
                  <a:lnTo>
                    <a:pt x="440" y="1474"/>
                  </a:lnTo>
                  <a:lnTo>
                    <a:pt x="379" y="1535"/>
                  </a:lnTo>
                  <a:lnTo>
                    <a:pt x="317" y="1597"/>
                  </a:lnTo>
                  <a:lnTo>
                    <a:pt x="266" y="1658"/>
                  </a:lnTo>
                  <a:lnTo>
                    <a:pt x="215" y="1730"/>
                  </a:lnTo>
                  <a:lnTo>
                    <a:pt x="164" y="1801"/>
                  </a:lnTo>
                  <a:lnTo>
                    <a:pt x="123" y="1873"/>
                  </a:lnTo>
                  <a:lnTo>
                    <a:pt x="92" y="1955"/>
                  </a:lnTo>
                  <a:lnTo>
                    <a:pt x="61" y="2037"/>
                  </a:lnTo>
                  <a:lnTo>
                    <a:pt x="31" y="2129"/>
                  </a:lnTo>
                  <a:lnTo>
                    <a:pt x="20" y="2211"/>
                  </a:lnTo>
                  <a:lnTo>
                    <a:pt x="10" y="2303"/>
                  </a:lnTo>
                  <a:lnTo>
                    <a:pt x="0" y="2395"/>
                  </a:lnTo>
                  <a:lnTo>
                    <a:pt x="0" y="2395"/>
                  </a:lnTo>
                  <a:lnTo>
                    <a:pt x="10" y="2508"/>
                  </a:lnTo>
                  <a:lnTo>
                    <a:pt x="31" y="2630"/>
                  </a:lnTo>
                  <a:lnTo>
                    <a:pt x="61" y="2743"/>
                  </a:lnTo>
                  <a:lnTo>
                    <a:pt x="92" y="2845"/>
                  </a:lnTo>
                  <a:lnTo>
                    <a:pt x="143" y="2948"/>
                  </a:lnTo>
                  <a:lnTo>
                    <a:pt x="205" y="3040"/>
                  </a:lnTo>
                  <a:lnTo>
                    <a:pt x="266" y="3132"/>
                  </a:lnTo>
                  <a:lnTo>
                    <a:pt x="348" y="3214"/>
                  </a:lnTo>
                  <a:lnTo>
                    <a:pt x="430" y="3296"/>
                  </a:lnTo>
                  <a:lnTo>
                    <a:pt x="512" y="3357"/>
                  </a:lnTo>
                  <a:lnTo>
                    <a:pt x="614" y="3418"/>
                  </a:lnTo>
                  <a:lnTo>
                    <a:pt x="716" y="3470"/>
                  </a:lnTo>
                  <a:lnTo>
                    <a:pt x="819" y="3511"/>
                  </a:lnTo>
                  <a:lnTo>
                    <a:pt x="931" y="3541"/>
                  </a:lnTo>
                  <a:lnTo>
                    <a:pt x="1044" y="3562"/>
                  </a:lnTo>
                  <a:lnTo>
                    <a:pt x="1167" y="3562"/>
                  </a:lnTo>
                  <a:lnTo>
                    <a:pt x="4063" y="3572"/>
                  </a:lnTo>
                  <a:lnTo>
                    <a:pt x="4063" y="3572"/>
                  </a:lnTo>
                  <a:lnTo>
                    <a:pt x="4196" y="3562"/>
                  </a:lnTo>
                  <a:lnTo>
                    <a:pt x="4329" y="3541"/>
                  </a:lnTo>
                  <a:lnTo>
                    <a:pt x="4452" y="3511"/>
                  </a:lnTo>
                  <a:lnTo>
                    <a:pt x="4575" y="3459"/>
                  </a:lnTo>
                  <a:lnTo>
                    <a:pt x="4687" y="3398"/>
                  </a:lnTo>
                  <a:lnTo>
                    <a:pt x="4800" y="3337"/>
                  </a:lnTo>
                  <a:lnTo>
                    <a:pt x="4902" y="3255"/>
                  </a:lnTo>
                  <a:lnTo>
                    <a:pt x="4994" y="3173"/>
                  </a:lnTo>
                  <a:lnTo>
                    <a:pt x="5076" y="3070"/>
                  </a:lnTo>
                  <a:lnTo>
                    <a:pt x="5148" y="2968"/>
                  </a:lnTo>
                  <a:lnTo>
                    <a:pt x="5219" y="2856"/>
                  </a:lnTo>
                  <a:lnTo>
                    <a:pt x="5271" y="2743"/>
                  </a:lnTo>
                  <a:lnTo>
                    <a:pt x="5322" y="2610"/>
                  </a:lnTo>
                  <a:lnTo>
                    <a:pt x="5353" y="2487"/>
                  </a:lnTo>
                  <a:lnTo>
                    <a:pt x="5373" y="2354"/>
                  </a:lnTo>
                  <a:lnTo>
                    <a:pt x="5373" y="2211"/>
                  </a:lnTo>
                  <a:lnTo>
                    <a:pt x="5373" y="221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92E">
                    <a:alpha val="5000"/>
                  </a:srgbClr>
                </a:gs>
                <a:gs pos="100000">
                  <a:srgbClr val="00B6F6">
                    <a:alpha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rgbClr val="007CA8"/>
              </a:solidFill>
              <a:round/>
              <a:headEnd/>
              <a:tailEnd/>
            </a:ln>
          </p:spPr>
          <p:txBody>
            <a:bodyPr vert="horz" wrap="square" lIns="121892" tIns="60945" rIns="121892" bIns="60945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2667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2" name="文本框 507"/>
            <p:cNvSpPr txBox="1"/>
            <p:nvPr/>
          </p:nvSpPr>
          <p:spPr>
            <a:xfrm>
              <a:off x="4594986" y="5112482"/>
              <a:ext cx="1358584" cy="18864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867">
                  <a:latin typeface="Huawei Sans" panose="020C0503030203020204" pitchFamily="34" charset="0"/>
                </a:rPr>
                <a:t>Публичное облако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87794" y="1260549"/>
            <a:ext cx="10911406" cy="4748321"/>
            <a:chOff x="787794" y="1260549"/>
            <a:chExt cx="10911406" cy="4748321"/>
          </a:xfrm>
        </p:grpSpPr>
        <p:grpSp>
          <p:nvGrpSpPr>
            <p:cNvPr id="81" name="组合 80"/>
            <p:cNvGrpSpPr/>
            <p:nvPr/>
          </p:nvGrpSpPr>
          <p:grpSpPr>
            <a:xfrm>
              <a:off x="8584713" y="1260549"/>
              <a:ext cx="2464196" cy="1193008"/>
              <a:chOff x="6180635" y="2221505"/>
              <a:chExt cx="2075253" cy="1147870"/>
            </a:xfrm>
          </p:grpSpPr>
          <p:grpSp>
            <p:nvGrpSpPr>
              <p:cNvPr id="82" name="组合 77"/>
              <p:cNvGrpSpPr>
                <a:grpSpLocks/>
              </p:cNvGrpSpPr>
              <p:nvPr/>
            </p:nvGrpSpPr>
            <p:grpSpPr bwMode="auto">
              <a:xfrm>
                <a:off x="6180635" y="2221505"/>
                <a:ext cx="2075253" cy="1147870"/>
                <a:chOff x="6754694" y="1946390"/>
                <a:chExt cx="1938456" cy="1039017"/>
              </a:xfrm>
            </p:grpSpPr>
            <p:sp>
              <p:nvSpPr>
                <p:cNvPr id="162" name="Freeform 8"/>
                <p:cNvSpPr>
                  <a:spLocks/>
                </p:cNvSpPr>
                <p:nvPr/>
              </p:nvSpPr>
              <p:spPr bwMode="auto">
                <a:xfrm>
                  <a:off x="6770568" y="1946390"/>
                  <a:ext cx="1922582" cy="1035957"/>
                </a:xfrm>
                <a:custGeom>
                  <a:avLst/>
                  <a:gdLst/>
                  <a:ahLst/>
                  <a:cxnLst>
                    <a:cxn ang="0">
                      <a:pos x="5492" y="1876"/>
                    </a:cxn>
                    <a:cxn ang="0">
                      <a:pos x="5426" y="1682"/>
                    </a:cxn>
                    <a:cxn ang="0">
                      <a:pos x="5326" y="1506"/>
                    </a:cxn>
                    <a:cxn ang="0">
                      <a:pos x="5198" y="1350"/>
                    </a:cxn>
                    <a:cxn ang="0">
                      <a:pos x="5046" y="1220"/>
                    </a:cxn>
                    <a:cxn ang="0">
                      <a:pos x="4874" y="1116"/>
                    </a:cxn>
                    <a:cxn ang="0">
                      <a:pos x="4682" y="1042"/>
                    </a:cxn>
                    <a:cxn ang="0">
                      <a:pos x="4476" y="1004"/>
                    </a:cxn>
                    <a:cxn ang="0">
                      <a:pos x="4302" y="1002"/>
                    </a:cxn>
                    <a:cxn ang="0">
                      <a:pos x="4184" y="898"/>
                    </a:cxn>
                    <a:cxn ang="0">
                      <a:pos x="4060" y="694"/>
                    </a:cxn>
                    <a:cxn ang="0">
                      <a:pos x="3908" y="512"/>
                    </a:cxn>
                    <a:cxn ang="0">
                      <a:pos x="3732" y="352"/>
                    </a:cxn>
                    <a:cxn ang="0">
                      <a:pos x="3534" y="218"/>
                    </a:cxn>
                    <a:cxn ang="0">
                      <a:pos x="3316" y="114"/>
                    </a:cxn>
                    <a:cxn ang="0">
                      <a:pos x="3084" y="42"/>
                    </a:cxn>
                    <a:cxn ang="0">
                      <a:pos x="2838" y="4"/>
                    </a:cxn>
                    <a:cxn ang="0">
                      <a:pos x="2630" y="2"/>
                    </a:cxn>
                    <a:cxn ang="0">
                      <a:pos x="2318" y="46"/>
                    </a:cxn>
                    <a:cxn ang="0">
                      <a:pos x="2026" y="146"/>
                    </a:cxn>
                    <a:cxn ang="0">
                      <a:pos x="1764" y="296"/>
                    </a:cxn>
                    <a:cxn ang="0">
                      <a:pos x="1532" y="490"/>
                    </a:cxn>
                    <a:cxn ang="0">
                      <a:pos x="1340" y="724"/>
                    </a:cxn>
                    <a:cxn ang="0">
                      <a:pos x="1194" y="988"/>
                    </a:cxn>
                    <a:cxn ang="0">
                      <a:pos x="1096" y="1280"/>
                    </a:cxn>
                    <a:cxn ang="0">
                      <a:pos x="1058" y="1514"/>
                    </a:cxn>
                    <a:cxn ang="0">
                      <a:pos x="908" y="1500"/>
                    </a:cxn>
                    <a:cxn ang="0">
                      <a:pos x="770" y="1510"/>
                    </a:cxn>
                    <a:cxn ang="0">
                      <a:pos x="596" y="1556"/>
                    </a:cxn>
                    <a:cxn ang="0">
                      <a:pos x="436" y="1632"/>
                    </a:cxn>
                    <a:cxn ang="0">
                      <a:pos x="296" y="1736"/>
                    </a:cxn>
                    <a:cxn ang="0">
                      <a:pos x="180" y="1864"/>
                    </a:cxn>
                    <a:cxn ang="0">
                      <a:pos x="90" y="2014"/>
                    </a:cxn>
                    <a:cxn ang="0">
                      <a:pos x="28" y="2182"/>
                    </a:cxn>
                    <a:cxn ang="0">
                      <a:pos x="0" y="2362"/>
                    </a:cxn>
                    <a:cxn ang="0">
                      <a:pos x="4" y="2500"/>
                    </a:cxn>
                    <a:cxn ang="0">
                      <a:pos x="40" y="2678"/>
                    </a:cxn>
                    <a:cxn ang="0">
                      <a:pos x="110" y="2840"/>
                    </a:cxn>
                    <a:cxn ang="0">
                      <a:pos x="206" y="2986"/>
                    </a:cxn>
                    <a:cxn ang="0">
                      <a:pos x="330" y="3108"/>
                    </a:cxn>
                    <a:cxn ang="0">
                      <a:pos x="474" y="3206"/>
                    </a:cxn>
                    <a:cxn ang="0">
                      <a:pos x="638" y="3276"/>
                    </a:cxn>
                    <a:cxn ang="0">
                      <a:pos x="814" y="3312"/>
                    </a:cxn>
                    <a:cxn ang="0">
                      <a:pos x="5486" y="3316"/>
                    </a:cxn>
                    <a:cxn ang="0">
                      <a:pos x="5620" y="3302"/>
                    </a:cxn>
                    <a:cxn ang="0">
                      <a:pos x="5746" y="3264"/>
                    </a:cxn>
                    <a:cxn ang="0">
                      <a:pos x="5860" y="3202"/>
                    </a:cxn>
                    <a:cxn ang="0">
                      <a:pos x="5958" y="3120"/>
                    </a:cxn>
                    <a:cxn ang="0">
                      <a:pos x="6040" y="3022"/>
                    </a:cxn>
                    <a:cxn ang="0">
                      <a:pos x="6102" y="2908"/>
                    </a:cxn>
                    <a:cxn ang="0">
                      <a:pos x="6140" y="2782"/>
                    </a:cxn>
                    <a:cxn ang="0">
                      <a:pos x="6154" y="2646"/>
                    </a:cxn>
                    <a:cxn ang="0">
                      <a:pos x="6146" y="2548"/>
                    </a:cxn>
                    <a:cxn ang="0">
                      <a:pos x="6116" y="2422"/>
                    </a:cxn>
                    <a:cxn ang="0">
                      <a:pos x="6062" y="2308"/>
                    </a:cxn>
                    <a:cxn ang="0">
                      <a:pos x="5988" y="2206"/>
                    </a:cxn>
                    <a:cxn ang="0">
                      <a:pos x="5898" y="2120"/>
                    </a:cxn>
                    <a:cxn ang="0">
                      <a:pos x="5792" y="2054"/>
                    </a:cxn>
                    <a:cxn ang="0">
                      <a:pos x="5674" y="2006"/>
                    </a:cxn>
                    <a:cxn ang="0">
                      <a:pos x="5546" y="1982"/>
                    </a:cxn>
                  </a:cxnLst>
                  <a:rect l="0" t="0" r="r" b="b"/>
                  <a:pathLst>
                    <a:path w="6154" h="3316">
                      <a:moveTo>
                        <a:pt x="5512" y="1980"/>
                      </a:moveTo>
                      <a:lnTo>
                        <a:pt x="5512" y="1980"/>
                      </a:lnTo>
                      <a:lnTo>
                        <a:pt x="5504" y="1928"/>
                      </a:lnTo>
                      <a:lnTo>
                        <a:pt x="5492" y="1876"/>
                      </a:lnTo>
                      <a:lnTo>
                        <a:pt x="5478" y="1826"/>
                      </a:lnTo>
                      <a:lnTo>
                        <a:pt x="5462" y="1778"/>
                      </a:lnTo>
                      <a:lnTo>
                        <a:pt x="5446" y="1730"/>
                      </a:lnTo>
                      <a:lnTo>
                        <a:pt x="5426" y="1682"/>
                      </a:lnTo>
                      <a:lnTo>
                        <a:pt x="5404" y="1636"/>
                      </a:lnTo>
                      <a:lnTo>
                        <a:pt x="5380" y="1592"/>
                      </a:lnTo>
                      <a:lnTo>
                        <a:pt x="5354" y="1548"/>
                      </a:lnTo>
                      <a:lnTo>
                        <a:pt x="5326" y="1506"/>
                      </a:lnTo>
                      <a:lnTo>
                        <a:pt x="5296" y="1466"/>
                      </a:lnTo>
                      <a:lnTo>
                        <a:pt x="5266" y="1426"/>
                      </a:lnTo>
                      <a:lnTo>
                        <a:pt x="5234" y="1388"/>
                      </a:lnTo>
                      <a:lnTo>
                        <a:pt x="5198" y="1350"/>
                      </a:lnTo>
                      <a:lnTo>
                        <a:pt x="5162" y="1316"/>
                      </a:lnTo>
                      <a:lnTo>
                        <a:pt x="5126" y="1282"/>
                      </a:lnTo>
                      <a:lnTo>
                        <a:pt x="5086" y="1250"/>
                      </a:lnTo>
                      <a:lnTo>
                        <a:pt x="5046" y="1220"/>
                      </a:lnTo>
                      <a:lnTo>
                        <a:pt x="5006" y="1190"/>
                      </a:lnTo>
                      <a:lnTo>
                        <a:pt x="4962" y="1164"/>
                      </a:lnTo>
                      <a:lnTo>
                        <a:pt x="4918" y="1138"/>
                      </a:lnTo>
                      <a:lnTo>
                        <a:pt x="4874" y="1116"/>
                      </a:lnTo>
                      <a:lnTo>
                        <a:pt x="4826" y="1094"/>
                      </a:lnTo>
                      <a:lnTo>
                        <a:pt x="4780" y="1074"/>
                      </a:lnTo>
                      <a:lnTo>
                        <a:pt x="4732" y="1058"/>
                      </a:lnTo>
                      <a:lnTo>
                        <a:pt x="4682" y="1042"/>
                      </a:lnTo>
                      <a:lnTo>
                        <a:pt x="4632" y="1030"/>
                      </a:lnTo>
                      <a:lnTo>
                        <a:pt x="4580" y="1020"/>
                      </a:lnTo>
                      <a:lnTo>
                        <a:pt x="4528" y="1010"/>
                      </a:lnTo>
                      <a:lnTo>
                        <a:pt x="4476" y="1004"/>
                      </a:lnTo>
                      <a:lnTo>
                        <a:pt x="4422" y="1002"/>
                      </a:lnTo>
                      <a:lnTo>
                        <a:pt x="4368" y="1000"/>
                      </a:lnTo>
                      <a:lnTo>
                        <a:pt x="4368" y="1000"/>
                      </a:lnTo>
                      <a:lnTo>
                        <a:pt x="4302" y="1002"/>
                      </a:lnTo>
                      <a:lnTo>
                        <a:pt x="4236" y="1008"/>
                      </a:lnTo>
                      <a:lnTo>
                        <a:pt x="4236" y="1008"/>
                      </a:lnTo>
                      <a:lnTo>
                        <a:pt x="4212" y="952"/>
                      </a:lnTo>
                      <a:lnTo>
                        <a:pt x="4184" y="898"/>
                      </a:lnTo>
                      <a:lnTo>
                        <a:pt x="4156" y="846"/>
                      </a:lnTo>
                      <a:lnTo>
                        <a:pt x="4126" y="794"/>
                      </a:lnTo>
                      <a:lnTo>
                        <a:pt x="4094" y="744"/>
                      </a:lnTo>
                      <a:lnTo>
                        <a:pt x="4060" y="694"/>
                      </a:lnTo>
                      <a:lnTo>
                        <a:pt x="4024" y="646"/>
                      </a:lnTo>
                      <a:lnTo>
                        <a:pt x="3988" y="600"/>
                      </a:lnTo>
                      <a:lnTo>
                        <a:pt x="3948" y="554"/>
                      </a:lnTo>
                      <a:lnTo>
                        <a:pt x="3908" y="512"/>
                      </a:lnTo>
                      <a:lnTo>
                        <a:pt x="3866" y="470"/>
                      </a:lnTo>
                      <a:lnTo>
                        <a:pt x="3822" y="428"/>
                      </a:lnTo>
                      <a:lnTo>
                        <a:pt x="3778" y="390"/>
                      </a:lnTo>
                      <a:lnTo>
                        <a:pt x="3732" y="352"/>
                      </a:lnTo>
                      <a:lnTo>
                        <a:pt x="3684" y="316"/>
                      </a:lnTo>
                      <a:lnTo>
                        <a:pt x="3636" y="282"/>
                      </a:lnTo>
                      <a:lnTo>
                        <a:pt x="3586" y="248"/>
                      </a:lnTo>
                      <a:lnTo>
                        <a:pt x="3534" y="218"/>
                      </a:lnTo>
                      <a:lnTo>
                        <a:pt x="3482" y="190"/>
                      </a:lnTo>
                      <a:lnTo>
                        <a:pt x="3428" y="162"/>
                      </a:lnTo>
                      <a:lnTo>
                        <a:pt x="3372" y="138"/>
                      </a:lnTo>
                      <a:lnTo>
                        <a:pt x="3316" y="114"/>
                      </a:lnTo>
                      <a:lnTo>
                        <a:pt x="3260" y="92"/>
                      </a:lnTo>
                      <a:lnTo>
                        <a:pt x="3202" y="74"/>
                      </a:lnTo>
                      <a:lnTo>
                        <a:pt x="3144" y="56"/>
                      </a:lnTo>
                      <a:lnTo>
                        <a:pt x="3084" y="42"/>
                      </a:lnTo>
                      <a:lnTo>
                        <a:pt x="3024" y="30"/>
                      </a:lnTo>
                      <a:lnTo>
                        <a:pt x="2962" y="18"/>
                      </a:lnTo>
                      <a:lnTo>
                        <a:pt x="2900" y="10"/>
                      </a:lnTo>
                      <a:lnTo>
                        <a:pt x="2838" y="4"/>
                      </a:lnTo>
                      <a:lnTo>
                        <a:pt x="2774" y="0"/>
                      </a:lnTo>
                      <a:lnTo>
                        <a:pt x="2710" y="0"/>
                      </a:lnTo>
                      <a:lnTo>
                        <a:pt x="2710" y="0"/>
                      </a:lnTo>
                      <a:lnTo>
                        <a:pt x="2630" y="2"/>
                      </a:lnTo>
                      <a:lnTo>
                        <a:pt x="2550" y="8"/>
                      </a:lnTo>
                      <a:lnTo>
                        <a:pt x="2472" y="16"/>
                      </a:lnTo>
                      <a:lnTo>
                        <a:pt x="2394" y="30"/>
                      </a:lnTo>
                      <a:lnTo>
                        <a:pt x="2318" y="46"/>
                      </a:lnTo>
                      <a:lnTo>
                        <a:pt x="2242" y="66"/>
                      </a:lnTo>
                      <a:lnTo>
                        <a:pt x="2168" y="90"/>
                      </a:lnTo>
                      <a:lnTo>
                        <a:pt x="2096" y="116"/>
                      </a:lnTo>
                      <a:lnTo>
                        <a:pt x="2026" y="146"/>
                      </a:lnTo>
                      <a:lnTo>
                        <a:pt x="1958" y="180"/>
                      </a:lnTo>
                      <a:lnTo>
                        <a:pt x="1892" y="216"/>
                      </a:lnTo>
                      <a:lnTo>
                        <a:pt x="1826" y="256"/>
                      </a:lnTo>
                      <a:lnTo>
                        <a:pt x="1764" y="296"/>
                      </a:lnTo>
                      <a:lnTo>
                        <a:pt x="1702" y="342"/>
                      </a:lnTo>
                      <a:lnTo>
                        <a:pt x="1644" y="388"/>
                      </a:lnTo>
                      <a:lnTo>
                        <a:pt x="1586" y="438"/>
                      </a:lnTo>
                      <a:lnTo>
                        <a:pt x="1532" y="490"/>
                      </a:lnTo>
                      <a:lnTo>
                        <a:pt x="1480" y="546"/>
                      </a:lnTo>
                      <a:lnTo>
                        <a:pt x="1432" y="602"/>
                      </a:lnTo>
                      <a:lnTo>
                        <a:pt x="1386" y="662"/>
                      </a:lnTo>
                      <a:lnTo>
                        <a:pt x="1340" y="724"/>
                      </a:lnTo>
                      <a:lnTo>
                        <a:pt x="1300" y="786"/>
                      </a:lnTo>
                      <a:lnTo>
                        <a:pt x="1262" y="852"/>
                      </a:lnTo>
                      <a:lnTo>
                        <a:pt x="1226" y="920"/>
                      </a:lnTo>
                      <a:lnTo>
                        <a:pt x="1194" y="988"/>
                      </a:lnTo>
                      <a:lnTo>
                        <a:pt x="1164" y="1058"/>
                      </a:lnTo>
                      <a:lnTo>
                        <a:pt x="1138" y="1132"/>
                      </a:lnTo>
                      <a:lnTo>
                        <a:pt x="1116" y="1204"/>
                      </a:lnTo>
                      <a:lnTo>
                        <a:pt x="1096" y="1280"/>
                      </a:lnTo>
                      <a:lnTo>
                        <a:pt x="1080" y="1356"/>
                      </a:lnTo>
                      <a:lnTo>
                        <a:pt x="1068" y="1434"/>
                      </a:lnTo>
                      <a:lnTo>
                        <a:pt x="1058" y="1514"/>
                      </a:lnTo>
                      <a:lnTo>
                        <a:pt x="1058" y="1514"/>
                      </a:lnTo>
                      <a:lnTo>
                        <a:pt x="1022" y="1508"/>
                      </a:lnTo>
                      <a:lnTo>
                        <a:pt x="984" y="1504"/>
                      </a:lnTo>
                      <a:lnTo>
                        <a:pt x="946" y="1500"/>
                      </a:lnTo>
                      <a:lnTo>
                        <a:pt x="908" y="1500"/>
                      </a:lnTo>
                      <a:lnTo>
                        <a:pt x="908" y="1500"/>
                      </a:lnTo>
                      <a:lnTo>
                        <a:pt x="860" y="1502"/>
                      </a:lnTo>
                      <a:lnTo>
                        <a:pt x="814" y="1504"/>
                      </a:lnTo>
                      <a:lnTo>
                        <a:pt x="770" y="1510"/>
                      </a:lnTo>
                      <a:lnTo>
                        <a:pt x="724" y="1518"/>
                      </a:lnTo>
                      <a:lnTo>
                        <a:pt x="680" y="1528"/>
                      </a:lnTo>
                      <a:lnTo>
                        <a:pt x="638" y="1540"/>
                      </a:lnTo>
                      <a:lnTo>
                        <a:pt x="596" y="1556"/>
                      </a:lnTo>
                      <a:lnTo>
                        <a:pt x="554" y="1572"/>
                      </a:lnTo>
                      <a:lnTo>
                        <a:pt x="514" y="1590"/>
                      </a:lnTo>
                      <a:lnTo>
                        <a:pt x="474" y="1610"/>
                      </a:lnTo>
                      <a:lnTo>
                        <a:pt x="436" y="1632"/>
                      </a:lnTo>
                      <a:lnTo>
                        <a:pt x="400" y="1656"/>
                      </a:lnTo>
                      <a:lnTo>
                        <a:pt x="364" y="1680"/>
                      </a:lnTo>
                      <a:lnTo>
                        <a:pt x="330" y="1708"/>
                      </a:lnTo>
                      <a:lnTo>
                        <a:pt x="296" y="1736"/>
                      </a:lnTo>
                      <a:lnTo>
                        <a:pt x="266" y="1766"/>
                      </a:lnTo>
                      <a:lnTo>
                        <a:pt x="236" y="1798"/>
                      </a:lnTo>
                      <a:lnTo>
                        <a:pt x="206" y="1830"/>
                      </a:lnTo>
                      <a:lnTo>
                        <a:pt x="180" y="1864"/>
                      </a:lnTo>
                      <a:lnTo>
                        <a:pt x="154" y="1900"/>
                      </a:lnTo>
                      <a:lnTo>
                        <a:pt x="130" y="1938"/>
                      </a:lnTo>
                      <a:lnTo>
                        <a:pt x="110" y="1976"/>
                      </a:lnTo>
                      <a:lnTo>
                        <a:pt x="90" y="2014"/>
                      </a:lnTo>
                      <a:lnTo>
                        <a:pt x="70" y="2054"/>
                      </a:lnTo>
                      <a:lnTo>
                        <a:pt x="54" y="2096"/>
                      </a:lnTo>
                      <a:lnTo>
                        <a:pt x="40" y="2138"/>
                      </a:lnTo>
                      <a:lnTo>
                        <a:pt x="28" y="2182"/>
                      </a:lnTo>
                      <a:lnTo>
                        <a:pt x="18" y="2224"/>
                      </a:lnTo>
                      <a:lnTo>
                        <a:pt x="10" y="2270"/>
                      </a:lnTo>
                      <a:lnTo>
                        <a:pt x="4" y="2316"/>
                      </a:lnTo>
                      <a:lnTo>
                        <a:pt x="0" y="2362"/>
                      </a:lnTo>
                      <a:lnTo>
                        <a:pt x="0" y="2408"/>
                      </a:lnTo>
                      <a:lnTo>
                        <a:pt x="0" y="2408"/>
                      </a:lnTo>
                      <a:lnTo>
                        <a:pt x="0" y="2454"/>
                      </a:lnTo>
                      <a:lnTo>
                        <a:pt x="4" y="2500"/>
                      </a:lnTo>
                      <a:lnTo>
                        <a:pt x="10" y="2546"/>
                      </a:lnTo>
                      <a:lnTo>
                        <a:pt x="18" y="2590"/>
                      </a:lnTo>
                      <a:lnTo>
                        <a:pt x="28" y="2634"/>
                      </a:lnTo>
                      <a:lnTo>
                        <a:pt x="40" y="2678"/>
                      </a:lnTo>
                      <a:lnTo>
                        <a:pt x="54" y="2720"/>
                      </a:lnTo>
                      <a:lnTo>
                        <a:pt x="70" y="2762"/>
                      </a:lnTo>
                      <a:lnTo>
                        <a:pt x="90" y="2802"/>
                      </a:lnTo>
                      <a:lnTo>
                        <a:pt x="110" y="2840"/>
                      </a:lnTo>
                      <a:lnTo>
                        <a:pt x="130" y="2878"/>
                      </a:lnTo>
                      <a:lnTo>
                        <a:pt x="154" y="2916"/>
                      </a:lnTo>
                      <a:lnTo>
                        <a:pt x="180" y="2952"/>
                      </a:lnTo>
                      <a:lnTo>
                        <a:pt x="206" y="2986"/>
                      </a:lnTo>
                      <a:lnTo>
                        <a:pt x="236" y="3018"/>
                      </a:lnTo>
                      <a:lnTo>
                        <a:pt x="266" y="3050"/>
                      </a:lnTo>
                      <a:lnTo>
                        <a:pt x="296" y="3080"/>
                      </a:lnTo>
                      <a:lnTo>
                        <a:pt x="330" y="3108"/>
                      </a:lnTo>
                      <a:lnTo>
                        <a:pt x="364" y="3136"/>
                      </a:lnTo>
                      <a:lnTo>
                        <a:pt x="400" y="3160"/>
                      </a:lnTo>
                      <a:lnTo>
                        <a:pt x="436" y="3184"/>
                      </a:lnTo>
                      <a:lnTo>
                        <a:pt x="474" y="3206"/>
                      </a:lnTo>
                      <a:lnTo>
                        <a:pt x="514" y="3226"/>
                      </a:lnTo>
                      <a:lnTo>
                        <a:pt x="554" y="3244"/>
                      </a:lnTo>
                      <a:lnTo>
                        <a:pt x="596" y="3260"/>
                      </a:lnTo>
                      <a:lnTo>
                        <a:pt x="638" y="3276"/>
                      </a:lnTo>
                      <a:lnTo>
                        <a:pt x="680" y="3288"/>
                      </a:lnTo>
                      <a:lnTo>
                        <a:pt x="724" y="3298"/>
                      </a:lnTo>
                      <a:lnTo>
                        <a:pt x="770" y="3306"/>
                      </a:lnTo>
                      <a:lnTo>
                        <a:pt x="814" y="3312"/>
                      </a:lnTo>
                      <a:lnTo>
                        <a:pt x="860" y="3314"/>
                      </a:lnTo>
                      <a:lnTo>
                        <a:pt x="908" y="3316"/>
                      </a:lnTo>
                      <a:lnTo>
                        <a:pt x="5486" y="3316"/>
                      </a:lnTo>
                      <a:lnTo>
                        <a:pt x="5486" y="3316"/>
                      </a:lnTo>
                      <a:lnTo>
                        <a:pt x="5520" y="3316"/>
                      </a:lnTo>
                      <a:lnTo>
                        <a:pt x="5554" y="3312"/>
                      </a:lnTo>
                      <a:lnTo>
                        <a:pt x="5588" y="3308"/>
                      </a:lnTo>
                      <a:lnTo>
                        <a:pt x="5620" y="3302"/>
                      </a:lnTo>
                      <a:lnTo>
                        <a:pt x="5652" y="3294"/>
                      </a:lnTo>
                      <a:lnTo>
                        <a:pt x="5684" y="3286"/>
                      </a:lnTo>
                      <a:lnTo>
                        <a:pt x="5716" y="3276"/>
                      </a:lnTo>
                      <a:lnTo>
                        <a:pt x="5746" y="3264"/>
                      </a:lnTo>
                      <a:lnTo>
                        <a:pt x="5776" y="3250"/>
                      </a:lnTo>
                      <a:lnTo>
                        <a:pt x="5804" y="3236"/>
                      </a:lnTo>
                      <a:lnTo>
                        <a:pt x="5832" y="3220"/>
                      </a:lnTo>
                      <a:lnTo>
                        <a:pt x="5860" y="3202"/>
                      </a:lnTo>
                      <a:lnTo>
                        <a:pt x="5886" y="3184"/>
                      </a:lnTo>
                      <a:lnTo>
                        <a:pt x="5910" y="3164"/>
                      </a:lnTo>
                      <a:lnTo>
                        <a:pt x="5934" y="3142"/>
                      </a:lnTo>
                      <a:lnTo>
                        <a:pt x="5958" y="3120"/>
                      </a:lnTo>
                      <a:lnTo>
                        <a:pt x="5980" y="3096"/>
                      </a:lnTo>
                      <a:lnTo>
                        <a:pt x="6002" y="3072"/>
                      </a:lnTo>
                      <a:lnTo>
                        <a:pt x="6022" y="3048"/>
                      </a:lnTo>
                      <a:lnTo>
                        <a:pt x="6040" y="3022"/>
                      </a:lnTo>
                      <a:lnTo>
                        <a:pt x="6058" y="2994"/>
                      </a:lnTo>
                      <a:lnTo>
                        <a:pt x="6074" y="2966"/>
                      </a:lnTo>
                      <a:lnTo>
                        <a:pt x="6088" y="2938"/>
                      </a:lnTo>
                      <a:lnTo>
                        <a:pt x="6102" y="2908"/>
                      </a:lnTo>
                      <a:lnTo>
                        <a:pt x="6114" y="2878"/>
                      </a:lnTo>
                      <a:lnTo>
                        <a:pt x="6124" y="2846"/>
                      </a:lnTo>
                      <a:lnTo>
                        <a:pt x="6134" y="2814"/>
                      </a:lnTo>
                      <a:lnTo>
                        <a:pt x="6140" y="2782"/>
                      </a:lnTo>
                      <a:lnTo>
                        <a:pt x="6146" y="2748"/>
                      </a:lnTo>
                      <a:lnTo>
                        <a:pt x="6150" y="2716"/>
                      </a:lnTo>
                      <a:lnTo>
                        <a:pt x="6154" y="2682"/>
                      </a:lnTo>
                      <a:lnTo>
                        <a:pt x="6154" y="2646"/>
                      </a:lnTo>
                      <a:lnTo>
                        <a:pt x="6154" y="2646"/>
                      </a:lnTo>
                      <a:lnTo>
                        <a:pt x="6154" y="2614"/>
                      </a:lnTo>
                      <a:lnTo>
                        <a:pt x="6150" y="2580"/>
                      </a:lnTo>
                      <a:lnTo>
                        <a:pt x="6146" y="2548"/>
                      </a:lnTo>
                      <a:lnTo>
                        <a:pt x="6142" y="2516"/>
                      </a:lnTo>
                      <a:lnTo>
                        <a:pt x="6134" y="2484"/>
                      </a:lnTo>
                      <a:lnTo>
                        <a:pt x="6126" y="2452"/>
                      </a:lnTo>
                      <a:lnTo>
                        <a:pt x="6116" y="2422"/>
                      </a:lnTo>
                      <a:lnTo>
                        <a:pt x="6104" y="2392"/>
                      </a:lnTo>
                      <a:lnTo>
                        <a:pt x="6092" y="2364"/>
                      </a:lnTo>
                      <a:lnTo>
                        <a:pt x="6078" y="2336"/>
                      </a:lnTo>
                      <a:lnTo>
                        <a:pt x="6062" y="2308"/>
                      </a:lnTo>
                      <a:lnTo>
                        <a:pt x="6046" y="2282"/>
                      </a:lnTo>
                      <a:lnTo>
                        <a:pt x="6028" y="2256"/>
                      </a:lnTo>
                      <a:lnTo>
                        <a:pt x="6008" y="2230"/>
                      </a:lnTo>
                      <a:lnTo>
                        <a:pt x="5988" y="2206"/>
                      </a:lnTo>
                      <a:lnTo>
                        <a:pt x="5968" y="2184"/>
                      </a:lnTo>
                      <a:lnTo>
                        <a:pt x="5946" y="2162"/>
                      </a:lnTo>
                      <a:lnTo>
                        <a:pt x="5922" y="2140"/>
                      </a:lnTo>
                      <a:lnTo>
                        <a:pt x="5898" y="2120"/>
                      </a:lnTo>
                      <a:lnTo>
                        <a:pt x="5872" y="2102"/>
                      </a:lnTo>
                      <a:lnTo>
                        <a:pt x="5846" y="2084"/>
                      </a:lnTo>
                      <a:lnTo>
                        <a:pt x="5820" y="2068"/>
                      </a:lnTo>
                      <a:lnTo>
                        <a:pt x="5792" y="2054"/>
                      </a:lnTo>
                      <a:lnTo>
                        <a:pt x="5764" y="2040"/>
                      </a:lnTo>
                      <a:lnTo>
                        <a:pt x="5734" y="2026"/>
                      </a:lnTo>
                      <a:lnTo>
                        <a:pt x="5704" y="2016"/>
                      </a:lnTo>
                      <a:lnTo>
                        <a:pt x="5674" y="2006"/>
                      </a:lnTo>
                      <a:lnTo>
                        <a:pt x="5642" y="1998"/>
                      </a:lnTo>
                      <a:lnTo>
                        <a:pt x="5612" y="1990"/>
                      </a:lnTo>
                      <a:lnTo>
                        <a:pt x="5578" y="1986"/>
                      </a:lnTo>
                      <a:lnTo>
                        <a:pt x="5546" y="1982"/>
                      </a:lnTo>
                      <a:lnTo>
                        <a:pt x="5512" y="1980"/>
                      </a:lnTo>
                      <a:lnTo>
                        <a:pt x="5512" y="198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70C0">
                        <a:alpha val="58000"/>
                      </a:srgbClr>
                    </a:gs>
                    <a:gs pos="67000">
                      <a:srgbClr val="0070C0">
                        <a:alpha val="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4267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3" name="Freeform 8"/>
                <p:cNvSpPr>
                  <a:spLocks/>
                </p:cNvSpPr>
                <p:nvPr/>
              </p:nvSpPr>
              <p:spPr bwMode="auto">
                <a:xfrm>
                  <a:off x="6754694" y="1949450"/>
                  <a:ext cx="1922582" cy="1035957"/>
                </a:xfrm>
                <a:custGeom>
                  <a:avLst/>
                  <a:gdLst/>
                  <a:ahLst/>
                  <a:cxnLst>
                    <a:cxn ang="0">
                      <a:pos x="5492" y="1876"/>
                    </a:cxn>
                    <a:cxn ang="0">
                      <a:pos x="5426" y="1682"/>
                    </a:cxn>
                    <a:cxn ang="0">
                      <a:pos x="5326" y="1506"/>
                    </a:cxn>
                    <a:cxn ang="0">
                      <a:pos x="5198" y="1350"/>
                    </a:cxn>
                    <a:cxn ang="0">
                      <a:pos x="5046" y="1220"/>
                    </a:cxn>
                    <a:cxn ang="0">
                      <a:pos x="4874" y="1116"/>
                    </a:cxn>
                    <a:cxn ang="0">
                      <a:pos x="4682" y="1042"/>
                    </a:cxn>
                    <a:cxn ang="0">
                      <a:pos x="4476" y="1004"/>
                    </a:cxn>
                    <a:cxn ang="0">
                      <a:pos x="4302" y="1002"/>
                    </a:cxn>
                    <a:cxn ang="0">
                      <a:pos x="4184" y="898"/>
                    </a:cxn>
                    <a:cxn ang="0">
                      <a:pos x="4060" y="694"/>
                    </a:cxn>
                    <a:cxn ang="0">
                      <a:pos x="3908" y="512"/>
                    </a:cxn>
                    <a:cxn ang="0">
                      <a:pos x="3732" y="352"/>
                    </a:cxn>
                    <a:cxn ang="0">
                      <a:pos x="3534" y="218"/>
                    </a:cxn>
                    <a:cxn ang="0">
                      <a:pos x="3316" y="114"/>
                    </a:cxn>
                    <a:cxn ang="0">
                      <a:pos x="3084" y="42"/>
                    </a:cxn>
                    <a:cxn ang="0">
                      <a:pos x="2838" y="4"/>
                    </a:cxn>
                    <a:cxn ang="0">
                      <a:pos x="2630" y="2"/>
                    </a:cxn>
                    <a:cxn ang="0">
                      <a:pos x="2318" y="46"/>
                    </a:cxn>
                    <a:cxn ang="0">
                      <a:pos x="2026" y="146"/>
                    </a:cxn>
                    <a:cxn ang="0">
                      <a:pos x="1764" y="296"/>
                    </a:cxn>
                    <a:cxn ang="0">
                      <a:pos x="1532" y="490"/>
                    </a:cxn>
                    <a:cxn ang="0">
                      <a:pos x="1340" y="724"/>
                    </a:cxn>
                    <a:cxn ang="0">
                      <a:pos x="1194" y="988"/>
                    </a:cxn>
                    <a:cxn ang="0">
                      <a:pos x="1096" y="1280"/>
                    </a:cxn>
                    <a:cxn ang="0">
                      <a:pos x="1058" y="1514"/>
                    </a:cxn>
                    <a:cxn ang="0">
                      <a:pos x="908" y="1500"/>
                    </a:cxn>
                    <a:cxn ang="0">
                      <a:pos x="770" y="1510"/>
                    </a:cxn>
                    <a:cxn ang="0">
                      <a:pos x="596" y="1556"/>
                    </a:cxn>
                    <a:cxn ang="0">
                      <a:pos x="436" y="1632"/>
                    </a:cxn>
                    <a:cxn ang="0">
                      <a:pos x="296" y="1736"/>
                    </a:cxn>
                    <a:cxn ang="0">
                      <a:pos x="180" y="1864"/>
                    </a:cxn>
                    <a:cxn ang="0">
                      <a:pos x="90" y="2014"/>
                    </a:cxn>
                    <a:cxn ang="0">
                      <a:pos x="28" y="2182"/>
                    </a:cxn>
                    <a:cxn ang="0">
                      <a:pos x="0" y="2362"/>
                    </a:cxn>
                    <a:cxn ang="0">
                      <a:pos x="4" y="2500"/>
                    </a:cxn>
                    <a:cxn ang="0">
                      <a:pos x="40" y="2678"/>
                    </a:cxn>
                    <a:cxn ang="0">
                      <a:pos x="110" y="2840"/>
                    </a:cxn>
                    <a:cxn ang="0">
                      <a:pos x="206" y="2986"/>
                    </a:cxn>
                    <a:cxn ang="0">
                      <a:pos x="330" y="3108"/>
                    </a:cxn>
                    <a:cxn ang="0">
                      <a:pos x="474" y="3206"/>
                    </a:cxn>
                    <a:cxn ang="0">
                      <a:pos x="638" y="3276"/>
                    </a:cxn>
                    <a:cxn ang="0">
                      <a:pos x="814" y="3312"/>
                    </a:cxn>
                    <a:cxn ang="0">
                      <a:pos x="5486" y="3316"/>
                    </a:cxn>
                    <a:cxn ang="0">
                      <a:pos x="5620" y="3302"/>
                    </a:cxn>
                    <a:cxn ang="0">
                      <a:pos x="5746" y="3264"/>
                    </a:cxn>
                    <a:cxn ang="0">
                      <a:pos x="5860" y="3202"/>
                    </a:cxn>
                    <a:cxn ang="0">
                      <a:pos x="5958" y="3120"/>
                    </a:cxn>
                    <a:cxn ang="0">
                      <a:pos x="6040" y="3022"/>
                    </a:cxn>
                    <a:cxn ang="0">
                      <a:pos x="6102" y="2908"/>
                    </a:cxn>
                    <a:cxn ang="0">
                      <a:pos x="6140" y="2782"/>
                    </a:cxn>
                    <a:cxn ang="0">
                      <a:pos x="6154" y="2646"/>
                    </a:cxn>
                    <a:cxn ang="0">
                      <a:pos x="6146" y="2548"/>
                    </a:cxn>
                    <a:cxn ang="0">
                      <a:pos x="6116" y="2422"/>
                    </a:cxn>
                    <a:cxn ang="0">
                      <a:pos x="6062" y="2308"/>
                    </a:cxn>
                    <a:cxn ang="0">
                      <a:pos x="5988" y="2206"/>
                    </a:cxn>
                    <a:cxn ang="0">
                      <a:pos x="5898" y="2120"/>
                    </a:cxn>
                    <a:cxn ang="0">
                      <a:pos x="5792" y="2054"/>
                    </a:cxn>
                    <a:cxn ang="0">
                      <a:pos x="5674" y="2006"/>
                    </a:cxn>
                    <a:cxn ang="0">
                      <a:pos x="5546" y="1982"/>
                    </a:cxn>
                  </a:cxnLst>
                  <a:rect l="0" t="0" r="r" b="b"/>
                  <a:pathLst>
                    <a:path w="6154" h="3316">
                      <a:moveTo>
                        <a:pt x="5512" y="1980"/>
                      </a:moveTo>
                      <a:lnTo>
                        <a:pt x="5512" y="1980"/>
                      </a:lnTo>
                      <a:lnTo>
                        <a:pt x="5504" y="1928"/>
                      </a:lnTo>
                      <a:lnTo>
                        <a:pt x="5492" y="1876"/>
                      </a:lnTo>
                      <a:lnTo>
                        <a:pt x="5478" y="1826"/>
                      </a:lnTo>
                      <a:lnTo>
                        <a:pt x="5462" y="1778"/>
                      </a:lnTo>
                      <a:lnTo>
                        <a:pt x="5446" y="1730"/>
                      </a:lnTo>
                      <a:lnTo>
                        <a:pt x="5426" y="1682"/>
                      </a:lnTo>
                      <a:lnTo>
                        <a:pt x="5404" y="1636"/>
                      </a:lnTo>
                      <a:lnTo>
                        <a:pt x="5380" y="1592"/>
                      </a:lnTo>
                      <a:lnTo>
                        <a:pt x="5354" y="1548"/>
                      </a:lnTo>
                      <a:lnTo>
                        <a:pt x="5326" y="1506"/>
                      </a:lnTo>
                      <a:lnTo>
                        <a:pt x="5296" y="1466"/>
                      </a:lnTo>
                      <a:lnTo>
                        <a:pt x="5266" y="1426"/>
                      </a:lnTo>
                      <a:lnTo>
                        <a:pt x="5234" y="1388"/>
                      </a:lnTo>
                      <a:lnTo>
                        <a:pt x="5198" y="1350"/>
                      </a:lnTo>
                      <a:lnTo>
                        <a:pt x="5162" y="1316"/>
                      </a:lnTo>
                      <a:lnTo>
                        <a:pt x="5126" y="1282"/>
                      </a:lnTo>
                      <a:lnTo>
                        <a:pt x="5086" y="1250"/>
                      </a:lnTo>
                      <a:lnTo>
                        <a:pt x="5046" y="1220"/>
                      </a:lnTo>
                      <a:lnTo>
                        <a:pt x="5006" y="1190"/>
                      </a:lnTo>
                      <a:lnTo>
                        <a:pt x="4962" y="1164"/>
                      </a:lnTo>
                      <a:lnTo>
                        <a:pt x="4918" y="1138"/>
                      </a:lnTo>
                      <a:lnTo>
                        <a:pt x="4874" y="1116"/>
                      </a:lnTo>
                      <a:lnTo>
                        <a:pt x="4826" y="1094"/>
                      </a:lnTo>
                      <a:lnTo>
                        <a:pt x="4780" y="1074"/>
                      </a:lnTo>
                      <a:lnTo>
                        <a:pt x="4732" y="1058"/>
                      </a:lnTo>
                      <a:lnTo>
                        <a:pt x="4682" y="1042"/>
                      </a:lnTo>
                      <a:lnTo>
                        <a:pt x="4632" y="1030"/>
                      </a:lnTo>
                      <a:lnTo>
                        <a:pt x="4580" y="1020"/>
                      </a:lnTo>
                      <a:lnTo>
                        <a:pt x="4528" y="1010"/>
                      </a:lnTo>
                      <a:lnTo>
                        <a:pt x="4476" y="1004"/>
                      </a:lnTo>
                      <a:lnTo>
                        <a:pt x="4422" y="1002"/>
                      </a:lnTo>
                      <a:lnTo>
                        <a:pt x="4368" y="1000"/>
                      </a:lnTo>
                      <a:lnTo>
                        <a:pt x="4368" y="1000"/>
                      </a:lnTo>
                      <a:lnTo>
                        <a:pt x="4302" y="1002"/>
                      </a:lnTo>
                      <a:lnTo>
                        <a:pt x="4236" y="1008"/>
                      </a:lnTo>
                      <a:lnTo>
                        <a:pt x="4236" y="1008"/>
                      </a:lnTo>
                      <a:lnTo>
                        <a:pt x="4212" y="952"/>
                      </a:lnTo>
                      <a:lnTo>
                        <a:pt x="4184" y="898"/>
                      </a:lnTo>
                      <a:lnTo>
                        <a:pt x="4156" y="846"/>
                      </a:lnTo>
                      <a:lnTo>
                        <a:pt x="4126" y="794"/>
                      </a:lnTo>
                      <a:lnTo>
                        <a:pt x="4094" y="744"/>
                      </a:lnTo>
                      <a:lnTo>
                        <a:pt x="4060" y="694"/>
                      </a:lnTo>
                      <a:lnTo>
                        <a:pt x="4024" y="646"/>
                      </a:lnTo>
                      <a:lnTo>
                        <a:pt x="3988" y="600"/>
                      </a:lnTo>
                      <a:lnTo>
                        <a:pt x="3948" y="554"/>
                      </a:lnTo>
                      <a:lnTo>
                        <a:pt x="3908" y="512"/>
                      </a:lnTo>
                      <a:lnTo>
                        <a:pt x="3866" y="470"/>
                      </a:lnTo>
                      <a:lnTo>
                        <a:pt x="3822" y="428"/>
                      </a:lnTo>
                      <a:lnTo>
                        <a:pt x="3778" y="390"/>
                      </a:lnTo>
                      <a:lnTo>
                        <a:pt x="3732" y="352"/>
                      </a:lnTo>
                      <a:lnTo>
                        <a:pt x="3684" y="316"/>
                      </a:lnTo>
                      <a:lnTo>
                        <a:pt x="3636" y="282"/>
                      </a:lnTo>
                      <a:lnTo>
                        <a:pt x="3586" y="248"/>
                      </a:lnTo>
                      <a:lnTo>
                        <a:pt x="3534" y="218"/>
                      </a:lnTo>
                      <a:lnTo>
                        <a:pt x="3482" y="190"/>
                      </a:lnTo>
                      <a:lnTo>
                        <a:pt x="3428" y="162"/>
                      </a:lnTo>
                      <a:lnTo>
                        <a:pt x="3372" y="138"/>
                      </a:lnTo>
                      <a:lnTo>
                        <a:pt x="3316" y="114"/>
                      </a:lnTo>
                      <a:lnTo>
                        <a:pt x="3260" y="92"/>
                      </a:lnTo>
                      <a:lnTo>
                        <a:pt x="3202" y="74"/>
                      </a:lnTo>
                      <a:lnTo>
                        <a:pt x="3144" y="56"/>
                      </a:lnTo>
                      <a:lnTo>
                        <a:pt x="3084" y="42"/>
                      </a:lnTo>
                      <a:lnTo>
                        <a:pt x="3024" y="30"/>
                      </a:lnTo>
                      <a:lnTo>
                        <a:pt x="2962" y="18"/>
                      </a:lnTo>
                      <a:lnTo>
                        <a:pt x="2900" y="10"/>
                      </a:lnTo>
                      <a:lnTo>
                        <a:pt x="2838" y="4"/>
                      </a:lnTo>
                      <a:lnTo>
                        <a:pt x="2774" y="0"/>
                      </a:lnTo>
                      <a:lnTo>
                        <a:pt x="2710" y="0"/>
                      </a:lnTo>
                      <a:lnTo>
                        <a:pt x="2710" y="0"/>
                      </a:lnTo>
                      <a:lnTo>
                        <a:pt x="2630" y="2"/>
                      </a:lnTo>
                      <a:lnTo>
                        <a:pt x="2550" y="8"/>
                      </a:lnTo>
                      <a:lnTo>
                        <a:pt x="2472" y="16"/>
                      </a:lnTo>
                      <a:lnTo>
                        <a:pt x="2394" y="30"/>
                      </a:lnTo>
                      <a:lnTo>
                        <a:pt x="2318" y="46"/>
                      </a:lnTo>
                      <a:lnTo>
                        <a:pt x="2242" y="66"/>
                      </a:lnTo>
                      <a:lnTo>
                        <a:pt x="2168" y="90"/>
                      </a:lnTo>
                      <a:lnTo>
                        <a:pt x="2096" y="116"/>
                      </a:lnTo>
                      <a:lnTo>
                        <a:pt x="2026" y="146"/>
                      </a:lnTo>
                      <a:lnTo>
                        <a:pt x="1958" y="180"/>
                      </a:lnTo>
                      <a:lnTo>
                        <a:pt x="1892" y="216"/>
                      </a:lnTo>
                      <a:lnTo>
                        <a:pt x="1826" y="256"/>
                      </a:lnTo>
                      <a:lnTo>
                        <a:pt x="1764" y="296"/>
                      </a:lnTo>
                      <a:lnTo>
                        <a:pt x="1702" y="342"/>
                      </a:lnTo>
                      <a:lnTo>
                        <a:pt x="1644" y="388"/>
                      </a:lnTo>
                      <a:lnTo>
                        <a:pt x="1586" y="438"/>
                      </a:lnTo>
                      <a:lnTo>
                        <a:pt x="1532" y="490"/>
                      </a:lnTo>
                      <a:lnTo>
                        <a:pt x="1480" y="546"/>
                      </a:lnTo>
                      <a:lnTo>
                        <a:pt x="1432" y="602"/>
                      </a:lnTo>
                      <a:lnTo>
                        <a:pt x="1386" y="662"/>
                      </a:lnTo>
                      <a:lnTo>
                        <a:pt x="1340" y="724"/>
                      </a:lnTo>
                      <a:lnTo>
                        <a:pt x="1300" y="786"/>
                      </a:lnTo>
                      <a:lnTo>
                        <a:pt x="1262" y="852"/>
                      </a:lnTo>
                      <a:lnTo>
                        <a:pt x="1226" y="920"/>
                      </a:lnTo>
                      <a:lnTo>
                        <a:pt x="1194" y="988"/>
                      </a:lnTo>
                      <a:lnTo>
                        <a:pt x="1164" y="1058"/>
                      </a:lnTo>
                      <a:lnTo>
                        <a:pt x="1138" y="1132"/>
                      </a:lnTo>
                      <a:lnTo>
                        <a:pt x="1116" y="1204"/>
                      </a:lnTo>
                      <a:lnTo>
                        <a:pt x="1096" y="1280"/>
                      </a:lnTo>
                      <a:lnTo>
                        <a:pt x="1080" y="1356"/>
                      </a:lnTo>
                      <a:lnTo>
                        <a:pt x="1068" y="1434"/>
                      </a:lnTo>
                      <a:lnTo>
                        <a:pt x="1058" y="1514"/>
                      </a:lnTo>
                      <a:lnTo>
                        <a:pt x="1058" y="1514"/>
                      </a:lnTo>
                      <a:lnTo>
                        <a:pt x="1022" y="1508"/>
                      </a:lnTo>
                      <a:lnTo>
                        <a:pt x="984" y="1504"/>
                      </a:lnTo>
                      <a:lnTo>
                        <a:pt x="946" y="1500"/>
                      </a:lnTo>
                      <a:lnTo>
                        <a:pt x="908" y="1500"/>
                      </a:lnTo>
                      <a:lnTo>
                        <a:pt x="908" y="1500"/>
                      </a:lnTo>
                      <a:lnTo>
                        <a:pt x="860" y="1502"/>
                      </a:lnTo>
                      <a:lnTo>
                        <a:pt x="814" y="1504"/>
                      </a:lnTo>
                      <a:lnTo>
                        <a:pt x="770" y="1510"/>
                      </a:lnTo>
                      <a:lnTo>
                        <a:pt x="724" y="1518"/>
                      </a:lnTo>
                      <a:lnTo>
                        <a:pt x="680" y="1528"/>
                      </a:lnTo>
                      <a:lnTo>
                        <a:pt x="638" y="1540"/>
                      </a:lnTo>
                      <a:lnTo>
                        <a:pt x="596" y="1556"/>
                      </a:lnTo>
                      <a:lnTo>
                        <a:pt x="554" y="1572"/>
                      </a:lnTo>
                      <a:lnTo>
                        <a:pt x="514" y="1590"/>
                      </a:lnTo>
                      <a:lnTo>
                        <a:pt x="474" y="1610"/>
                      </a:lnTo>
                      <a:lnTo>
                        <a:pt x="436" y="1632"/>
                      </a:lnTo>
                      <a:lnTo>
                        <a:pt x="400" y="1656"/>
                      </a:lnTo>
                      <a:lnTo>
                        <a:pt x="364" y="1680"/>
                      </a:lnTo>
                      <a:lnTo>
                        <a:pt x="330" y="1708"/>
                      </a:lnTo>
                      <a:lnTo>
                        <a:pt x="296" y="1736"/>
                      </a:lnTo>
                      <a:lnTo>
                        <a:pt x="266" y="1766"/>
                      </a:lnTo>
                      <a:lnTo>
                        <a:pt x="236" y="1798"/>
                      </a:lnTo>
                      <a:lnTo>
                        <a:pt x="206" y="1830"/>
                      </a:lnTo>
                      <a:lnTo>
                        <a:pt x="180" y="1864"/>
                      </a:lnTo>
                      <a:lnTo>
                        <a:pt x="154" y="1900"/>
                      </a:lnTo>
                      <a:lnTo>
                        <a:pt x="130" y="1938"/>
                      </a:lnTo>
                      <a:lnTo>
                        <a:pt x="110" y="1976"/>
                      </a:lnTo>
                      <a:lnTo>
                        <a:pt x="90" y="2014"/>
                      </a:lnTo>
                      <a:lnTo>
                        <a:pt x="70" y="2054"/>
                      </a:lnTo>
                      <a:lnTo>
                        <a:pt x="54" y="2096"/>
                      </a:lnTo>
                      <a:lnTo>
                        <a:pt x="40" y="2138"/>
                      </a:lnTo>
                      <a:lnTo>
                        <a:pt x="28" y="2182"/>
                      </a:lnTo>
                      <a:lnTo>
                        <a:pt x="18" y="2224"/>
                      </a:lnTo>
                      <a:lnTo>
                        <a:pt x="10" y="2270"/>
                      </a:lnTo>
                      <a:lnTo>
                        <a:pt x="4" y="2316"/>
                      </a:lnTo>
                      <a:lnTo>
                        <a:pt x="0" y="2362"/>
                      </a:lnTo>
                      <a:lnTo>
                        <a:pt x="0" y="2408"/>
                      </a:lnTo>
                      <a:lnTo>
                        <a:pt x="0" y="2408"/>
                      </a:lnTo>
                      <a:lnTo>
                        <a:pt x="0" y="2454"/>
                      </a:lnTo>
                      <a:lnTo>
                        <a:pt x="4" y="2500"/>
                      </a:lnTo>
                      <a:lnTo>
                        <a:pt x="10" y="2546"/>
                      </a:lnTo>
                      <a:lnTo>
                        <a:pt x="18" y="2590"/>
                      </a:lnTo>
                      <a:lnTo>
                        <a:pt x="28" y="2634"/>
                      </a:lnTo>
                      <a:lnTo>
                        <a:pt x="40" y="2678"/>
                      </a:lnTo>
                      <a:lnTo>
                        <a:pt x="54" y="2720"/>
                      </a:lnTo>
                      <a:lnTo>
                        <a:pt x="70" y="2762"/>
                      </a:lnTo>
                      <a:lnTo>
                        <a:pt x="90" y="2802"/>
                      </a:lnTo>
                      <a:lnTo>
                        <a:pt x="110" y="2840"/>
                      </a:lnTo>
                      <a:lnTo>
                        <a:pt x="130" y="2878"/>
                      </a:lnTo>
                      <a:lnTo>
                        <a:pt x="154" y="2916"/>
                      </a:lnTo>
                      <a:lnTo>
                        <a:pt x="180" y="2952"/>
                      </a:lnTo>
                      <a:lnTo>
                        <a:pt x="206" y="2986"/>
                      </a:lnTo>
                      <a:lnTo>
                        <a:pt x="236" y="3018"/>
                      </a:lnTo>
                      <a:lnTo>
                        <a:pt x="266" y="3050"/>
                      </a:lnTo>
                      <a:lnTo>
                        <a:pt x="296" y="3080"/>
                      </a:lnTo>
                      <a:lnTo>
                        <a:pt x="330" y="3108"/>
                      </a:lnTo>
                      <a:lnTo>
                        <a:pt x="364" y="3136"/>
                      </a:lnTo>
                      <a:lnTo>
                        <a:pt x="400" y="3160"/>
                      </a:lnTo>
                      <a:lnTo>
                        <a:pt x="436" y="3184"/>
                      </a:lnTo>
                      <a:lnTo>
                        <a:pt x="474" y="3206"/>
                      </a:lnTo>
                      <a:lnTo>
                        <a:pt x="514" y="3226"/>
                      </a:lnTo>
                      <a:lnTo>
                        <a:pt x="554" y="3244"/>
                      </a:lnTo>
                      <a:lnTo>
                        <a:pt x="596" y="3260"/>
                      </a:lnTo>
                      <a:lnTo>
                        <a:pt x="638" y="3276"/>
                      </a:lnTo>
                      <a:lnTo>
                        <a:pt x="680" y="3288"/>
                      </a:lnTo>
                      <a:lnTo>
                        <a:pt x="724" y="3298"/>
                      </a:lnTo>
                      <a:lnTo>
                        <a:pt x="770" y="3306"/>
                      </a:lnTo>
                      <a:lnTo>
                        <a:pt x="814" y="3312"/>
                      </a:lnTo>
                      <a:lnTo>
                        <a:pt x="860" y="3314"/>
                      </a:lnTo>
                      <a:lnTo>
                        <a:pt x="908" y="3316"/>
                      </a:lnTo>
                      <a:lnTo>
                        <a:pt x="5486" y="3316"/>
                      </a:lnTo>
                      <a:lnTo>
                        <a:pt x="5486" y="3316"/>
                      </a:lnTo>
                      <a:lnTo>
                        <a:pt x="5520" y="3316"/>
                      </a:lnTo>
                      <a:lnTo>
                        <a:pt x="5554" y="3312"/>
                      </a:lnTo>
                      <a:lnTo>
                        <a:pt x="5588" y="3308"/>
                      </a:lnTo>
                      <a:lnTo>
                        <a:pt x="5620" y="3302"/>
                      </a:lnTo>
                      <a:lnTo>
                        <a:pt x="5652" y="3294"/>
                      </a:lnTo>
                      <a:lnTo>
                        <a:pt x="5684" y="3286"/>
                      </a:lnTo>
                      <a:lnTo>
                        <a:pt x="5716" y="3276"/>
                      </a:lnTo>
                      <a:lnTo>
                        <a:pt x="5746" y="3264"/>
                      </a:lnTo>
                      <a:lnTo>
                        <a:pt x="5776" y="3250"/>
                      </a:lnTo>
                      <a:lnTo>
                        <a:pt x="5804" y="3236"/>
                      </a:lnTo>
                      <a:lnTo>
                        <a:pt x="5832" y="3220"/>
                      </a:lnTo>
                      <a:lnTo>
                        <a:pt x="5860" y="3202"/>
                      </a:lnTo>
                      <a:lnTo>
                        <a:pt x="5886" y="3184"/>
                      </a:lnTo>
                      <a:lnTo>
                        <a:pt x="5910" y="3164"/>
                      </a:lnTo>
                      <a:lnTo>
                        <a:pt x="5934" y="3142"/>
                      </a:lnTo>
                      <a:lnTo>
                        <a:pt x="5958" y="3120"/>
                      </a:lnTo>
                      <a:lnTo>
                        <a:pt x="5980" y="3096"/>
                      </a:lnTo>
                      <a:lnTo>
                        <a:pt x="6002" y="3072"/>
                      </a:lnTo>
                      <a:lnTo>
                        <a:pt x="6022" y="3048"/>
                      </a:lnTo>
                      <a:lnTo>
                        <a:pt x="6040" y="3022"/>
                      </a:lnTo>
                      <a:lnTo>
                        <a:pt x="6058" y="2994"/>
                      </a:lnTo>
                      <a:lnTo>
                        <a:pt x="6074" y="2966"/>
                      </a:lnTo>
                      <a:lnTo>
                        <a:pt x="6088" y="2938"/>
                      </a:lnTo>
                      <a:lnTo>
                        <a:pt x="6102" y="2908"/>
                      </a:lnTo>
                      <a:lnTo>
                        <a:pt x="6114" y="2878"/>
                      </a:lnTo>
                      <a:lnTo>
                        <a:pt x="6124" y="2846"/>
                      </a:lnTo>
                      <a:lnTo>
                        <a:pt x="6134" y="2814"/>
                      </a:lnTo>
                      <a:lnTo>
                        <a:pt x="6140" y="2782"/>
                      </a:lnTo>
                      <a:lnTo>
                        <a:pt x="6146" y="2748"/>
                      </a:lnTo>
                      <a:lnTo>
                        <a:pt x="6150" y="2716"/>
                      </a:lnTo>
                      <a:lnTo>
                        <a:pt x="6154" y="2682"/>
                      </a:lnTo>
                      <a:lnTo>
                        <a:pt x="6154" y="2646"/>
                      </a:lnTo>
                      <a:lnTo>
                        <a:pt x="6154" y="2646"/>
                      </a:lnTo>
                      <a:lnTo>
                        <a:pt x="6154" y="2614"/>
                      </a:lnTo>
                      <a:lnTo>
                        <a:pt x="6150" y="2580"/>
                      </a:lnTo>
                      <a:lnTo>
                        <a:pt x="6146" y="2548"/>
                      </a:lnTo>
                      <a:lnTo>
                        <a:pt x="6142" y="2516"/>
                      </a:lnTo>
                      <a:lnTo>
                        <a:pt x="6134" y="2484"/>
                      </a:lnTo>
                      <a:lnTo>
                        <a:pt x="6126" y="2452"/>
                      </a:lnTo>
                      <a:lnTo>
                        <a:pt x="6116" y="2422"/>
                      </a:lnTo>
                      <a:lnTo>
                        <a:pt x="6104" y="2392"/>
                      </a:lnTo>
                      <a:lnTo>
                        <a:pt x="6092" y="2364"/>
                      </a:lnTo>
                      <a:lnTo>
                        <a:pt x="6078" y="2336"/>
                      </a:lnTo>
                      <a:lnTo>
                        <a:pt x="6062" y="2308"/>
                      </a:lnTo>
                      <a:lnTo>
                        <a:pt x="6046" y="2282"/>
                      </a:lnTo>
                      <a:lnTo>
                        <a:pt x="6028" y="2256"/>
                      </a:lnTo>
                      <a:lnTo>
                        <a:pt x="6008" y="2230"/>
                      </a:lnTo>
                      <a:lnTo>
                        <a:pt x="5988" y="2206"/>
                      </a:lnTo>
                      <a:lnTo>
                        <a:pt x="5968" y="2184"/>
                      </a:lnTo>
                      <a:lnTo>
                        <a:pt x="5946" y="2162"/>
                      </a:lnTo>
                      <a:lnTo>
                        <a:pt x="5922" y="2140"/>
                      </a:lnTo>
                      <a:lnTo>
                        <a:pt x="5898" y="2120"/>
                      </a:lnTo>
                      <a:lnTo>
                        <a:pt x="5872" y="2102"/>
                      </a:lnTo>
                      <a:lnTo>
                        <a:pt x="5846" y="2084"/>
                      </a:lnTo>
                      <a:lnTo>
                        <a:pt x="5820" y="2068"/>
                      </a:lnTo>
                      <a:lnTo>
                        <a:pt x="5792" y="2054"/>
                      </a:lnTo>
                      <a:lnTo>
                        <a:pt x="5764" y="2040"/>
                      </a:lnTo>
                      <a:lnTo>
                        <a:pt x="5734" y="2026"/>
                      </a:lnTo>
                      <a:lnTo>
                        <a:pt x="5704" y="2016"/>
                      </a:lnTo>
                      <a:lnTo>
                        <a:pt x="5674" y="2006"/>
                      </a:lnTo>
                      <a:lnTo>
                        <a:pt x="5642" y="1998"/>
                      </a:lnTo>
                      <a:lnTo>
                        <a:pt x="5612" y="1990"/>
                      </a:lnTo>
                      <a:lnTo>
                        <a:pt x="5578" y="1986"/>
                      </a:lnTo>
                      <a:lnTo>
                        <a:pt x="5546" y="1982"/>
                      </a:lnTo>
                      <a:lnTo>
                        <a:pt x="5512" y="1980"/>
                      </a:lnTo>
                      <a:lnTo>
                        <a:pt x="5512" y="1980"/>
                      </a:lnTo>
                      <a:close/>
                    </a:path>
                  </a:pathLst>
                </a:custGeom>
                <a:noFill/>
                <a:ln>
                  <a:gradFill>
                    <a:gsLst>
                      <a:gs pos="0">
                        <a:schemeClr val="bg1"/>
                      </a:gs>
                      <a:gs pos="50000">
                        <a:srgbClr val="00B0F0">
                          <a:alpha val="83000"/>
                        </a:srgb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effectLst>
                  <a:glow rad="63500">
                    <a:srgbClr val="267DE6">
                      <a:alpha val="23922"/>
                    </a:srgb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anchor="ctr">
                  <a:noAutofit/>
                </a:bodyPr>
                <a:lstStyle/>
                <a:p>
                  <a:pPr algn="ctr" fontAlgn="ctr">
                    <a:defRPr/>
                  </a:pPr>
                  <a:endParaRPr lang="en-US" altLang="zh-CN" sz="4267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pic>
              <p:nvPicPr>
                <p:cNvPr id="164" name="Picture 10" descr="C:\Users\Administrator\Desktop\云2-02.png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lum bright="-8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1001" y="1962718"/>
                  <a:ext cx="1861717" cy="1003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4" name="文本框 83"/>
              <p:cNvSpPr txBox="1"/>
              <p:nvPr/>
            </p:nvSpPr>
            <p:spPr>
              <a:xfrm>
                <a:off x="6487174" y="2887978"/>
                <a:ext cx="1736134" cy="36529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867" b="1">
                    <a:latin typeface="Huawei Sans" panose="020C0503030203020204" pitchFamily="34" charset="0"/>
                  </a:rPr>
                  <a:t>FusionCloud</a:t>
                </a:r>
              </a:p>
            </p:txBody>
          </p:sp>
        </p:grpSp>
        <p:sp>
          <p:nvSpPr>
            <p:cNvPr id="165" name="Freeform 21"/>
            <p:cNvSpPr/>
            <p:nvPr/>
          </p:nvSpPr>
          <p:spPr bwMode="auto">
            <a:xfrm rot="11512980">
              <a:off x="5956514" y="4364549"/>
              <a:ext cx="3083213" cy="727105"/>
            </a:xfrm>
            <a:custGeom>
              <a:avLst/>
              <a:gdLst>
                <a:gd name="connsiteX0" fmla="*/ 0 w 7371471"/>
                <a:gd name="connsiteY0" fmla="*/ 21921 h 1780383"/>
                <a:gd name="connsiteX1" fmla="*/ 4487594 w 7371471"/>
                <a:gd name="connsiteY1" fmla="*/ 247004 h 1780383"/>
                <a:gd name="connsiteX2" fmla="*/ 7371471 w 7371471"/>
                <a:gd name="connsiteY2" fmla="*/ 1780383 h 178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71471" h="1780383">
                  <a:moveTo>
                    <a:pt x="0" y="21921"/>
                  </a:moveTo>
                  <a:cubicBezTo>
                    <a:pt x="1629508" y="-12076"/>
                    <a:pt x="3259016" y="-46073"/>
                    <a:pt x="4487594" y="247004"/>
                  </a:cubicBezTo>
                  <a:cubicBezTo>
                    <a:pt x="5716172" y="540081"/>
                    <a:pt x="6543821" y="1160232"/>
                    <a:pt x="7371471" y="1780383"/>
                  </a:cubicBezTo>
                </a:path>
              </a:pathLst>
            </a:custGeom>
            <a:noFill/>
            <a:ln w="19050" cap="flat" cmpd="sng" algn="ctr">
              <a:solidFill>
                <a:srgbClr val="4BACC6"/>
              </a:solidFill>
              <a:prstDash val="lgDash"/>
              <a:headEnd type="stealth" w="lg" len="lg"/>
              <a:tailEnd type="oval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defTabSz="1625655" fontAlgn="ctr"/>
              <a:endParaRPr lang="en-US" altLang="zh-CN" sz="3200" ker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787794" y="2450043"/>
              <a:ext cx="6855958" cy="3558827"/>
              <a:chOff x="124665" y="1319442"/>
              <a:chExt cx="6210151" cy="3186311"/>
            </a:xfrm>
          </p:grpSpPr>
          <p:sp>
            <p:nvSpPr>
              <p:cNvPr id="167" name="矩形 166"/>
              <p:cNvSpPr/>
              <p:nvPr/>
            </p:nvSpPr>
            <p:spPr>
              <a:xfrm>
                <a:off x="124665" y="1319442"/>
                <a:ext cx="5796096" cy="318631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20000"/>
                      <a:lumOff val="80000"/>
                      <a:alpha val="25000"/>
                    </a:schemeClr>
                  </a:gs>
                  <a:gs pos="100000">
                    <a:schemeClr val="tx2">
                      <a:lumMod val="20000"/>
                      <a:lumOff val="80000"/>
                      <a:alpha val="15000"/>
                    </a:schemeClr>
                  </a:gs>
                </a:gsLst>
                <a:lin ang="4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22461" tIns="11231" rIns="22461" bIns="11231" anchor="ctr" anchorCtr="0">
                <a:noAutofit/>
              </a:bodyPr>
              <a:lstStyle/>
              <a:p>
                <a:pPr defTabSz="1219170" eaLnBrk="0" fontAlgn="ctr" hangingPunct="0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60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Arial" pitchFamily="34" charset="0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68" name="组合 167"/>
              <p:cNvGrpSpPr/>
              <p:nvPr/>
            </p:nvGrpSpPr>
            <p:grpSpPr>
              <a:xfrm>
                <a:off x="144638" y="1458899"/>
                <a:ext cx="6190178" cy="2544126"/>
                <a:chOff x="323528" y="659010"/>
                <a:chExt cx="8185984" cy="3640932"/>
              </a:xfrm>
            </p:grpSpPr>
            <p:grpSp>
              <p:nvGrpSpPr>
                <p:cNvPr id="169" name="组合 122"/>
                <p:cNvGrpSpPr/>
                <p:nvPr/>
              </p:nvGrpSpPr>
              <p:grpSpPr>
                <a:xfrm>
                  <a:off x="323528" y="659010"/>
                  <a:ext cx="8185984" cy="3327251"/>
                  <a:chOff x="998822" y="793024"/>
                  <a:chExt cx="11438414" cy="4547035"/>
                </a:xfrm>
              </p:grpSpPr>
              <p:sp>
                <p:nvSpPr>
                  <p:cNvPr id="174" name="Rectangle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3829" y="1045229"/>
                    <a:ext cx="9390491" cy="11308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 lIns="165217" tIns="82607" rIns="165217" bIns="82607">
                    <a:noAutofit/>
                  </a:bodyPr>
                  <a:lstStyle/>
                  <a:p>
                    <a:pPr marL="552021" indent="-552021" defTabSz="1474720" eaLnBrk="0" fontAlgn="ctr" hangingPunct="0">
                      <a:buFontTx/>
                      <a:buChar char="•"/>
                      <a:defRPr/>
                    </a:pPr>
                    <a:endParaRPr lang="en-US" altLang="zh-CN" sz="1333" kern="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grpSp>
                <p:nvGrpSpPr>
                  <p:cNvPr id="175" name="组合 6"/>
                  <p:cNvGrpSpPr/>
                  <p:nvPr/>
                </p:nvGrpSpPr>
                <p:grpSpPr>
                  <a:xfrm>
                    <a:off x="998822" y="3136085"/>
                    <a:ext cx="7617130" cy="2203974"/>
                    <a:chOff x="1195411" y="2861193"/>
                    <a:chExt cx="5777398" cy="1497755"/>
                  </a:xfr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98" name="椭圆 197"/>
                    <p:cNvSpPr/>
                    <p:nvPr/>
                  </p:nvSpPr>
                  <p:spPr bwMode="auto">
                    <a:xfrm rot="21196802">
                      <a:off x="1225279" y="3623305"/>
                      <a:ext cx="1371201" cy="548987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121920" tIns="60960" rIns="121920" bIns="6096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1536055" fontAlgn="ctr"/>
                      <a:endParaRPr lang="en-US" altLang="zh-CN" sz="12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99" name="椭圆 198"/>
                    <p:cNvSpPr/>
                    <p:nvPr/>
                  </p:nvSpPr>
                  <p:spPr bwMode="auto">
                    <a:xfrm rot="21196802">
                      <a:off x="1216994" y="3375208"/>
                      <a:ext cx="3030353" cy="858330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121920" tIns="60960" rIns="121920" bIns="6096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1536055" fontAlgn="ctr"/>
                      <a:endParaRPr lang="en-US" altLang="zh-CN" sz="12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200" name="椭圆 199"/>
                    <p:cNvSpPr/>
                    <p:nvPr/>
                  </p:nvSpPr>
                  <p:spPr bwMode="auto">
                    <a:xfrm rot="21196802">
                      <a:off x="1195411" y="2861193"/>
                      <a:ext cx="5777398" cy="1497755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121920" tIns="60960" rIns="121920" bIns="60960" numCol="1" rtlCol="0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1536055" fontAlgn="ctr"/>
                      <a:endParaRPr lang="en-US" altLang="zh-CN" sz="12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</p:grpSp>
              <p:grpSp>
                <p:nvGrpSpPr>
                  <p:cNvPr id="176" name="组合 51"/>
                  <p:cNvGrpSpPr/>
                  <p:nvPr/>
                </p:nvGrpSpPr>
                <p:grpSpPr>
                  <a:xfrm>
                    <a:off x="1207800" y="3475727"/>
                    <a:ext cx="1506290" cy="1421638"/>
                    <a:chOff x="155575" y="3040380"/>
                    <a:chExt cx="1162050" cy="1128395"/>
                  </a:xfrm>
                  <a:solidFill>
                    <a:srgbClr val="C00000"/>
                  </a:solidFill>
                  <a:effectLst>
                    <a:outerShdw blurRad="50800" dist="38100" algn="l" rotWithShape="0">
                      <a:schemeClr val="bg2">
                        <a:alpha val="40000"/>
                      </a:schemeClr>
                    </a:outerShdw>
                  </a:effectLst>
                </p:grpSpPr>
                <p:sp>
                  <p:nvSpPr>
                    <p:cNvPr id="19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523875" y="3040380"/>
                      <a:ext cx="390525" cy="355600"/>
                    </a:xfrm>
                    <a:custGeom>
                      <a:avLst/>
                      <a:gdLst/>
                      <a:ahLst/>
                      <a:cxnLst>
                        <a:cxn ang="0">
                          <a:pos x="5412" y="4928"/>
                        </a:cxn>
                        <a:cxn ang="0">
                          <a:pos x="4048" y="3256"/>
                        </a:cxn>
                        <a:cxn ang="0">
                          <a:pos x="3080" y="2024"/>
                        </a:cxn>
                        <a:cxn ang="0">
                          <a:pos x="3080" y="0"/>
                        </a:cxn>
                        <a:cxn ang="0">
                          <a:pos x="2376" y="0"/>
                        </a:cxn>
                        <a:cxn ang="0">
                          <a:pos x="2376" y="1980"/>
                        </a:cxn>
                        <a:cxn ang="0">
                          <a:pos x="1320" y="3256"/>
                        </a:cxn>
                        <a:cxn ang="0">
                          <a:pos x="0" y="4928"/>
                        </a:cxn>
                        <a:cxn ang="0">
                          <a:pos x="2684" y="4928"/>
                        </a:cxn>
                        <a:cxn ang="0">
                          <a:pos x="5412" y="4928"/>
                        </a:cxn>
                      </a:cxnLst>
                      <a:rect l="0" t="0" r="r" b="b"/>
                      <a:pathLst>
                        <a:path w="5412" h="4928">
                          <a:moveTo>
                            <a:pt x="5412" y="4928"/>
                          </a:moveTo>
                          <a:lnTo>
                            <a:pt x="4048" y="3256"/>
                          </a:lnTo>
                          <a:lnTo>
                            <a:pt x="3080" y="2024"/>
                          </a:lnTo>
                          <a:lnTo>
                            <a:pt x="3080" y="0"/>
                          </a:lnTo>
                          <a:lnTo>
                            <a:pt x="2376" y="0"/>
                          </a:lnTo>
                          <a:lnTo>
                            <a:pt x="2376" y="1980"/>
                          </a:lnTo>
                          <a:lnTo>
                            <a:pt x="1320" y="3256"/>
                          </a:lnTo>
                          <a:lnTo>
                            <a:pt x="0" y="4928"/>
                          </a:lnTo>
                          <a:lnTo>
                            <a:pt x="2684" y="4928"/>
                          </a:lnTo>
                          <a:lnTo>
                            <a:pt x="5412" y="492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1536055" fontAlgn="ctr"/>
                      <a:endParaRPr lang="en-US" altLang="zh-CN" sz="12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97" name="Freeform 22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55575" y="3375025"/>
                      <a:ext cx="1162050" cy="793750"/>
                    </a:xfrm>
                    <a:custGeom>
                      <a:avLst/>
                      <a:gdLst/>
                      <a:ahLst/>
                      <a:cxnLst>
                        <a:cxn ang="0">
                          <a:pos x="11836" y="2420"/>
                        </a:cxn>
                        <a:cxn ang="0">
                          <a:pos x="10780" y="528"/>
                        </a:cxn>
                        <a:cxn ang="0">
                          <a:pos x="3784" y="9724"/>
                        </a:cxn>
                        <a:cxn ang="0">
                          <a:pos x="0" y="11000"/>
                        </a:cxn>
                        <a:cxn ang="0">
                          <a:pos x="14388" y="9724"/>
                        </a:cxn>
                        <a:cxn ang="0">
                          <a:pos x="528" y="5544"/>
                        </a:cxn>
                        <a:cxn ang="0">
                          <a:pos x="1056" y="3960"/>
                        </a:cxn>
                        <a:cxn ang="0">
                          <a:pos x="1056" y="3344"/>
                        </a:cxn>
                        <a:cxn ang="0">
                          <a:pos x="1320" y="7260"/>
                        </a:cxn>
                        <a:cxn ang="0">
                          <a:pos x="1804" y="7260"/>
                        </a:cxn>
                        <a:cxn ang="0">
                          <a:pos x="1320" y="5544"/>
                        </a:cxn>
                        <a:cxn ang="0">
                          <a:pos x="1804" y="5060"/>
                        </a:cxn>
                        <a:cxn ang="0">
                          <a:pos x="1804" y="4444"/>
                        </a:cxn>
                        <a:cxn ang="0">
                          <a:pos x="2112" y="6160"/>
                        </a:cxn>
                        <a:cxn ang="0">
                          <a:pos x="2640" y="6160"/>
                        </a:cxn>
                        <a:cxn ang="0">
                          <a:pos x="2112" y="3344"/>
                        </a:cxn>
                        <a:cxn ang="0">
                          <a:pos x="3432" y="7260"/>
                        </a:cxn>
                        <a:cxn ang="0">
                          <a:pos x="3432" y="6644"/>
                        </a:cxn>
                        <a:cxn ang="0">
                          <a:pos x="2904" y="5060"/>
                        </a:cxn>
                        <a:cxn ang="0">
                          <a:pos x="3432" y="5060"/>
                        </a:cxn>
                        <a:cxn ang="0">
                          <a:pos x="2904" y="3344"/>
                        </a:cxn>
                        <a:cxn ang="0">
                          <a:pos x="6336" y="8096"/>
                        </a:cxn>
                        <a:cxn ang="0">
                          <a:pos x="6336" y="7084"/>
                        </a:cxn>
                        <a:cxn ang="0">
                          <a:pos x="5544" y="6336"/>
                        </a:cxn>
                        <a:cxn ang="0">
                          <a:pos x="6336" y="6336"/>
                        </a:cxn>
                        <a:cxn ang="0">
                          <a:pos x="5544" y="3476"/>
                        </a:cxn>
                        <a:cxn ang="0">
                          <a:pos x="6336" y="2684"/>
                        </a:cxn>
                        <a:cxn ang="0">
                          <a:pos x="6336" y="1672"/>
                        </a:cxn>
                        <a:cxn ang="0">
                          <a:pos x="6820" y="4488"/>
                        </a:cxn>
                        <a:cxn ang="0">
                          <a:pos x="7612" y="4488"/>
                        </a:cxn>
                        <a:cxn ang="0">
                          <a:pos x="8008" y="7084"/>
                        </a:cxn>
                        <a:cxn ang="0">
                          <a:pos x="8844" y="4488"/>
                        </a:cxn>
                        <a:cxn ang="0">
                          <a:pos x="8844" y="3476"/>
                        </a:cxn>
                        <a:cxn ang="0">
                          <a:pos x="8008" y="2684"/>
                        </a:cxn>
                        <a:cxn ang="0">
                          <a:pos x="8844" y="2684"/>
                        </a:cxn>
                        <a:cxn ang="0">
                          <a:pos x="9240" y="5324"/>
                        </a:cxn>
                        <a:cxn ang="0">
                          <a:pos x="10076" y="4488"/>
                        </a:cxn>
                        <a:cxn ang="0">
                          <a:pos x="10076" y="3476"/>
                        </a:cxn>
                        <a:cxn ang="0">
                          <a:pos x="9240" y="2684"/>
                        </a:cxn>
                        <a:cxn ang="0">
                          <a:pos x="10076" y="2684"/>
                        </a:cxn>
                        <a:cxn ang="0">
                          <a:pos x="12276" y="7084"/>
                        </a:cxn>
                        <a:cxn ang="0">
                          <a:pos x="12892" y="6512"/>
                        </a:cxn>
                        <a:cxn ang="0">
                          <a:pos x="12892" y="5720"/>
                        </a:cxn>
                        <a:cxn ang="0">
                          <a:pos x="12276" y="3784"/>
                        </a:cxn>
                        <a:cxn ang="0">
                          <a:pos x="12892" y="3784"/>
                        </a:cxn>
                        <a:cxn ang="0">
                          <a:pos x="13244" y="4356"/>
                        </a:cxn>
                        <a:cxn ang="0">
                          <a:pos x="13860" y="3784"/>
                        </a:cxn>
                        <a:cxn ang="0">
                          <a:pos x="13860" y="2992"/>
                        </a:cxn>
                      </a:cxnLst>
                      <a:rect l="0" t="0" r="r" b="b"/>
                      <a:pathLst>
                        <a:path w="16104" h="11000">
                          <a:moveTo>
                            <a:pt x="14388" y="9724"/>
                          </a:moveTo>
                          <a:lnTo>
                            <a:pt x="14388" y="2420"/>
                          </a:lnTo>
                          <a:lnTo>
                            <a:pt x="11836" y="2420"/>
                          </a:lnTo>
                          <a:lnTo>
                            <a:pt x="11836" y="9724"/>
                          </a:lnTo>
                          <a:lnTo>
                            <a:pt x="10780" y="9724"/>
                          </a:lnTo>
                          <a:lnTo>
                            <a:pt x="10780" y="528"/>
                          </a:lnTo>
                          <a:lnTo>
                            <a:pt x="4884" y="528"/>
                          </a:lnTo>
                          <a:lnTo>
                            <a:pt x="4884" y="9724"/>
                          </a:lnTo>
                          <a:lnTo>
                            <a:pt x="3784" y="9724"/>
                          </a:lnTo>
                          <a:lnTo>
                            <a:pt x="3784" y="2156"/>
                          </a:lnTo>
                          <a:lnTo>
                            <a:pt x="0" y="0"/>
                          </a:lnTo>
                          <a:lnTo>
                            <a:pt x="0" y="11000"/>
                          </a:lnTo>
                          <a:lnTo>
                            <a:pt x="16104" y="11000"/>
                          </a:lnTo>
                          <a:lnTo>
                            <a:pt x="16104" y="9724"/>
                          </a:lnTo>
                          <a:lnTo>
                            <a:pt x="14388" y="9724"/>
                          </a:lnTo>
                          <a:close/>
                          <a:moveTo>
                            <a:pt x="1056" y="6160"/>
                          </a:moveTo>
                          <a:lnTo>
                            <a:pt x="528" y="6160"/>
                          </a:lnTo>
                          <a:lnTo>
                            <a:pt x="528" y="5544"/>
                          </a:lnTo>
                          <a:lnTo>
                            <a:pt x="1056" y="5544"/>
                          </a:lnTo>
                          <a:lnTo>
                            <a:pt x="1056" y="6160"/>
                          </a:lnTo>
                          <a:close/>
                          <a:moveTo>
                            <a:pt x="1056" y="3960"/>
                          </a:moveTo>
                          <a:lnTo>
                            <a:pt x="528" y="3960"/>
                          </a:lnTo>
                          <a:lnTo>
                            <a:pt x="528" y="3344"/>
                          </a:lnTo>
                          <a:lnTo>
                            <a:pt x="1056" y="3344"/>
                          </a:lnTo>
                          <a:lnTo>
                            <a:pt x="1056" y="3960"/>
                          </a:lnTo>
                          <a:close/>
                          <a:moveTo>
                            <a:pt x="1804" y="7260"/>
                          </a:moveTo>
                          <a:lnTo>
                            <a:pt x="1320" y="7260"/>
                          </a:lnTo>
                          <a:lnTo>
                            <a:pt x="1320" y="6644"/>
                          </a:lnTo>
                          <a:lnTo>
                            <a:pt x="1804" y="6644"/>
                          </a:lnTo>
                          <a:lnTo>
                            <a:pt x="1804" y="7260"/>
                          </a:lnTo>
                          <a:close/>
                          <a:moveTo>
                            <a:pt x="1804" y="6160"/>
                          </a:moveTo>
                          <a:lnTo>
                            <a:pt x="1320" y="6160"/>
                          </a:lnTo>
                          <a:lnTo>
                            <a:pt x="1320" y="5544"/>
                          </a:lnTo>
                          <a:lnTo>
                            <a:pt x="1804" y="5544"/>
                          </a:lnTo>
                          <a:lnTo>
                            <a:pt x="1804" y="6160"/>
                          </a:lnTo>
                          <a:close/>
                          <a:moveTo>
                            <a:pt x="1804" y="5060"/>
                          </a:moveTo>
                          <a:lnTo>
                            <a:pt x="1320" y="5060"/>
                          </a:lnTo>
                          <a:lnTo>
                            <a:pt x="1320" y="4444"/>
                          </a:lnTo>
                          <a:lnTo>
                            <a:pt x="1804" y="4444"/>
                          </a:lnTo>
                          <a:lnTo>
                            <a:pt x="1804" y="5060"/>
                          </a:lnTo>
                          <a:close/>
                          <a:moveTo>
                            <a:pt x="2640" y="6160"/>
                          </a:moveTo>
                          <a:lnTo>
                            <a:pt x="2112" y="6160"/>
                          </a:lnTo>
                          <a:lnTo>
                            <a:pt x="2112" y="5544"/>
                          </a:lnTo>
                          <a:lnTo>
                            <a:pt x="2640" y="5544"/>
                          </a:lnTo>
                          <a:lnTo>
                            <a:pt x="2640" y="6160"/>
                          </a:lnTo>
                          <a:close/>
                          <a:moveTo>
                            <a:pt x="2640" y="3960"/>
                          </a:moveTo>
                          <a:lnTo>
                            <a:pt x="2112" y="3960"/>
                          </a:lnTo>
                          <a:lnTo>
                            <a:pt x="2112" y="3344"/>
                          </a:lnTo>
                          <a:lnTo>
                            <a:pt x="2640" y="3344"/>
                          </a:lnTo>
                          <a:lnTo>
                            <a:pt x="2640" y="3960"/>
                          </a:lnTo>
                          <a:close/>
                          <a:moveTo>
                            <a:pt x="3432" y="7260"/>
                          </a:moveTo>
                          <a:lnTo>
                            <a:pt x="2904" y="7260"/>
                          </a:lnTo>
                          <a:lnTo>
                            <a:pt x="2904" y="6644"/>
                          </a:lnTo>
                          <a:lnTo>
                            <a:pt x="3432" y="6644"/>
                          </a:lnTo>
                          <a:lnTo>
                            <a:pt x="3432" y="7260"/>
                          </a:lnTo>
                          <a:close/>
                          <a:moveTo>
                            <a:pt x="3432" y="5060"/>
                          </a:moveTo>
                          <a:lnTo>
                            <a:pt x="2904" y="5060"/>
                          </a:lnTo>
                          <a:lnTo>
                            <a:pt x="2904" y="4444"/>
                          </a:lnTo>
                          <a:lnTo>
                            <a:pt x="3432" y="4444"/>
                          </a:lnTo>
                          <a:lnTo>
                            <a:pt x="3432" y="5060"/>
                          </a:lnTo>
                          <a:close/>
                          <a:moveTo>
                            <a:pt x="3432" y="3960"/>
                          </a:moveTo>
                          <a:lnTo>
                            <a:pt x="2904" y="3960"/>
                          </a:lnTo>
                          <a:lnTo>
                            <a:pt x="2904" y="3344"/>
                          </a:lnTo>
                          <a:lnTo>
                            <a:pt x="3432" y="3344"/>
                          </a:lnTo>
                          <a:lnTo>
                            <a:pt x="3432" y="3960"/>
                          </a:lnTo>
                          <a:close/>
                          <a:moveTo>
                            <a:pt x="6336" y="8096"/>
                          </a:moveTo>
                          <a:lnTo>
                            <a:pt x="5544" y="8096"/>
                          </a:lnTo>
                          <a:lnTo>
                            <a:pt x="5544" y="7084"/>
                          </a:lnTo>
                          <a:lnTo>
                            <a:pt x="6336" y="7084"/>
                          </a:lnTo>
                          <a:lnTo>
                            <a:pt x="6336" y="8096"/>
                          </a:lnTo>
                          <a:close/>
                          <a:moveTo>
                            <a:pt x="6336" y="6336"/>
                          </a:moveTo>
                          <a:lnTo>
                            <a:pt x="5544" y="6336"/>
                          </a:lnTo>
                          <a:lnTo>
                            <a:pt x="5544" y="5324"/>
                          </a:lnTo>
                          <a:lnTo>
                            <a:pt x="6336" y="5324"/>
                          </a:lnTo>
                          <a:lnTo>
                            <a:pt x="6336" y="6336"/>
                          </a:lnTo>
                          <a:close/>
                          <a:moveTo>
                            <a:pt x="6336" y="4488"/>
                          </a:moveTo>
                          <a:lnTo>
                            <a:pt x="5544" y="4488"/>
                          </a:lnTo>
                          <a:lnTo>
                            <a:pt x="5544" y="3476"/>
                          </a:lnTo>
                          <a:lnTo>
                            <a:pt x="6336" y="3476"/>
                          </a:lnTo>
                          <a:lnTo>
                            <a:pt x="6336" y="4488"/>
                          </a:lnTo>
                          <a:close/>
                          <a:moveTo>
                            <a:pt x="6336" y="2684"/>
                          </a:moveTo>
                          <a:lnTo>
                            <a:pt x="5544" y="2684"/>
                          </a:lnTo>
                          <a:lnTo>
                            <a:pt x="5544" y="1672"/>
                          </a:lnTo>
                          <a:lnTo>
                            <a:pt x="6336" y="1672"/>
                          </a:lnTo>
                          <a:lnTo>
                            <a:pt x="6336" y="2684"/>
                          </a:lnTo>
                          <a:close/>
                          <a:moveTo>
                            <a:pt x="7612" y="4488"/>
                          </a:moveTo>
                          <a:lnTo>
                            <a:pt x="6820" y="4488"/>
                          </a:lnTo>
                          <a:lnTo>
                            <a:pt x="6820" y="3476"/>
                          </a:lnTo>
                          <a:lnTo>
                            <a:pt x="7612" y="3476"/>
                          </a:lnTo>
                          <a:lnTo>
                            <a:pt x="7612" y="4488"/>
                          </a:lnTo>
                          <a:close/>
                          <a:moveTo>
                            <a:pt x="8844" y="8096"/>
                          </a:moveTo>
                          <a:lnTo>
                            <a:pt x="8008" y="8096"/>
                          </a:lnTo>
                          <a:lnTo>
                            <a:pt x="8008" y="7084"/>
                          </a:lnTo>
                          <a:lnTo>
                            <a:pt x="8844" y="7084"/>
                          </a:lnTo>
                          <a:lnTo>
                            <a:pt x="8844" y="8096"/>
                          </a:lnTo>
                          <a:close/>
                          <a:moveTo>
                            <a:pt x="8844" y="4488"/>
                          </a:moveTo>
                          <a:lnTo>
                            <a:pt x="8008" y="4488"/>
                          </a:lnTo>
                          <a:lnTo>
                            <a:pt x="8008" y="3476"/>
                          </a:lnTo>
                          <a:lnTo>
                            <a:pt x="8844" y="3476"/>
                          </a:lnTo>
                          <a:lnTo>
                            <a:pt x="8844" y="4488"/>
                          </a:lnTo>
                          <a:close/>
                          <a:moveTo>
                            <a:pt x="8844" y="2684"/>
                          </a:moveTo>
                          <a:lnTo>
                            <a:pt x="8008" y="2684"/>
                          </a:lnTo>
                          <a:lnTo>
                            <a:pt x="8008" y="1672"/>
                          </a:lnTo>
                          <a:lnTo>
                            <a:pt x="8844" y="1672"/>
                          </a:lnTo>
                          <a:lnTo>
                            <a:pt x="8844" y="2684"/>
                          </a:lnTo>
                          <a:close/>
                          <a:moveTo>
                            <a:pt x="10076" y="6336"/>
                          </a:moveTo>
                          <a:lnTo>
                            <a:pt x="9240" y="6336"/>
                          </a:lnTo>
                          <a:lnTo>
                            <a:pt x="9240" y="5324"/>
                          </a:lnTo>
                          <a:lnTo>
                            <a:pt x="10076" y="5324"/>
                          </a:lnTo>
                          <a:lnTo>
                            <a:pt x="10076" y="6336"/>
                          </a:lnTo>
                          <a:close/>
                          <a:moveTo>
                            <a:pt x="10076" y="4488"/>
                          </a:moveTo>
                          <a:lnTo>
                            <a:pt x="9240" y="4488"/>
                          </a:lnTo>
                          <a:lnTo>
                            <a:pt x="9240" y="3476"/>
                          </a:lnTo>
                          <a:lnTo>
                            <a:pt x="10076" y="3476"/>
                          </a:lnTo>
                          <a:lnTo>
                            <a:pt x="10076" y="4488"/>
                          </a:lnTo>
                          <a:close/>
                          <a:moveTo>
                            <a:pt x="10076" y="2684"/>
                          </a:moveTo>
                          <a:lnTo>
                            <a:pt x="9240" y="2684"/>
                          </a:lnTo>
                          <a:lnTo>
                            <a:pt x="9240" y="1672"/>
                          </a:lnTo>
                          <a:lnTo>
                            <a:pt x="10076" y="1672"/>
                          </a:lnTo>
                          <a:lnTo>
                            <a:pt x="10076" y="2684"/>
                          </a:lnTo>
                          <a:close/>
                          <a:moveTo>
                            <a:pt x="12892" y="7832"/>
                          </a:moveTo>
                          <a:lnTo>
                            <a:pt x="12276" y="7832"/>
                          </a:lnTo>
                          <a:lnTo>
                            <a:pt x="12276" y="7084"/>
                          </a:lnTo>
                          <a:lnTo>
                            <a:pt x="12892" y="7084"/>
                          </a:lnTo>
                          <a:lnTo>
                            <a:pt x="12892" y="7832"/>
                          </a:lnTo>
                          <a:close/>
                          <a:moveTo>
                            <a:pt x="12892" y="6512"/>
                          </a:moveTo>
                          <a:lnTo>
                            <a:pt x="12276" y="6512"/>
                          </a:lnTo>
                          <a:lnTo>
                            <a:pt x="12276" y="5720"/>
                          </a:lnTo>
                          <a:lnTo>
                            <a:pt x="12892" y="5720"/>
                          </a:lnTo>
                          <a:lnTo>
                            <a:pt x="12892" y="6512"/>
                          </a:lnTo>
                          <a:close/>
                          <a:moveTo>
                            <a:pt x="12892" y="3784"/>
                          </a:moveTo>
                          <a:lnTo>
                            <a:pt x="12276" y="3784"/>
                          </a:lnTo>
                          <a:lnTo>
                            <a:pt x="12276" y="2992"/>
                          </a:lnTo>
                          <a:lnTo>
                            <a:pt x="12892" y="2992"/>
                          </a:lnTo>
                          <a:lnTo>
                            <a:pt x="12892" y="3784"/>
                          </a:lnTo>
                          <a:close/>
                          <a:moveTo>
                            <a:pt x="13860" y="5104"/>
                          </a:moveTo>
                          <a:lnTo>
                            <a:pt x="13244" y="5104"/>
                          </a:lnTo>
                          <a:lnTo>
                            <a:pt x="13244" y="4356"/>
                          </a:lnTo>
                          <a:lnTo>
                            <a:pt x="13860" y="4356"/>
                          </a:lnTo>
                          <a:lnTo>
                            <a:pt x="13860" y="5104"/>
                          </a:lnTo>
                          <a:close/>
                          <a:moveTo>
                            <a:pt x="13860" y="3784"/>
                          </a:moveTo>
                          <a:lnTo>
                            <a:pt x="13244" y="3784"/>
                          </a:lnTo>
                          <a:lnTo>
                            <a:pt x="13244" y="2992"/>
                          </a:lnTo>
                          <a:lnTo>
                            <a:pt x="13860" y="2992"/>
                          </a:lnTo>
                          <a:lnTo>
                            <a:pt x="13860" y="378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121920" tIns="60960" rIns="121920" bIns="60960" numCol="1" anchor="t" anchorCtr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1536055" fontAlgn="ctr"/>
                      <a:endParaRPr lang="en-US" altLang="zh-CN" sz="12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</p:grpSp>
              <p:sp>
                <p:nvSpPr>
                  <p:cNvPr id="177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4399380" y="3410836"/>
                    <a:ext cx="1208218" cy="1026028"/>
                  </a:xfrm>
                  <a:custGeom>
                    <a:avLst/>
                    <a:gdLst/>
                    <a:ahLst/>
                    <a:cxnLst>
                      <a:cxn ang="0">
                        <a:pos x="14413" y="6228"/>
                      </a:cxn>
                      <a:cxn ang="0">
                        <a:pos x="9353" y="6994"/>
                      </a:cxn>
                      <a:cxn ang="0">
                        <a:pos x="8638" y="12659"/>
                      </a:cxn>
                      <a:cxn ang="0">
                        <a:pos x="7871" y="1685"/>
                      </a:cxn>
                      <a:cxn ang="0">
                        <a:pos x="7360" y="0"/>
                      </a:cxn>
                      <a:cxn ang="0">
                        <a:pos x="3680" y="1685"/>
                      </a:cxn>
                      <a:cxn ang="0">
                        <a:pos x="1534" y="12659"/>
                      </a:cxn>
                      <a:cxn ang="0">
                        <a:pos x="0" y="13986"/>
                      </a:cxn>
                      <a:cxn ang="0">
                        <a:pos x="15946" y="12659"/>
                      </a:cxn>
                      <a:cxn ang="0">
                        <a:pos x="15334" y="6994"/>
                      </a:cxn>
                      <a:cxn ang="0">
                        <a:pos x="5827" y="6125"/>
                      </a:cxn>
                      <a:cxn ang="0">
                        <a:pos x="7002" y="8371"/>
                      </a:cxn>
                      <a:cxn ang="0">
                        <a:pos x="5827" y="6125"/>
                      </a:cxn>
                      <a:cxn ang="0">
                        <a:pos x="3731" y="9137"/>
                      </a:cxn>
                      <a:cxn ang="0">
                        <a:pos x="2555" y="11382"/>
                      </a:cxn>
                      <a:cxn ang="0">
                        <a:pos x="2555" y="3318"/>
                      </a:cxn>
                      <a:cxn ang="0">
                        <a:pos x="3731" y="5564"/>
                      </a:cxn>
                      <a:cxn ang="0">
                        <a:pos x="2555" y="3318"/>
                      </a:cxn>
                      <a:cxn ang="0">
                        <a:pos x="10393" y="8065"/>
                      </a:cxn>
                      <a:cxn ang="0">
                        <a:pos x="9525" y="9494"/>
                      </a:cxn>
                      <a:cxn ang="0">
                        <a:pos x="13818" y="10464"/>
                      </a:cxn>
                      <a:cxn ang="0">
                        <a:pos x="14687" y="11893"/>
                      </a:cxn>
                      <a:cxn ang="0">
                        <a:pos x="13818" y="10464"/>
                      </a:cxn>
                      <a:cxn ang="0">
                        <a:pos x="13256" y="10464"/>
                      </a:cxn>
                      <a:cxn ang="0">
                        <a:pos x="12387" y="11893"/>
                      </a:cxn>
                      <a:cxn ang="0">
                        <a:pos x="10955" y="10464"/>
                      </a:cxn>
                      <a:cxn ang="0">
                        <a:pos x="11825" y="11893"/>
                      </a:cxn>
                      <a:cxn ang="0">
                        <a:pos x="10955" y="10464"/>
                      </a:cxn>
                      <a:cxn ang="0">
                        <a:pos x="10393" y="10464"/>
                      </a:cxn>
                      <a:cxn ang="0">
                        <a:pos x="9525" y="11893"/>
                      </a:cxn>
                      <a:cxn ang="0">
                        <a:pos x="13818" y="8065"/>
                      </a:cxn>
                      <a:cxn ang="0">
                        <a:pos x="14687" y="9494"/>
                      </a:cxn>
                      <a:cxn ang="0">
                        <a:pos x="13818" y="8065"/>
                      </a:cxn>
                      <a:cxn ang="0">
                        <a:pos x="13256" y="8065"/>
                      </a:cxn>
                      <a:cxn ang="0">
                        <a:pos x="12387" y="9494"/>
                      </a:cxn>
                      <a:cxn ang="0">
                        <a:pos x="10955" y="8065"/>
                      </a:cxn>
                      <a:cxn ang="0">
                        <a:pos x="11825" y="9494"/>
                      </a:cxn>
                      <a:cxn ang="0">
                        <a:pos x="10955" y="8065"/>
                      </a:cxn>
                    </a:cxnLst>
                    <a:rect l="0" t="0" r="r" b="b"/>
                    <a:pathLst>
                      <a:path w="16560" h="13986">
                        <a:moveTo>
                          <a:pt x="14413" y="6994"/>
                        </a:moveTo>
                        <a:lnTo>
                          <a:pt x="14413" y="6228"/>
                        </a:lnTo>
                        <a:lnTo>
                          <a:pt x="9353" y="6228"/>
                        </a:lnTo>
                        <a:lnTo>
                          <a:pt x="9353" y="6994"/>
                        </a:lnTo>
                        <a:lnTo>
                          <a:pt x="8638" y="6994"/>
                        </a:lnTo>
                        <a:lnTo>
                          <a:pt x="8638" y="12659"/>
                        </a:lnTo>
                        <a:lnTo>
                          <a:pt x="7871" y="12659"/>
                        </a:lnTo>
                        <a:lnTo>
                          <a:pt x="7871" y="1685"/>
                        </a:lnTo>
                        <a:lnTo>
                          <a:pt x="7360" y="1685"/>
                        </a:lnTo>
                        <a:lnTo>
                          <a:pt x="7360" y="0"/>
                        </a:lnTo>
                        <a:lnTo>
                          <a:pt x="3680" y="1021"/>
                        </a:lnTo>
                        <a:lnTo>
                          <a:pt x="3680" y="1685"/>
                        </a:lnTo>
                        <a:lnTo>
                          <a:pt x="1534" y="1685"/>
                        </a:lnTo>
                        <a:lnTo>
                          <a:pt x="1534" y="12659"/>
                        </a:lnTo>
                        <a:lnTo>
                          <a:pt x="767" y="12659"/>
                        </a:lnTo>
                        <a:lnTo>
                          <a:pt x="0" y="13986"/>
                        </a:lnTo>
                        <a:lnTo>
                          <a:pt x="16560" y="13986"/>
                        </a:lnTo>
                        <a:lnTo>
                          <a:pt x="15946" y="12659"/>
                        </a:lnTo>
                        <a:lnTo>
                          <a:pt x="15334" y="12659"/>
                        </a:lnTo>
                        <a:lnTo>
                          <a:pt x="15334" y="6994"/>
                        </a:lnTo>
                        <a:lnTo>
                          <a:pt x="14413" y="6994"/>
                        </a:lnTo>
                        <a:close/>
                        <a:moveTo>
                          <a:pt x="5827" y="6125"/>
                        </a:moveTo>
                        <a:lnTo>
                          <a:pt x="7002" y="6125"/>
                        </a:lnTo>
                        <a:lnTo>
                          <a:pt x="7002" y="8371"/>
                        </a:lnTo>
                        <a:lnTo>
                          <a:pt x="5827" y="8371"/>
                        </a:lnTo>
                        <a:lnTo>
                          <a:pt x="5827" y="6125"/>
                        </a:lnTo>
                        <a:close/>
                        <a:moveTo>
                          <a:pt x="2555" y="9137"/>
                        </a:moveTo>
                        <a:lnTo>
                          <a:pt x="3731" y="9137"/>
                        </a:lnTo>
                        <a:lnTo>
                          <a:pt x="3731" y="11382"/>
                        </a:lnTo>
                        <a:lnTo>
                          <a:pt x="2555" y="11382"/>
                        </a:lnTo>
                        <a:lnTo>
                          <a:pt x="2555" y="9137"/>
                        </a:lnTo>
                        <a:close/>
                        <a:moveTo>
                          <a:pt x="2555" y="3318"/>
                        </a:moveTo>
                        <a:lnTo>
                          <a:pt x="3731" y="3318"/>
                        </a:lnTo>
                        <a:lnTo>
                          <a:pt x="3731" y="5564"/>
                        </a:lnTo>
                        <a:lnTo>
                          <a:pt x="2555" y="5564"/>
                        </a:lnTo>
                        <a:lnTo>
                          <a:pt x="2555" y="3318"/>
                        </a:lnTo>
                        <a:close/>
                        <a:moveTo>
                          <a:pt x="9525" y="8065"/>
                        </a:moveTo>
                        <a:lnTo>
                          <a:pt x="10393" y="8065"/>
                        </a:lnTo>
                        <a:lnTo>
                          <a:pt x="10393" y="9494"/>
                        </a:lnTo>
                        <a:lnTo>
                          <a:pt x="9525" y="9494"/>
                        </a:lnTo>
                        <a:lnTo>
                          <a:pt x="9525" y="8065"/>
                        </a:lnTo>
                        <a:close/>
                        <a:moveTo>
                          <a:pt x="13818" y="10464"/>
                        </a:moveTo>
                        <a:lnTo>
                          <a:pt x="14687" y="10464"/>
                        </a:lnTo>
                        <a:lnTo>
                          <a:pt x="14687" y="11893"/>
                        </a:lnTo>
                        <a:lnTo>
                          <a:pt x="13818" y="11893"/>
                        </a:lnTo>
                        <a:lnTo>
                          <a:pt x="13818" y="10464"/>
                        </a:lnTo>
                        <a:close/>
                        <a:moveTo>
                          <a:pt x="12387" y="10464"/>
                        </a:moveTo>
                        <a:lnTo>
                          <a:pt x="13256" y="10464"/>
                        </a:lnTo>
                        <a:lnTo>
                          <a:pt x="13256" y="11893"/>
                        </a:lnTo>
                        <a:lnTo>
                          <a:pt x="12387" y="11893"/>
                        </a:lnTo>
                        <a:lnTo>
                          <a:pt x="12387" y="10464"/>
                        </a:lnTo>
                        <a:close/>
                        <a:moveTo>
                          <a:pt x="10955" y="10464"/>
                        </a:moveTo>
                        <a:lnTo>
                          <a:pt x="11825" y="10464"/>
                        </a:lnTo>
                        <a:lnTo>
                          <a:pt x="11825" y="11893"/>
                        </a:lnTo>
                        <a:lnTo>
                          <a:pt x="10955" y="11893"/>
                        </a:lnTo>
                        <a:lnTo>
                          <a:pt x="10955" y="10464"/>
                        </a:lnTo>
                        <a:close/>
                        <a:moveTo>
                          <a:pt x="9525" y="10464"/>
                        </a:moveTo>
                        <a:lnTo>
                          <a:pt x="10393" y="10464"/>
                        </a:lnTo>
                        <a:lnTo>
                          <a:pt x="10393" y="11893"/>
                        </a:lnTo>
                        <a:lnTo>
                          <a:pt x="9525" y="11893"/>
                        </a:lnTo>
                        <a:lnTo>
                          <a:pt x="9525" y="10464"/>
                        </a:lnTo>
                        <a:close/>
                        <a:moveTo>
                          <a:pt x="13818" y="8065"/>
                        </a:moveTo>
                        <a:lnTo>
                          <a:pt x="14687" y="8065"/>
                        </a:lnTo>
                        <a:lnTo>
                          <a:pt x="14687" y="9494"/>
                        </a:lnTo>
                        <a:lnTo>
                          <a:pt x="13818" y="9494"/>
                        </a:lnTo>
                        <a:lnTo>
                          <a:pt x="13818" y="8065"/>
                        </a:lnTo>
                        <a:close/>
                        <a:moveTo>
                          <a:pt x="12387" y="8065"/>
                        </a:moveTo>
                        <a:lnTo>
                          <a:pt x="13256" y="8065"/>
                        </a:lnTo>
                        <a:lnTo>
                          <a:pt x="13256" y="9494"/>
                        </a:lnTo>
                        <a:lnTo>
                          <a:pt x="12387" y="9494"/>
                        </a:lnTo>
                        <a:lnTo>
                          <a:pt x="12387" y="8065"/>
                        </a:lnTo>
                        <a:close/>
                        <a:moveTo>
                          <a:pt x="10955" y="8065"/>
                        </a:moveTo>
                        <a:lnTo>
                          <a:pt x="11825" y="8065"/>
                        </a:lnTo>
                        <a:lnTo>
                          <a:pt x="11825" y="9494"/>
                        </a:lnTo>
                        <a:lnTo>
                          <a:pt x="10955" y="9494"/>
                        </a:lnTo>
                        <a:lnTo>
                          <a:pt x="10955" y="806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153609" tIns="76804" rIns="153609" bIns="76804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536055" fontAlgn="ctr"/>
                    <a:endParaRPr lang="en-US" altLang="zh-CN" sz="12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78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7938723" y="2978579"/>
                    <a:ext cx="1208218" cy="1026028"/>
                  </a:xfrm>
                  <a:custGeom>
                    <a:avLst/>
                    <a:gdLst/>
                    <a:ahLst/>
                    <a:cxnLst>
                      <a:cxn ang="0">
                        <a:pos x="14413" y="6228"/>
                      </a:cxn>
                      <a:cxn ang="0">
                        <a:pos x="9353" y="6994"/>
                      </a:cxn>
                      <a:cxn ang="0">
                        <a:pos x="8638" y="12659"/>
                      </a:cxn>
                      <a:cxn ang="0">
                        <a:pos x="7871" y="1685"/>
                      </a:cxn>
                      <a:cxn ang="0">
                        <a:pos x="7360" y="0"/>
                      </a:cxn>
                      <a:cxn ang="0">
                        <a:pos x="3680" y="1685"/>
                      </a:cxn>
                      <a:cxn ang="0">
                        <a:pos x="1534" y="12659"/>
                      </a:cxn>
                      <a:cxn ang="0">
                        <a:pos x="0" y="13986"/>
                      </a:cxn>
                      <a:cxn ang="0">
                        <a:pos x="15946" y="12659"/>
                      </a:cxn>
                      <a:cxn ang="0">
                        <a:pos x="15334" y="6994"/>
                      </a:cxn>
                      <a:cxn ang="0">
                        <a:pos x="5827" y="6125"/>
                      </a:cxn>
                      <a:cxn ang="0">
                        <a:pos x="7002" y="8371"/>
                      </a:cxn>
                      <a:cxn ang="0">
                        <a:pos x="5827" y="6125"/>
                      </a:cxn>
                      <a:cxn ang="0">
                        <a:pos x="3731" y="9137"/>
                      </a:cxn>
                      <a:cxn ang="0">
                        <a:pos x="2555" y="11382"/>
                      </a:cxn>
                      <a:cxn ang="0">
                        <a:pos x="2555" y="3318"/>
                      </a:cxn>
                      <a:cxn ang="0">
                        <a:pos x="3731" y="5564"/>
                      </a:cxn>
                      <a:cxn ang="0">
                        <a:pos x="2555" y="3318"/>
                      </a:cxn>
                      <a:cxn ang="0">
                        <a:pos x="10393" y="8065"/>
                      </a:cxn>
                      <a:cxn ang="0">
                        <a:pos x="9525" y="9494"/>
                      </a:cxn>
                      <a:cxn ang="0">
                        <a:pos x="13818" y="10464"/>
                      </a:cxn>
                      <a:cxn ang="0">
                        <a:pos x="14687" y="11893"/>
                      </a:cxn>
                      <a:cxn ang="0">
                        <a:pos x="13818" y="10464"/>
                      </a:cxn>
                      <a:cxn ang="0">
                        <a:pos x="13256" y="10464"/>
                      </a:cxn>
                      <a:cxn ang="0">
                        <a:pos x="12387" y="11893"/>
                      </a:cxn>
                      <a:cxn ang="0">
                        <a:pos x="10955" y="10464"/>
                      </a:cxn>
                      <a:cxn ang="0">
                        <a:pos x="11825" y="11893"/>
                      </a:cxn>
                      <a:cxn ang="0">
                        <a:pos x="10955" y="10464"/>
                      </a:cxn>
                      <a:cxn ang="0">
                        <a:pos x="10393" y="10464"/>
                      </a:cxn>
                      <a:cxn ang="0">
                        <a:pos x="9525" y="11893"/>
                      </a:cxn>
                      <a:cxn ang="0">
                        <a:pos x="13818" y="8065"/>
                      </a:cxn>
                      <a:cxn ang="0">
                        <a:pos x="14687" y="9494"/>
                      </a:cxn>
                      <a:cxn ang="0">
                        <a:pos x="13818" y="8065"/>
                      </a:cxn>
                      <a:cxn ang="0">
                        <a:pos x="13256" y="8065"/>
                      </a:cxn>
                      <a:cxn ang="0">
                        <a:pos x="12387" y="9494"/>
                      </a:cxn>
                      <a:cxn ang="0">
                        <a:pos x="10955" y="8065"/>
                      </a:cxn>
                      <a:cxn ang="0">
                        <a:pos x="11825" y="9494"/>
                      </a:cxn>
                      <a:cxn ang="0">
                        <a:pos x="10955" y="8065"/>
                      </a:cxn>
                    </a:cxnLst>
                    <a:rect l="0" t="0" r="r" b="b"/>
                    <a:pathLst>
                      <a:path w="16560" h="13986">
                        <a:moveTo>
                          <a:pt x="14413" y="6994"/>
                        </a:moveTo>
                        <a:lnTo>
                          <a:pt x="14413" y="6228"/>
                        </a:lnTo>
                        <a:lnTo>
                          <a:pt x="9353" y="6228"/>
                        </a:lnTo>
                        <a:lnTo>
                          <a:pt x="9353" y="6994"/>
                        </a:lnTo>
                        <a:lnTo>
                          <a:pt x="8638" y="6994"/>
                        </a:lnTo>
                        <a:lnTo>
                          <a:pt x="8638" y="12659"/>
                        </a:lnTo>
                        <a:lnTo>
                          <a:pt x="7871" y="12659"/>
                        </a:lnTo>
                        <a:lnTo>
                          <a:pt x="7871" y="1685"/>
                        </a:lnTo>
                        <a:lnTo>
                          <a:pt x="7360" y="1685"/>
                        </a:lnTo>
                        <a:lnTo>
                          <a:pt x="7360" y="0"/>
                        </a:lnTo>
                        <a:lnTo>
                          <a:pt x="3680" y="1021"/>
                        </a:lnTo>
                        <a:lnTo>
                          <a:pt x="3680" y="1685"/>
                        </a:lnTo>
                        <a:lnTo>
                          <a:pt x="1534" y="1685"/>
                        </a:lnTo>
                        <a:lnTo>
                          <a:pt x="1534" y="12659"/>
                        </a:lnTo>
                        <a:lnTo>
                          <a:pt x="767" y="12659"/>
                        </a:lnTo>
                        <a:lnTo>
                          <a:pt x="0" y="13986"/>
                        </a:lnTo>
                        <a:lnTo>
                          <a:pt x="16560" y="13986"/>
                        </a:lnTo>
                        <a:lnTo>
                          <a:pt x="15946" y="12659"/>
                        </a:lnTo>
                        <a:lnTo>
                          <a:pt x="15334" y="12659"/>
                        </a:lnTo>
                        <a:lnTo>
                          <a:pt x="15334" y="6994"/>
                        </a:lnTo>
                        <a:lnTo>
                          <a:pt x="14413" y="6994"/>
                        </a:lnTo>
                        <a:close/>
                        <a:moveTo>
                          <a:pt x="5827" y="6125"/>
                        </a:moveTo>
                        <a:lnTo>
                          <a:pt x="7002" y="6125"/>
                        </a:lnTo>
                        <a:lnTo>
                          <a:pt x="7002" y="8371"/>
                        </a:lnTo>
                        <a:lnTo>
                          <a:pt x="5827" y="8371"/>
                        </a:lnTo>
                        <a:lnTo>
                          <a:pt x="5827" y="6125"/>
                        </a:lnTo>
                        <a:close/>
                        <a:moveTo>
                          <a:pt x="2555" y="9137"/>
                        </a:moveTo>
                        <a:lnTo>
                          <a:pt x="3731" y="9137"/>
                        </a:lnTo>
                        <a:lnTo>
                          <a:pt x="3731" y="11382"/>
                        </a:lnTo>
                        <a:lnTo>
                          <a:pt x="2555" y="11382"/>
                        </a:lnTo>
                        <a:lnTo>
                          <a:pt x="2555" y="9137"/>
                        </a:lnTo>
                        <a:close/>
                        <a:moveTo>
                          <a:pt x="2555" y="3318"/>
                        </a:moveTo>
                        <a:lnTo>
                          <a:pt x="3731" y="3318"/>
                        </a:lnTo>
                        <a:lnTo>
                          <a:pt x="3731" y="5564"/>
                        </a:lnTo>
                        <a:lnTo>
                          <a:pt x="2555" y="5564"/>
                        </a:lnTo>
                        <a:lnTo>
                          <a:pt x="2555" y="3318"/>
                        </a:lnTo>
                        <a:close/>
                        <a:moveTo>
                          <a:pt x="9525" y="8065"/>
                        </a:moveTo>
                        <a:lnTo>
                          <a:pt x="10393" y="8065"/>
                        </a:lnTo>
                        <a:lnTo>
                          <a:pt x="10393" y="9494"/>
                        </a:lnTo>
                        <a:lnTo>
                          <a:pt x="9525" y="9494"/>
                        </a:lnTo>
                        <a:lnTo>
                          <a:pt x="9525" y="8065"/>
                        </a:lnTo>
                        <a:close/>
                        <a:moveTo>
                          <a:pt x="13818" y="10464"/>
                        </a:moveTo>
                        <a:lnTo>
                          <a:pt x="14687" y="10464"/>
                        </a:lnTo>
                        <a:lnTo>
                          <a:pt x="14687" y="11893"/>
                        </a:lnTo>
                        <a:lnTo>
                          <a:pt x="13818" y="11893"/>
                        </a:lnTo>
                        <a:lnTo>
                          <a:pt x="13818" y="10464"/>
                        </a:lnTo>
                        <a:close/>
                        <a:moveTo>
                          <a:pt x="12387" y="10464"/>
                        </a:moveTo>
                        <a:lnTo>
                          <a:pt x="13256" y="10464"/>
                        </a:lnTo>
                        <a:lnTo>
                          <a:pt x="13256" y="11893"/>
                        </a:lnTo>
                        <a:lnTo>
                          <a:pt x="12387" y="11893"/>
                        </a:lnTo>
                        <a:lnTo>
                          <a:pt x="12387" y="10464"/>
                        </a:lnTo>
                        <a:close/>
                        <a:moveTo>
                          <a:pt x="10955" y="10464"/>
                        </a:moveTo>
                        <a:lnTo>
                          <a:pt x="11825" y="10464"/>
                        </a:lnTo>
                        <a:lnTo>
                          <a:pt x="11825" y="11893"/>
                        </a:lnTo>
                        <a:lnTo>
                          <a:pt x="10955" y="11893"/>
                        </a:lnTo>
                        <a:lnTo>
                          <a:pt x="10955" y="10464"/>
                        </a:lnTo>
                        <a:close/>
                        <a:moveTo>
                          <a:pt x="9525" y="10464"/>
                        </a:moveTo>
                        <a:lnTo>
                          <a:pt x="10393" y="10464"/>
                        </a:lnTo>
                        <a:lnTo>
                          <a:pt x="10393" y="11893"/>
                        </a:lnTo>
                        <a:lnTo>
                          <a:pt x="9525" y="11893"/>
                        </a:lnTo>
                        <a:lnTo>
                          <a:pt x="9525" y="10464"/>
                        </a:lnTo>
                        <a:close/>
                        <a:moveTo>
                          <a:pt x="13818" y="8065"/>
                        </a:moveTo>
                        <a:lnTo>
                          <a:pt x="14687" y="8065"/>
                        </a:lnTo>
                        <a:lnTo>
                          <a:pt x="14687" y="9494"/>
                        </a:lnTo>
                        <a:lnTo>
                          <a:pt x="13818" y="9494"/>
                        </a:lnTo>
                        <a:lnTo>
                          <a:pt x="13818" y="8065"/>
                        </a:lnTo>
                        <a:close/>
                        <a:moveTo>
                          <a:pt x="12387" y="8065"/>
                        </a:moveTo>
                        <a:lnTo>
                          <a:pt x="13256" y="8065"/>
                        </a:lnTo>
                        <a:lnTo>
                          <a:pt x="13256" y="9494"/>
                        </a:lnTo>
                        <a:lnTo>
                          <a:pt x="12387" y="9494"/>
                        </a:lnTo>
                        <a:lnTo>
                          <a:pt x="12387" y="8065"/>
                        </a:lnTo>
                        <a:close/>
                        <a:moveTo>
                          <a:pt x="10955" y="8065"/>
                        </a:moveTo>
                        <a:lnTo>
                          <a:pt x="11825" y="8065"/>
                        </a:lnTo>
                        <a:lnTo>
                          <a:pt x="11825" y="9494"/>
                        </a:lnTo>
                        <a:lnTo>
                          <a:pt x="10955" y="9494"/>
                        </a:lnTo>
                        <a:lnTo>
                          <a:pt x="10955" y="806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153609" tIns="76804" rIns="153609" bIns="76804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1536055" fontAlgn="ctr"/>
                    <a:endParaRPr lang="en-US" altLang="zh-CN" sz="12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grpSp>
                <p:nvGrpSpPr>
                  <p:cNvPr id="179" name="组合 15"/>
                  <p:cNvGrpSpPr/>
                  <p:nvPr/>
                </p:nvGrpSpPr>
                <p:grpSpPr>
                  <a:xfrm>
                    <a:off x="1222902" y="1224896"/>
                    <a:ext cx="2982376" cy="2777671"/>
                    <a:chOff x="894007" y="658059"/>
                    <a:chExt cx="3036941" cy="2204717"/>
                  </a:xfrm>
                </p:grpSpPr>
                <p:sp>
                  <p:nvSpPr>
                    <p:cNvPr id="193" name="任意多边形 192"/>
                    <p:cNvSpPr/>
                    <p:nvPr/>
                  </p:nvSpPr>
                  <p:spPr>
                    <a:xfrm flipH="1">
                      <a:off x="942359" y="1397392"/>
                      <a:ext cx="187570" cy="1465384"/>
                    </a:xfrm>
                    <a:custGeom>
                      <a:avLst/>
                      <a:gdLst>
                        <a:gd name="connsiteX0" fmla="*/ 374574 w 374574"/>
                        <a:gd name="connsiteY0" fmla="*/ 2291509 h 2291509"/>
                        <a:gd name="connsiteX1" fmla="*/ 374574 w 374574"/>
                        <a:gd name="connsiteY1" fmla="*/ 0 h 2291509"/>
                        <a:gd name="connsiteX2" fmla="*/ 0 w 374574"/>
                        <a:gd name="connsiteY2" fmla="*/ 0 h 2291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4574" h="2291509">
                          <a:moveTo>
                            <a:pt x="374574" y="2291509"/>
                          </a:moveTo>
                          <a:lnTo>
                            <a:pt x="37457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6350">
                      <a:solidFill>
                        <a:srgbClr val="0070C0"/>
                      </a:solidFill>
                      <a:prstDash val="sysDot"/>
                      <a:headEnd type="oval"/>
                      <a:tailEnd type="oval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1536055" fontAlgn="ctr"/>
                      <a:endParaRPr lang="en-US" altLang="zh-CN" sz="12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94" name="矩形 193"/>
                    <p:cNvSpPr/>
                    <p:nvPr/>
                  </p:nvSpPr>
                  <p:spPr>
                    <a:xfrm>
                      <a:off x="1294052" y="1410055"/>
                      <a:ext cx="2137661" cy="45719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1536055" fontAlgn="ctr"/>
                      <a:endParaRPr lang="en-US" altLang="zh-CN" sz="120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95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894007" y="658059"/>
                      <a:ext cx="3036941" cy="98359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square">
                      <a:no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defTabSz="1536055" eaLnBrk="1" fontAlgn="ctr" hangingPunct="1">
                        <a:defRPr/>
                      </a:pPr>
                      <a:r>
                        <a:rPr lang="ru-RU" sz="1333" b="1" dirty="0">
                          <a:latin typeface="Huawei Sans" panose="020C0503030203020204" pitchFamily="34" charset="0"/>
                        </a:rPr>
                        <a:t>Локальный основной центр</a:t>
                      </a:r>
                    </a:p>
                  </p:txBody>
                </p:sp>
              </p:grpSp>
              <p:grpSp>
                <p:nvGrpSpPr>
                  <p:cNvPr id="180" name="组合 19"/>
                  <p:cNvGrpSpPr/>
                  <p:nvPr/>
                </p:nvGrpSpPr>
                <p:grpSpPr>
                  <a:xfrm>
                    <a:off x="4554669" y="1029530"/>
                    <a:ext cx="3062589" cy="2691433"/>
                    <a:chOff x="942359" y="726509"/>
                    <a:chExt cx="3118623" cy="2136267"/>
                  </a:xfrm>
                </p:grpSpPr>
                <p:sp>
                  <p:nvSpPr>
                    <p:cNvPr id="190" name="任意多边形 189"/>
                    <p:cNvSpPr/>
                    <p:nvPr/>
                  </p:nvSpPr>
                  <p:spPr>
                    <a:xfrm flipH="1">
                      <a:off x="942359" y="1397392"/>
                      <a:ext cx="187570" cy="1465384"/>
                    </a:xfrm>
                    <a:custGeom>
                      <a:avLst/>
                      <a:gdLst>
                        <a:gd name="connsiteX0" fmla="*/ 374574 w 374574"/>
                        <a:gd name="connsiteY0" fmla="*/ 2291509 h 2291509"/>
                        <a:gd name="connsiteX1" fmla="*/ 374574 w 374574"/>
                        <a:gd name="connsiteY1" fmla="*/ 0 h 2291509"/>
                        <a:gd name="connsiteX2" fmla="*/ 0 w 374574"/>
                        <a:gd name="connsiteY2" fmla="*/ 0 h 2291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4574" h="2291509">
                          <a:moveTo>
                            <a:pt x="374574" y="2291509"/>
                          </a:moveTo>
                          <a:lnTo>
                            <a:pt x="37457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6350">
                      <a:solidFill>
                        <a:srgbClr val="0070C0"/>
                      </a:solidFill>
                      <a:prstDash val="sysDot"/>
                      <a:headEnd type="oval"/>
                      <a:tailEnd type="oval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1536055" fontAlgn="ctr"/>
                      <a:endParaRPr lang="en-US" altLang="zh-CN" sz="12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91" name="矩形 190"/>
                    <p:cNvSpPr/>
                    <p:nvPr/>
                  </p:nvSpPr>
                  <p:spPr>
                    <a:xfrm>
                      <a:off x="1294052" y="1410055"/>
                      <a:ext cx="2137661" cy="45719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1536055" fontAlgn="ctr"/>
                      <a:endParaRPr lang="en-US" altLang="zh-CN" sz="120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92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1042390" y="726509"/>
                      <a:ext cx="3018592" cy="69850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square">
                      <a:no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defTabSz="1536055" eaLnBrk="1" fontAlgn="ctr" hangingPunct="1">
                        <a:defRPr/>
                      </a:pPr>
                      <a:r>
                        <a:rPr lang="ru-RU" sz="1333" b="1" dirty="0">
                          <a:latin typeface="Huawei Sans" panose="020C0503030203020204" pitchFamily="34" charset="0"/>
                        </a:rPr>
                        <a:t>Внутригородской центр DR</a:t>
                      </a:r>
                    </a:p>
                  </p:txBody>
                </p:sp>
              </p:grpSp>
              <p:grpSp>
                <p:nvGrpSpPr>
                  <p:cNvPr id="181" name="组合 23"/>
                  <p:cNvGrpSpPr/>
                  <p:nvPr/>
                </p:nvGrpSpPr>
                <p:grpSpPr>
                  <a:xfrm>
                    <a:off x="8112723" y="793024"/>
                    <a:ext cx="2814993" cy="2375556"/>
                    <a:chOff x="987484" y="707599"/>
                    <a:chExt cx="2866497" cy="1885547"/>
                  </a:xfrm>
                </p:grpSpPr>
                <p:sp>
                  <p:nvSpPr>
                    <p:cNvPr id="187" name="任意多边形 186"/>
                    <p:cNvSpPr/>
                    <p:nvPr/>
                  </p:nvSpPr>
                  <p:spPr>
                    <a:xfrm flipH="1">
                      <a:off x="987484" y="1397392"/>
                      <a:ext cx="142443" cy="1195754"/>
                    </a:xfrm>
                    <a:custGeom>
                      <a:avLst/>
                      <a:gdLst>
                        <a:gd name="connsiteX0" fmla="*/ 374574 w 374574"/>
                        <a:gd name="connsiteY0" fmla="*/ 2291509 h 2291509"/>
                        <a:gd name="connsiteX1" fmla="*/ 374574 w 374574"/>
                        <a:gd name="connsiteY1" fmla="*/ 0 h 2291509"/>
                        <a:gd name="connsiteX2" fmla="*/ 0 w 374574"/>
                        <a:gd name="connsiteY2" fmla="*/ 0 h 2291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74574" h="2291509">
                          <a:moveTo>
                            <a:pt x="374574" y="2291509"/>
                          </a:moveTo>
                          <a:lnTo>
                            <a:pt x="374574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ln w="6350">
                      <a:solidFill>
                        <a:srgbClr val="0070C0"/>
                      </a:solidFill>
                      <a:prstDash val="sysDot"/>
                      <a:headEnd type="oval"/>
                      <a:tailEnd type="oval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1536055" fontAlgn="ctr"/>
                      <a:endParaRPr lang="en-US" altLang="zh-CN" sz="1200"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88" name="矩形 187"/>
                    <p:cNvSpPr/>
                    <p:nvPr/>
                  </p:nvSpPr>
                  <p:spPr>
                    <a:xfrm>
                      <a:off x="1294052" y="1410055"/>
                      <a:ext cx="2137661" cy="45719"/>
                    </a:xfrm>
                    <a:prstGeom prst="rect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 defTabSz="1536055" fontAlgn="ctr"/>
                      <a:endParaRPr lang="en-US" altLang="zh-CN" sz="1200">
                        <a:solidFill>
                          <a:schemeClr val="tx1"/>
                        </a:solidFill>
                        <a:latin typeface="Huawei Sans" panose="020C0503030203020204" pitchFamily="34" charset="0"/>
                        <a:ea typeface="方正兰亭黑简体" panose="02000000000000000000" pitchFamily="2" charset="-122"/>
                        <a:sym typeface="Huawei Sans" panose="020C0503030203020204" pitchFamily="34" charset="0"/>
                      </a:endParaRPr>
                    </a:p>
                  </p:txBody>
                </p:sp>
                <p:sp>
                  <p:nvSpPr>
                    <p:cNvPr id="189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 flipH="1">
                      <a:off x="1240987" y="707599"/>
                      <a:ext cx="2612994" cy="6985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square">
                      <a:no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defTabSz="1536055" eaLnBrk="1" fontAlgn="ctr" hangingPunct="1">
                        <a:defRPr/>
                      </a:pPr>
                      <a:r>
                        <a:rPr lang="ru-RU" sz="1333" b="1" dirty="0">
                          <a:latin typeface="Huawei Sans" panose="020C0503030203020204" pitchFamily="34" charset="0"/>
                        </a:rPr>
                        <a:t>Удаленный центр DR</a:t>
                      </a:r>
                    </a:p>
                  </p:txBody>
                </p:sp>
              </p:grpSp>
              <p:sp>
                <p:nvSpPr>
                  <p:cNvPr id="182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1497831" y="2235755"/>
                    <a:ext cx="2867142" cy="7029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 lIns="153609" tIns="76804" rIns="153609" bIns="76804">
                    <a:no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marL="179388" indent="-179388" defTabSz="1536055" eaLnBrk="1" fontAlgn="ctr" hangingPunct="1">
                      <a:buFont typeface="Wingdings" pitchFamily="2" charset="2"/>
                      <a:buChar char="l"/>
                      <a:defRPr/>
                    </a:pPr>
                    <a:r>
                      <a:rPr lang="ru-RU" sz="1050" b="1">
                        <a:latin typeface="Huawei Sans" panose="020C0503030203020204" pitchFamily="34" charset="0"/>
                      </a:rPr>
                      <a:t>Локальное решение HA</a:t>
                    </a:r>
                  </a:p>
                </p:txBody>
              </p:sp>
              <p:sp>
                <p:nvSpPr>
                  <p:cNvPr id="183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4428344" y="1840070"/>
                    <a:ext cx="3801171" cy="27159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 lIns="153609" tIns="76804" rIns="153609" bIns="76804">
                    <a:no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marL="179388" indent="-179388" defTabSz="1536055" eaLnBrk="1" fontAlgn="ctr" hangingPunct="1">
                      <a:buFont typeface="Wingdings" pitchFamily="2" charset="2"/>
                      <a:buChar char="l"/>
                      <a:defRPr/>
                    </a:pPr>
                    <a:r>
                      <a:rPr lang="ru-RU" sz="1050" b="1" dirty="0">
                        <a:latin typeface="Huawei Sans" panose="020C0503030203020204" pitchFamily="34" charset="0"/>
                      </a:rPr>
                      <a:t>Решение </a:t>
                    </a:r>
                    <a:r>
                      <a:rPr lang="ru-RU" sz="1050" b="1" dirty="0" err="1">
                        <a:latin typeface="Huawei Sans" panose="020C0503030203020204" pitchFamily="34" charset="0"/>
                      </a:rPr>
                      <a:t>ЦОДа</a:t>
                    </a:r>
                    <a:r>
                      <a:rPr lang="ru-RU" sz="1050" b="1" dirty="0">
                        <a:latin typeface="Huawei Sans" panose="020C0503030203020204" pitchFamily="34" charset="0"/>
                      </a:rPr>
                      <a:t> </a:t>
                    </a:r>
                    <a:r>
                      <a:rPr lang="ru-RU" sz="1050" b="1" dirty="0" err="1">
                        <a:latin typeface="Huawei Sans" panose="020C0503030203020204" pitchFamily="34" charset="0"/>
                      </a:rPr>
                      <a:t>HyperMetro</a:t>
                    </a:r>
                    <a:endParaRPr lang="ru-RU" sz="1050" b="1" dirty="0">
                      <a:latin typeface="Huawei Sans" panose="020C0503030203020204" pitchFamily="34" charset="0"/>
                    </a:endParaRPr>
                  </a:p>
                  <a:p>
                    <a:pPr marL="179388" indent="-179388" defTabSz="1536055" eaLnBrk="1" fontAlgn="ctr" hangingPunct="1">
                      <a:buFont typeface="Wingdings" pitchFamily="2" charset="2"/>
                      <a:buChar char="l"/>
                      <a:defRPr/>
                    </a:pPr>
                    <a:r>
                      <a:rPr lang="ru-RU" sz="1050" b="1" dirty="0">
                        <a:latin typeface="Huawei Sans" panose="020C0503030203020204" pitchFamily="34" charset="0"/>
                      </a:rPr>
                      <a:t>Решение DR </a:t>
                    </a:r>
                    <a:r>
                      <a:rPr lang="ru-RU" sz="1050" b="1" dirty="0" smtClean="0">
                        <a:latin typeface="Huawei Sans" panose="020C0503030203020204" pitchFamily="34" charset="0"/>
                      </a:rPr>
                      <a:t/>
                    </a:r>
                    <a:br>
                      <a:rPr lang="ru-RU" sz="1050" b="1" dirty="0" smtClean="0">
                        <a:latin typeface="Huawei Sans" panose="020C0503030203020204" pitchFamily="34" charset="0"/>
                      </a:rPr>
                    </a:br>
                    <a:r>
                      <a:rPr lang="ru-RU" sz="1050" b="1" dirty="0" smtClean="0">
                        <a:latin typeface="Huawei Sans" panose="020C0503030203020204" pitchFamily="34" charset="0"/>
                      </a:rPr>
                      <a:t>«</a:t>
                    </a:r>
                    <a:r>
                      <a:rPr lang="ru-RU" sz="1050" b="1" dirty="0">
                        <a:latin typeface="Huawei Sans" panose="020C0503030203020204" pitchFamily="34" charset="0"/>
                      </a:rPr>
                      <a:t>активный-резервный»</a:t>
                    </a:r>
                  </a:p>
                  <a:p>
                    <a:pPr defTabSz="1536055" eaLnBrk="1" fontAlgn="ctr" hangingPunct="1">
                      <a:buFont typeface="Wingdings" pitchFamily="2" charset="2"/>
                      <a:buChar char="l"/>
                      <a:defRPr/>
                    </a:pPr>
                    <a:endParaRPr lang="en-US" altLang="zh-CN" sz="1050" kern="0" dirty="0" smtClean="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  <a:p>
                    <a:pPr defTabSz="1536055" eaLnBrk="1" fontAlgn="ctr" hangingPunct="1">
                      <a:defRPr/>
                    </a:pPr>
                    <a:endParaRPr lang="en-US" altLang="zh-CN" sz="105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184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3049862" y="4194209"/>
                    <a:ext cx="1737040" cy="7029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 lIns="153609" tIns="76804" rIns="153609" bIns="76804">
                    <a:no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defTabSz="1536055" eaLnBrk="1" fontAlgn="ctr" hangingPunct="1">
                      <a:defRPr/>
                    </a:pPr>
                    <a:r>
                      <a:rPr lang="ru-RU" sz="1067" b="1">
                        <a:latin typeface="Huawei Sans" panose="020C0503030203020204" pitchFamily="34" charset="0"/>
                      </a:rPr>
                      <a:t>≤ 100 км</a:t>
                    </a:r>
                  </a:p>
                </p:txBody>
              </p:sp>
              <p:sp>
                <p:nvSpPr>
                  <p:cNvPr id="185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6214926" y="3714777"/>
                    <a:ext cx="1937801" cy="702972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 lIns="153609" tIns="76804" rIns="153609" bIns="76804">
                    <a:no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defTabSz="1536055" eaLnBrk="1" fontAlgn="ctr" hangingPunct="1">
                      <a:defRPr/>
                    </a:pPr>
                    <a:r>
                      <a:rPr lang="ru-RU" sz="1067" b="1">
                        <a:latin typeface="Huawei Sans" panose="020C0503030203020204" pitchFamily="34" charset="0"/>
                      </a:rPr>
                      <a:t>≥ 100 км</a:t>
                    </a:r>
                  </a:p>
                </p:txBody>
              </p:sp>
              <p:sp>
                <p:nvSpPr>
                  <p:cNvPr id="186" name="TextBox 11"/>
                  <p:cNvSpPr txBox="1">
                    <a:spLocks noChangeArrowheads="1"/>
                  </p:cNvSpPr>
                  <p:nvPr/>
                </p:nvSpPr>
                <p:spPr bwMode="auto">
                  <a:xfrm flipH="1">
                    <a:off x="8385472" y="1637780"/>
                    <a:ext cx="4051764" cy="19970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/>
                </p:spPr>
                <p:txBody>
                  <a:bodyPr wrap="square" lIns="153609" tIns="76804" rIns="153609" bIns="76804">
                    <a:no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宋体" charset="-122"/>
                      </a:defRPr>
                    </a:lvl9pPr>
                  </a:lstStyle>
                  <a:p>
                    <a:pPr marL="179388" indent="-179388" defTabSz="1536055" eaLnBrk="1" fontAlgn="ctr" hangingPunct="1">
                      <a:buFont typeface="Wingdings" pitchFamily="2" charset="2"/>
                      <a:buChar char="l"/>
                      <a:defRPr/>
                    </a:pPr>
                    <a:r>
                      <a:rPr lang="ru-RU" sz="1050" b="1" dirty="0">
                        <a:latin typeface="Huawei Sans" panose="020C0503030203020204" pitchFamily="34" charset="0"/>
                      </a:rPr>
                      <a:t>Решение DR с </a:t>
                    </a:r>
                    <a:r>
                      <a:rPr lang="ru-RU" sz="1050" b="1" dirty="0" err="1">
                        <a:latin typeface="Huawei Sans" panose="020C0503030203020204" pitchFamily="34" charset="0"/>
                      </a:rPr>
                      <a:t>геодублированием</a:t>
                    </a:r>
                    <a:endParaRPr lang="ru-RU" sz="1050" b="1" dirty="0">
                      <a:latin typeface="Huawei Sans" panose="020C0503030203020204" pitchFamily="34" charset="0"/>
                    </a:endParaRPr>
                  </a:p>
                  <a:p>
                    <a:pPr marL="179388" indent="-179388" defTabSz="1536055" eaLnBrk="1" fontAlgn="ctr" hangingPunct="1">
                      <a:buFont typeface="Wingdings" pitchFamily="2" charset="2"/>
                      <a:buChar char="l"/>
                      <a:defRPr/>
                    </a:pPr>
                    <a:r>
                      <a:rPr lang="ru-RU" sz="1050" b="1" dirty="0">
                        <a:latin typeface="Huawei Sans" panose="020C0503030203020204" pitchFamily="34" charset="0"/>
                      </a:rPr>
                      <a:t>Решение DR </a:t>
                    </a:r>
                    <a:r>
                      <a:rPr lang="ru-RU" sz="1050" b="1" dirty="0" smtClean="0">
                        <a:latin typeface="Huawei Sans" panose="020C0503030203020204" pitchFamily="34" charset="0"/>
                      </a:rPr>
                      <a:t/>
                    </a:r>
                    <a:br>
                      <a:rPr lang="ru-RU" sz="1050" b="1" dirty="0" smtClean="0">
                        <a:latin typeface="Huawei Sans" panose="020C0503030203020204" pitchFamily="34" charset="0"/>
                      </a:rPr>
                    </a:br>
                    <a:r>
                      <a:rPr lang="ru-RU" sz="1050" b="1" dirty="0" smtClean="0">
                        <a:latin typeface="Huawei Sans" panose="020C0503030203020204" pitchFamily="34" charset="0"/>
                      </a:rPr>
                      <a:t>«</a:t>
                    </a:r>
                    <a:r>
                      <a:rPr lang="ru-RU" sz="1050" b="1" dirty="0">
                        <a:latin typeface="Huawei Sans" panose="020C0503030203020204" pitchFamily="34" charset="0"/>
                      </a:rPr>
                      <a:t>активный-резервный»</a:t>
                    </a:r>
                  </a:p>
                </p:txBody>
              </p:sp>
            </p:grpSp>
            <p:sp>
              <p:nvSpPr>
                <p:cNvPr id="170" name="任意多边形 169"/>
                <p:cNvSpPr/>
                <p:nvPr/>
              </p:nvSpPr>
              <p:spPr>
                <a:xfrm rot="10800000" flipH="1">
                  <a:off x="5300230" y="2970291"/>
                  <a:ext cx="114414" cy="1277738"/>
                </a:xfrm>
                <a:custGeom>
                  <a:avLst/>
                  <a:gdLst>
                    <a:gd name="connsiteX0" fmla="*/ 374574 w 374574"/>
                    <a:gd name="connsiteY0" fmla="*/ 2291509 h 2291509"/>
                    <a:gd name="connsiteX1" fmla="*/ 374574 w 374574"/>
                    <a:gd name="connsiteY1" fmla="*/ 0 h 2291509"/>
                    <a:gd name="connsiteX2" fmla="*/ 0 w 374574"/>
                    <a:gd name="connsiteY2" fmla="*/ 0 h 229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4574" h="2291509">
                      <a:moveTo>
                        <a:pt x="374574" y="2291509"/>
                      </a:moveTo>
                      <a:lnTo>
                        <a:pt x="374574" y="0"/>
                      </a:lnTo>
                      <a:lnTo>
                        <a:pt x="0" y="0"/>
                      </a:lnTo>
                    </a:path>
                  </a:pathLst>
                </a:custGeom>
                <a:ln w="6350">
                  <a:solidFill>
                    <a:srgbClr val="0070C0"/>
                  </a:solidFill>
                  <a:prstDash val="sysDot"/>
                  <a:headEnd type="oval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536055"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1" name="矩形 170"/>
                <p:cNvSpPr/>
                <p:nvPr/>
              </p:nvSpPr>
              <p:spPr>
                <a:xfrm rot="10800000" flipV="1">
                  <a:off x="869200" y="4254223"/>
                  <a:ext cx="4278864" cy="45719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162580" tIns="81291" rIns="162580" bIns="81291" rtlCol="0" anchor="ctr">
                  <a:noAutofit/>
                </a:bodyPr>
                <a:lstStyle/>
                <a:p>
                  <a:pPr algn="ctr" fontAlgn="ctr"/>
                  <a:endParaRPr lang="en-US" altLang="zh-CN" sz="1333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2" name="任意多边形 171"/>
                <p:cNvSpPr/>
                <p:nvPr/>
              </p:nvSpPr>
              <p:spPr>
                <a:xfrm rot="16200000" flipH="1">
                  <a:off x="319883" y="3918214"/>
                  <a:ext cx="521574" cy="138056"/>
                </a:xfrm>
                <a:custGeom>
                  <a:avLst/>
                  <a:gdLst>
                    <a:gd name="connsiteX0" fmla="*/ 374574 w 374574"/>
                    <a:gd name="connsiteY0" fmla="*/ 2291509 h 2291509"/>
                    <a:gd name="connsiteX1" fmla="*/ 374574 w 374574"/>
                    <a:gd name="connsiteY1" fmla="*/ 0 h 2291509"/>
                    <a:gd name="connsiteX2" fmla="*/ 0 w 374574"/>
                    <a:gd name="connsiteY2" fmla="*/ 0 h 2291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4574" h="2291509">
                      <a:moveTo>
                        <a:pt x="374574" y="2291509"/>
                      </a:moveTo>
                      <a:lnTo>
                        <a:pt x="374574" y="0"/>
                      </a:lnTo>
                      <a:lnTo>
                        <a:pt x="0" y="0"/>
                      </a:lnTo>
                    </a:path>
                  </a:pathLst>
                </a:custGeom>
                <a:ln w="6350">
                  <a:solidFill>
                    <a:srgbClr val="0070C0"/>
                  </a:solidFill>
                  <a:prstDash val="sysDot"/>
                  <a:headEnd type="oval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1536055"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3" name="TextBox 11"/>
                <p:cNvSpPr txBox="1">
                  <a:spLocks noChangeArrowheads="1"/>
                </p:cNvSpPr>
                <p:nvPr/>
              </p:nvSpPr>
              <p:spPr bwMode="auto">
                <a:xfrm flipH="1">
                  <a:off x="1452241" y="3805578"/>
                  <a:ext cx="5174048" cy="46855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square" lIns="0" tIns="0" rIns="0" bIns="0">
                  <a:no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marL="179388" indent="-179388" defTabSz="1536055" eaLnBrk="1" fontAlgn="ctr" hangingPunct="1">
                    <a:buFont typeface="Wingdings" pitchFamily="2" charset="2"/>
                    <a:buChar char="l"/>
                    <a:defRPr/>
                  </a:pPr>
                  <a:r>
                    <a:rPr lang="ru-RU" sz="1067" b="1" dirty="0">
                      <a:latin typeface="Huawei Sans" panose="020C0503030203020204" pitchFamily="34" charset="0"/>
                    </a:rPr>
                    <a:t>Централизованное решение резервного копирования и интегрированное решение резервного копирования</a:t>
                  </a:r>
                </a:p>
              </p:txBody>
            </p:sp>
          </p:grpSp>
        </p:grpSp>
        <p:sp>
          <p:nvSpPr>
            <p:cNvPr id="202" name="文本框 201"/>
            <p:cNvSpPr txBox="1"/>
            <p:nvPr/>
          </p:nvSpPr>
          <p:spPr>
            <a:xfrm>
              <a:off x="8584713" y="3589233"/>
              <a:ext cx="2309417" cy="3796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867" dirty="0">
                  <a:latin typeface="Huawei Sans" panose="020C0503030203020204" pitchFamily="34" charset="0"/>
                </a:rPr>
                <a:t>Частное облако</a:t>
              </a:r>
            </a:p>
          </p:txBody>
        </p:sp>
        <p:grpSp>
          <p:nvGrpSpPr>
            <p:cNvPr id="203" name="组合 202"/>
            <p:cNvGrpSpPr/>
            <p:nvPr/>
          </p:nvGrpSpPr>
          <p:grpSpPr>
            <a:xfrm>
              <a:off x="7541344" y="2303359"/>
              <a:ext cx="3722932" cy="1176279"/>
              <a:chOff x="5979821" y="3427556"/>
              <a:chExt cx="2840067" cy="882209"/>
            </a:xfrm>
          </p:grpSpPr>
          <p:grpSp>
            <p:nvGrpSpPr>
              <p:cNvPr id="204" name="组合 203"/>
              <p:cNvGrpSpPr/>
              <p:nvPr/>
            </p:nvGrpSpPr>
            <p:grpSpPr>
              <a:xfrm>
                <a:off x="5979821" y="3427556"/>
                <a:ext cx="1219482" cy="310651"/>
                <a:chOff x="632482" y="1871567"/>
                <a:chExt cx="1551319" cy="566370"/>
              </a:xfrm>
              <a:solidFill>
                <a:srgbClr val="F79646"/>
              </a:solidFill>
            </p:grpSpPr>
            <p:sp>
              <p:nvSpPr>
                <p:cNvPr id="217" name="Rounded Rectangle 187"/>
                <p:cNvSpPr/>
                <p:nvPr/>
              </p:nvSpPr>
              <p:spPr>
                <a:xfrm>
                  <a:off x="632482" y="1991624"/>
                  <a:ext cx="1551319" cy="44631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  <a:alpha val="80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121883" tIns="60941" rIns="121883" bIns="60941" anchor="ctr">
                  <a:noAutofit/>
                </a:bodyPr>
                <a:lstStyle/>
                <a:p>
                  <a:pPr defTabSz="1219170" eaLnBrk="0" fontAlgn="ctr" hangingPunct="0">
                    <a:buClr>
                      <a:srgbClr val="990000"/>
                    </a:buClr>
                    <a:buSzPct val="60000"/>
                    <a:defRPr/>
                  </a:pPr>
                  <a:endParaRPr lang="en-US" altLang="zh-CN" sz="1067" kern="0" noProof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8" name="圆角矩形 217"/>
                <p:cNvSpPr/>
                <p:nvPr/>
              </p:nvSpPr>
              <p:spPr>
                <a:xfrm>
                  <a:off x="692037" y="1871567"/>
                  <a:ext cx="1411074" cy="434541"/>
                </a:xfrm>
                <a:prstGeom prst="roundRect">
                  <a:avLst/>
                </a:prstGeom>
                <a:noFill/>
              </p:spPr>
              <p:txBody>
                <a:bodyPr wrap="square" lIns="121840" tIns="60916" rIns="121840" bIns="60916">
                  <a:noAutofit/>
                </a:bodyPr>
                <a:lstStyle/>
                <a:p>
                  <a:pPr marL="0" lvl="4" algn="ctr" defTabSz="1625885" fontAlgn="ctr">
                    <a:buClr>
                      <a:srgbClr val="990000"/>
                    </a:buClr>
                    <a:buSzPct val="60000"/>
                    <a:defRPr/>
                  </a:pPr>
                  <a:r>
                    <a:rPr lang="en-US" sz="1067" b="1" dirty="0" smtClean="0">
                      <a:latin typeface="Huawei Sans" panose="020C0503030203020204" pitchFamily="34" charset="0"/>
                    </a:rPr>
                    <a:t>HA </a:t>
                  </a:r>
                  <a:r>
                    <a:rPr lang="ru-RU" sz="1067" b="1" dirty="0" smtClean="0">
                      <a:latin typeface="Huawei Sans" panose="020C0503030203020204" pitchFamily="34" charset="0"/>
                    </a:rPr>
                    <a:t>облачного </a:t>
                  </a:r>
                  <a:r>
                    <a:rPr lang="ru-RU" sz="1067" b="1" dirty="0">
                      <a:latin typeface="Huawei Sans" panose="020C0503030203020204" pitchFamily="34" charset="0"/>
                    </a:rPr>
                    <a:t>сервера</a:t>
                  </a:r>
                </a:p>
              </p:txBody>
            </p:sp>
          </p:grpSp>
          <p:grpSp>
            <p:nvGrpSpPr>
              <p:cNvPr id="205" name="组合 204"/>
              <p:cNvGrpSpPr/>
              <p:nvPr/>
            </p:nvGrpSpPr>
            <p:grpSpPr>
              <a:xfrm>
                <a:off x="5979821" y="3729079"/>
                <a:ext cx="1236242" cy="302241"/>
                <a:chOff x="2283716" y="1908681"/>
                <a:chExt cx="1940483" cy="548974"/>
              </a:xfrm>
              <a:solidFill>
                <a:srgbClr val="00B0F0"/>
              </a:solidFill>
            </p:grpSpPr>
            <p:sp>
              <p:nvSpPr>
                <p:cNvPr id="215" name="Rounded Rectangle 187"/>
                <p:cNvSpPr/>
                <p:nvPr/>
              </p:nvSpPr>
              <p:spPr>
                <a:xfrm>
                  <a:off x="2283716" y="1999063"/>
                  <a:ext cx="1914175" cy="458592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  <a:alpha val="80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121883" tIns="60941" rIns="121883" bIns="60941" anchor="ctr">
                  <a:noAutofit/>
                </a:bodyPr>
                <a:lstStyle/>
                <a:p>
                  <a:pPr eaLnBrk="0" fontAlgn="ctr" hangingPunct="0">
                    <a:buClr>
                      <a:srgbClr val="990000"/>
                    </a:buClr>
                    <a:buSzPct val="60000"/>
                  </a:pPr>
                  <a:endParaRPr lang="en-US" altLang="zh-CN" sz="1067" kern="0" noProof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6" name="圆角矩形 215"/>
                <p:cNvSpPr/>
                <p:nvPr/>
              </p:nvSpPr>
              <p:spPr>
                <a:xfrm>
                  <a:off x="2286104" y="1908681"/>
                  <a:ext cx="1938095" cy="408178"/>
                </a:xfrm>
                <a:prstGeom prst="roundRect">
                  <a:avLst/>
                </a:prstGeom>
                <a:noFill/>
              </p:spPr>
              <p:txBody>
                <a:bodyPr wrap="square" lIns="121840" tIns="60916" rIns="121840" bIns="60916">
                  <a:noAutofit/>
                </a:bodyPr>
                <a:lstStyle/>
                <a:p>
                  <a:pPr marL="0" lvl="4" algn="ctr" defTabSz="1625885" fontAlgn="ctr">
                    <a:lnSpc>
                      <a:spcPct val="90000"/>
                    </a:lnSpc>
                    <a:buClr>
                      <a:srgbClr val="990000"/>
                    </a:buClr>
                    <a:buSzPct val="60000"/>
                    <a:defRPr/>
                  </a:pPr>
                  <a:r>
                    <a:rPr lang="en-US" sz="1067" b="1" dirty="0" smtClean="0">
                      <a:latin typeface="Huawei Sans" panose="020C0503030203020204" pitchFamily="34" charset="0"/>
                    </a:rPr>
                    <a:t>DR </a:t>
                  </a:r>
                  <a:r>
                    <a:rPr lang="ru-RU" sz="1067" b="1" dirty="0" smtClean="0">
                      <a:latin typeface="Huawei Sans" panose="020C0503030203020204" pitchFamily="34" charset="0"/>
                    </a:rPr>
                    <a:t>облачного </a:t>
                  </a:r>
                  <a:r>
                    <a:rPr lang="ru-RU" sz="1067" b="1" dirty="0">
                      <a:latin typeface="Huawei Sans" panose="020C0503030203020204" pitchFamily="34" charset="0"/>
                    </a:rPr>
                    <a:t>сервера</a:t>
                  </a:r>
                </a:p>
              </p:txBody>
            </p:sp>
          </p:grpSp>
          <p:grpSp>
            <p:nvGrpSpPr>
              <p:cNvPr id="206" name="组合 205"/>
              <p:cNvGrpSpPr/>
              <p:nvPr/>
            </p:nvGrpSpPr>
            <p:grpSpPr>
              <a:xfrm>
                <a:off x="5982674" y="4053231"/>
                <a:ext cx="1225732" cy="248227"/>
                <a:chOff x="2286000" y="2049474"/>
                <a:chExt cx="1915560" cy="681881"/>
              </a:xfrm>
              <a:solidFill>
                <a:srgbClr val="00B0F0"/>
              </a:solidFill>
            </p:grpSpPr>
            <p:sp>
              <p:nvSpPr>
                <p:cNvPr id="213" name="Rounded Rectangle 187"/>
                <p:cNvSpPr/>
                <p:nvPr/>
              </p:nvSpPr>
              <p:spPr>
                <a:xfrm>
                  <a:off x="2286000" y="2049474"/>
                  <a:ext cx="1915560" cy="68188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  <a:alpha val="80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121883" tIns="60941" rIns="121883" bIns="60941" anchor="ctr">
                  <a:noAutofit/>
                </a:bodyPr>
                <a:lstStyle/>
                <a:p>
                  <a:pPr eaLnBrk="0" fontAlgn="ctr" hangingPunct="0">
                    <a:buClr>
                      <a:srgbClr val="990000"/>
                    </a:buClr>
                    <a:buSzPct val="60000"/>
                  </a:pPr>
                  <a:endParaRPr lang="en-US" altLang="zh-CN" sz="1067" kern="0" noProof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4" name="圆角矩形 213"/>
                <p:cNvSpPr/>
                <p:nvPr/>
              </p:nvSpPr>
              <p:spPr>
                <a:xfrm>
                  <a:off x="2332529" y="2083821"/>
                  <a:ext cx="1777853" cy="617312"/>
                </a:xfrm>
                <a:prstGeom prst="roundRect">
                  <a:avLst/>
                </a:prstGeom>
                <a:noFill/>
              </p:spPr>
              <p:txBody>
                <a:bodyPr wrap="square" lIns="121840" tIns="60916" rIns="121840" bIns="60916">
                  <a:noAutofit/>
                </a:bodyPr>
                <a:lstStyle/>
                <a:p>
                  <a:pPr marL="0" lvl="4" algn="ctr" defTabSz="1625885" fontAlgn="ctr">
                    <a:buClr>
                      <a:srgbClr val="990000"/>
                    </a:buClr>
                    <a:buSzPct val="60000"/>
                    <a:defRPr/>
                  </a:pPr>
                  <a:r>
                    <a:rPr lang="en-US" sz="1067" b="1" dirty="0" smtClean="0">
                      <a:latin typeface="Huawei Sans" panose="020C0503030203020204" pitchFamily="34" charset="0"/>
                    </a:rPr>
                    <a:t>HA </a:t>
                  </a:r>
                  <a:r>
                    <a:rPr lang="ru-RU" sz="1067" b="1" dirty="0" smtClean="0">
                      <a:latin typeface="Huawei Sans" panose="020C0503030203020204" pitchFamily="34" charset="0"/>
                    </a:rPr>
                    <a:t>тома</a:t>
                  </a:r>
                  <a:endParaRPr lang="ru-RU" sz="1067" b="1" dirty="0">
                    <a:latin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207" name="组合 206"/>
              <p:cNvGrpSpPr/>
              <p:nvPr/>
            </p:nvGrpSpPr>
            <p:grpSpPr>
              <a:xfrm>
                <a:off x="7117592" y="3722238"/>
                <a:ext cx="1702296" cy="293975"/>
                <a:chOff x="2087238" y="1896266"/>
                <a:chExt cx="2672034" cy="533963"/>
              </a:xfrm>
              <a:solidFill>
                <a:srgbClr val="00B0F0"/>
              </a:solidFill>
            </p:grpSpPr>
            <p:sp>
              <p:nvSpPr>
                <p:cNvPr id="211" name="Rounded Rectangle 187"/>
                <p:cNvSpPr/>
                <p:nvPr/>
              </p:nvSpPr>
              <p:spPr>
                <a:xfrm>
                  <a:off x="2269985" y="1983741"/>
                  <a:ext cx="2207236" cy="446488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  <a:alpha val="80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121883" tIns="60941" rIns="121883" bIns="60941" anchor="ctr">
                  <a:noAutofit/>
                </a:bodyPr>
                <a:lstStyle/>
                <a:p>
                  <a:pPr eaLnBrk="0" fontAlgn="ctr" hangingPunct="0">
                    <a:buClr>
                      <a:srgbClr val="990000"/>
                    </a:buClr>
                    <a:buSzPct val="60000"/>
                  </a:pPr>
                  <a:endParaRPr lang="en-US" altLang="zh-CN" sz="1067" kern="0" noProof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2" name="圆角矩形 211"/>
                <p:cNvSpPr/>
                <p:nvPr/>
              </p:nvSpPr>
              <p:spPr>
                <a:xfrm>
                  <a:off x="2087238" y="1896266"/>
                  <a:ext cx="2672034" cy="502082"/>
                </a:xfrm>
                <a:prstGeom prst="roundRect">
                  <a:avLst/>
                </a:prstGeom>
                <a:noFill/>
              </p:spPr>
              <p:txBody>
                <a:bodyPr wrap="square" lIns="121840" tIns="60916" rIns="121840" bIns="60916">
                  <a:noAutofit/>
                </a:bodyPr>
                <a:lstStyle/>
                <a:p>
                  <a:pPr marL="0" lvl="4" algn="ctr" defTabSz="1625885" fontAlgn="ctr">
                    <a:buClr>
                      <a:srgbClr val="990000"/>
                    </a:buClr>
                    <a:buSzPct val="60000"/>
                    <a:defRPr/>
                  </a:pPr>
                  <a:r>
                    <a:rPr lang="ru-RU" sz="1067" b="1" dirty="0">
                      <a:latin typeface="Huawei Sans" panose="020C0503030203020204" pitchFamily="34" charset="0"/>
                    </a:rPr>
                    <a:t>Сервис резервирования облачного сервера</a:t>
                  </a:r>
                </a:p>
              </p:txBody>
            </p:sp>
          </p:grpSp>
          <p:grpSp>
            <p:nvGrpSpPr>
              <p:cNvPr id="208" name="组合 207"/>
              <p:cNvGrpSpPr/>
              <p:nvPr/>
            </p:nvGrpSpPr>
            <p:grpSpPr>
              <a:xfrm>
                <a:off x="7154779" y="4014288"/>
                <a:ext cx="1554137" cy="295477"/>
                <a:chOff x="2145608" y="1987436"/>
                <a:chExt cx="2439469" cy="536691"/>
              </a:xfrm>
              <a:solidFill>
                <a:srgbClr val="00B0F0"/>
              </a:solidFill>
            </p:grpSpPr>
            <p:sp>
              <p:nvSpPr>
                <p:cNvPr id="209" name="Rounded Rectangle 187"/>
                <p:cNvSpPr/>
                <p:nvPr/>
              </p:nvSpPr>
              <p:spPr>
                <a:xfrm>
                  <a:off x="2269986" y="2060204"/>
                  <a:ext cx="2207229" cy="463923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  <a:alpha val="80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square" lIns="121883" tIns="60941" rIns="121883" bIns="60941" anchor="ctr">
                  <a:noAutofit/>
                </a:bodyPr>
                <a:lstStyle/>
                <a:p>
                  <a:pPr eaLnBrk="0" fontAlgn="ctr" hangingPunct="0">
                    <a:buClr>
                      <a:srgbClr val="990000"/>
                    </a:buClr>
                    <a:buSzPct val="60000"/>
                  </a:pPr>
                  <a:endParaRPr lang="en-US" altLang="zh-CN" sz="1067" kern="0" noProof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0" name="圆角矩形 209"/>
                <p:cNvSpPr/>
                <p:nvPr/>
              </p:nvSpPr>
              <p:spPr>
                <a:xfrm>
                  <a:off x="2145608" y="1987436"/>
                  <a:ext cx="2439469" cy="343022"/>
                </a:xfrm>
                <a:prstGeom prst="roundRect">
                  <a:avLst/>
                </a:prstGeom>
                <a:noFill/>
              </p:spPr>
              <p:txBody>
                <a:bodyPr wrap="square" lIns="121840" tIns="60916" rIns="121840" bIns="60916">
                  <a:noAutofit/>
                </a:bodyPr>
                <a:lstStyle/>
                <a:p>
                  <a:pPr marL="0" lvl="4" algn="ctr" defTabSz="1625885" fontAlgn="ctr">
                    <a:buClr>
                      <a:srgbClr val="990000"/>
                    </a:buClr>
                    <a:buSzPct val="60000"/>
                    <a:defRPr/>
                  </a:pPr>
                  <a:r>
                    <a:rPr lang="ru-RU" sz="1067" b="1" dirty="0">
                      <a:latin typeface="Huawei Sans" panose="020C0503030203020204" pitchFamily="34" charset="0"/>
                    </a:rPr>
                    <a:t>Сервис резервирования томов</a:t>
                  </a:r>
                </a:p>
              </p:txBody>
            </p:sp>
          </p:grpSp>
        </p:grpSp>
        <p:sp>
          <p:nvSpPr>
            <p:cNvPr id="219" name="文本框 507"/>
            <p:cNvSpPr txBox="1"/>
            <p:nvPr/>
          </p:nvSpPr>
          <p:spPr>
            <a:xfrm rot="1918930">
              <a:off x="5497770" y="4344149"/>
              <a:ext cx="3341222" cy="3054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867">
                  <a:latin typeface="Huawei Sans" panose="020C0503030203020204" pitchFamily="34" charset="0"/>
                </a:rPr>
                <a:t>Гибридное облако</a:t>
              </a:r>
            </a:p>
          </p:txBody>
        </p:sp>
        <p:grpSp>
          <p:nvGrpSpPr>
            <p:cNvPr id="224" name="组合 223"/>
            <p:cNvGrpSpPr/>
            <p:nvPr/>
          </p:nvGrpSpPr>
          <p:grpSpPr>
            <a:xfrm>
              <a:off x="9123970" y="4826965"/>
              <a:ext cx="2575230" cy="1034855"/>
              <a:chOff x="7560292" y="1600082"/>
              <a:chExt cx="1577435" cy="776141"/>
            </a:xfrm>
            <a:effectLst/>
          </p:grpSpPr>
          <p:grpSp>
            <p:nvGrpSpPr>
              <p:cNvPr id="225" name="组合 224"/>
              <p:cNvGrpSpPr/>
              <p:nvPr/>
            </p:nvGrpSpPr>
            <p:grpSpPr>
              <a:xfrm>
                <a:off x="7560292" y="1600082"/>
                <a:ext cx="1577435" cy="284789"/>
                <a:chOff x="2007573" y="1866248"/>
                <a:chExt cx="2476041" cy="517278"/>
              </a:xfrm>
              <a:solidFill>
                <a:srgbClr val="00B0F0"/>
              </a:solidFill>
            </p:grpSpPr>
            <p:sp>
              <p:nvSpPr>
                <p:cNvPr id="232" name="Rounded Rectangle 187"/>
                <p:cNvSpPr/>
                <p:nvPr/>
              </p:nvSpPr>
              <p:spPr>
                <a:xfrm>
                  <a:off x="2269986" y="1999065"/>
                  <a:ext cx="1915560" cy="38446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  <a:alpha val="80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>
                  <a:outerShdw blurRad="63500" sx="101000" sy="101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 lIns="121883" tIns="60941" rIns="121883" bIns="60941" anchor="ctr">
                  <a:noAutofit/>
                </a:bodyPr>
                <a:lstStyle/>
                <a:p>
                  <a:pPr eaLnBrk="0" fontAlgn="ctr" hangingPunct="0">
                    <a:buClr>
                      <a:srgbClr val="990000"/>
                    </a:buClr>
                    <a:buSzPct val="60000"/>
                  </a:pPr>
                  <a:endParaRPr lang="en-US" altLang="zh-CN" sz="1067" kern="0" noProof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3" name="圆角矩形 232"/>
                <p:cNvSpPr/>
                <p:nvPr/>
              </p:nvSpPr>
              <p:spPr>
                <a:xfrm>
                  <a:off x="2007573" y="1866248"/>
                  <a:ext cx="2476041" cy="432916"/>
                </a:xfrm>
                <a:prstGeom prst="roundRect">
                  <a:avLst/>
                </a:prstGeom>
                <a:noFill/>
              </p:spPr>
              <p:txBody>
                <a:bodyPr wrap="square" lIns="121840" tIns="60916" rIns="121840" bIns="60916">
                  <a:noAutofit/>
                </a:bodyPr>
                <a:lstStyle/>
                <a:p>
                  <a:pPr marL="0" lvl="4" algn="ctr" defTabSz="1625885" fontAlgn="ctr">
                    <a:buClr>
                      <a:srgbClr val="990000"/>
                    </a:buClr>
                    <a:buSzPct val="60000"/>
                    <a:defRPr/>
                  </a:pPr>
                  <a:r>
                    <a:rPr lang="ru-RU" sz="1067" b="1" dirty="0">
                      <a:latin typeface="Huawei Sans" panose="020C0503030203020204" pitchFamily="34" charset="0"/>
                    </a:rPr>
                    <a:t>Сервис резервирования облачного сервера</a:t>
                  </a:r>
                </a:p>
              </p:txBody>
            </p:sp>
          </p:grpSp>
          <p:grpSp>
            <p:nvGrpSpPr>
              <p:cNvPr id="226" name="组合 225"/>
              <p:cNvGrpSpPr/>
              <p:nvPr/>
            </p:nvGrpSpPr>
            <p:grpSpPr>
              <a:xfrm>
                <a:off x="7684685" y="1849579"/>
                <a:ext cx="1338301" cy="277144"/>
                <a:chOff x="2202829" y="1880133"/>
                <a:chExt cx="2100682" cy="503393"/>
              </a:xfrm>
              <a:solidFill>
                <a:srgbClr val="00B0F0"/>
              </a:solidFill>
            </p:grpSpPr>
            <p:sp>
              <p:nvSpPr>
                <p:cNvPr id="230" name="Rounded Rectangle 187"/>
                <p:cNvSpPr/>
                <p:nvPr/>
              </p:nvSpPr>
              <p:spPr>
                <a:xfrm>
                  <a:off x="2269986" y="1999065"/>
                  <a:ext cx="1915560" cy="38446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  <a:alpha val="80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>
                  <a:outerShdw blurRad="63500" sx="101000" sy="101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 lIns="121883" tIns="60941" rIns="121883" bIns="60941" anchor="ctr">
                  <a:noAutofit/>
                </a:bodyPr>
                <a:lstStyle/>
                <a:p>
                  <a:pPr eaLnBrk="0" fontAlgn="ctr" hangingPunct="0">
                    <a:buClr>
                      <a:srgbClr val="990000"/>
                    </a:buClr>
                    <a:buSzPct val="60000"/>
                  </a:pPr>
                  <a:endParaRPr lang="en-US" altLang="zh-CN" sz="1067" kern="0" noProof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1" name="圆角矩形 230"/>
                <p:cNvSpPr/>
                <p:nvPr/>
              </p:nvSpPr>
              <p:spPr>
                <a:xfrm>
                  <a:off x="2202829" y="1880133"/>
                  <a:ext cx="2100682" cy="432916"/>
                </a:xfrm>
                <a:prstGeom prst="roundRect">
                  <a:avLst/>
                </a:prstGeom>
                <a:noFill/>
              </p:spPr>
              <p:txBody>
                <a:bodyPr wrap="square" lIns="121840" tIns="60916" rIns="121840" bIns="60916">
                  <a:noAutofit/>
                </a:bodyPr>
                <a:lstStyle/>
                <a:p>
                  <a:pPr marL="0" lvl="4" algn="ctr" defTabSz="1625885" fontAlgn="ctr">
                    <a:buClr>
                      <a:srgbClr val="990000"/>
                    </a:buClr>
                    <a:buSzPct val="60000"/>
                    <a:defRPr/>
                  </a:pPr>
                  <a:r>
                    <a:rPr lang="ru-RU" sz="1067" b="1" dirty="0">
                      <a:latin typeface="Huawei Sans" panose="020C0503030203020204" pitchFamily="34" charset="0"/>
                    </a:rPr>
                    <a:t>Сервис резервирования томов</a:t>
                  </a:r>
                </a:p>
              </p:txBody>
            </p:sp>
          </p:grpSp>
          <p:grpSp>
            <p:nvGrpSpPr>
              <p:cNvPr id="227" name="组合 226"/>
              <p:cNvGrpSpPr/>
              <p:nvPr/>
            </p:nvGrpSpPr>
            <p:grpSpPr>
              <a:xfrm>
                <a:off x="7644049" y="2137880"/>
                <a:ext cx="1409921" cy="238343"/>
                <a:chOff x="2139043" y="1969526"/>
                <a:chExt cx="2213100" cy="432916"/>
              </a:xfrm>
              <a:solidFill>
                <a:srgbClr val="00B0F0"/>
              </a:solidFill>
            </p:grpSpPr>
            <p:sp>
              <p:nvSpPr>
                <p:cNvPr id="228" name="Rounded Rectangle 187"/>
                <p:cNvSpPr/>
                <p:nvPr/>
              </p:nvSpPr>
              <p:spPr>
                <a:xfrm>
                  <a:off x="2269986" y="1999065"/>
                  <a:ext cx="1915560" cy="384461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bg1">
                    <a:lumMod val="85000"/>
                    <a:alpha val="80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>
                  <a:outerShdw blurRad="63500" sx="101000" sy="101000" algn="ct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wrap="square" lIns="121883" tIns="60941" rIns="121883" bIns="60941" anchor="ctr">
                  <a:noAutofit/>
                </a:bodyPr>
                <a:lstStyle/>
                <a:p>
                  <a:pPr eaLnBrk="0" fontAlgn="ctr" hangingPunct="0">
                    <a:buClr>
                      <a:srgbClr val="990000"/>
                    </a:buClr>
                    <a:buSzPct val="60000"/>
                  </a:pPr>
                  <a:endParaRPr lang="en-US" altLang="zh-CN" sz="1067" kern="0" noProof="1">
                    <a:latin typeface="Huawei Sans" panose="020C0503030203020204" pitchFamily="34" charset="0"/>
                    <a:ea typeface="方正兰亭黑简体" panose="02000000000000000000" pitchFamily="2" charset="-122"/>
                    <a:cs typeface="Arial" pitchFamily="34" charset="0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9" name="圆角矩形 228"/>
                <p:cNvSpPr/>
                <p:nvPr/>
              </p:nvSpPr>
              <p:spPr>
                <a:xfrm>
                  <a:off x="2139043" y="1969526"/>
                  <a:ext cx="2213100" cy="432916"/>
                </a:xfrm>
                <a:prstGeom prst="roundRect">
                  <a:avLst/>
                </a:prstGeom>
                <a:noFill/>
              </p:spPr>
              <p:txBody>
                <a:bodyPr wrap="square" lIns="121840" tIns="60916" rIns="121840" bIns="60916">
                  <a:noAutofit/>
                </a:bodyPr>
                <a:lstStyle/>
                <a:p>
                  <a:pPr marL="0" lvl="4" algn="ctr" defTabSz="1625885" fontAlgn="ctr">
                    <a:buClr>
                      <a:srgbClr val="990000"/>
                    </a:buClr>
                    <a:buSzPct val="60000"/>
                    <a:defRPr/>
                  </a:pPr>
                  <a:r>
                    <a:rPr lang="ru-RU" sz="1067" b="1">
                      <a:latin typeface="Huawei Sans" panose="020C0503030203020204" pitchFamily="34" charset="0"/>
                    </a:rPr>
                    <a:t>Высокая доступность тома</a:t>
                  </a:r>
                </a:p>
              </p:txBody>
            </p:sp>
          </p:grpSp>
        </p:grpSp>
        <p:sp>
          <p:nvSpPr>
            <p:cNvPr id="234" name="矩形 233"/>
            <p:cNvSpPr/>
            <p:nvPr/>
          </p:nvSpPr>
          <p:spPr>
            <a:xfrm rot="10800000">
              <a:off x="974124" y="5806878"/>
              <a:ext cx="9136771" cy="6095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62580" tIns="81291" rIns="162580" bIns="81291" rtlCol="0" anchor="ctr">
              <a:noAutofit/>
            </a:bodyPr>
            <a:lstStyle/>
            <a:p>
              <a:pPr algn="ctr" fontAlgn="ctr"/>
              <a:endParaRPr lang="en-US" altLang="zh-CN" sz="1333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35" name="TextBox 11"/>
            <p:cNvSpPr txBox="1">
              <a:spLocks noChangeArrowheads="1"/>
            </p:cNvSpPr>
            <p:nvPr/>
          </p:nvSpPr>
          <p:spPr bwMode="auto">
            <a:xfrm flipH="1">
              <a:off x="4611218" y="5516208"/>
              <a:ext cx="3188181" cy="2402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lIns="0" tIns="0" rIns="0" bIns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179388" indent="-179388" defTabSz="1536055" eaLnBrk="1" fontAlgn="ctr" hangingPunct="1">
                <a:lnSpc>
                  <a:spcPct val="150000"/>
                </a:lnSpc>
                <a:buFont typeface="Wingdings" pitchFamily="2" charset="2"/>
                <a:buChar char="l"/>
                <a:defRPr/>
              </a:pPr>
              <a:r>
                <a:rPr lang="ru-RU" sz="1067" b="1" dirty="0" smtClean="0">
                  <a:latin typeface="Huawei Sans" panose="020C0503030203020204" pitchFamily="34" charset="0"/>
                </a:rPr>
                <a:t>Конвергентное управление </a:t>
              </a:r>
              <a:r>
                <a:rPr lang="ru-RU" sz="1067" b="1" dirty="0">
                  <a:latin typeface="Huawei Sans" panose="020C0503030203020204" pitchFamily="34" charset="0"/>
                </a:rPr>
                <a:t>данными</a:t>
              </a:r>
            </a:p>
          </p:txBody>
        </p:sp>
        <p:pic>
          <p:nvPicPr>
            <p:cNvPr id="85" name="图片 84">
              <a:extLst>
                <a:ext uri="{FF2B5EF4-FFF2-40B4-BE49-F238E27FC236}">
                  <a16:creationId xmlns="" xmlns:a16="http://schemas.microsoft.com/office/drawing/2014/main" id="{059CEA42-54D6-504A-A231-ED6051AD7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2154" y="1557260"/>
              <a:ext cx="287157" cy="287157"/>
            </a:xfrm>
            <a:prstGeom prst="rect">
              <a:avLst/>
            </a:prstGeom>
          </p:spPr>
        </p:pic>
        <p:pic>
          <p:nvPicPr>
            <p:cNvPr id="86" name="图片 85">
              <a:extLst>
                <a:ext uri="{FF2B5EF4-FFF2-40B4-BE49-F238E27FC236}">
                  <a16:creationId xmlns="" xmlns:a16="http://schemas.microsoft.com/office/drawing/2014/main" id="{059CEA42-54D6-504A-A231-ED6051AD7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8917" y="4562279"/>
              <a:ext cx="287157" cy="287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19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Обзор решения DR</a:t>
            </a:r>
          </a:p>
          <a:p>
            <a:r>
              <a:rPr lang="ru-RU" b="1">
                <a:latin typeface="Huawei Sans" panose="020C0503030203020204" pitchFamily="34" charset="0"/>
              </a:rPr>
              <a:t>Архитектура решения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Распространенные технологии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Примеры применения решения DR</a:t>
            </a:r>
          </a:p>
        </p:txBody>
      </p:sp>
    </p:spTree>
    <p:extLst>
      <p:ext uri="{BB962C8B-B14F-4D97-AF65-F5344CB8AC3E}">
        <p14:creationId xmlns:p14="http://schemas.microsoft.com/office/powerpoint/2010/main" val="11904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838" y="135584"/>
            <a:ext cx="10728325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Решение резервного копирования и аварийного восстановления данных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93719" y="1009423"/>
            <a:ext cx="11404927" cy="4961117"/>
            <a:chOff x="193719" y="1009423"/>
            <a:chExt cx="11404927" cy="4961117"/>
          </a:xfrm>
        </p:grpSpPr>
        <p:sp>
          <p:nvSpPr>
            <p:cNvPr id="52" name="圆角矩形 51"/>
            <p:cNvSpPr/>
            <p:nvPr/>
          </p:nvSpPr>
          <p:spPr bwMode="auto">
            <a:xfrm>
              <a:off x="6297941" y="1550586"/>
              <a:ext cx="3608901" cy="4384946"/>
            </a:xfrm>
            <a:prstGeom prst="roundRect">
              <a:avLst>
                <a:gd name="adj" fmla="val 562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5846" tIns="32922" rIns="65846" bIns="3292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58240" fontAlgn="ctr">
                <a:lnSpc>
                  <a:spcPct val="110000"/>
                </a:lnSpc>
                <a:buClr>
                  <a:schemeClr val="bg1"/>
                </a:buClr>
                <a:buFont typeface="Wingdings" pitchFamily="2" charset="2"/>
                <a:buChar char="•"/>
              </a:pPr>
              <a:endParaRPr lang="en-US" altLang="zh-CN" sz="12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7" name="圆角矩形 76"/>
            <p:cNvSpPr/>
            <p:nvPr/>
          </p:nvSpPr>
          <p:spPr bwMode="auto">
            <a:xfrm>
              <a:off x="2714431" y="1550586"/>
              <a:ext cx="3309770" cy="4384946"/>
            </a:xfrm>
            <a:prstGeom prst="roundRect">
              <a:avLst>
                <a:gd name="adj" fmla="val 562"/>
              </a:avLst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5846" tIns="32922" rIns="65846" bIns="3292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58240" fontAlgn="ctr">
                <a:lnSpc>
                  <a:spcPct val="110000"/>
                </a:lnSpc>
                <a:buClr>
                  <a:schemeClr val="bg1"/>
                </a:buClr>
                <a:buFont typeface="Wingdings" pitchFamily="2" charset="2"/>
                <a:buChar char="•"/>
              </a:pPr>
              <a:endParaRPr lang="en-US" altLang="zh-CN" sz="1200" b="1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4" name="圆角矩形 63"/>
            <p:cNvSpPr/>
            <p:nvPr/>
          </p:nvSpPr>
          <p:spPr bwMode="auto">
            <a:xfrm>
              <a:off x="2541204" y="1418631"/>
              <a:ext cx="7489687" cy="4544842"/>
            </a:xfrm>
            <a:prstGeom prst="roundRect">
              <a:avLst>
                <a:gd name="adj" fmla="val 2876"/>
              </a:avLst>
            </a:prstGeom>
            <a:noFill/>
            <a:ln w="9525" cap="flat" cmpd="sng" algn="ctr">
              <a:solidFill>
                <a:srgbClr val="FFFFFF">
                  <a:lumMod val="6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eaVert" wrap="square" lIns="64692" tIns="32345" rIns="64692" bIns="32345" anchor="b">
              <a:noAutofit/>
            </a:bodyPr>
            <a:lstStyle/>
            <a:p>
              <a:pPr defTabSz="590177" fontAlgn="ctr">
                <a:buClr>
                  <a:srgbClr val="FFFFFF"/>
                </a:buClr>
                <a:defRPr/>
              </a:pPr>
              <a:endParaRPr lang="en-US" altLang="zh-CN" sz="1200" kern="0">
                <a:solidFill>
                  <a:srgbClr val="FFFFFF">
                    <a:lumMod val="50000"/>
                  </a:srgb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3" name="平行四边形 82"/>
            <p:cNvSpPr>
              <a:spLocks/>
            </p:cNvSpPr>
            <p:nvPr/>
          </p:nvSpPr>
          <p:spPr bwMode="auto">
            <a:xfrm>
              <a:off x="755482" y="1009423"/>
              <a:ext cx="1504062" cy="307648"/>
            </a:xfrm>
            <a:prstGeom prst="parallelogram">
              <a:avLst/>
            </a:prstGeom>
            <a:solidFill>
              <a:srgbClr val="B0DD7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Госуслуги</a:t>
              </a:r>
            </a:p>
          </p:txBody>
        </p:sp>
        <p:sp>
          <p:nvSpPr>
            <p:cNvPr id="84" name="平行四边形 83"/>
            <p:cNvSpPr>
              <a:spLocks/>
            </p:cNvSpPr>
            <p:nvPr/>
          </p:nvSpPr>
          <p:spPr bwMode="auto">
            <a:xfrm>
              <a:off x="5542003" y="1009423"/>
              <a:ext cx="1504062" cy="307648"/>
            </a:xfrm>
            <a:prstGeom prst="parallelogram">
              <a:avLst/>
            </a:prstGeom>
            <a:solidFill>
              <a:srgbClr val="B0DD7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Энергетика</a:t>
              </a:r>
            </a:p>
          </p:txBody>
        </p:sp>
        <p:sp>
          <p:nvSpPr>
            <p:cNvPr id="85" name="平行四边形 84"/>
            <p:cNvSpPr>
              <a:spLocks/>
            </p:cNvSpPr>
            <p:nvPr/>
          </p:nvSpPr>
          <p:spPr bwMode="auto">
            <a:xfrm>
              <a:off x="7137510" y="1009423"/>
              <a:ext cx="1504062" cy="307648"/>
            </a:xfrm>
            <a:prstGeom prst="parallelogram">
              <a:avLst/>
            </a:prstGeom>
            <a:solidFill>
              <a:srgbClr val="B0DD7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Образование</a:t>
              </a:r>
            </a:p>
          </p:txBody>
        </p:sp>
        <p:sp>
          <p:nvSpPr>
            <p:cNvPr id="86" name="平行四边形 85"/>
            <p:cNvSpPr>
              <a:spLocks/>
            </p:cNvSpPr>
            <p:nvPr/>
          </p:nvSpPr>
          <p:spPr bwMode="auto">
            <a:xfrm>
              <a:off x="10122335" y="1009913"/>
              <a:ext cx="1294560" cy="306669"/>
            </a:xfrm>
            <a:prstGeom prst="parallelogram">
              <a:avLst/>
            </a:prstGeom>
            <a:solidFill>
              <a:srgbClr val="B0DD7F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defTabSz="646698" fontAlgn="ctr">
                <a:defRPr/>
              </a:pPr>
              <a:r>
                <a:rPr lang="ru-RU" sz="1200">
                  <a:solidFill>
                    <a:srgbClr val="000000">
                      <a:lumMod val="85000"/>
                      <a:lumOff val="15000"/>
                    </a:srgbClr>
                  </a:solidFill>
                  <a:latin typeface="Huawei Sans" panose="020C0503030203020204" pitchFamily="34" charset="0"/>
                </a:rPr>
                <a:t>......</a:t>
              </a:r>
            </a:p>
          </p:txBody>
        </p:sp>
        <p:sp>
          <p:nvSpPr>
            <p:cNvPr id="92" name="圆角矩形 91"/>
            <p:cNvSpPr/>
            <p:nvPr/>
          </p:nvSpPr>
          <p:spPr bwMode="auto">
            <a:xfrm>
              <a:off x="2783089" y="4609858"/>
              <a:ext cx="3143856" cy="1053743"/>
            </a:xfrm>
            <a:prstGeom prst="roundRect">
              <a:avLst>
                <a:gd name="adj" fmla="val 4256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t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Резервное копирование</a:t>
              </a:r>
            </a:p>
          </p:txBody>
        </p:sp>
        <p:sp>
          <p:nvSpPr>
            <p:cNvPr id="98" name="平行四边形 97"/>
            <p:cNvSpPr>
              <a:spLocks/>
            </p:cNvSpPr>
            <p:nvPr/>
          </p:nvSpPr>
          <p:spPr bwMode="auto">
            <a:xfrm>
              <a:off x="3946496" y="1009423"/>
              <a:ext cx="1504062" cy="307648"/>
            </a:xfrm>
            <a:prstGeom prst="parallelogram">
              <a:avLst/>
            </a:prstGeom>
            <a:solidFill>
              <a:srgbClr val="B0DD7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Транспорт</a:t>
              </a:r>
            </a:p>
          </p:txBody>
        </p:sp>
        <p:sp>
          <p:nvSpPr>
            <p:cNvPr id="99" name="平行四边形 98"/>
            <p:cNvSpPr>
              <a:spLocks/>
            </p:cNvSpPr>
            <p:nvPr/>
          </p:nvSpPr>
          <p:spPr bwMode="auto">
            <a:xfrm>
              <a:off x="8733017" y="1013342"/>
              <a:ext cx="1297871" cy="299810"/>
            </a:xfrm>
            <a:prstGeom prst="parallelogram">
              <a:avLst/>
            </a:prstGeom>
            <a:solidFill>
              <a:srgbClr val="B0DD7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fontAlgn="ctr"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Медицина</a:t>
              </a:r>
              <a:endParaRPr lang="ru-RU" sz="1200" dirty="0">
                <a:solidFill>
                  <a:srgbClr val="00000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15" name="圆角矩形 114"/>
            <p:cNvSpPr/>
            <p:nvPr/>
          </p:nvSpPr>
          <p:spPr bwMode="auto">
            <a:xfrm>
              <a:off x="3765515" y="5028730"/>
              <a:ext cx="1416753" cy="388096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2345" rIns="0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Резервирование ВМ</a:t>
              </a:r>
            </a:p>
          </p:txBody>
        </p:sp>
        <p:sp>
          <p:nvSpPr>
            <p:cNvPr id="128" name="平行四边形 127"/>
            <p:cNvSpPr>
              <a:spLocks/>
            </p:cNvSpPr>
            <p:nvPr/>
          </p:nvSpPr>
          <p:spPr bwMode="auto">
            <a:xfrm>
              <a:off x="2350989" y="1009423"/>
              <a:ext cx="1504062" cy="307648"/>
            </a:xfrm>
            <a:prstGeom prst="parallelogram">
              <a:avLst/>
            </a:prstGeom>
            <a:solidFill>
              <a:srgbClr val="B0DD7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Финансы</a:t>
              </a:r>
            </a:p>
          </p:txBody>
        </p:sp>
        <p:sp>
          <p:nvSpPr>
            <p:cNvPr id="60" name="圆角矩形 59"/>
            <p:cNvSpPr/>
            <p:nvPr/>
          </p:nvSpPr>
          <p:spPr bwMode="auto">
            <a:xfrm>
              <a:off x="2783089" y="3267178"/>
              <a:ext cx="3128948" cy="1121727"/>
            </a:xfrm>
            <a:prstGeom prst="roundRect">
              <a:avLst>
                <a:gd name="adj" fmla="val 4256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t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DR на уровне данных</a:t>
              </a:r>
            </a:p>
          </p:txBody>
        </p:sp>
        <p:sp>
          <p:nvSpPr>
            <p:cNvPr id="68" name="圆角矩形 67"/>
            <p:cNvSpPr/>
            <p:nvPr/>
          </p:nvSpPr>
          <p:spPr bwMode="auto">
            <a:xfrm>
              <a:off x="2783089" y="1890507"/>
              <a:ext cx="3114038" cy="1212318"/>
            </a:xfrm>
            <a:prstGeom prst="roundRect">
              <a:avLst>
                <a:gd name="adj" fmla="val 4256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t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DR на уровне приложений</a:t>
              </a:r>
            </a:p>
          </p:txBody>
        </p:sp>
        <p:sp>
          <p:nvSpPr>
            <p:cNvPr id="78" name="圆角矩形 77"/>
            <p:cNvSpPr/>
            <p:nvPr/>
          </p:nvSpPr>
          <p:spPr bwMode="auto">
            <a:xfrm>
              <a:off x="3422140" y="2287136"/>
              <a:ext cx="1757116" cy="656008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2345" rIns="0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Облачное решение DR «активный-активный»</a:t>
              </a:r>
            </a:p>
          </p:txBody>
        </p:sp>
        <p:sp>
          <p:nvSpPr>
            <p:cNvPr id="79" name="圆角矩形 78"/>
            <p:cNvSpPr/>
            <p:nvPr/>
          </p:nvSpPr>
          <p:spPr bwMode="auto">
            <a:xfrm>
              <a:off x="2816122" y="3521697"/>
              <a:ext cx="1532188" cy="776138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2345" rIns="0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Облачное решение DR «активный-резервный»</a:t>
              </a:r>
            </a:p>
          </p:txBody>
        </p:sp>
        <p:sp>
          <p:nvSpPr>
            <p:cNvPr id="80" name="TextBox 109"/>
            <p:cNvSpPr txBox="1">
              <a:spLocks noChangeArrowheads="1"/>
            </p:cNvSpPr>
            <p:nvPr/>
          </p:nvSpPr>
          <p:spPr bwMode="auto">
            <a:xfrm>
              <a:off x="3304212" y="1481424"/>
              <a:ext cx="2293322" cy="27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486" tIns="30742" rIns="61486" bIns="30742">
              <a:noAutofit/>
            </a:bodyPr>
            <a:lstStyle/>
            <a:p>
              <a:pPr algn="ctr" fontAlgn="ctr">
                <a:buClr>
                  <a:srgbClr val="FFFFFF"/>
                </a:buClr>
                <a:buNone/>
              </a:pPr>
              <a:r>
                <a:rPr lang="ru-RU" sz="1400" b="1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Режим облачных вычислений</a:t>
              </a:r>
            </a:p>
          </p:txBody>
        </p:sp>
        <p:sp>
          <p:nvSpPr>
            <p:cNvPr id="81" name="TextBox 109"/>
            <p:cNvSpPr txBox="1">
              <a:spLocks noChangeArrowheads="1"/>
            </p:cNvSpPr>
            <p:nvPr/>
          </p:nvSpPr>
          <p:spPr bwMode="auto">
            <a:xfrm>
              <a:off x="7165599" y="1493867"/>
              <a:ext cx="2052417" cy="187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486" tIns="30742" rIns="61486" bIns="30742">
              <a:noAutofit/>
            </a:bodyPr>
            <a:lstStyle/>
            <a:p>
              <a:pPr algn="ctr" fontAlgn="ctr">
                <a:buClr>
                  <a:srgbClr val="FFFFFF"/>
                </a:buClr>
                <a:buNone/>
              </a:pPr>
              <a:r>
                <a:rPr lang="ru-RU" sz="1400" b="1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Режим физического сервера</a:t>
              </a:r>
            </a:p>
          </p:txBody>
        </p:sp>
        <p:sp>
          <p:nvSpPr>
            <p:cNvPr id="97" name="圆角矩形 96"/>
            <p:cNvSpPr/>
            <p:nvPr/>
          </p:nvSpPr>
          <p:spPr bwMode="auto">
            <a:xfrm>
              <a:off x="10133438" y="1416078"/>
              <a:ext cx="1267555" cy="4554462"/>
            </a:xfrm>
            <a:prstGeom prst="roundRect">
              <a:avLst>
                <a:gd name="adj" fmla="val 12843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64692" tIns="32345" rIns="64692" bIns="32345">
              <a:noAutofit/>
            </a:bodyPr>
            <a:lstStyle/>
            <a:p>
              <a:pPr defTabSz="590177" fontAlgn="ctr">
                <a:buClr>
                  <a:srgbClr val="FFFFFF"/>
                </a:buClr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   </a:t>
              </a:r>
            </a:p>
          </p:txBody>
        </p:sp>
        <p:sp>
          <p:nvSpPr>
            <p:cNvPr id="100" name="圆角矩形 99"/>
            <p:cNvSpPr/>
            <p:nvPr/>
          </p:nvSpPr>
          <p:spPr bwMode="auto">
            <a:xfrm>
              <a:off x="10227496" y="2443970"/>
              <a:ext cx="1084066" cy="499174"/>
            </a:xfrm>
            <a:prstGeom prst="roundRect">
              <a:avLst>
                <a:gd name="adj" fmla="val 12843"/>
              </a:avLst>
            </a:prstGeom>
            <a:solidFill>
              <a:srgbClr val="B4DB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Выбор </a:t>
              </a:r>
              <a:r>
                <a:rPr lang="ru-RU" sz="1200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DR</a:t>
              </a:r>
              <a:endParaRPr lang="ru-RU" sz="1200" dirty="0">
                <a:solidFill>
                  <a:srgbClr val="00000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01" name="圆角矩形 100"/>
            <p:cNvSpPr/>
            <p:nvPr/>
          </p:nvSpPr>
          <p:spPr bwMode="auto">
            <a:xfrm>
              <a:off x="10227496" y="3722301"/>
              <a:ext cx="1084066" cy="501171"/>
            </a:xfrm>
            <a:prstGeom prst="roundRect">
              <a:avLst>
                <a:gd name="adj" fmla="val 12843"/>
              </a:avLst>
            </a:prstGeom>
            <a:solidFill>
              <a:srgbClr val="B4DB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defTabSz="590177" fontAlgn="ctr">
                <a:defRPr/>
              </a:pPr>
              <a:r>
                <a:rPr lang="ru-RU" sz="1100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Тестирование </a:t>
              </a:r>
              <a:r>
                <a:rPr lang="ru-RU" sz="11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и</a:t>
              </a:r>
            </a:p>
            <a:p>
              <a:pPr algn="ctr" defTabSz="590177" fontAlgn="ctr">
                <a:defRPr/>
              </a:pPr>
              <a:r>
                <a:rPr lang="ru-RU" sz="11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переключение</a:t>
              </a:r>
            </a:p>
          </p:txBody>
        </p:sp>
        <p:sp>
          <p:nvSpPr>
            <p:cNvPr id="102" name="圆角矩形 101"/>
            <p:cNvSpPr/>
            <p:nvPr/>
          </p:nvSpPr>
          <p:spPr bwMode="auto">
            <a:xfrm>
              <a:off x="10148043" y="5064653"/>
              <a:ext cx="1165193" cy="558447"/>
            </a:xfrm>
            <a:prstGeom prst="roundRect">
              <a:avLst>
                <a:gd name="adj" fmla="val 12843"/>
              </a:avLst>
            </a:prstGeom>
            <a:solidFill>
              <a:srgbClr val="B4DB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Оценка и</a:t>
              </a:r>
            </a:p>
            <a:p>
              <a:pPr algn="ctr" defTabSz="590177" fontAlgn="ctr"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оптимизация</a:t>
              </a:r>
            </a:p>
          </p:txBody>
        </p:sp>
        <p:sp>
          <p:nvSpPr>
            <p:cNvPr id="103" name="圆角矩形 102"/>
            <p:cNvSpPr/>
            <p:nvPr/>
          </p:nvSpPr>
          <p:spPr bwMode="auto">
            <a:xfrm>
              <a:off x="10226508" y="4381652"/>
              <a:ext cx="1086728" cy="524816"/>
            </a:xfrm>
            <a:prstGeom prst="roundRect">
              <a:avLst>
                <a:gd name="adj" fmla="val 12843"/>
              </a:avLst>
            </a:prstGeom>
            <a:solidFill>
              <a:srgbClr val="B4DB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defTabSz="590177" fontAlgn="ctr">
                <a:defRPr/>
              </a:pPr>
              <a:r>
                <a:rPr lang="ru-RU" sz="1100" dirty="0" err="1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Предоставле-ние</a:t>
              </a:r>
              <a:r>
                <a:rPr lang="ru-RU" sz="1100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 сервисов</a:t>
              </a:r>
              <a:endParaRPr lang="ru-RU" sz="1100" dirty="0">
                <a:solidFill>
                  <a:srgbClr val="00000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04" name="圆角矩形 103"/>
            <p:cNvSpPr/>
            <p:nvPr/>
          </p:nvSpPr>
          <p:spPr bwMode="auto">
            <a:xfrm>
              <a:off x="10227503" y="3101323"/>
              <a:ext cx="1084064" cy="501171"/>
            </a:xfrm>
            <a:prstGeom prst="roundRect">
              <a:avLst>
                <a:gd name="adj" fmla="val 12843"/>
              </a:avLst>
            </a:prstGeom>
            <a:solidFill>
              <a:srgbClr val="B4DB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Расчет </a:t>
              </a:r>
              <a:r>
                <a:rPr lang="ru-RU" sz="1200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каналов</a:t>
              </a:r>
              <a:endParaRPr lang="ru-RU" sz="1200" dirty="0">
                <a:solidFill>
                  <a:srgbClr val="00000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05" name="TextBox 109"/>
            <p:cNvSpPr txBox="1">
              <a:spLocks noChangeArrowheads="1"/>
            </p:cNvSpPr>
            <p:nvPr/>
          </p:nvSpPr>
          <p:spPr bwMode="auto">
            <a:xfrm>
              <a:off x="9927191" y="1395163"/>
              <a:ext cx="1671455" cy="288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486" tIns="30742" rIns="61486" bIns="30742">
              <a:noAutofit/>
            </a:bodyPr>
            <a:lstStyle/>
            <a:p>
              <a:pPr algn="ctr" fontAlgn="ctr">
                <a:buClr>
                  <a:srgbClr val="FFFFFF"/>
                </a:buClr>
                <a:buNone/>
              </a:pPr>
              <a:r>
                <a:rPr lang="ru-RU" sz="1200" dirty="0" err="1" smtClean="0">
                  <a:latin typeface="Huawei Sans" panose="020C0503030203020204" pitchFamily="34" charset="0"/>
                </a:rPr>
                <a:t>Консультиро</a:t>
              </a:r>
              <a:r>
                <a:rPr lang="ru-RU" sz="1200" dirty="0" smtClean="0">
                  <a:latin typeface="Huawei Sans" panose="020C0503030203020204" pitchFamily="34" charset="0"/>
                </a:rPr>
                <a:t>-</a:t>
              </a:r>
              <a:br>
                <a:rPr lang="ru-RU" sz="1200" dirty="0" smtClean="0">
                  <a:latin typeface="Huawei Sans" panose="020C0503030203020204" pitchFamily="34" charset="0"/>
                </a:rPr>
              </a:br>
              <a:r>
                <a:rPr lang="ru-RU" sz="1200" dirty="0" err="1" smtClean="0">
                  <a:latin typeface="Huawei Sans" panose="020C0503030203020204" pitchFamily="34" charset="0"/>
                </a:rPr>
                <a:t>вание</a:t>
              </a:r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106" name="圆角矩形 105"/>
            <p:cNvSpPr/>
            <p:nvPr/>
          </p:nvSpPr>
          <p:spPr bwMode="auto">
            <a:xfrm>
              <a:off x="10227503" y="1837668"/>
              <a:ext cx="1084064" cy="501171"/>
            </a:xfrm>
            <a:prstGeom prst="roundRect">
              <a:avLst>
                <a:gd name="adj" fmla="val 12843"/>
              </a:avLst>
            </a:prstGeom>
            <a:solidFill>
              <a:srgbClr val="B4DBF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Совместные</a:t>
              </a:r>
              <a:endParaRPr lang="ru-RU" sz="1200" dirty="0">
                <a:solidFill>
                  <a:srgbClr val="000000"/>
                </a:solidFill>
                <a:latin typeface="Huawei Sans" panose="020C0503030203020204" pitchFamily="34" charset="0"/>
              </a:endParaRPr>
            </a:p>
            <a:p>
              <a:pPr algn="ctr" defTabSz="590177" fontAlgn="ctr"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Huawei Sans" panose="020C0503030203020204" pitchFamily="34" charset="0"/>
                </a:rPr>
                <a:t>поставки</a:t>
              </a:r>
              <a:endParaRPr lang="ru-RU" sz="1200" dirty="0">
                <a:solidFill>
                  <a:srgbClr val="00000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07" name="圆角矩形 106"/>
            <p:cNvSpPr/>
            <p:nvPr/>
          </p:nvSpPr>
          <p:spPr bwMode="auto">
            <a:xfrm>
              <a:off x="755482" y="1428265"/>
              <a:ext cx="1692652" cy="4512853"/>
            </a:xfrm>
            <a:prstGeom prst="roundRect">
              <a:avLst>
                <a:gd name="adj" fmla="val 6627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FFFFFF">
                  <a:lumMod val="65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64692" tIns="32345" rIns="64692" bIns="32345">
              <a:noAutofit/>
            </a:bodyPr>
            <a:lstStyle/>
            <a:p>
              <a:pPr defTabSz="590177" fontAlgn="ctr">
                <a:buClr>
                  <a:srgbClr val="FFFFFF"/>
                </a:buClr>
                <a:defRPr/>
              </a:pPr>
              <a:endParaRPr lang="en-US" altLang="zh-CN" sz="12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42467" y="5390839"/>
              <a:ext cx="751883" cy="3318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buNone/>
                <a:defRPr sz="900">
                  <a:solidFill>
                    <a:srgbClr val="C00000"/>
                  </a:solidFill>
                  <a:latin typeface="Arial"/>
                  <a:ea typeface="+mn-ea"/>
                </a:defRPr>
              </a:lvl1pPr>
            </a:lstStyle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Уровни 1–2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31569" y="4476402"/>
              <a:ext cx="861575" cy="3318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>
                <a:buNone/>
              </a:pPr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Уровень 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19527" y="3406277"/>
              <a:ext cx="791610" cy="3318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>
                <a:buNone/>
              </a:pPr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Уровни 4–5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78792" y="2073382"/>
              <a:ext cx="861575" cy="3572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>
                <a:buNone/>
              </a:pPr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Уровень 6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95307" y="5388811"/>
              <a:ext cx="751883" cy="3318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>
                <a:buNone/>
              </a:pPr>
              <a:r>
                <a:rPr lang="ru-RU" sz="1200">
                  <a:solidFill>
                    <a:srgbClr val="C00000"/>
                  </a:solidFill>
                  <a:latin typeface="Huawei Sans" panose="020C0503030203020204" pitchFamily="34" charset="0"/>
                </a:rPr>
                <a:t>Уровни 1–2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18065" y="4474375"/>
              <a:ext cx="881045" cy="3339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>
                <a:buNone/>
              </a:pPr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Уровень 3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30610" y="3408248"/>
              <a:ext cx="850678" cy="3318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>
                <a:buNone/>
              </a:pPr>
              <a:r>
                <a:rPr lang="ru-RU" sz="1200">
                  <a:solidFill>
                    <a:srgbClr val="C00000"/>
                  </a:solidFill>
                  <a:latin typeface="Huawei Sans" panose="020C0503030203020204" pitchFamily="34" charset="0"/>
                </a:rPr>
                <a:t>Уровни 4–5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18065" y="2067073"/>
              <a:ext cx="902109" cy="3318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>
                <a:buNone/>
              </a:pPr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Уровни 6–7</a:t>
              </a:r>
            </a:p>
          </p:txBody>
        </p:sp>
        <p:cxnSp>
          <p:nvCxnSpPr>
            <p:cNvPr id="113" name="直接连接符 112"/>
            <p:cNvCxnSpPr/>
            <p:nvPr/>
          </p:nvCxnSpPr>
          <p:spPr bwMode="auto">
            <a:xfrm>
              <a:off x="1624154" y="1903359"/>
              <a:ext cx="0" cy="4060113"/>
            </a:xfrm>
            <a:prstGeom prst="line">
              <a:avLst/>
            </a:prstGeom>
            <a:solidFill>
              <a:srgbClr val="01BCFF"/>
            </a:solidFill>
            <a:ln w="19050" cap="flat" cmpd="sng" algn="ctr">
              <a:solidFill>
                <a:srgbClr val="6699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9" name="TextBox 109"/>
            <p:cNvSpPr txBox="1">
              <a:spLocks noChangeArrowheads="1"/>
            </p:cNvSpPr>
            <p:nvPr/>
          </p:nvSpPr>
          <p:spPr bwMode="auto">
            <a:xfrm>
              <a:off x="1541588" y="1493867"/>
              <a:ext cx="1274533" cy="48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486" tIns="30742" rIns="61486" bIns="30742">
              <a:noAutofit/>
            </a:bodyPr>
            <a:lstStyle/>
            <a:p>
              <a:pPr algn="ctr" fontAlgn="ctr">
                <a:buClr>
                  <a:srgbClr val="FFFFFF"/>
                </a:buClr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Китайский</a:t>
              </a:r>
            </a:p>
            <a:p>
              <a:pPr algn="ctr" fontAlgn="ctr">
                <a:buClr>
                  <a:srgbClr val="FFFFFF"/>
                </a:buClr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стандарт</a:t>
              </a:r>
            </a:p>
          </p:txBody>
        </p:sp>
        <p:sp>
          <p:nvSpPr>
            <p:cNvPr id="120" name="TextBox 109"/>
            <p:cNvSpPr txBox="1">
              <a:spLocks noChangeArrowheads="1"/>
            </p:cNvSpPr>
            <p:nvPr/>
          </p:nvSpPr>
          <p:spPr bwMode="auto">
            <a:xfrm>
              <a:off x="193719" y="1500292"/>
              <a:ext cx="1711396" cy="487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1486" tIns="30742" rIns="61486" bIns="30742">
              <a:noAutofit/>
            </a:bodyPr>
            <a:lstStyle/>
            <a:p>
              <a:pPr algn="ctr" fontAlgn="ctr">
                <a:buClr>
                  <a:srgbClr val="FFFFFF"/>
                </a:buClr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Международный</a:t>
              </a:r>
            </a:p>
            <a:p>
              <a:pPr algn="ctr" fontAlgn="ctr">
                <a:buClr>
                  <a:srgbClr val="FFFFFF"/>
                </a:buClr>
                <a:buNone/>
              </a:pPr>
              <a:r>
                <a:rPr lang="ru-RU" sz="1200" dirty="0">
                  <a:latin typeface="Huawei Sans" panose="020C0503030203020204" pitchFamily="34" charset="0"/>
                </a:rPr>
                <a:t>стандарт</a:t>
              </a:r>
            </a:p>
          </p:txBody>
        </p:sp>
        <p:sp>
          <p:nvSpPr>
            <p:cNvPr id="122" name="圆角矩形 121"/>
            <p:cNvSpPr/>
            <p:nvPr/>
          </p:nvSpPr>
          <p:spPr bwMode="auto">
            <a:xfrm>
              <a:off x="4395163" y="3521697"/>
              <a:ext cx="1409417" cy="776138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64692" tIns="32345" rIns="64692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CDP DR</a:t>
              </a:r>
            </a:p>
          </p:txBody>
        </p:sp>
        <p:sp>
          <p:nvSpPr>
            <p:cNvPr id="54" name="圆角矩形 53"/>
            <p:cNvSpPr/>
            <p:nvPr/>
          </p:nvSpPr>
          <p:spPr bwMode="auto">
            <a:xfrm>
              <a:off x="6449753" y="1924497"/>
              <a:ext cx="3307411" cy="1155720"/>
            </a:xfrm>
            <a:prstGeom prst="roundRect">
              <a:avLst>
                <a:gd name="adj" fmla="val 4256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t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DR на уровне приложений</a:t>
              </a:r>
            </a:p>
          </p:txBody>
        </p:sp>
        <p:sp>
          <p:nvSpPr>
            <p:cNvPr id="62" name="圆角矩形 61"/>
            <p:cNvSpPr/>
            <p:nvPr/>
          </p:nvSpPr>
          <p:spPr bwMode="auto">
            <a:xfrm>
              <a:off x="6955890" y="2205181"/>
              <a:ext cx="2414598" cy="382159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2345" rIns="0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DR на уровне приложений в одном городе</a:t>
              </a:r>
            </a:p>
          </p:txBody>
        </p:sp>
        <p:sp>
          <p:nvSpPr>
            <p:cNvPr id="63" name="圆角矩形 62"/>
            <p:cNvSpPr/>
            <p:nvPr/>
          </p:nvSpPr>
          <p:spPr bwMode="auto">
            <a:xfrm>
              <a:off x="6955890" y="2641130"/>
              <a:ext cx="2414598" cy="390905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36000" tIns="32345" rIns="0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DR на уровне приложений для WAN</a:t>
              </a:r>
            </a:p>
          </p:txBody>
        </p:sp>
        <p:sp>
          <p:nvSpPr>
            <p:cNvPr id="65" name="圆角矩形 64"/>
            <p:cNvSpPr/>
            <p:nvPr/>
          </p:nvSpPr>
          <p:spPr bwMode="auto">
            <a:xfrm>
              <a:off x="6416495" y="3250181"/>
              <a:ext cx="3340670" cy="1138723"/>
            </a:xfrm>
            <a:prstGeom prst="roundRect">
              <a:avLst>
                <a:gd name="adj" fmla="val 4256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t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DR на уровне данных</a:t>
              </a:r>
            </a:p>
          </p:txBody>
        </p:sp>
        <p:sp>
          <p:nvSpPr>
            <p:cNvPr id="61" name="圆角矩形 60"/>
            <p:cNvSpPr/>
            <p:nvPr/>
          </p:nvSpPr>
          <p:spPr bwMode="auto">
            <a:xfrm>
              <a:off x="6541462" y="3504280"/>
              <a:ext cx="1494492" cy="520566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64692" tIns="32345" rIns="64692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DR базы данных</a:t>
              </a:r>
            </a:p>
          </p:txBody>
        </p:sp>
        <p:sp>
          <p:nvSpPr>
            <p:cNvPr id="70" name="圆角矩形 69"/>
            <p:cNvSpPr/>
            <p:nvPr/>
          </p:nvSpPr>
          <p:spPr bwMode="auto">
            <a:xfrm>
              <a:off x="8138028" y="3504280"/>
              <a:ext cx="1545995" cy="520566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32345" rIns="0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DR на базе репликации массивов</a:t>
              </a:r>
            </a:p>
          </p:txBody>
        </p:sp>
        <p:sp>
          <p:nvSpPr>
            <p:cNvPr id="66" name="圆角矩形 65"/>
            <p:cNvSpPr/>
            <p:nvPr/>
          </p:nvSpPr>
          <p:spPr bwMode="auto">
            <a:xfrm>
              <a:off x="6846843" y="4059369"/>
              <a:ext cx="2582369" cy="295012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64692" tIns="32345" rIns="64692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DR виртуального хранилища</a:t>
              </a:r>
            </a:p>
          </p:txBody>
        </p:sp>
        <p:sp>
          <p:nvSpPr>
            <p:cNvPr id="71" name="圆角矩形 70"/>
            <p:cNvSpPr/>
            <p:nvPr/>
          </p:nvSpPr>
          <p:spPr bwMode="auto">
            <a:xfrm>
              <a:off x="6366603" y="4626861"/>
              <a:ext cx="3440454" cy="1053743"/>
            </a:xfrm>
            <a:prstGeom prst="roundRect">
              <a:avLst>
                <a:gd name="adj" fmla="val 4256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anchor="t">
              <a:noAutofit/>
            </a:bodyPr>
            <a:lstStyle/>
            <a:p>
              <a:pPr algn="ctr" defTabSz="590177" fontAlgn="ctr">
                <a:defRPr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Резервное копирование</a:t>
              </a:r>
            </a:p>
          </p:txBody>
        </p:sp>
        <p:sp>
          <p:nvSpPr>
            <p:cNvPr id="51" name="圆角矩形 50"/>
            <p:cNvSpPr/>
            <p:nvPr/>
          </p:nvSpPr>
          <p:spPr bwMode="auto">
            <a:xfrm>
              <a:off x="8094077" y="4906469"/>
              <a:ext cx="1589947" cy="615124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64692" tIns="32345" rIns="64692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Встроенное резервное копирование</a:t>
              </a:r>
            </a:p>
          </p:txBody>
        </p:sp>
        <p:sp>
          <p:nvSpPr>
            <p:cNvPr id="130" name="圆角矩形 129"/>
            <p:cNvSpPr/>
            <p:nvPr/>
          </p:nvSpPr>
          <p:spPr bwMode="auto">
            <a:xfrm>
              <a:off x="6449803" y="4906469"/>
              <a:ext cx="1501967" cy="626772"/>
            </a:xfrm>
            <a:prstGeom prst="roundRect">
              <a:avLst/>
            </a:prstGeom>
            <a:solidFill>
              <a:srgbClr val="C6E6A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64692" tIns="32345" rIns="64692" bIns="32345" anchor="ctr">
              <a:noAutofit/>
            </a:bodyPr>
            <a:lstStyle/>
            <a:p>
              <a:pPr algn="ctr" defTabSz="590177" fontAlgn="ctr">
                <a:lnSpc>
                  <a:spcPct val="110000"/>
                </a:lnSpc>
                <a:buClr>
                  <a:srgbClr val="FFFFFF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ПО резервного копирования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9278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013510"/>
              </p:ext>
            </p:extLst>
          </p:nvPr>
        </p:nvGraphicFramePr>
        <p:xfrm>
          <a:off x="824239" y="3939038"/>
          <a:ext cx="10597699" cy="2260510"/>
        </p:xfrm>
        <a:graphic>
          <a:graphicData uri="http://schemas.openxmlformats.org/drawingml/2006/table">
            <a:tbl>
              <a:tblPr/>
              <a:tblGrid>
                <a:gridCol w="2042265"/>
                <a:gridCol w="2672664"/>
                <a:gridCol w="2299781"/>
                <a:gridCol w="3582989"/>
              </a:tblGrid>
              <a:tr h="323172"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>
                          <a:latin typeface="Huawei Sans" panose="020C0503030203020204" pitchFamily="34" charset="0"/>
                        </a:rPr>
                        <a:t>Режим DR</a:t>
                      </a:r>
                    </a:p>
                  </a:txBody>
                  <a:tcPr marL="100605" marR="100605" marT="52315" marB="523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>
                          <a:latin typeface="Huawei Sans" panose="020C0503030203020204" pitchFamily="34" charset="0"/>
                        </a:rPr>
                        <a:t>Решение надежности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 b="1">
                          <a:latin typeface="Huawei Sans" panose="020C0503030203020204" pitchFamily="34" charset="0"/>
                        </a:rPr>
                        <a:t>Аварийное восстановление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5738" marR="0" lvl="0" indent="-185738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Tx/>
                        <a:buNone/>
                        <a:tabLst/>
                      </a:pPr>
                      <a:r>
                        <a:rPr lang="ru-RU" sz="1200" b="1">
                          <a:latin typeface="Huawei Sans" panose="020C0503030203020204" pitchFamily="34" charset="0"/>
                        </a:rPr>
                        <a:t>Требование к резервированию данных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9813"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Активный-активный</a:t>
                      </a:r>
                    </a:p>
                  </a:txBody>
                  <a:tcPr marL="100605" marR="100605" marT="52315" marB="523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Кластер + Балансировка нагрузки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Автоматическое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Синхронная репликация в реальном времени (&lt; 100 км)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13"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Горячее резервирование</a:t>
                      </a:r>
                    </a:p>
                  </a:txBody>
                  <a:tcPr marL="100605" marR="100605" marT="52315" marB="523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Кластер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Автоматическое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Синхронная репликация в реальном времени (&lt; 100 км)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13"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Теплое резервирование</a:t>
                      </a:r>
                    </a:p>
                  </a:txBody>
                  <a:tcPr marL="100605" marR="100605" marT="52315" marB="523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Ручное вмешательство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Ручное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Асинхронная репликация (&gt; 100 км)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813"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Холодное резервирование</a:t>
                      </a:r>
                    </a:p>
                  </a:txBody>
                  <a:tcPr marL="100605" marR="100605" marT="52315" marB="523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Интенсивное ручное вмешательство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Ручное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4388" rtl="0" eaLnBrk="0" fontAlgn="ctr" latinLnBrk="0" hangingPunct="0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Wingdings" pitchFamily="2" charset="2"/>
                        <a:buNone/>
                        <a:tabLst/>
                      </a:pPr>
                      <a:r>
                        <a:rPr lang="ru-RU" sz="1200">
                          <a:latin typeface="Huawei Sans" panose="020C0503030203020204" pitchFamily="34" charset="0"/>
                        </a:rPr>
                        <a:t>Асинхронная репликация (&gt; 100 км)</a:t>
                      </a:r>
                    </a:p>
                  </a:txBody>
                  <a:tcPr marL="100605" marR="100605" marT="52315" marB="523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83480" y="1404346"/>
            <a:ext cx="11015334" cy="2545074"/>
            <a:chOff x="1886781" y="1712796"/>
            <a:chExt cx="8141596" cy="1843569"/>
          </a:xfrm>
        </p:grpSpPr>
        <p:grpSp>
          <p:nvGrpSpPr>
            <p:cNvPr id="2" name="组合 30"/>
            <p:cNvGrpSpPr>
              <a:grpSpLocks/>
            </p:cNvGrpSpPr>
            <p:nvPr/>
          </p:nvGrpSpPr>
          <p:grpSpPr bwMode="auto">
            <a:xfrm>
              <a:off x="1886781" y="1778035"/>
              <a:ext cx="2894600" cy="1674705"/>
              <a:chOff x="-1502806" y="1150386"/>
              <a:chExt cx="10329213" cy="5337182"/>
            </a:xfrm>
          </p:grpSpPr>
          <p:cxnSp>
            <p:nvCxnSpPr>
              <p:cNvPr id="23" name="直接箭头连接符 22"/>
              <p:cNvCxnSpPr/>
              <p:nvPr/>
            </p:nvCxnSpPr>
            <p:spPr bwMode="auto">
              <a:xfrm>
                <a:off x="-538121" y="3279499"/>
                <a:ext cx="8754316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pic>
            <p:nvPicPr>
              <p:cNvPr id="105542" name="Picture 4" descr="trans_01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867396" y="1301689"/>
                <a:ext cx="2673945" cy="1026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43" name="Picture 5" descr="trans_0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65510" y="1682259"/>
                <a:ext cx="3815616" cy="1031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44" name="Picture 6" descr="trans_0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9007" y="2930842"/>
                <a:ext cx="4000884" cy="1031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45" name="Picture 7" descr="trans_0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-340305" y="4179827"/>
                <a:ext cx="3862550" cy="10260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5546" name="Rectangle 8"/>
              <p:cNvSpPr>
                <a:spLocks noChangeArrowheads="1"/>
              </p:cNvSpPr>
              <p:nvPr/>
            </p:nvSpPr>
            <p:spPr bwMode="auto">
              <a:xfrm>
                <a:off x="809637" y="1647104"/>
                <a:ext cx="3983969" cy="765621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Горячее резервирование</a:t>
                </a:r>
              </a:p>
            </p:txBody>
          </p:sp>
          <p:sp>
            <p:nvSpPr>
              <p:cNvPr id="105547" name="Rectangle 9"/>
              <p:cNvSpPr>
                <a:spLocks noChangeArrowheads="1"/>
              </p:cNvSpPr>
              <p:nvPr/>
            </p:nvSpPr>
            <p:spPr bwMode="auto">
              <a:xfrm>
                <a:off x="426305" y="2853936"/>
                <a:ext cx="3946288" cy="612516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Теплое резервирование</a:t>
                </a:r>
              </a:p>
            </p:txBody>
          </p:sp>
          <p:sp>
            <p:nvSpPr>
              <p:cNvPr id="105548" name="Rectangle 10"/>
              <p:cNvSpPr>
                <a:spLocks noChangeArrowheads="1"/>
              </p:cNvSpPr>
              <p:nvPr/>
            </p:nvSpPr>
            <p:spPr bwMode="auto">
              <a:xfrm>
                <a:off x="-322309" y="4133548"/>
                <a:ext cx="3938644" cy="807745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Холодное резервирование</a:t>
                </a:r>
              </a:p>
            </p:txBody>
          </p:sp>
          <p:sp>
            <p:nvSpPr>
              <p:cNvPr id="105549" name="Rectangle 11"/>
              <p:cNvSpPr>
                <a:spLocks noChangeArrowheads="1"/>
              </p:cNvSpPr>
              <p:nvPr/>
            </p:nvSpPr>
            <p:spPr bwMode="auto">
              <a:xfrm>
                <a:off x="5769203" y="1317920"/>
                <a:ext cx="2960922" cy="94273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</a:pPr>
                <a:r>
                  <a:rPr lang="ru-RU" sz="12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Активный-активный</a:t>
                </a:r>
              </a:p>
            </p:txBody>
          </p:sp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-2343711" y="2723759"/>
                <a:ext cx="2793291" cy="1111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  <a:defRPr/>
                </a:pPr>
                <a:r>
                  <a:rPr lang="ru-RU" sz="1200" dirty="0">
                    <a:latin typeface="Huawei Sans" panose="020C0503030203020204" pitchFamily="34" charset="0"/>
                  </a:rPr>
                  <a:t>Доступность</a:t>
                </a: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2582640" y="5846692"/>
                <a:ext cx="5883546" cy="640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  <a:defRPr/>
                </a:pPr>
                <a:r>
                  <a:rPr lang="ru-RU" sz="1200" dirty="0">
                    <a:latin typeface="Huawei Sans" panose="020C0503030203020204" pitchFamily="34" charset="0"/>
                  </a:rPr>
                  <a:t>Использование ресурсов</a:t>
                </a:r>
              </a:p>
            </p:txBody>
          </p:sp>
          <p:sp>
            <p:nvSpPr>
              <p:cNvPr id="105552" name="Text Box 14"/>
              <p:cNvSpPr txBox="1">
                <a:spLocks noChangeArrowheads="1"/>
              </p:cNvSpPr>
              <p:nvPr/>
            </p:nvSpPr>
            <p:spPr bwMode="auto">
              <a:xfrm>
                <a:off x="1979613" y="1150388"/>
                <a:ext cx="2780658" cy="412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</a:pPr>
                <a:r>
                  <a:rPr lang="ru-RU" sz="1200" dirty="0">
                    <a:latin typeface="Huawei Sans" panose="020C0503030203020204" pitchFamily="34" charset="0"/>
                  </a:rPr>
                  <a:t>Высокое</a:t>
                </a:r>
              </a:p>
            </p:txBody>
          </p:sp>
          <p:sp>
            <p:nvSpPr>
              <p:cNvPr id="105553" name="Text Box 15"/>
              <p:cNvSpPr txBox="1">
                <a:spLocks noChangeArrowheads="1"/>
              </p:cNvSpPr>
              <p:nvPr/>
            </p:nvSpPr>
            <p:spPr bwMode="auto">
              <a:xfrm>
                <a:off x="2961795" y="5234675"/>
                <a:ext cx="1844303" cy="588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</a:pPr>
                <a:r>
                  <a:rPr lang="ru-RU" sz="1200" dirty="0">
                    <a:latin typeface="Huawei Sans" panose="020C0503030203020204" pitchFamily="34" charset="0"/>
                  </a:rPr>
                  <a:t>Низкое</a:t>
                </a:r>
              </a:p>
            </p:txBody>
          </p:sp>
          <p:sp>
            <p:nvSpPr>
              <p:cNvPr id="105554" name="Text Box 16"/>
              <p:cNvSpPr txBox="1">
                <a:spLocks noChangeArrowheads="1"/>
              </p:cNvSpPr>
              <p:nvPr/>
            </p:nvSpPr>
            <p:spPr bwMode="auto">
              <a:xfrm>
                <a:off x="6526525" y="2756623"/>
                <a:ext cx="2299882" cy="669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</a:pPr>
                <a:r>
                  <a:rPr lang="ru-RU" sz="1200" dirty="0" smtClean="0">
                    <a:latin typeface="Huawei Sans" panose="020C0503030203020204" pitchFamily="34" charset="0"/>
                  </a:rPr>
                  <a:t>Высокая</a:t>
                </a:r>
                <a:endParaRPr lang="ru-RU" sz="1200" dirty="0">
                  <a:latin typeface="Huawei Sans" panose="020C0503030203020204" pitchFamily="34" charset="0"/>
                </a:endParaRPr>
              </a:p>
            </p:txBody>
          </p:sp>
          <p:sp>
            <p:nvSpPr>
              <p:cNvPr id="105555" name="Text Box 17"/>
              <p:cNvSpPr txBox="1">
                <a:spLocks noChangeArrowheads="1"/>
              </p:cNvSpPr>
              <p:nvPr/>
            </p:nvSpPr>
            <p:spPr bwMode="auto">
              <a:xfrm>
                <a:off x="-1028470" y="2788300"/>
                <a:ext cx="1893980" cy="5512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61577" tIns="30788" rIns="61577" bIns="30788">
                <a:noAutofit/>
              </a:bodyPr>
              <a:lstStyle/>
              <a:p>
                <a:pPr algn="ctr" defTabSz="610628" eaLnBrk="0" fontAlgn="ctr" hangingPunct="0">
                  <a:lnSpc>
                    <a:spcPct val="90000"/>
                  </a:lnSpc>
                </a:pPr>
                <a:r>
                  <a:rPr lang="ru-RU" sz="1200" dirty="0" smtClean="0">
                    <a:latin typeface="Huawei Sans" panose="020C0503030203020204" pitchFamily="34" charset="0"/>
                  </a:rPr>
                  <a:t>Низкая</a:t>
                </a:r>
                <a:endParaRPr lang="ru-RU" sz="1200" dirty="0">
                  <a:latin typeface="Huawei Sans" panose="020C0503030203020204" pitchFamily="34" charset="0"/>
                </a:endParaRPr>
              </a:p>
            </p:txBody>
          </p:sp>
          <p:cxnSp>
            <p:nvCxnSpPr>
              <p:cNvPr id="40" name="直接箭头连接符 39"/>
              <p:cNvCxnSpPr/>
              <p:nvPr/>
            </p:nvCxnSpPr>
            <p:spPr bwMode="auto">
              <a:xfrm flipV="1">
                <a:off x="4793607" y="1150386"/>
                <a:ext cx="0" cy="4586294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" name="组合 40"/>
            <p:cNvGrpSpPr>
              <a:grpSpLocks/>
            </p:cNvGrpSpPr>
            <p:nvPr/>
          </p:nvGrpSpPr>
          <p:grpSpPr bwMode="auto">
            <a:xfrm>
              <a:off x="4884569" y="1712796"/>
              <a:ext cx="3304600" cy="1430234"/>
              <a:chOff x="912726" y="1010829"/>
              <a:chExt cx="4488881" cy="2333971"/>
            </a:xfrm>
          </p:grpSpPr>
          <p:cxnSp>
            <p:nvCxnSpPr>
              <p:cNvPr id="105528" name="AutoShape 155"/>
              <p:cNvCxnSpPr>
                <a:cxnSpLocks noChangeShapeType="1"/>
              </p:cNvCxnSpPr>
              <p:nvPr/>
            </p:nvCxnSpPr>
            <p:spPr bwMode="auto">
              <a:xfrm flipV="1">
                <a:off x="1598613" y="2306638"/>
                <a:ext cx="642937" cy="260350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 type="triangle" w="med" len="med"/>
                <a:tailEnd/>
              </a:ln>
            </p:spPr>
          </p:cxnSp>
          <p:pic>
            <p:nvPicPr>
              <p:cNvPr id="105529" name="Picture 247" descr="图片14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33500" y="2289175"/>
                <a:ext cx="265113" cy="454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30" name="Picture 222" descr="图片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241551" y="1808164"/>
                <a:ext cx="469900" cy="8969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31" name="Picture 222" descr="图片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486150" y="1808163"/>
                <a:ext cx="469900" cy="896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5532" name="AutoShape 155"/>
              <p:cNvCxnSpPr>
                <a:cxnSpLocks noChangeShapeType="1"/>
              </p:cNvCxnSpPr>
              <p:nvPr/>
            </p:nvCxnSpPr>
            <p:spPr bwMode="auto">
              <a:xfrm>
                <a:off x="2711450" y="2116138"/>
                <a:ext cx="774700" cy="0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533" name="AutoShape 155"/>
              <p:cNvCxnSpPr>
                <a:cxnSpLocks noChangeShapeType="1"/>
              </p:cNvCxnSpPr>
              <p:nvPr/>
            </p:nvCxnSpPr>
            <p:spPr bwMode="auto">
              <a:xfrm>
                <a:off x="2711450" y="2344738"/>
                <a:ext cx="774700" cy="0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05534" name="AutoShape 155"/>
              <p:cNvCxnSpPr>
                <a:cxnSpLocks noChangeShapeType="1"/>
              </p:cNvCxnSpPr>
              <p:nvPr/>
            </p:nvCxnSpPr>
            <p:spPr bwMode="auto">
              <a:xfrm flipV="1">
                <a:off x="1585913" y="2179638"/>
                <a:ext cx="642937" cy="260350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5535" name="TextBox 73"/>
              <p:cNvSpPr txBox="1">
                <a:spLocks noChangeArrowheads="1"/>
              </p:cNvSpPr>
              <p:nvPr/>
            </p:nvSpPr>
            <p:spPr bwMode="auto">
              <a:xfrm>
                <a:off x="1574801" y="2057401"/>
                <a:ext cx="419102" cy="376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1</a:t>
                </a:r>
              </a:p>
            </p:txBody>
          </p:sp>
          <p:sp>
            <p:nvSpPr>
              <p:cNvPr id="105536" name="TextBox 74"/>
              <p:cNvSpPr txBox="1">
                <a:spLocks noChangeArrowheads="1"/>
              </p:cNvSpPr>
              <p:nvPr/>
            </p:nvSpPr>
            <p:spPr bwMode="auto">
              <a:xfrm>
                <a:off x="2908300" y="1803398"/>
                <a:ext cx="419102" cy="376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2</a:t>
                </a:r>
              </a:p>
            </p:txBody>
          </p:sp>
          <p:sp>
            <p:nvSpPr>
              <p:cNvPr id="105537" name="TextBox 75"/>
              <p:cNvSpPr txBox="1">
                <a:spLocks noChangeArrowheads="1"/>
              </p:cNvSpPr>
              <p:nvPr/>
            </p:nvSpPr>
            <p:spPr bwMode="auto">
              <a:xfrm>
                <a:off x="1727201" y="2413002"/>
                <a:ext cx="419102" cy="376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4</a:t>
                </a:r>
              </a:p>
            </p:txBody>
          </p:sp>
          <p:sp>
            <p:nvSpPr>
              <p:cNvPr id="105538" name="TextBox 76"/>
              <p:cNvSpPr txBox="1">
                <a:spLocks noChangeArrowheads="1"/>
              </p:cNvSpPr>
              <p:nvPr/>
            </p:nvSpPr>
            <p:spPr bwMode="auto">
              <a:xfrm>
                <a:off x="2921000" y="2298700"/>
                <a:ext cx="419102" cy="376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3</a:t>
                </a:r>
              </a:p>
            </p:txBody>
          </p:sp>
          <p:sp>
            <p:nvSpPr>
              <p:cNvPr id="105539" name="TextBox 88"/>
              <p:cNvSpPr txBox="1">
                <a:spLocks noChangeArrowheads="1"/>
              </p:cNvSpPr>
              <p:nvPr/>
            </p:nvSpPr>
            <p:spPr bwMode="auto">
              <a:xfrm>
                <a:off x="912726" y="1010829"/>
                <a:ext cx="3420055" cy="602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Huawei Sans" panose="020C0503030203020204" pitchFamily="34" charset="0"/>
                  </a:rPr>
                  <a:t>Синхронное аварийное восстановление: ограничение расстояния.</a:t>
                </a:r>
              </a:p>
            </p:txBody>
          </p:sp>
          <p:sp>
            <p:nvSpPr>
              <p:cNvPr id="105540" name="TextBox 93"/>
              <p:cNvSpPr txBox="1">
                <a:spLocks noChangeArrowheads="1"/>
              </p:cNvSpPr>
              <p:nvPr/>
            </p:nvSpPr>
            <p:spPr bwMode="auto">
              <a:xfrm>
                <a:off x="1333500" y="2968110"/>
                <a:ext cx="4068107" cy="3766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RPO: 0. Два образа идентичны.</a:t>
                </a:r>
              </a:p>
            </p:txBody>
          </p:sp>
        </p:grpSp>
        <p:grpSp>
          <p:nvGrpSpPr>
            <p:cNvPr id="4" name="组合 55"/>
            <p:cNvGrpSpPr>
              <a:grpSpLocks/>
            </p:cNvGrpSpPr>
            <p:nvPr/>
          </p:nvGrpSpPr>
          <p:grpSpPr bwMode="auto">
            <a:xfrm>
              <a:off x="7429604" y="1714674"/>
              <a:ext cx="2598773" cy="1539008"/>
              <a:chOff x="4459532" y="1082576"/>
              <a:chExt cx="3335559" cy="2473476"/>
            </a:xfrm>
          </p:grpSpPr>
          <p:cxnSp>
            <p:nvCxnSpPr>
              <p:cNvPr id="105515" name="AutoShape 155"/>
              <p:cNvCxnSpPr>
                <a:cxnSpLocks noChangeShapeType="1"/>
              </p:cNvCxnSpPr>
              <p:nvPr/>
            </p:nvCxnSpPr>
            <p:spPr bwMode="auto">
              <a:xfrm flipV="1">
                <a:off x="4951413" y="2319338"/>
                <a:ext cx="642937" cy="260350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 type="triangle" w="med" len="med"/>
                <a:tailEnd/>
              </a:ln>
            </p:spPr>
          </p:cxnSp>
          <p:pic>
            <p:nvPicPr>
              <p:cNvPr id="105516" name="Picture 247" descr="图片146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686300" y="2301875"/>
                <a:ext cx="265113" cy="454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17" name="Picture 222" descr="图片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594350" y="1820863"/>
                <a:ext cx="469900" cy="896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518" name="Picture 222" descr="图片15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838950" y="1820863"/>
                <a:ext cx="469900" cy="8969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5519" name="AutoShape 155"/>
              <p:cNvCxnSpPr>
                <a:cxnSpLocks noChangeShapeType="1"/>
              </p:cNvCxnSpPr>
              <p:nvPr/>
            </p:nvCxnSpPr>
            <p:spPr bwMode="auto">
              <a:xfrm>
                <a:off x="6064250" y="2128838"/>
                <a:ext cx="774700" cy="0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520" name="AutoShape 155"/>
              <p:cNvCxnSpPr>
                <a:cxnSpLocks noChangeShapeType="1"/>
              </p:cNvCxnSpPr>
              <p:nvPr/>
            </p:nvCxnSpPr>
            <p:spPr bwMode="auto">
              <a:xfrm>
                <a:off x="6064250" y="2357438"/>
                <a:ext cx="774700" cy="0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 type="triangle" w="med" len="med"/>
                <a:tailEnd/>
              </a:ln>
            </p:spPr>
          </p:cxnSp>
          <p:cxnSp>
            <p:nvCxnSpPr>
              <p:cNvPr id="105521" name="AutoShape 155"/>
              <p:cNvCxnSpPr>
                <a:cxnSpLocks noChangeShapeType="1"/>
              </p:cNvCxnSpPr>
              <p:nvPr/>
            </p:nvCxnSpPr>
            <p:spPr bwMode="auto">
              <a:xfrm flipV="1">
                <a:off x="4938713" y="2192338"/>
                <a:ext cx="642937" cy="260350"/>
              </a:xfrm>
              <a:prstGeom prst="straightConnector1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5522" name="TextBox 84"/>
              <p:cNvSpPr txBox="1">
                <a:spLocks noChangeArrowheads="1"/>
              </p:cNvSpPr>
              <p:nvPr/>
            </p:nvSpPr>
            <p:spPr bwMode="auto">
              <a:xfrm>
                <a:off x="4927601" y="2070100"/>
                <a:ext cx="419101" cy="370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1</a:t>
                </a:r>
              </a:p>
            </p:txBody>
          </p:sp>
          <p:sp>
            <p:nvSpPr>
              <p:cNvPr id="105523" name="TextBox 85"/>
              <p:cNvSpPr txBox="1">
                <a:spLocks noChangeArrowheads="1"/>
              </p:cNvSpPr>
              <p:nvPr/>
            </p:nvSpPr>
            <p:spPr bwMode="auto">
              <a:xfrm>
                <a:off x="6261099" y="1816100"/>
                <a:ext cx="419101" cy="370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3</a:t>
                </a:r>
              </a:p>
            </p:txBody>
          </p:sp>
          <p:sp>
            <p:nvSpPr>
              <p:cNvPr id="105524" name="TextBox 86"/>
              <p:cNvSpPr txBox="1">
                <a:spLocks noChangeArrowheads="1"/>
              </p:cNvSpPr>
              <p:nvPr/>
            </p:nvSpPr>
            <p:spPr bwMode="auto">
              <a:xfrm>
                <a:off x="5080000" y="2425700"/>
                <a:ext cx="419101" cy="370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2</a:t>
                </a:r>
              </a:p>
            </p:txBody>
          </p:sp>
          <p:sp>
            <p:nvSpPr>
              <p:cNvPr id="105525" name="TextBox 87"/>
              <p:cNvSpPr txBox="1">
                <a:spLocks noChangeArrowheads="1"/>
              </p:cNvSpPr>
              <p:nvPr/>
            </p:nvSpPr>
            <p:spPr bwMode="auto">
              <a:xfrm>
                <a:off x="6273800" y="2311400"/>
                <a:ext cx="419101" cy="370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4</a:t>
                </a:r>
              </a:p>
            </p:txBody>
          </p:sp>
          <p:sp>
            <p:nvSpPr>
              <p:cNvPr id="105526" name="TextBox 91"/>
              <p:cNvSpPr txBox="1">
                <a:spLocks noChangeArrowheads="1"/>
              </p:cNvSpPr>
              <p:nvPr/>
            </p:nvSpPr>
            <p:spPr bwMode="auto">
              <a:xfrm>
                <a:off x="4459532" y="1082576"/>
                <a:ext cx="3335559" cy="593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Huawei Sans" panose="020C0503030203020204" pitchFamily="34" charset="0"/>
                  </a:rPr>
                  <a:t>Асинхронное аварийное восстановление: без ограничения расстояния.</a:t>
                </a:r>
              </a:p>
            </p:txBody>
          </p:sp>
          <p:sp>
            <p:nvSpPr>
              <p:cNvPr id="105527" name="TextBox 94"/>
              <p:cNvSpPr txBox="1">
                <a:spLocks noChangeArrowheads="1"/>
              </p:cNvSpPr>
              <p:nvPr/>
            </p:nvSpPr>
            <p:spPr bwMode="auto">
              <a:xfrm>
                <a:off x="4534249" y="2962466"/>
                <a:ext cx="3252974" cy="593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fontAlgn="ctr"/>
                <a:r>
                  <a:rPr lang="ru-RU" sz="1200" dirty="0">
                    <a:latin typeface="Huawei Sans" panose="020C0503030203020204" pitchFamily="34" charset="0"/>
                  </a:rPr>
                  <a:t>RPO: от 30 минут до нескольких часов, с регулярной синхронизацией данных.</a:t>
                </a:r>
              </a:p>
            </p:txBody>
          </p:sp>
        </p:grpSp>
        <p:cxnSp>
          <p:nvCxnSpPr>
            <p:cNvPr id="72" name="直接连接符 71"/>
            <p:cNvCxnSpPr/>
            <p:nvPr/>
          </p:nvCxnSpPr>
          <p:spPr bwMode="auto">
            <a:xfrm>
              <a:off x="7392144" y="1793508"/>
              <a:ext cx="0" cy="1762857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731838" y="297207"/>
            <a:ext cx="10728325" cy="100192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Проектирование DR: комбинация синхронного и асинхронного режимов</a:t>
            </a:r>
          </a:p>
        </p:txBody>
      </p:sp>
    </p:spTree>
    <p:extLst>
      <p:ext uri="{BB962C8B-B14F-4D97-AF65-F5344CB8AC3E}">
        <p14:creationId xmlns:p14="http://schemas.microsoft.com/office/powerpoint/2010/main" val="40454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13346" y="243594"/>
            <a:ext cx="10728325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Решение DR, работающее в режиме </a:t>
            </a:r>
            <a:r>
              <a:rPr lang="ru-RU" dirty="0" smtClean="0">
                <a:latin typeface="Huawei Sans" panose="020C0503030203020204" pitchFamily="34" charset="0"/>
              </a:rPr>
              <a:t/>
            </a:r>
            <a:br>
              <a:rPr lang="ru-RU" dirty="0" smtClean="0">
                <a:latin typeface="Huawei Sans" panose="020C0503030203020204" pitchFamily="34" charset="0"/>
              </a:rPr>
            </a:br>
            <a:r>
              <a:rPr lang="ru-RU" dirty="0" smtClean="0">
                <a:latin typeface="Huawei Sans" panose="020C0503030203020204" pitchFamily="34" charset="0"/>
              </a:rPr>
              <a:t>«</a:t>
            </a:r>
            <a:r>
              <a:rPr lang="ru-RU" dirty="0">
                <a:latin typeface="Huawei Sans" panose="020C0503030203020204" pitchFamily="34" charset="0"/>
              </a:rPr>
              <a:t>активный-резервный»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01157" y="1072724"/>
            <a:ext cx="7285373" cy="5017141"/>
            <a:chOff x="2401157" y="1072724"/>
            <a:chExt cx="7285373" cy="5017141"/>
          </a:xfrm>
        </p:grpSpPr>
        <p:sp>
          <p:nvSpPr>
            <p:cNvPr id="20" name="圆角矩形 19"/>
            <p:cNvSpPr/>
            <p:nvPr/>
          </p:nvSpPr>
          <p:spPr bwMode="auto">
            <a:xfrm>
              <a:off x="2965639" y="3811301"/>
              <a:ext cx="6495663" cy="851787"/>
            </a:xfrm>
            <a:prstGeom prst="roundRect">
              <a:avLst/>
            </a:prstGeom>
            <a:noFill/>
            <a:ln w="2540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162" name="直接连接符 161"/>
            <p:cNvCxnSpPr/>
            <p:nvPr/>
          </p:nvCxnSpPr>
          <p:spPr bwMode="auto">
            <a:xfrm>
              <a:off x="8834730" y="3980022"/>
              <a:ext cx="0" cy="146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直接连接符 162"/>
            <p:cNvCxnSpPr/>
            <p:nvPr/>
          </p:nvCxnSpPr>
          <p:spPr bwMode="auto">
            <a:xfrm>
              <a:off x="8055090" y="3988833"/>
              <a:ext cx="0" cy="146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5" name="等腰三角形 104"/>
            <p:cNvSpPr/>
            <p:nvPr/>
          </p:nvSpPr>
          <p:spPr bwMode="auto">
            <a:xfrm rot="10800000">
              <a:off x="3957117" y="3070120"/>
              <a:ext cx="513701" cy="491348"/>
            </a:xfrm>
            <a:prstGeom prst="triangle">
              <a:avLst>
                <a:gd name="adj" fmla="val 66401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  <a:alpha val="29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8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7" name="等腰三角形 76"/>
            <p:cNvSpPr/>
            <p:nvPr/>
          </p:nvSpPr>
          <p:spPr bwMode="auto">
            <a:xfrm rot="10800000">
              <a:off x="7730574" y="3151464"/>
              <a:ext cx="603992" cy="502177"/>
            </a:xfrm>
            <a:prstGeom prst="triangle">
              <a:avLst>
                <a:gd name="adj" fmla="val 55552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  <a:alpha val="29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8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1" name="等腰三角形 60"/>
            <p:cNvSpPr/>
            <p:nvPr/>
          </p:nvSpPr>
          <p:spPr bwMode="auto">
            <a:xfrm rot="10800000">
              <a:off x="8475062" y="3158367"/>
              <a:ext cx="603992" cy="514530"/>
            </a:xfrm>
            <a:prstGeom prst="triangle">
              <a:avLst>
                <a:gd name="adj" fmla="val 54461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  <a:alpha val="29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8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7" name="直接连接符 6"/>
            <p:cNvCxnSpPr>
              <a:endCxn id="43" idx="42"/>
            </p:cNvCxnSpPr>
            <p:nvPr/>
          </p:nvCxnSpPr>
          <p:spPr bwMode="auto">
            <a:xfrm>
              <a:off x="3995401" y="5003761"/>
              <a:ext cx="4209488" cy="5345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圆角矩形 7"/>
            <p:cNvSpPr/>
            <p:nvPr/>
          </p:nvSpPr>
          <p:spPr bwMode="auto">
            <a:xfrm>
              <a:off x="2401157" y="2184428"/>
              <a:ext cx="3001591" cy="379750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 bwMode="auto">
            <a:xfrm flipV="1">
              <a:off x="3444374" y="5106327"/>
              <a:ext cx="349310" cy="431416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" name="组合 520"/>
            <p:cNvGrpSpPr/>
            <p:nvPr/>
          </p:nvGrpSpPr>
          <p:grpSpPr>
            <a:xfrm>
              <a:off x="2858206" y="2268973"/>
              <a:ext cx="1852634" cy="698558"/>
              <a:chOff x="3378720" y="-28638"/>
              <a:chExt cx="762978" cy="719105"/>
            </a:xfrm>
          </p:grpSpPr>
          <p:sp>
            <p:nvSpPr>
              <p:cNvPr id="139" name="圆角矩形 138"/>
              <p:cNvSpPr/>
              <p:nvPr/>
            </p:nvSpPr>
            <p:spPr bwMode="auto">
              <a:xfrm>
                <a:off x="3378720" y="7487"/>
                <a:ext cx="762978" cy="23336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40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0" name="TextBox 541"/>
              <p:cNvSpPr txBox="1"/>
              <p:nvPr/>
            </p:nvSpPr>
            <p:spPr>
              <a:xfrm>
                <a:off x="3385596" y="-28638"/>
                <a:ext cx="746481" cy="7191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200" b="1" dirty="0">
                    <a:latin typeface="Huawei Sans" panose="020C0503030203020204" pitchFamily="34" charset="0"/>
                  </a:rPr>
                  <a:t>Основной центр</a:t>
                </a:r>
              </a:p>
            </p:txBody>
          </p:sp>
        </p:grpSp>
        <p:sp>
          <p:nvSpPr>
            <p:cNvPr id="13" name="TextBox 542"/>
            <p:cNvSpPr txBox="1"/>
            <p:nvPr/>
          </p:nvSpPr>
          <p:spPr>
            <a:xfrm>
              <a:off x="5530025" y="5391307"/>
              <a:ext cx="1276919" cy="6985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Синхронная/асинхронная репликация</a:t>
              </a:r>
            </a:p>
          </p:txBody>
        </p:sp>
        <p:cxnSp>
          <p:nvCxnSpPr>
            <p:cNvPr id="16" name="直接连接符 15"/>
            <p:cNvCxnSpPr>
              <a:endCxn id="44" idx="0"/>
            </p:cNvCxnSpPr>
            <p:nvPr/>
          </p:nvCxnSpPr>
          <p:spPr bwMode="auto">
            <a:xfrm>
              <a:off x="8032568" y="4573786"/>
              <a:ext cx="475453" cy="333026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连接符 16"/>
            <p:cNvCxnSpPr>
              <a:stCxn id="44" idx="0"/>
            </p:cNvCxnSpPr>
            <p:nvPr/>
          </p:nvCxnSpPr>
          <p:spPr bwMode="auto">
            <a:xfrm flipV="1">
              <a:off x="8508021" y="4588784"/>
              <a:ext cx="301996" cy="318030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连接符 17"/>
            <p:cNvCxnSpPr>
              <a:endCxn id="44" idx="2"/>
            </p:cNvCxnSpPr>
            <p:nvPr/>
          </p:nvCxnSpPr>
          <p:spPr bwMode="auto">
            <a:xfrm flipV="1">
              <a:off x="8452346" y="5206194"/>
              <a:ext cx="55676" cy="265690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" name="组合 521"/>
            <p:cNvGrpSpPr/>
            <p:nvPr/>
          </p:nvGrpSpPr>
          <p:grpSpPr>
            <a:xfrm>
              <a:off x="7888884" y="2266660"/>
              <a:ext cx="965744" cy="498970"/>
              <a:chOff x="6174014" y="-16344"/>
              <a:chExt cx="764968" cy="513647"/>
            </a:xfrm>
          </p:grpSpPr>
          <p:sp>
            <p:nvSpPr>
              <p:cNvPr id="137" name="圆角矩形 136"/>
              <p:cNvSpPr/>
              <p:nvPr/>
            </p:nvSpPr>
            <p:spPr bwMode="auto">
              <a:xfrm>
                <a:off x="6174014" y="17349"/>
                <a:ext cx="762978" cy="23336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8" name="TextBox 550"/>
              <p:cNvSpPr txBox="1"/>
              <p:nvPr/>
            </p:nvSpPr>
            <p:spPr>
              <a:xfrm>
                <a:off x="6176005" y="-16344"/>
                <a:ext cx="762977" cy="51364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fontAlgn="ctr"/>
                <a:r>
                  <a:rPr lang="ru-RU" sz="1200" b="1" dirty="0">
                    <a:latin typeface="Huawei Sans" panose="020C0503030203020204" pitchFamily="34" charset="0"/>
                  </a:rPr>
                  <a:t>Центр DR</a:t>
                </a:r>
              </a:p>
            </p:txBody>
          </p:sp>
        </p:grpSp>
        <p:cxnSp>
          <p:nvCxnSpPr>
            <p:cNvPr id="21" name="直接连接符 20"/>
            <p:cNvCxnSpPr/>
            <p:nvPr/>
          </p:nvCxnSpPr>
          <p:spPr bwMode="auto">
            <a:xfrm flipH="1" flipV="1">
              <a:off x="3968331" y="5101300"/>
              <a:ext cx="374922" cy="294196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2" name="图片 21" descr="图片4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630592" y="5349778"/>
              <a:ext cx="3678223" cy="468979"/>
            </a:xfrm>
            <a:prstGeom prst="rect">
              <a:avLst/>
            </a:prstGeom>
          </p:spPr>
        </p:pic>
        <p:sp>
          <p:nvSpPr>
            <p:cNvPr id="23" name="Freeform 30"/>
            <p:cNvSpPr>
              <a:spLocks noEditPoints="1"/>
            </p:cNvSpPr>
            <p:nvPr/>
          </p:nvSpPr>
          <p:spPr bwMode="auto">
            <a:xfrm>
              <a:off x="4003594" y="5380933"/>
              <a:ext cx="627000" cy="517412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rgbClr val="00458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3159515" y="5395496"/>
              <a:ext cx="559561" cy="502850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" name="Freeform 30"/>
            <p:cNvSpPr>
              <a:spLocks noEditPoints="1"/>
            </p:cNvSpPr>
            <p:nvPr/>
          </p:nvSpPr>
          <p:spPr bwMode="auto">
            <a:xfrm>
              <a:off x="8226589" y="5384446"/>
              <a:ext cx="594153" cy="517412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rgbClr val="00458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1" name="等腰三角形 120"/>
            <p:cNvSpPr/>
            <p:nvPr/>
          </p:nvSpPr>
          <p:spPr bwMode="auto">
            <a:xfrm rot="10800000">
              <a:off x="3214678" y="3070120"/>
              <a:ext cx="513700" cy="491348"/>
            </a:xfrm>
            <a:prstGeom prst="triangle">
              <a:avLst>
                <a:gd name="adj" fmla="val 57423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  <a:alpha val="29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8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3038106" y="2826820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23" name="矩形 122"/>
            <p:cNvSpPr/>
            <p:nvPr/>
          </p:nvSpPr>
          <p:spPr>
            <a:xfrm>
              <a:off x="3284441" y="2829391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24" name="矩形 123"/>
            <p:cNvSpPr/>
            <p:nvPr/>
          </p:nvSpPr>
          <p:spPr>
            <a:xfrm>
              <a:off x="3529805" y="2826820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6" name="矩形 145"/>
            <p:cNvSpPr/>
            <p:nvPr/>
          </p:nvSpPr>
          <p:spPr>
            <a:xfrm>
              <a:off x="7683063" y="2826820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7" name="矩形 146"/>
            <p:cNvSpPr/>
            <p:nvPr/>
          </p:nvSpPr>
          <p:spPr>
            <a:xfrm>
              <a:off x="7929399" y="2829391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8" name="矩形 147"/>
            <p:cNvSpPr/>
            <p:nvPr/>
          </p:nvSpPr>
          <p:spPr>
            <a:xfrm>
              <a:off x="8174762" y="2826820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06" name="矩形 105"/>
            <p:cNvSpPr/>
            <p:nvPr/>
          </p:nvSpPr>
          <p:spPr>
            <a:xfrm>
              <a:off x="3845455" y="2826896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4078933" y="2826896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4330908" y="2826895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9" name="矩形 148"/>
            <p:cNvSpPr/>
            <p:nvPr/>
          </p:nvSpPr>
          <p:spPr>
            <a:xfrm>
              <a:off x="8411251" y="2826896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50" name="矩形 149"/>
            <p:cNvSpPr/>
            <p:nvPr/>
          </p:nvSpPr>
          <p:spPr>
            <a:xfrm>
              <a:off x="8676394" y="2826896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51" name="矩形 150"/>
            <p:cNvSpPr/>
            <p:nvPr/>
          </p:nvSpPr>
          <p:spPr>
            <a:xfrm>
              <a:off x="8928370" y="2826895"/>
              <a:ext cx="198644" cy="379864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8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cxnSp>
          <p:nvCxnSpPr>
            <p:cNvPr id="102" name="直接连接符 101"/>
            <p:cNvCxnSpPr/>
            <p:nvPr/>
          </p:nvCxnSpPr>
          <p:spPr bwMode="auto">
            <a:xfrm flipV="1">
              <a:off x="2965638" y="2583984"/>
              <a:ext cx="1664957" cy="1662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直接连接符 102"/>
            <p:cNvCxnSpPr/>
            <p:nvPr/>
          </p:nvCxnSpPr>
          <p:spPr bwMode="auto">
            <a:xfrm>
              <a:off x="3380166" y="2583984"/>
              <a:ext cx="0" cy="222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圆角矩形 26"/>
            <p:cNvSpPr/>
            <p:nvPr/>
          </p:nvSpPr>
          <p:spPr bwMode="auto">
            <a:xfrm>
              <a:off x="6906968" y="2194486"/>
              <a:ext cx="2779562" cy="376866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49" name="组合 469"/>
            <p:cNvGrpSpPr/>
            <p:nvPr/>
          </p:nvGrpSpPr>
          <p:grpSpPr>
            <a:xfrm>
              <a:off x="7820171" y="4125656"/>
              <a:ext cx="1258882" cy="470177"/>
              <a:chOff x="754124" y="2699133"/>
              <a:chExt cx="810272" cy="453723"/>
            </a:xfrm>
          </p:grpSpPr>
          <p:grpSp>
            <p:nvGrpSpPr>
              <p:cNvPr id="81" name="组合 60"/>
              <p:cNvGrpSpPr/>
              <p:nvPr/>
            </p:nvGrpSpPr>
            <p:grpSpPr>
              <a:xfrm>
                <a:off x="754124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88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9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0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1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2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82" name="组合 60"/>
              <p:cNvGrpSpPr/>
              <p:nvPr/>
            </p:nvGrpSpPr>
            <p:grpSpPr>
              <a:xfrm>
                <a:off x="1249883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83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4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5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6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7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cxnSp>
          <p:nvCxnSpPr>
            <p:cNvPr id="50" name="直接连接符 49"/>
            <p:cNvCxnSpPr/>
            <p:nvPr/>
          </p:nvCxnSpPr>
          <p:spPr bwMode="auto">
            <a:xfrm flipV="1">
              <a:off x="7390975" y="3988833"/>
              <a:ext cx="1957603" cy="1699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接连接符 54"/>
            <p:cNvCxnSpPr/>
            <p:nvPr/>
          </p:nvCxnSpPr>
          <p:spPr bwMode="auto">
            <a:xfrm>
              <a:off x="8749596" y="3836226"/>
              <a:ext cx="0" cy="146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组合 476"/>
            <p:cNvGrpSpPr/>
            <p:nvPr/>
          </p:nvGrpSpPr>
          <p:grpSpPr>
            <a:xfrm>
              <a:off x="7743468" y="3383797"/>
              <a:ext cx="1258882" cy="470177"/>
              <a:chOff x="754124" y="2699133"/>
              <a:chExt cx="810272" cy="453723"/>
            </a:xfrm>
          </p:grpSpPr>
          <p:grpSp>
            <p:nvGrpSpPr>
              <p:cNvPr id="65" name="组合 60"/>
              <p:cNvGrpSpPr/>
              <p:nvPr/>
            </p:nvGrpSpPr>
            <p:grpSpPr>
              <a:xfrm>
                <a:off x="754124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3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4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5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6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66" name="组合 60"/>
              <p:cNvGrpSpPr/>
              <p:nvPr/>
            </p:nvGrpSpPr>
            <p:grpSpPr>
              <a:xfrm>
                <a:off x="1249883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67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8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9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0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71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cxnSp>
          <p:nvCxnSpPr>
            <p:cNvPr id="58" name="直接连接符 57"/>
            <p:cNvCxnSpPr/>
            <p:nvPr/>
          </p:nvCxnSpPr>
          <p:spPr bwMode="auto">
            <a:xfrm flipV="1">
              <a:off x="7365297" y="2580970"/>
              <a:ext cx="1957603" cy="1699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648"/>
            <p:cNvSpPr txBox="1"/>
            <p:nvPr/>
          </p:nvSpPr>
          <p:spPr>
            <a:xfrm>
              <a:off x="5484556" y="4030400"/>
              <a:ext cx="1322388" cy="2993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База данных</a:t>
              </a:r>
            </a:p>
          </p:txBody>
        </p:sp>
        <p:sp>
          <p:nvSpPr>
            <p:cNvPr id="30" name="TextBox 649"/>
            <p:cNvSpPr txBox="1"/>
            <p:nvPr/>
          </p:nvSpPr>
          <p:spPr>
            <a:xfrm>
              <a:off x="5365185" y="3170286"/>
              <a:ext cx="1577837" cy="6985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 dirty="0">
                  <a:latin typeface="Huawei Sans" panose="020C0503030203020204" pitchFamily="34" charset="0"/>
                </a:rPr>
                <a:t>Виртуализация/Промежуточное </a:t>
              </a:r>
              <a:r>
                <a:rPr lang="ru-RU" sz="1200" b="1" dirty="0" smtClean="0">
                  <a:latin typeface="Huawei Sans" panose="020C0503030203020204" pitchFamily="34" charset="0"/>
                </a:rPr>
                <a:t>ПО/Приложения</a:t>
              </a:r>
              <a:endParaRPr lang="ru-RU" sz="1200" b="1" dirty="0">
                <a:latin typeface="Huawei Sans" panose="020C0503030203020204" pitchFamily="34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 bwMode="auto">
            <a:xfrm flipH="1">
              <a:off x="4701081" y="1701478"/>
              <a:ext cx="953124" cy="47274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直接连接符 32"/>
            <p:cNvCxnSpPr>
              <a:stCxn id="45" idx="52"/>
            </p:cNvCxnSpPr>
            <p:nvPr/>
          </p:nvCxnSpPr>
          <p:spPr bwMode="auto">
            <a:xfrm>
              <a:off x="6307460" y="1796510"/>
              <a:ext cx="862653" cy="5343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4" name="组合 33"/>
            <p:cNvGrpSpPr/>
            <p:nvPr/>
          </p:nvGrpSpPr>
          <p:grpSpPr>
            <a:xfrm>
              <a:off x="7730572" y="4877804"/>
              <a:ext cx="1554899" cy="328391"/>
              <a:chOff x="3643120" y="3460239"/>
              <a:chExt cx="590400" cy="269633"/>
            </a:xfrm>
          </p:grpSpPr>
          <p:sp>
            <p:nvSpPr>
              <p:cNvPr id="43" name="Freeform 8"/>
              <p:cNvSpPr>
                <a:spLocks/>
              </p:cNvSpPr>
              <p:nvPr/>
            </p:nvSpPr>
            <p:spPr bwMode="auto">
              <a:xfrm>
                <a:off x="3767172" y="3460239"/>
                <a:ext cx="342410" cy="263775"/>
              </a:xfrm>
              <a:custGeom>
                <a:avLst/>
                <a:gdLst>
                  <a:gd name="T0" fmla="*/ 341 w 727"/>
                  <a:gd name="T1" fmla="*/ 0 h 482"/>
                  <a:gd name="T2" fmla="*/ 374 w 727"/>
                  <a:gd name="T3" fmla="*/ 3 h 482"/>
                  <a:gd name="T4" fmla="*/ 407 w 727"/>
                  <a:gd name="T5" fmla="*/ 11 h 482"/>
                  <a:gd name="T6" fmla="*/ 438 w 727"/>
                  <a:gd name="T7" fmla="*/ 23 h 482"/>
                  <a:gd name="T8" fmla="*/ 465 w 727"/>
                  <a:gd name="T9" fmla="*/ 38 h 482"/>
                  <a:gd name="T10" fmla="*/ 491 w 727"/>
                  <a:gd name="T11" fmla="*/ 58 h 482"/>
                  <a:gd name="T12" fmla="*/ 513 w 727"/>
                  <a:gd name="T13" fmla="*/ 82 h 482"/>
                  <a:gd name="T14" fmla="*/ 531 w 727"/>
                  <a:gd name="T15" fmla="*/ 109 h 482"/>
                  <a:gd name="T16" fmla="*/ 546 w 727"/>
                  <a:gd name="T17" fmla="*/ 139 h 482"/>
                  <a:gd name="T18" fmla="*/ 553 w 727"/>
                  <a:gd name="T19" fmla="*/ 139 h 482"/>
                  <a:gd name="T20" fmla="*/ 571 w 727"/>
                  <a:gd name="T21" fmla="*/ 139 h 482"/>
                  <a:gd name="T22" fmla="*/ 604 w 727"/>
                  <a:gd name="T23" fmla="*/ 146 h 482"/>
                  <a:gd name="T24" fmla="*/ 635 w 727"/>
                  <a:gd name="T25" fmla="*/ 159 h 482"/>
                  <a:gd name="T26" fmla="*/ 663 w 727"/>
                  <a:gd name="T27" fmla="*/ 177 h 482"/>
                  <a:gd name="T28" fmla="*/ 686 w 727"/>
                  <a:gd name="T29" fmla="*/ 201 h 482"/>
                  <a:gd name="T30" fmla="*/ 705 w 727"/>
                  <a:gd name="T31" fmla="*/ 228 h 482"/>
                  <a:gd name="T32" fmla="*/ 719 w 727"/>
                  <a:gd name="T33" fmla="*/ 259 h 482"/>
                  <a:gd name="T34" fmla="*/ 725 w 727"/>
                  <a:gd name="T35" fmla="*/ 292 h 482"/>
                  <a:gd name="T36" fmla="*/ 727 w 727"/>
                  <a:gd name="T37" fmla="*/ 310 h 482"/>
                  <a:gd name="T38" fmla="*/ 723 w 727"/>
                  <a:gd name="T39" fmla="*/ 345 h 482"/>
                  <a:gd name="T40" fmla="*/ 712 w 727"/>
                  <a:gd name="T41" fmla="*/ 378 h 482"/>
                  <a:gd name="T42" fmla="*/ 697 w 727"/>
                  <a:gd name="T43" fmla="*/ 407 h 482"/>
                  <a:gd name="T44" fmla="*/ 675 w 727"/>
                  <a:gd name="T45" fmla="*/ 433 h 482"/>
                  <a:gd name="T46" fmla="*/ 650 w 727"/>
                  <a:gd name="T47" fmla="*/ 453 h 482"/>
                  <a:gd name="T48" fmla="*/ 621 w 727"/>
                  <a:gd name="T49" fmla="*/ 470 h 482"/>
                  <a:gd name="T50" fmla="*/ 588 w 727"/>
                  <a:gd name="T51" fmla="*/ 480 h 482"/>
                  <a:gd name="T52" fmla="*/ 553 w 727"/>
                  <a:gd name="T53" fmla="*/ 482 h 482"/>
                  <a:gd name="T54" fmla="*/ 143 w 727"/>
                  <a:gd name="T55" fmla="*/ 482 h 482"/>
                  <a:gd name="T56" fmla="*/ 114 w 727"/>
                  <a:gd name="T57" fmla="*/ 480 h 482"/>
                  <a:gd name="T58" fmla="*/ 88 w 727"/>
                  <a:gd name="T59" fmla="*/ 471 h 482"/>
                  <a:gd name="T60" fmla="*/ 63 w 727"/>
                  <a:gd name="T61" fmla="*/ 459 h 482"/>
                  <a:gd name="T62" fmla="*/ 43 w 727"/>
                  <a:gd name="T63" fmla="*/ 440 h 482"/>
                  <a:gd name="T64" fmla="*/ 24 w 727"/>
                  <a:gd name="T65" fmla="*/ 420 h 482"/>
                  <a:gd name="T66" fmla="*/ 11 w 727"/>
                  <a:gd name="T67" fmla="*/ 395 h 482"/>
                  <a:gd name="T68" fmla="*/ 2 w 727"/>
                  <a:gd name="T69" fmla="*/ 369 h 482"/>
                  <a:gd name="T70" fmla="*/ 0 w 727"/>
                  <a:gd name="T71" fmla="*/ 340 h 482"/>
                  <a:gd name="T72" fmla="*/ 0 w 727"/>
                  <a:gd name="T73" fmla="*/ 327 h 482"/>
                  <a:gd name="T74" fmla="*/ 4 w 727"/>
                  <a:gd name="T75" fmla="*/ 301 h 482"/>
                  <a:gd name="T76" fmla="*/ 13 w 727"/>
                  <a:gd name="T77" fmla="*/ 278 h 482"/>
                  <a:gd name="T78" fmla="*/ 33 w 727"/>
                  <a:gd name="T79" fmla="*/ 246 h 482"/>
                  <a:gd name="T80" fmla="*/ 72 w 727"/>
                  <a:gd name="T81" fmla="*/ 215 h 482"/>
                  <a:gd name="T82" fmla="*/ 96 w 727"/>
                  <a:gd name="T83" fmla="*/ 204 h 482"/>
                  <a:gd name="T84" fmla="*/ 119 w 727"/>
                  <a:gd name="T85" fmla="*/ 197 h 482"/>
                  <a:gd name="T86" fmla="*/ 123 w 727"/>
                  <a:gd name="T87" fmla="*/ 177 h 482"/>
                  <a:gd name="T88" fmla="*/ 136 w 727"/>
                  <a:gd name="T89" fmla="*/ 139 h 482"/>
                  <a:gd name="T90" fmla="*/ 154 w 727"/>
                  <a:gd name="T91" fmla="*/ 102 h 482"/>
                  <a:gd name="T92" fmla="*/ 178 w 727"/>
                  <a:gd name="T93" fmla="*/ 71 h 482"/>
                  <a:gd name="T94" fmla="*/ 207 w 727"/>
                  <a:gd name="T95" fmla="*/ 45 h 482"/>
                  <a:gd name="T96" fmla="*/ 240 w 727"/>
                  <a:gd name="T97" fmla="*/ 23 h 482"/>
                  <a:gd name="T98" fmla="*/ 279 w 727"/>
                  <a:gd name="T99" fmla="*/ 9 h 482"/>
                  <a:gd name="T100" fmla="*/ 319 w 727"/>
                  <a:gd name="T101" fmla="*/ 1 h 482"/>
                  <a:gd name="T102" fmla="*/ 341 w 727"/>
                  <a:gd name="T103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7" h="482">
                    <a:moveTo>
                      <a:pt x="341" y="0"/>
                    </a:moveTo>
                    <a:lnTo>
                      <a:pt x="341" y="0"/>
                    </a:lnTo>
                    <a:lnTo>
                      <a:pt x="357" y="1"/>
                    </a:lnTo>
                    <a:lnTo>
                      <a:pt x="374" y="3"/>
                    </a:lnTo>
                    <a:lnTo>
                      <a:pt x="390" y="5"/>
                    </a:lnTo>
                    <a:lnTo>
                      <a:pt x="407" y="11"/>
                    </a:lnTo>
                    <a:lnTo>
                      <a:pt x="421" y="16"/>
                    </a:lnTo>
                    <a:lnTo>
                      <a:pt x="438" y="23"/>
                    </a:lnTo>
                    <a:lnTo>
                      <a:pt x="450" y="31"/>
                    </a:lnTo>
                    <a:lnTo>
                      <a:pt x="465" y="38"/>
                    </a:lnTo>
                    <a:lnTo>
                      <a:pt x="478" y="49"/>
                    </a:lnTo>
                    <a:lnTo>
                      <a:pt x="491" y="58"/>
                    </a:lnTo>
                    <a:lnTo>
                      <a:pt x="502" y="71"/>
                    </a:lnTo>
                    <a:lnTo>
                      <a:pt x="513" y="82"/>
                    </a:lnTo>
                    <a:lnTo>
                      <a:pt x="522" y="95"/>
                    </a:lnTo>
                    <a:lnTo>
                      <a:pt x="531" y="109"/>
                    </a:lnTo>
                    <a:lnTo>
                      <a:pt x="538" y="124"/>
                    </a:lnTo>
                    <a:lnTo>
                      <a:pt x="546" y="139"/>
                    </a:lnTo>
                    <a:lnTo>
                      <a:pt x="546" y="139"/>
                    </a:lnTo>
                    <a:lnTo>
                      <a:pt x="553" y="139"/>
                    </a:lnTo>
                    <a:lnTo>
                      <a:pt x="553" y="139"/>
                    </a:lnTo>
                    <a:lnTo>
                      <a:pt x="571" y="139"/>
                    </a:lnTo>
                    <a:lnTo>
                      <a:pt x="588" y="142"/>
                    </a:lnTo>
                    <a:lnTo>
                      <a:pt x="604" y="146"/>
                    </a:lnTo>
                    <a:lnTo>
                      <a:pt x="621" y="151"/>
                    </a:lnTo>
                    <a:lnTo>
                      <a:pt x="635" y="159"/>
                    </a:lnTo>
                    <a:lnTo>
                      <a:pt x="650" y="168"/>
                    </a:lnTo>
                    <a:lnTo>
                      <a:pt x="663" y="177"/>
                    </a:lnTo>
                    <a:lnTo>
                      <a:pt x="675" y="188"/>
                    </a:lnTo>
                    <a:lnTo>
                      <a:pt x="686" y="201"/>
                    </a:lnTo>
                    <a:lnTo>
                      <a:pt x="697" y="213"/>
                    </a:lnTo>
                    <a:lnTo>
                      <a:pt x="705" y="228"/>
                    </a:lnTo>
                    <a:lnTo>
                      <a:pt x="712" y="243"/>
                    </a:lnTo>
                    <a:lnTo>
                      <a:pt x="719" y="259"/>
                    </a:lnTo>
                    <a:lnTo>
                      <a:pt x="723" y="276"/>
                    </a:lnTo>
                    <a:lnTo>
                      <a:pt x="725" y="292"/>
                    </a:lnTo>
                    <a:lnTo>
                      <a:pt x="727" y="310"/>
                    </a:lnTo>
                    <a:lnTo>
                      <a:pt x="727" y="310"/>
                    </a:lnTo>
                    <a:lnTo>
                      <a:pt x="725" y="329"/>
                    </a:lnTo>
                    <a:lnTo>
                      <a:pt x="723" y="345"/>
                    </a:lnTo>
                    <a:lnTo>
                      <a:pt x="719" y="362"/>
                    </a:lnTo>
                    <a:lnTo>
                      <a:pt x="712" y="378"/>
                    </a:lnTo>
                    <a:lnTo>
                      <a:pt x="705" y="393"/>
                    </a:lnTo>
                    <a:lnTo>
                      <a:pt x="697" y="407"/>
                    </a:lnTo>
                    <a:lnTo>
                      <a:pt x="686" y="420"/>
                    </a:lnTo>
                    <a:lnTo>
                      <a:pt x="675" y="433"/>
                    </a:lnTo>
                    <a:lnTo>
                      <a:pt x="663" y="444"/>
                    </a:lnTo>
                    <a:lnTo>
                      <a:pt x="650" y="453"/>
                    </a:lnTo>
                    <a:lnTo>
                      <a:pt x="635" y="462"/>
                    </a:lnTo>
                    <a:lnTo>
                      <a:pt x="621" y="470"/>
                    </a:lnTo>
                    <a:lnTo>
                      <a:pt x="604" y="475"/>
                    </a:lnTo>
                    <a:lnTo>
                      <a:pt x="588" y="480"/>
                    </a:lnTo>
                    <a:lnTo>
                      <a:pt x="571" y="482"/>
                    </a:lnTo>
                    <a:lnTo>
                      <a:pt x="553" y="482"/>
                    </a:lnTo>
                    <a:lnTo>
                      <a:pt x="143" y="482"/>
                    </a:lnTo>
                    <a:lnTo>
                      <a:pt x="143" y="482"/>
                    </a:lnTo>
                    <a:lnTo>
                      <a:pt x="129" y="482"/>
                    </a:lnTo>
                    <a:lnTo>
                      <a:pt x="114" y="480"/>
                    </a:lnTo>
                    <a:lnTo>
                      <a:pt x="101" y="477"/>
                    </a:lnTo>
                    <a:lnTo>
                      <a:pt x="88" y="471"/>
                    </a:lnTo>
                    <a:lnTo>
                      <a:pt x="75" y="466"/>
                    </a:lnTo>
                    <a:lnTo>
                      <a:pt x="63" y="459"/>
                    </a:lnTo>
                    <a:lnTo>
                      <a:pt x="52" y="449"/>
                    </a:lnTo>
                    <a:lnTo>
                      <a:pt x="43" y="440"/>
                    </a:lnTo>
                    <a:lnTo>
                      <a:pt x="33" y="431"/>
                    </a:lnTo>
                    <a:lnTo>
                      <a:pt x="24" y="420"/>
                    </a:lnTo>
                    <a:lnTo>
                      <a:pt x="17" y="407"/>
                    </a:lnTo>
                    <a:lnTo>
                      <a:pt x="11" y="395"/>
                    </a:lnTo>
                    <a:lnTo>
                      <a:pt x="6" y="382"/>
                    </a:lnTo>
                    <a:lnTo>
                      <a:pt x="2" y="369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27"/>
                    </a:lnTo>
                    <a:lnTo>
                      <a:pt x="2" y="314"/>
                    </a:lnTo>
                    <a:lnTo>
                      <a:pt x="4" y="301"/>
                    </a:lnTo>
                    <a:lnTo>
                      <a:pt x="10" y="288"/>
                    </a:lnTo>
                    <a:lnTo>
                      <a:pt x="13" y="278"/>
                    </a:lnTo>
                    <a:lnTo>
                      <a:pt x="21" y="267"/>
                    </a:lnTo>
                    <a:lnTo>
                      <a:pt x="33" y="246"/>
                    </a:lnTo>
                    <a:lnTo>
                      <a:pt x="52" y="228"/>
                    </a:lnTo>
                    <a:lnTo>
                      <a:pt x="72" y="215"/>
                    </a:lnTo>
                    <a:lnTo>
                      <a:pt x="83" y="208"/>
                    </a:lnTo>
                    <a:lnTo>
                      <a:pt x="96" y="204"/>
                    </a:lnTo>
                    <a:lnTo>
                      <a:pt x="108" y="201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23" y="177"/>
                    </a:lnTo>
                    <a:lnTo>
                      <a:pt x="129" y="157"/>
                    </a:lnTo>
                    <a:lnTo>
                      <a:pt x="136" y="139"/>
                    </a:lnTo>
                    <a:lnTo>
                      <a:pt x="143" y="120"/>
                    </a:lnTo>
                    <a:lnTo>
                      <a:pt x="154" y="102"/>
                    </a:lnTo>
                    <a:lnTo>
                      <a:pt x="165" y="85"/>
                    </a:lnTo>
                    <a:lnTo>
                      <a:pt x="178" y="71"/>
                    </a:lnTo>
                    <a:lnTo>
                      <a:pt x="193" y="58"/>
                    </a:lnTo>
                    <a:lnTo>
                      <a:pt x="207" y="45"/>
                    </a:lnTo>
                    <a:lnTo>
                      <a:pt x="224" y="32"/>
                    </a:lnTo>
                    <a:lnTo>
                      <a:pt x="240" y="23"/>
                    </a:lnTo>
                    <a:lnTo>
                      <a:pt x="258" y="16"/>
                    </a:lnTo>
                    <a:lnTo>
                      <a:pt x="279" y="9"/>
                    </a:lnTo>
                    <a:lnTo>
                      <a:pt x="299" y="3"/>
                    </a:lnTo>
                    <a:lnTo>
                      <a:pt x="319" y="1"/>
                    </a:lnTo>
                    <a:lnTo>
                      <a:pt x="341" y="0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4" name="TextBox 659"/>
              <p:cNvSpPr txBox="1"/>
              <p:nvPr/>
            </p:nvSpPr>
            <p:spPr>
              <a:xfrm>
                <a:off x="3643120" y="3484058"/>
                <a:ext cx="590400" cy="24581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200" b="1">
                    <a:latin typeface="Huawei Sans" panose="020C0503030203020204" pitchFamily="34" charset="0"/>
                  </a:rPr>
                  <a:t>  SAN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5530025" y="1985776"/>
              <a:ext cx="1177286" cy="1193785"/>
              <a:chOff x="2486182" y="2109633"/>
              <a:chExt cx="906379" cy="1356285"/>
            </a:xfrm>
          </p:grpSpPr>
          <p:grpSp>
            <p:nvGrpSpPr>
              <p:cNvPr id="36" name="组合 794"/>
              <p:cNvGrpSpPr/>
              <p:nvPr/>
            </p:nvGrpSpPr>
            <p:grpSpPr>
              <a:xfrm>
                <a:off x="2528272" y="2109633"/>
                <a:ext cx="823912" cy="533400"/>
                <a:chOff x="15665301" y="-815975"/>
                <a:chExt cx="823912" cy="533400"/>
              </a:xfrm>
            </p:grpSpPr>
            <p:sp>
              <p:nvSpPr>
                <p:cNvPr id="38" name="Freeform 521"/>
                <p:cNvSpPr>
                  <a:spLocks/>
                </p:cNvSpPr>
                <p:nvPr/>
              </p:nvSpPr>
              <p:spPr bwMode="auto">
                <a:xfrm>
                  <a:off x="16122501" y="-690562"/>
                  <a:ext cx="276225" cy="149225"/>
                </a:xfrm>
                <a:custGeom>
                  <a:avLst/>
                  <a:gdLst>
                    <a:gd name="T0" fmla="*/ 173 w 174"/>
                    <a:gd name="T1" fmla="*/ 17 h 94"/>
                    <a:gd name="T2" fmla="*/ 170 w 174"/>
                    <a:gd name="T3" fmla="*/ 23 h 94"/>
                    <a:gd name="T4" fmla="*/ 160 w 174"/>
                    <a:gd name="T5" fmla="*/ 42 h 94"/>
                    <a:gd name="T6" fmla="*/ 157 w 174"/>
                    <a:gd name="T7" fmla="*/ 41 h 94"/>
                    <a:gd name="T8" fmla="*/ 153 w 174"/>
                    <a:gd name="T9" fmla="*/ 27 h 94"/>
                    <a:gd name="T10" fmla="*/ 151 w 174"/>
                    <a:gd name="T11" fmla="*/ 28 h 94"/>
                    <a:gd name="T12" fmla="*/ 144 w 174"/>
                    <a:gd name="T13" fmla="*/ 16 h 94"/>
                    <a:gd name="T14" fmla="*/ 141 w 174"/>
                    <a:gd name="T15" fmla="*/ 17 h 94"/>
                    <a:gd name="T16" fmla="*/ 136 w 174"/>
                    <a:gd name="T17" fmla="*/ 23 h 94"/>
                    <a:gd name="T18" fmla="*/ 126 w 174"/>
                    <a:gd name="T19" fmla="*/ 41 h 94"/>
                    <a:gd name="T20" fmla="*/ 121 w 174"/>
                    <a:gd name="T21" fmla="*/ 44 h 94"/>
                    <a:gd name="T22" fmla="*/ 118 w 174"/>
                    <a:gd name="T23" fmla="*/ 43 h 94"/>
                    <a:gd name="T24" fmla="*/ 112 w 174"/>
                    <a:gd name="T25" fmla="*/ 50 h 94"/>
                    <a:gd name="T26" fmla="*/ 107 w 174"/>
                    <a:gd name="T27" fmla="*/ 52 h 94"/>
                    <a:gd name="T28" fmla="*/ 102 w 174"/>
                    <a:gd name="T29" fmla="*/ 18 h 94"/>
                    <a:gd name="T30" fmla="*/ 97 w 174"/>
                    <a:gd name="T31" fmla="*/ 34 h 94"/>
                    <a:gd name="T32" fmla="*/ 93 w 174"/>
                    <a:gd name="T33" fmla="*/ 10 h 94"/>
                    <a:gd name="T34" fmla="*/ 89 w 174"/>
                    <a:gd name="T35" fmla="*/ 17 h 94"/>
                    <a:gd name="T36" fmla="*/ 82 w 174"/>
                    <a:gd name="T37" fmla="*/ 11 h 94"/>
                    <a:gd name="T38" fmla="*/ 74 w 174"/>
                    <a:gd name="T39" fmla="*/ 28 h 94"/>
                    <a:gd name="T40" fmla="*/ 60 w 174"/>
                    <a:gd name="T41" fmla="*/ 57 h 94"/>
                    <a:gd name="T42" fmla="*/ 54 w 174"/>
                    <a:gd name="T43" fmla="*/ 63 h 94"/>
                    <a:gd name="T44" fmla="*/ 49 w 174"/>
                    <a:gd name="T45" fmla="*/ 37 h 94"/>
                    <a:gd name="T46" fmla="*/ 45 w 174"/>
                    <a:gd name="T47" fmla="*/ 51 h 94"/>
                    <a:gd name="T48" fmla="*/ 39 w 174"/>
                    <a:gd name="T49" fmla="*/ 60 h 94"/>
                    <a:gd name="T50" fmla="*/ 37 w 174"/>
                    <a:gd name="T51" fmla="*/ 61 h 94"/>
                    <a:gd name="T52" fmla="*/ 31 w 174"/>
                    <a:gd name="T53" fmla="*/ 58 h 94"/>
                    <a:gd name="T54" fmla="*/ 25 w 174"/>
                    <a:gd name="T55" fmla="*/ 71 h 94"/>
                    <a:gd name="T56" fmla="*/ 17 w 174"/>
                    <a:gd name="T57" fmla="*/ 76 h 94"/>
                    <a:gd name="T58" fmla="*/ 12 w 174"/>
                    <a:gd name="T59" fmla="*/ 78 h 94"/>
                    <a:gd name="T60" fmla="*/ 7 w 174"/>
                    <a:gd name="T61" fmla="*/ 93 h 94"/>
                    <a:gd name="T62" fmla="*/ 0 w 174"/>
                    <a:gd name="T63" fmla="*/ 93 h 94"/>
                    <a:gd name="T64" fmla="*/ 5 w 174"/>
                    <a:gd name="T65" fmla="*/ 91 h 94"/>
                    <a:gd name="T66" fmla="*/ 14 w 174"/>
                    <a:gd name="T67" fmla="*/ 75 h 94"/>
                    <a:gd name="T68" fmla="*/ 18 w 174"/>
                    <a:gd name="T69" fmla="*/ 71 h 94"/>
                    <a:gd name="T70" fmla="*/ 26 w 174"/>
                    <a:gd name="T71" fmla="*/ 50 h 94"/>
                    <a:gd name="T72" fmla="*/ 28 w 174"/>
                    <a:gd name="T73" fmla="*/ 49 h 94"/>
                    <a:gd name="T74" fmla="*/ 40 w 174"/>
                    <a:gd name="T75" fmla="*/ 42 h 94"/>
                    <a:gd name="T76" fmla="*/ 41 w 174"/>
                    <a:gd name="T77" fmla="*/ 41 h 94"/>
                    <a:gd name="T78" fmla="*/ 48 w 174"/>
                    <a:gd name="T79" fmla="*/ 25 h 94"/>
                    <a:gd name="T80" fmla="*/ 50 w 174"/>
                    <a:gd name="T81" fmla="*/ 22 h 94"/>
                    <a:gd name="T82" fmla="*/ 56 w 174"/>
                    <a:gd name="T83" fmla="*/ 57 h 94"/>
                    <a:gd name="T84" fmla="*/ 61 w 174"/>
                    <a:gd name="T85" fmla="*/ 38 h 94"/>
                    <a:gd name="T86" fmla="*/ 72 w 174"/>
                    <a:gd name="T87" fmla="*/ 26 h 94"/>
                    <a:gd name="T88" fmla="*/ 79 w 174"/>
                    <a:gd name="T89" fmla="*/ 10 h 94"/>
                    <a:gd name="T90" fmla="*/ 84 w 174"/>
                    <a:gd name="T91" fmla="*/ 5 h 94"/>
                    <a:gd name="T92" fmla="*/ 89 w 174"/>
                    <a:gd name="T93" fmla="*/ 11 h 94"/>
                    <a:gd name="T94" fmla="*/ 93 w 174"/>
                    <a:gd name="T95" fmla="*/ 0 h 94"/>
                    <a:gd name="T96" fmla="*/ 98 w 174"/>
                    <a:gd name="T97" fmla="*/ 20 h 94"/>
                    <a:gd name="T98" fmla="*/ 103 w 174"/>
                    <a:gd name="T99" fmla="*/ 1 h 94"/>
                    <a:gd name="T100" fmla="*/ 109 w 174"/>
                    <a:gd name="T101" fmla="*/ 49 h 94"/>
                    <a:gd name="T102" fmla="*/ 115 w 174"/>
                    <a:gd name="T103" fmla="*/ 33 h 94"/>
                    <a:gd name="T104" fmla="*/ 121 w 174"/>
                    <a:gd name="T105" fmla="*/ 41 h 94"/>
                    <a:gd name="T106" fmla="*/ 136 w 174"/>
                    <a:gd name="T107" fmla="*/ 6 h 94"/>
                    <a:gd name="T108" fmla="*/ 140 w 174"/>
                    <a:gd name="T109" fmla="*/ 6 h 94"/>
                    <a:gd name="T110" fmla="*/ 146 w 174"/>
                    <a:gd name="T111" fmla="*/ 4 h 94"/>
                    <a:gd name="T112" fmla="*/ 151 w 174"/>
                    <a:gd name="T113" fmla="*/ 17 h 94"/>
                    <a:gd name="T114" fmla="*/ 154 w 174"/>
                    <a:gd name="T115" fmla="*/ 5 h 94"/>
                    <a:gd name="T116" fmla="*/ 157 w 174"/>
                    <a:gd name="T117" fmla="*/ 6 h 94"/>
                    <a:gd name="T118" fmla="*/ 167 w 174"/>
                    <a:gd name="T119" fmla="*/ 23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74" h="94">
                      <a:moveTo>
                        <a:pt x="171" y="18"/>
                      </a:moveTo>
                      <a:lnTo>
                        <a:pt x="171" y="18"/>
                      </a:lnTo>
                      <a:lnTo>
                        <a:pt x="172" y="17"/>
                      </a:lnTo>
                      <a:lnTo>
                        <a:pt x="173" y="17"/>
                      </a:lnTo>
                      <a:lnTo>
                        <a:pt x="173" y="17"/>
                      </a:lnTo>
                      <a:lnTo>
                        <a:pt x="174" y="18"/>
                      </a:lnTo>
                      <a:lnTo>
                        <a:pt x="174" y="19"/>
                      </a:lnTo>
                      <a:lnTo>
                        <a:pt x="170" y="23"/>
                      </a:lnTo>
                      <a:lnTo>
                        <a:pt x="166" y="39"/>
                      </a:lnTo>
                      <a:lnTo>
                        <a:pt x="166" y="39"/>
                      </a:lnTo>
                      <a:lnTo>
                        <a:pt x="164" y="41"/>
                      </a:lnTo>
                      <a:lnTo>
                        <a:pt x="160" y="42"/>
                      </a:lnTo>
                      <a:lnTo>
                        <a:pt x="160" y="42"/>
                      </a:lnTo>
                      <a:lnTo>
                        <a:pt x="158" y="42"/>
                      </a:lnTo>
                      <a:lnTo>
                        <a:pt x="157" y="41"/>
                      </a:lnTo>
                      <a:lnTo>
                        <a:pt x="157" y="41"/>
                      </a:lnTo>
                      <a:lnTo>
                        <a:pt x="157" y="41"/>
                      </a:lnTo>
                      <a:lnTo>
                        <a:pt x="157" y="41"/>
                      </a:lnTo>
                      <a:lnTo>
                        <a:pt x="155" y="17"/>
                      </a:lnTo>
                      <a:lnTo>
                        <a:pt x="153" y="27"/>
                      </a:lnTo>
                      <a:lnTo>
                        <a:pt x="153" y="27"/>
                      </a:lnTo>
                      <a:lnTo>
                        <a:pt x="152" y="28"/>
                      </a:lnTo>
                      <a:lnTo>
                        <a:pt x="151" y="28"/>
                      </a:lnTo>
                      <a:lnTo>
                        <a:pt x="151" y="28"/>
                      </a:lnTo>
                      <a:lnTo>
                        <a:pt x="148" y="27"/>
                      </a:lnTo>
                      <a:lnTo>
                        <a:pt x="148" y="27"/>
                      </a:lnTo>
                      <a:lnTo>
                        <a:pt x="145" y="12"/>
                      </a:lnTo>
                      <a:lnTo>
                        <a:pt x="144" y="16"/>
                      </a:lnTo>
                      <a:lnTo>
                        <a:pt x="144" y="16"/>
                      </a:lnTo>
                      <a:lnTo>
                        <a:pt x="143" y="17"/>
                      </a:lnTo>
                      <a:lnTo>
                        <a:pt x="141" y="17"/>
                      </a:lnTo>
                      <a:lnTo>
                        <a:pt x="141" y="17"/>
                      </a:lnTo>
                      <a:lnTo>
                        <a:pt x="140" y="17"/>
                      </a:lnTo>
                      <a:lnTo>
                        <a:pt x="140" y="17"/>
                      </a:lnTo>
                      <a:lnTo>
                        <a:pt x="138" y="12"/>
                      </a:lnTo>
                      <a:lnTo>
                        <a:pt x="136" y="23"/>
                      </a:lnTo>
                      <a:lnTo>
                        <a:pt x="136" y="23"/>
                      </a:lnTo>
                      <a:lnTo>
                        <a:pt x="135" y="23"/>
                      </a:lnTo>
                      <a:lnTo>
                        <a:pt x="126" y="41"/>
                      </a:lnTo>
                      <a:lnTo>
                        <a:pt x="126" y="41"/>
                      </a:lnTo>
                      <a:lnTo>
                        <a:pt x="126" y="41"/>
                      </a:lnTo>
                      <a:lnTo>
                        <a:pt x="126" y="41"/>
                      </a:lnTo>
                      <a:lnTo>
                        <a:pt x="121" y="44"/>
                      </a:lnTo>
                      <a:lnTo>
                        <a:pt x="121" y="44"/>
                      </a:lnTo>
                      <a:lnTo>
                        <a:pt x="120" y="44"/>
                      </a:lnTo>
                      <a:lnTo>
                        <a:pt x="119" y="43"/>
                      </a:lnTo>
                      <a:lnTo>
                        <a:pt x="119" y="43"/>
                      </a:lnTo>
                      <a:lnTo>
                        <a:pt x="118" y="43"/>
                      </a:lnTo>
                      <a:lnTo>
                        <a:pt x="116" y="39"/>
                      </a:lnTo>
                      <a:lnTo>
                        <a:pt x="113" y="49"/>
                      </a:lnTo>
                      <a:lnTo>
                        <a:pt x="113" y="49"/>
                      </a:lnTo>
                      <a:lnTo>
                        <a:pt x="112" y="50"/>
                      </a:lnTo>
                      <a:lnTo>
                        <a:pt x="112" y="50"/>
                      </a:lnTo>
                      <a:lnTo>
                        <a:pt x="108" y="52"/>
                      </a:lnTo>
                      <a:lnTo>
                        <a:pt x="108" y="52"/>
                      </a:lnTo>
                      <a:lnTo>
                        <a:pt x="107" y="52"/>
                      </a:lnTo>
                      <a:lnTo>
                        <a:pt x="106" y="52"/>
                      </a:lnTo>
                      <a:lnTo>
                        <a:pt x="106" y="52"/>
                      </a:lnTo>
                      <a:lnTo>
                        <a:pt x="105" y="51"/>
                      </a:lnTo>
                      <a:lnTo>
                        <a:pt x="102" y="18"/>
                      </a:lnTo>
                      <a:lnTo>
                        <a:pt x="99" y="33"/>
                      </a:lnTo>
                      <a:lnTo>
                        <a:pt x="99" y="33"/>
                      </a:lnTo>
                      <a:lnTo>
                        <a:pt x="99" y="34"/>
                      </a:lnTo>
                      <a:lnTo>
                        <a:pt x="97" y="34"/>
                      </a:lnTo>
                      <a:lnTo>
                        <a:pt x="97" y="34"/>
                      </a:lnTo>
                      <a:lnTo>
                        <a:pt x="96" y="34"/>
                      </a:lnTo>
                      <a:lnTo>
                        <a:pt x="96" y="33"/>
                      </a:lnTo>
                      <a:lnTo>
                        <a:pt x="93" y="10"/>
                      </a:lnTo>
                      <a:lnTo>
                        <a:pt x="91" y="16"/>
                      </a:lnTo>
                      <a:lnTo>
                        <a:pt x="91" y="16"/>
                      </a:lnTo>
                      <a:lnTo>
                        <a:pt x="90" y="17"/>
                      </a:lnTo>
                      <a:lnTo>
                        <a:pt x="89" y="17"/>
                      </a:lnTo>
                      <a:lnTo>
                        <a:pt x="89" y="17"/>
                      </a:lnTo>
                      <a:lnTo>
                        <a:pt x="88" y="16"/>
                      </a:lnTo>
                      <a:lnTo>
                        <a:pt x="84" y="9"/>
                      </a:lnTo>
                      <a:lnTo>
                        <a:pt x="82" y="11"/>
                      </a:lnTo>
                      <a:lnTo>
                        <a:pt x="78" y="27"/>
                      </a:lnTo>
                      <a:lnTo>
                        <a:pt x="78" y="27"/>
                      </a:lnTo>
                      <a:lnTo>
                        <a:pt x="77" y="28"/>
                      </a:lnTo>
                      <a:lnTo>
                        <a:pt x="74" y="28"/>
                      </a:lnTo>
                      <a:lnTo>
                        <a:pt x="65" y="39"/>
                      </a:lnTo>
                      <a:lnTo>
                        <a:pt x="60" y="57"/>
                      </a:lnTo>
                      <a:lnTo>
                        <a:pt x="60" y="57"/>
                      </a:lnTo>
                      <a:lnTo>
                        <a:pt x="60" y="57"/>
                      </a:lnTo>
                      <a:lnTo>
                        <a:pt x="56" y="62"/>
                      </a:lnTo>
                      <a:lnTo>
                        <a:pt x="56" y="62"/>
                      </a:lnTo>
                      <a:lnTo>
                        <a:pt x="55" y="63"/>
                      </a:lnTo>
                      <a:lnTo>
                        <a:pt x="54" y="63"/>
                      </a:lnTo>
                      <a:lnTo>
                        <a:pt x="54" y="63"/>
                      </a:lnTo>
                      <a:lnTo>
                        <a:pt x="53" y="62"/>
                      </a:lnTo>
                      <a:lnTo>
                        <a:pt x="53" y="62"/>
                      </a:lnTo>
                      <a:lnTo>
                        <a:pt x="49" y="37"/>
                      </a:lnTo>
                      <a:lnTo>
                        <a:pt x="47" y="50"/>
                      </a:lnTo>
                      <a:lnTo>
                        <a:pt x="47" y="50"/>
                      </a:lnTo>
                      <a:lnTo>
                        <a:pt x="46" y="51"/>
                      </a:lnTo>
                      <a:lnTo>
                        <a:pt x="45" y="51"/>
                      </a:lnTo>
                      <a:lnTo>
                        <a:pt x="45" y="51"/>
                      </a:lnTo>
                      <a:lnTo>
                        <a:pt x="44" y="51"/>
                      </a:lnTo>
                      <a:lnTo>
                        <a:pt x="42" y="47"/>
                      </a:lnTo>
                      <a:lnTo>
                        <a:pt x="39" y="60"/>
                      </a:lnTo>
                      <a:lnTo>
                        <a:pt x="39" y="60"/>
                      </a:lnTo>
                      <a:lnTo>
                        <a:pt x="39" y="61"/>
                      </a:lnTo>
                      <a:lnTo>
                        <a:pt x="37" y="61"/>
                      </a:lnTo>
                      <a:lnTo>
                        <a:pt x="37" y="61"/>
                      </a:lnTo>
                      <a:lnTo>
                        <a:pt x="35" y="61"/>
                      </a:lnTo>
                      <a:lnTo>
                        <a:pt x="35" y="61"/>
                      </a:lnTo>
                      <a:lnTo>
                        <a:pt x="31" y="58"/>
                      </a:lnTo>
                      <a:lnTo>
                        <a:pt x="31" y="58"/>
                      </a:lnTo>
                      <a:lnTo>
                        <a:pt x="30" y="57"/>
                      </a:lnTo>
                      <a:lnTo>
                        <a:pt x="29" y="54"/>
                      </a:lnTo>
                      <a:lnTo>
                        <a:pt x="25" y="71"/>
                      </a:lnTo>
                      <a:lnTo>
                        <a:pt x="25" y="71"/>
                      </a:lnTo>
                      <a:lnTo>
                        <a:pt x="24" y="71"/>
                      </a:lnTo>
                      <a:lnTo>
                        <a:pt x="24" y="71"/>
                      </a:lnTo>
                      <a:lnTo>
                        <a:pt x="21" y="74"/>
                      </a:lnTo>
                      <a:lnTo>
                        <a:pt x="17" y="76"/>
                      </a:lnTo>
                      <a:lnTo>
                        <a:pt x="17" y="76"/>
                      </a:lnTo>
                      <a:lnTo>
                        <a:pt x="16" y="76"/>
                      </a:lnTo>
                      <a:lnTo>
                        <a:pt x="16" y="76"/>
                      </a:lnTo>
                      <a:lnTo>
                        <a:pt x="12" y="78"/>
                      </a:lnTo>
                      <a:lnTo>
                        <a:pt x="8" y="92"/>
                      </a:lnTo>
                      <a:lnTo>
                        <a:pt x="8" y="92"/>
                      </a:lnTo>
                      <a:lnTo>
                        <a:pt x="7" y="93"/>
                      </a:lnTo>
                      <a:lnTo>
                        <a:pt x="7" y="93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1" y="94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2"/>
                      </a:lnTo>
                      <a:lnTo>
                        <a:pt x="1" y="92"/>
                      </a:lnTo>
                      <a:lnTo>
                        <a:pt x="5" y="91"/>
                      </a:lnTo>
                      <a:lnTo>
                        <a:pt x="9" y="77"/>
                      </a:lnTo>
                      <a:lnTo>
                        <a:pt x="9" y="77"/>
                      </a:lnTo>
                      <a:lnTo>
                        <a:pt x="10" y="77"/>
                      </a:lnTo>
                      <a:lnTo>
                        <a:pt x="14" y="75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18" y="71"/>
                      </a:lnTo>
                      <a:lnTo>
                        <a:pt x="22" y="70"/>
                      </a:lnTo>
                      <a:lnTo>
                        <a:pt x="26" y="50"/>
                      </a:lnTo>
                      <a:lnTo>
                        <a:pt x="26" y="50"/>
                      </a:lnTo>
                      <a:lnTo>
                        <a:pt x="26" y="50"/>
                      </a:lnTo>
                      <a:lnTo>
                        <a:pt x="27" y="49"/>
                      </a:lnTo>
                      <a:lnTo>
                        <a:pt x="27" y="49"/>
                      </a:lnTo>
                      <a:lnTo>
                        <a:pt x="28" y="49"/>
                      </a:lnTo>
                      <a:lnTo>
                        <a:pt x="29" y="50"/>
                      </a:lnTo>
                      <a:lnTo>
                        <a:pt x="33" y="55"/>
                      </a:lnTo>
                      <a:lnTo>
                        <a:pt x="35" y="58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40" y="42"/>
                      </a:lnTo>
                      <a:lnTo>
                        <a:pt x="41" y="41"/>
                      </a:lnTo>
                      <a:lnTo>
                        <a:pt x="41" y="41"/>
                      </a:lnTo>
                      <a:lnTo>
                        <a:pt x="42" y="41"/>
                      </a:lnTo>
                      <a:lnTo>
                        <a:pt x="43" y="42"/>
                      </a:lnTo>
                      <a:lnTo>
                        <a:pt x="45" y="45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49" y="23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51" y="23"/>
                      </a:lnTo>
                      <a:lnTo>
                        <a:pt x="51" y="25"/>
                      </a:lnTo>
                      <a:lnTo>
                        <a:pt x="56" y="57"/>
                      </a:lnTo>
                      <a:lnTo>
                        <a:pt x="57" y="55"/>
                      </a:lnTo>
                      <a:lnTo>
                        <a:pt x="61" y="38"/>
                      </a:lnTo>
                      <a:lnTo>
                        <a:pt x="61" y="38"/>
                      </a:lnTo>
                      <a:lnTo>
                        <a:pt x="61" y="38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1" y="27"/>
                      </a:lnTo>
                      <a:lnTo>
                        <a:pt x="72" y="26"/>
                      </a:lnTo>
                      <a:lnTo>
                        <a:pt x="75" y="26"/>
                      </a:lnTo>
                      <a:lnTo>
                        <a:pt x="78" y="11"/>
                      </a:lnTo>
                      <a:lnTo>
                        <a:pt x="78" y="11"/>
                      </a:lnTo>
                      <a:lnTo>
                        <a:pt x="79" y="10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3" y="5"/>
                      </a:lnTo>
                      <a:lnTo>
                        <a:pt x="84" y="5"/>
                      </a:lnTo>
                      <a:lnTo>
                        <a:pt x="84" y="5"/>
                      </a:lnTo>
                      <a:lnTo>
                        <a:pt x="86" y="5"/>
                      </a:lnTo>
                      <a:lnTo>
                        <a:pt x="87" y="5"/>
                      </a:lnTo>
                      <a:lnTo>
                        <a:pt x="89" y="11"/>
                      </a:lnTo>
                      <a:lnTo>
                        <a:pt x="92" y="1"/>
                      </a:lnTo>
                      <a:lnTo>
                        <a:pt x="92" y="1"/>
                      </a:lnTo>
                      <a:lnTo>
                        <a:pt x="92" y="1"/>
                      </a:lnTo>
                      <a:lnTo>
                        <a:pt x="93" y="0"/>
                      </a:lnTo>
                      <a:lnTo>
                        <a:pt x="93" y="0"/>
                      </a:lnTo>
                      <a:lnTo>
                        <a:pt x="95" y="1"/>
                      </a:lnTo>
                      <a:lnTo>
                        <a:pt x="95" y="1"/>
                      </a:lnTo>
                      <a:lnTo>
                        <a:pt x="98" y="20"/>
                      </a:lnTo>
                      <a:lnTo>
                        <a:pt x="100" y="2"/>
                      </a:lnTo>
                      <a:lnTo>
                        <a:pt x="100" y="2"/>
                      </a:lnTo>
                      <a:lnTo>
                        <a:pt x="102" y="1"/>
                      </a:lnTo>
                      <a:lnTo>
                        <a:pt x="103" y="1"/>
                      </a:lnTo>
                      <a:lnTo>
                        <a:pt x="103" y="1"/>
                      </a:lnTo>
                      <a:lnTo>
                        <a:pt x="104" y="1"/>
                      </a:lnTo>
                      <a:lnTo>
                        <a:pt x="105" y="2"/>
                      </a:lnTo>
                      <a:lnTo>
                        <a:pt x="109" y="49"/>
                      </a:lnTo>
                      <a:lnTo>
                        <a:pt x="110" y="48"/>
                      </a:lnTo>
                      <a:lnTo>
                        <a:pt x="114" y="34"/>
                      </a:lnTo>
                      <a:lnTo>
                        <a:pt x="114" y="34"/>
                      </a:lnTo>
                      <a:lnTo>
                        <a:pt x="115" y="33"/>
                      </a:lnTo>
                      <a:lnTo>
                        <a:pt x="115" y="33"/>
                      </a:lnTo>
                      <a:lnTo>
                        <a:pt x="116" y="33"/>
                      </a:lnTo>
                      <a:lnTo>
                        <a:pt x="118" y="34"/>
                      </a:lnTo>
                      <a:lnTo>
                        <a:pt x="121" y="41"/>
                      </a:lnTo>
                      <a:lnTo>
                        <a:pt x="123" y="38"/>
                      </a:lnTo>
                      <a:lnTo>
                        <a:pt x="131" y="22"/>
                      </a:lnTo>
                      <a:lnTo>
                        <a:pt x="136" y="6"/>
                      </a:lnTo>
                      <a:lnTo>
                        <a:pt x="136" y="6"/>
                      </a:lnTo>
                      <a:lnTo>
                        <a:pt x="137" y="5"/>
                      </a:lnTo>
                      <a:lnTo>
                        <a:pt x="137" y="5"/>
                      </a:lnTo>
                      <a:lnTo>
                        <a:pt x="139" y="5"/>
                      </a:lnTo>
                      <a:lnTo>
                        <a:pt x="140" y="6"/>
                      </a:lnTo>
                      <a:lnTo>
                        <a:pt x="142" y="12"/>
                      </a:lnTo>
                      <a:lnTo>
                        <a:pt x="144" y="5"/>
                      </a:lnTo>
                      <a:lnTo>
                        <a:pt x="144" y="5"/>
                      </a:lnTo>
                      <a:lnTo>
                        <a:pt x="146" y="4"/>
                      </a:lnTo>
                      <a:lnTo>
                        <a:pt x="146" y="4"/>
                      </a:lnTo>
                      <a:lnTo>
                        <a:pt x="147" y="4"/>
                      </a:lnTo>
                      <a:lnTo>
                        <a:pt x="148" y="5"/>
                      </a:lnTo>
                      <a:lnTo>
                        <a:pt x="151" y="17"/>
                      </a:lnTo>
                      <a:lnTo>
                        <a:pt x="153" y="6"/>
                      </a:lnTo>
                      <a:lnTo>
                        <a:pt x="153" y="6"/>
                      </a:lnTo>
                      <a:lnTo>
                        <a:pt x="153" y="6"/>
                      </a:lnTo>
                      <a:lnTo>
                        <a:pt x="154" y="5"/>
                      </a:lnTo>
                      <a:lnTo>
                        <a:pt x="155" y="5"/>
                      </a:lnTo>
                      <a:lnTo>
                        <a:pt x="155" y="5"/>
                      </a:lnTo>
                      <a:lnTo>
                        <a:pt x="156" y="5"/>
                      </a:lnTo>
                      <a:lnTo>
                        <a:pt x="157" y="6"/>
                      </a:lnTo>
                      <a:lnTo>
                        <a:pt x="161" y="38"/>
                      </a:lnTo>
                      <a:lnTo>
                        <a:pt x="162" y="38"/>
                      </a:lnTo>
                      <a:lnTo>
                        <a:pt x="167" y="23"/>
                      </a:lnTo>
                      <a:lnTo>
                        <a:pt x="167" y="23"/>
                      </a:lnTo>
                      <a:lnTo>
                        <a:pt x="167" y="22"/>
                      </a:lnTo>
                      <a:lnTo>
                        <a:pt x="171" y="18"/>
                      </a:lnTo>
                      <a:close/>
                    </a:path>
                  </a:pathLst>
                </a:custGeom>
                <a:solidFill>
                  <a:srgbClr val="59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9" name="Freeform 522"/>
                <p:cNvSpPr>
                  <a:spLocks/>
                </p:cNvSpPr>
                <p:nvPr/>
              </p:nvSpPr>
              <p:spPr bwMode="auto">
                <a:xfrm>
                  <a:off x="16162338" y="-668337"/>
                  <a:ext cx="19050" cy="20638"/>
                </a:xfrm>
                <a:custGeom>
                  <a:avLst/>
                  <a:gdLst>
                    <a:gd name="T0" fmla="*/ 5 w 12"/>
                    <a:gd name="T1" fmla="*/ 13 h 13"/>
                    <a:gd name="T2" fmla="*/ 5 w 12"/>
                    <a:gd name="T3" fmla="*/ 13 h 13"/>
                    <a:gd name="T4" fmla="*/ 8 w 12"/>
                    <a:gd name="T5" fmla="*/ 12 h 13"/>
                    <a:gd name="T6" fmla="*/ 10 w 12"/>
                    <a:gd name="T7" fmla="*/ 11 h 13"/>
                    <a:gd name="T8" fmla="*/ 11 w 12"/>
                    <a:gd name="T9" fmla="*/ 8 h 13"/>
                    <a:gd name="T10" fmla="*/ 12 w 12"/>
                    <a:gd name="T11" fmla="*/ 6 h 13"/>
                    <a:gd name="T12" fmla="*/ 12 w 12"/>
                    <a:gd name="T13" fmla="*/ 6 h 13"/>
                    <a:gd name="T14" fmla="*/ 11 w 12"/>
                    <a:gd name="T15" fmla="*/ 4 h 13"/>
                    <a:gd name="T16" fmla="*/ 10 w 12"/>
                    <a:gd name="T17" fmla="*/ 2 h 13"/>
                    <a:gd name="T18" fmla="*/ 8 w 12"/>
                    <a:gd name="T19" fmla="*/ 1 h 13"/>
                    <a:gd name="T20" fmla="*/ 5 w 12"/>
                    <a:gd name="T21" fmla="*/ 0 h 13"/>
                    <a:gd name="T22" fmla="*/ 5 w 12"/>
                    <a:gd name="T23" fmla="*/ 0 h 13"/>
                    <a:gd name="T24" fmla="*/ 3 w 12"/>
                    <a:gd name="T25" fmla="*/ 1 h 13"/>
                    <a:gd name="T26" fmla="*/ 2 w 12"/>
                    <a:gd name="T27" fmla="*/ 2 h 13"/>
                    <a:gd name="T28" fmla="*/ 0 w 12"/>
                    <a:gd name="T29" fmla="*/ 4 h 13"/>
                    <a:gd name="T30" fmla="*/ 0 w 12"/>
                    <a:gd name="T31" fmla="*/ 6 h 13"/>
                    <a:gd name="T32" fmla="*/ 0 w 12"/>
                    <a:gd name="T33" fmla="*/ 6 h 13"/>
                    <a:gd name="T34" fmla="*/ 0 w 12"/>
                    <a:gd name="T35" fmla="*/ 8 h 13"/>
                    <a:gd name="T36" fmla="*/ 2 w 12"/>
                    <a:gd name="T37" fmla="*/ 11 h 13"/>
                    <a:gd name="T38" fmla="*/ 3 w 12"/>
                    <a:gd name="T39" fmla="*/ 12 h 13"/>
                    <a:gd name="T40" fmla="*/ 5 w 12"/>
                    <a:gd name="T41" fmla="*/ 13 h 13"/>
                    <a:gd name="T42" fmla="*/ 5 w 12"/>
                    <a:gd name="T43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" h="13">
                      <a:moveTo>
                        <a:pt x="5" y="13"/>
                      </a:moveTo>
                      <a:lnTo>
                        <a:pt x="5" y="13"/>
                      </a:lnTo>
                      <a:lnTo>
                        <a:pt x="8" y="12"/>
                      </a:lnTo>
                      <a:lnTo>
                        <a:pt x="10" y="11"/>
                      </a:lnTo>
                      <a:lnTo>
                        <a:pt x="11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1"/>
                      </a:lnTo>
                      <a:lnTo>
                        <a:pt x="3" y="12"/>
                      </a:lnTo>
                      <a:lnTo>
                        <a:pt x="5" y="13"/>
                      </a:lnTo>
                      <a:lnTo>
                        <a:pt x="5" y="13"/>
                      </a:lnTo>
                      <a:close/>
                    </a:path>
                  </a:pathLst>
                </a:custGeom>
                <a:solidFill>
                  <a:srgbClr val="59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0" name="Freeform 523"/>
                <p:cNvSpPr>
                  <a:spLocks noEditPoints="1"/>
                </p:cNvSpPr>
                <p:nvPr/>
              </p:nvSpPr>
              <p:spPr bwMode="auto">
                <a:xfrm>
                  <a:off x="16044713" y="-782637"/>
                  <a:ext cx="444500" cy="407988"/>
                </a:xfrm>
                <a:custGeom>
                  <a:avLst/>
                  <a:gdLst>
                    <a:gd name="T0" fmla="*/ 66 w 280"/>
                    <a:gd name="T1" fmla="*/ 240 h 257"/>
                    <a:gd name="T2" fmla="*/ 215 w 280"/>
                    <a:gd name="T3" fmla="*/ 257 h 257"/>
                    <a:gd name="T4" fmla="*/ 205 w 280"/>
                    <a:gd name="T5" fmla="*/ 232 h 257"/>
                    <a:gd name="T6" fmla="*/ 280 w 280"/>
                    <a:gd name="T7" fmla="*/ 21 h 257"/>
                    <a:gd name="T8" fmla="*/ 279 w 280"/>
                    <a:gd name="T9" fmla="*/ 19 h 257"/>
                    <a:gd name="T10" fmla="*/ 279 w 280"/>
                    <a:gd name="T11" fmla="*/ 16 h 257"/>
                    <a:gd name="T12" fmla="*/ 277 w 280"/>
                    <a:gd name="T13" fmla="*/ 14 h 257"/>
                    <a:gd name="T14" fmla="*/ 276 w 280"/>
                    <a:gd name="T15" fmla="*/ 12 h 257"/>
                    <a:gd name="T16" fmla="*/ 275 w 280"/>
                    <a:gd name="T17" fmla="*/ 11 h 257"/>
                    <a:gd name="T18" fmla="*/ 274 w 280"/>
                    <a:gd name="T19" fmla="*/ 9 h 257"/>
                    <a:gd name="T20" fmla="*/ 273 w 280"/>
                    <a:gd name="T21" fmla="*/ 8 h 257"/>
                    <a:gd name="T22" fmla="*/ 271 w 280"/>
                    <a:gd name="T23" fmla="*/ 6 h 257"/>
                    <a:gd name="T24" fmla="*/ 270 w 280"/>
                    <a:gd name="T25" fmla="*/ 5 h 257"/>
                    <a:gd name="T26" fmla="*/ 268 w 280"/>
                    <a:gd name="T27" fmla="*/ 4 h 257"/>
                    <a:gd name="T28" fmla="*/ 266 w 280"/>
                    <a:gd name="T29" fmla="*/ 3 h 257"/>
                    <a:gd name="T30" fmla="*/ 264 w 280"/>
                    <a:gd name="T31" fmla="*/ 2 h 257"/>
                    <a:gd name="T32" fmla="*/ 261 w 280"/>
                    <a:gd name="T33" fmla="*/ 2 h 257"/>
                    <a:gd name="T34" fmla="*/ 259 w 280"/>
                    <a:gd name="T35" fmla="*/ 2 h 257"/>
                    <a:gd name="T36" fmla="*/ 257 w 280"/>
                    <a:gd name="T37" fmla="*/ 0 h 257"/>
                    <a:gd name="T38" fmla="*/ 22 w 280"/>
                    <a:gd name="T39" fmla="*/ 2 h 257"/>
                    <a:gd name="T40" fmla="*/ 19 w 280"/>
                    <a:gd name="T41" fmla="*/ 2 h 257"/>
                    <a:gd name="T42" fmla="*/ 17 w 280"/>
                    <a:gd name="T43" fmla="*/ 2 h 257"/>
                    <a:gd name="T44" fmla="*/ 15 w 280"/>
                    <a:gd name="T45" fmla="*/ 3 h 257"/>
                    <a:gd name="T46" fmla="*/ 13 w 280"/>
                    <a:gd name="T47" fmla="*/ 4 h 257"/>
                    <a:gd name="T48" fmla="*/ 11 w 280"/>
                    <a:gd name="T49" fmla="*/ 4 h 257"/>
                    <a:gd name="T50" fmla="*/ 10 w 280"/>
                    <a:gd name="T51" fmla="*/ 6 h 257"/>
                    <a:gd name="T52" fmla="*/ 8 w 280"/>
                    <a:gd name="T53" fmla="*/ 7 h 257"/>
                    <a:gd name="T54" fmla="*/ 7 w 280"/>
                    <a:gd name="T55" fmla="*/ 8 h 257"/>
                    <a:gd name="T56" fmla="*/ 6 w 280"/>
                    <a:gd name="T57" fmla="*/ 10 h 257"/>
                    <a:gd name="T58" fmla="*/ 3 w 280"/>
                    <a:gd name="T59" fmla="*/ 11 h 257"/>
                    <a:gd name="T60" fmla="*/ 3 w 280"/>
                    <a:gd name="T61" fmla="*/ 13 h 257"/>
                    <a:gd name="T62" fmla="*/ 2 w 280"/>
                    <a:gd name="T63" fmla="*/ 15 h 257"/>
                    <a:gd name="T64" fmla="*/ 1 w 280"/>
                    <a:gd name="T65" fmla="*/ 18 h 257"/>
                    <a:gd name="T66" fmla="*/ 1 w 280"/>
                    <a:gd name="T67" fmla="*/ 20 h 257"/>
                    <a:gd name="T68" fmla="*/ 1 w 280"/>
                    <a:gd name="T69" fmla="*/ 22 h 257"/>
                    <a:gd name="T70" fmla="*/ 0 w 280"/>
                    <a:gd name="T71" fmla="*/ 128 h 257"/>
                    <a:gd name="T72" fmla="*/ 14 w 280"/>
                    <a:gd name="T73" fmla="*/ 135 h 257"/>
                    <a:gd name="T74" fmla="*/ 26 w 280"/>
                    <a:gd name="T75" fmla="*/ 23 h 257"/>
                    <a:gd name="T76" fmla="*/ 254 w 280"/>
                    <a:gd name="T77" fmla="*/ 192 h 257"/>
                    <a:gd name="T78" fmla="*/ 50 w 280"/>
                    <a:gd name="T79" fmla="*/ 215 h 257"/>
                    <a:gd name="T80" fmla="*/ 95 w 280"/>
                    <a:gd name="T81" fmla="*/ 223 h 257"/>
                    <a:gd name="T82" fmla="*/ 185 w 280"/>
                    <a:gd name="T83" fmla="*/ 215 h 257"/>
                    <a:gd name="T84" fmla="*/ 258 w 280"/>
                    <a:gd name="T85" fmla="*/ 215 h 257"/>
                    <a:gd name="T86" fmla="*/ 260 w 280"/>
                    <a:gd name="T87" fmla="*/ 215 h 257"/>
                    <a:gd name="T88" fmla="*/ 263 w 280"/>
                    <a:gd name="T89" fmla="*/ 214 h 257"/>
                    <a:gd name="T90" fmla="*/ 265 w 280"/>
                    <a:gd name="T91" fmla="*/ 214 h 257"/>
                    <a:gd name="T92" fmla="*/ 267 w 280"/>
                    <a:gd name="T93" fmla="*/ 213 h 257"/>
                    <a:gd name="T94" fmla="*/ 269 w 280"/>
                    <a:gd name="T95" fmla="*/ 212 h 257"/>
                    <a:gd name="T96" fmla="*/ 270 w 280"/>
                    <a:gd name="T97" fmla="*/ 211 h 257"/>
                    <a:gd name="T98" fmla="*/ 272 w 280"/>
                    <a:gd name="T99" fmla="*/ 209 h 257"/>
                    <a:gd name="T100" fmla="*/ 273 w 280"/>
                    <a:gd name="T101" fmla="*/ 207 h 257"/>
                    <a:gd name="T102" fmla="*/ 275 w 280"/>
                    <a:gd name="T103" fmla="*/ 206 h 257"/>
                    <a:gd name="T104" fmla="*/ 276 w 280"/>
                    <a:gd name="T105" fmla="*/ 204 h 257"/>
                    <a:gd name="T106" fmla="*/ 277 w 280"/>
                    <a:gd name="T107" fmla="*/ 202 h 257"/>
                    <a:gd name="T108" fmla="*/ 279 w 280"/>
                    <a:gd name="T109" fmla="*/ 201 h 257"/>
                    <a:gd name="T110" fmla="*/ 279 w 280"/>
                    <a:gd name="T111" fmla="*/ 199 h 257"/>
                    <a:gd name="T112" fmla="*/ 280 w 280"/>
                    <a:gd name="T113" fmla="*/ 197 h 257"/>
                    <a:gd name="T114" fmla="*/ 280 w 280"/>
                    <a:gd name="T115" fmla="*/ 195 h 257"/>
                    <a:gd name="T116" fmla="*/ 280 w 280"/>
                    <a:gd name="T117" fmla="*/ 21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80" h="257">
                      <a:moveTo>
                        <a:pt x="75" y="232"/>
                      </a:moveTo>
                      <a:lnTo>
                        <a:pt x="66" y="240"/>
                      </a:lnTo>
                      <a:lnTo>
                        <a:pt x="66" y="257"/>
                      </a:lnTo>
                      <a:lnTo>
                        <a:pt x="215" y="257"/>
                      </a:lnTo>
                      <a:lnTo>
                        <a:pt x="215" y="240"/>
                      </a:lnTo>
                      <a:lnTo>
                        <a:pt x="205" y="232"/>
                      </a:lnTo>
                      <a:lnTo>
                        <a:pt x="75" y="232"/>
                      </a:lnTo>
                      <a:close/>
                      <a:moveTo>
                        <a:pt x="280" y="21"/>
                      </a:moveTo>
                      <a:lnTo>
                        <a:pt x="280" y="20"/>
                      </a:lnTo>
                      <a:lnTo>
                        <a:pt x="279" y="19"/>
                      </a:lnTo>
                      <a:lnTo>
                        <a:pt x="279" y="18"/>
                      </a:lnTo>
                      <a:lnTo>
                        <a:pt x="279" y="16"/>
                      </a:lnTo>
                      <a:lnTo>
                        <a:pt x="279" y="15"/>
                      </a:lnTo>
                      <a:lnTo>
                        <a:pt x="277" y="14"/>
                      </a:lnTo>
                      <a:lnTo>
                        <a:pt x="277" y="13"/>
                      </a:lnTo>
                      <a:lnTo>
                        <a:pt x="276" y="12"/>
                      </a:lnTo>
                      <a:lnTo>
                        <a:pt x="276" y="11"/>
                      </a:lnTo>
                      <a:lnTo>
                        <a:pt x="275" y="11"/>
                      </a:lnTo>
                      <a:lnTo>
                        <a:pt x="275" y="10"/>
                      </a:lnTo>
                      <a:lnTo>
                        <a:pt x="274" y="9"/>
                      </a:lnTo>
                      <a:lnTo>
                        <a:pt x="273" y="8"/>
                      </a:lnTo>
                      <a:lnTo>
                        <a:pt x="273" y="8"/>
                      </a:lnTo>
                      <a:lnTo>
                        <a:pt x="272" y="7"/>
                      </a:lnTo>
                      <a:lnTo>
                        <a:pt x="271" y="6"/>
                      </a:lnTo>
                      <a:lnTo>
                        <a:pt x="270" y="6"/>
                      </a:lnTo>
                      <a:lnTo>
                        <a:pt x="270" y="5"/>
                      </a:lnTo>
                      <a:lnTo>
                        <a:pt x="269" y="4"/>
                      </a:lnTo>
                      <a:lnTo>
                        <a:pt x="268" y="4"/>
                      </a:lnTo>
                      <a:lnTo>
                        <a:pt x="267" y="4"/>
                      </a:lnTo>
                      <a:lnTo>
                        <a:pt x="266" y="3"/>
                      </a:lnTo>
                      <a:lnTo>
                        <a:pt x="265" y="3"/>
                      </a:lnTo>
                      <a:lnTo>
                        <a:pt x="264" y="2"/>
                      </a:lnTo>
                      <a:lnTo>
                        <a:pt x="263" y="2"/>
                      </a:lnTo>
                      <a:lnTo>
                        <a:pt x="261" y="2"/>
                      </a:lnTo>
                      <a:lnTo>
                        <a:pt x="260" y="2"/>
                      </a:lnTo>
                      <a:lnTo>
                        <a:pt x="259" y="2"/>
                      </a:lnTo>
                      <a:lnTo>
                        <a:pt x="258" y="2"/>
                      </a:lnTo>
                      <a:lnTo>
                        <a:pt x="257" y="0"/>
                      </a:lnTo>
                      <a:lnTo>
                        <a:pt x="23" y="0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9" y="2"/>
                      </a:lnTo>
                      <a:lnTo>
                        <a:pt x="18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9" y="6"/>
                      </a:lnTo>
                      <a:lnTo>
                        <a:pt x="8" y="7"/>
                      </a:lnTo>
                      <a:lnTo>
                        <a:pt x="8" y="8"/>
                      </a:lnTo>
                      <a:lnTo>
                        <a:pt x="7" y="8"/>
                      </a:lnTo>
                      <a:lnTo>
                        <a:pt x="6" y="9"/>
                      </a:lnTo>
                      <a:lnTo>
                        <a:pt x="6" y="10"/>
                      </a:lnTo>
                      <a:lnTo>
                        <a:pt x="4" y="11"/>
                      </a:lnTo>
                      <a:lnTo>
                        <a:pt x="3" y="11"/>
                      </a:lnTo>
                      <a:lnTo>
                        <a:pt x="3" y="12"/>
                      </a:lnTo>
                      <a:lnTo>
                        <a:pt x="3" y="13"/>
                      </a:lnTo>
                      <a:lnTo>
                        <a:pt x="2" y="14"/>
                      </a:lnTo>
                      <a:lnTo>
                        <a:pt x="2" y="15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1" y="20"/>
                      </a:lnTo>
                      <a:lnTo>
                        <a:pt x="1" y="21"/>
                      </a:lnTo>
                      <a:lnTo>
                        <a:pt x="1" y="22"/>
                      </a:lnTo>
                      <a:lnTo>
                        <a:pt x="0" y="23"/>
                      </a:lnTo>
                      <a:lnTo>
                        <a:pt x="0" y="128"/>
                      </a:lnTo>
                      <a:lnTo>
                        <a:pt x="0" y="128"/>
                      </a:lnTo>
                      <a:lnTo>
                        <a:pt x="14" y="135"/>
                      </a:lnTo>
                      <a:lnTo>
                        <a:pt x="26" y="141"/>
                      </a:lnTo>
                      <a:lnTo>
                        <a:pt x="26" y="23"/>
                      </a:lnTo>
                      <a:lnTo>
                        <a:pt x="254" y="23"/>
                      </a:lnTo>
                      <a:lnTo>
                        <a:pt x="254" y="192"/>
                      </a:lnTo>
                      <a:lnTo>
                        <a:pt x="50" y="192"/>
                      </a:lnTo>
                      <a:lnTo>
                        <a:pt x="50" y="215"/>
                      </a:lnTo>
                      <a:lnTo>
                        <a:pt x="95" y="215"/>
                      </a:lnTo>
                      <a:lnTo>
                        <a:pt x="95" y="223"/>
                      </a:lnTo>
                      <a:lnTo>
                        <a:pt x="185" y="223"/>
                      </a:lnTo>
                      <a:lnTo>
                        <a:pt x="185" y="215"/>
                      </a:lnTo>
                      <a:lnTo>
                        <a:pt x="257" y="215"/>
                      </a:lnTo>
                      <a:lnTo>
                        <a:pt x="258" y="215"/>
                      </a:lnTo>
                      <a:lnTo>
                        <a:pt x="259" y="215"/>
                      </a:lnTo>
                      <a:lnTo>
                        <a:pt x="260" y="215"/>
                      </a:lnTo>
                      <a:lnTo>
                        <a:pt x="261" y="215"/>
                      </a:lnTo>
                      <a:lnTo>
                        <a:pt x="263" y="214"/>
                      </a:lnTo>
                      <a:lnTo>
                        <a:pt x="264" y="214"/>
                      </a:lnTo>
                      <a:lnTo>
                        <a:pt x="265" y="214"/>
                      </a:lnTo>
                      <a:lnTo>
                        <a:pt x="266" y="213"/>
                      </a:lnTo>
                      <a:lnTo>
                        <a:pt x="267" y="213"/>
                      </a:lnTo>
                      <a:lnTo>
                        <a:pt x="268" y="213"/>
                      </a:lnTo>
                      <a:lnTo>
                        <a:pt x="269" y="212"/>
                      </a:lnTo>
                      <a:lnTo>
                        <a:pt x="270" y="212"/>
                      </a:lnTo>
                      <a:lnTo>
                        <a:pt x="270" y="211"/>
                      </a:lnTo>
                      <a:lnTo>
                        <a:pt x="271" y="209"/>
                      </a:lnTo>
                      <a:lnTo>
                        <a:pt x="272" y="209"/>
                      </a:lnTo>
                      <a:lnTo>
                        <a:pt x="273" y="208"/>
                      </a:lnTo>
                      <a:lnTo>
                        <a:pt x="273" y="207"/>
                      </a:lnTo>
                      <a:lnTo>
                        <a:pt x="274" y="207"/>
                      </a:lnTo>
                      <a:lnTo>
                        <a:pt x="275" y="206"/>
                      </a:lnTo>
                      <a:lnTo>
                        <a:pt x="275" y="205"/>
                      </a:lnTo>
                      <a:lnTo>
                        <a:pt x="276" y="204"/>
                      </a:lnTo>
                      <a:lnTo>
                        <a:pt x="276" y="203"/>
                      </a:lnTo>
                      <a:lnTo>
                        <a:pt x="277" y="202"/>
                      </a:lnTo>
                      <a:lnTo>
                        <a:pt x="277" y="201"/>
                      </a:lnTo>
                      <a:lnTo>
                        <a:pt x="279" y="201"/>
                      </a:lnTo>
                      <a:lnTo>
                        <a:pt x="279" y="200"/>
                      </a:lnTo>
                      <a:lnTo>
                        <a:pt x="279" y="199"/>
                      </a:lnTo>
                      <a:lnTo>
                        <a:pt x="279" y="198"/>
                      </a:lnTo>
                      <a:lnTo>
                        <a:pt x="280" y="197"/>
                      </a:lnTo>
                      <a:lnTo>
                        <a:pt x="280" y="196"/>
                      </a:lnTo>
                      <a:lnTo>
                        <a:pt x="280" y="195"/>
                      </a:lnTo>
                      <a:lnTo>
                        <a:pt x="280" y="22"/>
                      </a:lnTo>
                      <a:lnTo>
                        <a:pt x="280" y="21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" name="Freeform 524"/>
                <p:cNvSpPr>
                  <a:spLocks/>
                </p:cNvSpPr>
                <p:nvPr/>
              </p:nvSpPr>
              <p:spPr bwMode="auto">
                <a:xfrm>
                  <a:off x="15768488" y="-815975"/>
                  <a:ext cx="242887" cy="244475"/>
                </a:xfrm>
                <a:custGeom>
                  <a:avLst/>
                  <a:gdLst>
                    <a:gd name="T0" fmla="*/ 77 w 153"/>
                    <a:gd name="T1" fmla="*/ 154 h 154"/>
                    <a:gd name="T2" fmla="*/ 92 w 153"/>
                    <a:gd name="T3" fmla="*/ 152 h 154"/>
                    <a:gd name="T4" fmla="*/ 106 w 153"/>
                    <a:gd name="T5" fmla="*/ 147 h 154"/>
                    <a:gd name="T6" fmla="*/ 120 w 153"/>
                    <a:gd name="T7" fmla="*/ 141 h 154"/>
                    <a:gd name="T8" fmla="*/ 130 w 153"/>
                    <a:gd name="T9" fmla="*/ 131 h 154"/>
                    <a:gd name="T10" fmla="*/ 140 w 153"/>
                    <a:gd name="T11" fmla="*/ 120 h 154"/>
                    <a:gd name="T12" fmla="*/ 148 w 153"/>
                    <a:gd name="T13" fmla="*/ 107 h 154"/>
                    <a:gd name="T14" fmla="*/ 152 w 153"/>
                    <a:gd name="T15" fmla="*/ 93 h 154"/>
                    <a:gd name="T16" fmla="*/ 153 w 153"/>
                    <a:gd name="T17" fmla="*/ 77 h 154"/>
                    <a:gd name="T18" fmla="*/ 153 w 153"/>
                    <a:gd name="T19" fmla="*/ 69 h 154"/>
                    <a:gd name="T20" fmla="*/ 150 w 153"/>
                    <a:gd name="T21" fmla="*/ 54 h 154"/>
                    <a:gd name="T22" fmla="*/ 144 w 153"/>
                    <a:gd name="T23" fmla="*/ 41 h 154"/>
                    <a:gd name="T24" fmla="*/ 136 w 153"/>
                    <a:gd name="T25" fmla="*/ 29 h 154"/>
                    <a:gd name="T26" fmla="*/ 125 w 153"/>
                    <a:gd name="T27" fmla="*/ 18 h 154"/>
                    <a:gd name="T28" fmla="*/ 113 w 153"/>
                    <a:gd name="T29" fmla="*/ 10 h 154"/>
                    <a:gd name="T30" fmla="*/ 100 w 153"/>
                    <a:gd name="T31" fmla="*/ 4 h 154"/>
                    <a:gd name="T32" fmla="*/ 85 w 153"/>
                    <a:gd name="T33" fmla="*/ 1 h 154"/>
                    <a:gd name="T34" fmla="*/ 77 w 153"/>
                    <a:gd name="T35" fmla="*/ 0 h 154"/>
                    <a:gd name="T36" fmla="*/ 61 w 153"/>
                    <a:gd name="T37" fmla="*/ 2 h 154"/>
                    <a:gd name="T38" fmla="*/ 47 w 153"/>
                    <a:gd name="T39" fmla="*/ 7 h 154"/>
                    <a:gd name="T40" fmla="*/ 34 w 153"/>
                    <a:gd name="T41" fmla="*/ 14 h 154"/>
                    <a:gd name="T42" fmla="*/ 23 w 153"/>
                    <a:gd name="T43" fmla="*/ 24 h 154"/>
                    <a:gd name="T44" fmla="*/ 13 w 153"/>
                    <a:gd name="T45" fmla="*/ 34 h 154"/>
                    <a:gd name="T46" fmla="*/ 7 w 153"/>
                    <a:gd name="T47" fmla="*/ 47 h 154"/>
                    <a:gd name="T48" fmla="*/ 1 w 153"/>
                    <a:gd name="T49" fmla="*/ 62 h 154"/>
                    <a:gd name="T50" fmla="*/ 0 w 153"/>
                    <a:gd name="T51" fmla="*/ 77 h 154"/>
                    <a:gd name="T52" fmla="*/ 0 w 153"/>
                    <a:gd name="T53" fmla="*/ 84 h 154"/>
                    <a:gd name="T54" fmla="*/ 4 w 153"/>
                    <a:gd name="T55" fmla="*/ 99 h 154"/>
                    <a:gd name="T56" fmla="*/ 10 w 153"/>
                    <a:gd name="T57" fmla="*/ 113 h 154"/>
                    <a:gd name="T58" fmla="*/ 17 w 153"/>
                    <a:gd name="T59" fmla="*/ 126 h 154"/>
                    <a:gd name="T60" fmla="*/ 28 w 153"/>
                    <a:gd name="T61" fmla="*/ 136 h 154"/>
                    <a:gd name="T62" fmla="*/ 40 w 153"/>
                    <a:gd name="T63" fmla="*/ 144 h 154"/>
                    <a:gd name="T64" fmla="*/ 54 w 153"/>
                    <a:gd name="T65" fmla="*/ 150 h 154"/>
                    <a:gd name="T66" fmla="*/ 69 w 153"/>
                    <a:gd name="T67" fmla="*/ 153 h 154"/>
                    <a:gd name="T68" fmla="*/ 77 w 153"/>
                    <a:gd name="T69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53" h="154">
                      <a:moveTo>
                        <a:pt x="77" y="154"/>
                      </a:moveTo>
                      <a:lnTo>
                        <a:pt x="77" y="154"/>
                      </a:lnTo>
                      <a:lnTo>
                        <a:pt x="85" y="153"/>
                      </a:lnTo>
                      <a:lnTo>
                        <a:pt x="92" y="152"/>
                      </a:lnTo>
                      <a:lnTo>
                        <a:pt x="100" y="150"/>
                      </a:lnTo>
                      <a:lnTo>
                        <a:pt x="106" y="147"/>
                      </a:lnTo>
                      <a:lnTo>
                        <a:pt x="113" y="144"/>
                      </a:lnTo>
                      <a:lnTo>
                        <a:pt x="120" y="141"/>
                      </a:lnTo>
                      <a:lnTo>
                        <a:pt x="125" y="136"/>
                      </a:lnTo>
                      <a:lnTo>
                        <a:pt x="130" y="131"/>
                      </a:lnTo>
                      <a:lnTo>
                        <a:pt x="136" y="126"/>
                      </a:lnTo>
                      <a:lnTo>
                        <a:pt x="140" y="120"/>
                      </a:lnTo>
                      <a:lnTo>
                        <a:pt x="144" y="113"/>
                      </a:lnTo>
                      <a:lnTo>
                        <a:pt x="148" y="107"/>
                      </a:lnTo>
                      <a:lnTo>
                        <a:pt x="150" y="99"/>
                      </a:lnTo>
                      <a:lnTo>
                        <a:pt x="152" y="93"/>
                      </a:lnTo>
                      <a:lnTo>
                        <a:pt x="153" y="84"/>
                      </a:lnTo>
                      <a:lnTo>
                        <a:pt x="153" y="77"/>
                      </a:lnTo>
                      <a:lnTo>
                        <a:pt x="153" y="77"/>
                      </a:lnTo>
                      <a:lnTo>
                        <a:pt x="153" y="69"/>
                      </a:lnTo>
                      <a:lnTo>
                        <a:pt x="152" y="62"/>
                      </a:lnTo>
                      <a:lnTo>
                        <a:pt x="150" y="54"/>
                      </a:lnTo>
                      <a:lnTo>
                        <a:pt x="148" y="47"/>
                      </a:lnTo>
                      <a:lnTo>
                        <a:pt x="144" y="41"/>
                      </a:lnTo>
                      <a:lnTo>
                        <a:pt x="140" y="34"/>
                      </a:lnTo>
                      <a:lnTo>
                        <a:pt x="136" y="29"/>
                      </a:lnTo>
                      <a:lnTo>
                        <a:pt x="130" y="24"/>
                      </a:lnTo>
                      <a:lnTo>
                        <a:pt x="125" y="18"/>
                      </a:lnTo>
                      <a:lnTo>
                        <a:pt x="120" y="14"/>
                      </a:lnTo>
                      <a:lnTo>
                        <a:pt x="113" y="10"/>
                      </a:lnTo>
                      <a:lnTo>
                        <a:pt x="106" y="7"/>
                      </a:lnTo>
                      <a:lnTo>
                        <a:pt x="100" y="4"/>
                      </a:lnTo>
                      <a:lnTo>
                        <a:pt x="92" y="2"/>
                      </a:lnTo>
                      <a:lnTo>
                        <a:pt x="85" y="1"/>
                      </a:lnTo>
                      <a:lnTo>
                        <a:pt x="77" y="0"/>
                      </a:lnTo>
                      <a:lnTo>
                        <a:pt x="77" y="0"/>
                      </a:lnTo>
                      <a:lnTo>
                        <a:pt x="69" y="1"/>
                      </a:lnTo>
                      <a:lnTo>
                        <a:pt x="61" y="2"/>
                      </a:lnTo>
                      <a:lnTo>
                        <a:pt x="54" y="4"/>
                      </a:lnTo>
                      <a:lnTo>
                        <a:pt x="47" y="7"/>
                      </a:lnTo>
                      <a:lnTo>
                        <a:pt x="40" y="10"/>
                      </a:lnTo>
                      <a:lnTo>
                        <a:pt x="34" y="14"/>
                      </a:lnTo>
                      <a:lnTo>
                        <a:pt x="28" y="18"/>
                      </a:lnTo>
                      <a:lnTo>
                        <a:pt x="23" y="24"/>
                      </a:lnTo>
                      <a:lnTo>
                        <a:pt x="17" y="29"/>
                      </a:lnTo>
                      <a:lnTo>
                        <a:pt x="13" y="34"/>
                      </a:lnTo>
                      <a:lnTo>
                        <a:pt x="10" y="41"/>
                      </a:lnTo>
                      <a:lnTo>
                        <a:pt x="7" y="47"/>
                      </a:lnTo>
                      <a:lnTo>
                        <a:pt x="4" y="54"/>
                      </a:lnTo>
                      <a:lnTo>
                        <a:pt x="1" y="62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84"/>
                      </a:lnTo>
                      <a:lnTo>
                        <a:pt x="1" y="93"/>
                      </a:lnTo>
                      <a:lnTo>
                        <a:pt x="4" y="99"/>
                      </a:lnTo>
                      <a:lnTo>
                        <a:pt x="7" y="107"/>
                      </a:lnTo>
                      <a:lnTo>
                        <a:pt x="10" y="113"/>
                      </a:lnTo>
                      <a:lnTo>
                        <a:pt x="13" y="120"/>
                      </a:lnTo>
                      <a:lnTo>
                        <a:pt x="17" y="126"/>
                      </a:lnTo>
                      <a:lnTo>
                        <a:pt x="23" y="131"/>
                      </a:lnTo>
                      <a:lnTo>
                        <a:pt x="28" y="136"/>
                      </a:lnTo>
                      <a:lnTo>
                        <a:pt x="34" y="141"/>
                      </a:lnTo>
                      <a:lnTo>
                        <a:pt x="40" y="144"/>
                      </a:lnTo>
                      <a:lnTo>
                        <a:pt x="47" y="147"/>
                      </a:lnTo>
                      <a:lnTo>
                        <a:pt x="54" y="150"/>
                      </a:lnTo>
                      <a:lnTo>
                        <a:pt x="61" y="152"/>
                      </a:lnTo>
                      <a:lnTo>
                        <a:pt x="69" y="153"/>
                      </a:lnTo>
                      <a:lnTo>
                        <a:pt x="77" y="154"/>
                      </a:lnTo>
                      <a:lnTo>
                        <a:pt x="77" y="154"/>
                      </a:lnTo>
                      <a:close/>
                    </a:path>
                  </a:pathLst>
                </a:custGeom>
                <a:solidFill>
                  <a:srgbClr val="59575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" name="Freeform 525"/>
                <p:cNvSpPr>
                  <a:spLocks/>
                </p:cNvSpPr>
                <p:nvPr/>
              </p:nvSpPr>
              <p:spPr bwMode="auto">
                <a:xfrm>
                  <a:off x="15665301" y="-565150"/>
                  <a:ext cx="436561" cy="282575"/>
                </a:xfrm>
                <a:custGeom>
                  <a:avLst/>
                  <a:gdLst>
                    <a:gd name="T0" fmla="*/ 110 w 275"/>
                    <a:gd name="T1" fmla="*/ 60 h 178"/>
                    <a:gd name="T2" fmla="*/ 60 w 275"/>
                    <a:gd name="T3" fmla="*/ 1 h 178"/>
                    <a:gd name="T4" fmla="*/ 60 w 275"/>
                    <a:gd name="T5" fmla="*/ 1 h 178"/>
                    <a:gd name="T6" fmla="*/ 44 w 275"/>
                    <a:gd name="T7" fmla="*/ 8 h 178"/>
                    <a:gd name="T8" fmla="*/ 28 w 275"/>
                    <a:gd name="T9" fmla="*/ 16 h 178"/>
                    <a:gd name="T10" fmla="*/ 14 w 275"/>
                    <a:gd name="T11" fmla="*/ 26 h 178"/>
                    <a:gd name="T12" fmla="*/ 0 w 275"/>
                    <a:gd name="T13" fmla="*/ 36 h 178"/>
                    <a:gd name="T14" fmla="*/ 0 w 275"/>
                    <a:gd name="T15" fmla="*/ 147 h 178"/>
                    <a:gd name="T16" fmla="*/ 0 w 275"/>
                    <a:gd name="T17" fmla="*/ 147 h 178"/>
                    <a:gd name="T18" fmla="*/ 2 w 275"/>
                    <a:gd name="T19" fmla="*/ 154 h 178"/>
                    <a:gd name="T20" fmla="*/ 5 w 275"/>
                    <a:gd name="T21" fmla="*/ 160 h 178"/>
                    <a:gd name="T22" fmla="*/ 9 w 275"/>
                    <a:gd name="T23" fmla="*/ 165 h 178"/>
                    <a:gd name="T24" fmla="*/ 13 w 275"/>
                    <a:gd name="T25" fmla="*/ 170 h 178"/>
                    <a:gd name="T26" fmla="*/ 18 w 275"/>
                    <a:gd name="T27" fmla="*/ 174 h 178"/>
                    <a:gd name="T28" fmla="*/ 24 w 275"/>
                    <a:gd name="T29" fmla="*/ 176 h 178"/>
                    <a:gd name="T30" fmla="*/ 30 w 275"/>
                    <a:gd name="T31" fmla="*/ 178 h 178"/>
                    <a:gd name="T32" fmla="*/ 37 w 275"/>
                    <a:gd name="T33" fmla="*/ 178 h 178"/>
                    <a:gd name="T34" fmla="*/ 239 w 275"/>
                    <a:gd name="T35" fmla="*/ 178 h 178"/>
                    <a:gd name="T36" fmla="*/ 239 w 275"/>
                    <a:gd name="T37" fmla="*/ 178 h 178"/>
                    <a:gd name="T38" fmla="*/ 247 w 275"/>
                    <a:gd name="T39" fmla="*/ 178 h 178"/>
                    <a:gd name="T40" fmla="*/ 253 w 275"/>
                    <a:gd name="T41" fmla="*/ 176 h 178"/>
                    <a:gd name="T42" fmla="*/ 259 w 275"/>
                    <a:gd name="T43" fmla="*/ 172 h 178"/>
                    <a:gd name="T44" fmla="*/ 265 w 275"/>
                    <a:gd name="T45" fmla="*/ 167 h 178"/>
                    <a:gd name="T46" fmla="*/ 269 w 275"/>
                    <a:gd name="T47" fmla="*/ 161 h 178"/>
                    <a:gd name="T48" fmla="*/ 273 w 275"/>
                    <a:gd name="T49" fmla="*/ 155 h 178"/>
                    <a:gd name="T50" fmla="*/ 275 w 275"/>
                    <a:gd name="T51" fmla="*/ 147 h 178"/>
                    <a:gd name="T52" fmla="*/ 275 w 275"/>
                    <a:gd name="T53" fmla="*/ 140 h 178"/>
                    <a:gd name="T54" fmla="*/ 275 w 275"/>
                    <a:gd name="T55" fmla="*/ 35 h 178"/>
                    <a:gd name="T56" fmla="*/ 275 w 275"/>
                    <a:gd name="T57" fmla="*/ 35 h 178"/>
                    <a:gd name="T58" fmla="*/ 263 w 275"/>
                    <a:gd name="T59" fmla="*/ 24 h 178"/>
                    <a:gd name="T60" fmla="*/ 248 w 275"/>
                    <a:gd name="T61" fmla="*/ 16 h 178"/>
                    <a:gd name="T62" fmla="*/ 233 w 275"/>
                    <a:gd name="T63" fmla="*/ 7 h 178"/>
                    <a:gd name="T64" fmla="*/ 217 w 275"/>
                    <a:gd name="T65" fmla="*/ 1 h 178"/>
                    <a:gd name="T66" fmla="*/ 216 w 275"/>
                    <a:gd name="T67" fmla="*/ 0 h 178"/>
                    <a:gd name="T68" fmla="*/ 166 w 275"/>
                    <a:gd name="T69" fmla="*/ 60 h 178"/>
                    <a:gd name="T70" fmla="*/ 155 w 275"/>
                    <a:gd name="T71" fmla="*/ 24 h 178"/>
                    <a:gd name="T72" fmla="*/ 149 w 275"/>
                    <a:gd name="T73" fmla="*/ 50 h 178"/>
                    <a:gd name="T74" fmla="*/ 172 w 275"/>
                    <a:gd name="T75" fmla="*/ 129 h 178"/>
                    <a:gd name="T76" fmla="*/ 172 w 275"/>
                    <a:gd name="T77" fmla="*/ 129 h 178"/>
                    <a:gd name="T78" fmla="*/ 172 w 275"/>
                    <a:gd name="T79" fmla="*/ 140 h 178"/>
                    <a:gd name="T80" fmla="*/ 170 w 275"/>
                    <a:gd name="T81" fmla="*/ 148 h 178"/>
                    <a:gd name="T82" fmla="*/ 166 w 275"/>
                    <a:gd name="T83" fmla="*/ 155 h 178"/>
                    <a:gd name="T84" fmla="*/ 161 w 275"/>
                    <a:gd name="T85" fmla="*/ 161 h 178"/>
                    <a:gd name="T86" fmla="*/ 156 w 275"/>
                    <a:gd name="T87" fmla="*/ 165 h 178"/>
                    <a:gd name="T88" fmla="*/ 151 w 275"/>
                    <a:gd name="T89" fmla="*/ 168 h 178"/>
                    <a:gd name="T90" fmla="*/ 144 w 275"/>
                    <a:gd name="T91" fmla="*/ 170 h 178"/>
                    <a:gd name="T92" fmla="*/ 138 w 275"/>
                    <a:gd name="T93" fmla="*/ 171 h 178"/>
                    <a:gd name="T94" fmla="*/ 130 w 275"/>
                    <a:gd name="T95" fmla="*/ 170 h 178"/>
                    <a:gd name="T96" fmla="*/ 125 w 275"/>
                    <a:gd name="T97" fmla="*/ 167 h 178"/>
                    <a:gd name="T98" fmla="*/ 119 w 275"/>
                    <a:gd name="T99" fmla="*/ 164 h 178"/>
                    <a:gd name="T100" fmla="*/ 113 w 275"/>
                    <a:gd name="T101" fmla="*/ 160 h 178"/>
                    <a:gd name="T102" fmla="*/ 109 w 275"/>
                    <a:gd name="T103" fmla="*/ 155 h 178"/>
                    <a:gd name="T104" fmla="*/ 106 w 275"/>
                    <a:gd name="T105" fmla="*/ 147 h 178"/>
                    <a:gd name="T106" fmla="*/ 103 w 275"/>
                    <a:gd name="T107" fmla="*/ 140 h 178"/>
                    <a:gd name="T108" fmla="*/ 103 w 275"/>
                    <a:gd name="T109" fmla="*/ 130 h 178"/>
                    <a:gd name="T110" fmla="*/ 126 w 275"/>
                    <a:gd name="T111" fmla="*/ 50 h 178"/>
                    <a:gd name="T112" fmla="*/ 121 w 275"/>
                    <a:gd name="T113" fmla="*/ 24 h 178"/>
                    <a:gd name="T114" fmla="*/ 110 w 275"/>
                    <a:gd name="T115" fmla="*/ 6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5" h="178">
                      <a:moveTo>
                        <a:pt x="110" y="60"/>
                      </a:moveTo>
                      <a:lnTo>
                        <a:pt x="60" y="1"/>
                      </a:lnTo>
                      <a:lnTo>
                        <a:pt x="60" y="1"/>
                      </a:lnTo>
                      <a:lnTo>
                        <a:pt x="44" y="8"/>
                      </a:lnTo>
                      <a:lnTo>
                        <a:pt x="28" y="16"/>
                      </a:lnTo>
                      <a:lnTo>
                        <a:pt x="14" y="26"/>
                      </a:lnTo>
                      <a:lnTo>
                        <a:pt x="0" y="36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2" y="154"/>
                      </a:lnTo>
                      <a:lnTo>
                        <a:pt x="5" y="160"/>
                      </a:lnTo>
                      <a:lnTo>
                        <a:pt x="9" y="165"/>
                      </a:lnTo>
                      <a:lnTo>
                        <a:pt x="13" y="170"/>
                      </a:lnTo>
                      <a:lnTo>
                        <a:pt x="18" y="174"/>
                      </a:lnTo>
                      <a:lnTo>
                        <a:pt x="24" y="176"/>
                      </a:lnTo>
                      <a:lnTo>
                        <a:pt x="30" y="178"/>
                      </a:lnTo>
                      <a:lnTo>
                        <a:pt x="37" y="178"/>
                      </a:lnTo>
                      <a:lnTo>
                        <a:pt x="239" y="178"/>
                      </a:lnTo>
                      <a:lnTo>
                        <a:pt x="239" y="178"/>
                      </a:lnTo>
                      <a:lnTo>
                        <a:pt x="247" y="178"/>
                      </a:lnTo>
                      <a:lnTo>
                        <a:pt x="253" y="176"/>
                      </a:lnTo>
                      <a:lnTo>
                        <a:pt x="259" y="172"/>
                      </a:lnTo>
                      <a:lnTo>
                        <a:pt x="265" y="167"/>
                      </a:lnTo>
                      <a:lnTo>
                        <a:pt x="269" y="161"/>
                      </a:lnTo>
                      <a:lnTo>
                        <a:pt x="273" y="155"/>
                      </a:lnTo>
                      <a:lnTo>
                        <a:pt x="275" y="147"/>
                      </a:lnTo>
                      <a:lnTo>
                        <a:pt x="275" y="140"/>
                      </a:lnTo>
                      <a:lnTo>
                        <a:pt x="275" y="35"/>
                      </a:lnTo>
                      <a:lnTo>
                        <a:pt x="275" y="35"/>
                      </a:lnTo>
                      <a:lnTo>
                        <a:pt x="263" y="24"/>
                      </a:lnTo>
                      <a:lnTo>
                        <a:pt x="248" y="16"/>
                      </a:lnTo>
                      <a:lnTo>
                        <a:pt x="233" y="7"/>
                      </a:lnTo>
                      <a:lnTo>
                        <a:pt x="217" y="1"/>
                      </a:lnTo>
                      <a:lnTo>
                        <a:pt x="216" y="0"/>
                      </a:lnTo>
                      <a:lnTo>
                        <a:pt x="166" y="60"/>
                      </a:lnTo>
                      <a:lnTo>
                        <a:pt x="155" y="24"/>
                      </a:lnTo>
                      <a:lnTo>
                        <a:pt x="149" y="50"/>
                      </a:lnTo>
                      <a:lnTo>
                        <a:pt x="172" y="129"/>
                      </a:lnTo>
                      <a:lnTo>
                        <a:pt x="172" y="129"/>
                      </a:lnTo>
                      <a:lnTo>
                        <a:pt x="172" y="140"/>
                      </a:lnTo>
                      <a:lnTo>
                        <a:pt x="170" y="148"/>
                      </a:lnTo>
                      <a:lnTo>
                        <a:pt x="166" y="155"/>
                      </a:lnTo>
                      <a:lnTo>
                        <a:pt x="161" y="161"/>
                      </a:lnTo>
                      <a:lnTo>
                        <a:pt x="156" y="165"/>
                      </a:lnTo>
                      <a:lnTo>
                        <a:pt x="151" y="168"/>
                      </a:lnTo>
                      <a:lnTo>
                        <a:pt x="144" y="170"/>
                      </a:lnTo>
                      <a:lnTo>
                        <a:pt x="138" y="171"/>
                      </a:lnTo>
                      <a:lnTo>
                        <a:pt x="130" y="170"/>
                      </a:lnTo>
                      <a:lnTo>
                        <a:pt x="125" y="167"/>
                      </a:lnTo>
                      <a:lnTo>
                        <a:pt x="119" y="164"/>
                      </a:lnTo>
                      <a:lnTo>
                        <a:pt x="113" y="160"/>
                      </a:lnTo>
                      <a:lnTo>
                        <a:pt x="109" y="155"/>
                      </a:lnTo>
                      <a:lnTo>
                        <a:pt x="106" y="147"/>
                      </a:lnTo>
                      <a:lnTo>
                        <a:pt x="103" y="140"/>
                      </a:lnTo>
                      <a:lnTo>
                        <a:pt x="103" y="130"/>
                      </a:lnTo>
                      <a:lnTo>
                        <a:pt x="126" y="50"/>
                      </a:lnTo>
                      <a:lnTo>
                        <a:pt x="121" y="24"/>
                      </a:lnTo>
                      <a:lnTo>
                        <a:pt x="110" y="60"/>
                      </a:lnTo>
                      <a:close/>
                    </a:path>
                  </a:pathLst>
                </a:custGeom>
                <a:solidFill>
                  <a:srgbClr val="9F9F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37" name="矩形 14"/>
              <p:cNvSpPr>
                <a:spLocks noChangeArrowheads="1"/>
              </p:cNvSpPr>
              <p:nvPr/>
            </p:nvSpPr>
            <p:spPr bwMode="auto">
              <a:xfrm>
                <a:off x="2486182" y="2702406"/>
                <a:ext cx="906379" cy="7635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34236" rIns="36000" bIns="34236" anchor="ctr">
                <a:noAutofit/>
              </a:bodyPr>
              <a:lstStyle/>
              <a:p>
                <a:pPr algn="ctr" fontAlgn="ctr">
                  <a:buClr>
                    <a:srgbClr val="0070C0"/>
                  </a:buClr>
                </a:pPr>
                <a:r>
                  <a:rPr lang="ru-RU" sz="1200" b="1" dirty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Управление </a:t>
                </a:r>
                <a:r>
                  <a:rPr lang="en-US" sz="1200" b="1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DR</a:t>
                </a:r>
                <a:endParaRPr lang="ru-RU" sz="1200" b="1" dirty="0">
                  <a:solidFill>
                    <a:srgbClr val="FFFFFF"/>
                  </a:solidFill>
                  <a:latin typeface="Huawei Sans" panose="020C0503030203020204" pitchFamily="34" charset="0"/>
                </a:endParaRPr>
              </a:p>
            </p:txBody>
          </p:sp>
        </p:grpSp>
        <p:cxnSp>
          <p:nvCxnSpPr>
            <p:cNvPr id="154" name="直接连接符 153"/>
            <p:cNvCxnSpPr/>
            <p:nvPr/>
          </p:nvCxnSpPr>
          <p:spPr bwMode="auto">
            <a:xfrm>
              <a:off x="4170796" y="2583984"/>
              <a:ext cx="0" cy="222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5" name="直接连接符 154"/>
            <p:cNvCxnSpPr/>
            <p:nvPr/>
          </p:nvCxnSpPr>
          <p:spPr bwMode="auto">
            <a:xfrm>
              <a:off x="8801201" y="2583984"/>
              <a:ext cx="0" cy="222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6" name="直接连接符 155"/>
            <p:cNvCxnSpPr/>
            <p:nvPr/>
          </p:nvCxnSpPr>
          <p:spPr bwMode="auto">
            <a:xfrm>
              <a:off x="7977628" y="2583984"/>
              <a:ext cx="0" cy="222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1" name="直接连接符 160"/>
            <p:cNvCxnSpPr/>
            <p:nvPr/>
          </p:nvCxnSpPr>
          <p:spPr bwMode="auto">
            <a:xfrm>
              <a:off x="7987790" y="3836226"/>
              <a:ext cx="0" cy="146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5" name="直接连接符 164"/>
            <p:cNvCxnSpPr/>
            <p:nvPr/>
          </p:nvCxnSpPr>
          <p:spPr bwMode="auto">
            <a:xfrm>
              <a:off x="4242759" y="3980022"/>
              <a:ext cx="0" cy="146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直接连接符 165"/>
            <p:cNvCxnSpPr/>
            <p:nvPr/>
          </p:nvCxnSpPr>
          <p:spPr bwMode="auto">
            <a:xfrm>
              <a:off x="3463119" y="3988833"/>
              <a:ext cx="0" cy="146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直接连接符 166"/>
            <p:cNvCxnSpPr>
              <a:endCxn id="199" idx="0"/>
            </p:cNvCxnSpPr>
            <p:nvPr/>
          </p:nvCxnSpPr>
          <p:spPr bwMode="auto">
            <a:xfrm>
              <a:off x="3465954" y="4595833"/>
              <a:ext cx="367607" cy="303479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直接连接符 167"/>
            <p:cNvCxnSpPr>
              <a:stCxn id="199" idx="0"/>
            </p:cNvCxnSpPr>
            <p:nvPr/>
          </p:nvCxnSpPr>
          <p:spPr bwMode="auto">
            <a:xfrm flipV="1">
              <a:off x="3833560" y="4609948"/>
              <a:ext cx="349729" cy="289365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9" name="组合 469"/>
            <p:cNvGrpSpPr/>
            <p:nvPr/>
          </p:nvGrpSpPr>
          <p:grpSpPr>
            <a:xfrm>
              <a:off x="3228200" y="4125656"/>
              <a:ext cx="1258882" cy="470177"/>
              <a:chOff x="754124" y="2699133"/>
              <a:chExt cx="810272" cy="453723"/>
            </a:xfrm>
          </p:grpSpPr>
          <p:grpSp>
            <p:nvGrpSpPr>
              <p:cNvPr id="170" name="组合 60"/>
              <p:cNvGrpSpPr/>
              <p:nvPr/>
            </p:nvGrpSpPr>
            <p:grpSpPr>
              <a:xfrm>
                <a:off x="754124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77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8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9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0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1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71" name="组合 60"/>
              <p:cNvGrpSpPr/>
              <p:nvPr/>
            </p:nvGrpSpPr>
            <p:grpSpPr>
              <a:xfrm>
                <a:off x="1249883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72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3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4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5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6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cxnSp>
          <p:nvCxnSpPr>
            <p:cNvPr id="182" name="直接连接符 181"/>
            <p:cNvCxnSpPr/>
            <p:nvPr/>
          </p:nvCxnSpPr>
          <p:spPr bwMode="auto">
            <a:xfrm flipV="1">
              <a:off x="2799004" y="3988833"/>
              <a:ext cx="1957603" cy="1699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直接连接符 182"/>
            <p:cNvCxnSpPr/>
            <p:nvPr/>
          </p:nvCxnSpPr>
          <p:spPr bwMode="auto">
            <a:xfrm>
              <a:off x="4157625" y="3836226"/>
              <a:ext cx="0" cy="146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4" name="组合 476"/>
            <p:cNvGrpSpPr/>
            <p:nvPr/>
          </p:nvGrpSpPr>
          <p:grpSpPr>
            <a:xfrm>
              <a:off x="3151496" y="3383797"/>
              <a:ext cx="1258882" cy="470177"/>
              <a:chOff x="754124" y="2699133"/>
              <a:chExt cx="810272" cy="453723"/>
            </a:xfrm>
          </p:grpSpPr>
          <p:grpSp>
            <p:nvGrpSpPr>
              <p:cNvPr id="185" name="组合 60"/>
              <p:cNvGrpSpPr/>
              <p:nvPr/>
            </p:nvGrpSpPr>
            <p:grpSpPr>
              <a:xfrm>
                <a:off x="754124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92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3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4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5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6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86" name="组合 60"/>
              <p:cNvGrpSpPr/>
              <p:nvPr/>
            </p:nvGrpSpPr>
            <p:grpSpPr>
              <a:xfrm>
                <a:off x="1249883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87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8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9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0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1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grpSp>
          <p:nvGrpSpPr>
            <p:cNvPr id="197" name="组合 196"/>
            <p:cNvGrpSpPr/>
            <p:nvPr/>
          </p:nvGrpSpPr>
          <p:grpSpPr>
            <a:xfrm>
              <a:off x="3056113" y="4870303"/>
              <a:ext cx="1554899" cy="328391"/>
              <a:chOff x="3632383" y="3460239"/>
              <a:chExt cx="590400" cy="269633"/>
            </a:xfrm>
          </p:grpSpPr>
          <p:sp>
            <p:nvSpPr>
              <p:cNvPr id="198" name="Freeform 8"/>
              <p:cNvSpPr>
                <a:spLocks/>
              </p:cNvSpPr>
              <p:nvPr/>
            </p:nvSpPr>
            <p:spPr bwMode="auto">
              <a:xfrm>
                <a:off x="3767172" y="3460239"/>
                <a:ext cx="342410" cy="263775"/>
              </a:xfrm>
              <a:custGeom>
                <a:avLst/>
                <a:gdLst>
                  <a:gd name="T0" fmla="*/ 341 w 727"/>
                  <a:gd name="T1" fmla="*/ 0 h 482"/>
                  <a:gd name="T2" fmla="*/ 374 w 727"/>
                  <a:gd name="T3" fmla="*/ 3 h 482"/>
                  <a:gd name="T4" fmla="*/ 407 w 727"/>
                  <a:gd name="T5" fmla="*/ 11 h 482"/>
                  <a:gd name="T6" fmla="*/ 438 w 727"/>
                  <a:gd name="T7" fmla="*/ 23 h 482"/>
                  <a:gd name="T8" fmla="*/ 465 w 727"/>
                  <a:gd name="T9" fmla="*/ 38 h 482"/>
                  <a:gd name="T10" fmla="*/ 491 w 727"/>
                  <a:gd name="T11" fmla="*/ 58 h 482"/>
                  <a:gd name="T12" fmla="*/ 513 w 727"/>
                  <a:gd name="T13" fmla="*/ 82 h 482"/>
                  <a:gd name="T14" fmla="*/ 531 w 727"/>
                  <a:gd name="T15" fmla="*/ 109 h 482"/>
                  <a:gd name="T16" fmla="*/ 546 w 727"/>
                  <a:gd name="T17" fmla="*/ 139 h 482"/>
                  <a:gd name="T18" fmla="*/ 553 w 727"/>
                  <a:gd name="T19" fmla="*/ 139 h 482"/>
                  <a:gd name="T20" fmla="*/ 571 w 727"/>
                  <a:gd name="T21" fmla="*/ 139 h 482"/>
                  <a:gd name="T22" fmla="*/ 604 w 727"/>
                  <a:gd name="T23" fmla="*/ 146 h 482"/>
                  <a:gd name="T24" fmla="*/ 635 w 727"/>
                  <a:gd name="T25" fmla="*/ 159 h 482"/>
                  <a:gd name="T26" fmla="*/ 663 w 727"/>
                  <a:gd name="T27" fmla="*/ 177 h 482"/>
                  <a:gd name="T28" fmla="*/ 686 w 727"/>
                  <a:gd name="T29" fmla="*/ 201 h 482"/>
                  <a:gd name="T30" fmla="*/ 705 w 727"/>
                  <a:gd name="T31" fmla="*/ 228 h 482"/>
                  <a:gd name="T32" fmla="*/ 719 w 727"/>
                  <a:gd name="T33" fmla="*/ 259 h 482"/>
                  <a:gd name="T34" fmla="*/ 725 w 727"/>
                  <a:gd name="T35" fmla="*/ 292 h 482"/>
                  <a:gd name="T36" fmla="*/ 727 w 727"/>
                  <a:gd name="T37" fmla="*/ 310 h 482"/>
                  <a:gd name="T38" fmla="*/ 723 w 727"/>
                  <a:gd name="T39" fmla="*/ 345 h 482"/>
                  <a:gd name="T40" fmla="*/ 712 w 727"/>
                  <a:gd name="T41" fmla="*/ 378 h 482"/>
                  <a:gd name="T42" fmla="*/ 697 w 727"/>
                  <a:gd name="T43" fmla="*/ 407 h 482"/>
                  <a:gd name="T44" fmla="*/ 675 w 727"/>
                  <a:gd name="T45" fmla="*/ 433 h 482"/>
                  <a:gd name="T46" fmla="*/ 650 w 727"/>
                  <a:gd name="T47" fmla="*/ 453 h 482"/>
                  <a:gd name="T48" fmla="*/ 621 w 727"/>
                  <a:gd name="T49" fmla="*/ 470 h 482"/>
                  <a:gd name="T50" fmla="*/ 588 w 727"/>
                  <a:gd name="T51" fmla="*/ 480 h 482"/>
                  <a:gd name="T52" fmla="*/ 553 w 727"/>
                  <a:gd name="T53" fmla="*/ 482 h 482"/>
                  <a:gd name="T54" fmla="*/ 143 w 727"/>
                  <a:gd name="T55" fmla="*/ 482 h 482"/>
                  <a:gd name="T56" fmla="*/ 114 w 727"/>
                  <a:gd name="T57" fmla="*/ 480 h 482"/>
                  <a:gd name="T58" fmla="*/ 88 w 727"/>
                  <a:gd name="T59" fmla="*/ 471 h 482"/>
                  <a:gd name="T60" fmla="*/ 63 w 727"/>
                  <a:gd name="T61" fmla="*/ 459 h 482"/>
                  <a:gd name="T62" fmla="*/ 43 w 727"/>
                  <a:gd name="T63" fmla="*/ 440 h 482"/>
                  <a:gd name="T64" fmla="*/ 24 w 727"/>
                  <a:gd name="T65" fmla="*/ 420 h 482"/>
                  <a:gd name="T66" fmla="*/ 11 w 727"/>
                  <a:gd name="T67" fmla="*/ 395 h 482"/>
                  <a:gd name="T68" fmla="*/ 2 w 727"/>
                  <a:gd name="T69" fmla="*/ 369 h 482"/>
                  <a:gd name="T70" fmla="*/ 0 w 727"/>
                  <a:gd name="T71" fmla="*/ 340 h 482"/>
                  <a:gd name="T72" fmla="*/ 0 w 727"/>
                  <a:gd name="T73" fmla="*/ 327 h 482"/>
                  <a:gd name="T74" fmla="*/ 4 w 727"/>
                  <a:gd name="T75" fmla="*/ 301 h 482"/>
                  <a:gd name="T76" fmla="*/ 13 w 727"/>
                  <a:gd name="T77" fmla="*/ 278 h 482"/>
                  <a:gd name="T78" fmla="*/ 33 w 727"/>
                  <a:gd name="T79" fmla="*/ 246 h 482"/>
                  <a:gd name="T80" fmla="*/ 72 w 727"/>
                  <a:gd name="T81" fmla="*/ 215 h 482"/>
                  <a:gd name="T82" fmla="*/ 96 w 727"/>
                  <a:gd name="T83" fmla="*/ 204 h 482"/>
                  <a:gd name="T84" fmla="*/ 119 w 727"/>
                  <a:gd name="T85" fmla="*/ 197 h 482"/>
                  <a:gd name="T86" fmla="*/ 123 w 727"/>
                  <a:gd name="T87" fmla="*/ 177 h 482"/>
                  <a:gd name="T88" fmla="*/ 136 w 727"/>
                  <a:gd name="T89" fmla="*/ 139 h 482"/>
                  <a:gd name="T90" fmla="*/ 154 w 727"/>
                  <a:gd name="T91" fmla="*/ 102 h 482"/>
                  <a:gd name="T92" fmla="*/ 178 w 727"/>
                  <a:gd name="T93" fmla="*/ 71 h 482"/>
                  <a:gd name="T94" fmla="*/ 207 w 727"/>
                  <a:gd name="T95" fmla="*/ 45 h 482"/>
                  <a:gd name="T96" fmla="*/ 240 w 727"/>
                  <a:gd name="T97" fmla="*/ 23 h 482"/>
                  <a:gd name="T98" fmla="*/ 279 w 727"/>
                  <a:gd name="T99" fmla="*/ 9 h 482"/>
                  <a:gd name="T100" fmla="*/ 319 w 727"/>
                  <a:gd name="T101" fmla="*/ 1 h 482"/>
                  <a:gd name="T102" fmla="*/ 341 w 727"/>
                  <a:gd name="T103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7" h="482">
                    <a:moveTo>
                      <a:pt x="341" y="0"/>
                    </a:moveTo>
                    <a:lnTo>
                      <a:pt x="341" y="0"/>
                    </a:lnTo>
                    <a:lnTo>
                      <a:pt x="357" y="1"/>
                    </a:lnTo>
                    <a:lnTo>
                      <a:pt x="374" y="3"/>
                    </a:lnTo>
                    <a:lnTo>
                      <a:pt x="390" y="5"/>
                    </a:lnTo>
                    <a:lnTo>
                      <a:pt x="407" y="11"/>
                    </a:lnTo>
                    <a:lnTo>
                      <a:pt x="421" y="16"/>
                    </a:lnTo>
                    <a:lnTo>
                      <a:pt x="438" y="23"/>
                    </a:lnTo>
                    <a:lnTo>
                      <a:pt x="450" y="31"/>
                    </a:lnTo>
                    <a:lnTo>
                      <a:pt x="465" y="38"/>
                    </a:lnTo>
                    <a:lnTo>
                      <a:pt x="478" y="49"/>
                    </a:lnTo>
                    <a:lnTo>
                      <a:pt x="491" y="58"/>
                    </a:lnTo>
                    <a:lnTo>
                      <a:pt x="502" y="71"/>
                    </a:lnTo>
                    <a:lnTo>
                      <a:pt x="513" y="82"/>
                    </a:lnTo>
                    <a:lnTo>
                      <a:pt x="522" y="95"/>
                    </a:lnTo>
                    <a:lnTo>
                      <a:pt x="531" y="109"/>
                    </a:lnTo>
                    <a:lnTo>
                      <a:pt x="538" y="124"/>
                    </a:lnTo>
                    <a:lnTo>
                      <a:pt x="546" y="139"/>
                    </a:lnTo>
                    <a:lnTo>
                      <a:pt x="546" y="139"/>
                    </a:lnTo>
                    <a:lnTo>
                      <a:pt x="553" y="139"/>
                    </a:lnTo>
                    <a:lnTo>
                      <a:pt x="553" y="139"/>
                    </a:lnTo>
                    <a:lnTo>
                      <a:pt x="571" y="139"/>
                    </a:lnTo>
                    <a:lnTo>
                      <a:pt x="588" y="142"/>
                    </a:lnTo>
                    <a:lnTo>
                      <a:pt x="604" y="146"/>
                    </a:lnTo>
                    <a:lnTo>
                      <a:pt x="621" y="151"/>
                    </a:lnTo>
                    <a:lnTo>
                      <a:pt x="635" y="159"/>
                    </a:lnTo>
                    <a:lnTo>
                      <a:pt x="650" y="168"/>
                    </a:lnTo>
                    <a:lnTo>
                      <a:pt x="663" y="177"/>
                    </a:lnTo>
                    <a:lnTo>
                      <a:pt x="675" y="188"/>
                    </a:lnTo>
                    <a:lnTo>
                      <a:pt x="686" y="201"/>
                    </a:lnTo>
                    <a:lnTo>
                      <a:pt x="697" y="213"/>
                    </a:lnTo>
                    <a:lnTo>
                      <a:pt x="705" y="228"/>
                    </a:lnTo>
                    <a:lnTo>
                      <a:pt x="712" y="243"/>
                    </a:lnTo>
                    <a:lnTo>
                      <a:pt x="719" y="259"/>
                    </a:lnTo>
                    <a:lnTo>
                      <a:pt x="723" y="276"/>
                    </a:lnTo>
                    <a:lnTo>
                      <a:pt x="725" y="292"/>
                    </a:lnTo>
                    <a:lnTo>
                      <a:pt x="727" y="310"/>
                    </a:lnTo>
                    <a:lnTo>
                      <a:pt x="727" y="310"/>
                    </a:lnTo>
                    <a:lnTo>
                      <a:pt x="725" y="329"/>
                    </a:lnTo>
                    <a:lnTo>
                      <a:pt x="723" y="345"/>
                    </a:lnTo>
                    <a:lnTo>
                      <a:pt x="719" y="362"/>
                    </a:lnTo>
                    <a:lnTo>
                      <a:pt x="712" y="378"/>
                    </a:lnTo>
                    <a:lnTo>
                      <a:pt x="705" y="393"/>
                    </a:lnTo>
                    <a:lnTo>
                      <a:pt x="697" y="407"/>
                    </a:lnTo>
                    <a:lnTo>
                      <a:pt x="686" y="420"/>
                    </a:lnTo>
                    <a:lnTo>
                      <a:pt x="675" y="433"/>
                    </a:lnTo>
                    <a:lnTo>
                      <a:pt x="663" y="444"/>
                    </a:lnTo>
                    <a:lnTo>
                      <a:pt x="650" y="453"/>
                    </a:lnTo>
                    <a:lnTo>
                      <a:pt x="635" y="462"/>
                    </a:lnTo>
                    <a:lnTo>
                      <a:pt x="621" y="470"/>
                    </a:lnTo>
                    <a:lnTo>
                      <a:pt x="604" y="475"/>
                    </a:lnTo>
                    <a:lnTo>
                      <a:pt x="588" y="480"/>
                    </a:lnTo>
                    <a:lnTo>
                      <a:pt x="571" y="482"/>
                    </a:lnTo>
                    <a:lnTo>
                      <a:pt x="553" y="482"/>
                    </a:lnTo>
                    <a:lnTo>
                      <a:pt x="143" y="482"/>
                    </a:lnTo>
                    <a:lnTo>
                      <a:pt x="143" y="482"/>
                    </a:lnTo>
                    <a:lnTo>
                      <a:pt x="129" y="482"/>
                    </a:lnTo>
                    <a:lnTo>
                      <a:pt x="114" y="480"/>
                    </a:lnTo>
                    <a:lnTo>
                      <a:pt x="101" y="477"/>
                    </a:lnTo>
                    <a:lnTo>
                      <a:pt x="88" y="471"/>
                    </a:lnTo>
                    <a:lnTo>
                      <a:pt x="75" y="466"/>
                    </a:lnTo>
                    <a:lnTo>
                      <a:pt x="63" y="459"/>
                    </a:lnTo>
                    <a:lnTo>
                      <a:pt x="52" y="449"/>
                    </a:lnTo>
                    <a:lnTo>
                      <a:pt x="43" y="440"/>
                    </a:lnTo>
                    <a:lnTo>
                      <a:pt x="33" y="431"/>
                    </a:lnTo>
                    <a:lnTo>
                      <a:pt x="24" y="420"/>
                    </a:lnTo>
                    <a:lnTo>
                      <a:pt x="17" y="407"/>
                    </a:lnTo>
                    <a:lnTo>
                      <a:pt x="11" y="395"/>
                    </a:lnTo>
                    <a:lnTo>
                      <a:pt x="6" y="382"/>
                    </a:lnTo>
                    <a:lnTo>
                      <a:pt x="2" y="369"/>
                    </a:lnTo>
                    <a:lnTo>
                      <a:pt x="0" y="354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27"/>
                    </a:lnTo>
                    <a:lnTo>
                      <a:pt x="2" y="314"/>
                    </a:lnTo>
                    <a:lnTo>
                      <a:pt x="4" y="301"/>
                    </a:lnTo>
                    <a:lnTo>
                      <a:pt x="10" y="288"/>
                    </a:lnTo>
                    <a:lnTo>
                      <a:pt x="13" y="278"/>
                    </a:lnTo>
                    <a:lnTo>
                      <a:pt x="21" y="267"/>
                    </a:lnTo>
                    <a:lnTo>
                      <a:pt x="33" y="246"/>
                    </a:lnTo>
                    <a:lnTo>
                      <a:pt x="52" y="228"/>
                    </a:lnTo>
                    <a:lnTo>
                      <a:pt x="72" y="215"/>
                    </a:lnTo>
                    <a:lnTo>
                      <a:pt x="83" y="208"/>
                    </a:lnTo>
                    <a:lnTo>
                      <a:pt x="96" y="204"/>
                    </a:lnTo>
                    <a:lnTo>
                      <a:pt x="108" y="201"/>
                    </a:lnTo>
                    <a:lnTo>
                      <a:pt x="119" y="197"/>
                    </a:lnTo>
                    <a:lnTo>
                      <a:pt x="119" y="197"/>
                    </a:lnTo>
                    <a:lnTo>
                      <a:pt x="123" y="177"/>
                    </a:lnTo>
                    <a:lnTo>
                      <a:pt x="129" y="157"/>
                    </a:lnTo>
                    <a:lnTo>
                      <a:pt x="136" y="139"/>
                    </a:lnTo>
                    <a:lnTo>
                      <a:pt x="143" y="120"/>
                    </a:lnTo>
                    <a:lnTo>
                      <a:pt x="154" y="102"/>
                    </a:lnTo>
                    <a:lnTo>
                      <a:pt x="165" y="85"/>
                    </a:lnTo>
                    <a:lnTo>
                      <a:pt x="178" y="71"/>
                    </a:lnTo>
                    <a:lnTo>
                      <a:pt x="193" y="58"/>
                    </a:lnTo>
                    <a:lnTo>
                      <a:pt x="207" y="45"/>
                    </a:lnTo>
                    <a:lnTo>
                      <a:pt x="224" y="32"/>
                    </a:lnTo>
                    <a:lnTo>
                      <a:pt x="240" y="23"/>
                    </a:lnTo>
                    <a:lnTo>
                      <a:pt x="258" y="16"/>
                    </a:lnTo>
                    <a:lnTo>
                      <a:pt x="279" y="9"/>
                    </a:lnTo>
                    <a:lnTo>
                      <a:pt x="299" y="3"/>
                    </a:lnTo>
                    <a:lnTo>
                      <a:pt x="319" y="1"/>
                    </a:lnTo>
                    <a:lnTo>
                      <a:pt x="341" y="0"/>
                    </a:lnTo>
                    <a:lnTo>
                      <a:pt x="34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99" name="TextBox 659"/>
              <p:cNvSpPr txBox="1"/>
              <p:nvPr/>
            </p:nvSpPr>
            <p:spPr>
              <a:xfrm>
                <a:off x="3632383" y="3484058"/>
                <a:ext cx="590400" cy="24581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200" b="1">
                    <a:latin typeface="Huawei Sans" panose="020C0503030203020204" pitchFamily="34" charset="0"/>
                  </a:rPr>
                  <a:t>  SAN</a:t>
                </a:r>
              </a:p>
            </p:txBody>
          </p:sp>
        </p:grpSp>
        <p:cxnSp>
          <p:nvCxnSpPr>
            <p:cNvPr id="200" name="直接连接符 199"/>
            <p:cNvCxnSpPr/>
            <p:nvPr/>
          </p:nvCxnSpPr>
          <p:spPr bwMode="auto">
            <a:xfrm>
              <a:off x="3395819" y="3836226"/>
              <a:ext cx="0" cy="146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1" name="组合 30"/>
            <p:cNvGrpSpPr/>
            <p:nvPr/>
          </p:nvGrpSpPr>
          <p:grpSpPr>
            <a:xfrm>
              <a:off x="4985570" y="1072724"/>
              <a:ext cx="2084519" cy="763914"/>
              <a:chOff x="2497699" y="761710"/>
              <a:chExt cx="1405457" cy="604792"/>
            </a:xfrm>
          </p:grpSpPr>
          <p:sp>
            <p:nvSpPr>
              <p:cNvPr id="45" name="Freeform 269"/>
              <p:cNvSpPr>
                <a:spLocks/>
              </p:cNvSpPr>
              <p:nvPr/>
            </p:nvSpPr>
            <p:spPr bwMode="auto">
              <a:xfrm>
                <a:off x="2497699" y="1118746"/>
                <a:ext cx="1405457" cy="234381"/>
              </a:xfrm>
              <a:custGeom>
                <a:avLst/>
                <a:gdLst>
                  <a:gd name="T0" fmla="*/ 99 w 574"/>
                  <a:gd name="T1" fmla="*/ 300 h 395"/>
                  <a:gd name="T2" fmla="*/ 71 w 574"/>
                  <a:gd name="T3" fmla="*/ 277 h 395"/>
                  <a:gd name="T4" fmla="*/ 57 w 574"/>
                  <a:gd name="T5" fmla="*/ 251 h 395"/>
                  <a:gd name="T6" fmla="*/ 54 w 574"/>
                  <a:gd name="T7" fmla="*/ 222 h 395"/>
                  <a:gd name="T8" fmla="*/ 61 w 574"/>
                  <a:gd name="T9" fmla="*/ 208 h 395"/>
                  <a:gd name="T10" fmla="*/ 42 w 574"/>
                  <a:gd name="T11" fmla="*/ 201 h 395"/>
                  <a:gd name="T12" fmla="*/ 19 w 574"/>
                  <a:gd name="T13" fmla="*/ 185 h 395"/>
                  <a:gd name="T14" fmla="*/ 5 w 574"/>
                  <a:gd name="T15" fmla="*/ 163 h 395"/>
                  <a:gd name="T16" fmla="*/ 0 w 574"/>
                  <a:gd name="T17" fmla="*/ 137 h 395"/>
                  <a:gd name="T18" fmla="*/ 12 w 574"/>
                  <a:gd name="T19" fmla="*/ 109 h 395"/>
                  <a:gd name="T20" fmla="*/ 35 w 574"/>
                  <a:gd name="T21" fmla="*/ 88 h 395"/>
                  <a:gd name="T22" fmla="*/ 68 w 574"/>
                  <a:gd name="T23" fmla="*/ 76 h 395"/>
                  <a:gd name="T24" fmla="*/ 97 w 574"/>
                  <a:gd name="T25" fmla="*/ 76 h 395"/>
                  <a:gd name="T26" fmla="*/ 97 w 574"/>
                  <a:gd name="T27" fmla="*/ 69 h 395"/>
                  <a:gd name="T28" fmla="*/ 97 w 574"/>
                  <a:gd name="T29" fmla="*/ 57 h 395"/>
                  <a:gd name="T30" fmla="*/ 106 w 574"/>
                  <a:gd name="T31" fmla="*/ 36 h 395"/>
                  <a:gd name="T32" fmla="*/ 130 w 574"/>
                  <a:gd name="T33" fmla="*/ 19 h 395"/>
                  <a:gd name="T34" fmla="*/ 161 w 574"/>
                  <a:gd name="T35" fmla="*/ 12 h 395"/>
                  <a:gd name="T36" fmla="*/ 187 w 574"/>
                  <a:gd name="T37" fmla="*/ 12 h 395"/>
                  <a:gd name="T38" fmla="*/ 203 w 574"/>
                  <a:gd name="T39" fmla="*/ 15 h 395"/>
                  <a:gd name="T40" fmla="*/ 217 w 574"/>
                  <a:gd name="T41" fmla="*/ 22 h 395"/>
                  <a:gd name="T42" fmla="*/ 231 w 574"/>
                  <a:gd name="T43" fmla="*/ 29 h 395"/>
                  <a:gd name="T44" fmla="*/ 238 w 574"/>
                  <a:gd name="T45" fmla="*/ 24 h 395"/>
                  <a:gd name="T46" fmla="*/ 262 w 574"/>
                  <a:gd name="T47" fmla="*/ 12 h 395"/>
                  <a:gd name="T48" fmla="*/ 290 w 574"/>
                  <a:gd name="T49" fmla="*/ 3 h 395"/>
                  <a:gd name="T50" fmla="*/ 321 w 574"/>
                  <a:gd name="T51" fmla="*/ 0 h 395"/>
                  <a:gd name="T52" fmla="*/ 361 w 574"/>
                  <a:gd name="T53" fmla="*/ 3 h 395"/>
                  <a:gd name="T54" fmla="*/ 394 w 574"/>
                  <a:gd name="T55" fmla="*/ 15 h 395"/>
                  <a:gd name="T56" fmla="*/ 420 w 574"/>
                  <a:gd name="T57" fmla="*/ 33 h 395"/>
                  <a:gd name="T58" fmla="*/ 439 w 574"/>
                  <a:gd name="T59" fmla="*/ 52 h 395"/>
                  <a:gd name="T60" fmla="*/ 461 w 574"/>
                  <a:gd name="T61" fmla="*/ 55 h 395"/>
                  <a:gd name="T62" fmla="*/ 482 w 574"/>
                  <a:gd name="T63" fmla="*/ 62 h 395"/>
                  <a:gd name="T64" fmla="*/ 498 w 574"/>
                  <a:gd name="T65" fmla="*/ 78 h 395"/>
                  <a:gd name="T66" fmla="*/ 505 w 574"/>
                  <a:gd name="T67" fmla="*/ 92 h 395"/>
                  <a:gd name="T68" fmla="*/ 510 w 574"/>
                  <a:gd name="T69" fmla="*/ 104 h 395"/>
                  <a:gd name="T70" fmla="*/ 531 w 574"/>
                  <a:gd name="T71" fmla="*/ 111 h 395"/>
                  <a:gd name="T72" fmla="*/ 553 w 574"/>
                  <a:gd name="T73" fmla="*/ 126 h 395"/>
                  <a:gd name="T74" fmla="*/ 572 w 574"/>
                  <a:gd name="T75" fmla="*/ 152 h 395"/>
                  <a:gd name="T76" fmla="*/ 574 w 574"/>
                  <a:gd name="T77" fmla="*/ 180 h 395"/>
                  <a:gd name="T78" fmla="*/ 560 w 574"/>
                  <a:gd name="T79" fmla="*/ 206 h 395"/>
                  <a:gd name="T80" fmla="*/ 541 w 574"/>
                  <a:gd name="T81" fmla="*/ 220 h 395"/>
                  <a:gd name="T82" fmla="*/ 524 w 574"/>
                  <a:gd name="T83" fmla="*/ 227 h 395"/>
                  <a:gd name="T84" fmla="*/ 534 w 574"/>
                  <a:gd name="T85" fmla="*/ 234 h 395"/>
                  <a:gd name="T86" fmla="*/ 543 w 574"/>
                  <a:gd name="T87" fmla="*/ 246 h 395"/>
                  <a:gd name="T88" fmla="*/ 550 w 574"/>
                  <a:gd name="T89" fmla="*/ 258 h 395"/>
                  <a:gd name="T90" fmla="*/ 546 w 574"/>
                  <a:gd name="T91" fmla="*/ 286 h 395"/>
                  <a:gd name="T92" fmla="*/ 524 w 574"/>
                  <a:gd name="T93" fmla="*/ 315 h 395"/>
                  <a:gd name="T94" fmla="*/ 489 w 574"/>
                  <a:gd name="T95" fmla="*/ 336 h 395"/>
                  <a:gd name="T96" fmla="*/ 451 w 574"/>
                  <a:gd name="T97" fmla="*/ 345 h 395"/>
                  <a:gd name="T98" fmla="*/ 427 w 574"/>
                  <a:gd name="T99" fmla="*/ 348 h 395"/>
                  <a:gd name="T100" fmla="*/ 404 w 574"/>
                  <a:gd name="T101" fmla="*/ 345 h 395"/>
                  <a:gd name="T102" fmla="*/ 385 w 574"/>
                  <a:gd name="T103" fmla="*/ 343 h 395"/>
                  <a:gd name="T104" fmla="*/ 364 w 574"/>
                  <a:gd name="T105" fmla="*/ 364 h 395"/>
                  <a:gd name="T106" fmla="*/ 335 w 574"/>
                  <a:gd name="T107" fmla="*/ 378 h 395"/>
                  <a:gd name="T108" fmla="*/ 302 w 574"/>
                  <a:gd name="T109" fmla="*/ 390 h 395"/>
                  <a:gd name="T110" fmla="*/ 250 w 574"/>
                  <a:gd name="T111" fmla="*/ 395 h 395"/>
                  <a:gd name="T112" fmla="*/ 189 w 574"/>
                  <a:gd name="T113" fmla="*/ 383 h 395"/>
                  <a:gd name="T114" fmla="*/ 142 w 574"/>
                  <a:gd name="T115" fmla="*/ 352 h 395"/>
                  <a:gd name="T116" fmla="*/ 118 w 574"/>
                  <a:gd name="T117" fmla="*/ 312 h 39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4"/>
                  <a:gd name="T178" fmla="*/ 0 h 395"/>
                  <a:gd name="T179" fmla="*/ 574 w 574"/>
                  <a:gd name="T180" fmla="*/ 395 h 39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4" h="395">
                    <a:moveTo>
                      <a:pt x="118" y="312"/>
                    </a:moveTo>
                    <a:lnTo>
                      <a:pt x="118" y="310"/>
                    </a:lnTo>
                    <a:lnTo>
                      <a:pt x="116" y="310"/>
                    </a:lnTo>
                    <a:lnTo>
                      <a:pt x="113" y="307"/>
                    </a:lnTo>
                    <a:lnTo>
                      <a:pt x="109" y="305"/>
                    </a:lnTo>
                    <a:lnTo>
                      <a:pt x="104" y="303"/>
                    </a:lnTo>
                    <a:lnTo>
                      <a:pt x="99" y="300"/>
                    </a:lnTo>
                    <a:lnTo>
                      <a:pt x="97" y="298"/>
                    </a:lnTo>
                    <a:lnTo>
                      <a:pt x="92" y="296"/>
                    </a:lnTo>
                    <a:lnTo>
                      <a:pt x="90" y="293"/>
                    </a:lnTo>
                    <a:lnTo>
                      <a:pt x="85" y="291"/>
                    </a:lnTo>
                    <a:lnTo>
                      <a:pt x="83" y="289"/>
                    </a:lnTo>
                    <a:lnTo>
                      <a:pt x="80" y="286"/>
                    </a:lnTo>
                    <a:lnTo>
                      <a:pt x="78" y="284"/>
                    </a:lnTo>
                    <a:lnTo>
                      <a:pt x="73" y="282"/>
                    </a:lnTo>
                    <a:lnTo>
                      <a:pt x="71" y="277"/>
                    </a:lnTo>
                    <a:lnTo>
                      <a:pt x="68" y="274"/>
                    </a:lnTo>
                    <a:lnTo>
                      <a:pt x="66" y="272"/>
                    </a:lnTo>
                    <a:lnTo>
                      <a:pt x="64" y="270"/>
                    </a:lnTo>
                    <a:lnTo>
                      <a:pt x="64" y="265"/>
                    </a:lnTo>
                    <a:lnTo>
                      <a:pt x="61" y="263"/>
                    </a:lnTo>
                    <a:lnTo>
                      <a:pt x="59" y="260"/>
                    </a:lnTo>
                    <a:lnTo>
                      <a:pt x="59" y="256"/>
                    </a:lnTo>
                    <a:lnTo>
                      <a:pt x="57" y="253"/>
                    </a:lnTo>
                    <a:lnTo>
                      <a:pt x="57" y="251"/>
                    </a:lnTo>
                    <a:lnTo>
                      <a:pt x="54" y="246"/>
                    </a:lnTo>
                    <a:lnTo>
                      <a:pt x="54" y="244"/>
                    </a:lnTo>
                    <a:lnTo>
                      <a:pt x="54" y="241"/>
                    </a:lnTo>
                    <a:lnTo>
                      <a:pt x="54" y="237"/>
                    </a:lnTo>
                    <a:lnTo>
                      <a:pt x="54" y="234"/>
                    </a:lnTo>
                    <a:lnTo>
                      <a:pt x="54" y="230"/>
                    </a:lnTo>
                    <a:lnTo>
                      <a:pt x="54" y="227"/>
                    </a:lnTo>
                    <a:lnTo>
                      <a:pt x="54" y="225"/>
                    </a:lnTo>
                    <a:lnTo>
                      <a:pt x="54" y="222"/>
                    </a:lnTo>
                    <a:lnTo>
                      <a:pt x="57" y="218"/>
                    </a:lnTo>
                    <a:lnTo>
                      <a:pt x="57" y="215"/>
                    </a:lnTo>
                    <a:lnTo>
                      <a:pt x="59" y="213"/>
                    </a:lnTo>
                    <a:lnTo>
                      <a:pt x="59" y="211"/>
                    </a:lnTo>
                    <a:lnTo>
                      <a:pt x="61" y="208"/>
                    </a:lnTo>
                    <a:lnTo>
                      <a:pt x="61" y="206"/>
                    </a:lnTo>
                    <a:lnTo>
                      <a:pt x="57" y="206"/>
                    </a:lnTo>
                    <a:lnTo>
                      <a:pt x="54" y="206"/>
                    </a:lnTo>
                    <a:lnTo>
                      <a:pt x="50" y="204"/>
                    </a:lnTo>
                    <a:lnTo>
                      <a:pt x="47" y="204"/>
                    </a:lnTo>
                    <a:lnTo>
                      <a:pt x="45" y="201"/>
                    </a:lnTo>
                    <a:lnTo>
                      <a:pt x="42" y="201"/>
                    </a:lnTo>
                    <a:lnTo>
                      <a:pt x="38" y="199"/>
                    </a:lnTo>
                    <a:lnTo>
                      <a:pt x="35" y="196"/>
                    </a:lnTo>
                    <a:lnTo>
                      <a:pt x="33" y="196"/>
                    </a:lnTo>
                    <a:lnTo>
                      <a:pt x="31" y="194"/>
                    </a:lnTo>
                    <a:lnTo>
                      <a:pt x="28" y="192"/>
                    </a:lnTo>
                    <a:lnTo>
                      <a:pt x="26" y="189"/>
                    </a:lnTo>
                    <a:lnTo>
                      <a:pt x="24" y="189"/>
                    </a:lnTo>
                    <a:lnTo>
                      <a:pt x="21" y="187"/>
                    </a:lnTo>
                    <a:lnTo>
                      <a:pt x="19" y="185"/>
                    </a:lnTo>
                    <a:lnTo>
                      <a:pt x="16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2" y="175"/>
                    </a:lnTo>
                    <a:lnTo>
                      <a:pt x="9" y="173"/>
                    </a:lnTo>
                    <a:lnTo>
                      <a:pt x="7" y="170"/>
                    </a:lnTo>
                    <a:lnTo>
                      <a:pt x="7" y="168"/>
                    </a:lnTo>
                    <a:lnTo>
                      <a:pt x="5" y="166"/>
                    </a:lnTo>
                    <a:lnTo>
                      <a:pt x="5" y="163"/>
                    </a:lnTo>
                    <a:lnTo>
                      <a:pt x="2" y="161"/>
                    </a:lnTo>
                    <a:lnTo>
                      <a:pt x="2" y="156"/>
                    </a:lnTo>
                    <a:lnTo>
                      <a:pt x="2" y="154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2" y="123"/>
                    </a:lnTo>
                    <a:lnTo>
                      <a:pt x="5" y="121"/>
                    </a:lnTo>
                    <a:lnTo>
                      <a:pt x="5" y="116"/>
                    </a:lnTo>
                    <a:lnTo>
                      <a:pt x="7" y="114"/>
                    </a:lnTo>
                    <a:lnTo>
                      <a:pt x="9" y="111"/>
                    </a:lnTo>
                    <a:lnTo>
                      <a:pt x="12" y="109"/>
                    </a:lnTo>
                    <a:lnTo>
                      <a:pt x="14" y="107"/>
                    </a:lnTo>
                    <a:lnTo>
                      <a:pt x="16" y="102"/>
                    </a:lnTo>
                    <a:lnTo>
                      <a:pt x="19" y="100"/>
                    </a:lnTo>
                    <a:lnTo>
                      <a:pt x="21" y="97"/>
                    </a:lnTo>
                    <a:lnTo>
                      <a:pt x="24" y="95"/>
                    </a:lnTo>
                    <a:lnTo>
                      <a:pt x="26" y="92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5" y="88"/>
                    </a:lnTo>
                    <a:lnTo>
                      <a:pt x="38" y="85"/>
                    </a:lnTo>
                    <a:lnTo>
                      <a:pt x="42" y="83"/>
                    </a:lnTo>
                    <a:lnTo>
                      <a:pt x="45" y="83"/>
                    </a:lnTo>
                    <a:lnTo>
                      <a:pt x="50" y="81"/>
                    </a:lnTo>
                    <a:lnTo>
                      <a:pt x="52" y="81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4" y="76"/>
                    </a:lnTo>
                    <a:lnTo>
                      <a:pt x="68" y="76"/>
                    </a:lnTo>
                    <a:lnTo>
                      <a:pt x="73" y="76"/>
                    </a:lnTo>
                    <a:lnTo>
                      <a:pt x="78" y="76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7" y="76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4" y="76"/>
                    </a:lnTo>
                    <a:lnTo>
                      <a:pt x="97" y="76"/>
                    </a:lnTo>
                    <a:lnTo>
                      <a:pt x="99" y="76"/>
                    </a:lnTo>
                    <a:lnTo>
                      <a:pt x="99" y="74"/>
                    </a:lnTo>
                    <a:lnTo>
                      <a:pt x="99" y="71"/>
                    </a:lnTo>
                    <a:lnTo>
                      <a:pt x="97" y="69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7" y="62"/>
                    </a:lnTo>
                    <a:lnTo>
                      <a:pt x="97" y="59"/>
                    </a:lnTo>
                    <a:lnTo>
                      <a:pt x="97" y="57"/>
                    </a:lnTo>
                    <a:lnTo>
                      <a:pt x="97" y="55"/>
                    </a:lnTo>
                    <a:lnTo>
                      <a:pt x="97" y="52"/>
                    </a:lnTo>
                    <a:lnTo>
                      <a:pt x="99" y="50"/>
                    </a:lnTo>
                    <a:lnTo>
                      <a:pt x="99" y="48"/>
                    </a:lnTo>
                    <a:lnTo>
                      <a:pt x="101" y="45"/>
                    </a:lnTo>
                    <a:lnTo>
                      <a:pt x="101" y="43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6" y="36"/>
                    </a:lnTo>
                    <a:lnTo>
                      <a:pt x="109" y="33"/>
                    </a:lnTo>
                    <a:lnTo>
                      <a:pt x="111" y="31"/>
                    </a:lnTo>
                    <a:lnTo>
                      <a:pt x="113" y="31"/>
                    </a:lnTo>
                    <a:lnTo>
                      <a:pt x="116" y="29"/>
                    </a:lnTo>
                    <a:lnTo>
                      <a:pt x="118" y="26"/>
                    </a:lnTo>
                    <a:lnTo>
                      <a:pt x="120" y="24"/>
                    </a:lnTo>
                    <a:lnTo>
                      <a:pt x="123" y="24"/>
                    </a:lnTo>
                    <a:lnTo>
                      <a:pt x="125" y="22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5" y="17"/>
                    </a:lnTo>
                    <a:lnTo>
                      <a:pt x="139" y="17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9" y="15"/>
                    </a:lnTo>
                    <a:lnTo>
                      <a:pt x="153" y="12"/>
                    </a:lnTo>
                    <a:lnTo>
                      <a:pt x="156" y="12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8" y="12"/>
                    </a:lnTo>
                    <a:lnTo>
                      <a:pt x="172" y="12"/>
                    </a:lnTo>
                    <a:lnTo>
                      <a:pt x="175" y="12"/>
                    </a:lnTo>
                    <a:lnTo>
                      <a:pt x="177" y="12"/>
                    </a:lnTo>
                    <a:lnTo>
                      <a:pt x="179" y="12"/>
                    </a:lnTo>
                    <a:lnTo>
                      <a:pt x="182" y="12"/>
                    </a:lnTo>
                    <a:lnTo>
                      <a:pt x="184" y="12"/>
                    </a:lnTo>
                    <a:lnTo>
                      <a:pt x="187" y="12"/>
                    </a:lnTo>
                    <a:lnTo>
                      <a:pt x="189" y="12"/>
                    </a:lnTo>
                    <a:lnTo>
                      <a:pt x="191" y="12"/>
                    </a:lnTo>
                    <a:lnTo>
                      <a:pt x="194" y="12"/>
                    </a:lnTo>
                    <a:lnTo>
                      <a:pt x="196" y="15"/>
                    </a:lnTo>
                    <a:lnTo>
                      <a:pt x="198" y="15"/>
                    </a:lnTo>
                    <a:lnTo>
                      <a:pt x="201" y="15"/>
                    </a:lnTo>
                    <a:lnTo>
                      <a:pt x="203" y="15"/>
                    </a:lnTo>
                    <a:lnTo>
                      <a:pt x="205" y="17"/>
                    </a:lnTo>
                    <a:lnTo>
                      <a:pt x="208" y="17"/>
                    </a:lnTo>
                    <a:lnTo>
                      <a:pt x="210" y="17"/>
                    </a:lnTo>
                    <a:lnTo>
                      <a:pt x="212" y="17"/>
                    </a:lnTo>
                    <a:lnTo>
                      <a:pt x="212" y="19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17" y="22"/>
                    </a:lnTo>
                    <a:lnTo>
                      <a:pt x="220" y="22"/>
                    </a:lnTo>
                    <a:lnTo>
                      <a:pt x="222" y="24"/>
                    </a:lnTo>
                    <a:lnTo>
                      <a:pt x="224" y="24"/>
                    </a:lnTo>
                    <a:lnTo>
                      <a:pt x="227" y="26"/>
                    </a:lnTo>
                    <a:lnTo>
                      <a:pt x="229" y="26"/>
                    </a:lnTo>
                    <a:lnTo>
                      <a:pt x="229" y="29"/>
                    </a:lnTo>
                    <a:lnTo>
                      <a:pt x="231" y="29"/>
                    </a:lnTo>
                    <a:lnTo>
                      <a:pt x="234" y="29"/>
                    </a:lnTo>
                    <a:lnTo>
                      <a:pt x="236" y="29"/>
                    </a:lnTo>
                    <a:lnTo>
                      <a:pt x="236" y="26"/>
                    </a:lnTo>
                    <a:lnTo>
                      <a:pt x="238" y="24"/>
                    </a:lnTo>
                    <a:lnTo>
                      <a:pt x="241" y="24"/>
                    </a:lnTo>
                    <a:lnTo>
                      <a:pt x="243" y="22"/>
                    </a:lnTo>
                    <a:lnTo>
                      <a:pt x="246" y="19"/>
                    </a:lnTo>
                    <a:lnTo>
                      <a:pt x="248" y="17"/>
                    </a:lnTo>
                    <a:lnTo>
                      <a:pt x="250" y="17"/>
                    </a:lnTo>
                    <a:lnTo>
                      <a:pt x="253" y="15"/>
                    </a:lnTo>
                    <a:lnTo>
                      <a:pt x="255" y="15"/>
                    </a:lnTo>
                    <a:lnTo>
                      <a:pt x="260" y="12"/>
                    </a:lnTo>
                    <a:lnTo>
                      <a:pt x="262" y="12"/>
                    </a:lnTo>
                    <a:lnTo>
                      <a:pt x="264" y="10"/>
                    </a:lnTo>
                    <a:lnTo>
                      <a:pt x="267" y="10"/>
                    </a:lnTo>
                    <a:lnTo>
                      <a:pt x="272" y="7"/>
                    </a:lnTo>
                    <a:lnTo>
                      <a:pt x="274" y="7"/>
                    </a:lnTo>
                    <a:lnTo>
                      <a:pt x="276" y="5"/>
                    </a:lnTo>
                    <a:lnTo>
                      <a:pt x="281" y="5"/>
                    </a:lnTo>
                    <a:lnTo>
                      <a:pt x="283" y="5"/>
                    </a:lnTo>
                    <a:lnTo>
                      <a:pt x="286" y="3"/>
                    </a:lnTo>
                    <a:lnTo>
                      <a:pt x="290" y="3"/>
                    </a:lnTo>
                    <a:lnTo>
                      <a:pt x="293" y="3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4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6" y="0"/>
                    </a:lnTo>
                    <a:lnTo>
                      <a:pt x="331" y="0"/>
                    </a:lnTo>
                    <a:lnTo>
                      <a:pt x="333" y="0"/>
                    </a:lnTo>
                    <a:lnTo>
                      <a:pt x="338" y="0"/>
                    </a:lnTo>
                    <a:lnTo>
                      <a:pt x="342" y="0"/>
                    </a:lnTo>
                    <a:lnTo>
                      <a:pt x="347" y="0"/>
                    </a:lnTo>
                    <a:lnTo>
                      <a:pt x="352" y="3"/>
                    </a:lnTo>
                    <a:lnTo>
                      <a:pt x="357" y="3"/>
                    </a:lnTo>
                    <a:lnTo>
                      <a:pt x="361" y="3"/>
                    </a:lnTo>
                    <a:lnTo>
                      <a:pt x="364" y="5"/>
                    </a:lnTo>
                    <a:lnTo>
                      <a:pt x="368" y="5"/>
                    </a:lnTo>
                    <a:lnTo>
                      <a:pt x="373" y="7"/>
                    </a:lnTo>
                    <a:lnTo>
                      <a:pt x="378" y="7"/>
                    </a:lnTo>
                    <a:lnTo>
                      <a:pt x="380" y="10"/>
                    </a:lnTo>
                    <a:lnTo>
                      <a:pt x="385" y="10"/>
                    </a:lnTo>
                    <a:lnTo>
                      <a:pt x="387" y="12"/>
                    </a:lnTo>
                    <a:lnTo>
                      <a:pt x="392" y="15"/>
                    </a:lnTo>
                    <a:lnTo>
                      <a:pt x="394" y="15"/>
                    </a:lnTo>
                    <a:lnTo>
                      <a:pt x="399" y="17"/>
                    </a:lnTo>
                    <a:lnTo>
                      <a:pt x="401" y="19"/>
                    </a:lnTo>
                    <a:lnTo>
                      <a:pt x="404" y="22"/>
                    </a:lnTo>
                    <a:lnTo>
                      <a:pt x="409" y="22"/>
                    </a:lnTo>
                    <a:lnTo>
                      <a:pt x="411" y="24"/>
                    </a:lnTo>
                    <a:lnTo>
                      <a:pt x="413" y="26"/>
                    </a:lnTo>
                    <a:lnTo>
                      <a:pt x="418" y="29"/>
                    </a:lnTo>
                    <a:lnTo>
                      <a:pt x="420" y="31"/>
                    </a:lnTo>
                    <a:lnTo>
                      <a:pt x="420" y="33"/>
                    </a:lnTo>
                    <a:lnTo>
                      <a:pt x="423" y="36"/>
                    </a:lnTo>
                    <a:lnTo>
                      <a:pt x="425" y="38"/>
                    </a:lnTo>
                    <a:lnTo>
                      <a:pt x="427" y="40"/>
                    </a:lnTo>
                    <a:lnTo>
                      <a:pt x="430" y="43"/>
                    </a:lnTo>
                    <a:lnTo>
                      <a:pt x="432" y="45"/>
                    </a:lnTo>
                    <a:lnTo>
                      <a:pt x="432" y="48"/>
                    </a:lnTo>
                    <a:lnTo>
                      <a:pt x="435" y="50"/>
                    </a:lnTo>
                    <a:lnTo>
                      <a:pt x="437" y="52"/>
                    </a:lnTo>
                    <a:lnTo>
                      <a:pt x="439" y="52"/>
                    </a:lnTo>
                    <a:lnTo>
                      <a:pt x="442" y="52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9" y="52"/>
                    </a:lnTo>
                    <a:lnTo>
                      <a:pt x="451" y="52"/>
                    </a:lnTo>
                    <a:lnTo>
                      <a:pt x="453" y="52"/>
                    </a:lnTo>
                    <a:lnTo>
                      <a:pt x="456" y="52"/>
                    </a:lnTo>
                    <a:lnTo>
                      <a:pt x="458" y="52"/>
                    </a:lnTo>
                    <a:lnTo>
                      <a:pt x="461" y="55"/>
                    </a:lnTo>
                    <a:lnTo>
                      <a:pt x="463" y="55"/>
                    </a:lnTo>
                    <a:lnTo>
                      <a:pt x="465" y="55"/>
                    </a:lnTo>
                    <a:lnTo>
                      <a:pt x="468" y="57"/>
                    </a:lnTo>
                    <a:lnTo>
                      <a:pt x="470" y="57"/>
                    </a:lnTo>
                    <a:lnTo>
                      <a:pt x="472" y="57"/>
                    </a:lnTo>
                    <a:lnTo>
                      <a:pt x="475" y="59"/>
                    </a:lnTo>
                    <a:lnTo>
                      <a:pt x="477" y="59"/>
                    </a:lnTo>
                    <a:lnTo>
                      <a:pt x="479" y="62"/>
                    </a:lnTo>
                    <a:lnTo>
                      <a:pt x="482" y="62"/>
                    </a:lnTo>
                    <a:lnTo>
                      <a:pt x="484" y="64"/>
                    </a:lnTo>
                    <a:lnTo>
                      <a:pt x="486" y="66"/>
                    </a:lnTo>
                    <a:lnTo>
                      <a:pt x="489" y="69"/>
                    </a:lnTo>
                    <a:lnTo>
                      <a:pt x="491" y="71"/>
                    </a:lnTo>
                    <a:lnTo>
                      <a:pt x="494" y="74"/>
                    </a:lnTo>
                    <a:lnTo>
                      <a:pt x="496" y="74"/>
                    </a:lnTo>
                    <a:lnTo>
                      <a:pt x="496" y="76"/>
                    </a:lnTo>
                    <a:lnTo>
                      <a:pt x="498" y="78"/>
                    </a:lnTo>
                    <a:lnTo>
                      <a:pt x="498" y="81"/>
                    </a:lnTo>
                    <a:lnTo>
                      <a:pt x="501" y="83"/>
                    </a:lnTo>
                    <a:lnTo>
                      <a:pt x="503" y="85"/>
                    </a:lnTo>
                    <a:lnTo>
                      <a:pt x="503" y="88"/>
                    </a:lnTo>
                    <a:lnTo>
                      <a:pt x="505" y="90"/>
                    </a:lnTo>
                    <a:lnTo>
                      <a:pt x="505" y="92"/>
                    </a:lnTo>
                    <a:lnTo>
                      <a:pt x="508" y="95"/>
                    </a:lnTo>
                    <a:lnTo>
                      <a:pt x="508" y="97"/>
                    </a:lnTo>
                    <a:lnTo>
                      <a:pt x="508" y="100"/>
                    </a:lnTo>
                    <a:lnTo>
                      <a:pt x="508" y="102"/>
                    </a:lnTo>
                    <a:lnTo>
                      <a:pt x="510" y="104"/>
                    </a:lnTo>
                    <a:lnTo>
                      <a:pt x="512" y="104"/>
                    </a:lnTo>
                    <a:lnTo>
                      <a:pt x="515" y="104"/>
                    </a:lnTo>
                    <a:lnTo>
                      <a:pt x="517" y="107"/>
                    </a:lnTo>
                    <a:lnTo>
                      <a:pt x="520" y="107"/>
                    </a:lnTo>
                    <a:lnTo>
                      <a:pt x="522" y="107"/>
                    </a:lnTo>
                    <a:lnTo>
                      <a:pt x="524" y="109"/>
                    </a:lnTo>
                    <a:lnTo>
                      <a:pt x="527" y="109"/>
                    </a:lnTo>
                    <a:lnTo>
                      <a:pt x="529" y="111"/>
                    </a:lnTo>
                    <a:lnTo>
                      <a:pt x="531" y="111"/>
                    </a:lnTo>
                    <a:lnTo>
                      <a:pt x="534" y="114"/>
                    </a:lnTo>
                    <a:lnTo>
                      <a:pt x="536" y="114"/>
                    </a:lnTo>
                    <a:lnTo>
                      <a:pt x="538" y="116"/>
                    </a:lnTo>
                    <a:lnTo>
                      <a:pt x="541" y="116"/>
                    </a:lnTo>
                    <a:lnTo>
                      <a:pt x="543" y="118"/>
                    </a:lnTo>
                    <a:lnTo>
                      <a:pt x="546" y="121"/>
                    </a:lnTo>
                    <a:lnTo>
                      <a:pt x="548" y="121"/>
                    </a:lnTo>
                    <a:lnTo>
                      <a:pt x="550" y="123"/>
                    </a:lnTo>
                    <a:lnTo>
                      <a:pt x="553" y="126"/>
                    </a:lnTo>
                    <a:lnTo>
                      <a:pt x="557" y="130"/>
                    </a:lnTo>
                    <a:lnTo>
                      <a:pt x="560" y="133"/>
                    </a:lnTo>
                    <a:lnTo>
                      <a:pt x="560" y="135"/>
                    </a:lnTo>
                    <a:lnTo>
                      <a:pt x="562" y="137"/>
                    </a:lnTo>
                    <a:lnTo>
                      <a:pt x="564" y="140"/>
                    </a:lnTo>
                    <a:lnTo>
                      <a:pt x="567" y="142"/>
                    </a:lnTo>
                    <a:lnTo>
                      <a:pt x="569" y="147"/>
                    </a:lnTo>
                    <a:lnTo>
                      <a:pt x="569" y="149"/>
                    </a:lnTo>
                    <a:lnTo>
                      <a:pt x="572" y="152"/>
                    </a:lnTo>
                    <a:lnTo>
                      <a:pt x="572" y="156"/>
                    </a:lnTo>
                    <a:lnTo>
                      <a:pt x="574" y="159"/>
                    </a:lnTo>
                    <a:lnTo>
                      <a:pt x="574" y="161"/>
                    </a:lnTo>
                    <a:lnTo>
                      <a:pt x="574" y="166"/>
                    </a:lnTo>
                    <a:lnTo>
                      <a:pt x="574" y="168"/>
                    </a:lnTo>
                    <a:lnTo>
                      <a:pt x="574" y="170"/>
                    </a:lnTo>
                    <a:lnTo>
                      <a:pt x="574" y="175"/>
                    </a:lnTo>
                    <a:lnTo>
                      <a:pt x="574" y="178"/>
                    </a:lnTo>
                    <a:lnTo>
                      <a:pt x="574" y="180"/>
                    </a:lnTo>
                    <a:lnTo>
                      <a:pt x="572" y="182"/>
                    </a:lnTo>
                    <a:lnTo>
                      <a:pt x="572" y="187"/>
                    </a:lnTo>
                    <a:lnTo>
                      <a:pt x="569" y="189"/>
                    </a:lnTo>
                    <a:lnTo>
                      <a:pt x="569" y="192"/>
                    </a:lnTo>
                    <a:lnTo>
                      <a:pt x="567" y="196"/>
                    </a:lnTo>
                    <a:lnTo>
                      <a:pt x="564" y="199"/>
                    </a:lnTo>
                    <a:lnTo>
                      <a:pt x="562" y="201"/>
                    </a:lnTo>
                    <a:lnTo>
                      <a:pt x="562" y="204"/>
                    </a:lnTo>
                    <a:lnTo>
                      <a:pt x="560" y="206"/>
                    </a:lnTo>
                    <a:lnTo>
                      <a:pt x="555" y="208"/>
                    </a:lnTo>
                    <a:lnTo>
                      <a:pt x="553" y="211"/>
                    </a:lnTo>
                    <a:lnTo>
                      <a:pt x="550" y="213"/>
                    </a:lnTo>
                    <a:lnTo>
                      <a:pt x="548" y="215"/>
                    </a:lnTo>
                    <a:lnTo>
                      <a:pt x="546" y="215"/>
                    </a:lnTo>
                    <a:lnTo>
                      <a:pt x="546" y="218"/>
                    </a:lnTo>
                    <a:lnTo>
                      <a:pt x="543" y="218"/>
                    </a:lnTo>
                    <a:lnTo>
                      <a:pt x="541" y="220"/>
                    </a:lnTo>
                    <a:lnTo>
                      <a:pt x="538" y="220"/>
                    </a:lnTo>
                    <a:lnTo>
                      <a:pt x="536" y="222"/>
                    </a:lnTo>
                    <a:lnTo>
                      <a:pt x="534" y="222"/>
                    </a:lnTo>
                    <a:lnTo>
                      <a:pt x="531" y="225"/>
                    </a:lnTo>
                    <a:lnTo>
                      <a:pt x="529" y="225"/>
                    </a:lnTo>
                    <a:lnTo>
                      <a:pt x="527" y="225"/>
                    </a:lnTo>
                    <a:lnTo>
                      <a:pt x="524" y="227"/>
                    </a:lnTo>
                    <a:lnTo>
                      <a:pt x="527" y="227"/>
                    </a:lnTo>
                    <a:lnTo>
                      <a:pt x="529" y="230"/>
                    </a:lnTo>
                    <a:lnTo>
                      <a:pt x="531" y="232"/>
                    </a:lnTo>
                    <a:lnTo>
                      <a:pt x="534" y="232"/>
                    </a:lnTo>
                    <a:lnTo>
                      <a:pt x="534" y="234"/>
                    </a:lnTo>
                    <a:lnTo>
                      <a:pt x="536" y="234"/>
                    </a:lnTo>
                    <a:lnTo>
                      <a:pt x="536" y="237"/>
                    </a:lnTo>
                    <a:lnTo>
                      <a:pt x="538" y="237"/>
                    </a:lnTo>
                    <a:lnTo>
                      <a:pt x="538" y="239"/>
                    </a:lnTo>
                    <a:lnTo>
                      <a:pt x="541" y="241"/>
                    </a:lnTo>
                    <a:lnTo>
                      <a:pt x="543" y="244"/>
                    </a:lnTo>
                    <a:lnTo>
                      <a:pt x="543" y="246"/>
                    </a:lnTo>
                    <a:lnTo>
                      <a:pt x="546" y="246"/>
                    </a:lnTo>
                    <a:lnTo>
                      <a:pt x="546" y="248"/>
                    </a:lnTo>
                    <a:lnTo>
                      <a:pt x="548" y="251"/>
                    </a:lnTo>
                    <a:lnTo>
                      <a:pt x="548" y="253"/>
                    </a:lnTo>
                    <a:lnTo>
                      <a:pt x="548" y="256"/>
                    </a:lnTo>
                    <a:lnTo>
                      <a:pt x="550" y="256"/>
                    </a:lnTo>
                    <a:lnTo>
                      <a:pt x="550" y="258"/>
                    </a:lnTo>
                    <a:lnTo>
                      <a:pt x="550" y="263"/>
                    </a:lnTo>
                    <a:lnTo>
                      <a:pt x="550" y="265"/>
                    </a:lnTo>
                    <a:lnTo>
                      <a:pt x="550" y="270"/>
                    </a:lnTo>
                    <a:lnTo>
                      <a:pt x="550" y="272"/>
                    </a:lnTo>
                    <a:lnTo>
                      <a:pt x="550" y="274"/>
                    </a:lnTo>
                    <a:lnTo>
                      <a:pt x="550" y="279"/>
                    </a:lnTo>
                    <a:lnTo>
                      <a:pt x="548" y="282"/>
                    </a:lnTo>
                    <a:lnTo>
                      <a:pt x="546" y="286"/>
                    </a:lnTo>
                    <a:lnTo>
                      <a:pt x="546" y="289"/>
                    </a:lnTo>
                    <a:lnTo>
                      <a:pt x="543" y="293"/>
                    </a:lnTo>
                    <a:lnTo>
                      <a:pt x="541" y="296"/>
                    </a:lnTo>
                    <a:lnTo>
                      <a:pt x="538" y="298"/>
                    </a:lnTo>
                    <a:lnTo>
                      <a:pt x="536" y="303"/>
                    </a:lnTo>
                    <a:lnTo>
                      <a:pt x="534" y="305"/>
                    </a:lnTo>
                    <a:lnTo>
                      <a:pt x="531" y="307"/>
                    </a:lnTo>
                    <a:lnTo>
                      <a:pt x="529" y="310"/>
                    </a:lnTo>
                    <a:lnTo>
                      <a:pt x="524" y="315"/>
                    </a:lnTo>
                    <a:lnTo>
                      <a:pt x="522" y="317"/>
                    </a:lnTo>
                    <a:lnTo>
                      <a:pt x="517" y="319"/>
                    </a:lnTo>
                    <a:lnTo>
                      <a:pt x="515" y="322"/>
                    </a:lnTo>
                    <a:lnTo>
                      <a:pt x="510" y="324"/>
                    </a:lnTo>
                    <a:lnTo>
                      <a:pt x="508" y="326"/>
                    </a:lnTo>
                    <a:lnTo>
                      <a:pt x="503" y="329"/>
                    </a:lnTo>
                    <a:lnTo>
                      <a:pt x="498" y="331"/>
                    </a:lnTo>
                    <a:lnTo>
                      <a:pt x="494" y="333"/>
                    </a:lnTo>
                    <a:lnTo>
                      <a:pt x="489" y="336"/>
                    </a:lnTo>
                    <a:lnTo>
                      <a:pt x="484" y="338"/>
                    </a:lnTo>
                    <a:lnTo>
                      <a:pt x="479" y="338"/>
                    </a:lnTo>
                    <a:lnTo>
                      <a:pt x="475" y="341"/>
                    </a:lnTo>
                    <a:lnTo>
                      <a:pt x="470" y="343"/>
                    </a:lnTo>
                    <a:lnTo>
                      <a:pt x="465" y="343"/>
                    </a:lnTo>
                    <a:lnTo>
                      <a:pt x="458" y="343"/>
                    </a:lnTo>
                    <a:lnTo>
                      <a:pt x="456" y="345"/>
                    </a:lnTo>
                    <a:lnTo>
                      <a:pt x="453" y="345"/>
                    </a:lnTo>
                    <a:lnTo>
                      <a:pt x="451" y="345"/>
                    </a:lnTo>
                    <a:lnTo>
                      <a:pt x="449" y="345"/>
                    </a:lnTo>
                    <a:lnTo>
                      <a:pt x="446" y="345"/>
                    </a:lnTo>
                    <a:lnTo>
                      <a:pt x="444" y="345"/>
                    </a:lnTo>
                    <a:lnTo>
                      <a:pt x="442" y="345"/>
                    </a:lnTo>
                    <a:lnTo>
                      <a:pt x="439" y="345"/>
                    </a:lnTo>
                    <a:lnTo>
                      <a:pt x="435" y="348"/>
                    </a:lnTo>
                    <a:lnTo>
                      <a:pt x="432" y="348"/>
                    </a:lnTo>
                    <a:lnTo>
                      <a:pt x="430" y="348"/>
                    </a:lnTo>
                    <a:lnTo>
                      <a:pt x="427" y="348"/>
                    </a:lnTo>
                    <a:lnTo>
                      <a:pt x="425" y="348"/>
                    </a:lnTo>
                    <a:lnTo>
                      <a:pt x="420" y="348"/>
                    </a:lnTo>
                    <a:lnTo>
                      <a:pt x="418" y="348"/>
                    </a:lnTo>
                    <a:lnTo>
                      <a:pt x="416" y="345"/>
                    </a:lnTo>
                    <a:lnTo>
                      <a:pt x="413" y="345"/>
                    </a:lnTo>
                    <a:lnTo>
                      <a:pt x="411" y="345"/>
                    </a:lnTo>
                    <a:lnTo>
                      <a:pt x="409" y="345"/>
                    </a:lnTo>
                    <a:lnTo>
                      <a:pt x="404" y="345"/>
                    </a:lnTo>
                    <a:lnTo>
                      <a:pt x="401" y="345"/>
                    </a:lnTo>
                    <a:lnTo>
                      <a:pt x="399" y="343"/>
                    </a:lnTo>
                    <a:lnTo>
                      <a:pt x="397" y="343"/>
                    </a:lnTo>
                    <a:lnTo>
                      <a:pt x="394" y="343"/>
                    </a:lnTo>
                    <a:lnTo>
                      <a:pt x="392" y="343"/>
                    </a:lnTo>
                    <a:lnTo>
                      <a:pt x="390" y="343"/>
                    </a:lnTo>
                    <a:lnTo>
                      <a:pt x="387" y="341"/>
                    </a:lnTo>
                    <a:lnTo>
                      <a:pt x="385" y="343"/>
                    </a:lnTo>
                    <a:lnTo>
                      <a:pt x="385" y="345"/>
                    </a:lnTo>
                    <a:lnTo>
                      <a:pt x="383" y="348"/>
                    </a:lnTo>
                    <a:lnTo>
                      <a:pt x="380" y="350"/>
                    </a:lnTo>
                    <a:lnTo>
                      <a:pt x="378" y="352"/>
                    </a:lnTo>
                    <a:lnTo>
                      <a:pt x="375" y="355"/>
                    </a:lnTo>
                    <a:lnTo>
                      <a:pt x="373" y="357"/>
                    </a:lnTo>
                    <a:lnTo>
                      <a:pt x="371" y="359"/>
                    </a:lnTo>
                    <a:lnTo>
                      <a:pt x="366" y="362"/>
                    </a:lnTo>
                    <a:lnTo>
                      <a:pt x="364" y="364"/>
                    </a:lnTo>
                    <a:lnTo>
                      <a:pt x="361" y="367"/>
                    </a:lnTo>
                    <a:lnTo>
                      <a:pt x="359" y="367"/>
                    </a:lnTo>
                    <a:lnTo>
                      <a:pt x="354" y="369"/>
                    </a:lnTo>
                    <a:lnTo>
                      <a:pt x="352" y="371"/>
                    </a:lnTo>
                    <a:lnTo>
                      <a:pt x="349" y="374"/>
                    </a:lnTo>
                    <a:lnTo>
                      <a:pt x="345" y="374"/>
                    </a:lnTo>
                    <a:lnTo>
                      <a:pt x="342" y="376"/>
                    </a:lnTo>
                    <a:lnTo>
                      <a:pt x="340" y="378"/>
                    </a:lnTo>
                    <a:lnTo>
                      <a:pt x="335" y="378"/>
                    </a:lnTo>
                    <a:lnTo>
                      <a:pt x="333" y="381"/>
                    </a:lnTo>
                    <a:lnTo>
                      <a:pt x="328" y="383"/>
                    </a:lnTo>
                    <a:lnTo>
                      <a:pt x="326" y="383"/>
                    </a:lnTo>
                    <a:lnTo>
                      <a:pt x="321" y="385"/>
                    </a:lnTo>
                    <a:lnTo>
                      <a:pt x="316" y="385"/>
                    </a:lnTo>
                    <a:lnTo>
                      <a:pt x="314" y="388"/>
                    </a:lnTo>
                    <a:lnTo>
                      <a:pt x="312" y="388"/>
                    </a:lnTo>
                    <a:lnTo>
                      <a:pt x="307" y="388"/>
                    </a:lnTo>
                    <a:lnTo>
                      <a:pt x="302" y="390"/>
                    </a:lnTo>
                    <a:lnTo>
                      <a:pt x="298" y="390"/>
                    </a:lnTo>
                    <a:lnTo>
                      <a:pt x="295" y="393"/>
                    </a:lnTo>
                    <a:lnTo>
                      <a:pt x="290" y="393"/>
                    </a:lnTo>
                    <a:lnTo>
                      <a:pt x="286" y="393"/>
                    </a:lnTo>
                    <a:lnTo>
                      <a:pt x="279" y="395"/>
                    </a:lnTo>
                    <a:lnTo>
                      <a:pt x="272" y="395"/>
                    </a:lnTo>
                    <a:lnTo>
                      <a:pt x="264" y="395"/>
                    </a:lnTo>
                    <a:lnTo>
                      <a:pt x="257" y="395"/>
                    </a:lnTo>
                    <a:lnTo>
                      <a:pt x="250" y="395"/>
                    </a:lnTo>
                    <a:lnTo>
                      <a:pt x="243" y="395"/>
                    </a:lnTo>
                    <a:lnTo>
                      <a:pt x="236" y="395"/>
                    </a:lnTo>
                    <a:lnTo>
                      <a:pt x="229" y="393"/>
                    </a:lnTo>
                    <a:lnTo>
                      <a:pt x="222" y="393"/>
                    </a:lnTo>
                    <a:lnTo>
                      <a:pt x="215" y="390"/>
                    </a:lnTo>
                    <a:lnTo>
                      <a:pt x="208" y="388"/>
                    </a:lnTo>
                    <a:lnTo>
                      <a:pt x="201" y="385"/>
                    </a:lnTo>
                    <a:lnTo>
                      <a:pt x="194" y="385"/>
                    </a:lnTo>
                    <a:lnTo>
                      <a:pt x="189" y="383"/>
                    </a:lnTo>
                    <a:lnTo>
                      <a:pt x="182" y="381"/>
                    </a:lnTo>
                    <a:lnTo>
                      <a:pt x="177" y="376"/>
                    </a:lnTo>
                    <a:lnTo>
                      <a:pt x="170" y="374"/>
                    </a:lnTo>
                    <a:lnTo>
                      <a:pt x="165" y="371"/>
                    </a:lnTo>
                    <a:lnTo>
                      <a:pt x="161" y="369"/>
                    </a:lnTo>
                    <a:lnTo>
                      <a:pt x="156" y="364"/>
                    </a:lnTo>
                    <a:lnTo>
                      <a:pt x="151" y="362"/>
                    </a:lnTo>
                    <a:lnTo>
                      <a:pt x="146" y="357"/>
                    </a:lnTo>
                    <a:lnTo>
                      <a:pt x="142" y="352"/>
                    </a:lnTo>
                    <a:lnTo>
                      <a:pt x="137" y="350"/>
                    </a:lnTo>
                    <a:lnTo>
                      <a:pt x="135" y="345"/>
                    </a:lnTo>
                    <a:lnTo>
                      <a:pt x="130" y="341"/>
                    </a:lnTo>
                    <a:lnTo>
                      <a:pt x="127" y="336"/>
                    </a:lnTo>
                    <a:lnTo>
                      <a:pt x="125" y="331"/>
                    </a:lnTo>
                    <a:lnTo>
                      <a:pt x="123" y="326"/>
                    </a:lnTo>
                    <a:lnTo>
                      <a:pt x="120" y="322"/>
                    </a:lnTo>
                    <a:lnTo>
                      <a:pt x="118" y="317"/>
                    </a:lnTo>
                    <a:lnTo>
                      <a:pt x="118" y="31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sz="120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6" name="矩形 72"/>
              <p:cNvSpPr/>
              <p:nvPr/>
            </p:nvSpPr>
            <p:spPr>
              <a:xfrm>
                <a:off x="2898881" y="1129481"/>
                <a:ext cx="501962" cy="23702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914400" fontAlgn="ctr">
                  <a:defRPr/>
                </a:pPr>
                <a:r>
                  <a:rPr lang="ru-RU" sz="1200" b="1">
                    <a:latin typeface="Huawei Sans" panose="020C0503030203020204" pitchFamily="34" charset="0"/>
                  </a:rPr>
                  <a:t>WAN</a:t>
                </a:r>
              </a:p>
            </p:txBody>
          </p:sp>
          <p:pic>
            <p:nvPicPr>
              <p:cNvPr id="47" name="Picture 1062" descr="图片9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31539" y="761710"/>
                <a:ext cx="423231" cy="412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1062" descr="图片9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6116" y="761710"/>
                <a:ext cx="423231" cy="412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4518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765953" y="1337398"/>
            <a:ext cx="8125839" cy="69025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Решение аварийного восстановления </a:t>
            </a:r>
            <a:r>
              <a:rPr lang="ru-RU" dirty="0" smtClean="0">
                <a:latin typeface="Huawei Sans" panose="020C0503030203020204" pitchFamily="34" charset="0"/>
              </a:rPr>
              <a:t>(</a:t>
            </a:r>
            <a:r>
              <a:rPr lang="en-US" dirty="0" smtClean="0"/>
              <a:t>Disaster Recovery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>
                <a:latin typeface="Huawei Sans" panose="020C0503030203020204" pitchFamily="34" charset="0"/>
              </a:rPr>
              <a:t>DR</a:t>
            </a:r>
            <a:r>
              <a:rPr lang="ru-RU" dirty="0">
                <a:latin typeface="Huawei Sans" panose="020C05030302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68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838" y="447468"/>
            <a:ext cx="11004755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Решение DR </a:t>
            </a:r>
            <a:r>
              <a:rPr lang="ru-RU" dirty="0" smtClean="0">
                <a:latin typeface="Huawei Sans" panose="020C0503030203020204" pitchFamily="34" charset="0"/>
              </a:rPr>
              <a:t>с конфигурацией «активный-активный</a:t>
            </a:r>
            <a:r>
              <a:rPr lang="ru-RU" dirty="0">
                <a:latin typeface="Huawei Sans" panose="020C0503030203020204" pitchFamily="34" charset="0"/>
              </a:rPr>
              <a:t>»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05271" y="991455"/>
            <a:ext cx="7351111" cy="4844135"/>
            <a:chOff x="2420444" y="1446144"/>
            <a:chExt cx="7351111" cy="4844135"/>
          </a:xfrm>
        </p:grpSpPr>
        <p:cxnSp>
          <p:nvCxnSpPr>
            <p:cNvPr id="27" name="直接连接符 26"/>
            <p:cNvCxnSpPr/>
            <p:nvPr/>
          </p:nvCxnSpPr>
          <p:spPr bwMode="auto">
            <a:xfrm flipH="1">
              <a:off x="5210040" y="1893854"/>
              <a:ext cx="597134" cy="60577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直接连接符 27"/>
            <p:cNvCxnSpPr/>
            <p:nvPr/>
          </p:nvCxnSpPr>
          <p:spPr bwMode="auto">
            <a:xfrm>
              <a:off x="6480072" y="1930129"/>
              <a:ext cx="621117" cy="6349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直接连接符 241"/>
            <p:cNvCxnSpPr/>
            <p:nvPr/>
          </p:nvCxnSpPr>
          <p:spPr bwMode="auto">
            <a:xfrm flipV="1">
              <a:off x="8305873" y="5479844"/>
              <a:ext cx="0" cy="355746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9" name="等腰三角形 138"/>
            <p:cNvSpPr/>
            <p:nvPr/>
          </p:nvSpPr>
          <p:spPr bwMode="auto">
            <a:xfrm rot="10800000">
              <a:off x="4141256" y="3340916"/>
              <a:ext cx="526565" cy="503652"/>
            </a:xfrm>
            <a:prstGeom prst="triangle">
              <a:avLst>
                <a:gd name="adj" fmla="val 56782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  <a:alpha val="29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12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0" name="等腰三角形 139"/>
            <p:cNvSpPr/>
            <p:nvPr/>
          </p:nvSpPr>
          <p:spPr bwMode="auto">
            <a:xfrm rot="10800000">
              <a:off x="3380226" y="3340916"/>
              <a:ext cx="526564" cy="503652"/>
            </a:xfrm>
            <a:prstGeom prst="triangle">
              <a:avLst>
                <a:gd name="adj" fmla="val 57423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  <a:alpha val="29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12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6" name="直接连接符 5"/>
            <p:cNvCxnSpPr>
              <a:stCxn id="13" idx="18"/>
            </p:cNvCxnSpPr>
            <p:nvPr/>
          </p:nvCxnSpPr>
          <p:spPr bwMode="auto">
            <a:xfrm flipV="1">
              <a:off x="4371223" y="5354096"/>
              <a:ext cx="3548821" cy="16461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" name="圆角矩形 6"/>
            <p:cNvSpPr/>
            <p:nvPr/>
          </p:nvSpPr>
          <p:spPr bwMode="auto">
            <a:xfrm>
              <a:off x="2420444" y="2411728"/>
              <a:ext cx="3009060" cy="387855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9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8" name="直接连接符 7"/>
            <p:cNvCxnSpPr>
              <a:endCxn id="13" idx="1"/>
            </p:cNvCxnSpPr>
            <p:nvPr/>
          </p:nvCxnSpPr>
          <p:spPr bwMode="auto">
            <a:xfrm>
              <a:off x="3674039" y="4890365"/>
              <a:ext cx="320803" cy="285125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/>
            <p:cNvCxnSpPr>
              <a:stCxn id="13" idx="2"/>
            </p:cNvCxnSpPr>
            <p:nvPr/>
          </p:nvCxnSpPr>
          <p:spPr bwMode="auto">
            <a:xfrm flipV="1">
              <a:off x="4030026" y="4891892"/>
              <a:ext cx="372140" cy="288680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 flipV="1">
              <a:off x="3994840" y="5479844"/>
              <a:ext cx="0" cy="355746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" name="组合 520"/>
            <p:cNvGrpSpPr/>
            <p:nvPr/>
          </p:nvGrpSpPr>
          <p:grpSpPr>
            <a:xfrm>
              <a:off x="2991403" y="2564214"/>
              <a:ext cx="1974281" cy="443271"/>
              <a:chOff x="3303846" y="-5517"/>
              <a:chExt cx="908307" cy="438568"/>
            </a:xfrm>
          </p:grpSpPr>
          <p:sp>
            <p:nvSpPr>
              <p:cNvPr id="132" name="圆角矩形 131"/>
              <p:cNvSpPr/>
              <p:nvPr/>
            </p:nvSpPr>
            <p:spPr bwMode="auto">
              <a:xfrm>
                <a:off x="3365911" y="14426"/>
                <a:ext cx="762978" cy="23336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3" name="TextBox 541"/>
              <p:cNvSpPr txBox="1"/>
              <p:nvPr/>
            </p:nvSpPr>
            <p:spPr>
              <a:xfrm>
                <a:off x="3303846" y="-5517"/>
                <a:ext cx="908307" cy="43856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200" b="1">
                    <a:latin typeface="Huawei Sans" panose="020C0503030203020204" pitchFamily="34" charset="0"/>
                  </a:rPr>
                  <a:t>Основной центр 1</a:t>
                </a:r>
              </a:p>
            </p:txBody>
          </p:sp>
        </p:grpSp>
        <p:sp>
          <p:nvSpPr>
            <p:cNvPr id="12" name="TextBox 542"/>
            <p:cNvSpPr txBox="1"/>
            <p:nvPr/>
          </p:nvSpPr>
          <p:spPr>
            <a:xfrm>
              <a:off x="5480178" y="5318429"/>
              <a:ext cx="1325678" cy="2557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 HyperMetro</a:t>
              </a:r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3596069" y="5173582"/>
              <a:ext cx="775152" cy="306262"/>
            </a:xfrm>
            <a:custGeom>
              <a:avLst/>
              <a:gdLst>
                <a:gd name="T0" fmla="*/ 341 w 727"/>
                <a:gd name="T1" fmla="*/ 0 h 482"/>
                <a:gd name="T2" fmla="*/ 374 w 727"/>
                <a:gd name="T3" fmla="*/ 3 h 482"/>
                <a:gd name="T4" fmla="*/ 407 w 727"/>
                <a:gd name="T5" fmla="*/ 11 h 482"/>
                <a:gd name="T6" fmla="*/ 438 w 727"/>
                <a:gd name="T7" fmla="*/ 23 h 482"/>
                <a:gd name="T8" fmla="*/ 465 w 727"/>
                <a:gd name="T9" fmla="*/ 38 h 482"/>
                <a:gd name="T10" fmla="*/ 491 w 727"/>
                <a:gd name="T11" fmla="*/ 58 h 482"/>
                <a:gd name="T12" fmla="*/ 513 w 727"/>
                <a:gd name="T13" fmla="*/ 82 h 482"/>
                <a:gd name="T14" fmla="*/ 531 w 727"/>
                <a:gd name="T15" fmla="*/ 109 h 482"/>
                <a:gd name="T16" fmla="*/ 546 w 727"/>
                <a:gd name="T17" fmla="*/ 139 h 482"/>
                <a:gd name="T18" fmla="*/ 553 w 727"/>
                <a:gd name="T19" fmla="*/ 139 h 482"/>
                <a:gd name="T20" fmla="*/ 571 w 727"/>
                <a:gd name="T21" fmla="*/ 139 h 482"/>
                <a:gd name="T22" fmla="*/ 604 w 727"/>
                <a:gd name="T23" fmla="*/ 146 h 482"/>
                <a:gd name="T24" fmla="*/ 635 w 727"/>
                <a:gd name="T25" fmla="*/ 159 h 482"/>
                <a:gd name="T26" fmla="*/ 663 w 727"/>
                <a:gd name="T27" fmla="*/ 177 h 482"/>
                <a:gd name="T28" fmla="*/ 686 w 727"/>
                <a:gd name="T29" fmla="*/ 201 h 482"/>
                <a:gd name="T30" fmla="*/ 705 w 727"/>
                <a:gd name="T31" fmla="*/ 228 h 482"/>
                <a:gd name="T32" fmla="*/ 719 w 727"/>
                <a:gd name="T33" fmla="*/ 259 h 482"/>
                <a:gd name="T34" fmla="*/ 725 w 727"/>
                <a:gd name="T35" fmla="*/ 292 h 482"/>
                <a:gd name="T36" fmla="*/ 727 w 727"/>
                <a:gd name="T37" fmla="*/ 310 h 482"/>
                <a:gd name="T38" fmla="*/ 723 w 727"/>
                <a:gd name="T39" fmla="*/ 345 h 482"/>
                <a:gd name="T40" fmla="*/ 712 w 727"/>
                <a:gd name="T41" fmla="*/ 378 h 482"/>
                <a:gd name="T42" fmla="*/ 697 w 727"/>
                <a:gd name="T43" fmla="*/ 407 h 482"/>
                <a:gd name="T44" fmla="*/ 675 w 727"/>
                <a:gd name="T45" fmla="*/ 433 h 482"/>
                <a:gd name="T46" fmla="*/ 650 w 727"/>
                <a:gd name="T47" fmla="*/ 453 h 482"/>
                <a:gd name="T48" fmla="*/ 621 w 727"/>
                <a:gd name="T49" fmla="*/ 470 h 482"/>
                <a:gd name="T50" fmla="*/ 588 w 727"/>
                <a:gd name="T51" fmla="*/ 480 h 482"/>
                <a:gd name="T52" fmla="*/ 553 w 727"/>
                <a:gd name="T53" fmla="*/ 482 h 482"/>
                <a:gd name="T54" fmla="*/ 143 w 727"/>
                <a:gd name="T55" fmla="*/ 482 h 482"/>
                <a:gd name="T56" fmla="*/ 114 w 727"/>
                <a:gd name="T57" fmla="*/ 480 h 482"/>
                <a:gd name="T58" fmla="*/ 88 w 727"/>
                <a:gd name="T59" fmla="*/ 471 h 482"/>
                <a:gd name="T60" fmla="*/ 63 w 727"/>
                <a:gd name="T61" fmla="*/ 459 h 482"/>
                <a:gd name="T62" fmla="*/ 43 w 727"/>
                <a:gd name="T63" fmla="*/ 440 h 482"/>
                <a:gd name="T64" fmla="*/ 24 w 727"/>
                <a:gd name="T65" fmla="*/ 420 h 482"/>
                <a:gd name="T66" fmla="*/ 11 w 727"/>
                <a:gd name="T67" fmla="*/ 395 h 482"/>
                <a:gd name="T68" fmla="*/ 2 w 727"/>
                <a:gd name="T69" fmla="*/ 369 h 482"/>
                <a:gd name="T70" fmla="*/ 0 w 727"/>
                <a:gd name="T71" fmla="*/ 340 h 482"/>
                <a:gd name="T72" fmla="*/ 0 w 727"/>
                <a:gd name="T73" fmla="*/ 327 h 482"/>
                <a:gd name="T74" fmla="*/ 4 w 727"/>
                <a:gd name="T75" fmla="*/ 301 h 482"/>
                <a:gd name="T76" fmla="*/ 13 w 727"/>
                <a:gd name="T77" fmla="*/ 278 h 482"/>
                <a:gd name="T78" fmla="*/ 33 w 727"/>
                <a:gd name="T79" fmla="*/ 246 h 482"/>
                <a:gd name="T80" fmla="*/ 72 w 727"/>
                <a:gd name="T81" fmla="*/ 215 h 482"/>
                <a:gd name="T82" fmla="*/ 96 w 727"/>
                <a:gd name="T83" fmla="*/ 204 h 482"/>
                <a:gd name="T84" fmla="*/ 119 w 727"/>
                <a:gd name="T85" fmla="*/ 197 h 482"/>
                <a:gd name="T86" fmla="*/ 123 w 727"/>
                <a:gd name="T87" fmla="*/ 177 h 482"/>
                <a:gd name="T88" fmla="*/ 136 w 727"/>
                <a:gd name="T89" fmla="*/ 139 h 482"/>
                <a:gd name="T90" fmla="*/ 154 w 727"/>
                <a:gd name="T91" fmla="*/ 102 h 482"/>
                <a:gd name="T92" fmla="*/ 178 w 727"/>
                <a:gd name="T93" fmla="*/ 71 h 482"/>
                <a:gd name="T94" fmla="*/ 207 w 727"/>
                <a:gd name="T95" fmla="*/ 45 h 482"/>
                <a:gd name="T96" fmla="*/ 240 w 727"/>
                <a:gd name="T97" fmla="*/ 23 h 482"/>
                <a:gd name="T98" fmla="*/ 279 w 727"/>
                <a:gd name="T99" fmla="*/ 9 h 482"/>
                <a:gd name="T100" fmla="*/ 319 w 727"/>
                <a:gd name="T101" fmla="*/ 1 h 482"/>
                <a:gd name="T102" fmla="*/ 341 w 727"/>
                <a:gd name="T10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482">
                  <a:moveTo>
                    <a:pt x="341" y="0"/>
                  </a:moveTo>
                  <a:lnTo>
                    <a:pt x="341" y="0"/>
                  </a:lnTo>
                  <a:lnTo>
                    <a:pt x="357" y="1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7" y="11"/>
                  </a:lnTo>
                  <a:lnTo>
                    <a:pt x="421" y="16"/>
                  </a:lnTo>
                  <a:lnTo>
                    <a:pt x="438" y="23"/>
                  </a:lnTo>
                  <a:lnTo>
                    <a:pt x="450" y="31"/>
                  </a:lnTo>
                  <a:lnTo>
                    <a:pt x="465" y="38"/>
                  </a:lnTo>
                  <a:lnTo>
                    <a:pt x="478" y="49"/>
                  </a:lnTo>
                  <a:lnTo>
                    <a:pt x="491" y="58"/>
                  </a:lnTo>
                  <a:lnTo>
                    <a:pt x="502" y="71"/>
                  </a:lnTo>
                  <a:lnTo>
                    <a:pt x="513" y="82"/>
                  </a:lnTo>
                  <a:lnTo>
                    <a:pt x="522" y="95"/>
                  </a:lnTo>
                  <a:lnTo>
                    <a:pt x="531" y="109"/>
                  </a:lnTo>
                  <a:lnTo>
                    <a:pt x="538" y="124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53" y="139"/>
                  </a:lnTo>
                  <a:lnTo>
                    <a:pt x="553" y="139"/>
                  </a:lnTo>
                  <a:lnTo>
                    <a:pt x="571" y="139"/>
                  </a:lnTo>
                  <a:lnTo>
                    <a:pt x="588" y="142"/>
                  </a:lnTo>
                  <a:lnTo>
                    <a:pt x="604" y="146"/>
                  </a:lnTo>
                  <a:lnTo>
                    <a:pt x="621" y="151"/>
                  </a:lnTo>
                  <a:lnTo>
                    <a:pt x="635" y="159"/>
                  </a:lnTo>
                  <a:lnTo>
                    <a:pt x="650" y="168"/>
                  </a:lnTo>
                  <a:lnTo>
                    <a:pt x="663" y="177"/>
                  </a:lnTo>
                  <a:lnTo>
                    <a:pt x="675" y="188"/>
                  </a:lnTo>
                  <a:lnTo>
                    <a:pt x="686" y="201"/>
                  </a:lnTo>
                  <a:lnTo>
                    <a:pt x="697" y="213"/>
                  </a:lnTo>
                  <a:lnTo>
                    <a:pt x="705" y="228"/>
                  </a:lnTo>
                  <a:lnTo>
                    <a:pt x="712" y="243"/>
                  </a:lnTo>
                  <a:lnTo>
                    <a:pt x="719" y="259"/>
                  </a:lnTo>
                  <a:lnTo>
                    <a:pt x="723" y="276"/>
                  </a:lnTo>
                  <a:lnTo>
                    <a:pt x="725" y="292"/>
                  </a:lnTo>
                  <a:lnTo>
                    <a:pt x="727" y="310"/>
                  </a:lnTo>
                  <a:lnTo>
                    <a:pt x="727" y="310"/>
                  </a:lnTo>
                  <a:lnTo>
                    <a:pt x="725" y="329"/>
                  </a:lnTo>
                  <a:lnTo>
                    <a:pt x="723" y="345"/>
                  </a:lnTo>
                  <a:lnTo>
                    <a:pt x="719" y="362"/>
                  </a:lnTo>
                  <a:lnTo>
                    <a:pt x="712" y="378"/>
                  </a:lnTo>
                  <a:lnTo>
                    <a:pt x="705" y="393"/>
                  </a:lnTo>
                  <a:lnTo>
                    <a:pt x="697" y="407"/>
                  </a:lnTo>
                  <a:lnTo>
                    <a:pt x="686" y="420"/>
                  </a:lnTo>
                  <a:lnTo>
                    <a:pt x="675" y="433"/>
                  </a:lnTo>
                  <a:lnTo>
                    <a:pt x="663" y="444"/>
                  </a:lnTo>
                  <a:lnTo>
                    <a:pt x="650" y="453"/>
                  </a:lnTo>
                  <a:lnTo>
                    <a:pt x="635" y="462"/>
                  </a:lnTo>
                  <a:lnTo>
                    <a:pt x="621" y="470"/>
                  </a:lnTo>
                  <a:lnTo>
                    <a:pt x="604" y="475"/>
                  </a:lnTo>
                  <a:lnTo>
                    <a:pt x="588" y="480"/>
                  </a:lnTo>
                  <a:lnTo>
                    <a:pt x="571" y="482"/>
                  </a:lnTo>
                  <a:lnTo>
                    <a:pt x="553" y="482"/>
                  </a:lnTo>
                  <a:lnTo>
                    <a:pt x="143" y="482"/>
                  </a:lnTo>
                  <a:lnTo>
                    <a:pt x="143" y="482"/>
                  </a:lnTo>
                  <a:lnTo>
                    <a:pt x="129" y="482"/>
                  </a:lnTo>
                  <a:lnTo>
                    <a:pt x="114" y="480"/>
                  </a:lnTo>
                  <a:lnTo>
                    <a:pt x="101" y="477"/>
                  </a:lnTo>
                  <a:lnTo>
                    <a:pt x="88" y="471"/>
                  </a:lnTo>
                  <a:lnTo>
                    <a:pt x="75" y="466"/>
                  </a:lnTo>
                  <a:lnTo>
                    <a:pt x="63" y="459"/>
                  </a:lnTo>
                  <a:lnTo>
                    <a:pt x="52" y="449"/>
                  </a:lnTo>
                  <a:lnTo>
                    <a:pt x="43" y="440"/>
                  </a:lnTo>
                  <a:lnTo>
                    <a:pt x="33" y="431"/>
                  </a:lnTo>
                  <a:lnTo>
                    <a:pt x="24" y="420"/>
                  </a:lnTo>
                  <a:lnTo>
                    <a:pt x="17" y="407"/>
                  </a:lnTo>
                  <a:lnTo>
                    <a:pt x="11" y="395"/>
                  </a:lnTo>
                  <a:lnTo>
                    <a:pt x="6" y="382"/>
                  </a:lnTo>
                  <a:lnTo>
                    <a:pt x="2" y="369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4" y="301"/>
                  </a:lnTo>
                  <a:lnTo>
                    <a:pt x="10" y="288"/>
                  </a:lnTo>
                  <a:lnTo>
                    <a:pt x="13" y="278"/>
                  </a:lnTo>
                  <a:lnTo>
                    <a:pt x="21" y="267"/>
                  </a:lnTo>
                  <a:lnTo>
                    <a:pt x="33" y="246"/>
                  </a:lnTo>
                  <a:lnTo>
                    <a:pt x="52" y="228"/>
                  </a:lnTo>
                  <a:lnTo>
                    <a:pt x="72" y="215"/>
                  </a:lnTo>
                  <a:lnTo>
                    <a:pt x="83" y="208"/>
                  </a:lnTo>
                  <a:lnTo>
                    <a:pt x="96" y="204"/>
                  </a:lnTo>
                  <a:lnTo>
                    <a:pt x="108" y="20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3" y="177"/>
                  </a:lnTo>
                  <a:lnTo>
                    <a:pt x="129" y="157"/>
                  </a:lnTo>
                  <a:lnTo>
                    <a:pt x="136" y="139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65" y="85"/>
                  </a:lnTo>
                  <a:lnTo>
                    <a:pt x="178" y="71"/>
                  </a:lnTo>
                  <a:lnTo>
                    <a:pt x="193" y="58"/>
                  </a:lnTo>
                  <a:lnTo>
                    <a:pt x="207" y="45"/>
                  </a:lnTo>
                  <a:lnTo>
                    <a:pt x="224" y="32"/>
                  </a:lnTo>
                  <a:lnTo>
                    <a:pt x="240" y="23"/>
                  </a:lnTo>
                  <a:lnTo>
                    <a:pt x="258" y="16"/>
                  </a:lnTo>
                  <a:lnTo>
                    <a:pt x="279" y="9"/>
                  </a:lnTo>
                  <a:lnTo>
                    <a:pt x="299" y="3"/>
                  </a:lnTo>
                  <a:lnTo>
                    <a:pt x="319" y="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9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" name="TextBox 544"/>
            <p:cNvSpPr txBox="1"/>
            <p:nvPr/>
          </p:nvSpPr>
          <p:spPr>
            <a:xfrm>
              <a:off x="3657848" y="5208055"/>
              <a:ext cx="747212" cy="2557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b="1">
                  <a:latin typeface="Huawei Sans" panose="020C0503030203020204" pitchFamily="34" charset="0"/>
                </a:rPr>
                <a:t>  SAN</a:t>
              </a:r>
            </a:p>
          </p:txBody>
        </p:sp>
        <p:grpSp>
          <p:nvGrpSpPr>
            <p:cNvPr id="18" name="组合 521"/>
            <p:cNvGrpSpPr/>
            <p:nvPr/>
          </p:nvGrpSpPr>
          <p:grpSpPr>
            <a:xfrm>
              <a:off x="7453360" y="2574945"/>
              <a:ext cx="1776152" cy="1022930"/>
              <a:chOff x="6212211" y="-26507"/>
              <a:chExt cx="908307" cy="1012077"/>
            </a:xfrm>
          </p:grpSpPr>
          <p:sp>
            <p:nvSpPr>
              <p:cNvPr id="130" name="圆角矩形 129"/>
              <p:cNvSpPr/>
              <p:nvPr/>
            </p:nvSpPr>
            <p:spPr bwMode="auto">
              <a:xfrm>
                <a:off x="6271661" y="-1099"/>
                <a:ext cx="762978" cy="23336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1440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CC9900"/>
                  </a:buClr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1" name="TextBox 550"/>
              <p:cNvSpPr txBox="1"/>
              <p:nvPr/>
            </p:nvSpPr>
            <p:spPr>
              <a:xfrm>
                <a:off x="6212211" y="-26507"/>
                <a:ext cx="908307" cy="10120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defPPr>
                  <a:defRPr lang="zh-CN"/>
                </a:defPPr>
                <a:lvl1pPr algn="ctr">
                  <a:defRPr b="1">
                    <a:latin typeface="Arial"/>
                    <a:ea typeface="+mn-ea"/>
                  </a:defRPr>
                </a:lvl1pPr>
              </a:lstStyle>
              <a:p>
                <a:pPr fontAlgn="ctr"/>
                <a:r>
                  <a:rPr lang="ru-RU" sz="1200">
                    <a:latin typeface="Huawei Sans" panose="020C0503030203020204" pitchFamily="34" charset="0"/>
                  </a:rPr>
                  <a:t>ЦОД 2</a:t>
                </a:r>
              </a:p>
            </p:txBody>
          </p:sp>
        </p:grpSp>
        <p:sp>
          <p:nvSpPr>
            <p:cNvPr id="19" name="圆角矩形 18"/>
            <p:cNvSpPr/>
            <p:nvPr/>
          </p:nvSpPr>
          <p:spPr bwMode="auto">
            <a:xfrm>
              <a:off x="2986327" y="4104412"/>
              <a:ext cx="6511825" cy="886244"/>
            </a:xfrm>
            <a:prstGeom prst="roundRect">
              <a:avLst/>
            </a:prstGeom>
            <a:noFill/>
            <a:ln w="25400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9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20" name="图片 19" descr="图片4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4312071" y="5551735"/>
              <a:ext cx="3426015" cy="595312"/>
            </a:xfrm>
            <a:prstGeom prst="rect">
              <a:avLst/>
            </a:prstGeom>
          </p:spPr>
        </p:pic>
        <p:sp>
          <p:nvSpPr>
            <p:cNvPr id="21" name="Freeform 30"/>
            <p:cNvSpPr>
              <a:spLocks noEditPoints="1"/>
            </p:cNvSpPr>
            <p:nvPr/>
          </p:nvSpPr>
          <p:spPr bwMode="auto">
            <a:xfrm>
              <a:off x="3700032" y="5737216"/>
              <a:ext cx="560953" cy="523192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9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" name="圆角矩形 23"/>
            <p:cNvSpPr/>
            <p:nvPr/>
          </p:nvSpPr>
          <p:spPr bwMode="auto">
            <a:xfrm>
              <a:off x="6985077" y="2422191"/>
              <a:ext cx="2786478" cy="38680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400"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9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26" name="组合 650"/>
            <p:cNvGrpSpPr/>
            <p:nvPr/>
          </p:nvGrpSpPr>
          <p:grpSpPr>
            <a:xfrm>
              <a:off x="5151654" y="1446144"/>
              <a:ext cx="2089705" cy="777239"/>
              <a:chOff x="2497699" y="761710"/>
              <a:chExt cx="1405457" cy="591417"/>
            </a:xfrm>
          </p:grpSpPr>
          <p:sp>
            <p:nvSpPr>
              <p:cNvPr id="38" name="Freeform 269"/>
              <p:cNvSpPr>
                <a:spLocks/>
              </p:cNvSpPr>
              <p:nvPr/>
            </p:nvSpPr>
            <p:spPr bwMode="auto">
              <a:xfrm>
                <a:off x="2497699" y="1118746"/>
                <a:ext cx="1405457" cy="234381"/>
              </a:xfrm>
              <a:custGeom>
                <a:avLst/>
                <a:gdLst>
                  <a:gd name="T0" fmla="*/ 99 w 574"/>
                  <a:gd name="T1" fmla="*/ 300 h 395"/>
                  <a:gd name="T2" fmla="*/ 71 w 574"/>
                  <a:gd name="T3" fmla="*/ 277 h 395"/>
                  <a:gd name="T4" fmla="*/ 57 w 574"/>
                  <a:gd name="T5" fmla="*/ 251 h 395"/>
                  <a:gd name="T6" fmla="*/ 54 w 574"/>
                  <a:gd name="T7" fmla="*/ 222 h 395"/>
                  <a:gd name="T8" fmla="*/ 61 w 574"/>
                  <a:gd name="T9" fmla="*/ 208 h 395"/>
                  <a:gd name="T10" fmla="*/ 42 w 574"/>
                  <a:gd name="T11" fmla="*/ 201 h 395"/>
                  <a:gd name="T12" fmla="*/ 19 w 574"/>
                  <a:gd name="T13" fmla="*/ 185 h 395"/>
                  <a:gd name="T14" fmla="*/ 5 w 574"/>
                  <a:gd name="T15" fmla="*/ 163 h 395"/>
                  <a:gd name="T16" fmla="*/ 0 w 574"/>
                  <a:gd name="T17" fmla="*/ 137 h 395"/>
                  <a:gd name="T18" fmla="*/ 12 w 574"/>
                  <a:gd name="T19" fmla="*/ 109 h 395"/>
                  <a:gd name="T20" fmla="*/ 35 w 574"/>
                  <a:gd name="T21" fmla="*/ 88 h 395"/>
                  <a:gd name="T22" fmla="*/ 68 w 574"/>
                  <a:gd name="T23" fmla="*/ 76 h 395"/>
                  <a:gd name="T24" fmla="*/ 97 w 574"/>
                  <a:gd name="T25" fmla="*/ 76 h 395"/>
                  <a:gd name="T26" fmla="*/ 97 w 574"/>
                  <a:gd name="T27" fmla="*/ 69 h 395"/>
                  <a:gd name="T28" fmla="*/ 97 w 574"/>
                  <a:gd name="T29" fmla="*/ 57 h 395"/>
                  <a:gd name="T30" fmla="*/ 106 w 574"/>
                  <a:gd name="T31" fmla="*/ 36 h 395"/>
                  <a:gd name="T32" fmla="*/ 130 w 574"/>
                  <a:gd name="T33" fmla="*/ 19 h 395"/>
                  <a:gd name="T34" fmla="*/ 161 w 574"/>
                  <a:gd name="T35" fmla="*/ 12 h 395"/>
                  <a:gd name="T36" fmla="*/ 187 w 574"/>
                  <a:gd name="T37" fmla="*/ 12 h 395"/>
                  <a:gd name="T38" fmla="*/ 203 w 574"/>
                  <a:gd name="T39" fmla="*/ 15 h 395"/>
                  <a:gd name="T40" fmla="*/ 217 w 574"/>
                  <a:gd name="T41" fmla="*/ 22 h 395"/>
                  <a:gd name="T42" fmla="*/ 231 w 574"/>
                  <a:gd name="T43" fmla="*/ 29 h 395"/>
                  <a:gd name="T44" fmla="*/ 238 w 574"/>
                  <a:gd name="T45" fmla="*/ 24 h 395"/>
                  <a:gd name="T46" fmla="*/ 262 w 574"/>
                  <a:gd name="T47" fmla="*/ 12 h 395"/>
                  <a:gd name="T48" fmla="*/ 290 w 574"/>
                  <a:gd name="T49" fmla="*/ 3 h 395"/>
                  <a:gd name="T50" fmla="*/ 321 w 574"/>
                  <a:gd name="T51" fmla="*/ 0 h 395"/>
                  <a:gd name="T52" fmla="*/ 361 w 574"/>
                  <a:gd name="T53" fmla="*/ 3 h 395"/>
                  <a:gd name="T54" fmla="*/ 394 w 574"/>
                  <a:gd name="T55" fmla="*/ 15 h 395"/>
                  <a:gd name="T56" fmla="*/ 420 w 574"/>
                  <a:gd name="T57" fmla="*/ 33 h 395"/>
                  <a:gd name="T58" fmla="*/ 439 w 574"/>
                  <a:gd name="T59" fmla="*/ 52 h 395"/>
                  <a:gd name="T60" fmla="*/ 461 w 574"/>
                  <a:gd name="T61" fmla="*/ 55 h 395"/>
                  <a:gd name="T62" fmla="*/ 482 w 574"/>
                  <a:gd name="T63" fmla="*/ 62 h 395"/>
                  <a:gd name="T64" fmla="*/ 498 w 574"/>
                  <a:gd name="T65" fmla="*/ 78 h 395"/>
                  <a:gd name="T66" fmla="*/ 505 w 574"/>
                  <a:gd name="T67" fmla="*/ 92 h 395"/>
                  <a:gd name="T68" fmla="*/ 510 w 574"/>
                  <a:gd name="T69" fmla="*/ 104 h 395"/>
                  <a:gd name="T70" fmla="*/ 531 w 574"/>
                  <a:gd name="T71" fmla="*/ 111 h 395"/>
                  <a:gd name="T72" fmla="*/ 553 w 574"/>
                  <a:gd name="T73" fmla="*/ 126 h 395"/>
                  <a:gd name="T74" fmla="*/ 572 w 574"/>
                  <a:gd name="T75" fmla="*/ 152 h 395"/>
                  <a:gd name="T76" fmla="*/ 574 w 574"/>
                  <a:gd name="T77" fmla="*/ 180 h 395"/>
                  <a:gd name="T78" fmla="*/ 560 w 574"/>
                  <a:gd name="T79" fmla="*/ 206 h 395"/>
                  <a:gd name="T80" fmla="*/ 541 w 574"/>
                  <a:gd name="T81" fmla="*/ 220 h 395"/>
                  <a:gd name="T82" fmla="*/ 524 w 574"/>
                  <a:gd name="T83" fmla="*/ 227 h 395"/>
                  <a:gd name="T84" fmla="*/ 534 w 574"/>
                  <a:gd name="T85" fmla="*/ 234 h 395"/>
                  <a:gd name="T86" fmla="*/ 543 w 574"/>
                  <a:gd name="T87" fmla="*/ 246 h 395"/>
                  <a:gd name="T88" fmla="*/ 550 w 574"/>
                  <a:gd name="T89" fmla="*/ 258 h 395"/>
                  <a:gd name="T90" fmla="*/ 546 w 574"/>
                  <a:gd name="T91" fmla="*/ 286 h 395"/>
                  <a:gd name="T92" fmla="*/ 524 w 574"/>
                  <a:gd name="T93" fmla="*/ 315 h 395"/>
                  <a:gd name="T94" fmla="*/ 489 w 574"/>
                  <a:gd name="T95" fmla="*/ 336 h 395"/>
                  <a:gd name="T96" fmla="*/ 451 w 574"/>
                  <a:gd name="T97" fmla="*/ 345 h 395"/>
                  <a:gd name="T98" fmla="*/ 427 w 574"/>
                  <a:gd name="T99" fmla="*/ 348 h 395"/>
                  <a:gd name="T100" fmla="*/ 404 w 574"/>
                  <a:gd name="T101" fmla="*/ 345 h 395"/>
                  <a:gd name="T102" fmla="*/ 385 w 574"/>
                  <a:gd name="T103" fmla="*/ 343 h 395"/>
                  <a:gd name="T104" fmla="*/ 364 w 574"/>
                  <a:gd name="T105" fmla="*/ 364 h 395"/>
                  <a:gd name="T106" fmla="*/ 335 w 574"/>
                  <a:gd name="T107" fmla="*/ 378 h 395"/>
                  <a:gd name="T108" fmla="*/ 302 w 574"/>
                  <a:gd name="T109" fmla="*/ 390 h 395"/>
                  <a:gd name="T110" fmla="*/ 250 w 574"/>
                  <a:gd name="T111" fmla="*/ 395 h 395"/>
                  <a:gd name="T112" fmla="*/ 189 w 574"/>
                  <a:gd name="T113" fmla="*/ 383 h 395"/>
                  <a:gd name="T114" fmla="*/ 142 w 574"/>
                  <a:gd name="T115" fmla="*/ 352 h 395"/>
                  <a:gd name="T116" fmla="*/ 118 w 574"/>
                  <a:gd name="T117" fmla="*/ 312 h 39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74"/>
                  <a:gd name="T178" fmla="*/ 0 h 395"/>
                  <a:gd name="T179" fmla="*/ 574 w 574"/>
                  <a:gd name="T180" fmla="*/ 395 h 39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74" h="395">
                    <a:moveTo>
                      <a:pt x="118" y="312"/>
                    </a:moveTo>
                    <a:lnTo>
                      <a:pt x="118" y="310"/>
                    </a:lnTo>
                    <a:lnTo>
                      <a:pt x="116" y="310"/>
                    </a:lnTo>
                    <a:lnTo>
                      <a:pt x="113" y="307"/>
                    </a:lnTo>
                    <a:lnTo>
                      <a:pt x="109" y="305"/>
                    </a:lnTo>
                    <a:lnTo>
                      <a:pt x="104" y="303"/>
                    </a:lnTo>
                    <a:lnTo>
                      <a:pt x="99" y="300"/>
                    </a:lnTo>
                    <a:lnTo>
                      <a:pt x="97" y="298"/>
                    </a:lnTo>
                    <a:lnTo>
                      <a:pt x="92" y="296"/>
                    </a:lnTo>
                    <a:lnTo>
                      <a:pt x="90" y="293"/>
                    </a:lnTo>
                    <a:lnTo>
                      <a:pt x="85" y="291"/>
                    </a:lnTo>
                    <a:lnTo>
                      <a:pt x="83" y="289"/>
                    </a:lnTo>
                    <a:lnTo>
                      <a:pt x="80" y="286"/>
                    </a:lnTo>
                    <a:lnTo>
                      <a:pt x="78" y="284"/>
                    </a:lnTo>
                    <a:lnTo>
                      <a:pt x="73" y="282"/>
                    </a:lnTo>
                    <a:lnTo>
                      <a:pt x="71" y="277"/>
                    </a:lnTo>
                    <a:lnTo>
                      <a:pt x="68" y="274"/>
                    </a:lnTo>
                    <a:lnTo>
                      <a:pt x="66" y="272"/>
                    </a:lnTo>
                    <a:lnTo>
                      <a:pt x="64" y="270"/>
                    </a:lnTo>
                    <a:lnTo>
                      <a:pt x="64" y="265"/>
                    </a:lnTo>
                    <a:lnTo>
                      <a:pt x="61" y="263"/>
                    </a:lnTo>
                    <a:lnTo>
                      <a:pt x="59" y="260"/>
                    </a:lnTo>
                    <a:lnTo>
                      <a:pt x="59" y="256"/>
                    </a:lnTo>
                    <a:lnTo>
                      <a:pt x="57" y="253"/>
                    </a:lnTo>
                    <a:lnTo>
                      <a:pt x="57" y="251"/>
                    </a:lnTo>
                    <a:lnTo>
                      <a:pt x="54" y="246"/>
                    </a:lnTo>
                    <a:lnTo>
                      <a:pt x="54" y="244"/>
                    </a:lnTo>
                    <a:lnTo>
                      <a:pt x="54" y="241"/>
                    </a:lnTo>
                    <a:lnTo>
                      <a:pt x="54" y="237"/>
                    </a:lnTo>
                    <a:lnTo>
                      <a:pt x="54" y="234"/>
                    </a:lnTo>
                    <a:lnTo>
                      <a:pt x="54" y="230"/>
                    </a:lnTo>
                    <a:lnTo>
                      <a:pt x="54" y="227"/>
                    </a:lnTo>
                    <a:lnTo>
                      <a:pt x="54" y="225"/>
                    </a:lnTo>
                    <a:lnTo>
                      <a:pt x="54" y="222"/>
                    </a:lnTo>
                    <a:lnTo>
                      <a:pt x="57" y="218"/>
                    </a:lnTo>
                    <a:lnTo>
                      <a:pt x="57" y="215"/>
                    </a:lnTo>
                    <a:lnTo>
                      <a:pt x="59" y="213"/>
                    </a:lnTo>
                    <a:lnTo>
                      <a:pt x="59" y="211"/>
                    </a:lnTo>
                    <a:lnTo>
                      <a:pt x="61" y="208"/>
                    </a:lnTo>
                    <a:lnTo>
                      <a:pt x="61" y="206"/>
                    </a:lnTo>
                    <a:lnTo>
                      <a:pt x="57" y="206"/>
                    </a:lnTo>
                    <a:lnTo>
                      <a:pt x="54" y="206"/>
                    </a:lnTo>
                    <a:lnTo>
                      <a:pt x="50" y="204"/>
                    </a:lnTo>
                    <a:lnTo>
                      <a:pt x="47" y="204"/>
                    </a:lnTo>
                    <a:lnTo>
                      <a:pt x="45" y="201"/>
                    </a:lnTo>
                    <a:lnTo>
                      <a:pt x="42" y="201"/>
                    </a:lnTo>
                    <a:lnTo>
                      <a:pt x="38" y="199"/>
                    </a:lnTo>
                    <a:lnTo>
                      <a:pt x="35" y="196"/>
                    </a:lnTo>
                    <a:lnTo>
                      <a:pt x="33" y="196"/>
                    </a:lnTo>
                    <a:lnTo>
                      <a:pt x="31" y="194"/>
                    </a:lnTo>
                    <a:lnTo>
                      <a:pt x="28" y="192"/>
                    </a:lnTo>
                    <a:lnTo>
                      <a:pt x="26" y="189"/>
                    </a:lnTo>
                    <a:lnTo>
                      <a:pt x="24" y="189"/>
                    </a:lnTo>
                    <a:lnTo>
                      <a:pt x="21" y="187"/>
                    </a:lnTo>
                    <a:lnTo>
                      <a:pt x="19" y="185"/>
                    </a:lnTo>
                    <a:lnTo>
                      <a:pt x="16" y="182"/>
                    </a:lnTo>
                    <a:lnTo>
                      <a:pt x="14" y="180"/>
                    </a:lnTo>
                    <a:lnTo>
                      <a:pt x="12" y="178"/>
                    </a:lnTo>
                    <a:lnTo>
                      <a:pt x="12" y="175"/>
                    </a:lnTo>
                    <a:lnTo>
                      <a:pt x="9" y="173"/>
                    </a:lnTo>
                    <a:lnTo>
                      <a:pt x="7" y="170"/>
                    </a:lnTo>
                    <a:lnTo>
                      <a:pt x="7" y="168"/>
                    </a:lnTo>
                    <a:lnTo>
                      <a:pt x="5" y="166"/>
                    </a:lnTo>
                    <a:lnTo>
                      <a:pt x="5" y="163"/>
                    </a:lnTo>
                    <a:lnTo>
                      <a:pt x="2" y="161"/>
                    </a:lnTo>
                    <a:lnTo>
                      <a:pt x="2" y="156"/>
                    </a:lnTo>
                    <a:lnTo>
                      <a:pt x="2" y="154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2" y="123"/>
                    </a:lnTo>
                    <a:lnTo>
                      <a:pt x="5" y="121"/>
                    </a:lnTo>
                    <a:lnTo>
                      <a:pt x="5" y="116"/>
                    </a:lnTo>
                    <a:lnTo>
                      <a:pt x="7" y="114"/>
                    </a:lnTo>
                    <a:lnTo>
                      <a:pt x="9" y="111"/>
                    </a:lnTo>
                    <a:lnTo>
                      <a:pt x="12" y="109"/>
                    </a:lnTo>
                    <a:lnTo>
                      <a:pt x="14" y="107"/>
                    </a:lnTo>
                    <a:lnTo>
                      <a:pt x="16" y="102"/>
                    </a:lnTo>
                    <a:lnTo>
                      <a:pt x="19" y="100"/>
                    </a:lnTo>
                    <a:lnTo>
                      <a:pt x="21" y="97"/>
                    </a:lnTo>
                    <a:lnTo>
                      <a:pt x="24" y="95"/>
                    </a:lnTo>
                    <a:lnTo>
                      <a:pt x="26" y="92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5" y="88"/>
                    </a:lnTo>
                    <a:lnTo>
                      <a:pt x="38" y="85"/>
                    </a:lnTo>
                    <a:lnTo>
                      <a:pt x="42" y="83"/>
                    </a:lnTo>
                    <a:lnTo>
                      <a:pt x="45" y="83"/>
                    </a:lnTo>
                    <a:lnTo>
                      <a:pt x="50" y="81"/>
                    </a:lnTo>
                    <a:lnTo>
                      <a:pt x="52" y="81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4" y="76"/>
                    </a:lnTo>
                    <a:lnTo>
                      <a:pt x="68" y="76"/>
                    </a:lnTo>
                    <a:lnTo>
                      <a:pt x="73" y="76"/>
                    </a:lnTo>
                    <a:lnTo>
                      <a:pt x="78" y="76"/>
                    </a:lnTo>
                    <a:lnTo>
                      <a:pt x="83" y="76"/>
                    </a:lnTo>
                    <a:lnTo>
                      <a:pt x="85" y="76"/>
                    </a:lnTo>
                    <a:lnTo>
                      <a:pt x="87" y="76"/>
                    </a:lnTo>
                    <a:lnTo>
                      <a:pt x="90" y="76"/>
                    </a:lnTo>
                    <a:lnTo>
                      <a:pt x="92" y="76"/>
                    </a:lnTo>
                    <a:lnTo>
                      <a:pt x="94" y="76"/>
                    </a:lnTo>
                    <a:lnTo>
                      <a:pt x="97" y="76"/>
                    </a:lnTo>
                    <a:lnTo>
                      <a:pt x="99" y="76"/>
                    </a:lnTo>
                    <a:lnTo>
                      <a:pt x="99" y="74"/>
                    </a:lnTo>
                    <a:lnTo>
                      <a:pt x="99" y="71"/>
                    </a:lnTo>
                    <a:lnTo>
                      <a:pt x="97" y="69"/>
                    </a:lnTo>
                    <a:lnTo>
                      <a:pt x="97" y="66"/>
                    </a:lnTo>
                    <a:lnTo>
                      <a:pt x="97" y="64"/>
                    </a:lnTo>
                    <a:lnTo>
                      <a:pt x="97" y="62"/>
                    </a:lnTo>
                    <a:lnTo>
                      <a:pt x="97" y="59"/>
                    </a:lnTo>
                    <a:lnTo>
                      <a:pt x="97" y="57"/>
                    </a:lnTo>
                    <a:lnTo>
                      <a:pt x="97" y="55"/>
                    </a:lnTo>
                    <a:lnTo>
                      <a:pt x="97" y="52"/>
                    </a:lnTo>
                    <a:lnTo>
                      <a:pt x="99" y="50"/>
                    </a:lnTo>
                    <a:lnTo>
                      <a:pt x="99" y="48"/>
                    </a:lnTo>
                    <a:lnTo>
                      <a:pt x="101" y="45"/>
                    </a:lnTo>
                    <a:lnTo>
                      <a:pt x="101" y="43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6" y="36"/>
                    </a:lnTo>
                    <a:lnTo>
                      <a:pt x="109" y="33"/>
                    </a:lnTo>
                    <a:lnTo>
                      <a:pt x="111" y="31"/>
                    </a:lnTo>
                    <a:lnTo>
                      <a:pt x="113" y="31"/>
                    </a:lnTo>
                    <a:lnTo>
                      <a:pt x="116" y="29"/>
                    </a:lnTo>
                    <a:lnTo>
                      <a:pt x="118" y="26"/>
                    </a:lnTo>
                    <a:lnTo>
                      <a:pt x="120" y="24"/>
                    </a:lnTo>
                    <a:lnTo>
                      <a:pt x="123" y="24"/>
                    </a:lnTo>
                    <a:lnTo>
                      <a:pt x="125" y="22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5" y="17"/>
                    </a:lnTo>
                    <a:lnTo>
                      <a:pt x="139" y="17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9" y="15"/>
                    </a:lnTo>
                    <a:lnTo>
                      <a:pt x="153" y="12"/>
                    </a:lnTo>
                    <a:lnTo>
                      <a:pt x="156" y="12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8" y="12"/>
                    </a:lnTo>
                    <a:lnTo>
                      <a:pt x="172" y="12"/>
                    </a:lnTo>
                    <a:lnTo>
                      <a:pt x="175" y="12"/>
                    </a:lnTo>
                    <a:lnTo>
                      <a:pt x="177" y="12"/>
                    </a:lnTo>
                    <a:lnTo>
                      <a:pt x="179" y="12"/>
                    </a:lnTo>
                    <a:lnTo>
                      <a:pt x="182" y="12"/>
                    </a:lnTo>
                    <a:lnTo>
                      <a:pt x="184" y="12"/>
                    </a:lnTo>
                    <a:lnTo>
                      <a:pt x="187" y="12"/>
                    </a:lnTo>
                    <a:lnTo>
                      <a:pt x="189" y="12"/>
                    </a:lnTo>
                    <a:lnTo>
                      <a:pt x="191" y="12"/>
                    </a:lnTo>
                    <a:lnTo>
                      <a:pt x="194" y="12"/>
                    </a:lnTo>
                    <a:lnTo>
                      <a:pt x="196" y="15"/>
                    </a:lnTo>
                    <a:lnTo>
                      <a:pt x="198" y="15"/>
                    </a:lnTo>
                    <a:lnTo>
                      <a:pt x="201" y="15"/>
                    </a:lnTo>
                    <a:lnTo>
                      <a:pt x="203" y="15"/>
                    </a:lnTo>
                    <a:lnTo>
                      <a:pt x="205" y="17"/>
                    </a:lnTo>
                    <a:lnTo>
                      <a:pt x="208" y="17"/>
                    </a:lnTo>
                    <a:lnTo>
                      <a:pt x="210" y="17"/>
                    </a:lnTo>
                    <a:lnTo>
                      <a:pt x="212" y="17"/>
                    </a:lnTo>
                    <a:lnTo>
                      <a:pt x="212" y="19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17" y="22"/>
                    </a:lnTo>
                    <a:lnTo>
                      <a:pt x="220" y="22"/>
                    </a:lnTo>
                    <a:lnTo>
                      <a:pt x="222" y="24"/>
                    </a:lnTo>
                    <a:lnTo>
                      <a:pt x="224" y="24"/>
                    </a:lnTo>
                    <a:lnTo>
                      <a:pt x="227" y="26"/>
                    </a:lnTo>
                    <a:lnTo>
                      <a:pt x="229" y="26"/>
                    </a:lnTo>
                    <a:lnTo>
                      <a:pt x="229" y="29"/>
                    </a:lnTo>
                    <a:lnTo>
                      <a:pt x="231" y="29"/>
                    </a:lnTo>
                    <a:lnTo>
                      <a:pt x="234" y="29"/>
                    </a:lnTo>
                    <a:lnTo>
                      <a:pt x="236" y="29"/>
                    </a:lnTo>
                    <a:lnTo>
                      <a:pt x="236" y="26"/>
                    </a:lnTo>
                    <a:lnTo>
                      <a:pt x="238" y="24"/>
                    </a:lnTo>
                    <a:lnTo>
                      <a:pt x="241" y="24"/>
                    </a:lnTo>
                    <a:lnTo>
                      <a:pt x="243" y="22"/>
                    </a:lnTo>
                    <a:lnTo>
                      <a:pt x="246" y="19"/>
                    </a:lnTo>
                    <a:lnTo>
                      <a:pt x="248" y="17"/>
                    </a:lnTo>
                    <a:lnTo>
                      <a:pt x="250" y="17"/>
                    </a:lnTo>
                    <a:lnTo>
                      <a:pt x="253" y="15"/>
                    </a:lnTo>
                    <a:lnTo>
                      <a:pt x="255" y="15"/>
                    </a:lnTo>
                    <a:lnTo>
                      <a:pt x="260" y="12"/>
                    </a:lnTo>
                    <a:lnTo>
                      <a:pt x="262" y="12"/>
                    </a:lnTo>
                    <a:lnTo>
                      <a:pt x="264" y="10"/>
                    </a:lnTo>
                    <a:lnTo>
                      <a:pt x="267" y="10"/>
                    </a:lnTo>
                    <a:lnTo>
                      <a:pt x="272" y="7"/>
                    </a:lnTo>
                    <a:lnTo>
                      <a:pt x="274" y="7"/>
                    </a:lnTo>
                    <a:lnTo>
                      <a:pt x="276" y="5"/>
                    </a:lnTo>
                    <a:lnTo>
                      <a:pt x="281" y="5"/>
                    </a:lnTo>
                    <a:lnTo>
                      <a:pt x="283" y="5"/>
                    </a:lnTo>
                    <a:lnTo>
                      <a:pt x="286" y="3"/>
                    </a:lnTo>
                    <a:lnTo>
                      <a:pt x="290" y="3"/>
                    </a:lnTo>
                    <a:lnTo>
                      <a:pt x="293" y="3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4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6" y="0"/>
                    </a:lnTo>
                    <a:lnTo>
                      <a:pt x="331" y="0"/>
                    </a:lnTo>
                    <a:lnTo>
                      <a:pt x="333" y="0"/>
                    </a:lnTo>
                    <a:lnTo>
                      <a:pt x="338" y="0"/>
                    </a:lnTo>
                    <a:lnTo>
                      <a:pt x="342" y="0"/>
                    </a:lnTo>
                    <a:lnTo>
                      <a:pt x="347" y="0"/>
                    </a:lnTo>
                    <a:lnTo>
                      <a:pt x="352" y="3"/>
                    </a:lnTo>
                    <a:lnTo>
                      <a:pt x="357" y="3"/>
                    </a:lnTo>
                    <a:lnTo>
                      <a:pt x="361" y="3"/>
                    </a:lnTo>
                    <a:lnTo>
                      <a:pt x="364" y="5"/>
                    </a:lnTo>
                    <a:lnTo>
                      <a:pt x="368" y="5"/>
                    </a:lnTo>
                    <a:lnTo>
                      <a:pt x="373" y="7"/>
                    </a:lnTo>
                    <a:lnTo>
                      <a:pt x="378" y="7"/>
                    </a:lnTo>
                    <a:lnTo>
                      <a:pt x="380" y="10"/>
                    </a:lnTo>
                    <a:lnTo>
                      <a:pt x="385" y="10"/>
                    </a:lnTo>
                    <a:lnTo>
                      <a:pt x="387" y="12"/>
                    </a:lnTo>
                    <a:lnTo>
                      <a:pt x="392" y="15"/>
                    </a:lnTo>
                    <a:lnTo>
                      <a:pt x="394" y="15"/>
                    </a:lnTo>
                    <a:lnTo>
                      <a:pt x="399" y="17"/>
                    </a:lnTo>
                    <a:lnTo>
                      <a:pt x="401" y="19"/>
                    </a:lnTo>
                    <a:lnTo>
                      <a:pt x="404" y="22"/>
                    </a:lnTo>
                    <a:lnTo>
                      <a:pt x="409" y="22"/>
                    </a:lnTo>
                    <a:lnTo>
                      <a:pt x="411" y="24"/>
                    </a:lnTo>
                    <a:lnTo>
                      <a:pt x="413" y="26"/>
                    </a:lnTo>
                    <a:lnTo>
                      <a:pt x="418" y="29"/>
                    </a:lnTo>
                    <a:lnTo>
                      <a:pt x="420" y="31"/>
                    </a:lnTo>
                    <a:lnTo>
                      <a:pt x="420" y="33"/>
                    </a:lnTo>
                    <a:lnTo>
                      <a:pt x="423" y="36"/>
                    </a:lnTo>
                    <a:lnTo>
                      <a:pt x="425" y="38"/>
                    </a:lnTo>
                    <a:lnTo>
                      <a:pt x="427" y="40"/>
                    </a:lnTo>
                    <a:lnTo>
                      <a:pt x="430" y="43"/>
                    </a:lnTo>
                    <a:lnTo>
                      <a:pt x="432" y="45"/>
                    </a:lnTo>
                    <a:lnTo>
                      <a:pt x="432" y="48"/>
                    </a:lnTo>
                    <a:lnTo>
                      <a:pt x="435" y="50"/>
                    </a:lnTo>
                    <a:lnTo>
                      <a:pt x="437" y="52"/>
                    </a:lnTo>
                    <a:lnTo>
                      <a:pt x="439" y="52"/>
                    </a:lnTo>
                    <a:lnTo>
                      <a:pt x="442" y="52"/>
                    </a:lnTo>
                    <a:lnTo>
                      <a:pt x="444" y="52"/>
                    </a:lnTo>
                    <a:lnTo>
                      <a:pt x="446" y="52"/>
                    </a:lnTo>
                    <a:lnTo>
                      <a:pt x="449" y="52"/>
                    </a:lnTo>
                    <a:lnTo>
                      <a:pt x="451" y="52"/>
                    </a:lnTo>
                    <a:lnTo>
                      <a:pt x="453" y="52"/>
                    </a:lnTo>
                    <a:lnTo>
                      <a:pt x="456" y="52"/>
                    </a:lnTo>
                    <a:lnTo>
                      <a:pt x="458" y="52"/>
                    </a:lnTo>
                    <a:lnTo>
                      <a:pt x="461" y="55"/>
                    </a:lnTo>
                    <a:lnTo>
                      <a:pt x="463" y="55"/>
                    </a:lnTo>
                    <a:lnTo>
                      <a:pt x="465" y="55"/>
                    </a:lnTo>
                    <a:lnTo>
                      <a:pt x="468" y="57"/>
                    </a:lnTo>
                    <a:lnTo>
                      <a:pt x="470" y="57"/>
                    </a:lnTo>
                    <a:lnTo>
                      <a:pt x="472" y="57"/>
                    </a:lnTo>
                    <a:lnTo>
                      <a:pt x="475" y="59"/>
                    </a:lnTo>
                    <a:lnTo>
                      <a:pt x="477" y="59"/>
                    </a:lnTo>
                    <a:lnTo>
                      <a:pt x="479" y="62"/>
                    </a:lnTo>
                    <a:lnTo>
                      <a:pt x="482" y="62"/>
                    </a:lnTo>
                    <a:lnTo>
                      <a:pt x="484" y="64"/>
                    </a:lnTo>
                    <a:lnTo>
                      <a:pt x="486" y="66"/>
                    </a:lnTo>
                    <a:lnTo>
                      <a:pt x="489" y="69"/>
                    </a:lnTo>
                    <a:lnTo>
                      <a:pt x="491" y="71"/>
                    </a:lnTo>
                    <a:lnTo>
                      <a:pt x="494" y="74"/>
                    </a:lnTo>
                    <a:lnTo>
                      <a:pt x="496" y="74"/>
                    </a:lnTo>
                    <a:lnTo>
                      <a:pt x="496" y="76"/>
                    </a:lnTo>
                    <a:lnTo>
                      <a:pt x="498" y="78"/>
                    </a:lnTo>
                    <a:lnTo>
                      <a:pt x="498" y="81"/>
                    </a:lnTo>
                    <a:lnTo>
                      <a:pt x="501" y="83"/>
                    </a:lnTo>
                    <a:lnTo>
                      <a:pt x="503" y="85"/>
                    </a:lnTo>
                    <a:lnTo>
                      <a:pt x="503" y="88"/>
                    </a:lnTo>
                    <a:lnTo>
                      <a:pt x="505" y="90"/>
                    </a:lnTo>
                    <a:lnTo>
                      <a:pt x="505" y="92"/>
                    </a:lnTo>
                    <a:lnTo>
                      <a:pt x="508" y="95"/>
                    </a:lnTo>
                    <a:lnTo>
                      <a:pt x="508" y="97"/>
                    </a:lnTo>
                    <a:lnTo>
                      <a:pt x="508" y="100"/>
                    </a:lnTo>
                    <a:lnTo>
                      <a:pt x="508" y="102"/>
                    </a:lnTo>
                    <a:lnTo>
                      <a:pt x="510" y="104"/>
                    </a:lnTo>
                    <a:lnTo>
                      <a:pt x="512" y="104"/>
                    </a:lnTo>
                    <a:lnTo>
                      <a:pt x="515" y="104"/>
                    </a:lnTo>
                    <a:lnTo>
                      <a:pt x="517" y="107"/>
                    </a:lnTo>
                    <a:lnTo>
                      <a:pt x="520" y="107"/>
                    </a:lnTo>
                    <a:lnTo>
                      <a:pt x="522" y="107"/>
                    </a:lnTo>
                    <a:lnTo>
                      <a:pt x="524" y="109"/>
                    </a:lnTo>
                    <a:lnTo>
                      <a:pt x="527" y="109"/>
                    </a:lnTo>
                    <a:lnTo>
                      <a:pt x="529" y="111"/>
                    </a:lnTo>
                    <a:lnTo>
                      <a:pt x="531" y="111"/>
                    </a:lnTo>
                    <a:lnTo>
                      <a:pt x="534" y="114"/>
                    </a:lnTo>
                    <a:lnTo>
                      <a:pt x="536" y="114"/>
                    </a:lnTo>
                    <a:lnTo>
                      <a:pt x="538" y="116"/>
                    </a:lnTo>
                    <a:lnTo>
                      <a:pt x="541" y="116"/>
                    </a:lnTo>
                    <a:lnTo>
                      <a:pt x="543" y="118"/>
                    </a:lnTo>
                    <a:lnTo>
                      <a:pt x="546" y="121"/>
                    </a:lnTo>
                    <a:lnTo>
                      <a:pt x="548" y="121"/>
                    </a:lnTo>
                    <a:lnTo>
                      <a:pt x="550" y="123"/>
                    </a:lnTo>
                    <a:lnTo>
                      <a:pt x="553" y="126"/>
                    </a:lnTo>
                    <a:lnTo>
                      <a:pt x="557" y="130"/>
                    </a:lnTo>
                    <a:lnTo>
                      <a:pt x="560" y="133"/>
                    </a:lnTo>
                    <a:lnTo>
                      <a:pt x="560" y="135"/>
                    </a:lnTo>
                    <a:lnTo>
                      <a:pt x="562" y="137"/>
                    </a:lnTo>
                    <a:lnTo>
                      <a:pt x="564" y="140"/>
                    </a:lnTo>
                    <a:lnTo>
                      <a:pt x="567" y="142"/>
                    </a:lnTo>
                    <a:lnTo>
                      <a:pt x="569" y="147"/>
                    </a:lnTo>
                    <a:lnTo>
                      <a:pt x="569" y="149"/>
                    </a:lnTo>
                    <a:lnTo>
                      <a:pt x="572" y="152"/>
                    </a:lnTo>
                    <a:lnTo>
                      <a:pt x="572" y="156"/>
                    </a:lnTo>
                    <a:lnTo>
                      <a:pt x="574" y="159"/>
                    </a:lnTo>
                    <a:lnTo>
                      <a:pt x="574" y="161"/>
                    </a:lnTo>
                    <a:lnTo>
                      <a:pt x="574" y="166"/>
                    </a:lnTo>
                    <a:lnTo>
                      <a:pt x="574" y="168"/>
                    </a:lnTo>
                    <a:lnTo>
                      <a:pt x="574" y="170"/>
                    </a:lnTo>
                    <a:lnTo>
                      <a:pt x="574" y="175"/>
                    </a:lnTo>
                    <a:lnTo>
                      <a:pt x="574" y="178"/>
                    </a:lnTo>
                    <a:lnTo>
                      <a:pt x="574" y="180"/>
                    </a:lnTo>
                    <a:lnTo>
                      <a:pt x="572" y="182"/>
                    </a:lnTo>
                    <a:lnTo>
                      <a:pt x="572" y="187"/>
                    </a:lnTo>
                    <a:lnTo>
                      <a:pt x="569" y="189"/>
                    </a:lnTo>
                    <a:lnTo>
                      <a:pt x="569" y="192"/>
                    </a:lnTo>
                    <a:lnTo>
                      <a:pt x="567" y="196"/>
                    </a:lnTo>
                    <a:lnTo>
                      <a:pt x="564" y="199"/>
                    </a:lnTo>
                    <a:lnTo>
                      <a:pt x="562" y="201"/>
                    </a:lnTo>
                    <a:lnTo>
                      <a:pt x="562" y="204"/>
                    </a:lnTo>
                    <a:lnTo>
                      <a:pt x="560" y="206"/>
                    </a:lnTo>
                    <a:lnTo>
                      <a:pt x="555" y="208"/>
                    </a:lnTo>
                    <a:lnTo>
                      <a:pt x="553" y="211"/>
                    </a:lnTo>
                    <a:lnTo>
                      <a:pt x="550" y="213"/>
                    </a:lnTo>
                    <a:lnTo>
                      <a:pt x="548" y="215"/>
                    </a:lnTo>
                    <a:lnTo>
                      <a:pt x="546" y="215"/>
                    </a:lnTo>
                    <a:lnTo>
                      <a:pt x="546" y="218"/>
                    </a:lnTo>
                    <a:lnTo>
                      <a:pt x="543" y="218"/>
                    </a:lnTo>
                    <a:lnTo>
                      <a:pt x="541" y="220"/>
                    </a:lnTo>
                    <a:lnTo>
                      <a:pt x="538" y="220"/>
                    </a:lnTo>
                    <a:lnTo>
                      <a:pt x="536" y="222"/>
                    </a:lnTo>
                    <a:lnTo>
                      <a:pt x="534" y="222"/>
                    </a:lnTo>
                    <a:lnTo>
                      <a:pt x="531" y="225"/>
                    </a:lnTo>
                    <a:lnTo>
                      <a:pt x="529" y="225"/>
                    </a:lnTo>
                    <a:lnTo>
                      <a:pt x="527" y="225"/>
                    </a:lnTo>
                    <a:lnTo>
                      <a:pt x="524" y="227"/>
                    </a:lnTo>
                    <a:lnTo>
                      <a:pt x="527" y="227"/>
                    </a:lnTo>
                    <a:lnTo>
                      <a:pt x="529" y="230"/>
                    </a:lnTo>
                    <a:lnTo>
                      <a:pt x="531" y="232"/>
                    </a:lnTo>
                    <a:lnTo>
                      <a:pt x="534" y="232"/>
                    </a:lnTo>
                    <a:lnTo>
                      <a:pt x="534" y="234"/>
                    </a:lnTo>
                    <a:lnTo>
                      <a:pt x="536" y="234"/>
                    </a:lnTo>
                    <a:lnTo>
                      <a:pt x="536" y="237"/>
                    </a:lnTo>
                    <a:lnTo>
                      <a:pt x="538" y="237"/>
                    </a:lnTo>
                    <a:lnTo>
                      <a:pt x="538" y="239"/>
                    </a:lnTo>
                    <a:lnTo>
                      <a:pt x="541" y="241"/>
                    </a:lnTo>
                    <a:lnTo>
                      <a:pt x="543" y="244"/>
                    </a:lnTo>
                    <a:lnTo>
                      <a:pt x="543" y="246"/>
                    </a:lnTo>
                    <a:lnTo>
                      <a:pt x="546" y="246"/>
                    </a:lnTo>
                    <a:lnTo>
                      <a:pt x="546" y="248"/>
                    </a:lnTo>
                    <a:lnTo>
                      <a:pt x="548" y="251"/>
                    </a:lnTo>
                    <a:lnTo>
                      <a:pt x="548" y="253"/>
                    </a:lnTo>
                    <a:lnTo>
                      <a:pt x="548" y="256"/>
                    </a:lnTo>
                    <a:lnTo>
                      <a:pt x="550" y="256"/>
                    </a:lnTo>
                    <a:lnTo>
                      <a:pt x="550" y="258"/>
                    </a:lnTo>
                    <a:lnTo>
                      <a:pt x="550" y="263"/>
                    </a:lnTo>
                    <a:lnTo>
                      <a:pt x="550" y="265"/>
                    </a:lnTo>
                    <a:lnTo>
                      <a:pt x="550" y="270"/>
                    </a:lnTo>
                    <a:lnTo>
                      <a:pt x="550" y="272"/>
                    </a:lnTo>
                    <a:lnTo>
                      <a:pt x="550" y="274"/>
                    </a:lnTo>
                    <a:lnTo>
                      <a:pt x="550" y="279"/>
                    </a:lnTo>
                    <a:lnTo>
                      <a:pt x="548" y="282"/>
                    </a:lnTo>
                    <a:lnTo>
                      <a:pt x="546" y="286"/>
                    </a:lnTo>
                    <a:lnTo>
                      <a:pt x="546" y="289"/>
                    </a:lnTo>
                    <a:lnTo>
                      <a:pt x="543" y="293"/>
                    </a:lnTo>
                    <a:lnTo>
                      <a:pt x="541" y="296"/>
                    </a:lnTo>
                    <a:lnTo>
                      <a:pt x="538" y="298"/>
                    </a:lnTo>
                    <a:lnTo>
                      <a:pt x="536" y="303"/>
                    </a:lnTo>
                    <a:lnTo>
                      <a:pt x="534" y="305"/>
                    </a:lnTo>
                    <a:lnTo>
                      <a:pt x="531" y="307"/>
                    </a:lnTo>
                    <a:lnTo>
                      <a:pt x="529" y="310"/>
                    </a:lnTo>
                    <a:lnTo>
                      <a:pt x="524" y="315"/>
                    </a:lnTo>
                    <a:lnTo>
                      <a:pt x="522" y="317"/>
                    </a:lnTo>
                    <a:lnTo>
                      <a:pt x="517" y="319"/>
                    </a:lnTo>
                    <a:lnTo>
                      <a:pt x="515" y="322"/>
                    </a:lnTo>
                    <a:lnTo>
                      <a:pt x="510" y="324"/>
                    </a:lnTo>
                    <a:lnTo>
                      <a:pt x="508" y="326"/>
                    </a:lnTo>
                    <a:lnTo>
                      <a:pt x="503" y="329"/>
                    </a:lnTo>
                    <a:lnTo>
                      <a:pt x="498" y="331"/>
                    </a:lnTo>
                    <a:lnTo>
                      <a:pt x="494" y="333"/>
                    </a:lnTo>
                    <a:lnTo>
                      <a:pt x="489" y="336"/>
                    </a:lnTo>
                    <a:lnTo>
                      <a:pt x="484" y="338"/>
                    </a:lnTo>
                    <a:lnTo>
                      <a:pt x="479" y="338"/>
                    </a:lnTo>
                    <a:lnTo>
                      <a:pt x="475" y="341"/>
                    </a:lnTo>
                    <a:lnTo>
                      <a:pt x="470" y="343"/>
                    </a:lnTo>
                    <a:lnTo>
                      <a:pt x="465" y="343"/>
                    </a:lnTo>
                    <a:lnTo>
                      <a:pt x="458" y="343"/>
                    </a:lnTo>
                    <a:lnTo>
                      <a:pt x="456" y="345"/>
                    </a:lnTo>
                    <a:lnTo>
                      <a:pt x="453" y="345"/>
                    </a:lnTo>
                    <a:lnTo>
                      <a:pt x="451" y="345"/>
                    </a:lnTo>
                    <a:lnTo>
                      <a:pt x="449" y="345"/>
                    </a:lnTo>
                    <a:lnTo>
                      <a:pt x="446" y="345"/>
                    </a:lnTo>
                    <a:lnTo>
                      <a:pt x="444" y="345"/>
                    </a:lnTo>
                    <a:lnTo>
                      <a:pt x="442" y="345"/>
                    </a:lnTo>
                    <a:lnTo>
                      <a:pt x="439" y="345"/>
                    </a:lnTo>
                    <a:lnTo>
                      <a:pt x="435" y="348"/>
                    </a:lnTo>
                    <a:lnTo>
                      <a:pt x="432" y="348"/>
                    </a:lnTo>
                    <a:lnTo>
                      <a:pt x="430" y="348"/>
                    </a:lnTo>
                    <a:lnTo>
                      <a:pt x="427" y="348"/>
                    </a:lnTo>
                    <a:lnTo>
                      <a:pt x="425" y="348"/>
                    </a:lnTo>
                    <a:lnTo>
                      <a:pt x="420" y="348"/>
                    </a:lnTo>
                    <a:lnTo>
                      <a:pt x="418" y="348"/>
                    </a:lnTo>
                    <a:lnTo>
                      <a:pt x="416" y="345"/>
                    </a:lnTo>
                    <a:lnTo>
                      <a:pt x="413" y="345"/>
                    </a:lnTo>
                    <a:lnTo>
                      <a:pt x="411" y="345"/>
                    </a:lnTo>
                    <a:lnTo>
                      <a:pt x="409" y="345"/>
                    </a:lnTo>
                    <a:lnTo>
                      <a:pt x="404" y="345"/>
                    </a:lnTo>
                    <a:lnTo>
                      <a:pt x="401" y="345"/>
                    </a:lnTo>
                    <a:lnTo>
                      <a:pt x="399" y="343"/>
                    </a:lnTo>
                    <a:lnTo>
                      <a:pt x="397" y="343"/>
                    </a:lnTo>
                    <a:lnTo>
                      <a:pt x="394" y="343"/>
                    </a:lnTo>
                    <a:lnTo>
                      <a:pt x="392" y="343"/>
                    </a:lnTo>
                    <a:lnTo>
                      <a:pt x="390" y="343"/>
                    </a:lnTo>
                    <a:lnTo>
                      <a:pt x="387" y="341"/>
                    </a:lnTo>
                    <a:lnTo>
                      <a:pt x="385" y="343"/>
                    </a:lnTo>
                    <a:lnTo>
                      <a:pt x="385" y="345"/>
                    </a:lnTo>
                    <a:lnTo>
                      <a:pt x="383" y="348"/>
                    </a:lnTo>
                    <a:lnTo>
                      <a:pt x="380" y="350"/>
                    </a:lnTo>
                    <a:lnTo>
                      <a:pt x="378" y="352"/>
                    </a:lnTo>
                    <a:lnTo>
                      <a:pt x="375" y="355"/>
                    </a:lnTo>
                    <a:lnTo>
                      <a:pt x="373" y="357"/>
                    </a:lnTo>
                    <a:lnTo>
                      <a:pt x="371" y="359"/>
                    </a:lnTo>
                    <a:lnTo>
                      <a:pt x="366" y="362"/>
                    </a:lnTo>
                    <a:lnTo>
                      <a:pt x="364" y="364"/>
                    </a:lnTo>
                    <a:lnTo>
                      <a:pt x="361" y="367"/>
                    </a:lnTo>
                    <a:lnTo>
                      <a:pt x="359" y="367"/>
                    </a:lnTo>
                    <a:lnTo>
                      <a:pt x="354" y="369"/>
                    </a:lnTo>
                    <a:lnTo>
                      <a:pt x="352" y="371"/>
                    </a:lnTo>
                    <a:lnTo>
                      <a:pt x="349" y="374"/>
                    </a:lnTo>
                    <a:lnTo>
                      <a:pt x="345" y="374"/>
                    </a:lnTo>
                    <a:lnTo>
                      <a:pt x="342" y="376"/>
                    </a:lnTo>
                    <a:lnTo>
                      <a:pt x="340" y="378"/>
                    </a:lnTo>
                    <a:lnTo>
                      <a:pt x="335" y="378"/>
                    </a:lnTo>
                    <a:lnTo>
                      <a:pt x="333" y="381"/>
                    </a:lnTo>
                    <a:lnTo>
                      <a:pt x="328" y="383"/>
                    </a:lnTo>
                    <a:lnTo>
                      <a:pt x="326" y="383"/>
                    </a:lnTo>
                    <a:lnTo>
                      <a:pt x="321" y="385"/>
                    </a:lnTo>
                    <a:lnTo>
                      <a:pt x="316" y="385"/>
                    </a:lnTo>
                    <a:lnTo>
                      <a:pt x="314" y="388"/>
                    </a:lnTo>
                    <a:lnTo>
                      <a:pt x="312" y="388"/>
                    </a:lnTo>
                    <a:lnTo>
                      <a:pt x="307" y="388"/>
                    </a:lnTo>
                    <a:lnTo>
                      <a:pt x="302" y="390"/>
                    </a:lnTo>
                    <a:lnTo>
                      <a:pt x="298" y="390"/>
                    </a:lnTo>
                    <a:lnTo>
                      <a:pt x="295" y="393"/>
                    </a:lnTo>
                    <a:lnTo>
                      <a:pt x="290" y="393"/>
                    </a:lnTo>
                    <a:lnTo>
                      <a:pt x="286" y="393"/>
                    </a:lnTo>
                    <a:lnTo>
                      <a:pt x="279" y="395"/>
                    </a:lnTo>
                    <a:lnTo>
                      <a:pt x="272" y="395"/>
                    </a:lnTo>
                    <a:lnTo>
                      <a:pt x="264" y="395"/>
                    </a:lnTo>
                    <a:lnTo>
                      <a:pt x="257" y="395"/>
                    </a:lnTo>
                    <a:lnTo>
                      <a:pt x="250" y="395"/>
                    </a:lnTo>
                    <a:lnTo>
                      <a:pt x="243" y="395"/>
                    </a:lnTo>
                    <a:lnTo>
                      <a:pt x="236" y="395"/>
                    </a:lnTo>
                    <a:lnTo>
                      <a:pt x="229" y="393"/>
                    </a:lnTo>
                    <a:lnTo>
                      <a:pt x="222" y="393"/>
                    </a:lnTo>
                    <a:lnTo>
                      <a:pt x="215" y="390"/>
                    </a:lnTo>
                    <a:lnTo>
                      <a:pt x="208" y="388"/>
                    </a:lnTo>
                    <a:lnTo>
                      <a:pt x="201" y="385"/>
                    </a:lnTo>
                    <a:lnTo>
                      <a:pt x="194" y="385"/>
                    </a:lnTo>
                    <a:lnTo>
                      <a:pt x="189" y="383"/>
                    </a:lnTo>
                    <a:lnTo>
                      <a:pt x="182" y="381"/>
                    </a:lnTo>
                    <a:lnTo>
                      <a:pt x="177" y="376"/>
                    </a:lnTo>
                    <a:lnTo>
                      <a:pt x="170" y="374"/>
                    </a:lnTo>
                    <a:lnTo>
                      <a:pt x="165" y="371"/>
                    </a:lnTo>
                    <a:lnTo>
                      <a:pt x="161" y="369"/>
                    </a:lnTo>
                    <a:lnTo>
                      <a:pt x="156" y="364"/>
                    </a:lnTo>
                    <a:lnTo>
                      <a:pt x="151" y="362"/>
                    </a:lnTo>
                    <a:lnTo>
                      <a:pt x="146" y="357"/>
                    </a:lnTo>
                    <a:lnTo>
                      <a:pt x="142" y="352"/>
                    </a:lnTo>
                    <a:lnTo>
                      <a:pt x="137" y="350"/>
                    </a:lnTo>
                    <a:lnTo>
                      <a:pt x="135" y="345"/>
                    </a:lnTo>
                    <a:lnTo>
                      <a:pt x="130" y="341"/>
                    </a:lnTo>
                    <a:lnTo>
                      <a:pt x="127" y="336"/>
                    </a:lnTo>
                    <a:lnTo>
                      <a:pt x="125" y="331"/>
                    </a:lnTo>
                    <a:lnTo>
                      <a:pt x="123" y="326"/>
                    </a:lnTo>
                    <a:lnTo>
                      <a:pt x="120" y="322"/>
                    </a:lnTo>
                    <a:lnTo>
                      <a:pt x="118" y="317"/>
                    </a:lnTo>
                    <a:lnTo>
                      <a:pt x="118" y="312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sz="90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9" name="矩形 72"/>
              <p:cNvSpPr/>
              <p:nvPr/>
            </p:nvSpPr>
            <p:spPr>
              <a:xfrm>
                <a:off x="2890188" y="1127429"/>
                <a:ext cx="501962" cy="194591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 defTabSz="914400" fontAlgn="ctr">
                  <a:defRPr/>
                </a:pPr>
                <a:r>
                  <a:rPr lang="ru-RU" sz="1200">
                    <a:latin typeface="Huawei Sans" panose="020C0503030203020204" pitchFamily="34" charset="0"/>
                  </a:rPr>
                  <a:t>WAN</a:t>
                </a:r>
              </a:p>
            </p:txBody>
          </p:sp>
          <p:pic>
            <p:nvPicPr>
              <p:cNvPr id="40" name="Picture 1062" descr="图片9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31539" y="761710"/>
                <a:ext cx="423231" cy="412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062" descr="图片9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6116" y="761710"/>
                <a:ext cx="423231" cy="412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矩形 72"/>
            <p:cNvSpPr/>
            <p:nvPr/>
          </p:nvSpPr>
          <p:spPr>
            <a:xfrm>
              <a:off x="5527949" y="2619442"/>
              <a:ext cx="1230138" cy="39212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 defTabSz="914400" fontAlgn="ctr">
                <a:defRPr/>
              </a:pPr>
              <a:r>
                <a:rPr lang="ru-RU" sz="1200" b="1">
                  <a:latin typeface="Huawei Sans" panose="020C0503030203020204" pitchFamily="34" charset="0"/>
                </a:rPr>
                <a:t>Кластер GSLB/SLB</a:t>
              </a:r>
            </a:p>
            <a:p>
              <a:pPr algn="ctr" defTabSz="914400" fontAlgn="ctr">
                <a:defRPr/>
              </a:pPr>
              <a:r>
                <a:rPr lang="ru-RU" sz="1200" b="1">
                  <a:latin typeface="Huawei Sans" panose="020C0503030203020204" pitchFamily="34" charset="0"/>
                </a:rPr>
                <a:t>(F5/L2800)</a:t>
              </a:r>
            </a:p>
          </p:txBody>
        </p:sp>
        <p:sp>
          <p:nvSpPr>
            <p:cNvPr id="31" name="TextBox 276"/>
            <p:cNvSpPr txBox="1"/>
            <p:nvPr/>
          </p:nvSpPr>
          <p:spPr>
            <a:xfrm>
              <a:off x="5480178" y="3291744"/>
              <a:ext cx="1325678" cy="6819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FusionSphere</a:t>
              </a:r>
            </a:p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/VMware</a:t>
              </a:r>
            </a:p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/WebLogic</a:t>
              </a:r>
            </a:p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/Кластер WAS</a:t>
              </a:r>
            </a:p>
          </p:txBody>
        </p:sp>
        <p:sp>
          <p:nvSpPr>
            <p:cNvPr id="32" name="TextBox 278"/>
            <p:cNvSpPr txBox="1"/>
            <p:nvPr/>
          </p:nvSpPr>
          <p:spPr>
            <a:xfrm>
              <a:off x="5384878" y="4356234"/>
              <a:ext cx="1431972" cy="37507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 dirty="0">
                  <a:latin typeface="Huawei Sans" panose="020C0503030203020204" pitchFamily="34" charset="0"/>
                </a:rPr>
                <a:t>Кластер </a:t>
              </a:r>
              <a:r>
                <a:rPr lang="ru-RU" sz="1200" b="1" dirty="0" err="1">
                  <a:latin typeface="Huawei Sans" panose="020C0503030203020204" pitchFamily="34" charset="0"/>
                </a:rPr>
                <a:t>Oracle</a:t>
              </a:r>
              <a:r>
                <a:rPr lang="ru-RU" sz="1200" b="1" dirty="0">
                  <a:latin typeface="Huawei Sans" panose="020C0503030203020204" pitchFamily="34" charset="0"/>
                </a:rPr>
                <a:t>, DB2 или SQL </a:t>
              </a:r>
              <a:r>
                <a:rPr lang="ru-RU" sz="1200" b="1" dirty="0" err="1">
                  <a:latin typeface="Huawei Sans" panose="020C0503030203020204" pitchFamily="34" charset="0"/>
                </a:rPr>
                <a:t>Server</a:t>
              </a:r>
              <a:endParaRPr lang="ru-RU" sz="1200" b="1" dirty="0">
                <a:latin typeface="Huawei Sans" panose="020C0503030203020204" pitchFamily="34" charset="0"/>
              </a:endParaRPr>
            </a:p>
          </p:txBody>
        </p:sp>
        <p:sp>
          <p:nvSpPr>
            <p:cNvPr id="33" name="TextBox 279"/>
            <p:cNvSpPr txBox="1"/>
            <p:nvPr/>
          </p:nvSpPr>
          <p:spPr>
            <a:xfrm>
              <a:off x="5323196" y="5708213"/>
              <a:ext cx="1778833" cy="22576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СХД V3 среднего и профессионального класса</a:t>
              </a:r>
            </a:p>
          </p:txBody>
        </p:sp>
        <p:pic>
          <p:nvPicPr>
            <p:cNvPr id="34" name="Picture 870" descr="图片32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7128678" y="2765376"/>
              <a:ext cx="286820" cy="2216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870" descr="图片328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4897843" y="2759563"/>
              <a:ext cx="286820" cy="2216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矩形 140"/>
            <p:cNvSpPr/>
            <p:nvPr/>
          </p:nvSpPr>
          <p:spPr>
            <a:xfrm>
              <a:off x="3199231" y="3091523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2" name="矩形 141"/>
            <p:cNvSpPr/>
            <p:nvPr/>
          </p:nvSpPr>
          <p:spPr>
            <a:xfrm>
              <a:off x="3451735" y="3094159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3" name="矩形 142"/>
            <p:cNvSpPr/>
            <p:nvPr/>
          </p:nvSpPr>
          <p:spPr>
            <a:xfrm>
              <a:off x="3703244" y="3091523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4" name="矩形 143"/>
            <p:cNvSpPr/>
            <p:nvPr/>
          </p:nvSpPr>
          <p:spPr>
            <a:xfrm>
              <a:off x="4026797" y="3091601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5" name="矩形 144"/>
            <p:cNvSpPr/>
            <p:nvPr/>
          </p:nvSpPr>
          <p:spPr>
            <a:xfrm>
              <a:off x="4266122" y="3091601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146" name="矩形 145"/>
            <p:cNvSpPr/>
            <p:nvPr/>
          </p:nvSpPr>
          <p:spPr>
            <a:xfrm>
              <a:off x="4524407" y="3091600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cxnSp>
          <p:nvCxnSpPr>
            <p:cNvPr id="147" name="直接连接符 146"/>
            <p:cNvCxnSpPr/>
            <p:nvPr/>
          </p:nvCxnSpPr>
          <p:spPr bwMode="auto">
            <a:xfrm flipV="1">
              <a:off x="3124950" y="2842606"/>
              <a:ext cx="1706649" cy="1704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8" name="直接连接符 147"/>
            <p:cNvCxnSpPr/>
            <p:nvPr/>
          </p:nvCxnSpPr>
          <p:spPr bwMode="auto">
            <a:xfrm>
              <a:off x="3549858" y="2842606"/>
              <a:ext cx="0" cy="228503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9" name="直接连接符 148"/>
            <p:cNvCxnSpPr/>
            <p:nvPr/>
          </p:nvCxnSpPr>
          <p:spPr bwMode="auto">
            <a:xfrm>
              <a:off x="4360287" y="2842606"/>
              <a:ext cx="0" cy="228503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直接连接符 149"/>
            <p:cNvCxnSpPr/>
            <p:nvPr/>
          </p:nvCxnSpPr>
          <p:spPr bwMode="auto">
            <a:xfrm>
              <a:off x="4434051" y="4273603"/>
              <a:ext cx="0" cy="150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1" name="直接连接符 150"/>
            <p:cNvCxnSpPr/>
            <p:nvPr/>
          </p:nvCxnSpPr>
          <p:spPr bwMode="auto">
            <a:xfrm>
              <a:off x="3634888" y="4282634"/>
              <a:ext cx="0" cy="150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52" name="组合 469"/>
            <p:cNvGrpSpPr/>
            <p:nvPr/>
          </p:nvGrpSpPr>
          <p:grpSpPr>
            <a:xfrm>
              <a:off x="3394087" y="4422884"/>
              <a:ext cx="1290406" cy="481951"/>
              <a:chOff x="754124" y="2699133"/>
              <a:chExt cx="810272" cy="453723"/>
            </a:xfrm>
          </p:grpSpPr>
          <p:grpSp>
            <p:nvGrpSpPr>
              <p:cNvPr id="153" name="组合 60"/>
              <p:cNvGrpSpPr/>
              <p:nvPr/>
            </p:nvGrpSpPr>
            <p:grpSpPr>
              <a:xfrm>
                <a:off x="754124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60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1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2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3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4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54" name="组合 60"/>
              <p:cNvGrpSpPr/>
              <p:nvPr/>
            </p:nvGrpSpPr>
            <p:grpSpPr>
              <a:xfrm>
                <a:off x="1249883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155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6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7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8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9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cxnSp>
          <p:nvCxnSpPr>
            <p:cNvPr id="165" name="直接连接符 164"/>
            <p:cNvCxnSpPr/>
            <p:nvPr/>
          </p:nvCxnSpPr>
          <p:spPr bwMode="auto">
            <a:xfrm flipV="1">
              <a:off x="3134537" y="4280601"/>
              <a:ext cx="1697063" cy="7470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6" name="直接连接符 165"/>
            <p:cNvCxnSpPr/>
            <p:nvPr/>
          </p:nvCxnSpPr>
          <p:spPr bwMode="auto">
            <a:xfrm>
              <a:off x="4346785" y="4126206"/>
              <a:ext cx="0" cy="150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68" name="组合 60"/>
            <p:cNvGrpSpPr/>
            <p:nvPr/>
          </p:nvGrpSpPr>
          <p:grpSpPr>
            <a:xfrm>
              <a:off x="3315462" y="3662448"/>
              <a:ext cx="500880" cy="481951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5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6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7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8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9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69" name="组合 60"/>
            <p:cNvGrpSpPr/>
            <p:nvPr/>
          </p:nvGrpSpPr>
          <p:grpSpPr>
            <a:xfrm>
              <a:off x="4104988" y="3662448"/>
              <a:ext cx="500880" cy="481951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0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1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2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3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4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180" name="直接连接符 179"/>
            <p:cNvCxnSpPr/>
            <p:nvPr/>
          </p:nvCxnSpPr>
          <p:spPr bwMode="auto">
            <a:xfrm>
              <a:off x="3565903" y="4126206"/>
              <a:ext cx="0" cy="150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2" name="等腰三角形 191"/>
            <p:cNvSpPr/>
            <p:nvPr/>
          </p:nvSpPr>
          <p:spPr bwMode="auto">
            <a:xfrm rot="10800000">
              <a:off x="8466953" y="3340916"/>
              <a:ext cx="526565" cy="503652"/>
            </a:xfrm>
            <a:prstGeom prst="triangle">
              <a:avLst>
                <a:gd name="adj" fmla="val 56782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  <a:alpha val="29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12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3" name="等腰三角形 192"/>
            <p:cNvSpPr/>
            <p:nvPr/>
          </p:nvSpPr>
          <p:spPr bwMode="auto">
            <a:xfrm rot="10800000">
              <a:off x="7705922" y="3340916"/>
              <a:ext cx="526564" cy="503652"/>
            </a:xfrm>
            <a:prstGeom prst="triangle">
              <a:avLst>
                <a:gd name="adj" fmla="val 57423"/>
              </a:avLst>
            </a:prstGeom>
            <a:gradFill flip="none" rotWithShape="1">
              <a:gsLst>
                <a:gs pos="0">
                  <a:srgbClr val="002060">
                    <a:tint val="66000"/>
                    <a:satMod val="160000"/>
                    <a:alpha val="29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  <a:defRPr/>
              </a:pPr>
              <a:endParaRPr lang="en-US" altLang="zh-CN" sz="1200" kern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194" name="直接连接符 193"/>
            <p:cNvCxnSpPr>
              <a:endCxn id="197" idx="1"/>
            </p:cNvCxnSpPr>
            <p:nvPr/>
          </p:nvCxnSpPr>
          <p:spPr bwMode="auto">
            <a:xfrm>
              <a:off x="7999735" y="4890365"/>
              <a:ext cx="320803" cy="285125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直接连接符 194"/>
            <p:cNvCxnSpPr>
              <a:stCxn id="197" idx="2"/>
            </p:cNvCxnSpPr>
            <p:nvPr/>
          </p:nvCxnSpPr>
          <p:spPr bwMode="auto">
            <a:xfrm flipV="1">
              <a:off x="8355723" y="4891892"/>
              <a:ext cx="372140" cy="288680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7" name="Freeform 8"/>
            <p:cNvSpPr>
              <a:spLocks/>
            </p:cNvSpPr>
            <p:nvPr/>
          </p:nvSpPr>
          <p:spPr bwMode="auto">
            <a:xfrm>
              <a:off x="7921765" y="5173582"/>
              <a:ext cx="775152" cy="306262"/>
            </a:xfrm>
            <a:custGeom>
              <a:avLst/>
              <a:gdLst>
                <a:gd name="T0" fmla="*/ 341 w 727"/>
                <a:gd name="T1" fmla="*/ 0 h 482"/>
                <a:gd name="T2" fmla="*/ 374 w 727"/>
                <a:gd name="T3" fmla="*/ 3 h 482"/>
                <a:gd name="T4" fmla="*/ 407 w 727"/>
                <a:gd name="T5" fmla="*/ 11 h 482"/>
                <a:gd name="T6" fmla="*/ 438 w 727"/>
                <a:gd name="T7" fmla="*/ 23 h 482"/>
                <a:gd name="T8" fmla="*/ 465 w 727"/>
                <a:gd name="T9" fmla="*/ 38 h 482"/>
                <a:gd name="T10" fmla="*/ 491 w 727"/>
                <a:gd name="T11" fmla="*/ 58 h 482"/>
                <a:gd name="T12" fmla="*/ 513 w 727"/>
                <a:gd name="T13" fmla="*/ 82 h 482"/>
                <a:gd name="T14" fmla="*/ 531 w 727"/>
                <a:gd name="T15" fmla="*/ 109 h 482"/>
                <a:gd name="T16" fmla="*/ 546 w 727"/>
                <a:gd name="T17" fmla="*/ 139 h 482"/>
                <a:gd name="T18" fmla="*/ 553 w 727"/>
                <a:gd name="T19" fmla="*/ 139 h 482"/>
                <a:gd name="T20" fmla="*/ 571 w 727"/>
                <a:gd name="T21" fmla="*/ 139 h 482"/>
                <a:gd name="T22" fmla="*/ 604 w 727"/>
                <a:gd name="T23" fmla="*/ 146 h 482"/>
                <a:gd name="T24" fmla="*/ 635 w 727"/>
                <a:gd name="T25" fmla="*/ 159 h 482"/>
                <a:gd name="T26" fmla="*/ 663 w 727"/>
                <a:gd name="T27" fmla="*/ 177 h 482"/>
                <a:gd name="T28" fmla="*/ 686 w 727"/>
                <a:gd name="T29" fmla="*/ 201 h 482"/>
                <a:gd name="T30" fmla="*/ 705 w 727"/>
                <a:gd name="T31" fmla="*/ 228 h 482"/>
                <a:gd name="T32" fmla="*/ 719 w 727"/>
                <a:gd name="T33" fmla="*/ 259 h 482"/>
                <a:gd name="T34" fmla="*/ 725 w 727"/>
                <a:gd name="T35" fmla="*/ 292 h 482"/>
                <a:gd name="T36" fmla="*/ 727 w 727"/>
                <a:gd name="T37" fmla="*/ 310 h 482"/>
                <a:gd name="T38" fmla="*/ 723 w 727"/>
                <a:gd name="T39" fmla="*/ 345 h 482"/>
                <a:gd name="T40" fmla="*/ 712 w 727"/>
                <a:gd name="T41" fmla="*/ 378 h 482"/>
                <a:gd name="T42" fmla="*/ 697 w 727"/>
                <a:gd name="T43" fmla="*/ 407 h 482"/>
                <a:gd name="T44" fmla="*/ 675 w 727"/>
                <a:gd name="T45" fmla="*/ 433 h 482"/>
                <a:gd name="T46" fmla="*/ 650 w 727"/>
                <a:gd name="T47" fmla="*/ 453 h 482"/>
                <a:gd name="T48" fmla="*/ 621 w 727"/>
                <a:gd name="T49" fmla="*/ 470 h 482"/>
                <a:gd name="T50" fmla="*/ 588 w 727"/>
                <a:gd name="T51" fmla="*/ 480 h 482"/>
                <a:gd name="T52" fmla="*/ 553 w 727"/>
                <a:gd name="T53" fmla="*/ 482 h 482"/>
                <a:gd name="T54" fmla="*/ 143 w 727"/>
                <a:gd name="T55" fmla="*/ 482 h 482"/>
                <a:gd name="T56" fmla="*/ 114 w 727"/>
                <a:gd name="T57" fmla="*/ 480 h 482"/>
                <a:gd name="T58" fmla="*/ 88 w 727"/>
                <a:gd name="T59" fmla="*/ 471 h 482"/>
                <a:gd name="T60" fmla="*/ 63 w 727"/>
                <a:gd name="T61" fmla="*/ 459 h 482"/>
                <a:gd name="T62" fmla="*/ 43 w 727"/>
                <a:gd name="T63" fmla="*/ 440 h 482"/>
                <a:gd name="T64" fmla="*/ 24 w 727"/>
                <a:gd name="T65" fmla="*/ 420 h 482"/>
                <a:gd name="T66" fmla="*/ 11 w 727"/>
                <a:gd name="T67" fmla="*/ 395 h 482"/>
                <a:gd name="T68" fmla="*/ 2 w 727"/>
                <a:gd name="T69" fmla="*/ 369 h 482"/>
                <a:gd name="T70" fmla="*/ 0 w 727"/>
                <a:gd name="T71" fmla="*/ 340 h 482"/>
                <a:gd name="T72" fmla="*/ 0 w 727"/>
                <a:gd name="T73" fmla="*/ 327 h 482"/>
                <a:gd name="T74" fmla="*/ 4 w 727"/>
                <a:gd name="T75" fmla="*/ 301 h 482"/>
                <a:gd name="T76" fmla="*/ 13 w 727"/>
                <a:gd name="T77" fmla="*/ 278 h 482"/>
                <a:gd name="T78" fmla="*/ 33 w 727"/>
                <a:gd name="T79" fmla="*/ 246 h 482"/>
                <a:gd name="T80" fmla="*/ 72 w 727"/>
                <a:gd name="T81" fmla="*/ 215 h 482"/>
                <a:gd name="T82" fmla="*/ 96 w 727"/>
                <a:gd name="T83" fmla="*/ 204 h 482"/>
                <a:gd name="T84" fmla="*/ 119 w 727"/>
                <a:gd name="T85" fmla="*/ 197 h 482"/>
                <a:gd name="T86" fmla="*/ 123 w 727"/>
                <a:gd name="T87" fmla="*/ 177 h 482"/>
                <a:gd name="T88" fmla="*/ 136 w 727"/>
                <a:gd name="T89" fmla="*/ 139 h 482"/>
                <a:gd name="T90" fmla="*/ 154 w 727"/>
                <a:gd name="T91" fmla="*/ 102 h 482"/>
                <a:gd name="T92" fmla="*/ 178 w 727"/>
                <a:gd name="T93" fmla="*/ 71 h 482"/>
                <a:gd name="T94" fmla="*/ 207 w 727"/>
                <a:gd name="T95" fmla="*/ 45 h 482"/>
                <a:gd name="T96" fmla="*/ 240 w 727"/>
                <a:gd name="T97" fmla="*/ 23 h 482"/>
                <a:gd name="T98" fmla="*/ 279 w 727"/>
                <a:gd name="T99" fmla="*/ 9 h 482"/>
                <a:gd name="T100" fmla="*/ 319 w 727"/>
                <a:gd name="T101" fmla="*/ 1 h 482"/>
                <a:gd name="T102" fmla="*/ 341 w 727"/>
                <a:gd name="T10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482">
                  <a:moveTo>
                    <a:pt x="341" y="0"/>
                  </a:moveTo>
                  <a:lnTo>
                    <a:pt x="341" y="0"/>
                  </a:lnTo>
                  <a:lnTo>
                    <a:pt x="357" y="1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7" y="11"/>
                  </a:lnTo>
                  <a:lnTo>
                    <a:pt x="421" y="16"/>
                  </a:lnTo>
                  <a:lnTo>
                    <a:pt x="438" y="23"/>
                  </a:lnTo>
                  <a:lnTo>
                    <a:pt x="450" y="31"/>
                  </a:lnTo>
                  <a:lnTo>
                    <a:pt x="465" y="38"/>
                  </a:lnTo>
                  <a:lnTo>
                    <a:pt x="478" y="49"/>
                  </a:lnTo>
                  <a:lnTo>
                    <a:pt x="491" y="58"/>
                  </a:lnTo>
                  <a:lnTo>
                    <a:pt x="502" y="71"/>
                  </a:lnTo>
                  <a:lnTo>
                    <a:pt x="513" y="82"/>
                  </a:lnTo>
                  <a:lnTo>
                    <a:pt x="522" y="95"/>
                  </a:lnTo>
                  <a:lnTo>
                    <a:pt x="531" y="109"/>
                  </a:lnTo>
                  <a:lnTo>
                    <a:pt x="538" y="124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53" y="139"/>
                  </a:lnTo>
                  <a:lnTo>
                    <a:pt x="553" y="139"/>
                  </a:lnTo>
                  <a:lnTo>
                    <a:pt x="571" y="139"/>
                  </a:lnTo>
                  <a:lnTo>
                    <a:pt x="588" y="142"/>
                  </a:lnTo>
                  <a:lnTo>
                    <a:pt x="604" y="146"/>
                  </a:lnTo>
                  <a:lnTo>
                    <a:pt x="621" y="151"/>
                  </a:lnTo>
                  <a:lnTo>
                    <a:pt x="635" y="159"/>
                  </a:lnTo>
                  <a:lnTo>
                    <a:pt x="650" y="168"/>
                  </a:lnTo>
                  <a:lnTo>
                    <a:pt x="663" y="177"/>
                  </a:lnTo>
                  <a:lnTo>
                    <a:pt x="675" y="188"/>
                  </a:lnTo>
                  <a:lnTo>
                    <a:pt x="686" y="201"/>
                  </a:lnTo>
                  <a:lnTo>
                    <a:pt x="697" y="213"/>
                  </a:lnTo>
                  <a:lnTo>
                    <a:pt x="705" y="228"/>
                  </a:lnTo>
                  <a:lnTo>
                    <a:pt x="712" y="243"/>
                  </a:lnTo>
                  <a:lnTo>
                    <a:pt x="719" y="259"/>
                  </a:lnTo>
                  <a:lnTo>
                    <a:pt x="723" y="276"/>
                  </a:lnTo>
                  <a:lnTo>
                    <a:pt x="725" y="292"/>
                  </a:lnTo>
                  <a:lnTo>
                    <a:pt x="727" y="310"/>
                  </a:lnTo>
                  <a:lnTo>
                    <a:pt x="727" y="310"/>
                  </a:lnTo>
                  <a:lnTo>
                    <a:pt x="725" y="329"/>
                  </a:lnTo>
                  <a:lnTo>
                    <a:pt x="723" y="345"/>
                  </a:lnTo>
                  <a:lnTo>
                    <a:pt x="719" y="362"/>
                  </a:lnTo>
                  <a:lnTo>
                    <a:pt x="712" y="378"/>
                  </a:lnTo>
                  <a:lnTo>
                    <a:pt x="705" y="393"/>
                  </a:lnTo>
                  <a:lnTo>
                    <a:pt x="697" y="407"/>
                  </a:lnTo>
                  <a:lnTo>
                    <a:pt x="686" y="420"/>
                  </a:lnTo>
                  <a:lnTo>
                    <a:pt x="675" y="433"/>
                  </a:lnTo>
                  <a:lnTo>
                    <a:pt x="663" y="444"/>
                  </a:lnTo>
                  <a:lnTo>
                    <a:pt x="650" y="453"/>
                  </a:lnTo>
                  <a:lnTo>
                    <a:pt x="635" y="462"/>
                  </a:lnTo>
                  <a:lnTo>
                    <a:pt x="621" y="470"/>
                  </a:lnTo>
                  <a:lnTo>
                    <a:pt x="604" y="475"/>
                  </a:lnTo>
                  <a:lnTo>
                    <a:pt x="588" y="480"/>
                  </a:lnTo>
                  <a:lnTo>
                    <a:pt x="571" y="482"/>
                  </a:lnTo>
                  <a:lnTo>
                    <a:pt x="553" y="482"/>
                  </a:lnTo>
                  <a:lnTo>
                    <a:pt x="143" y="482"/>
                  </a:lnTo>
                  <a:lnTo>
                    <a:pt x="143" y="482"/>
                  </a:lnTo>
                  <a:lnTo>
                    <a:pt x="129" y="482"/>
                  </a:lnTo>
                  <a:lnTo>
                    <a:pt x="114" y="480"/>
                  </a:lnTo>
                  <a:lnTo>
                    <a:pt x="101" y="477"/>
                  </a:lnTo>
                  <a:lnTo>
                    <a:pt x="88" y="471"/>
                  </a:lnTo>
                  <a:lnTo>
                    <a:pt x="75" y="466"/>
                  </a:lnTo>
                  <a:lnTo>
                    <a:pt x="63" y="459"/>
                  </a:lnTo>
                  <a:lnTo>
                    <a:pt x="52" y="449"/>
                  </a:lnTo>
                  <a:lnTo>
                    <a:pt x="43" y="440"/>
                  </a:lnTo>
                  <a:lnTo>
                    <a:pt x="33" y="431"/>
                  </a:lnTo>
                  <a:lnTo>
                    <a:pt x="24" y="420"/>
                  </a:lnTo>
                  <a:lnTo>
                    <a:pt x="17" y="407"/>
                  </a:lnTo>
                  <a:lnTo>
                    <a:pt x="11" y="395"/>
                  </a:lnTo>
                  <a:lnTo>
                    <a:pt x="6" y="382"/>
                  </a:lnTo>
                  <a:lnTo>
                    <a:pt x="2" y="369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4" y="301"/>
                  </a:lnTo>
                  <a:lnTo>
                    <a:pt x="10" y="288"/>
                  </a:lnTo>
                  <a:lnTo>
                    <a:pt x="13" y="278"/>
                  </a:lnTo>
                  <a:lnTo>
                    <a:pt x="21" y="267"/>
                  </a:lnTo>
                  <a:lnTo>
                    <a:pt x="33" y="246"/>
                  </a:lnTo>
                  <a:lnTo>
                    <a:pt x="52" y="228"/>
                  </a:lnTo>
                  <a:lnTo>
                    <a:pt x="72" y="215"/>
                  </a:lnTo>
                  <a:lnTo>
                    <a:pt x="83" y="208"/>
                  </a:lnTo>
                  <a:lnTo>
                    <a:pt x="96" y="204"/>
                  </a:lnTo>
                  <a:lnTo>
                    <a:pt x="108" y="20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3" y="177"/>
                  </a:lnTo>
                  <a:lnTo>
                    <a:pt x="129" y="157"/>
                  </a:lnTo>
                  <a:lnTo>
                    <a:pt x="136" y="139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65" y="85"/>
                  </a:lnTo>
                  <a:lnTo>
                    <a:pt x="178" y="71"/>
                  </a:lnTo>
                  <a:lnTo>
                    <a:pt x="193" y="58"/>
                  </a:lnTo>
                  <a:lnTo>
                    <a:pt x="207" y="45"/>
                  </a:lnTo>
                  <a:lnTo>
                    <a:pt x="224" y="32"/>
                  </a:lnTo>
                  <a:lnTo>
                    <a:pt x="240" y="23"/>
                  </a:lnTo>
                  <a:lnTo>
                    <a:pt x="258" y="16"/>
                  </a:lnTo>
                  <a:lnTo>
                    <a:pt x="279" y="9"/>
                  </a:lnTo>
                  <a:lnTo>
                    <a:pt x="299" y="3"/>
                  </a:lnTo>
                  <a:lnTo>
                    <a:pt x="319" y="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9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8" name="TextBox 544"/>
            <p:cNvSpPr txBox="1"/>
            <p:nvPr/>
          </p:nvSpPr>
          <p:spPr>
            <a:xfrm>
              <a:off x="7983544" y="5208055"/>
              <a:ext cx="747212" cy="2557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b="1">
                  <a:latin typeface="Huawei Sans" panose="020C0503030203020204" pitchFamily="34" charset="0"/>
                </a:rPr>
                <a:t>  SAN</a:t>
              </a:r>
            </a:p>
          </p:txBody>
        </p:sp>
        <p:sp>
          <p:nvSpPr>
            <p:cNvPr id="199" name="Freeform 30"/>
            <p:cNvSpPr>
              <a:spLocks noEditPoints="1"/>
            </p:cNvSpPr>
            <p:nvPr/>
          </p:nvSpPr>
          <p:spPr bwMode="auto">
            <a:xfrm>
              <a:off x="8025728" y="5737216"/>
              <a:ext cx="560953" cy="523192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2">
                <a:lumMod val="9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9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7524928" y="3091523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01" name="矩形 200"/>
            <p:cNvSpPr/>
            <p:nvPr/>
          </p:nvSpPr>
          <p:spPr>
            <a:xfrm>
              <a:off x="7777431" y="3094159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02" name="矩形 201"/>
            <p:cNvSpPr/>
            <p:nvPr/>
          </p:nvSpPr>
          <p:spPr>
            <a:xfrm>
              <a:off x="8028940" y="3091523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03" name="矩形 202"/>
            <p:cNvSpPr/>
            <p:nvPr/>
          </p:nvSpPr>
          <p:spPr>
            <a:xfrm>
              <a:off x="8352493" y="3091601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04" name="矩形 203"/>
            <p:cNvSpPr/>
            <p:nvPr/>
          </p:nvSpPr>
          <p:spPr>
            <a:xfrm>
              <a:off x="8591819" y="3091601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5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sp>
          <p:nvSpPr>
            <p:cNvPr id="205" name="矩形 204"/>
            <p:cNvSpPr/>
            <p:nvPr/>
          </p:nvSpPr>
          <p:spPr>
            <a:xfrm>
              <a:off x="8850103" y="3091600"/>
              <a:ext cx="360000" cy="288000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 anchor="ctr">
              <a:noAutofit/>
            </a:bodyPr>
            <a:lstStyle/>
            <a:p>
              <a:pPr algn="ctr" fontAlgn="ctr">
                <a:defRPr/>
              </a:pPr>
              <a:r>
                <a:rPr lang="ru-RU" sz="1200" b="1">
                  <a:solidFill>
                    <a:srgbClr val="3399FF"/>
                  </a:solidFill>
                  <a:latin typeface="Huawei Sans" panose="020C0503030203020204" pitchFamily="34" charset="0"/>
                </a:rPr>
                <a:t>ВМ</a:t>
              </a:r>
            </a:p>
          </p:txBody>
        </p:sp>
        <p:cxnSp>
          <p:nvCxnSpPr>
            <p:cNvPr id="206" name="直接连接符 205"/>
            <p:cNvCxnSpPr/>
            <p:nvPr/>
          </p:nvCxnSpPr>
          <p:spPr bwMode="auto">
            <a:xfrm flipV="1">
              <a:off x="7450646" y="2842606"/>
              <a:ext cx="1706649" cy="1704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直接连接符 206"/>
            <p:cNvCxnSpPr/>
            <p:nvPr/>
          </p:nvCxnSpPr>
          <p:spPr bwMode="auto">
            <a:xfrm>
              <a:off x="7875554" y="2842606"/>
              <a:ext cx="0" cy="228503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8" name="直接连接符 207"/>
            <p:cNvCxnSpPr/>
            <p:nvPr/>
          </p:nvCxnSpPr>
          <p:spPr bwMode="auto">
            <a:xfrm>
              <a:off x="8685983" y="2842606"/>
              <a:ext cx="0" cy="228503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9" name="直接连接符 208"/>
            <p:cNvCxnSpPr/>
            <p:nvPr/>
          </p:nvCxnSpPr>
          <p:spPr bwMode="auto">
            <a:xfrm>
              <a:off x="8759747" y="4273603"/>
              <a:ext cx="0" cy="150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直接连接符 209"/>
            <p:cNvCxnSpPr/>
            <p:nvPr/>
          </p:nvCxnSpPr>
          <p:spPr bwMode="auto">
            <a:xfrm>
              <a:off x="7960584" y="4282634"/>
              <a:ext cx="0" cy="150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11" name="组合 469"/>
            <p:cNvGrpSpPr/>
            <p:nvPr/>
          </p:nvGrpSpPr>
          <p:grpSpPr>
            <a:xfrm>
              <a:off x="7719783" y="4422884"/>
              <a:ext cx="1290406" cy="481951"/>
              <a:chOff x="754124" y="2699133"/>
              <a:chExt cx="810272" cy="453723"/>
            </a:xfrm>
          </p:grpSpPr>
          <p:grpSp>
            <p:nvGrpSpPr>
              <p:cNvPr id="212" name="组合 60"/>
              <p:cNvGrpSpPr/>
              <p:nvPr/>
            </p:nvGrpSpPr>
            <p:grpSpPr>
              <a:xfrm>
                <a:off x="754124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19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0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1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2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3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213" name="组合 60"/>
              <p:cNvGrpSpPr/>
              <p:nvPr/>
            </p:nvGrpSpPr>
            <p:grpSpPr>
              <a:xfrm>
                <a:off x="1249883" y="2699133"/>
                <a:ext cx="314513" cy="453723"/>
                <a:chOff x="-909638" y="971550"/>
                <a:chExt cx="909638" cy="2039938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14" name="Freeform 147"/>
                <p:cNvSpPr>
                  <a:spLocks/>
                </p:cNvSpPr>
                <p:nvPr/>
              </p:nvSpPr>
              <p:spPr bwMode="auto">
                <a:xfrm>
                  <a:off x="-363538" y="132556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2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38"/>
                    </a:cxn>
                    <a:cxn ang="0">
                      <a:pos x="46" y="225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4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5"/>
                      </a:lnTo>
                      <a:lnTo>
                        <a:pt x="1447" y="232"/>
                      </a:lnTo>
                      <a:lnTo>
                        <a:pt x="1436" y="238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38"/>
                      </a:lnTo>
                      <a:lnTo>
                        <a:pt x="56" y="232"/>
                      </a:lnTo>
                      <a:lnTo>
                        <a:pt x="46" y="225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4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5" name="Freeform 148"/>
                <p:cNvSpPr>
                  <a:spLocks/>
                </p:cNvSpPr>
                <p:nvPr/>
              </p:nvSpPr>
              <p:spPr bwMode="auto">
                <a:xfrm>
                  <a:off x="-363538" y="160178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1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2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4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4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1"/>
                      </a:lnTo>
                      <a:lnTo>
                        <a:pt x="1502" y="114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4"/>
                      </a:lnTo>
                      <a:lnTo>
                        <a:pt x="1447" y="232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2"/>
                      </a:lnTo>
                      <a:lnTo>
                        <a:pt x="46" y="224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4"/>
                      </a:lnTo>
                      <a:lnTo>
                        <a:pt x="3" y="101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6" name="Freeform 149"/>
                <p:cNvSpPr>
                  <a:spLocks/>
                </p:cNvSpPr>
                <p:nvPr/>
              </p:nvSpPr>
              <p:spPr bwMode="auto">
                <a:xfrm>
                  <a:off x="-363538" y="1878013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4"/>
                    </a:cxn>
                    <a:cxn ang="0">
                      <a:pos x="1425" y="11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7"/>
                    </a:cxn>
                    <a:cxn ang="0">
                      <a:pos x="1493" y="79"/>
                    </a:cxn>
                    <a:cxn ang="0">
                      <a:pos x="1500" y="103"/>
                    </a:cxn>
                    <a:cxn ang="0">
                      <a:pos x="1502" y="128"/>
                    </a:cxn>
                    <a:cxn ang="0">
                      <a:pos x="1500" y="153"/>
                    </a:cxn>
                    <a:cxn ang="0">
                      <a:pos x="1493" y="177"/>
                    </a:cxn>
                    <a:cxn ang="0">
                      <a:pos x="1481" y="199"/>
                    </a:cxn>
                    <a:cxn ang="0">
                      <a:pos x="1465" y="218"/>
                    </a:cxn>
                    <a:cxn ang="0">
                      <a:pos x="1447" y="233"/>
                    </a:cxn>
                    <a:cxn ang="0">
                      <a:pos x="1425" y="245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9"/>
                    </a:cxn>
                    <a:cxn ang="0">
                      <a:pos x="66" y="240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30"/>
                    </a:cxn>
                    <a:cxn ang="0">
                      <a:pos x="66" y="16"/>
                    </a:cxn>
                    <a:cxn ang="0">
                      <a:pos x="89" y="7"/>
                    </a:cxn>
                    <a:cxn ang="0">
                      <a:pos x="113" y="2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2"/>
                      </a:lnTo>
                      <a:lnTo>
                        <a:pt x="1401" y="4"/>
                      </a:lnTo>
                      <a:lnTo>
                        <a:pt x="1413" y="7"/>
                      </a:lnTo>
                      <a:lnTo>
                        <a:pt x="1425" y="11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30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7"/>
                      </a:lnTo>
                      <a:lnTo>
                        <a:pt x="1487" y="67"/>
                      </a:lnTo>
                      <a:lnTo>
                        <a:pt x="1493" y="79"/>
                      </a:lnTo>
                      <a:lnTo>
                        <a:pt x="1497" y="90"/>
                      </a:lnTo>
                      <a:lnTo>
                        <a:pt x="1500" y="103"/>
                      </a:lnTo>
                      <a:lnTo>
                        <a:pt x="1502" y="115"/>
                      </a:lnTo>
                      <a:lnTo>
                        <a:pt x="1502" y="128"/>
                      </a:lnTo>
                      <a:lnTo>
                        <a:pt x="1502" y="140"/>
                      </a:lnTo>
                      <a:lnTo>
                        <a:pt x="1500" y="153"/>
                      </a:lnTo>
                      <a:lnTo>
                        <a:pt x="1497" y="165"/>
                      </a:lnTo>
                      <a:lnTo>
                        <a:pt x="1493" y="177"/>
                      </a:lnTo>
                      <a:lnTo>
                        <a:pt x="1487" y="188"/>
                      </a:lnTo>
                      <a:lnTo>
                        <a:pt x="1481" y="199"/>
                      </a:lnTo>
                      <a:lnTo>
                        <a:pt x="1473" y="208"/>
                      </a:lnTo>
                      <a:lnTo>
                        <a:pt x="1465" y="218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40"/>
                      </a:lnTo>
                      <a:lnTo>
                        <a:pt x="1425" y="245"/>
                      </a:lnTo>
                      <a:lnTo>
                        <a:pt x="1413" y="249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9"/>
                      </a:lnTo>
                      <a:lnTo>
                        <a:pt x="77" y="245"/>
                      </a:lnTo>
                      <a:lnTo>
                        <a:pt x="66" y="240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8"/>
                      </a:lnTo>
                      <a:lnTo>
                        <a:pt x="29" y="208"/>
                      </a:lnTo>
                      <a:lnTo>
                        <a:pt x="22" y="199"/>
                      </a:lnTo>
                      <a:lnTo>
                        <a:pt x="15" y="188"/>
                      </a:lnTo>
                      <a:lnTo>
                        <a:pt x="10" y="177"/>
                      </a:lnTo>
                      <a:lnTo>
                        <a:pt x="6" y="165"/>
                      </a:lnTo>
                      <a:lnTo>
                        <a:pt x="3" y="153"/>
                      </a:lnTo>
                      <a:lnTo>
                        <a:pt x="1" y="140"/>
                      </a:lnTo>
                      <a:lnTo>
                        <a:pt x="0" y="128"/>
                      </a:lnTo>
                      <a:lnTo>
                        <a:pt x="1" y="115"/>
                      </a:lnTo>
                      <a:lnTo>
                        <a:pt x="3" y="103"/>
                      </a:lnTo>
                      <a:lnTo>
                        <a:pt x="6" y="90"/>
                      </a:lnTo>
                      <a:lnTo>
                        <a:pt x="10" y="79"/>
                      </a:lnTo>
                      <a:lnTo>
                        <a:pt x="15" y="67"/>
                      </a:lnTo>
                      <a:lnTo>
                        <a:pt x="22" y="57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30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1"/>
                      </a:lnTo>
                      <a:lnTo>
                        <a:pt x="89" y="7"/>
                      </a:lnTo>
                      <a:lnTo>
                        <a:pt x="101" y="4"/>
                      </a:lnTo>
                      <a:lnTo>
                        <a:pt x="113" y="2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7" name="Freeform 150"/>
                <p:cNvSpPr>
                  <a:spLocks/>
                </p:cNvSpPr>
                <p:nvPr/>
              </p:nvSpPr>
              <p:spPr bwMode="auto">
                <a:xfrm>
                  <a:off x="-363538" y="2154238"/>
                  <a:ext cx="184150" cy="31750"/>
                </a:xfrm>
                <a:custGeom>
                  <a:avLst/>
                  <a:gdLst/>
                  <a:ahLst/>
                  <a:cxnLst>
                    <a:cxn ang="0">
                      <a:pos x="1376" y="0"/>
                    </a:cxn>
                    <a:cxn ang="0">
                      <a:pos x="1401" y="3"/>
                    </a:cxn>
                    <a:cxn ang="0">
                      <a:pos x="1425" y="10"/>
                    </a:cxn>
                    <a:cxn ang="0">
                      <a:pos x="1447" y="22"/>
                    </a:cxn>
                    <a:cxn ang="0">
                      <a:pos x="1465" y="38"/>
                    </a:cxn>
                    <a:cxn ang="0">
                      <a:pos x="1481" y="56"/>
                    </a:cxn>
                    <a:cxn ang="0">
                      <a:pos x="1493" y="78"/>
                    </a:cxn>
                    <a:cxn ang="0">
                      <a:pos x="1500" y="102"/>
                    </a:cxn>
                    <a:cxn ang="0">
                      <a:pos x="1502" y="127"/>
                    </a:cxn>
                    <a:cxn ang="0">
                      <a:pos x="1500" y="152"/>
                    </a:cxn>
                    <a:cxn ang="0">
                      <a:pos x="1493" y="176"/>
                    </a:cxn>
                    <a:cxn ang="0">
                      <a:pos x="1481" y="198"/>
                    </a:cxn>
                    <a:cxn ang="0">
                      <a:pos x="1465" y="217"/>
                    </a:cxn>
                    <a:cxn ang="0">
                      <a:pos x="1447" y="233"/>
                    </a:cxn>
                    <a:cxn ang="0">
                      <a:pos x="1425" y="244"/>
                    </a:cxn>
                    <a:cxn ang="0">
                      <a:pos x="1401" y="252"/>
                    </a:cxn>
                    <a:cxn ang="0">
                      <a:pos x="1376" y="254"/>
                    </a:cxn>
                    <a:cxn ang="0">
                      <a:pos x="113" y="254"/>
                    </a:cxn>
                    <a:cxn ang="0">
                      <a:pos x="89" y="248"/>
                    </a:cxn>
                    <a:cxn ang="0">
                      <a:pos x="66" y="239"/>
                    </a:cxn>
                    <a:cxn ang="0">
                      <a:pos x="46" y="226"/>
                    </a:cxn>
                    <a:cxn ang="0">
                      <a:pos x="29" y="208"/>
                    </a:cxn>
                    <a:cxn ang="0">
                      <a:pos x="15" y="188"/>
                    </a:cxn>
                    <a:cxn ang="0">
                      <a:pos x="6" y="165"/>
                    </a:cxn>
                    <a:cxn ang="0">
                      <a:pos x="1" y="140"/>
                    </a:cxn>
                    <a:cxn ang="0">
                      <a:pos x="1" y="115"/>
                    </a:cxn>
                    <a:cxn ang="0">
                      <a:pos x="6" y="90"/>
                    </a:cxn>
                    <a:cxn ang="0">
                      <a:pos x="15" y="67"/>
                    </a:cxn>
                    <a:cxn ang="0">
                      <a:pos x="29" y="47"/>
                    </a:cxn>
                    <a:cxn ang="0">
                      <a:pos x="46" y="29"/>
                    </a:cxn>
                    <a:cxn ang="0">
                      <a:pos x="66" y="16"/>
                    </a:cxn>
                    <a:cxn ang="0">
                      <a:pos x="89" y="6"/>
                    </a:cxn>
                    <a:cxn ang="0">
                      <a:pos x="113" y="1"/>
                    </a:cxn>
                  </a:cxnLst>
                  <a:rect l="0" t="0" r="r" b="b"/>
                  <a:pathLst>
                    <a:path w="1502" h="254">
                      <a:moveTo>
                        <a:pt x="127" y="0"/>
                      </a:moveTo>
                      <a:lnTo>
                        <a:pt x="1376" y="0"/>
                      </a:lnTo>
                      <a:lnTo>
                        <a:pt x="1388" y="1"/>
                      </a:lnTo>
                      <a:lnTo>
                        <a:pt x="1401" y="3"/>
                      </a:lnTo>
                      <a:lnTo>
                        <a:pt x="1413" y="6"/>
                      </a:lnTo>
                      <a:lnTo>
                        <a:pt x="1425" y="10"/>
                      </a:lnTo>
                      <a:lnTo>
                        <a:pt x="1436" y="16"/>
                      </a:lnTo>
                      <a:lnTo>
                        <a:pt x="1447" y="22"/>
                      </a:lnTo>
                      <a:lnTo>
                        <a:pt x="1456" y="29"/>
                      </a:lnTo>
                      <a:lnTo>
                        <a:pt x="1465" y="38"/>
                      </a:lnTo>
                      <a:lnTo>
                        <a:pt x="1473" y="47"/>
                      </a:lnTo>
                      <a:lnTo>
                        <a:pt x="1481" y="56"/>
                      </a:lnTo>
                      <a:lnTo>
                        <a:pt x="1487" y="67"/>
                      </a:lnTo>
                      <a:lnTo>
                        <a:pt x="1493" y="78"/>
                      </a:lnTo>
                      <a:lnTo>
                        <a:pt x="1497" y="90"/>
                      </a:lnTo>
                      <a:lnTo>
                        <a:pt x="1500" y="102"/>
                      </a:lnTo>
                      <a:lnTo>
                        <a:pt x="1502" y="115"/>
                      </a:lnTo>
                      <a:lnTo>
                        <a:pt x="1502" y="127"/>
                      </a:lnTo>
                      <a:lnTo>
                        <a:pt x="1502" y="140"/>
                      </a:lnTo>
                      <a:lnTo>
                        <a:pt x="1500" y="152"/>
                      </a:lnTo>
                      <a:lnTo>
                        <a:pt x="1497" y="165"/>
                      </a:lnTo>
                      <a:lnTo>
                        <a:pt x="1493" y="176"/>
                      </a:lnTo>
                      <a:lnTo>
                        <a:pt x="1487" y="188"/>
                      </a:lnTo>
                      <a:lnTo>
                        <a:pt x="1481" y="198"/>
                      </a:lnTo>
                      <a:lnTo>
                        <a:pt x="1473" y="208"/>
                      </a:lnTo>
                      <a:lnTo>
                        <a:pt x="1465" y="217"/>
                      </a:lnTo>
                      <a:lnTo>
                        <a:pt x="1456" y="226"/>
                      </a:lnTo>
                      <a:lnTo>
                        <a:pt x="1447" y="233"/>
                      </a:lnTo>
                      <a:lnTo>
                        <a:pt x="1436" y="239"/>
                      </a:lnTo>
                      <a:lnTo>
                        <a:pt x="1425" y="244"/>
                      </a:lnTo>
                      <a:lnTo>
                        <a:pt x="1413" y="248"/>
                      </a:lnTo>
                      <a:lnTo>
                        <a:pt x="1401" y="252"/>
                      </a:lnTo>
                      <a:lnTo>
                        <a:pt x="1388" y="254"/>
                      </a:lnTo>
                      <a:lnTo>
                        <a:pt x="1376" y="254"/>
                      </a:lnTo>
                      <a:lnTo>
                        <a:pt x="127" y="254"/>
                      </a:lnTo>
                      <a:lnTo>
                        <a:pt x="113" y="254"/>
                      </a:lnTo>
                      <a:lnTo>
                        <a:pt x="101" y="252"/>
                      </a:lnTo>
                      <a:lnTo>
                        <a:pt x="89" y="248"/>
                      </a:lnTo>
                      <a:lnTo>
                        <a:pt x="77" y="244"/>
                      </a:lnTo>
                      <a:lnTo>
                        <a:pt x="66" y="239"/>
                      </a:lnTo>
                      <a:lnTo>
                        <a:pt x="56" y="233"/>
                      </a:lnTo>
                      <a:lnTo>
                        <a:pt x="46" y="226"/>
                      </a:lnTo>
                      <a:lnTo>
                        <a:pt x="37" y="217"/>
                      </a:lnTo>
                      <a:lnTo>
                        <a:pt x="29" y="208"/>
                      </a:lnTo>
                      <a:lnTo>
                        <a:pt x="22" y="198"/>
                      </a:lnTo>
                      <a:lnTo>
                        <a:pt x="15" y="188"/>
                      </a:lnTo>
                      <a:lnTo>
                        <a:pt x="10" y="176"/>
                      </a:lnTo>
                      <a:lnTo>
                        <a:pt x="6" y="165"/>
                      </a:lnTo>
                      <a:lnTo>
                        <a:pt x="3" y="152"/>
                      </a:lnTo>
                      <a:lnTo>
                        <a:pt x="1" y="140"/>
                      </a:lnTo>
                      <a:lnTo>
                        <a:pt x="0" y="127"/>
                      </a:lnTo>
                      <a:lnTo>
                        <a:pt x="1" y="115"/>
                      </a:lnTo>
                      <a:lnTo>
                        <a:pt x="3" y="102"/>
                      </a:lnTo>
                      <a:lnTo>
                        <a:pt x="6" y="90"/>
                      </a:lnTo>
                      <a:lnTo>
                        <a:pt x="10" y="78"/>
                      </a:lnTo>
                      <a:lnTo>
                        <a:pt x="15" y="67"/>
                      </a:lnTo>
                      <a:lnTo>
                        <a:pt x="22" y="56"/>
                      </a:lnTo>
                      <a:lnTo>
                        <a:pt x="29" y="47"/>
                      </a:lnTo>
                      <a:lnTo>
                        <a:pt x="37" y="38"/>
                      </a:lnTo>
                      <a:lnTo>
                        <a:pt x="46" y="29"/>
                      </a:lnTo>
                      <a:lnTo>
                        <a:pt x="56" y="22"/>
                      </a:lnTo>
                      <a:lnTo>
                        <a:pt x="66" y="16"/>
                      </a:lnTo>
                      <a:lnTo>
                        <a:pt x="77" y="10"/>
                      </a:lnTo>
                      <a:lnTo>
                        <a:pt x="89" y="6"/>
                      </a:lnTo>
                      <a:lnTo>
                        <a:pt x="101" y="3"/>
                      </a:lnTo>
                      <a:lnTo>
                        <a:pt x="113" y="1"/>
                      </a:lnTo>
                      <a:lnTo>
                        <a:pt x="127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8" name="Freeform 151"/>
                <p:cNvSpPr>
                  <a:spLocks noEditPoints="1"/>
                </p:cNvSpPr>
                <p:nvPr/>
              </p:nvSpPr>
              <p:spPr bwMode="auto">
                <a:xfrm>
                  <a:off x="-909638" y="971550"/>
                  <a:ext cx="909638" cy="2039938"/>
                </a:xfrm>
                <a:custGeom>
                  <a:avLst/>
                  <a:gdLst/>
                  <a:ahLst/>
                  <a:cxnLst>
                    <a:cxn ang="0">
                      <a:pos x="7285" y="81"/>
                    </a:cxn>
                    <a:cxn ang="0">
                      <a:pos x="7441" y="325"/>
                    </a:cxn>
                    <a:cxn ang="0">
                      <a:pos x="7400" y="16492"/>
                    </a:cxn>
                    <a:cxn ang="0">
                      <a:pos x="7183" y="16680"/>
                    </a:cxn>
                    <a:cxn ang="0">
                      <a:pos x="266" y="16680"/>
                    </a:cxn>
                    <a:cxn ang="0">
                      <a:pos x="49" y="16492"/>
                    </a:cxn>
                    <a:cxn ang="0">
                      <a:pos x="8" y="325"/>
                    </a:cxn>
                    <a:cxn ang="0">
                      <a:pos x="163" y="81"/>
                    </a:cxn>
                    <a:cxn ang="0">
                      <a:pos x="5939" y="1613"/>
                    </a:cxn>
                    <a:cxn ang="0">
                      <a:pos x="6201" y="1711"/>
                    </a:cxn>
                    <a:cxn ang="0">
                      <a:pos x="6328" y="1952"/>
                    </a:cxn>
                    <a:cxn ang="0">
                      <a:pos x="6263" y="3222"/>
                    </a:cxn>
                    <a:cxn ang="0">
                      <a:pos x="6036" y="3376"/>
                    </a:cxn>
                    <a:cxn ang="0">
                      <a:pos x="1341" y="3351"/>
                    </a:cxn>
                    <a:cxn ang="0">
                      <a:pos x="1150" y="3157"/>
                    </a:cxn>
                    <a:cxn ang="0">
                      <a:pos x="1137" y="1878"/>
                    </a:cxn>
                    <a:cxn ang="0">
                      <a:pos x="1307" y="1667"/>
                    </a:cxn>
                    <a:cxn ang="0">
                      <a:pos x="5979" y="3879"/>
                    </a:cxn>
                    <a:cxn ang="0">
                      <a:pos x="6228" y="4001"/>
                    </a:cxn>
                    <a:cxn ang="0">
                      <a:pos x="6330" y="4255"/>
                    </a:cxn>
                    <a:cxn ang="0">
                      <a:pos x="6240" y="5515"/>
                    </a:cxn>
                    <a:cxn ang="0">
                      <a:pos x="5999" y="5647"/>
                    </a:cxn>
                    <a:cxn ang="0">
                      <a:pos x="1307" y="5597"/>
                    </a:cxn>
                    <a:cxn ang="0">
                      <a:pos x="1137" y="5386"/>
                    </a:cxn>
                    <a:cxn ang="0">
                      <a:pos x="1150" y="4107"/>
                    </a:cxn>
                    <a:cxn ang="0">
                      <a:pos x="1341" y="3914"/>
                    </a:cxn>
                    <a:cxn ang="0">
                      <a:pos x="6018" y="6147"/>
                    </a:cxn>
                    <a:cxn ang="0">
                      <a:pos x="6252" y="6293"/>
                    </a:cxn>
                    <a:cxn ang="0">
                      <a:pos x="6329" y="7557"/>
                    </a:cxn>
                    <a:cxn ang="0">
                      <a:pos x="6215" y="7804"/>
                    </a:cxn>
                    <a:cxn ang="0">
                      <a:pos x="5959" y="7915"/>
                    </a:cxn>
                    <a:cxn ang="0">
                      <a:pos x="1277" y="7841"/>
                    </a:cxn>
                    <a:cxn ang="0">
                      <a:pos x="1128" y="7614"/>
                    </a:cxn>
                    <a:cxn ang="0">
                      <a:pos x="1166" y="6339"/>
                    </a:cxn>
                    <a:cxn ang="0">
                      <a:pos x="1376" y="6163"/>
                    </a:cxn>
                    <a:cxn ang="0">
                      <a:pos x="6055" y="8420"/>
                    </a:cxn>
                    <a:cxn ang="0">
                      <a:pos x="6272" y="8586"/>
                    </a:cxn>
                    <a:cxn ang="0">
                      <a:pos x="6325" y="9859"/>
                    </a:cxn>
                    <a:cxn ang="0">
                      <a:pos x="6187" y="10093"/>
                    </a:cxn>
                    <a:cxn ang="0">
                      <a:pos x="1510" y="10180"/>
                    </a:cxn>
                    <a:cxn ang="0">
                      <a:pos x="1248" y="10081"/>
                    </a:cxn>
                    <a:cxn ang="0">
                      <a:pos x="1121" y="9840"/>
                    </a:cxn>
                    <a:cxn ang="0">
                      <a:pos x="1186" y="8571"/>
                    </a:cxn>
                    <a:cxn ang="0">
                      <a:pos x="1413" y="8415"/>
                    </a:cxn>
                    <a:cxn ang="0">
                      <a:pos x="3942" y="14477"/>
                    </a:cxn>
                    <a:cxn ang="0">
                      <a:pos x="4188" y="14735"/>
                    </a:cxn>
                    <a:cxn ang="0">
                      <a:pos x="4196" y="15102"/>
                    </a:cxn>
                    <a:cxn ang="0">
                      <a:pos x="3964" y="15372"/>
                    </a:cxn>
                    <a:cxn ang="0">
                      <a:pos x="3599" y="15417"/>
                    </a:cxn>
                    <a:cxn ang="0">
                      <a:pos x="3308" y="15211"/>
                    </a:cxn>
                    <a:cxn ang="0">
                      <a:pos x="3228" y="14854"/>
                    </a:cxn>
                    <a:cxn ang="0">
                      <a:pos x="3406" y="14543"/>
                    </a:cxn>
                    <a:cxn ang="0">
                      <a:pos x="1277" y="12777"/>
                    </a:cxn>
                    <a:cxn ang="0">
                      <a:pos x="6299" y="12881"/>
                    </a:cxn>
                    <a:cxn ang="0">
                      <a:pos x="6222" y="13140"/>
                    </a:cxn>
                    <a:cxn ang="0">
                      <a:pos x="1169" y="13093"/>
                    </a:cxn>
                    <a:cxn ang="0">
                      <a:pos x="1186" y="12815"/>
                    </a:cxn>
                    <a:cxn ang="0">
                      <a:pos x="6234" y="12232"/>
                    </a:cxn>
                    <a:cxn ang="0">
                      <a:pos x="6295" y="12500"/>
                    </a:cxn>
                    <a:cxn ang="0">
                      <a:pos x="1263" y="12589"/>
                    </a:cxn>
                    <a:cxn ang="0">
                      <a:pos x="1147" y="12461"/>
                    </a:cxn>
                    <a:cxn ang="0">
                      <a:pos x="1251" y="12220"/>
                    </a:cxn>
                  </a:cxnLst>
                  <a:rect l="0" t="0" r="r" b="b"/>
                  <a:pathLst>
                    <a:path w="7449" h="16705">
                      <a:moveTo>
                        <a:pt x="406" y="0"/>
                      </a:moveTo>
                      <a:lnTo>
                        <a:pt x="7043" y="0"/>
                      </a:lnTo>
                      <a:lnTo>
                        <a:pt x="7064" y="1"/>
                      </a:lnTo>
                      <a:lnTo>
                        <a:pt x="7085" y="2"/>
                      </a:lnTo>
                      <a:lnTo>
                        <a:pt x="7104" y="5"/>
                      </a:lnTo>
                      <a:lnTo>
                        <a:pt x="7124" y="8"/>
                      </a:lnTo>
                      <a:lnTo>
                        <a:pt x="7144" y="13"/>
                      </a:lnTo>
                      <a:lnTo>
                        <a:pt x="7164" y="19"/>
                      </a:lnTo>
                      <a:lnTo>
                        <a:pt x="7183" y="25"/>
                      </a:lnTo>
                      <a:lnTo>
                        <a:pt x="7201" y="32"/>
                      </a:lnTo>
                      <a:lnTo>
                        <a:pt x="7218" y="41"/>
                      </a:lnTo>
                      <a:lnTo>
                        <a:pt x="7236" y="49"/>
                      </a:lnTo>
                      <a:lnTo>
                        <a:pt x="7253" y="60"/>
                      </a:lnTo>
                      <a:lnTo>
                        <a:pt x="7269" y="70"/>
                      </a:lnTo>
                      <a:lnTo>
                        <a:pt x="7285" y="81"/>
                      </a:lnTo>
                      <a:lnTo>
                        <a:pt x="7301" y="93"/>
                      </a:lnTo>
                      <a:lnTo>
                        <a:pt x="7315" y="105"/>
                      </a:lnTo>
                      <a:lnTo>
                        <a:pt x="7330" y="119"/>
                      </a:lnTo>
                      <a:lnTo>
                        <a:pt x="7344" y="134"/>
                      </a:lnTo>
                      <a:lnTo>
                        <a:pt x="7356" y="148"/>
                      </a:lnTo>
                      <a:lnTo>
                        <a:pt x="7368" y="164"/>
                      </a:lnTo>
                      <a:lnTo>
                        <a:pt x="7379" y="180"/>
                      </a:lnTo>
                      <a:lnTo>
                        <a:pt x="7389" y="196"/>
                      </a:lnTo>
                      <a:lnTo>
                        <a:pt x="7400" y="213"/>
                      </a:lnTo>
                      <a:lnTo>
                        <a:pt x="7408" y="231"/>
                      </a:lnTo>
                      <a:lnTo>
                        <a:pt x="7417" y="248"/>
                      </a:lnTo>
                      <a:lnTo>
                        <a:pt x="7424" y="266"/>
                      </a:lnTo>
                      <a:lnTo>
                        <a:pt x="7430" y="285"/>
                      </a:lnTo>
                      <a:lnTo>
                        <a:pt x="7436" y="305"/>
                      </a:lnTo>
                      <a:lnTo>
                        <a:pt x="7441" y="325"/>
                      </a:lnTo>
                      <a:lnTo>
                        <a:pt x="7444" y="345"/>
                      </a:lnTo>
                      <a:lnTo>
                        <a:pt x="7447" y="364"/>
                      </a:lnTo>
                      <a:lnTo>
                        <a:pt x="7448" y="385"/>
                      </a:lnTo>
                      <a:lnTo>
                        <a:pt x="7449" y="406"/>
                      </a:lnTo>
                      <a:lnTo>
                        <a:pt x="7449" y="16299"/>
                      </a:lnTo>
                      <a:lnTo>
                        <a:pt x="7448" y="16320"/>
                      </a:lnTo>
                      <a:lnTo>
                        <a:pt x="7447" y="16341"/>
                      </a:lnTo>
                      <a:lnTo>
                        <a:pt x="7444" y="16362"/>
                      </a:lnTo>
                      <a:lnTo>
                        <a:pt x="7441" y="16381"/>
                      </a:lnTo>
                      <a:lnTo>
                        <a:pt x="7436" y="16400"/>
                      </a:lnTo>
                      <a:lnTo>
                        <a:pt x="7430" y="16420"/>
                      </a:lnTo>
                      <a:lnTo>
                        <a:pt x="7424" y="16439"/>
                      </a:lnTo>
                      <a:lnTo>
                        <a:pt x="7417" y="16457"/>
                      </a:lnTo>
                      <a:lnTo>
                        <a:pt x="7408" y="16475"/>
                      </a:lnTo>
                      <a:lnTo>
                        <a:pt x="7400" y="16492"/>
                      </a:lnTo>
                      <a:lnTo>
                        <a:pt x="7389" y="16510"/>
                      </a:lnTo>
                      <a:lnTo>
                        <a:pt x="7379" y="16525"/>
                      </a:lnTo>
                      <a:lnTo>
                        <a:pt x="7368" y="16542"/>
                      </a:lnTo>
                      <a:lnTo>
                        <a:pt x="7356" y="16557"/>
                      </a:lnTo>
                      <a:lnTo>
                        <a:pt x="7344" y="16571"/>
                      </a:lnTo>
                      <a:lnTo>
                        <a:pt x="7330" y="16586"/>
                      </a:lnTo>
                      <a:lnTo>
                        <a:pt x="7315" y="16600"/>
                      </a:lnTo>
                      <a:lnTo>
                        <a:pt x="7301" y="16612"/>
                      </a:lnTo>
                      <a:lnTo>
                        <a:pt x="7285" y="16625"/>
                      </a:lnTo>
                      <a:lnTo>
                        <a:pt x="7269" y="16635"/>
                      </a:lnTo>
                      <a:lnTo>
                        <a:pt x="7253" y="16647"/>
                      </a:lnTo>
                      <a:lnTo>
                        <a:pt x="7236" y="16656"/>
                      </a:lnTo>
                      <a:lnTo>
                        <a:pt x="7218" y="16665"/>
                      </a:lnTo>
                      <a:lnTo>
                        <a:pt x="7201" y="16673"/>
                      </a:lnTo>
                      <a:lnTo>
                        <a:pt x="7183" y="16680"/>
                      </a:lnTo>
                      <a:lnTo>
                        <a:pt x="7164" y="16686"/>
                      </a:lnTo>
                      <a:lnTo>
                        <a:pt x="7144" y="16692"/>
                      </a:lnTo>
                      <a:lnTo>
                        <a:pt x="7124" y="16697"/>
                      </a:lnTo>
                      <a:lnTo>
                        <a:pt x="7104" y="16701"/>
                      </a:lnTo>
                      <a:lnTo>
                        <a:pt x="7085" y="16703"/>
                      </a:lnTo>
                      <a:lnTo>
                        <a:pt x="7064" y="16705"/>
                      </a:lnTo>
                      <a:lnTo>
                        <a:pt x="7043" y="16705"/>
                      </a:lnTo>
                      <a:lnTo>
                        <a:pt x="406" y="16705"/>
                      </a:lnTo>
                      <a:lnTo>
                        <a:pt x="385" y="16705"/>
                      </a:lnTo>
                      <a:lnTo>
                        <a:pt x="364" y="16703"/>
                      </a:lnTo>
                      <a:lnTo>
                        <a:pt x="345" y="16701"/>
                      </a:lnTo>
                      <a:lnTo>
                        <a:pt x="324" y="16697"/>
                      </a:lnTo>
                      <a:lnTo>
                        <a:pt x="305" y="16692"/>
                      </a:lnTo>
                      <a:lnTo>
                        <a:pt x="285" y="16686"/>
                      </a:lnTo>
                      <a:lnTo>
                        <a:pt x="266" y="16680"/>
                      </a:lnTo>
                      <a:lnTo>
                        <a:pt x="248" y="16673"/>
                      </a:lnTo>
                      <a:lnTo>
                        <a:pt x="230" y="16665"/>
                      </a:lnTo>
                      <a:lnTo>
                        <a:pt x="213" y="16656"/>
                      </a:lnTo>
                      <a:lnTo>
                        <a:pt x="195" y="16647"/>
                      </a:lnTo>
                      <a:lnTo>
                        <a:pt x="180" y="16635"/>
                      </a:lnTo>
                      <a:lnTo>
                        <a:pt x="163" y="16625"/>
                      </a:lnTo>
                      <a:lnTo>
                        <a:pt x="148" y="16612"/>
                      </a:lnTo>
                      <a:lnTo>
                        <a:pt x="134" y="16600"/>
                      </a:lnTo>
                      <a:lnTo>
                        <a:pt x="119" y="16586"/>
                      </a:lnTo>
                      <a:lnTo>
                        <a:pt x="105" y="16571"/>
                      </a:lnTo>
                      <a:lnTo>
                        <a:pt x="93" y="16557"/>
                      </a:lnTo>
                      <a:lnTo>
                        <a:pt x="80" y="16542"/>
                      </a:lnTo>
                      <a:lnTo>
                        <a:pt x="70" y="16525"/>
                      </a:lnTo>
                      <a:lnTo>
                        <a:pt x="58" y="16510"/>
                      </a:lnTo>
                      <a:lnTo>
                        <a:pt x="49" y="16492"/>
                      </a:lnTo>
                      <a:lnTo>
                        <a:pt x="40" y="16475"/>
                      </a:lnTo>
                      <a:lnTo>
                        <a:pt x="32" y="16457"/>
                      </a:lnTo>
                      <a:lnTo>
                        <a:pt x="25" y="16439"/>
                      </a:lnTo>
                      <a:lnTo>
                        <a:pt x="19" y="16420"/>
                      </a:lnTo>
                      <a:lnTo>
                        <a:pt x="13" y="16400"/>
                      </a:lnTo>
                      <a:lnTo>
                        <a:pt x="8" y="16381"/>
                      </a:lnTo>
                      <a:lnTo>
                        <a:pt x="4" y="16362"/>
                      </a:lnTo>
                      <a:lnTo>
                        <a:pt x="2" y="16341"/>
                      </a:lnTo>
                      <a:lnTo>
                        <a:pt x="0" y="16320"/>
                      </a:lnTo>
                      <a:lnTo>
                        <a:pt x="0" y="16299"/>
                      </a:lnTo>
                      <a:lnTo>
                        <a:pt x="0" y="406"/>
                      </a:lnTo>
                      <a:lnTo>
                        <a:pt x="0" y="385"/>
                      </a:lnTo>
                      <a:lnTo>
                        <a:pt x="2" y="364"/>
                      </a:lnTo>
                      <a:lnTo>
                        <a:pt x="4" y="345"/>
                      </a:lnTo>
                      <a:lnTo>
                        <a:pt x="8" y="325"/>
                      </a:lnTo>
                      <a:lnTo>
                        <a:pt x="13" y="305"/>
                      </a:lnTo>
                      <a:lnTo>
                        <a:pt x="19" y="285"/>
                      </a:lnTo>
                      <a:lnTo>
                        <a:pt x="25" y="266"/>
                      </a:lnTo>
                      <a:lnTo>
                        <a:pt x="32" y="248"/>
                      </a:lnTo>
                      <a:lnTo>
                        <a:pt x="40" y="231"/>
                      </a:lnTo>
                      <a:lnTo>
                        <a:pt x="49" y="213"/>
                      </a:lnTo>
                      <a:lnTo>
                        <a:pt x="58" y="196"/>
                      </a:lnTo>
                      <a:lnTo>
                        <a:pt x="70" y="180"/>
                      </a:lnTo>
                      <a:lnTo>
                        <a:pt x="80" y="164"/>
                      </a:lnTo>
                      <a:lnTo>
                        <a:pt x="93" y="148"/>
                      </a:lnTo>
                      <a:lnTo>
                        <a:pt x="105" y="134"/>
                      </a:lnTo>
                      <a:lnTo>
                        <a:pt x="119" y="119"/>
                      </a:lnTo>
                      <a:lnTo>
                        <a:pt x="134" y="105"/>
                      </a:lnTo>
                      <a:lnTo>
                        <a:pt x="148" y="93"/>
                      </a:lnTo>
                      <a:lnTo>
                        <a:pt x="163" y="81"/>
                      </a:lnTo>
                      <a:lnTo>
                        <a:pt x="180" y="70"/>
                      </a:lnTo>
                      <a:lnTo>
                        <a:pt x="195" y="60"/>
                      </a:lnTo>
                      <a:lnTo>
                        <a:pt x="213" y="49"/>
                      </a:lnTo>
                      <a:lnTo>
                        <a:pt x="230" y="41"/>
                      </a:lnTo>
                      <a:lnTo>
                        <a:pt x="248" y="32"/>
                      </a:lnTo>
                      <a:lnTo>
                        <a:pt x="266" y="25"/>
                      </a:lnTo>
                      <a:lnTo>
                        <a:pt x="285" y="19"/>
                      </a:lnTo>
                      <a:lnTo>
                        <a:pt x="305" y="13"/>
                      </a:lnTo>
                      <a:lnTo>
                        <a:pt x="324" y="8"/>
                      </a:lnTo>
                      <a:lnTo>
                        <a:pt x="345" y="5"/>
                      </a:lnTo>
                      <a:lnTo>
                        <a:pt x="364" y="2"/>
                      </a:lnTo>
                      <a:lnTo>
                        <a:pt x="385" y="1"/>
                      </a:lnTo>
                      <a:lnTo>
                        <a:pt x="406" y="0"/>
                      </a:lnTo>
                      <a:close/>
                      <a:moveTo>
                        <a:pt x="1510" y="1613"/>
                      </a:moveTo>
                      <a:lnTo>
                        <a:pt x="5939" y="1613"/>
                      </a:lnTo>
                      <a:lnTo>
                        <a:pt x="5959" y="1613"/>
                      </a:lnTo>
                      <a:lnTo>
                        <a:pt x="5979" y="1615"/>
                      </a:lnTo>
                      <a:lnTo>
                        <a:pt x="5999" y="1617"/>
                      </a:lnTo>
                      <a:lnTo>
                        <a:pt x="6018" y="1620"/>
                      </a:lnTo>
                      <a:lnTo>
                        <a:pt x="6036" y="1625"/>
                      </a:lnTo>
                      <a:lnTo>
                        <a:pt x="6055" y="1630"/>
                      </a:lnTo>
                      <a:lnTo>
                        <a:pt x="6073" y="1636"/>
                      </a:lnTo>
                      <a:lnTo>
                        <a:pt x="6091" y="1642"/>
                      </a:lnTo>
                      <a:lnTo>
                        <a:pt x="6108" y="1650"/>
                      </a:lnTo>
                      <a:lnTo>
                        <a:pt x="6125" y="1658"/>
                      </a:lnTo>
                      <a:lnTo>
                        <a:pt x="6141" y="1667"/>
                      </a:lnTo>
                      <a:lnTo>
                        <a:pt x="6158" y="1678"/>
                      </a:lnTo>
                      <a:lnTo>
                        <a:pt x="6172" y="1688"/>
                      </a:lnTo>
                      <a:lnTo>
                        <a:pt x="6187" y="1700"/>
                      </a:lnTo>
                      <a:lnTo>
                        <a:pt x="6201" y="1711"/>
                      </a:lnTo>
                      <a:lnTo>
                        <a:pt x="6215" y="1724"/>
                      </a:lnTo>
                      <a:lnTo>
                        <a:pt x="6228" y="1737"/>
                      </a:lnTo>
                      <a:lnTo>
                        <a:pt x="6240" y="1751"/>
                      </a:lnTo>
                      <a:lnTo>
                        <a:pt x="6252" y="1764"/>
                      </a:lnTo>
                      <a:lnTo>
                        <a:pt x="6263" y="1780"/>
                      </a:lnTo>
                      <a:lnTo>
                        <a:pt x="6272" y="1795"/>
                      </a:lnTo>
                      <a:lnTo>
                        <a:pt x="6282" y="1810"/>
                      </a:lnTo>
                      <a:lnTo>
                        <a:pt x="6291" y="1827"/>
                      </a:lnTo>
                      <a:lnTo>
                        <a:pt x="6299" y="1844"/>
                      </a:lnTo>
                      <a:lnTo>
                        <a:pt x="6306" y="1861"/>
                      </a:lnTo>
                      <a:lnTo>
                        <a:pt x="6312" y="1878"/>
                      </a:lnTo>
                      <a:lnTo>
                        <a:pt x="6317" y="1896"/>
                      </a:lnTo>
                      <a:lnTo>
                        <a:pt x="6321" y="1915"/>
                      </a:lnTo>
                      <a:lnTo>
                        <a:pt x="6325" y="1934"/>
                      </a:lnTo>
                      <a:lnTo>
                        <a:pt x="6328" y="1952"/>
                      </a:lnTo>
                      <a:lnTo>
                        <a:pt x="6329" y="1971"/>
                      </a:lnTo>
                      <a:lnTo>
                        <a:pt x="6330" y="1990"/>
                      </a:lnTo>
                      <a:lnTo>
                        <a:pt x="6330" y="3011"/>
                      </a:lnTo>
                      <a:lnTo>
                        <a:pt x="6329" y="3030"/>
                      </a:lnTo>
                      <a:lnTo>
                        <a:pt x="6328" y="3049"/>
                      </a:lnTo>
                      <a:lnTo>
                        <a:pt x="6325" y="3068"/>
                      </a:lnTo>
                      <a:lnTo>
                        <a:pt x="6321" y="3086"/>
                      </a:lnTo>
                      <a:lnTo>
                        <a:pt x="6317" y="3105"/>
                      </a:lnTo>
                      <a:lnTo>
                        <a:pt x="6312" y="3123"/>
                      </a:lnTo>
                      <a:lnTo>
                        <a:pt x="6306" y="3141"/>
                      </a:lnTo>
                      <a:lnTo>
                        <a:pt x="6299" y="3157"/>
                      </a:lnTo>
                      <a:lnTo>
                        <a:pt x="6291" y="3174"/>
                      </a:lnTo>
                      <a:lnTo>
                        <a:pt x="6282" y="3191"/>
                      </a:lnTo>
                      <a:lnTo>
                        <a:pt x="6272" y="3206"/>
                      </a:lnTo>
                      <a:lnTo>
                        <a:pt x="6263" y="3222"/>
                      </a:lnTo>
                      <a:lnTo>
                        <a:pt x="6252" y="3237"/>
                      </a:lnTo>
                      <a:lnTo>
                        <a:pt x="6240" y="3250"/>
                      </a:lnTo>
                      <a:lnTo>
                        <a:pt x="6228" y="3265"/>
                      </a:lnTo>
                      <a:lnTo>
                        <a:pt x="6215" y="3277"/>
                      </a:lnTo>
                      <a:lnTo>
                        <a:pt x="6201" y="3290"/>
                      </a:lnTo>
                      <a:lnTo>
                        <a:pt x="6187" y="3302"/>
                      </a:lnTo>
                      <a:lnTo>
                        <a:pt x="6172" y="3313"/>
                      </a:lnTo>
                      <a:lnTo>
                        <a:pt x="6158" y="3323"/>
                      </a:lnTo>
                      <a:lnTo>
                        <a:pt x="6141" y="3334"/>
                      </a:lnTo>
                      <a:lnTo>
                        <a:pt x="6125" y="3343"/>
                      </a:lnTo>
                      <a:lnTo>
                        <a:pt x="6108" y="3351"/>
                      </a:lnTo>
                      <a:lnTo>
                        <a:pt x="6091" y="3359"/>
                      </a:lnTo>
                      <a:lnTo>
                        <a:pt x="6073" y="3365"/>
                      </a:lnTo>
                      <a:lnTo>
                        <a:pt x="6055" y="3371"/>
                      </a:lnTo>
                      <a:lnTo>
                        <a:pt x="6036" y="3376"/>
                      </a:lnTo>
                      <a:lnTo>
                        <a:pt x="6018" y="3381"/>
                      </a:lnTo>
                      <a:lnTo>
                        <a:pt x="5999" y="3384"/>
                      </a:lnTo>
                      <a:lnTo>
                        <a:pt x="5979" y="3387"/>
                      </a:lnTo>
                      <a:lnTo>
                        <a:pt x="5959" y="3388"/>
                      </a:lnTo>
                      <a:lnTo>
                        <a:pt x="5939" y="3388"/>
                      </a:lnTo>
                      <a:lnTo>
                        <a:pt x="1510" y="3388"/>
                      </a:lnTo>
                      <a:lnTo>
                        <a:pt x="1490" y="3388"/>
                      </a:lnTo>
                      <a:lnTo>
                        <a:pt x="1470" y="3387"/>
                      </a:lnTo>
                      <a:lnTo>
                        <a:pt x="1450" y="3384"/>
                      </a:lnTo>
                      <a:lnTo>
                        <a:pt x="1431" y="3381"/>
                      </a:lnTo>
                      <a:lnTo>
                        <a:pt x="1413" y="3376"/>
                      </a:lnTo>
                      <a:lnTo>
                        <a:pt x="1394" y="3371"/>
                      </a:lnTo>
                      <a:lnTo>
                        <a:pt x="1376" y="3365"/>
                      </a:lnTo>
                      <a:lnTo>
                        <a:pt x="1358" y="3359"/>
                      </a:lnTo>
                      <a:lnTo>
                        <a:pt x="1341" y="3351"/>
                      </a:lnTo>
                      <a:lnTo>
                        <a:pt x="1324" y="3343"/>
                      </a:lnTo>
                      <a:lnTo>
                        <a:pt x="1307" y="3334"/>
                      </a:lnTo>
                      <a:lnTo>
                        <a:pt x="1291" y="3323"/>
                      </a:lnTo>
                      <a:lnTo>
                        <a:pt x="1277" y="3313"/>
                      </a:lnTo>
                      <a:lnTo>
                        <a:pt x="1262" y="3302"/>
                      </a:lnTo>
                      <a:lnTo>
                        <a:pt x="1248" y="3290"/>
                      </a:lnTo>
                      <a:lnTo>
                        <a:pt x="1234" y="3277"/>
                      </a:lnTo>
                      <a:lnTo>
                        <a:pt x="1221" y="3265"/>
                      </a:lnTo>
                      <a:lnTo>
                        <a:pt x="1209" y="3250"/>
                      </a:lnTo>
                      <a:lnTo>
                        <a:pt x="1197" y="3237"/>
                      </a:lnTo>
                      <a:lnTo>
                        <a:pt x="1186" y="3222"/>
                      </a:lnTo>
                      <a:lnTo>
                        <a:pt x="1176" y="3206"/>
                      </a:lnTo>
                      <a:lnTo>
                        <a:pt x="1166" y="3191"/>
                      </a:lnTo>
                      <a:lnTo>
                        <a:pt x="1158" y="3174"/>
                      </a:lnTo>
                      <a:lnTo>
                        <a:pt x="1150" y="3157"/>
                      </a:lnTo>
                      <a:lnTo>
                        <a:pt x="1143" y="3141"/>
                      </a:lnTo>
                      <a:lnTo>
                        <a:pt x="1137" y="3123"/>
                      </a:lnTo>
                      <a:lnTo>
                        <a:pt x="1132" y="3105"/>
                      </a:lnTo>
                      <a:lnTo>
                        <a:pt x="1128" y="3086"/>
                      </a:lnTo>
                      <a:lnTo>
                        <a:pt x="1123" y="3068"/>
                      </a:lnTo>
                      <a:lnTo>
                        <a:pt x="1121" y="3049"/>
                      </a:lnTo>
                      <a:lnTo>
                        <a:pt x="1120" y="3030"/>
                      </a:lnTo>
                      <a:lnTo>
                        <a:pt x="1119" y="3011"/>
                      </a:lnTo>
                      <a:lnTo>
                        <a:pt x="1119" y="1990"/>
                      </a:lnTo>
                      <a:lnTo>
                        <a:pt x="1120" y="1971"/>
                      </a:lnTo>
                      <a:lnTo>
                        <a:pt x="1121" y="1952"/>
                      </a:lnTo>
                      <a:lnTo>
                        <a:pt x="1123" y="1934"/>
                      </a:lnTo>
                      <a:lnTo>
                        <a:pt x="1128" y="1915"/>
                      </a:lnTo>
                      <a:lnTo>
                        <a:pt x="1132" y="1896"/>
                      </a:lnTo>
                      <a:lnTo>
                        <a:pt x="1137" y="1878"/>
                      </a:lnTo>
                      <a:lnTo>
                        <a:pt x="1143" y="1861"/>
                      </a:lnTo>
                      <a:lnTo>
                        <a:pt x="1150" y="1844"/>
                      </a:lnTo>
                      <a:lnTo>
                        <a:pt x="1158" y="1827"/>
                      </a:lnTo>
                      <a:lnTo>
                        <a:pt x="1166" y="1810"/>
                      </a:lnTo>
                      <a:lnTo>
                        <a:pt x="1176" y="1795"/>
                      </a:lnTo>
                      <a:lnTo>
                        <a:pt x="1186" y="1780"/>
                      </a:lnTo>
                      <a:lnTo>
                        <a:pt x="1197" y="1764"/>
                      </a:lnTo>
                      <a:lnTo>
                        <a:pt x="1209" y="1751"/>
                      </a:lnTo>
                      <a:lnTo>
                        <a:pt x="1221" y="1737"/>
                      </a:lnTo>
                      <a:lnTo>
                        <a:pt x="1234" y="1724"/>
                      </a:lnTo>
                      <a:lnTo>
                        <a:pt x="1248" y="1711"/>
                      </a:lnTo>
                      <a:lnTo>
                        <a:pt x="1262" y="1700"/>
                      </a:lnTo>
                      <a:lnTo>
                        <a:pt x="1277" y="1688"/>
                      </a:lnTo>
                      <a:lnTo>
                        <a:pt x="1291" y="1678"/>
                      </a:lnTo>
                      <a:lnTo>
                        <a:pt x="1307" y="1667"/>
                      </a:lnTo>
                      <a:lnTo>
                        <a:pt x="1324" y="1658"/>
                      </a:lnTo>
                      <a:lnTo>
                        <a:pt x="1341" y="1650"/>
                      </a:lnTo>
                      <a:lnTo>
                        <a:pt x="1358" y="1642"/>
                      </a:lnTo>
                      <a:lnTo>
                        <a:pt x="1376" y="1636"/>
                      </a:lnTo>
                      <a:lnTo>
                        <a:pt x="1394" y="1630"/>
                      </a:lnTo>
                      <a:lnTo>
                        <a:pt x="1413" y="1625"/>
                      </a:lnTo>
                      <a:lnTo>
                        <a:pt x="1431" y="1620"/>
                      </a:lnTo>
                      <a:lnTo>
                        <a:pt x="1450" y="1617"/>
                      </a:lnTo>
                      <a:lnTo>
                        <a:pt x="1470" y="1615"/>
                      </a:lnTo>
                      <a:lnTo>
                        <a:pt x="1490" y="1613"/>
                      </a:lnTo>
                      <a:lnTo>
                        <a:pt x="1510" y="1613"/>
                      </a:lnTo>
                      <a:close/>
                      <a:moveTo>
                        <a:pt x="1510" y="3877"/>
                      </a:moveTo>
                      <a:lnTo>
                        <a:pt x="5939" y="3877"/>
                      </a:lnTo>
                      <a:lnTo>
                        <a:pt x="5959" y="3877"/>
                      </a:lnTo>
                      <a:lnTo>
                        <a:pt x="5979" y="3879"/>
                      </a:lnTo>
                      <a:lnTo>
                        <a:pt x="5999" y="3881"/>
                      </a:lnTo>
                      <a:lnTo>
                        <a:pt x="6018" y="3884"/>
                      </a:lnTo>
                      <a:lnTo>
                        <a:pt x="6036" y="3888"/>
                      </a:lnTo>
                      <a:lnTo>
                        <a:pt x="6055" y="3893"/>
                      </a:lnTo>
                      <a:lnTo>
                        <a:pt x="6073" y="3900"/>
                      </a:lnTo>
                      <a:lnTo>
                        <a:pt x="6091" y="3906"/>
                      </a:lnTo>
                      <a:lnTo>
                        <a:pt x="6108" y="3914"/>
                      </a:lnTo>
                      <a:lnTo>
                        <a:pt x="6125" y="3923"/>
                      </a:lnTo>
                      <a:lnTo>
                        <a:pt x="6141" y="3931"/>
                      </a:lnTo>
                      <a:lnTo>
                        <a:pt x="6158" y="3941"/>
                      </a:lnTo>
                      <a:lnTo>
                        <a:pt x="6172" y="3952"/>
                      </a:lnTo>
                      <a:lnTo>
                        <a:pt x="6187" y="3963"/>
                      </a:lnTo>
                      <a:lnTo>
                        <a:pt x="6201" y="3975"/>
                      </a:lnTo>
                      <a:lnTo>
                        <a:pt x="6215" y="3987"/>
                      </a:lnTo>
                      <a:lnTo>
                        <a:pt x="6228" y="4001"/>
                      </a:lnTo>
                      <a:lnTo>
                        <a:pt x="6240" y="4014"/>
                      </a:lnTo>
                      <a:lnTo>
                        <a:pt x="6252" y="4029"/>
                      </a:lnTo>
                      <a:lnTo>
                        <a:pt x="6263" y="4044"/>
                      </a:lnTo>
                      <a:lnTo>
                        <a:pt x="6272" y="4058"/>
                      </a:lnTo>
                      <a:lnTo>
                        <a:pt x="6282" y="4075"/>
                      </a:lnTo>
                      <a:lnTo>
                        <a:pt x="6291" y="4091"/>
                      </a:lnTo>
                      <a:lnTo>
                        <a:pt x="6299" y="4107"/>
                      </a:lnTo>
                      <a:lnTo>
                        <a:pt x="6306" y="4125"/>
                      </a:lnTo>
                      <a:lnTo>
                        <a:pt x="6312" y="4142"/>
                      </a:lnTo>
                      <a:lnTo>
                        <a:pt x="6317" y="4160"/>
                      </a:lnTo>
                      <a:lnTo>
                        <a:pt x="6321" y="4178"/>
                      </a:lnTo>
                      <a:lnTo>
                        <a:pt x="6325" y="4197"/>
                      </a:lnTo>
                      <a:lnTo>
                        <a:pt x="6328" y="4216"/>
                      </a:lnTo>
                      <a:lnTo>
                        <a:pt x="6329" y="4235"/>
                      </a:lnTo>
                      <a:lnTo>
                        <a:pt x="6330" y="4255"/>
                      </a:lnTo>
                      <a:lnTo>
                        <a:pt x="6330" y="5275"/>
                      </a:lnTo>
                      <a:lnTo>
                        <a:pt x="6329" y="5293"/>
                      </a:lnTo>
                      <a:lnTo>
                        <a:pt x="6328" y="5313"/>
                      </a:lnTo>
                      <a:lnTo>
                        <a:pt x="6325" y="5332"/>
                      </a:lnTo>
                      <a:lnTo>
                        <a:pt x="6321" y="5350"/>
                      </a:lnTo>
                      <a:lnTo>
                        <a:pt x="6317" y="5369"/>
                      </a:lnTo>
                      <a:lnTo>
                        <a:pt x="6312" y="5386"/>
                      </a:lnTo>
                      <a:lnTo>
                        <a:pt x="6306" y="5404"/>
                      </a:lnTo>
                      <a:lnTo>
                        <a:pt x="6299" y="5421"/>
                      </a:lnTo>
                      <a:lnTo>
                        <a:pt x="6291" y="5437"/>
                      </a:lnTo>
                      <a:lnTo>
                        <a:pt x="6282" y="5454"/>
                      </a:lnTo>
                      <a:lnTo>
                        <a:pt x="6272" y="5470"/>
                      </a:lnTo>
                      <a:lnTo>
                        <a:pt x="6263" y="5486"/>
                      </a:lnTo>
                      <a:lnTo>
                        <a:pt x="6252" y="5500"/>
                      </a:lnTo>
                      <a:lnTo>
                        <a:pt x="6240" y="5515"/>
                      </a:lnTo>
                      <a:lnTo>
                        <a:pt x="6228" y="5528"/>
                      </a:lnTo>
                      <a:lnTo>
                        <a:pt x="6215" y="5541"/>
                      </a:lnTo>
                      <a:lnTo>
                        <a:pt x="6201" y="5553"/>
                      </a:lnTo>
                      <a:lnTo>
                        <a:pt x="6187" y="5566"/>
                      </a:lnTo>
                      <a:lnTo>
                        <a:pt x="6172" y="5576"/>
                      </a:lnTo>
                      <a:lnTo>
                        <a:pt x="6158" y="5588"/>
                      </a:lnTo>
                      <a:lnTo>
                        <a:pt x="6141" y="5597"/>
                      </a:lnTo>
                      <a:lnTo>
                        <a:pt x="6125" y="5607"/>
                      </a:lnTo>
                      <a:lnTo>
                        <a:pt x="6108" y="5615"/>
                      </a:lnTo>
                      <a:lnTo>
                        <a:pt x="6091" y="5622"/>
                      </a:lnTo>
                      <a:lnTo>
                        <a:pt x="6073" y="5630"/>
                      </a:lnTo>
                      <a:lnTo>
                        <a:pt x="6055" y="5635"/>
                      </a:lnTo>
                      <a:lnTo>
                        <a:pt x="6036" y="5640"/>
                      </a:lnTo>
                      <a:lnTo>
                        <a:pt x="6018" y="5644"/>
                      </a:lnTo>
                      <a:lnTo>
                        <a:pt x="5999" y="5647"/>
                      </a:lnTo>
                      <a:lnTo>
                        <a:pt x="5979" y="5650"/>
                      </a:lnTo>
                      <a:lnTo>
                        <a:pt x="5959" y="5652"/>
                      </a:lnTo>
                      <a:lnTo>
                        <a:pt x="5939" y="5653"/>
                      </a:lnTo>
                      <a:lnTo>
                        <a:pt x="1510" y="5653"/>
                      </a:lnTo>
                      <a:lnTo>
                        <a:pt x="1490" y="5652"/>
                      </a:lnTo>
                      <a:lnTo>
                        <a:pt x="1470" y="5650"/>
                      </a:lnTo>
                      <a:lnTo>
                        <a:pt x="1450" y="5647"/>
                      </a:lnTo>
                      <a:lnTo>
                        <a:pt x="1431" y="5644"/>
                      </a:lnTo>
                      <a:lnTo>
                        <a:pt x="1413" y="5640"/>
                      </a:lnTo>
                      <a:lnTo>
                        <a:pt x="1394" y="5635"/>
                      </a:lnTo>
                      <a:lnTo>
                        <a:pt x="1376" y="5630"/>
                      </a:lnTo>
                      <a:lnTo>
                        <a:pt x="1358" y="5622"/>
                      </a:lnTo>
                      <a:lnTo>
                        <a:pt x="1341" y="5615"/>
                      </a:lnTo>
                      <a:lnTo>
                        <a:pt x="1324" y="5607"/>
                      </a:lnTo>
                      <a:lnTo>
                        <a:pt x="1307" y="5597"/>
                      </a:lnTo>
                      <a:lnTo>
                        <a:pt x="1291" y="5588"/>
                      </a:lnTo>
                      <a:lnTo>
                        <a:pt x="1277" y="5576"/>
                      </a:lnTo>
                      <a:lnTo>
                        <a:pt x="1262" y="5566"/>
                      </a:lnTo>
                      <a:lnTo>
                        <a:pt x="1248" y="5553"/>
                      </a:lnTo>
                      <a:lnTo>
                        <a:pt x="1234" y="5541"/>
                      </a:lnTo>
                      <a:lnTo>
                        <a:pt x="1221" y="5528"/>
                      </a:lnTo>
                      <a:lnTo>
                        <a:pt x="1209" y="5515"/>
                      </a:lnTo>
                      <a:lnTo>
                        <a:pt x="1197" y="5500"/>
                      </a:lnTo>
                      <a:lnTo>
                        <a:pt x="1186" y="5486"/>
                      </a:lnTo>
                      <a:lnTo>
                        <a:pt x="1176" y="5470"/>
                      </a:lnTo>
                      <a:lnTo>
                        <a:pt x="1166" y="5454"/>
                      </a:lnTo>
                      <a:lnTo>
                        <a:pt x="1158" y="5437"/>
                      </a:lnTo>
                      <a:lnTo>
                        <a:pt x="1150" y="5421"/>
                      </a:lnTo>
                      <a:lnTo>
                        <a:pt x="1143" y="5404"/>
                      </a:lnTo>
                      <a:lnTo>
                        <a:pt x="1137" y="5386"/>
                      </a:lnTo>
                      <a:lnTo>
                        <a:pt x="1132" y="5369"/>
                      </a:lnTo>
                      <a:lnTo>
                        <a:pt x="1128" y="5350"/>
                      </a:lnTo>
                      <a:lnTo>
                        <a:pt x="1123" y="5332"/>
                      </a:lnTo>
                      <a:lnTo>
                        <a:pt x="1121" y="5313"/>
                      </a:lnTo>
                      <a:lnTo>
                        <a:pt x="1120" y="5293"/>
                      </a:lnTo>
                      <a:lnTo>
                        <a:pt x="1119" y="5275"/>
                      </a:lnTo>
                      <a:lnTo>
                        <a:pt x="1119" y="4255"/>
                      </a:lnTo>
                      <a:lnTo>
                        <a:pt x="1120" y="4235"/>
                      </a:lnTo>
                      <a:lnTo>
                        <a:pt x="1121" y="4216"/>
                      </a:lnTo>
                      <a:lnTo>
                        <a:pt x="1123" y="4197"/>
                      </a:lnTo>
                      <a:lnTo>
                        <a:pt x="1128" y="4178"/>
                      </a:lnTo>
                      <a:lnTo>
                        <a:pt x="1132" y="4160"/>
                      </a:lnTo>
                      <a:lnTo>
                        <a:pt x="1137" y="4142"/>
                      </a:lnTo>
                      <a:lnTo>
                        <a:pt x="1143" y="4125"/>
                      </a:lnTo>
                      <a:lnTo>
                        <a:pt x="1150" y="4107"/>
                      </a:lnTo>
                      <a:lnTo>
                        <a:pt x="1158" y="4091"/>
                      </a:lnTo>
                      <a:lnTo>
                        <a:pt x="1166" y="4075"/>
                      </a:lnTo>
                      <a:lnTo>
                        <a:pt x="1176" y="4058"/>
                      </a:lnTo>
                      <a:lnTo>
                        <a:pt x="1186" y="4044"/>
                      </a:lnTo>
                      <a:lnTo>
                        <a:pt x="1197" y="4029"/>
                      </a:lnTo>
                      <a:lnTo>
                        <a:pt x="1209" y="4014"/>
                      </a:lnTo>
                      <a:lnTo>
                        <a:pt x="1221" y="4001"/>
                      </a:lnTo>
                      <a:lnTo>
                        <a:pt x="1234" y="3987"/>
                      </a:lnTo>
                      <a:lnTo>
                        <a:pt x="1248" y="3975"/>
                      </a:lnTo>
                      <a:lnTo>
                        <a:pt x="1262" y="3963"/>
                      </a:lnTo>
                      <a:lnTo>
                        <a:pt x="1277" y="3952"/>
                      </a:lnTo>
                      <a:lnTo>
                        <a:pt x="1291" y="3941"/>
                      </a:lnTo>
                      <a:lnTo>
                        <a:pt x="1307" y="3931"/>
                      </a:lnTo>
                      <a:lnTo>
                        <a:pt x="1324" y="3923"/>
                      </a:lnTo>
                      <a:lnTo>
                        <a:pt x="1341" y="3914"/>
                      </a:lnTo>
                      <a:lnTo>
                        <a:pt x="1358" y="3906"/>
                      </a:lnTo>
                      <a:lnTo>
                        <a:pt x="1376" y="3900"/>
                      </a:lnTo>
                      <a:lnTo>
                        <a:pt x="1394" y="3893"/>
                      </a:lnTo>
                      <a:lnTo>
                        <a:pt x="1413" y="3888"/>
                      </a:lnTo>
                      <a:lnTo>
                        <a:pt x="1431" y="3884"/>
                      </a:lnTo>
                      <a:lnTo>
                        <a:pt x="1450" y="3881"/>
                      </a:lnTo>
                      <a:lnTo>
                        <a:pt x="1470" y="3879"/>
                      </a:lnTo>
                      <a:lnTo>
                        <a:pt x="1490" y="3877"/>
                      </a:lnTo>
                      <a:lnTo>
                        <a:pt x="1510" y="3877"/>
                      </a:lnTo>
                      <a:close/>
                      <a:moveTo>
                        <a:pt x="1510" y="6140"/>
                      </a:moveTo>
                      <a:lnTo>
                        <a:pt x="5939" y="6140"/>
                      </a:lnTo>
                      <a:lnTo>
                        <a:pt x="5959" y="6140"/>
                      </a:lnTo>
                      <a:lnTo>
                        <a:pt x="5979" y="6142"/>
                      </a:lnTo>
                      <a:lnTo>
                        <a:pt x="5999" y="6144"/>
                      </a:lnTo>
                      <a:lnTo>
                        <a:pt x="6018" y="6147"/>
                      </a:lnTo>
                      <a:lnTo>
                        <a:pt x="6036" y="6152"/>
                      </a:lnTo>
                      <a:lnTo>
                        <a:pt x="6055" y="6157"/>
                      </a:lnTo>
                      <a:lnTo>
                        <a:pt x="6073" y="6163"/>
                      </a:lnTo>
                      <a:lnTo>
                        <a:pt x="6091" y="6169"/>
                      </a:lnTo>
                      <a:lnTo>
                        <a:pt x="6108" y="6178"/>
                      </a:lnTo>
                      <a:lnTo>
                        <a:pt x="6125" y="6186"/>
                      </a:lnTo>
                      <a:lnTo>
                        <a:pt x="6141" y="6194"/>
                      </a:lnTo>
                      <a:lnTo>
                        <a:pt x="6158" y="6205"/>
                      </a:lnTo>
                      <a:lnTo>
                        <a:pt x="6172" y="6215"/>
                      </a:lnTo>
                      <a:lnTo>
                        <a:pt x="6187" y="6227"/>
                      </a:lnTo>
                      <a:lnTo>
                        <a:pt x="6201" y="6238"/>
                      </a:lnTo>
                      <a:lnTo>
                        <a:pt x="6215" y="6251"/>
                      </a:lnTo>
                      <a:lnTo>
                        <a:pt x="6228" y="6264"/>
                      </a:lnTo>
                      <a:lnTo>
                        <a:pt x="6240" y="6278"/>
                      </a:lnTo>
                      <a:lnTo>
                        <a:pt x="6252" y="6293"/>
                      </a:lnTo>
                      <a:lnTo>
                        <a:pt x="6263" y="6307"/>
                      </a:lnTo>
                      <a:lnTo>
                        <a:pt x="6272" y="6322"/>
                      </a:lnTo>
                      <a:lnTo>
                        <a:pt x="6282" y="6339"/>
                      </a:lnTo>
                      <a:lnTo>
                        <a:pt x="6291" y="6354"/>
                      </a:lnTo>
                      <a:lnTo>
                        <a:pt x="6299" y="6371"/>
                      </a:lnTo>
                      <a:lnTo>
                        <a:pt x="6306" y="6389"/>
                      </a:lnTo>
                      <a:lnTo>
                        <a:pt x="6312" y="6405"/>
                      </a:lnTo>
                      <a:lnTo>
                        <a:pt x="6317" y="6424"/>
                      </a:lnTo>
                      <a:lnTo>
                        <a:pt x="6321" y="6442"/>
                      </a:lnTo>
                      <a:lnTo>
                        <a:pt x="6325" y="6461"/>
                      </a:lnTo>
                      <a:lnTo>
                        <a:pt x="6328" y="6479"/>
                      </a:lnTo>
                      <a:lnTo>
                        <a:pt x="6329" y="6498"/>
                      </a:lnTo>
                      <a:lnTo>
                        <a:pt x="6330" y="6518"/>
                      </a:lnTo>
                      <a:lnTo>
                        <a:pt x="6330" y="7538"/>
                      </a:lnTo>
                      <a:lnTo>
                        <a:pt x="6329" y="7557"/>
                      </a:lnTo>
                      <a:lnTo>
                        <a:pt x="6328" y="7577"/>
                      </a:lnTo>
                      <a:lnTo>
                        <a:pt x="6325" y="7596"/>
                      </a:lnTo>
                      <a:lnTo>
                        <a:pt x="6321" y="7614"/>
                      </a:lnTo>
                      <a:lnTo>
                        <a:pt x="6317" y="7632"/>
                      </a:lnTo>
                      <a:lnTo>
                        <a:pt x="6312" y="7650"/>
                      </a:lnTo>
                      <a:lnTo>
                        <a:pt x="6306" y="7668"/>
                      </a:lnTo>
                      <a:lnTo>
                        <a:pt x="6299" y="7684"/>
                      </a:lnTo>
                      <a:lnTo>
                        <a:pt x="6291" y="7701"/>
                      </a:lnTo>
                      <a:lnTo>
                        <a:pt x="6282" y="7718"/>
                      </a:lnTo>
                      <a:lnTo>
                        <a:pt x="6272" y="7733"/>
                      </a:lnTo>
                      <a:lnTo>
                        <a:pt x="6263" y="7749"/>
                      </a:lnTo>
                      <a:lnTo>
                        <a:pt x="6252" y="7764"/>
                      </a:lnTo>
                      <a:lnTo>
                        <a:pt x="6240" y="7778"/>
                      </a:lnTo>
                      <a:lnTo>
                        <a:pt x="6228" y="7792"/>
                      </a:lnTo>
                      <a:lnTo>
                        <a:pt x="6215" y="7804"/>
                      </a:lnTo>
                      <a:lnTo>
                        <a:pt x="6201" y="7817"/>
                      </a:lnTo>
                      <a:lnTo>
                        <a:pt x="6187" y="7829"/>
                      </a:lnTo>
                      <a:lnTo>
                        <a:pt x="6172" y="7841"/>
                      </a:lnTo>
                      <a:lnTo>
                        <a:pt x="6158" y="7851"/>
                      </a:lnTo>
                      <a:lnTo>
                        <a:pt x="6141" y="7861"/>
                      </a:lnTo>
                      <a:lnTo>
                        <a:pt x="6125" y="7870"/>
                      </a:lnTo>
                      <a:lnTo>
                        <a:pt x="6108" y="7878"/>
                      </a:lnTo>
                      <a:lnTo>
                        <a:pt x="6091" y="7886"/>
                      </a:lnTo>
                      <a:lnTo>
                        <a:pt x="6073" y="7893"/>
                      </a:lnTo>
                      <a:lnTo>
                        <a:pt x="6055" y="7898"/>
                      </a:lnTo>
                      <a:lnTo>
                        <a:pt x="6036" y="7904"/>
                      </a:lnTo>
                      <a:lnTo>
                        <a:pt x="6018" y="7908"/>
                      </a:lnTo>
                      <a:lnTo>
                        <a:pt x="5999" y="7912"/>
                      </a:lnTo>
                      <a:lnTo>
                        <a:pt x="5979" y="7914"/>
                      </a:lnTo>
                      <a:lnTo>
                        <a:pt x="5959" y="7915"/>
                      </a:lnTo>
                      <a:lnTo>
                        <a:pt x="5939" y="7916"/>
                      </a:lnTo>
                      <a:lnTo>
                        <a:pt x="1510" y="7916"/>
                      </a:lnTo>
                      <a:lnTo>
                        <a:pt x="1490" y="7915"/>
                      </a:lnTo>
                      <a:lnTo>
                        <a:pt x="1470" y="7914"/>
                      </a:lnTo>
                      <a:lnTo>
                        <a:pt x="1450" y="7912"/>
                      </a:lnTo>
                      <a:lnTo>
                        <a:pt x="1431" y="7908"/>
                      </a:lnTo>
                      <a:lnTo>
                        <a:pt x="1413" y="7904"/>
                      </a:lnTo>
                      <a:lnTo>
                        <a:pt x="1394" y="7898"/>
                      </a:lnTo>
                      <a:lnTo>
                        <a:pt x="1376" y="7893"/>
                      </a:lnTo>
                      <a:lnTo>
                        <a:pt x="1358" y="7886"/>
                      </a:lnTo>
                      <a:lnTo>
                        <a:pt x="1341" y="7878"/>
                      </a:lnTo>
                      <a:lnTo>
                        <a:pt x="1324" y="7870"/>
                      </a:lnTo>
                      <a:lnTo>
                        <a:pt x="1307" y="7861"/>
                      </a:lnTo>
                      <a:lnTo>
                        <a:pt x="1291" y="7851"/>
                      </a:lnTo>
                      <a:lnTo>
                        <a:pt x="1277" y="7841"/>
                      </a:lnTo>
                      <a:lnTo>
                        <a:pt x="1262" y="7829"/>
                      </a:lnTo>
                      <a:lnTo>
                        <a:pt x="1248" y="7817"/>
                      </a:lnTo>
                      <a:lnTo>
                        <a:pt x="1234" y="7804"/>
                      </a:lnTo>
                      <a:lnTo>
                        <a:pt x="1221" y="7792"/>
                      </a:lnTo>
                      <a:lnTo>
                        <a:pt x="1209" y="7778"/>
                      </a:lnTo>
                      <a:lnTo>
                        <a:pt x="1197" y="7764"/>
                      </a:lnTo>
                      <a:lnTo>
                        <a:pt x="1186" y="7749"/>
                      </a:lnTo>
                      <a:lnTo>
                        <a:pt x="1176" y="7733"/>
                      </a:lnTo>
                      <a:lnTo>
                        <a:pt x="1166" y="7718"/>
                      </a:lnTo>
                      <a:lnTo>
                        <a:pt x="1158" y="7701"/>
                      </a:lnTo>
                      <a:lnTo>
                        <a:pt x="1150" y="7684"/>
                      </a:lnTo>
                      <a:lnTo>
                        <a:pt x="1143" y="7668"/>
                      </a:lnTo>
                      <a:lnTo>
                        <a:pt x="1137" y="7650"/>
                      </a:lnTo>
                      <a:lnTo>
                        <a:pt x="1132" y="7632"/>
                      </a:lnTo>
                      <a:lnTo>
                        <a:pt x="1128" y="7614"/>
                      </a:lnTo>
                      <a:lnTo>
                        <a:pt x="1123" y="7596"/>
                      </a:lnTo>
                      <a:lnTo>
                        <a:pt x="1121" y="7577"/>
                      </a:lnTo>
                      <a:lnTo>
                        <a:pt x="1120" y="7557"/>
                      </a:lnTo>
                      <a:lnTo>
                        <a:pt x="1119" y="7538"/>
                      </a:lnTo>
                      <a:lnTo>
                        <a:pt x="1119" y="6518"/>
                      </a:lnTo>
                      <a:lnTo>
                        <a:pt x="1120" y="6498"/>
                      </a:lnTo>
                      <a:lnTo>
                        <a:pt x="1121" y="6479"/>
                      </a:lnTo>
                      <a:lnTo>
                        <a:pt x="1123" y="6461"/>
                      </a:lnTo>
                      <a:lnTo>
                        <a:pt x="1128" y="6442"/>
                      </a:lnTo>
                      <a:lnTo>
                        <a:pt x="1132" y="6424"/>
                      </a:lnTo>
                      <a:lnTo>
                        <a:pt x="1137" y="6405"/>
                      </a:lnTo>
                      <a:lnTo>
                        <a:pt x="1143" y="6389"/>
                      </a:lnTo>
                      <a:lnTo>
                        <a:pt x="1150" y="6371"/>
                      </a:lnTo>
                      <a:lnTo>
                        <a:pt x="1158" y="6354"/>
                      </a:lnTo>
                      <a:lnTo>
                        <a:pt x="1166" y="6339"/>
                      </a:lnTo>
                      <a:lnTo>
                        <a:pt x="1176" y="6322"/>
                      </a:lnTo>
                      <a:lnTo>
                        <a:pt x="1186" y="6307"/>
                      </a:lnTo>
                      <a:lnTo>
                        <a:pt x="1197" y="6293"/>
                      </a:lnTo>
                      <a:lnTo>
                        <a:pt x="1209" y="6278"/>
                      </a:lnTo>
                      <a:lnTo>
                        <a:pt x="1221" y="6264"/>
                      </a:lnTo>
                      <a:lnTo>
                        <a:pt x="1234" y="6251"/>
                      </a:lnTo>
                      <a:lnTo>
                        <a:pt x="1248" y="6238"/>
                      </a:lnTo>
                      <a:lnTo>
                        <a:pt x="1262" y="6227"/>
                      </a:lnTo>
                      <a:lnTo>
                        <a:pt x="1277" y="6215"/>
                      </a:lnTo>
                      <a:lnTo>
                        <a:pt x="1291" y="6205"/>
                      </a:lnTo>
                      <a:lnTo>
                        <a:pt x="1307" y="6194"/>
                      </a:lnTo>
                      <a:lnTo>
                        <a:pt x="1324" y="6186"/>
                      </a:lnTo>
                      <a:lnTo>
                        <a:pt x="1341" y="6178"/>
                      </a:lnTo>
                      <a:lnTo>
                        <a:pt x="1358" y="6169"/>
                      </a:lnTo>
                      <a:lnTo>
                        <a:pt x="1376" y="6163"/>
                      </a:lnTo>
                      <a:lnTo>
                        <a:pt x="1394" y="6157"/>
                      </a:lnTo>
                      <a:lnTo>
                        <a:pt x="1413" y="6152"/>
                      </a:lnTo>
                      <a:lnTo>
                        <a:pt x="1431" y="6147"/>
                      </a:lnTo>
                      <a:lnTo>
                        <a:pt x="1450" y="6144"/>
                      </a:lnTo>
                      <a:lnTo>
                        <a:pt x="1470" y="6142"/>
                      </a:lnTo>
                      <a:lnTo>
                        <a:pt x="1490" y="6140"/>
                      </a:lnTo>
                      <a:lnTo>
                        <a:pt x="1510" y="6140"/>
                      </a:lnTo>
                      <a:close/>
                      <a:moveTo>
                        <a:pt x="1510" y="8404"/>
                      </a:moveTo>
                      <a:lnTo>
                        <a:pt x="5939" y="8404"/>
                      </a:lnTo>
                      <a:lnTo>
                        <a:pt x="5959" y="8404"/>
                      </a:lnTo>
                      <a:lnTo>
                        <a:pt x="5979" y="8406"/>
                      </a:lnTo>
                      <a:lnTo>
                        <a:pt x="5999" y="8408"/>
                      </a:lnTo>
                      <a:lnTo>
                        <a:pt x="6018" y="8411"/>
                      </a:lnTo>
                      <a:lnTo>
                        <a:pt x="6036" y="8415"/>
                      </a:lnTo>
                      <a:lnTo>
                        <a:pt x="6055" y="8420"/>
                      </a:lnTo>
                      <a:lnTo>
                        <a:pt x="6073" y="8427"/>
                      </a:lnTo>
                      <a:lnTo>
                        <a:pt x="6091" y="8433"/>
                      </a:lnTo>
                      <a:lnTo>
                        <a:pt x="6108" y="8441"/>
                      </a:lnTo>
                      <a:lnTo>
                        <a:pt x="6125" y="8450"/>
                      </a:lnTo>
                      <a:lnTo>
                        <a:pt x="6141" y="8459"/>
                      </a:lnTo>
                      <a:lnTo>
                        <a:pt x="6158" y="8468"/>
                      </a:lnTo>
                      <a:lnTo>
                        <a:pt x="6172" y="8479"/>
                      </a:lnTo>
                      <a:lnTo>
                        <a:pt x="6187" y="8490"/>
                      </a:lnTo>
                      <a:lnTo>
                        <a:pt x="6201" y="8502"/>
                      </a:lnTo>
                      <a:lnTo>
                        <a:pt x="6215" y="8514"/>
                      </a:lnTo>
                      <a:lnTo>
                        <a:pt x="6228" y="8528"/>
                      </a:lnTo>
                      <a:lnTo>
                        <a:pt x="6240" y="8541"/>
                      </a:lnTo>
                      <a:lnTo>
                        <a:pt x="6252" y="8556"/>
                      </a:lnTo>
                      <a:lnTo>
                        <a:pt x="6263" y="8571"/>
                      </a:lnTo>
                      <a:lnTo>
                        <a:pt x="6272" y="8586"/>
                      </a:lnTo>
                      <a:lnTo>
                        <a:pt x="6282" y="8602"/>
                      </a:lnTo>
                      <a:lnTo>
                        <a:pt x="6291" y="8618"/>
                      </a:lnTo>
                      <a:lnTo>
                        <a:pt x="6299" y="8634"/>
                      </a:lnTo>
                      <a:lnTo>
                        <a:pt x="6306" y="8652"/>
                      </a:lnTo>
                      <a:lnTo>
                        <a:pt x="6312" y="8670"/>
                      </a:lnTo>
                      <a:lnTo>
                        <a:pt x="6317" y="8688"/>
                      </a:lnTo>
                      <a:lnTo>
                        <a:pt x="6321" y="8705"/>
                      </a:lnTo>
                      <a:lnTo>
                        <a:pt x="6325" y="8724"/>
                      </a:lnTo>
                      <a:lnTo>
                        <a:pt x="6328" y="8743"/>
                      </a:lnTo>
                      <a:lnTo>
                        <a:pt x="6329" y="8762"/>
                      </a:lnTo>
                      <a:lnTo>
                        <a:pt x="6330" y="8782"/>
                      </a:lnTo>
                      <a:lnTo>
                        <a:pt x="6330" y="9802"/>
                      </a:lnTo>
                      <a:lnTo>
                        <a:pt x="6329" y="9820"/>
                      </a:lnTo>
                      <a:lnTo>
                        <a:pt x="6328" y="9840"/>
                      </a:lnTo>
                      <a:lnTo>
                        <a:pt x="6325" y="9859"/>
                      </a:lnTo>
                      <a:lnTo>
                        <a:pt x="6321" y="9878"/>
                      </a:lnTo>
                      <a:lnTo>
                        <a:pt x="6317" y="9896"/>
                      </a:lnTo>
                      <a:lnTo>
                        <a:pt x="6312" y="9913"/>
                      </a:lnTo>
                      <a:lnTo>
                        <a:pt x="6306" y="9931"/>
                      </a:lnTo>
                      <a:lnTo>
                        <a:pt x="6299" y="9948"/>
                      </a:lnTo>
                      <a:lnTo>
                        <a:pt x="6291" y="9965"/>
                      </a:lnTo>
                      <a:lnTo>
                        <a:pt x="6282" y="9981"/>
                      </a:lnTo>
                      <a:lnTo>
                        <a:pt x="6272" y="9997"/>
                      </a:lnTo>
                      <a:lnTo>
                        <a:pt x="6263" y="10013"/>
                      </a:lnTo>
                      <a:lnTo>
                        <a:pt x="6252" y="10027"/>
                      </a:lnTo>
                      <a:lnTo>
                        <a:pt x="6240" y="10042"/>
                      </a:lnTo>
                      <a:lnTo>
                        <a:pt x="6228" y="10055"/>
                      </a:lnTo>
                      <a:lnTo>
                        <a:pt x="6215" y="10068"/>
                      </a:lnTo>
                      <a:lnTo>
                        <a:pt x="6201" y="10081"/>
                      </a:lnTo>
                      <a:lnTo>
                        <a:pt x="6187" y="10093"/>
                      </a:lnTo>
                      <a:lnTo>
                        <a:pt x="6172" y="10104"/>
                      </a:lnTo>
                      <a:lnTo>
                        <a:pt x="6158" y="10115"/>
                      </a:lnTo>
                      <a:lnTo>
                        <a:pt x="6141" y="10124"/>
                      </a:lnTo>
                      <a:lnTo>
                        <a:pt x="6125" y="10134"/>
                      </a:lnTo>
                      <a:lnTo>
                        <a:pt x="6108" y="10142"/>
                      </a:lnTo>
                      <a:lnTo>
                        <a:pt x="6091" y="10149"/>
                      </a:lnTo>
                      <a:lnTo>
                        <a:pt x="6073" y="10157"/>
                      </a:lnTo>
                      <a:lnTo>
                        <a:pt x="6055" y="10162"/>
                      </a:lnTo>
                      <a:lnTo>
                        <a:pt x="6036" y="10167"/>
                      </a:lnTo>
                      <a:lnTo>
                        <a:pt x="6018" y="10171"/>
                      </a:lnTo>
                      <a:lnTo>
                        <a:pt x="5999" y="10175"/>
                      </a:lnTo>
                      <a:lnTo>
                        <a:pt x="5979" y="10178"/>
                      </a:lnTo>
                      <a:lnTo>
                        <a:pt x="5959" y="10179"/>
                      </a:lnTo>
                      <a:lnTo>
                        <a:pt x="5939" y="10180"/>
                      </a:lnTo>
                      <a:lnTo>
                        <a:pt x="1510" y="10180"/>
                      </a:lnTo>
                      <a:lnTo>
                        <a:pt x="1490" y="10179"/>
                      </a:lnTo>
                      <a:lnTo>
                        <a:pt x="1470" y="10178"/>
                      </a:lnTo>
                      <a:lnTo>
                        <a:pt x="1450" y="10175"/>
                      </a:lnTo>
                      <a:lnTo>
                        <a:pt x="1431" y="10171"/>
                      </a:lnTo>
                      <a:lnTo>
                        <a:pt x="1413" y="10167"/>
                      </a:lnTo>
                      <a:lnTo>
                        <a:pt x="1394" y="10162"/>
                      </a:lnTo>
                      <a:lnTo>
                        <a:pt x="1376" y="10157"/>
                      </a:lnTo>
                      <a:lnTo>
                        <a:pt x="1358" y="10149"/>
                      </a:lnTo>
                      <a:lnTo>
                        <a:pt x="1341" y="10142"/>
                      </a:lnTo>
                      <a:lnTo>
                        <a:pt x="1324" y="10134"/>
                      </a:lnTo>
                      <a:lnTo>
                        <a:pt x="1307" y="10124"/>
                      </a:lnTo>
                      <a:lnTo>
                        <a:pt x="1291" y="10115"/>
                      </a:lnTo>
                      <a:lnTo>
                        <a:pt x="1277" y="10104"/>
                      </a:lnTo>
                      <a:lnTo>
                        <a:pt x="1262" y="10093"/>
                      </a:lnTo>
                      <a:lnTo>
                        <a:pt x="1248" y="10081"/>
                      </a:lnTo>
                      <a:lnTo>
                        <a:pt x="1234" y="10068"/>
                      </a:lnTo>
                      <a:lnTo>
                        <a:pt x="1221" y="10055"/>
                      </a:lnTo>
                      <a:lnTo>
                        <a:pt x="1209" y="10042"/>
                      </a:lnTo>
                      <a:lnTo>
                        <a:pt x="1197" y="10027"/>
                      </a:lnTo>
                      <a:lnTo>
                        <a:pt x="1186" y="10013"/>
                      </a:lnTo>
                      <a:lnTo>
                        <a:pt x="1176" y="9997"/>
                      </a:lnTo>
                      <a:lnTo>
                        <a:pt x="1166" y="9981"/>
                      </a:lnTo>
                      <a:lnTo>
                        <a:pt x="1158" y="9965"/>
                      </a:lnTo>
                      <a:lnTo>
                        <a:pt x="1150" y="9948"/>
                      </a:lnTo>
                      <a:lnTo>
                        <a:pt x="1143" y="9931"/>
                      </a:lnTo>
                      <a:lnTo>
                        <a:pt x="1137" y="9913"/>
                      </a:lnTo>
                      <a:lnTo>
                        <a:pt x="1132" y="9896"/>
                      </a:lnTo>
                      <a:lnTo>
                        <a:pt x="1128" y="9878"/>
                      </a:lnTo>
                      <a:lnTo>
                        <a:pt x="1123" y="9859"/>
                      </a:lnTo>
                      <a:lnTo>
                        <a:pt x="1121" y="9840"/>
                      </a:lnTo>
                      <a:lnTo>
                        <a:pt x="1120" y="9820"/>
                      </a:lnTo>
                      <a:lnTo>
                        <a:pt x="1119" y="9802"/>
                      </a:lnTo>
                      <a:lnTo>
                        <a:pt x="1119" y="8782"/>
                      </a:lnTo>
                      <a:lnTo>
                        <a:pt x="1120" y="8762"/>
                      </a:lnTo>
                      <a:lnTo>
                        <a:pt x="1121" y="8743"/>
                      </a:lnTo>
                      <a:lnTo>
                        <a:pt x="1123" y="8724"/>
                      </a:lnTo>
                      <a:lnTo>
                        <a:pt x="1128" y="8705"/>
                      </a:lnTo>
                      <a:lnTo>
                        <a:pt x="1132" y="8688"/>
                      </a:lnTo>
                      <a:lnTo>
                        <a:pt x="1137" y="8670"/>
                      </a:lnTo>
                      <a:lnTo>
                        <a:pt x="1143" y="8652"/>
                      </a:lnTo>
                      <a:lnTo>
                        <a:pt x="1150" y="8634"/>
                      </a:lnTo>
                      <a:lnTo>
                        <a:pt x="1158" y="8618"/>
                      </a:lnTo>
                      <a:lnTo>
                        <a:pt x="1166" y="8602"/>
                      </a:lnTo>
                      <a:lnTo>
                        <a:pt x="1176" y="8586"/>
                      </a:lnTo>
                      <a:lnTo>
                        <a:pt x="1186" y="8571"/>
                      </a:lnTo>
                      <a:lnTo>
                        <a:pt x="1197" y="8556"/>
                      </a:lnTo>
                      <a:lnTo>
                        <a:pt x="1209" y="8541"/>
                      </a:lnTo>
                      <a:lnTo>
                        <a:pt x="1221" y="8528"/>
                      </a:lnTo>
                      <a:lnTo>
                        <a:pt x="1234" y="8514"/>
                      </a:lnTo>
                      <a:lnTo>
                        <a:pt x="1248" y="8502"/>
                      </a:lnTo>
                      <a:lnTo>
                        <a:pt x="1262" y="8490"/>
                      </a:lnTo>
                      <a:lnTo>
                        <a:pt x="1277" y="8479"/>
                      </a:lnTo>
                      <a:lnTo>
                        <a:pt x="1291" y="8468"/>
                      </a:lnTo>
                      <a:lnTo>
                        <a:pt x="1307" y="8459"/>
                      </a:lnTo>
                      <a:lnTo>
                        <a:pt x="1324" y="8450"/>
                      </a:lnTo>
                      <a:lnTo>
                        <a:pt x="1341" y="8441"/>
                      </a:lnTo>
                      <a:lnTo>
                        <a:pt x="1358" y="8433"/>
                      </a:lnTo>
                      <a:lnTo>
                        <a:pt x="1376" y="8427"/>
                      </a:lnTo>
                      <a:lnTo>
                        <a:pt x="1394" y="8420"/>
                      </a:lnTo>
                      <a:lnTo>
                        <a:pt x="1413" y="8415"/>
                      </a:lnTo>
                      <a:lnTo>
                        <a:pt x="1431" y="8411"/>
                      </a:lnTo>
                      <a:lnTo>
                        <a:pt x="1450" y="8408"/>
                      </a:lnTo>
                      <a:lnTo>
                        <a:pt x="1470" y="8406"/>
                      </a:lnTo>
                      <a:lnTo>
                        <a:pt x="1490" y="8404"/>
                      </a:lnTo>
                      <a:lnTo>
                        <a:pt x="1510" y="8404"/>
                      </a:lnTo>
                      <a:close/>
                      <a:moveTo>
                        <a:pt x="3725" y="14428"/>
                      </a:moveTo>
                      <a:lnTo>
                        <a:pt x="3750" y="14428"/>
                      </a:lnTo>
                      <a:lnTo>
                        <a:pt x="3776" y="14430"/>
                      </a:lnTo>
                      <a:lnTo>
                        <a:pt x="3801" y="14433"/>
                      </a:lnTo>
                      <a:lnTo>
                        <a:pt x="3825" y="14438"/>
                      </a:lnTo>
                      <a:lnTo>
                        <a:pt x="3849" y="14444"/>
                      </a:lnTo>
                      <a:lnTo>
                        <a:pt x="3873" y="14451"/>
                      </a:lnTo>
                      <a:lnTo>
                        <a:pt x="3897" y="14458"/>
                      </a:lnTo>
                      <a:lnTo>
                        <a:pt x="3919" y="14468"/>
                      </a:lnTo>
                      <a:lnTo>
                        <a:pt x="3942" y="14477"/>
                      </a:lnTo>
                      <a:lnTo>
                        <a:pt x="3964" y="14488"/>
                      </a:lnTo>
                      <a:lnTo>
                        <a:pt x="3985" y="14501"/>
                      </a:lnTo>
                      <a:lnTo>
                        <a:pt x="4005" y="14514"/>
                      </a:lnTo>
                      <a:lnTo>
                        <a:pt x="4025" y="14528"/>
                      </a:lnTo>
                      <a:lnTo>
                        <a:pt x="4043" y="14543"/>
                      </a:lnTo>
                      <a:lnTo>
                        <a:pt x="4062" y="14558"/>
                      </a:lnTo>
                      <a:lnTo>
                        <a:pt x="4080" y="14575"/>
                      </a:lnTo>
                      <a:lnTo>
                        <a:pt x="4096" y="14593"/>
                      </a:lnTo>
                      <a:lnTo>
                        <a:pt x="4112" y="14611"/>
                      </a:lnTo>
                      <a:lnTo>
                        <a:pt x="4127" y="14630"/>
                      </a:lnTo>
                      <a:lnTo>
                        <a:pt x="4141" y="14649"/>
                      </a:lnTo>
                      <a:lnTo>
                        <a:pt x="4154" y="14670"/>
                      </a:lnTo>
                      <a:lnTo>
                        <a:pt x="4166" y="14691"/>
                      </a:lnTo>
                      <a:lnTo>
                        <a:pt x="4177" y="14713"/>
                      </a:lnTo>
                      <a:lnTo>
                        <a:pt x="4188" y="14735"/>
                      </a:lnTo>
                      <a:lnTo>
                        <a:pt x="4196" y="14758"/>
                      </a:lnTo>
                      <a:lnTo>
                        <a:pt x="4204" y="14781"/>
                      </a:lnTo>
                      <a:lnTo>
                        <a:pt x="4212" y="14805"/>
                      </a:lnTo>
                      <a:lnTo>
                        <a:pt x="4217" y="14829"/>
                      </a:lnTo>
                      <a:lnTo>
                        <a:pt x="4221" y="14854"/>
                      </a:lnTo>
                      <a:lnTo>
                        <a:pt x="4224" y="14879"/>
                      </a:lnTo>
                      <a:lnTo>
                        <a:pt x="4226" y="14904"/>
                      </a:lnTo>
                      <a:lnTo>
                        <a:pt x="4227" y="14930"/>
                      </a:lnTo>
                      <a:lnTo>
                        <a:pt x="4226" y="14956"/>
                      </a:lnTo>
                      <a:lnTo>
                        <a:pt x="4224" y="14981"/>
                      </a:lnTo>
                      <a:lnTo>
                        <a:pt x="4221" y="15006"/>
                      </a:lnTo>
                      <a:lnTo>
                        <a:pt x="4217" y="15031"/>
                      </a:lnTo>
                      <a:lnTo>
                        <a:pt x="4212" y="15055"/>
                      </a:lnTo>
                      <a:lnTo>
                        <a:pt x="4204" y="15079"/>
                      </a:lnTo>
                      <a:lnTo>
                        <a:pt x="4196" y="15102"/>
                      </a:lnTo>
                      <a:lnTo>
                        <a:pt x="4188" y="15125"/>
                      </a:lnTo>
                      <a:lnTo>
                        <a:pt x="4177" y="15147"/>
                      </a:lnTo>
                      <a:lnTo>
                        <a:pt x="4166" y="15169"/>
                      </a:lnTo>
                      <a:lnTo>
                        <a:pt x="4154" y="15190"/>
                      </a:lnTo>
                      <a:lnTo>
                        <a:pt x="4141" y="15211"/>
                      </a:lnTo>
                      <a:lnTo>
                        <a:pt x="4127" y="15231"/>
                      </a:lnTo>
                      <a:lnTo>
                        <a:pt x="4112" y="15250"/>
                      </a:lnTo>
                      <a:lnTo>
                        <a:pt x="4096" y="15267"/>
                      </a:lnTo>
                      <a:lnTo>
                        <a:pt x="4080" y="15285"/>
                      </a:lnTo>
                      <a:lnTo>
                        <a:pt x="4062" y="15302"/>
                      </a:lnTo>
                      <a:lnTo>
                        <a:pt x="4043" y="15317"/>
                      </a:lnTo>
                      <a:lnTo>
                        <a:pt x="4025" y="15333"/>
                      </a:lnTo>
                      <a:lnTo>
                        <a:pt x="4005" y="15347"/>
                      </a:lnTo>
                      <a:lnTo>
                        <a:pt x="3985" y="15360"/>
                      </a:lnTo>
                      <a:lnTo>
                        <a:pt x="3964" y="15372"/>
                      </a:lnTo>
                      <a:lnTo>
                        <a:pt x="3942" y="15383"/>
                      </a:lnTo>
                      <a:lnTo>
                        <a:pt x="3919" y="15393"/>
                      </a:lnTo>
                      <a:lnTo>
                        <a:pt x="3897" y="15402"/>
                      </a:lnTo>
                      <a:lnTo>
                        <a:pt x="3873" y="15410"/>
                      </a:lnTo>
                      <a:lnTo>
                        <a:pt x="3849" y="15417"/>
                      </a:lnTo>
                      <a:lnTo>
                        <a:pt x="3825" y="15423"/>
                      </a:lnTo>
                      <a:lnTo>
                        <a:pt x="3801" y="15427"/>
                      </a:lnTo>
                      <a:lnTo>
                        <a:pt x="3776" y="15430"/>
                      </a:lnTo>
                      <a:lnTo>
                        <a:pt x="3750" y="15432"/>
                      </a:lnTo>
                      <a:lnTo>
                        <a:pt x="3725" y="15432"/>
                      </a:lnTo>
                      <a:lnTo>
                        <a:pt x="3699" y="15432"/>
                      </a:lnTo>
                      <a:lnTo>
                        <a:pt x="3673" y="15430"/>
                      </a:lnTo>
                      <a:lnTo>
                        <a:pt x="3648" y="15427"/>
                      </a:lnTo>
                      <a:lnTo>
                        <a:pt x="3624" y="15423"/>
                      </a:lnTo>
                      <a:lnTo>
                        <a:pt x="3599" y="15417"/>
                      </a:lnTo>
                      <a:lnTo>
                        <a:pt x="3576" y="15410"/>
                      </a:lnTo>
                      <a:lnTo>
                        <a:pt x="3552" y="15402"/>
                      </a:lnTo>
                      <a:lnTo>
                        <a:pt x="3529" y="15393"/>
                      </a:lnTo>
                      <a:lnTo>
                        <a:pt x="3507" y="15383"/>
                      </a:lnTo>
                      <a:lnTo>
                        <a:pt x="3485" y="15372"/>
                      </a:lnTo>
                      <a:lnTo>
                        <a:pt x="3464" y="15360"/>
                      </a:lnTo>
                      <a:lnTo>
                        <a:pt x="3444" y="15347"/>
                      </a:lnTo>
                      <a:lnTo>
                        <a:pt x="3424" y="15333"/>
                      </a:lnTo>
                      <a:lnTo>
                        <a:pt x="3406" y="15317"/>
                      </a:lnTo>
                      <a:lnTo>
                        <a:pt x="3387" y="15302"/>
                      </a:lnTo>
                      <a:lnTo>
                        <a:pt x="3369" y="15285"/>
                      </a:lnTo>
                      <a:lnTo>
                        <a:pt x="3352" y="15267"/>
                      </a:lnTo>
                      <a:lnTo>
                        <a:pt x="3337" y="15250"/>
                      </a:lnTo>
                      <a:lnTo>
                        <a:pt x="3322" y="15231"/>
                      </a:lnTo>
                      <a:lnTo>
                        <a:pt x="3308" y="15211"/>
                      </a:lnTo>
                      <a:lnTo>
                        <a:pt x="3295" y="15190"/>
                      </a:lnTo>
                      <a:lnTo>
                        <a:pt x="3282" y="15169"/>
                      </a:lnTo>
                      <a:lnTo>
                        <a:pt x="3272" y="15147"/>
                      </a:lnTo>
                      <a:lnTo>
                        <a:pt x="3261" y="15125"/>
                      </a:lnTo>
                      <a:lnTo>
                        <a:pt x="3252" y="15102"/>
                      </a:lnTo>
                      <a:lnTo>
                        <a:pt x="3245" y="15079"/>
                      </a:lnTo>
                      <a:lnTo>
                        <a:pt x="3237" y="15055"/>
                      </a:lnTo>
                      <a:lnTo>
                        <a:pt x="3232" y="15031"/>
                      </a:lnTo>
                      <a:lnTo>
                        <a:pt x="3228" y="15006"/>
                      </a:lnTo>
                      <a:lnTo>
                        <a:pt x="3225" y="14981"/>
                      </a:lnTo>
                      <a:lnTo>
                        <a:pt x="3223" y="14956"/>
                      </a:lnTo>
                      <a:lnTo>
                        <a:pt x="3222" y="14930"/>
                      </a:lnTo>
                      <a:lnTo>
                        <a:pt x="3223" y="14904"/>
                      </a:lnTo>
                      <a:lnTo>
                        <a:pt x="3225" y="14879"/>
                      </a:lnTo>
                      <a:lnTo>
                        <a:pt x="3228" y="14854"/>
                      </a:lnTo>
                      <a:lnTo>
                        <a:pt x="3232" y="14829"/>
                      </a:lnTo>
                      <a:lnTo>
                        <a:pt x="3237" y="14805"/>
                      </a:lnTo>
                      <a:lnTo>
                        <a:pt x="3245" y="14781"/>
                      </a:lnTo>
                      <a:lnTo>
                        <a:pt x="3252" y="14758"/>
                      </a:lnTo>
                      <a:lnTo>
                        <a:pt x="3261" y="14735"/>
                      </a:lnTo>
                      <a:lnTo>
                        <a:pt x="3272" y="14713"/>
                      </a:lnTo>
                      <a:lnTo>
                        <a:pt x="3282" y="14691"/>
                      </a:lnTo>
                      <a:lnTo>
                        <a:pt x="3295" y="14670"/>
                      </a:lnTo>
                      <a:lnTo>
                        <a:pt x="3308" y="14649"/>
                      </a:lnTo>
                      <a:lnTo>
                        <a:pt x="3322" y="14630"/>
                      </a:lnTo>
                      <a:lnTo>
                        <a:pt x="3337" y="14611"/>
                      </a:lnTo>
                      <a:lnTo>
                        <a:pt x="3352" y="14593"/>
                      </a:lnTo>
                      <a:lnTo>
                        <a:pt x="3369" y="14575"/>
                      </a:lnTo>
                      <a:lnTo>
                        <a:pt x="3387" y="14558"/>
                      </a:lnTo>
                      <a:lnTo>
                        <a:pt x="3406" y="14543"/>
                      </a:lnTo>
                      <a:lnTo>
                        <a:pt x="3424" y="14528"/>
                      </a:lnTo>
                      <a:lnTo>
                        <a:pt x="3444" y="14514"/>
                      </a:lnTo>
                      <a:lnTo>
                        <a:pt x="3464" y="14501"/>
                      </a:lnTo>
                      <a:lnTo>
                        <a:pt x="3485" y="14488"/>
                      </a:lnTo>
                      <a:lnTo>
                        <a:pt x="3507" y="14477"/>
                      </a:lnTo>
                      <a:lnTo>
                        <a:pt x="3529" y="14468"/>
                      </a:lnTo>
                      <a:lnTo>
                        <a:pt x="3552" y="14458"/>
                      </a:lnTo>
                      <a:lnTo>
                        <a:pt x="3576" y="14451"/>
                      </a:lnTo>
                      <a:lnTo>
                        <a:pt x="3599" y="14444"/>
                      </a:lnTo>
                      <a:lnTo>
                        <a:pt x="3624" y="14438"/>
                      </a:lnTo>
                      <a:lnTo>
                        <a:pt x="3648" y="14433"/>
                      </a:lnTo>
                      <a:lnTo>
                        <a:pt x="3673" y="14430"/>
                      </a:lnTo>
                      <a:lnTo>
                        <a:pt x="3699" y="14428"/>
                      </a:lnTo>
                      <a:lnTo>
                        <a:pt x="3725" y="14428"/>
                      </a:lnTo>
                      <a:close/>
                      <a:moveTo>
                        <a:pt x="1277" y="12777"/>
                      </a:moveTo>
                      <a:lnTo>
                        <a:pt x="6172" y="12777"/>
                      </a:lnTo>
                      <a:lnTo>
                        <a:pt x="6186" y="12777"/>
                      </a:lnTo>
                      <a:lnTo>
                        <a:pt x="6198" y="12779"/>
                      </a:lnTo>
                      <a:lnTo>
                        <a:pt x="6211" y="12782"/>
                      </a:lnTo>
                      <a:lnTo>
                        <a:pt x="6222" y="12787"/>
                      </a:lnTo>
                      <a:lnTo>
                        <a:pt x="6234" y="12793"/>
                      </a:lnTo>
                      <a:lnTo>
                        <a:pt x="6244" y="12799"/>
                      </a:lnTo>
                      <a:lnTo>
                        <a:pt x="6255" y="12806"/>
                      </a:lnTo>
                      <a:lnTo>
                        <a:pt x="6263" y="12815"/>
                      </a:lnTo>
                      <a:lnTo>
                        <a:pt x="6271" y="12824"/>
                      </a:lnTo>
                      <a:lnTo>
                        <a:pt x="6279" y="12834"/>
                      </a:lnTo>
                      <a:lnTo>
                        <a:pt x="6286" y="12845"/>
                      </a:lnTo>
                      <a:lnTo>
                        <a:pt x="6291" y="12856"/>
                      </a:lnTo>
                      <a:lnTo>
                        <a:pt x="6295" y="12868"/>
                      </a:lnTo>
                      <a:lnTo>
                        <a:pt x="6299" y="12881"/>
                      </a:lnTo>
                      <a:lnTo>
                        <a:pt x="6301" y="12893"/>
                      </a:lnTo>
                      <a:lnTo>
                        <a:pt x="6302" y="12906"/>
                      </a:lnTo>
                      <a:lnTo>
                        <a:pt x="6302" y="13021"/>
                      </a:lnTo>
                      <a:lnTo>
                        <a:pt x="6301" y="13034"/>
                      </a:lnTo>
                      <a:lnTo>
                        <a:pt x="6299" y="13047"/>
                      </a:lnTo>
                      <a:lnTo>
                        <a:pt x="6295" y="13059"/>
                      </a:lnTo>
                      <a:lnTo>
                        <a:pt x="6291" y="13071"/>
                      </a:lnTo>
                      <a:lnTo>
                        <a:pt x="6286" y="13082"/>
                      </a:lnTo>
                      <a:lnTo>
                        <a:pt x="6279" y="13093"/>
                      </a:lnTo>
                      <a:lnTo>
                        <a:pt x="6271" y="13103"/>
                      </a:lnTo>
                      <a:lnTo>
                        <a:pt x="6263" y="13112"/>
                      </a:lnTo>
                      <a:lnTo>
                        <a:pt x="6255" y="13121"/>
                      </a:lnTo>
                      <a:lnTo>
                        <a:pt x="6244" y="13128"/>
                      </a:lnTo>
                      <a:lnTo>
                        <a:pt x="6234" y="13134"/>
                      </a:lnTo>
                      <a:lnTo>
                        <a:pt x="6222" y="13140"/>
                      </a:lnTo>
                      <a:lnTo>
                        <a:pt x="6211" y="13145"/>
                      </a:lnTo>
                      <a:lnTo>
                        <a:pt x="6198" y="13148"/>
                      </a:lnTo>
                      <a:lnTo>
                        <a:pt x="6186" y="13149"/>
                      </a:lnTo>
                      <a:lnTo>
                        <a:pt x="6172" y="13150"/>
                      </a:lnTo>
                      <a:lnTo>
                        <a:pt x="1277" y="13150"/>
                      </a:lnTo>
                      <a:lnTo>
                        <a:pt x="1263" y="13149"/>
                      </a:lnTo>
                      <a:lnTo>
                        <a:pt x="1251" y="13148"/>
                      </a:lnTo>
                      <a:lnTo>
                        <a:pt x="1238" y="13145"/>
                      </a:lnTo>
                      <a:lnTo>
                        <a:pt x="1227" y="13140"/>
                      </a:lnTo>
                      <a:lnTo>
                        <a:pt x="1215" y="13134"/>
                      </a:lnTo>
                      <a:lnTo>
                        <a:pt x="1205" y="13128"/>
                      </a:lnTo>
                      <a:lnTo>
                        <a:pt x="1194" y="13121"/>
                      </a:lnTo>
                      <a:lnTo>
                        <a:pt x="1186" y="13112"/>
                      </a:lnTo>
                      <a:lnTo>
                        <a:pt x="1178" y="13103"/>
                      </a:lnTo>
                      <a:lnTo>
                        <a:pt x="1169" y="13093"/>
                      </a:lnTo>
                      <a:lnTo>
                        <a:pt x="1163" y="13082"/>
                      </a:lnTo>
                      <a:lnTo>
                        <a:pt x="1158" y="13071"/>
                      </a:lnTo>
                      <a:lnTo>
                        <a:pt x="1154" y="13059"/>
                      </a:lnTo>
                      <a:lnTo>
                        <a:pt x="1150" y="13047"/>
                      </a:lnTo>
                      <a:lnTo>
                        <a:pt x="1148" y="13034"/>
                      </a:lnTo>
                      <a:lnTo>
                        <a:pt x="1147" y="13021"/>
                      </a:lnTo>
                      <a:lnTo>
                        <a:pt x="1147" y="12906"/>
                      </a:lnTo>
                      <a:lnTo>
                        <a:pt x="1148" y="12893"/>
                      </a:lnTo>
                      <a:lnTo>
                        <a:pt x="1150" y="12881"/>
                      </a:lnTo>
                      <a:lnTo>
                        <a:pt x="1154" y="12868"/>
                      </a:lnTo>
                      <a:lnTo>
                        <a:pt x="1158" y="12856"/>
                      </a:lnTo>
                      <a:lnTo>
                        <a:pt x="1163" y="12845"/>
                      </a:lnTo>
                      <a:lnTo>
                        <a:pt x="1169" y="12834"/>
                      </a:lnTo>
                      <a:lnTo>
                        <a:pt x="1178" y="12824"/>
                      </a:lnTo>
                      <a:lnTo>
                        <a:pt x="1186" y="12815"/>
                      </a:lnTo>
                      <a:lnTo>
                        <a:pt x="1194" y="12806"/>
                      </a:lnTo>
                      <a:lnTo>
                        <a:pt x="1205" y="12799"/>
                      </a:lnTo>
                      <a:lnTo>
                        <a:pt x="1215" y="12793"/>
                      </a:lnTo>
                      <a:lnTo>
                        <a:pt x="1227" y="12787"/>
                      </a:lnTo>
                      <a:lnTo>
                        <a:pt x="1238" y="12782"/>
                      </a:lnTo>
                      <a:lnTo>
                        <a:pt x="1251" y="12779"/>
                      </a:lnTo>
                      <a:lnTo>
                        <a:pt x="1263" y="12777"/>
                      </a:lnTo>
                      <a:lnTo>
                        <a:pt x="1277" y="12777"/>
                      </a:lnTo>
                      <a:close/>
                      <a:moveTo>
                        <a:pt x="1277" y="12217"/>
                      </a:moveTo>
                      <a:lnTo>
                        <a:pt x="6172" y="12217"/>
                      </a:lnTo>
                      <a:lnTo>
                        <a:pt x="6186" y="12218"/>
                      </a:lnTo>
                      <a:lnTo>
                        <a:pt x="6198" y="12220"/>
                      </a:lnTo>
                      <a:lnTo>
                        <a:pt x="6211" y="12223"/>
                      </a:lnTo>
                      <a:lnTo>
                        <a:pt x="6222" y="12227"/>
                      </a:lnTo>
                      <a:lnTo>
                        <a:pt x="6234" y="12232"/>
                      </a:lnTo>
                      <a:lnTo>
                        <a:pt x="6244" y="12240"/>
                      </a:lnTo>
                      <a:lnTo>
                        <a:pt x="6255" y="12247"/>
                      </a:lnTo>
                      <a:lnTo>
                        <a:pt x="6263" y="12255"/>
                      </a:lnTo>
                      <a:lnTo>
                        <a:pt x="6271" y="12265"/>
                      </a:lnTo>
                      <a:lnTo>
                        <a:pt x="6279" y="12274"/>
                      </a:lnTo>
                      <a:lnTo>
                        <a:pt x="6286" y="12284"/>
                      </a:lnTo>
                      <a:lnTo>
                        <a:pt x="6291" y="12296"/>
                      </a:lnTo>
                      <a:lnTo>
                        <a:pt x="6295" y="12307"/>
                      </a:lnTo>
                      <a:lnTo>
                        <a:pt x="6299" y="12320"/>
                      </a:lnTo>
                      <a:lnTo>
                        <a:pt x="6301" y="12334"/>
                      </a:lnTo>
                      <a:lnTo>
                        <a:pt x="6302" y="12346"/>
                      </a:lnTo>
                      <a:lnTo>
                        <a:pt x="6302" y="12461"/>
                      </a:lnTo>
                      <a:lnTo>
                        <a:pt x="6301" y="12474"/>
                      </a:lnTo>
                      <a:lnTo>
                        <a:pt x="6299" y="12487"/>
                      </a:lnTo>
                      <a:lnTo>
                        <a:pt x="6295" y="12500"/>
                      </a:lnTo>
                      <a:lnTo>
                        <a:pt x="6291" y="12511"/>
                      </a:lnTo>
                      <a:lnTo>
                        <a:pt x="6286" y="12522"/>
                      </a:lnTo>
                      <a:lnTo>
                        <a:pt x="6279" y="12533"/>
                      </a:lnTo>
                      <a:lnTo>
                        <a:pt x="6271" y="12543"/>
                      </a:lnTo>
                      <a:lnTo>
                        <a:pt x="6263" y="12552"/>
                      </a:lnTo>
                      <a:lnTo>
                        <a:pt x="6255" y="12561"/>
                      </a:lnTo>
                      <a:lnTo>
                        <a:pt x="6244" y="12568"/>
                      </a:lnTo>
                      <a:lnTo>
                        <a:pt x="6234" y="12575"/>
                      </a:lnTo>
                      <a:lnTo>
                        <a:pt x="6222" y="12580"/>
                      </a:lnTo>
                      <a:lnTo>
                        <a:pt x="6211" y="12584"/>
                      </a:lnTo>
                      <a:lnTo>
                        <a:pt x="6198" y="12587"/>
                      </a:lnTo>
                      <a:lnTo>
                        <a:pt x="6186" y="12589"/>
                      </a:lnTo>
                      <a:lnTo>
                        <a:pt x="6172" y="12590"/>
                      </a:lnTo>
                      <a:lnTo>
                        <a:pt x="1277" y="12590"/>
                      </a:lnTo>
                      <a:lnTo>
                        <a:pt x="1263" y="12589"/>
                      </a:lnTo>
                      <a:lnTo>
                        <a:pt x="1251" y="12587"/>
                      </a:lnTo>
                      <a:lnTo>
                        <a:pt x="1238" y="12584"/>
                      </a:lnTo>
                      <a:lnTo>
                        <a:pt x="1227" y="12580"/>
                      </a:lnTo>
                      <a:lnTo>
                        <a:pt x="1215" y="12575"/>
                      </a:lnTo>
                      <a:lnTo>
                        <a:pt x="1205" y="12568"/>
                      </a:lnTo>
                      <a:lnTo>
                        <a:pt x="1194" y="12561"/>
                      </a:lnTo>
                      <a:lnTo>
                        <a:pt x="1186" y="12552"/>
                      </a:lnTo>
                      <a:lnTo>
                        <a:pt x="1178" y="12543"/>
                      </a:lnTo>
                      <a:lnTo>
                        <a:pt x="1169" y="12533"/>
                      </a:lnTo>
                      <a:lnTo>
                        <a:pt x="1163" y="12522"/>
                      </a:lnTo>
                      <a:lnTo>
                        <a:pt x="1158" y="12511"/>
                      </a:lnTo>
                      <a:lnTo>
                        <a:pt x="1154" y="12500"/>
                      </a:lnTo>
                      <a:lnTo>
                        <a:pt x="1150" y="12487"/>
                      </a:lnTo>
                      <a:lnTo>
                        <a:pt x="1148" y="12474"/>
                      </a:lnTo>
                      <a:lnTo>
                        <a:pt x="1147" y="12461"/>
                      </a:lnTo>
                      <a:lnTo>
                        <a:pt x="1147" y="12346"/>
                      </a:lnTo>
                      <a:lnTo>
                        <a:pt x="1148" y="12334"/>
                      </a:lnTo>
                      <a:lnTo>
                        <a:pt x="1150" y="12320"/>
                      </a:lnTo>
                      <a:lnTo>
                        <a:pt x="1154" y="12307"/>
                      </a:lnTo>
                      <a:lnTo>
                        <a:pt x="1158" y="12296"/>
                      </a:lnTo>
                      <a:lnTo>
                        <a:pt x="1163" y="12284"/>
                      </a:lnTo>
                      <a:lnTo>
                        <a:pt x="1169" y="12274"/>
                      </a:lnTo>
                      <a:lnTo>
                        <a:pt x="1178" y="12265"/>
                      </a:lnTo>
                      <a:lnTo>
                        <a:pt x="1186" y="12255"/>
                      </a:lnTo>
                      <a:lnTo>
                        <a:pt x="1194" y="12247"/>
                      </a:lnTo>
                      <a:lnTo>
                        <a:pt x="1205" y="12240"/>
                      </a:lnTo>
                      <a:lnTo>
                        <a:pt x="1215" y="12232"/>
                      </a:lnTo>
                      <a:lnTo>
                        <a:pt x="1227" y="12227"/>
                      </a:lnTo>
                      <a:lnTo>
                        <a:pt x="1238" y="12223"/>
                      </a:lnTo>
                      <a:lnTo>
                        <a:pt x="1251" y="12220"/>
                      </a:lnTo>
                      <a:lnTo>
                        <a:pt x="1263" y="12218"/>
                      </a:lnTo>
                      <a:lnTo>
                        <a:pt x="1277" y="12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</p:grpSp>
        <p:cxnSp>
          <p:nvCxnSpPr>
            <p:cNvPr id="224" name="直接连接符 223"/>
            <p:cNvCxnSpPr/>
            <p:nvPr/>
          </p:nvCxnSpPr>
          <p:spPr bwMode="auto">
            <a:xfrm flipV="1">
              <a:off x="7460233" y="4280601"/>
              <a:ext cx="1697063" cy="7470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" name="直接连接符 224"/>
            <p:cNvCxnSpPr/>
            <p:nvPr/>
          </p:nvCxnSpPr>
          <p:spPr bwMode="auto">
            <a:xfrm>
              <a:off x="8672481" y="4126206"/>
              <a:ext cx="0" cy="150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26" name="组合 60"/>
            <p:cNvGrpSpPr/>
            <p:nvPr/>
          </p:nvGrpSpPr>
          <p:grpSpPr>
            <a:xfrm>
              <a:off x="7641159" y="3662448"/>
              <a:ext cx="500880" cy="481951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27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28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29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0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1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32" name="组合 60"/>
            <p:cNvGrpSpPr/>
            <p:nvPr/>
          </p:nvGrpSpPr>
          <p:grpSpPr>
            <a:xfrm>
              <a:off x="8430684" y="3662448"/>
              <a:ext cx="500880" cy="481951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3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4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5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6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7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238" name="直接连接符 237"/>
            <p:cNvCxnSpPr/>
            <p:nvPr/>
          </p:nvCxnSpPr>
          <p:spPr bwMode="auto">
            <a:xfrm>
              <a:off x="7891599" y="4126206"/>
              <a:ext cx="0" cy="150296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843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Решение DR с геодублированием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99252" y="1038199"/>
            <a:ext cx="9266549" cy="4948413"/>
            <a:chOff x="1499252" y="1038199"/>
            <a:chExt cx="9266549" cy="4948413"/>
          </a:xfrm>
        </p:grpSpPr>
        <p:cxnSp>
          <p:nvCxnSpPr>
            <p:cNvPr id="5" name="直接箭头连接符 4"/>
            <p:cNvCxnSpPr/>
            <p:nvPr/>
          </p:nvCxnSpPr>
          <p:spPr bwMode="auto">
            <a:xfrm>
              <a:off x="4154480" y="3670744"/>
              <a:ext cx="1709276" cy="715323"/>
            </a:xfrm>
            <a:prstGeom prst="straightConnector1">
              <a:avLst/>
            </a:prstGeom>
            <a:noFill/>
            <a:ln>
              <a:noFill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" name="组合 60"/>
            <p:cNvGrpSpPr/>
            <p:nvPr/>
          </p:nvGrpSpPr>
          <p:grpSpPr>
            <a:xfrm>
              <a:off x="9032976" y="2015995"/>
              <a:ext cx="422439" cy="320352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63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4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5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6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7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7" name="组合 73"/>
            <p:cNvGrpSpPr/>
            <p:nvPr/>
          </p:nvGrpSpPr>
          <p:grpSpPr>
            <a:xfrm>
              <a:off x="9841411" y="2021243"/>
              <a:ext cx="422439" cy="320352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58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9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0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1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2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8" name="直接连接符 7"/>
            <p:cNvCxnSpPr/>
            <p:nvPr/>
          </p:nvCxnSpPr>
          <p:spPr bwMode="auto">
            <a:xfrm>
              <a:off x="8753000" y="1911322"/>
              <a:ext cx="178916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直接连接符 8"/>
            <p:cNvCxnSpPr/>
            <p:nvPr/>
          </p:nvCxnSpPr>
          <p:spPr bwMode="auto">
            <a:xfrm>
              <a:off x="9256621" y="1916571"/>
              <a:ext cx="0" cy="99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10065056" y="1921817"/>
              <a:ext cx="0" cy="99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9404586" y="2477283"/>
              <a:ext cx="562416" cy="169989"/>
            </a:xfrm>
            <a:custGeom>
              <a:avLst/>
              <a:gdLst>
                <a:gd name="T0" fmla="*/ 341 w 727"/>
                <a:gd name="T1" fmla="*/ 0 h 482"/>
                <a:gd name="T2" fmla="*/ 374 w 727"/>
                <a:gd name="T3" fmla="*/ 3 h 482"/>
                <a:gd name="T4" fmla="*/ 407 w 727"/>
                <a:gd name="T5" fmla="*/ 11 h 482"/>
                <a:gd name="T6" fmla="*/ 438 w 727"/>
                <a:gd name="T7" fmla="*/ 23 h 482"/>
                <a:gd name="T8" fmla="*/ 465 w 727"/>
                <a:gd name="T9" fmla="*/ 38 h 482"/>
                <a:gd name="T10" fmla="*/ 491 w 727"/>
                <a:gd name="T11" fmla="*/ 58 h 482"/>
                <a:gd name="T12" fmla="*/ 513 w 727"/>
                <a:gd name="T13" fmla="*/ 82 h 482"/>
                <a:gd name="T14" fmla="*/ 531 w 727"/>
                <a:gd name="T15" fmla="*/ 109 h 482"/>
                <a:gd name="T16" fmla="*/ 546 w 727"/>
                <a:gd name="T17" fmla="*/ 139 h 482"/>
                <a:gd name="T18" fmla="*/ 553 w 727"/>
                <a:gd name="T19" fmla="*/ 139 h 482"/>
                <a:gd name="T20" fmla="*/ 571 w 727"/>
                <a:gd name="T21" fmla="*/ 139 h 482"/>
                <a:gd name="T22" fmla="*/ 604 w 727"/>
                <a:gd name="T23" fmla="*/ 146 h 482"/>
                <a:gd name="T24" fmla="*/ 635 w 727"/>
                <a:gd name="T25" fmla="*/ 159 h 482"/>
                <a:gd name="T26" fmla="*/ 663 w 727"/>
                <a:gd name="T27" fmla="*/ 177 h 482"/>
                <a:gd name="T28" fmla="*/ 686 w 727"/>
                <a:gd name="T29" fmla="*/ 201 h 482"/>
                <a:gd name="T30" fmla="*/ 705 w 727"/>
                <a:gd name="T31" fmla="*/ 228 h 482"/>
                <a:gd name="T32" fmla="*/ 719 w 727"/>
                <a:gd name="T33" fmla="*/ 259 h 482"/>
                <a:gd name="T34" fmla="*/ 725 w 727"/>
                <a:gd name="T35" fmla="*/ 292 h 482"/>
                <a:gd name="T36" fmla="*/ 727 w 727"/>
                <a:gd name="T37" fmla="*/ 310 h 482"/>
                <a:gd name="T38" fmla="*/ 723 w 727"/>
                <a:gd name="T39" fmla="*/ 345 h 482"/>
                <a:gd name="T40" fmla="*/ 712 w 727"/>
                <a:gd name="T41" fmla="*/ 378 h 482"/>
                <a:gd name="T42" fmla="*/ 697 w 727"/>
                <a:gd name="T43" fmla="*/ 407 h 482"/>
                <a:gd name="T44" fmla="*/ 675 w 727"/>
                <a:gd name="T45" fmla="*/ 433 h 482"/>
                <a:gd name="T46" fmla="*/ 650 w 727"/>
                <a:gd name="T47" fmla="*/ 453 h 482"/>
                <a:gd name="T48" fmla="*/ 621 w 727"/>
                <a:gd name="T49" fmla="*/ 470 h 482"/>
                <a:gd name="T50" fmla="*/ 588 w 727"/>
                <a:gd name="T51" fmla="*/ 480 h 482"/>
                <a:gd name="T52" fmla="*/ 553 w 727"/>
                <a:gd name="T53" fmla="*/ 482 h 482"/>
                <a:gd name="T54" fmla="*/ 143 w 727"/>
                <a:gd name="T55" fmla="*/ 482 h 482"/>
                <a:gd name="T56" fmla="*/ 114 w 727"/>
                <a:gd name="T57" fmla="*/ 480 h 482"/>
                <a:gd name="T58" fmla="*/ 88 w 727"/>
                <a:gd name="T59" fmla="*/ 471 h 482"/>
                <a:gd name="T60" fmla="*/ 63 w 727"/>
                <a:gd name="T61" fmla="*/ 459 h 482"/>
                <a:gd name="T62" fmla="*/ 43 w 727"/>
                <a:gd name="T63" fmla="*/ 440 h 482"/>
                <a:gd name="T64" fmla="*/ 24 w 727"/>
                <a:gd name="T65" fmla="*/ 420 h 482"/>
                <a:gd name="T66" fmla="*/ 11 w 727"/>
                <a:gd name="T67" fmla="*/ 395 h 482"/>
                <a:gd name="T68" fmla="*/ 2 w 727"/>
                <a:gd name="T69" fmla="*/ 369 h 482"/>
                <a:gd name="T70" fmla="*/ 0 w 727"/>
                <a:gd name="T71" fmla="*/ 340 h 482"/>
                <a:gd name="T72" fmla="*/ 0 w 727"/>
                <a:gd name="T73" fmla="*/ 327 h 482"/>
                <a:gd name="T74" fmla="*/ 4 w 727"/>
                <a:gd name="T75" fmla="*/ 301 h 482"/>
                <a:gd name="T76" fmla="*/ 13 w 727"/>
                <a:gd name="T77" fmla="*/ 278 h 482"/>
                <a:gd name="T78" fmla="*/ 33 w 727"/>
                <a:gd name="T79" fmla="*/ 246 h 482"/>
                <a:gd name="T80" fmla="*/ 72 w 727"/>
                <a:gd name="T81" fmla="*/ 215 h 482"/>
                <a:gd name="T82" fmla="*/ 96 w 727"/>
                <a:gd name="T83" fmla="*/ 204 h 482"/>
                <a:gd name="T84" fmla="*/ 119 w 727"/>
                <a:gd name="T85" fmla="*/ 197 h 482"/>
                <a:gd name="T86" fmla="*/ 123 w 727"/>
                <a:gd name="T87" fmla="*/ 177 h 482"/>
                <a:gd name="T88" fmla="*/ 136 w 727"/>
                <a:gd name="T89" fmla="*/ 139 h 482"/>
                <a:gd name="T90" fmla="*/ 154 w 727"/>
                <a:gd name="T91" fmla="*/ 102 h 482"/>
                <a:gd name="T92" fmla="*/ 178 w 727"/>
                <a:gd name="T93" fmla="*/ 71 h 482"/>
                <a:gd name="T94" fmla="*/ 207 w 727"/>
                <a:gd name="T95" fmla="*/ 45 h 482"/>
                <a:gd name="T96" fmla="*/ 240 w 727"/>
                <a:gd name="T97" fmla="*/ 23 h 482"/>
                <a:gd name="T98" fmla="*/ 279 w 727"/>
                <a:gd name="T99" fmla="*/ 9 h 482"/>
                <a:gd name="T100" fmla="*/ 319 w 727"/>
                <a:gd name="T101" fmla="*/ 1 h 482"/>
                <a:gd name="T102" fmla="*/ 341 w 727"/>
                <a:gd name="T10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482">
                  <a:moveTo>
                    <a:pt x="341" y="0"/>
                  </a:moveTo>
                  <a:lnTo>
                    <a:pt x="341" y="0"/>
                  </a:lnTo>
                  <a:lnTo>
                    <a:pt x="357" y="1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7" y="11"/>
                  </a:lnTo>
                  <a:lnTo>
                    <a:pt x="421" y="16"/>
                  </a:lnTo>
                  <a:lnTo>
                    <a:pt x="438" y="23"/>
                  </a:lnTo>
                  <a:lnTo>
                    <a:pt x="450" y="31"/>
                  </a:lnTo>
                  <a:lnTo>
                    <a:pt x="465" y="38"/>
                  </a:lnTo>
                  <a:lnTo>
                    <a:pt x="478" y="49"/>
                  </a:lnTo>
                  <a:lnTo>
                    <a:pt x="491" y="58"/>
                  </a:lnTo>
                  <a:lnTo>
                    <a:pt x="502" y="71"/>
                  </a:lnTo>
                  <a:lnTo>
                    <a:pt x="513" y="82"/>
                  </a:lnTo>
                  <a:lnTo>
                    <a:pt x="522" y="95"/>
                  </a:lnTo>
                  <a:lnTo>
                    <a:pt x="531" y="109"/>
                  </a:lnTo>
                  <a:lnTo>
                    <a:pt x="538" y="124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53" y="139"/>
                  </a:lnTo>
                  <a:lnTo>
                    <a:pt x="553" y="139"/>
                  </a:lnTo>
                  <a:lnTo>
                    <a:pt x="571" y="139"/>
                  </a:lnTo>
                  <a:lnTo>
                    <a:pt x="588" y="142"/>
                  </a:lnTo>
                  <a:lnTo>
                    <a:pt x="604" y="146"/>
                  </a:lnTo>
                  <a:lnTo>
                    <a:pt x="621" y="151"/>
                  </a:lnTo>
                  <a:lnTo>
                    <a:pt x="635" y="159"/>
                  </a:lnTo>
                  <a:lnTo>
                    <a:pt x="650" y="168"/>
                  </a:lnTo>
                  <a:lnTo>
                    <a:pt x="663" y="177"/>
                  </a:lnTo>
                  <a:lnTo>
                    <a:pt x="675" y="188"/>
                  </a:lnTo>
                  <a:lnTo>
                    <a:pt x="686" y="201"/>
                  </a:lnTo>
                  <a:lnTo>
                    <a:pt x="697" y="213"/>
                  </a:lnTo>
                  <a:lnTo>
                    <a:pt x="705" y="228"/>
                  </a:lnTo>
                  <a:lnTo>
                    <a:pt x="712" y="243"/>
                  </a:lnTo>
                  <a:lnTo>
                    <a:pt x="719" y="259"/>
                  </a:lnTo>
                  <a:lnTo>
                    <a:pt x="723" y="276"/>
                  </a:lnTo>
                  <a:lnTo>
                    <a:pt x="725" y="292"/>
                  </a:lnTo>
                  <a:lnTo>
                    <a:pt x="727" y="310"/>
                  </a:lnTo>
                  <a:lnTo>
                    <a:pt x="727" y="310"/>
                  </a:lnTo>
                  <a:lnTo>
                    <a:pt x="725" y="329"/>
                  </a:lnTo>
                  <a:lnTo>
                    <a:pt x="723" y="345"/>
                  </a:lnTo>
                  <a:lnTo>
                    <a:pt x="719" y="362"/>
                  </a:lnTo>
                  <a:lnTo>
                    <a:pt x="712" y="378"/>
                  </a:lnTo>
                  <a:lnTo>
                    <a:pt x="705" y="393"/>
                  </a:lnTo>
                  <a:lnTo>
                    <a:pt x="697" y="407"/>
                  </a:lnTo>
                  <a:lnTo>
                    <a:pt x="686" y="420"/>
                  </a:lnTo>
                  <a:lnTo>
                    <a:pt x="675" y="433"/>
                  </a:lnTo>
                  <a:lnTo>
                    <a:pt x="663" y="444"/>
                  </a:lnTo>
                  <a:lnTo>
                    <a:pt x="650" y="453"/>
                  </a:lnTo>
                  <a:lnTo>
                    <a:pt x="635" y="462"/>
                  </a:lnTo>
                  <a:lnTo>
                    <a:pt x="621" y="470"/>
                  </a:lnTo>
                  <a:lnTo>
                    <a:pt x="604" y="475"/>
                  </a:lnTo>
                  <a:lnTo>
                    <a:pt x="588" y="480"/>
                  </a:lnTo>
                  <a:lnTo>
                    <a:pt x="571" y="482"/>
                  </a:lnTo>
                  <a:lnTo>
                    <a:pt x="553" y="482"/>
                  </a:lnTo>
                  <a:lnTo>
                    <a:pt x="143" y="482"/>
                  </a:lnTo>
                  <a:lnTo>
                    <a:pt x="143" y="482"/>
                  </a:lnTo>
                  <a:lnTo>
                    <a:pt x="129" y="482"/>
                  </a:lnTo>
                  <a:lnTo>
                    <a:pt x="114" y="480"/>
                  </a:lnTo>
                  <a:lnTo>
                    <a:pt x="101" y="477"/>
                  </a:lnTo>
                  <a:lnTo>
                    <a:pt x="88" y="471"/>
                  </a:lnTo>
                  <a:lnTo>
                    <a:pt x="75" y="466"/>
                  </a:lnTo>
                  <a:lnTo>
                    <a:pt x="63" y="459"/>
                  </a:lnTo>
                  <a:lnTo>
                    <a:pt x="52" y="449"/>
                  </a:lnTo>
                  <a:lnTo>
                    <a:pt x="43" y="440"/>
                  </a:lnTo>
                  <a:lnTo>
                    <a:pt x="33" y="431"/>
                  </a:lnTo>
                  <a:lnTo>
                    <a:pt x="24" y="420"/>
                  </a:lnTo>
                  <a:lnTo>
                    <a:pt x="17" y="407"/>
                  </a:lnTo>
                  <a:lnTo>
                    <a:pt x="11" y="395"/>
                  </a:lnTo>
                  <a:lnTo>
                    <a:pt x="6" y="382"/>
                  </a:lnTo>
                  <a:lnTo>
                    <a:pt x="2" y="369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4" y="301"/>
                  </a:lnTo>
                  <a:lnTo>
                    <a:pt x="10" y="288"/>
                  </a:lnTo>
                  <a:lnTo>
                    <a:pt x="13" y="278"/>
                  </a:lnTo>
                  <a:lnTo>
                    <a:pt x="21" y="267"/>
                  </a:lnTo>
                  <a:lnTo>
                    <a:pt x="33" y="246"/>
                  </a:lnTo>
                  <a:lnTo>
                    <a:pt x="52" y="228"/>
                  </a:lnTo>
                  <a:lnTo>
                    <a:pt x="72" y="215"/>
                  </a:lnTo>
                  <a:lnTo>
                    <a:pt x="83" y="208"/>
                  </a:lnTo>
                  <a:lnTo>
                    <a:pt x="96" y="204"/>
                  </a:lnTo>
                  <a:lnTo>
                    <a:pt x="108" y="20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3" y="177"/>
                  </a:lnTo>
                  <a:lnTo>
                    <a:pt x="129" y="157"/>
                  </a:lnTo>
                  <a:lnTo>
                    <a:pt x="136" y="139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65" y="85"/>
                  </a:lnTo>
                  <a:lnTo>
                    <a:pt x="178" y="71"/>
                  </a:lnTo>
                  <a:lnTo>
                    <a:pt x="193" y="58"/>
                  </a:lnTo>
                  <a:lnTo>
                    <a:pt x="207" y="45"/>
                  </a:lnTo>
                  <a:lnTo>
                    <a:pt x="224" y="32"/>
                  </a:lnTo>
                  <a:lnTo>
                    <a:pt x="240" y="23"/>
                  </a:lnTo>
                  <a:lnTo>
                    <a:pt x="258" y="16"/>
                  </a:lnTo>
                  <a:lnTo>
                    <a:pt x="279" y="9"/>
                  </a:lnTo>
                  <a:lnTo>
                    <a:pt x="299" y="3"/>
                  </a:lnTo>
                  <a:lnTo>
                    <a:pt x="319" y="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404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 bwMode="auto">
            <a:xfrm>
              <a:off x="9256755" y="2341339"/>
              <a:ext cx="205746" cy="132467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" name="TextBox 108"/>
            <p:cNvSpPr txBox="1"/>
            <p:nvPr/>
          </p:nvSpPr>
          <p:spPr>
            <a:xfrm>
              <a:off x="9374862" y="2413828"/>
              <a:ext cx="603694" cy="265244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fontAlgn="ctr"/>
              <a:r>
                <a:rPr lang="ru-RU" sz="1200" b="1">
                  <a:latin typeface="Huawei Sans" panose="020C0503030203020204" pitchFamily="34" charset="0"/>
                </a:rPr>
                <a:t> SAN</a:t>
              </a:r>
            </a:p>
          </p:txBody>
        </p:sp>
        <p:cxnSp>
          <p:nvCxnSpPr>
            <p:cNvPr id="16" name="直接连接符 15"/>
            <p:cNvCxnSpPr>
              <a:stCxn id="13" idx="12"/>
            </p:cNvCxnSpPr>
            <p:nvPr/>
          </p:nvCxnSpPr>
          <p:spPr bwMode="auto">
            <a:xfrm flipV="1">
              <a:off x="9895830" y="2354647"/>
              <a:ext cx="169226" cy="178711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0" name="组合 60"/>
            <p:cNvGrpSpPr/>
            <p:nvPr/>
          </p:nvGrpSpPr>
          <p:grpSpPr>
            <a:xfrm>
              <a:off x="2105646" y="2015274"/>
              <a:ext cx="441693" cy="334867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53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4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5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6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7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21" name="Freeform 30"/>
            <p:cNvSpPr>
              <a:spLocks noEditPoints="1"/>
            </p:cNvSpPr>
            <p:nvPr/>
          </p:nvSpPr>
          <p:spPr bwMode="auto">
            <a:xfrm>
              <a:off x="2494540" y="2728069"/>
              <a:ext cx="584144" cy="328055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22" name="组合 165"/>
            <p:cNvGrpSpPr/>
            <p:nvPr/>
          </p:nvGrpSpPr>
          <p:grpSpPr>
            <a:xfrm>
              <a:off x="2950926" y="2020757"/>
              <a:ext cx="441693" cy="334867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9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1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2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 bwMode="auto">
            <a:xfrm>
              <a:off x="1812914" y="1905855"/>
              <a:ext cx="187070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直接连接符 23"/>
            <p:cNvCxnSpPr/>
            <p:nvPr/>
          </p:nvCxnSpPr>
          <p:spPr bwMode="auto">
            <a:xfrm>
              <a:off x="2339480" y="1911341"/>
              <a:ext cx="0" cy="104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接连接符 24"/>
            <p:cNvCxnSpPr/>
            <p:nvPr/>
          </p:nvCxnSpPr>
          <p:spPr bwMode="auto">
            <a:xfrm>
              <a:off x="3184760" y="1916827"/>
              <a:ext cx="0" cy="10421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圆角矩形 25"/>
            <p:cNvSpPr/>
            <p:nvPr/>
          </p:nvSpPr>
          <p:spPr bwMode="auto">
            <a:xfrm>
              <a:off x="1752483" y="1787671"/>
              <a:ext cx="2009980" cy="1304121"/>
            </a:xfrm>
            <a:prstGeom prst="roundRect">
              <a:avLst>
                <a:gd name="adj" fmla="val 4002"/>
              </a:avLst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 bwMode="auto">
            <a:xfrm>
              <a:off x="1952917" y="1575147"/>
              <a:ext cx="1562099" cy="24109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2485858" y="2450838"/>
              <a:ext cx="588047" cy="177690"/>
            </a:xfrm>
            <a:custGeom>
              <a:avLst/>
              <a:gdLst>
                <a:gd name="T0" fmla="*/ 341 w 727"/>
                <a:gd name="T1" fmla="*/ 0 h 482"/>
                <a:gd name="T2" fmla="*/ 374 w 727"/>
                <a:gd name="T3" fmla="*/ 3 h 482"/>
                <a:gd name="T4" fmla="*/ 407 w 727"/>
                <a:gd name="T5" fmla="*/ 11 h 482"/>
                <a:gd name="T6" fmla="*/ 438 w 727"/>
                <a:gd name="T7" fmla="*/ 23 h 482"/>
                <a:gd name="T8" fmla="*/ 465 w 727"/>
                <a:gd name="T9" fmla="*/ 38 h 482"/>
                <a:gd name="T10" fmla="*/ 491 w 727"/>
                <a:gd name="T11" fmla="*/ 58 h 482"/>
                <a:gd name="T12" fmla="*/ 513 w 727"/>
                <a:gd name="T13" fmla="*/ 82 h 482"/>
                <a:gd name="T14" fmla="*/ 531 w 727"/>
                <a:gd name="T15" fmla="*/ 109 h 482"/>
                <a:gd name="T16" fmla="*/ 546 w 727"/>
                <a:gd name="T17" fmla="*/ 139 h 482"/>
                <a:gd name="T18" fmla="*/ 553 w 727"/>
                <a:gd name="T19" fmla="*/ 139 h 482"/>
                <a:gd name="T20" fmla="*/ 571 w 727"/>
                <a:gd name="T21" fmla="*/ 139 h 482"/>
                <a:gd name="T22" fmla="*/ 604 w 727"/>
                <a:gd name="T23" fmla="*/ 146 h 482"/>
                <a:gd name="T24" fmla="*/ 635 w 727"/>
                <a:gd name="T25" fmla="*/ 159 h 482"/>
                <a:gd name="T26" fmla="*/ 663 w 727"/>
                <a:gd name="T27" fmla="*/ 177 h 482"/>
                <a:gd name="T28" fmla="*/ 686 w 727"/>
                <a:gd name="T29" fmla="*/ 201 h 482"/>
                <a:gd name="T30" fmla="*/ 705 w 727"/>
                <a:gd name="T31" fmla="*/ 228 h 482"/>
                <a:gd name="T32" fmla="*/ 719 w 727"/>
                <a:gd name="T33" fmla="*/ 259 h 482"/>
                <a:gd name="T34" fmla="*/ 725 w 727"/>
                <a:gd name="T35" fmla="*/ 292 h 482"/>
                <a:gd name="T36" fmla="*/ 727 w 727"/>
                <a:gd name="T37" fmla="*/ 310 h 482"/>
                <a:gd name="T38" fmla="*/ 723 w 727"/>
                <a:gd name="T39" fmla="*/ 345 h 482"/>
                <a:gd name="T40" fmla="*/ 712 w 727"/>
                <a:gd name="T41" fmla="*/ 378 h 482"/>
                <a:gd name="T42" fmla="*/ 697 w 727"/>
                <a:gd name="T43" fmla="*/ 407 h 482"/>
                <a:gd name="T44" fmla="*/ 675 w 727"/>
                <a:gd name="T45" fmla="*/ 433 h 482"/>
                <a:gd name="T46" fmla="*/ 650 w 727"/>
                <a:gd name="T47" fmla="*/ 453 h 482"/>
                <a:gd name="T48" fmla="*/ 621 w 727"/>
                <a:gd name="T49" fmla="*/ 470 h 482"/>
                <a:gd name="T50" fmla="*/ 588 w 727"/>
                <a:gd name="T51" fmla="*/ 480 h 482"/>
                <a:gd name="T52" fmla="*/ 553 w 727"/>
                <a:gd name="T53" fmla="*/ 482 h 482"/>
                <a:gd name="T54" fmla="*/ 143 w 727"/>
                <a:gd name="T55" fmla="*/ 482 h 482"/>
                <a:gd name="T56" fmla="*/ 114 w 727"/>
                <a:gd name="T57" fmla="*/ 480 h 482"/>
                <a:gd name="T58" fmla="*/ 88 w 727"/>
                <a:gd name="T59" fmla="*/ 471 h 482"/>
                <a:gd name="T60" fmla="*/ 63 w 727"/>
                <a:gd name="T61" fmla="*/ 459 h 482"/>
                <a:gd name="T62" fmla="*/ 43 w 727"/>
                <a:gd name="T63" fmla="*/ 440 h 482"/>
                <a:gd name="T64" fmla="*/ 24 w 727"/>
                <a:gd name="T65" fmla="*/ 420 h 482"/>
                <a:gd name="T66" fmla="*/ 11 w 727"/>
                <a:gd name="T67" fmla="*/ 395 h 482"/>
                <a:gd name="T68" fmla="*/ 2 w 727"/>
                <a:gd name="T69" fmla="*/ 369 h 482"/>
                <a:gd name="T70" fmla="*/ 0 w 727"/>
                <a:gd name="T71" fmla="*/ 340 h 482"/>
                <a:gd name="T72" fmla="*/ 0 w 727"/>
                <a:gd name="T73" fmla="*/ 327 h 482"/>
                <a:gd name="T74" fmla="*/ 4 w 727"/>
                <a:gd name="T75" fmla="*/ 301 h 482"/>
                <a:gd name="T76" fmla="*/ 13 w 727"/>
                <a:gd name="T77" fmla="*/ 278 h 482"/>
                <a:gd name="T78" fmla="*/ 33 w 727"/>
                <a:gd name="T79" fmla="*/ 246 h 482"/>
                <a:gd name="T80" fmla="*/ 72 w 727"/>
                <a:gd name="T81" fmla="*/ 215 h 482"/>
                <a:gd name="T82" fmla="*/ 96 w 727"/>
                <a:gd name="T83" fmla="*/ 204 h 482"/>
                <a:gd name="T84" fmla="*/ 119 w 727"/>
                <a:gd name="T85" fmla="*/ 197 h 482"/>
                <a:gd name="T86" fmla="*/ 123 w 727"/>
                <a:gd name="T87" fmla="*/ 177 h 482"/>
                <a:gd name="T88" fmla="*/ 136 w 727"/>
                <a:gd name="T89" fmla="*/ 139 h 482"/>
                <a:gd name="T90" fmla="*/ 154 w 727"/>
                <a:gd name="T91" fmla="*/ 102 h 482"/>
                <a:gd name="T92" fmla="*/ 178 w 727"/>
                <a:gd name="T93" fmla="*/ 71 h 482"/>
                <a:gd name="T94" fmla="*/ 207 w 727"/>
                <a:gd name="T95" fmla="*/ 45 h 482"/>
                <a:gd name="T96" fmla="*/ 240 w 727"/>
                <a:gd name="T97" fmla="*/ 23 h 482"/>
                <a:gd name="T98" fmla="*/ 279 w 727"/>
                <a:gd name="T99" fmla="*/ 9 h 482"/>
                <a:gd name="T100" fmla="*/ 319 w 727"/>
                <a:gd name="T101" fmla="*/ 1 h 482"/>
                <a:gd name="T102" fmla="*/ 341 w 727"/>
                <a:gd name="T10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482">
                  <a:moveTo>
                    <a:pt x="341" y="0"/>
                  </a:moveTo>
                  <a:lnTo>
                    <a:pt x="341" y="0"/>
                  </a:lnTo>
                  <a:lnTo>
                    <a:pt x="357" y="1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7" y="11"/>
                  </a:lnTo>
                  <a:lnTo>
                    <a:pt x="421" y="16"/>
                  </a:lnTo>
                  <a:lnTo>
                    <a:pt x="438" y="23"/>
                  </a:lnTo>
                  <a:lnTo>
                    <a:pt x="450" y="31"/>
                  </a:lnTo>
                  <a:lnTo>
                    <a:pt x="465" y="38"/>
                  </a:lnTo>
                  <a:lnTo>
                    <a:pt x="478" y="49"/>
                  </a:lnTo>
                  <a:lnTo>
                    <a:pt x="491" y="58"/>
                  </a:lnTo>
                  <a:lnTo>
                    <a:pt x="502" y="71"/>
                  </a:lnTo>
                  <a:lnTo>
                    <a:pt x="513" y="82"/>
                  </a:lnTo>
                  <a:lnTo>
                    <a:pt x="522" y="95"/>
                  </a:lnTo>
                  <a:lnTo>
                    <a:pt x="531" y="109"/>
                  </a:lnTo>
                  <a:lnTo>
                    <a:pt x="538" y="124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53" y="139"/>
                  </a:lnTo>
                  <a:lnTo>
                    <a:pt x="553" y="139"/>
                  </a:lnTo>
                  <a:lnTo>
                    <a:pt x="571" y="139"/>
                  </a:lnTo>
                  <a:lnTo>
                    <a:pt x="588" y="142"/>
                  </a:lnTo>
                  <a:lnTo>
                    <a:pt x="604" y="146"/>
                  </a:lnTo>
                  <a:lnTo>
                    <a:pt x="621" y="151"/>
                  </a:lnTo>
                  <a:lnTo>
                    <a:pt x="635" y="159"/>
                  </a:lnTo>
                  <a:lnTo>
                    <a:pt x="650" y="168"/>
                  </a:lnTo>
                  <a:lnTo>
                    <a:pt x="663" y="177"/>
                  </a:lnTo>
                  <a:lnTo>
                    <a:pt x="675" y="188"/>
                  </a:lnTo>
                  <a:lnTo>
                    <a:pt x="686" y="201"/>
                  </a:lnTo>
                  <a:lnTo>
                    <a:pt x="697" y="213"/>
                  </a:lnTo>
                  <a:lnTo>
                    <a:pt x="705" y="228"/>
                  </a:lnTo>
                  <a:lnTo>
                    <a:pt x="712" y="243"/>
                  </a:lnTo>
                  <a:lnTo>
                    <a:pt x="719" y="259"/>
                  </a:lnTo>
                  <a:lnTo>
                    <a:pt x="723" y="276"/>
                  </a:lnTo>
                  <a:lnTo>
                    <a:pt x="725" y="292"/>
                  </a:lnTo>
                  <a:lnTo>
                    <a:pt x="727" y="310"/>
                  </a:lnTo>
                  <a:lnTo>
                    <a:pt x="727" y="310"/>
                  </a:lnTo>
                  <a:lnTo>
                    <a:pt x="725" y="329"/>
                  </a:lnTo>
                  <a:lnTo>
                    <a:pt x="723" y="345"/>
                  </a:lnTo>
                  <a:lnTo>
                    <a:pt x="719" y="362"/>
                  </a:lnTo>
                  <a:lnTo>
                    <a:pt x="712" y="378"/>
                  </a:lnTo>
                  <a:lnTo>
                    <a:pt x="705" y="393"/>
                  </a:lnTo>
                  <a:lnTo>
                    <a:pt x="697" y="407"/>
                  </a:lnTo>
                  <a:lnTo>
                    <a:pt x="686" y="420"/>
                  </a:lnTo>
                  <a:lnTo>
                    <a:pt x="675" y="433"/>
                  </a:lnTo>
                  <a:lnTo>
                    <a:pt x="663" y="444"/>
                  </a:lnTo>
                  <a:lnTo>
                    <a:pt x="650" y="453"/>
                  </a:lnTo>
                  <a:lnTo>
                    <a:pt x="635" y="462"/>
                  </a:lnTo>
                  <a:lnTo>
                    <a:pt x="621" y="470"/>
                  </a:lnTo>
                  <a:lnTo>
                    <a:pt x="604" y="475"/>
                  </a:lnTo>
                  <a:lnTo>
                    <a:pt x="588" y="480"/>
                  </a:lnTo>
                  <a:lnTo>
                    <a:pt x="571" y="482"/>
                  </a:lnTo>
                  <a:lnTo>
                    <a:pt x="553" y="482"/>
                  </a:lnTo>
                  <a:lnTo>
                    <a:pt x="143" y="482"/>
                  </a:lnTo>
                  <a:lnTo>
                    <a:pt x="143" y="482"/>
                  </a:lnTo>
                  <a:lnTo>
                    <a:pt x="129" y="482"/>
                  </a:lnTo>
                  <a:lnTo>
                    <a:pt x="114" y="480"/>
                  </a:lnTo>
                  <a:lnTo>
                    <a:pt x="101" y="477"/>
                  </a:lnTo>
                  <a:lnTo>
                    <a:pt x="88" y="471"/>
                  </a:lnTo>
                  <a:lnTo>
                    <a:pt x="75" y="466"/>
                  </a:lnTo>
                  <a:lnTo>
                    <a:pt x="63" y="459"/>
                  </a:lnTo>
                  <a:lnTo>
                    <a:pt x="52" y="449"/>
                  </a:lnTo>
                  <a:lnTo>
                    <a:pt x="43" y="440"/>
                  </a:lnTo>
                  <a:lnTo>
                    <a:pt x="33" y="431"/>
                  </a:lnTo>
                  <a:lnTo>
                    <a:pt x="24" y="420"/>
                  </a:lnTo>
                  <a:lnTo>
                    <a:pt x="17" y="407"/>
                  </a:lnTo>
                  <a:lnTo>
                    <a:pt x="11" y="395"/>
                  </a:lnTo>
                  <a:lnTo>
                    <a:pt x="6" y="382"/>
                  </a:lnTo>
                  <a:lnTo>
                    <a:pt x="2" y="369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4" y="301"/>
                  </a:lnTo>
                  <a:lnTo>
                    <a:pt x="10" y="288"/>
                  </a:lnTo>
                  <a:lnTo>
                    <a:pt x="13" y="278"/>
                  </a:lnTo>
                  <a:lnTo>
                    <a:pt x="21" y="267"/>
                  </a:lnTo>
                  <a:lnTo>
                    <a:pt x="33" y="246"/>
                  </a:lnTo>
                  <a:lnTo>
                    <a:pt x="52" y="228"/>
                  </a:lnTo>
                  <a:lnTo>
                    <a:pt x="72" y="215"/>
                  </a:lnTo>
                  <a:lnTo>
                    <a:pt x="83" y="208"/>
                  </a:lnTo>
                  <a:lnTo>
                    <a:pt x="96" y="204"/>
                  </a:lnTo>
                  <a:lnTo>
                    <a:pt x="108" y="20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3" y="177"/>
                  </a:lnTo>
                  <a:lnTo>
                    <a:pt x="129" y="157"/>
                  </a:lnTo>
                  <a:lnTo>
                    <a:pt x="136" y="139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65" y="85"/>
                  </a:lnTo>
                  <a:lnTo>
                    <a:pt x="178" y="71"/>
                  </a:lnTo>
                  <a:lnTo>
                    <a:pt x="193" y="58"/>
                  </a:lnTo>
                  <a:lnTo>
                    <a:pt x="207" y="45"/>
                  </a:lnTo>
                  <a:lnTo>
                    <a:pt x="224" y="32"/>
                  </a:lnTo>
                  <a:lnTo>
                    <a:pt x="240" y="23"/>
                  </a:lnTo>
                  <a:lnTo>
                    <a:pt x="258" y="16"/>
                  </a:lnTo>
                  <a:lnTo>
                    <a:pt x="279" y="9"/>
                  </a:lnTo>
                  <a:lnTo>
                    <a:pt x="299" y="3"/>
                  </a:lnTo>
                  <a:lnTo>
                    <a:pt x="319" y="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404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 bwMode="auto">
            <a:xfrm>
              <a:off x="2353894" y="2363226"/>
              <a:ext cx="189920" cy="139090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直接连接符 29"/>
            <p:cNvCxnSpPr>
              <a:stCxn id="28" idx="11"/>
            </p:cNvCxnSpPr>
            <p:nvPr/>
          </p:nvCxnSpPr>
          <p:spPr bwMode="auto">
            <a:xfrm flipV="1">
              <a:off x="2974416" y="2363224"/>
              <a:ext cx="218290" cy="141436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直接连接符 30"/>
            <p:cNvCxnSpPr/>
            <p:nvPr/>
          </p:nvCxnSpPr>
          <p:spPr bwMode="auto">
            <a:xfrm flipH="1" flipV="1">
              <a:off x="2870653" y="2669387"/>
              <a:ext cx="47523" cy="74033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164"/>
            <p:cNvSpPr txBox="1"/>
            <p:nvPr/>
          </p:nvSpPr>
          <p:spPr>
            <a:xfrm>
              <a:off x="1946539" y="1540893"/>
              <a:ext cx="1598938" cy="431006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Основной центр</a:t>
              </a:r>
            </a:p>
          </p:txBody>
        </p:sp>
        <p:sp>
          <p:nvSpPr>
            <p:cNvPr id="33" name="TextBox 165"/>
            <p:cNvSpPr txBox="1"/>
            <p:nvPr/>
          </p:nvSpPr>
          <p:spPr>
            <a:xfrm>
              <a:off x="3635813" y="1722326"/>
              <a:ext cx="1622348" cy="580191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HyperMetro или синхронная/</a:t>
              </a:r>
            </a:p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асинхронная репликация</a:t>
              </a:r>
            </a:p>
          </p:txBody>
        </p:sp>
        <p:grpSp>
          <p:nvGrpSpPr>
            <p:cNvPr id="34" name="组合 60"/>
            <p:cNvGrpSpPr/>
            <p:nvPr/>
          </p:nvGrpSpPr>
          <p:grpSpPr>
            <a:xfrm>
              <a:off x="5459984" y="2007543"/>
              <a:ext cx="441692" cy="335222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43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4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5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6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7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5848883" y="2721132"/>
              <a:ext cx="584138" cy="328403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36" name="组合 73"/>
            <p:cNvGrpSpPr/>
            <p:nvPr/>
          </p:nvGrpSpPr>
          <p:grpSpPr>
            <a:xfrm>
              <a:off x="6305261" y="2013034"/>
              <a:ext cx="441692" cy="335222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38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39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0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1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42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37" name="直接连接符 36"/>
            <p:cNvCxnSpPr/>
            <p:nvPr/>
          </p:nvCxnSpPr>
          <p:spPr bwMode="auto">
            <a:xfrm>
              <a:off x="5167265" y="1898008"/>
              <a:ext cx="187070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连接符 37"/>
            <p:cNvCxnSpPr/>
            <p:nvPr/>
          </p:nvCxnSpPr>
          <p:spPr bwMode="auto">
            <a:xfrm>
              <a:off x="5693819" y="1903501"/>
              <a:ext cx="0" cy="104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接连接符 38"/>
            <p:cNvCxnSpPr/>
            <p:nvPr/>
          </p:nvCxnSpPr>
          <p:spPr bwMode="auto">
            <a:xfrm>
              <a:off x="6539099" y="1908990"/>
              <a:ext cx="0" cy="104324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圆角矩形 39"/>
            <p:cNvSpPr/>
            <p:nvPr/>
          </p:nvSpPr>
          <p:spPr bwMode="auto">
            <a:xfrm>
              <a:off x="5112813" y="1779652"/>
              <a:ext cx="2012100" cy="1303915"/>
            </a:xfrm>
            <a:prstGeom prst="roundRect">
              <a:avLst>
                <a:gd name="adj" fmla="val 5461"/>
              </a:avLst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" name="圆角矩形 40"/>
            <p:cNvSpPr/>
            <p:nvPr/>
          </p:nvSpPr>
          <p:spPr bwMode="auto">
            <a:xfrm>
              <a:off x="5039691" y="1577972"/>
              <a:ext cx="2155344" cy="2511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" name="Freeform 8"/>
            <p:cNvSpPr>
              <a:spLocks/>
            </p:cNvSpPr>
            <p:nvPr/>
          </p:nvSpPr>
          <p:spPr bwMode="auto">
            <a:xfrm>
              <a:off x="5854323" y="2473316"/>
              <a:ext cx="588046" cy="177879"/>
            </a:xfrm>
            <a:custGeom>
              <a:avLst/>
              <a:gdLst>
                <a:gd name="T0" fmla="*/ 341 w 727"/>
                <a:gd name="T1" fmla="*/ 0 h 482"/>
                <a:gd name="T2" fmla="*/ 374 w 727"/>
                <a:gd name="T3" fmla="*/ 3 h 482"/>
                <a:gd name="T4" fmla="*/ 407 w 727"/>
                <a:gd name="T5" fmla="*/ 11 h 482"/>
                <a:gd name="T6" fmla="*/ 438 w 727"/>
                <a:gd name="T7" fmla="*/ 23 h 482"/>
                <a:gd name="T8" fmla="*/ 465 w 727"/>
                <a:gd name="T9" fmla="*/ 38 h 482"/>
                <a:gd name="T10" fmla="*/ 491 w 727"/>
                <a:gd name="T11" fmla="*/ 58 h 482"/>
                <a:gd name="T12" fmla="*/ 513 w 727"/>
                <a:gd name="T13" fmla="*/ 82 h 482"/>
                <a:gd name="T14" fmla="*/ 531 w 727"/>
                <a:gd name="T15" fmla="*/ 109 h 482"/>
                <a:gd name="T16" fmla="*/ 546 w 727"/>
                <a:gd name="T17" fmla="*/ 139 h 482"/>
                <a:gd name="T18" fmla="*/ 553 w 727"/>
                <a:gd name="T19" fmla="*/ 139 h 482"/>
                <a:gd name="T20" fmla="*/ 571 w 727"/>
                <a:gd name="T21" fmla="*/ 139 h 482"/>
                <a:gd name="T22" fmla="*/ 604 w 727"/>
                <a:gd name="T23" fmla="*/ 146 h 482"/>
                <a:gd name="T24" fmla="*/ 635 w 727"/>
                <a:gd name="T25" fmla="*/ 159 h 482"/>
                <a:gd name="T26" fmla="*/ 663 w 727"/>
                <a:gd name="T27" fmla="*/ 177 h 482"/>
                <a:gd name="T28" fmla="*/ 686 w 727"/>
                <a:gd name="T29" fmla="*/ 201 h 482"/>
                <a:gd name="T30" fmla="*/ 705 w 727"/>
                <a:gd name="T31" fmla="*/ 228 h 482"/>
                <a:gd name="T32" fmla="*/ 719 w 727"/>
                <a:gd name="T33" fmla="*/ 259 h 482"/>
                <a:gd name="T34" fmla="*/ 725 w 727"/>
                <a:gd name="T35" fmla="*/ 292 h 482"/>
                <a:gd name="T36" fmla="*/ 727 w 727"/>
                <a:gd name="T37" fmla="*/ 310 h 482"/>
                <a:gd name="T38" fmla="*/ 723 w 727"/>
                <a:gd name="T39" fmla="*/ 345 h 482"/>
                <a:gd name="T40" fmla="*/ 712 w 727"/>
                <a:gd name="T41" fmla="*/ 378 h 482"/>
                <a:gd name="T42" fmla="*/ 697 w 727"/>
                <a:gd name="T43" fmla="*/ 407 h 482"/>
                <a:gd name="T44" fmla="*/ 675 w 727"/>
                <a:gd name="T45" fmla="*/ 433 h 482"/>
                <a:gd name="T46" fmla="*/ 650 w 727"/>
                <a:gd name="T47" fmla="*/ 453 h 482"/>
                <a:gd name="T48" fmla="*/ 621 w 727"/>
                <a:gd name="T49" fmla="*/ 470 h 482"/>
                <a:gd name="T50" fmla="*/ 588 w 727"/>
                <a:gd name="T51" fmla="*/ 480 h 482"/>
                <a:gd name="T52" fmla="*/ 553 w 727"/>
                <a:gd name="T53" fmla="*/ 482 h 482"/>
                <a:gd name="T54" fmla="*/ 143 w 727"/>
                <a:gd name="T55" fmla="*/ 482 h 482"/>
                <a:gd name="T56" fmla="*/ 114 w 727"/>
                <a:gd name="T57" fmla="*/ 480 h 482"/>
                <a:gd name="T58" fmla="*/ 88 w 727"/>
                <a:gd name="T59" fmla="*/ 471 h 482"/>
                <a:gd name="T60" fmla="*/ 63 w 727"/>
                <a:gd name="T61" fmla="*/ 459 h 482"/>
                <a:gd name="T62" fmla="*/ 43 w 727"/>
                <a:gd name="T63" fmla="*/ 440 h 482"/>
                <a:gd name="T64" fmla="*/ 24 w 727"/>
                <a:gd name="T65" fmla="*/ 420 h 482"/>
                <a:gd name="T66" fmla="*/ 11 w 727"/>
                <a:gd name="T67" fmla="*/ 395 h 482"/>
                <a:gd name="T68" fmla="*/ 2 w 727"/>
                <a:gd name="T69" fmla="*/ 369 h 482"/>
                <a:gd name="T70" fmla="*/ 0 w 727"/>
                <a:gd name="T71" fmla="*/ 340 h 482"/>
                <a:gd name="T72" fmla="*/ 0 w 727"/>
                <a:gd name="T73" fmla="*/ 327 h 482"/>
                <a:gd name="T74" fmla="*/ 4 w 727"/>
                <a:gd name="T75" fmla="*/ 301 h 482"/>
                <a:gd name="T76" fmla="*/ 13 w 727"/>
                <a:gd name="T77" fmla="*/ 278 h 482"/>
                <a:gd name="T78" fmla="*/ 33 w 727"/>
                <a:gd name="T79" fmla="*/ 246 h 482"/>
                <a:gd name="T80" fmla="*/ 72 w 727"/>
                <a:gd name="T81" fmla="*/ 215 h 482"/>
                <a:gd name="T82" fmla="*/ 96 w 727"/>
                <a:gd name="T83" fmla="*/ 204 h 482"/>
                <a:gd name="T84" fmla="*/ 119 w 727"/>
                <a:gd name="T85" fmla="*/ 197 h 482"/>
                <a:gd name="T86" fmla="*/ 123 w 727"/>
                <a:gd name="T87" fmla="*/ 177 h 482"/>
                <a:gd name="T88" fmla="*/ 136 w 727"/>
                <a:gd name="T89" fmla="*/ 139 h 482"/>
                <a:gd name="T90" fmla="*/ 154 w 727"/>
                <a:gd name="T91" fmla="*/ 102 h 482"/>
                <a:gd name="T92" fmla="*/ 178 w 727"/>
                <a:gd name="T93" fmla="*/ 71 h 482"/>
                <a:gd name="T94" fmla="*/ 207 w 727"/>
                <a:gd name="T95" fmla="*/ 45 h 482"/>
                <a:gd name="T96" fmla="*/ 240 w 727"/>
                <a:gd name="T97" fmla="*/ 23 h 482"/>
                <a:gd name="T98" fmla="*/ 279 w 727"/>
                <a:gd name="T99" fmla="*/ 9 h 482"/>
                <a:gd name="T100" fmla="*/ 319 w 727"/>
                <a:gd name="T101" fmla="*/ 1 h 482"/>
                <a:gd name="T102" fmla="*/ 341 w 727"/>
                <a:gd name="T10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482">
                  <a:moveTo>
                    <a:pt x="341" y="0"/>
                  </a:moveTo>
                  <a:lnTo>
                    <a:pt x="341" y="0"/>
                  </a:lnTo>
                  <a:lnTo>
                    <a:pt x="357" y="1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7" y="11"/>
                  </a:lnTo>
                  <a:lnTo>
                    <a:pt x="421" y="16"/>
                  </a:lnTo>
                  <a:lnTo>
                    <a:pt x="438" y="23"/>
                  </a:lnTo>
                  <a:lnTo>
                    <a:pt x="450" y="31"/>
                  </a:lnTo>
                  <a:lnTo>
                    <a:pt x="465" y="38"/>
                  </a:lnTo>
                  <a:lnTo>
                    <a:pt x="478" y="49"/>
                  </a:lnTo>
                  <a:lnTo>
                    <a:pt x="491" y="58"/>
                  </a:lnTo>
                  <a:lnTo>
                    <a:pt x="502" y="71"/>
                  </a:lnTo>
                  <a:lnTo>
                    <a:pt x="513" y="82"/>
                  </a:lnTo>
                  <a:lnTo>
                    <a:pt x="522" y="95"/>
                  </a:lnTo>
                  <a:lnTo>
                    <a:pt x="531" y="109"/>
                  </a:lnTo>
                  <a:lnTo>
                    <a:pt x="538" y="124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53" y="139"/>
                  </a:lnTo>
                  <a:lnTo>
                    <a:pt x="553" y="139"/>
                  </a:lnTo>
                  <a:lnTo>
                    <a:pt x="571" y="139"/>
                  </a:lnTo>
                  <a:lnTo>
                    <a:pt x="588" y="142"/>
                  </a:lnTo>
                  <a:lnTo>
                    <a:pt x="604" y="146"/>
                  </a:lnTo>
                  <a:lnTo>
                    <a:pt x="621" y="151"/>
                  </a:lnTo>
                  <a:lnTo>
                    <a:pt x="635" y="159"/>
                  </a:lnTo>
                  <a:lnTo>
                    <a:pt x="650" y="168"/>
                  </a:lnTo>
                  <a:lnTo>
                    <a:pt x="663" y="177"/>
                  </a:lnTo>
                  <a:lnTo>
                    <a:pt x="675" y="188"/>
                  </a:lnTo>
                  <a:lnTo>
                    <a:pt x="686" y="201"/>
                  </a:lnTo>
                  <a:lnTo>
                    <a:pt x="697" y="213"/>
                  </a:lnTo>
                  <a:lnTo>
                    <a:pt x="705" y="228"/>
                  </a:lnTo>
                  <a:lnTo>
                    <a:pt x="712" y="243"/>
                  </a:lnTo>
                  <a:lnTo>
                    <a:pt x="719" y="259"/>
                  </a:lnTo>
                  <a:lnTo>
                    <a:pt x="723" y="276"/>
                  </a:lnTo>
                  <a:lnTo>
                    <a:pt x="725" y="292"/>
                  </a:lnTo>
                  <a:lnTo>
                    <a:pt x="727" y="310"/>
                  </a:lnTo>
                  <a:lnTo>
                    <a:pt x="727" y="310"/>
                  </a:lnTo>
                  <a:lnTo>
                    <a:pt x="725" y="329"/>
                  </a:lnTo>
                  <a:lnTo>
                    <a:pt x="723" y="345"/>
                  </a:lnTo>
                  <a:lnTo>
                    <a:pt x="719" y="362"/>
                  </a:lnTo>
                  <a:lnTo>
                    <a:pt x="712" y="378"/>
                  </a:lnTo>
                  <a:lnTo>
                    <a:pt x="705" y="393"/>
                  </a:lnTo>
                  <a:lnTo>
                    <a:pt x="697" y="407"/>
                  </a:lnTo>
                  <a:lnTo>
                    <a:pt x="686" y="420"/>
                  </a:lnTo>
                  <a:lnTo>
                    <a:pt x="675" y="433"/>
                  </a:lnTo>
                  <a:lnTo>
                    <a:pt x="663" y="444"/>
                  </a:lnTo>
                  <a:lnTo>
                    <a:pt x="650" y="453"/>
                  </a:lnTo>
                  <a:lnTo>
                    <a:pt x="635" y="462"/>
                  </a:lnTo>
                  <a:lnTo>
                    <a:pt x="621" y="470"/>
                  </a:lnTo>
                  <a:lnTo>
                    <a:pt x="604" y="475"/>
                  </a:lnTo>
                  <a:lnTo>
                    <a:pt x="588" y="480"/>
                  </a:lnTo>
                  <a:lnTo>
                    <a:pt x="571" y="482"/>
                  </a:lnTo>
                  <a:lnTo>
                    <a:pt x="553" y="482"/>
                  </a:lnTo>
                  <a:lnTo>
                    <a:pt x="143" y="482"/>
                  </a:lnTo>
                  <a:lnTo>
                    <a:pt x="143" y="482"/>
                  </a:lnTo>
                  <a:lnTo>
                    <a:pt x="129" y="482"/>
                  </a:lnTo>
                  <a:lnTo>
                    <a:pt x="114" y="480"/>
                  </a:lnTo>
                  <a:lnTo>
                    <a:pt x="101" y="477"/>
                  </a:lnTo>
                  <a:lnTo>
                    <a:pt x="88" y="471"/>
                  </a:lnTo>
                  <a:lnTo>
                    <a:pt x="75" y="466"/>
                  </a:lnTo>
                  <a:lnTo>
                    <a:pt x="63" y="459"/>
                  </a:lnTo>
                  <a:lnTo>
                    <a:pt x="52" y="449"/>
                  </a:lnTo>
                  <a:lnTo>
                    <a:pt x="43" y="440"/>
                  </a:lnTo>
                  <a:lnTo>
                    <a:pt x="33" y="431"/>
                  </a:lnTo>
                  <a:lnTo>
                    <a:pt x="24" y="420"/>
                  </a:lnTo>
                  <a:lnTo>
                    <a:pt x="17" y="407"/>
                  </a:lnTo>
                  <a:lnTo>
                    <a:pt x="11" y="395"/>
                  </a:lnTo>
                  <a:lnTo>
                    <a:pt x="6" y="382"/>
                  </a:lnTo>
                  <a:lnTo>
                    <a:pt x="2" y="369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4" y="301"/>
                  </a:lnTo>
                  <a:lnTo>
                    <a:pt x="10" y="288"/>
                  </a:lnTo>
                  <a:lnTo>
                    <a:pt x="13" y="278"/>
                  </a:lnTo>
                  <a:lnTo>
                    <a:pt x="21" y="267"/>
                  </a:lnTo>
                  <a:lnTo>
                    <a:pt x="33" y="246"/>
                  </a:lnTo>
                  <a:lnTo>
                    <a:pt x="52" y="228"/>
                  </a:lnTo>
                  <a:lnTo>
                    <a:pt x="72" y="215"/>
                  </a:lnTo>
                  <a:lnTo>
                    <a:pt x="83" y="208"/>
                  </a:lnTo>
                  <a:lnTo>
                    <a:pt x="96" y="204"/>
                  </a:lnTo>
                  <a:lnTo>
                    <a:pt x="108" y="20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3" y="177"/>
                  </a:lnTo>
                  <a:lnTo>
                    <a:pt x="129" y="157"/>
                  </a:lnTo>
                  <a:lnTo>
                    <a:pt x="136" y="139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65" y="85"/>
                  </a:lnTo>
                  <a:lnTo>
                    <a:pt x="178" y="71"/>
                  </a:lnTo>
                  <a:lnTo>
                    <a:pt x="193" y="58"/>
                  </a:lnTo>
                  <a:lnTo>
                    <a:pt x="207" y="45"/>
                  </a:lnTo>
                  <a:lnTo>
                    <a:pt x="224" y="32"/>
                  </a:lnTo>
                  <a:lnTo>
                    <a:pt x="240" y="23"/>
                  </a:lnTo>
                  <a:lnTo>
                    <a:pt x="258" y="16"/>
                  </a:lnTo>
                  <a:lnTo>
                    <a:pt x="279" y="9"/>
                  </a:lnTo>
                  <a:lnTo>
                    <a:pt x="299" y="3"/>
                  </a:lnTo>
                  <a:lnTo>
                    <a:pt x="319" y="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404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 bwMode="auto">
            <a:xfrm>
              <a:off x="5724962" y="2349978"/>
              <a:ext cx="174092" cy="165584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TextBox 137"/>
            <p:cNvSpPr txBox="1"/>
            <p:nvPr/>
          </p:nvSpPr>
          <p:spPr>
            <a:xfrm>
              <a:off x="5695807" y="2412611"/>
              <a:ext cx="900704" cy="265244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SAN</a:t>
              </a:r>
            </a:p>
          </p:txBody>
        </p:sp>
        <p:cxnSp>
          <p:nvCxnSpPr>
            <p:cNvPr id="45" name="直接连接符 44"/>
            <p:cNvCxnSpPr>
              <a:stCxn id="42" idx="12"/>
            </p:cNvCxnSpPr>
            <p:nvPr/>
          </p:nvCxnSpPr>
          <p:spPr bwMode="auto">
            <a:xfrm flipV="1">
              <a:off x="6367953" y="2359816"/>
              <a:ext cx="194123" cy="172180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接连接符 45"/>
            <p:cNvCxnSpPr/>
            <p:nvPr/>
          </p:nvCxnSpPr>
          <p:spPr bwMode="auto">
            <a:xfrm flipH="1" flipV="1">
              <a:off x="6193051" y="2652163"/>
              <a:ext cx="47518" cy="74109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7" name="TextBox 140"/>
            <p:cNvSpPr txBox="1"/>
            <p:nvPr/>
          </p:nvSpPr>
          <p:spPr>
            <a:xfrm>
              <a:off x="4943118" y="1541537"/>
              <a:ext cx="2329178" cy="431006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Внутригородской центр DR</a:t>
              </a:r>
            </a:p>
          </p:txBody>
        </p:sp>
        <p:cxnSp>
          <p:nvCxnSpPr>
            <p:cNvPr id="49" name="直接连接符 48"/>
            <p:cNvCxnSpPr/>
            <p:nvPr/>
          </p:nvCxnSpPr>
          <p:spPr bwMode="auto">
            <a:xfrm>
              <a:off x="3122132" y="2587893"/>
              <a:ext cx="2684219" cy="4429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TextBox 184"/>
            <p:cNvSpPr txBox="1"/>
            <p:nvPr/>
          </p:nvSpPr>
          <p:spPr>
            <a:xfrm>
              <a:off x="7329081" y="2059271"/>
              <a:ext cx="1304835" cy="431006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Асинхронная репликация</a:t>
              </a:r>
            </a:p>
          </p:txBody>
        </p:sp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053453" y="2053863"/>
              <a:ext cx="517094" cy="168311"/>
            </a:xfrm>
            <a:prstGeom prst="ellipse">
              <a:avLst/>
            </a:prstGeom>
            <a:solidFill>
              <a:srgbClr val="FFE57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121944" tIns="60972" rIns="121944" bIns="60972" anchor="ctr"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200">
                  <a:solidFill>
                    <a:srgbClr val="FF0000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52" name="AutoShape 27"/>
            <p:cNvSpPr>
              <a:spLocks noChangeArrowheads="1"/>
            </p:cNvSpPr>
            <p:nvPr/>
          </p:nvSpPr>
          <p:spPr bwMode="auto">
            <a:xfrm>
              <a:off x="2556980" y="2801579"/>
              <a:ext cx="459637" cy="168311"/>
            </a:xfrm>
            <a:prstGeom prst="can">
              <a:avLst>
                <a:gd name="adj" fmla="val 29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121944" tIns="60972" rIns="121944" bIns="60972" anchor="ctr"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200">
                  <a:solidFill>
                    <a:schemeClr val="hlink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grpSp>
          <p:nvGrpSpPr>
            <p:cNvPr id="69" name="组合 60"/>
            <p:cNvGrpSpPr/>
            <p:nvPr/>
          </p:nvGrpSpPr>
          <p:grpSpPr>
            <a:xfrm>
              <a:off x="2202564" y="4332710"/>
              <a:ext cx="420832" cy="327380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23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24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25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26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27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70" name="Freeform 30"/>
            <p:cNvSpPr>
              <a:spLocks noEditPoints="1"/>
            </p:cNvSpPr>
            <p:nvPr/>
          </p:nvSpPr>
          <p:spPr bwMode="auto">
            <a:xfrm>
              <a:off x="2573094" y="5029569"/>
              <a:ext cx="556555" cy="320720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71" name="组合 165"/>
            <p:cNvGrpSpPr/>
            <p:nvPr/>
          </p:nvGrpSpPr>
          <p:grpSpPr>
            <a:xfrm>
              <a:off x="3007924" y="4338074"/>
              <a:ext cx="420832" cy="327380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18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9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20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21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22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72" name="直接连接符 71"/>
            <p:cNvCxnSpPr/>
            <p:nvPr/>
          </p:nvCxnSpPr>
          <p:spPr bwMode="auto">
            <a:xfrm>
              <a:off x="1923657" y="4225738"/>
              <a:ext cx="17823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直接连接符 72"/>
            <p:cNvCxnSpPr/>
            <p:nvPr/>
          </p:nvCxnSpPr>
          <p:spPr bwMode="auto">
            <a:xfrm>
              <a:off x="2425355" y="4231103"/>
              <a:ext cx="0" cy="101885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直接连接符 73"/>
            <p:cNvCxnSpPr/>
            <p:nvPr/>
          </p:nvCxnSpPr>
          <p:spPr bwMode="auto">
            <a:xfrm>
              <a:off x="3230715" y="4236465"/>
              <a:ext cx="0" cy="101885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圆角矩形 74"/>
            <p:cNvSpPr/>
            <p:nvPr/>
          </p:nvSpPr>
          <p:spPr bwMode="auto">
            <a:xfrm>
              <a:off x="1874474" y="4110199"/>
              <a:ext cx="1917074" cy="1274764"/>
            </a:xfrm>
            <a:prstGeom prst="roundRect">
              <a:avLst>
                <a:gd name="adj" fmla="val 4002"/>
              </a:avLst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6" name="圆角矩形 75"/>
            <p:cNvSpPr/>
            <p:nvPr/>
          </p:nvSpPr>
          <p:spPr bwMode="auto">
            <a:xfrm>
              <a:off x="2111816" y="3949873"/>
              <a:ext cx="1487830" cy="22357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2564822" y="4778214"/>
              <a:ext cx="560275" cy="173718"/>
            </a:xfrm>
            <a:custGeom>
              <a:avLst/>
              <a:gdLst>
                <a:gd name="T0" fmla="*/ 341 w 727"/>
                <a:gd name="T1" fmla="*/ 0 h 482"/>
                <a:gd name="T2" fmla="*/ 374 w 727"/>
                <a:gd name="T3" fmla="*/ 3 h 482"/>
                <a:gd name="T4" fmla="*/ 407 w 727"/>
                <a:gd name="T5" fmla="*/ 11 h 482"/>
                <a:gd name="T6" fmla="*/ 438 w 727"/>
                <a:gd name="T7" fmla="*/ 23 h 482"/>
                <a:gd name="T8" fmla="*/ 465 w 727"/>
                <a:gd name="T9" fmla="*/ 38 h 482"/>
                <a:gd name="T10" fmla="*/ 491 w 727"/>
                <a:gd name="T11" fmla="*/ 58 h 482"/>
                <a:gd name="T12" fmla="*/ 513 w 727"/>
                <a:gd name="T13" fmla="*/ 82 h 482"/>
                <a:gd name="T14" fmla="*/ 531 w 727"/>
                <a:gd name="T15" fmla="*/ 109 h 482"/>
                <a:gd name="T16" fmla="*/ 546 w 727"/>
                <a:gd name="T17" fmla="*/ 139 h 482"/>
                <a:gd name="T18" fmla="*/ 553 w 727"/>
                <a:gd name="T19" fmla="*/ 139 h 482"/>
                <a:gd name="T20" fmla="*/ 571 w 727"/>
                <a:gd name="T21" fmla="*/ 139 h 482"/>
                <a:gd name="T22" fmla="*/ 604 w 727"/>
                <a:gd name="T23" fmla="*/ 146 h 482"/>
                <a:gd name="T24" fmla="*/ 635 w 727"/>
                <a:gd name="T25" fmla="*/ 159 h 482"/>
                <a:gd name="T26" fmla="*/ 663 w 727"/>
                <a:gd name="T27" fmla="*/ 177 h 482"/>
                <a:gd name="T28" fmla="*/ 686 w 727"/>
                <a:gd name="T29" fmla="*/ 201 h 482"/>
                <a:gd name="T30" fmla="*/ 705 w 727"/>
                <a:gd name="T31" fmla="*/ 228 h 482"/>
                <a:gd name="T32" fmla="*/ 719 w 727"/>
                <a:gd name="T33" fmla="*/ 259 h 482"/>
                <a:gd name="T34" fmla="*/ 725 w 727"/>
                <a:gd name="T35" fmla="*/ 292 h 482"/>
                <a:gd name="T36" fmla="*/ 727 w 727"/>
                <a:gd name="T37" fmla="*/ 310 h 482"/>
                <a:gd name="T38" fmla="*/ 723 w 727"/>
                <a:gd name="T39" fmla="*/ 345 h 482"/>
                <a:gd name="T40" fmla="*/ 712 w 727"/>
                <a:gd name="T41" fmla="*/ 378 h 482"/>
                <a:gd name="T42" fmla="*/ 697 w 727"/>
                <a:gd name="T43" fmla="*/ 407 h 482"/>
                <a:gd name="T44" fmla="*/ 675 w 727"/>
                <a:gd name="T45" fmla="*/ 433 h 482"/>
                <a:gd name="T46" fmla="*/ 650 w 727"/>
                <a:gd name="T47" fmla="*/ 453 h 482"/>
                <a:gd name="T48" fmla="*/ 621 w 727"/>
                <a:gd name="T49" fmla="*/ 470 h 482"/>
                <a:gd name="T50" fmla="*/ 588 w 727"/>
                <a:gd name="T51" fmla="*/ 480 h 482"/>
                <a:gd name="T52" fmla="*/ 553 w 727"/>
                <a:gd name="T53" fmla="*/ 482 h 482"/>
                <a:gd name="T54" fmla="*/ 143 w 727"/>
                <a:gd name="T55" fmla="*/ 482 h 482"/>
                <a:gd name="T56" fmla="*/ 114 w 727"/>
                <a:gd name="T57" fmla="*/ 480 h 482"/>
                <a:gd name="T58" fmla="*/ 88 w 727"/>
                <a:gd name="T59" fmla="*/ 471 h 482"/>
                <a:gd name="T60" fmla="*/ 63 w 727"/>
                <a:gd name="T61" fmla="*/ 459 h 482"/>
                <a:gd name="T62" fmla="*/ 43 w 727"/>
                <a:gd name="T63" fmla="*/ 440 h 482"/>
                <a:gd name="T64" fmla="*/ 24 w 727"/>
                <a:gd name="T65" fmla="*/ 420 h 482"/>
                <a:gd name="T66" fmla="*/ 11 w 727"/>
                <a:gd name="T67" fmla="*/ 395 h 482"/>
                <a:gd name="T68" fmla="*/ 2 w 727"/>
                <a:gd name="T69" fmla="*/ 369 h 482"/>
                <a:gd name="T70" fmla="*/ 0 w 727"/>
                <a:gd name="T71" fmla="*/ 340 h 482"/>
                <a:gd name="T72" fmla="*/ 0 w 727"/>
                <a:gd name="T73" fmla="*/ 327 h 482"/>
                <a:gd name="T74" fmla="*/ 4 w 727"/>
                <a:gd name="T75" fmla="*/ 301 h 482"/>
                <a:gd name="T76" fmla="*/ 13 w 727"/>
                <a:gd name="T77" fmla="*/ 278 h 482"/>
                <a:gd name="T78" fmla="*/ 33 w 727"/>
                <a:gd name="T79" fmla="*/ 246 h 482"/>
                <a:gd name="T80" fmla="*/ 72 w 727"/>
                <a:gd name="T81" fmla="*/ 215 h 482"/>
                <a:gd name="T82" fmla="*/ 96 w 727"/>
                <a:gd name="T83" fmla="*/ 204 h 482"/>
                <a:gd name="T84" fmla="*/ 119 w 727"/>
                <a:gd name="T85" fmla="*/ 197 h 482"/>
                <a:gd name="T86" fmla="*/ 123 w 727"/>
                <a:gd name="T87" fmla="*/ 177 h 482"/>
                <a:gd name="T88" fmla="*/ 136 w 727"/>
                <a:gd name="T89" fmla="*/ 139 h 482"/>
                <a:gd name="T90" fmla="*/ 154 w 727"/>
                <a:gd name="T91" fmla="*/ 102 h 482"/>
                <a:gd name="T92" fmla="*/ 178 w 727"/>
                <a:gd name="T93" fmla="*/ 71 h 482"/>
                <a:gd name="T94" fmla="*/ 207 w 727"/>
                <a:gd name="T95" fmla="*/ 45 h 482"/>
                <a:gd name="T96" fmla="*/ 240 w 727"/>
                <a:gd name="T97" fmla="*/ 23 h 482"/>
                <a:gd name="T98" fmla="*/ 279 w 727"/>
                <a:gd name="T99" fmla="*/ 9 h 482"/>
                <a:gd name="T100" fmla="*/ 319 w 727"/>
                <a:gd name="T101" fmla="*/ 1 h 482"/>
                <a:gd name="T102" fmla="*/ 341 w 727"/>
                <a:gd name="T10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482">
                  <a:moveTo>
                    <a:pt x="341" y="0"/>
                  </a:moveTo>
                  <a:lnTo>
                    <a:pt x="341" y="0"/>
                  </a:lnTo>
                  <a:lnTo>
                    <a:pt x="357" y="1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7" y="11"/>
                  </a:lnTo>
                  <a:lnTo>
                    <a:pt x="421" y="16"/>
                  </a:lnTo>
                  <a:lnTo>
                    <a:pt x="438" y="23"/>
                  </a:lnTo>
                  <a:lnTo>
                    <a:pt x="450" y="31"/>
                  </a:lnTo>
                  <a:lnTo>
                    <a:pt x="465" y="38"/>
                  </a:lnTo>
                  <a:lnTo>
                    <a:pt x="478" y="49"/>
                  </a:lnTo>
                  <a:lnTo>
                    <a:pt x="491" y="58"/>
                  </a:lnTo>
                  <a:lnTo>
                    <a:pt x="502" y="71"/>
                  </a:lnTo>
                  <a:lnTo>
                    <a:pt x="513" y="82"/>
                  </a:lnTo>
                  <a:lnTo>
                    <a:pt x="522" y="95"/>
                  </a:lnTo>
                  <a:lnTo>
                    <a:pt x="531" y="109"/>
                  </a:lnTo>
                  <a:lnTo>
                    <a:pt x="538" y="124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53" y="139"/>
                  </a:lnTo>
                  <a:lnTo>
                    <a:pt x="553" y="139"/>
                  </a:lnTo>
                  <a:lnTo>
                    <a:pt x="571" y="139"/>
                  </a:lnTo>
                  <a:lnTo>
                    <a:pt x="588" y="142"/>
                  </a:lnTo>
                  <a:lnTo>
                    <a:pt x="604" y="146"/>
                  </a:lnTo>
                  <a:lnTo>
                    <a:pt x="621" y="151"/>
                  </a:lnTo>
                  <a:lnTo>
                    <a:pt x="635" y="159"/>
                  </a:lnTo>
                  <a:lnTo>
                    <a:pt x="650" y="168"/>
                  </a:lnTo>
                  <a:lnTo>
                    <a:pt x="663" y="177"/>
                  </a:lnTo>
                  <a:lnTo>
                    <a:pt x="675" y="188"/>
                  </a:lnTo>
                  <a:lnTo>
                    <a:pt x="686" y="201"/>
                  </a:lnTo>
                  <a:lnTo>
                    <a:pt x="697" y="213"/>
                  </a:lnTo>
                  <a:lnTo>
                    <a:pt x="705" y="228"/>
                  </a:lnTo>
                  <a:lnTo>
                    <a:pt x="712" y="243"/>
                  </a:lnTo>
                  <a:lnTo>
                    <a:pt x="719" y="259"/>
                  </a:lnTo>
                  <a:lnTo>
                    <a:pt x="723" y="276"/>
                  </a:lnTo>
                  <a:lnTo>
                    <a:pt x="725" y="292"/>
                  </a:lnTo>
                  <a:lnTo>
                    <a:pt x="727" y="310"/>
                  </a:lnTo>
                  <a:lnTo>
                    <a:pt x="727" y="310"/>
                  </a:lnTo>
                  <a:lnTo>
                    <a:pt x="725" y="329"/>
                  </a:lnTo>
                  <a:lnTo>
                    <a:pt x="723" y="345"/>
                  </a:lnTo>
                  <a:lnTo>
                    <a:pt x="719" y="362"/>
                  </a:lnTo>
                  <a:lnTo>
                    <a:pt x="712" y="378"/>
                  </a:lnTo>
                  <a:lnTo>
                    <a:pt x="705" y="393"/>
                  </a:lnTo>
                  <a:lnTo>
                    <a:pt x="697" y="407"/>
                  </a:lnTo>
                  <a:lnTo>
                    <a:pt x="686" y="420"/>
                  </a:lnTo>
                  <a:lnTo>
                    <a:pt x="675" y="433"/>
                  </a:lnTo>
                  <a:lnTo>
                    <a:pt x="663" y="444"/>
                  </a:lnTo>
                  <a:lnTo>
                    <a:pt x="650" y="453"/>
                  </a:lnTo>
                  <a:lnTo>
                    <a:pt x="635" y="462"/>
                  </a:lnTo>
                  <a:lnTo>
                    <a:pt x="621" y="470"/>
                  </a:lnTo>
                  <a:lnTo>
                    <a:pt x="604" y="475"/>
                  </a:lnTo>
                  <a:lnTo>
                    <a:pt x="588" y="480"/>
                  </a:lnTo>
                  <a:lnTo>
                    <a:pt x="571" y="482"/>
                  </a:lnTo>
                  <a:lnTo>
                    <a:pt x="553" y="482"/>
                  </a:lnTo>
                  <a:lnTo>
                    <a:pt x="143" y="482"/>
                  </a:lnTo>
                  <a:lnTo>
                    <a:pt x="143" y="482"/>
                  </a:lnTo>
                  <a:lnTo>
                    <a:pt x="129" y="482"/>
                  </a:lnTo>
                  <a:lnTo>
                    <a:pt x="114" y="480"/>
                  </a:lnTo>
                  <a:lnTo>
                    <a:pt x="101" y="477"/>
                  </a:lnTo>
                  <a:lnTo>
                    <a:pt x="88" y="471"/>
                  </a:lnTo>
                  <a:lnTo>
                    <a:pt x="75" y="466"/>
                  </a:lnTo>
                  <a:lnTo>
                    <a:pt x="63" y="459"/>
                  </a:lnTo>
                  <a:lnTo>
                    <a:pt x="52" y="449"/>
                  </a:lnTo>
                  <a:lnTo>
                    <a:pt x="43" y="440"/>
                  </a:lnTo>
                  <a:lnTo>
                    <a:pt x="33" y="431"/>
                  </a:lnTo>
                  <a:lnTo>
                    <a:pt x="24" y="420"/>
                  </a:lnTo>
                  <a:lnTo>
                    <a:pt x="17" y="407"/>
                  </a:lnTo>
                  <a:lnTo>
                    <a:pt x="11" y="395"/>
                  </a:lnTo>
                  <a:lnTo>
                    <a:pt x="6" y="382"/>
                  </a:lnTo>
                  <a:lnTo>
                    <a:pt x="2" y="369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4" y="301"/>
                  </a:lnTo>
                  <a:lnTo>
                    <a:pt x="10" y="288"/>
                  </a:lnTo>
                  <a:lnTo>
                    <a:pt x="13" y="278"/>
                  </a:lnTo>
                  <a:lnTo>
                    <a:pt x="21" y="267"/>
                  </a:lnTo>
                  <a:lnTo>
                    <a:pt x="33" y="246"/>
                  </a:lnTo>
                  <a:lnTo>
                    <a:pt x="52" y="228"/>
                  </a:lnTo>
                  <a:lnTo>
                    <a:pt x="72" y="215"/>
                  </a:lnTo>
                  <a:lnTo>
                    <a:pt x="83" y="208"/>
                  </a:lnTo>
                  <a:lnTo>
                    <a:pt x="96" y="204"/>
                  </a:lnTo>
                  <a:lnTo>
                    <a:pt x="108" y="20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3" y="177"/>
                  </a:lnTo>
                  <a:lnTo>
                    <a:pt x="129" y="157"/>
                  </a:lnTo>
                  <a:lnTo>
                    <a:pt x="136" y="139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65" y="85"/>
                  </a:lnTo>
                  <a:lnTo>
                    <a:pt x="178" y="71"/>
                  </a:lnTo>
                  <a:lnTo>
                    <a:pt x="193" y="58"/>
                  </a:lnTo>
                  <a:lnTo>
                    <a:pt x="207" y="45"/>
                  </a:lnTo>
                  <a:lnTo>
                    <a:pt x="224" y="32"/>
                  </a:lnTo>
                  <a:lnTo>
                    <a:pt x="240" y="23"/>
                  </a:lnTo>
                  <a:lnTo>
                    <a:pt x="258" y="16"/>
                  </a:lnTo>
                  <a:lnTo>
                    <a:pt x="279" y="9"/>
                  </a:lnTo>
                  <a:lnTo>
                    <a:pt x="299" y="3"/>
                  </a:lnTo>
                  <a:lnTo>
                    <a:pt x="319" y="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404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 bwMode="auto">
            <a:xfrm>
              <a:off x="2427176" y="4652659"/>
              <a:ext cx="241266" cy="142456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TextBox 237"/>
            <p:cNvSpPr txBox="1"/>
            <p:nvPr/>
          </p:nvSpPr>
          <p:spPr>
            <a:xfrm>
              <a:off x="2421636" y="4714683"/>
              <a:ext cx="858173" cy="265244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SAN</a:t>
              </a:r>
            </a:p>
          </p:txBody>
        </p:sp>
        <p:cxnSp>
          <p:nvCxnSpPr>
            <p:cNvPr id="80" name="直接连接符 79"/>
            <p:cNvCxnSpPr>
              <a:stCxn id="77" idx="13"/>
            </p:cNvCxnSpPr>
            <p:nvPr/>
          </p:nvCxnSpPr>
          <p:spPr bwMode="auto">
            <a:xfrm flipV="1">
              <a:off x="3075772" y="4678812"/>
              <a:ext cx="150599" cy="163194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接连接符 80"/>
            <p:cNvCxnSpPr/>
            <p:nvPr/>
          </p:nvCxnSpPr>
          <p:spPr bwMode="auto">
            <a:xfrm flipH="1" flipV="1">
              <a:off x="2931444" y="4972200"/>
              <a:ext cx="45279" cy="72377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240"/>
            <p:cNvSpPr txBox="1"/>
            <p:nvPr/>
          </p:nvSpPr>
          <p:spPr>
            <a:xfrm>
              <a:off x="1737864" y="3894156"/>
              <a:ext cx="2249715" cy="281820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Основной центр</a:t>
              </a:r>
            </a:p>
          </p:txBody>
        </p:sp>
        <p:sp>
          <p:nvSpPr>
            <p:cNvPr id="83" name="TextBox 241"/>
            <p:cNvSpPr txBox="1"/>
            <p:nvPr/>
          </p:nvSpPr>
          <p:spPr>
            <a:xfrm>
              <a:off x="3502636" y="4056371"/>
              <a:ext cx="1923209" cy="580191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Синхронная/</a:t>
              </a:r>
            </a:p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асинхронная репликация (HyperMetro)</a:t>
              </a:r>
            </a:p>
          </p:txBody>
        </p:sp>
        <p:grpSp>
          <p:nvGrpSpPr>
            <p:cNvPr id="84" name="组合 60"/>
            <p:cNvGrpSpPr/>
            <p:nvPr/>
          </p:nvGrpSpPr>
          <p:grpSpPr>
            <a:xfrm>
              <a:off x="5398499" y="4325151"/>
              <a:ext cx="420832" cy="327726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13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4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5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6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7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85" name="Freeform 30"/>
            <p:cNvSpPr>
              <a:spLocks noEditPoints="1"/>
            </p:cNvSpPr>
            <p:nvPr/>
          </p:nvSpPr>
          <p:spPr bwMode="auto">
            <a:xfrm>
              <a:off x="5769032" y="5022790"/>
              <a:ext cx="556553" cy="321060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86" name="组合 73"/>
            <p:cNvGrpSpPr/>
            <p:nvPr/>
          </p:nvGrpSpPr>
          <p:grpSpPr>
            <a:xfrm>
              <a:off x="6203859" y="4330518"/>
              <a:ext cx="420832" cy="327726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08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9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0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1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2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87" name="直接连接符 86"/>
            <p:cNvCxnSpPr/>
            <p:nvPr/>
          </p:nvCxnSpPr>
          <p:spPr bwMode="auto">
            <a:xfrm>
              <a:off x="5119592" y="4218068"/>
              <a:ext cx="17823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直接连接符 87"/>
            <p:cNvCxnSpPr/>
            <p:nvPr/>
          </p:nvCxnSpPr>
          <p:spPr bwMode="auto">
            <a:xfrm>
              <a:off x="5621292" y="4223435"/>
              <a:ext cx="0" cy="101991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直接连接符 88"/>
            <p:cNvCxnSpPr/>
            <p:nvPr/>
          </p:nvCxnSpPr>
          <p:spPr bwMode="auto">
            <a:xfrm>
              <a:off x="6426652" y="4228804"/>
              <a:ext cx="0" cy="101991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0" name="圆角矩形 89"/>
            <p:cNvSpPr/>
            <p:nvPr/>
          </p:nvSpPr>
          <p:spPr bwMode="auto">
            <a:xfrm>
              <a:off x="5082790" y="4102357"/>
              <a:ext cx="1917074" cy="1274764"/>
            </a:xfrm>
            <a:prstGeom prst="roundRect">
              <a:avLst>
                <a:gd name="adj" fmla="val 4143"/>
              </a:avLst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1" name="圆角矩形 90"/>
            <p:cNvSpPr/>
            <p:nvPr/>
          </p:nvSpPr>
          <p:spPr bwMode="auto">
            <a:xfrm>
              <a:off x="5039691" y="3950684"/>
              <a:ext cx="2155344" cy="18785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2" name="Freeform 8"/>
            <p:cNvSpPr>
              <a:spLocks/>
            </p:cNvSpPr>
            <p:nvPr/>
          </p:nvSpPr>
          <p:spPr bwMode="auto">
            <a:xfrm>
              <a:off x="5760755" y="4800412"/>
              <a:ext cx="560275" cy="173901"/>
            </a:xfrm>
            <a:custGeom>
              <a:avLst/>
              <a:gdLst>
                <a:gd name="T0" fmla="*/ 341 w 727"/>
                <a:gd name="T1" fmla="*/ 0 h 482"/>
                <a:gd name="T2" fmla="*/ 374 w 727"/>
                <a:gd name="T3" fmla="*/ 3 h 482"/>
                <a:gd name="T4" fmla="*/ 407 w 727"/>
                <a:gd name="T5" fmla="*/ 11 h 482"/>
                <a:gd name="T6" fmla="*/ 438 w 727"/>
                <a:gd name="T7" fmla="*/ 23 h 482"/>
                <a:gd name="T8" fmla="*/ 465 w 727"/>
                <a:gd name="T9" fmla="*/ 38 h 482"/>
                <a:gd name="T10" fmla="*/ 491 w 727"/>
                <a:gd name="T11" fmla="*/ 58 h 482"/>
                <a:gd name="T12" fmla="*/ 513 w 727"/>
                <a:gd name="T13" fmla="*/ 82 h 482"/>
                <a:gd name="T14" fmla="*/ 531 w 727"/>
                <a:gd name="T15" fmla="*/ 109 h 482"/>
                <a:gd name="T16" fmla="*/ 546 w 727"/>
                <a:gd name="T17" fmla="*/ 139 h 482"/>
                <a:gd name="T18" fmla="*/ 553 w 727"/>
                <a:gd name="T19" fmla="*/ 139 h 482"/>
                <a:gd name="T20" fmla="*/ 571 w 727"/>
                <a:gd name="T21" fmla="*/ 139 h 482"/>
                <a:gd name="T22" fmla="*/ 604 w 727"/>
                <a:gd name="T23" fmla="*/ 146 h 482"/>
                <a:gd name="T24" fmla="*/ 635 w 727"/>
                <a:gd name="T25" fmla="*/ 159 h 482"/>
                <a:gd name="T26" fmla="*/ 663 w 727"/>
                <a:gd name="T27" fmla="*/ 177 h 482"/>
                <a:gd name="T28" fmla="*/ 686 w 727"/>
                <a:gd name="T29" fmla="*/ 201 h 482"/>
                <a:gd name="T30" fmla="*/ 705 w 727"/>
                <a:gd name="T31" fmla="*/ 228 h 482"/>
                <a:gd name="T32" fmla="*/ 719 w 727"/>
                <a:gd name="T33" fmla="*/ 259 h 482"/>
                <a:gd name="T34" fmla="*/ 725 w 727"/>
                <a:gd name="T35" fmla="*/ 292 h 482"/>
                <a:gd name="T36" fmla="*/ 727 w 727"/>
                <a:gd name="T37" fmla="*/ 310 h 482"/>
                <a:gd name="T38" fmla="*/ 723 w 727"/>
                <a:gd name="T39" fmla="*/ 345 h 482"/>
                <a:gd name="T40" fmla="*/ 712 w 727"/>
                <a:gd name="T41" fmla="*/ 378 h 482"/>
                <a:gd name="T42" fmla="*/ 697 w 727"/>
                <a:gd name="T43" fmla="*/ 407 h 482"/>
                <a:gd name="T44" fmla="*/ 675 w 727"/>
                <a:gd name="T45" fmla="*/ 433 h 482"/>
                <a:gd name="T46" fmla="*/ 650 w 727"/>
                <a:gd name="T47" fmla="*/ 453 h 482"/>
                <a:gd name="T48" fmla="*/ 621 w 727"/>
                <a:gd name="T49" fmla="*/ 470 h 482"/>
                <a:gd name="T50" fmla="*/ 588 w 727"/>
                <a:gd name="T51" fmla="*/ 480 h 482"/>
                <a:gd name="T52" fmla="*/ 553 w 727"/>
                <a:gd name="T53" fmla="*/ 482 h 482"/>
                <a:gd name="T54" fmla="*/ 143 w 727"/>
                <a:gd name="T55" fmla="*/ 482 h 482"/>
                <a:gd name="T56" fmla="*/ 114 w 727"/>
                <a:gd name="T57" fmla="*/ 480 h 482"/>
                <a:gd name="T58" fmla="*/ 88 w 727"/>
                <a:gd name="T59" fmla="*/ 471 h 482"/>
                <a:gd name="T60" fmla="*/ 63 w 727"/>
                <a:gd name="T61" fmla="*/ 459 h 482"/>
                <a:gd name="T62" fmla="*/ 43 w 727"/>
                <a:gd name="T63" fmla="*/ 440 h 482"/>
                <a:gd name="T64" fmla="*/ 24 w 727"/>
                <a:gd name="T65" fmla="*/ 420 h 482"/>
                <a:gd name="T66" fmla="*/ 11 w 727"/>
                <a:gd name="T67" fmla="*/ 395 h 482"/>
                <a:gd name="T68" fmla="*/ 2 w 727"/>
                <a:gd name="T69" fmla="*/ 369 h 482"/>
                <a:gd name="T70" fmla="*/ 0 w 727"/>
                <a:gd name="T71" fmla="*/ 340 h 482"/>
                <a:gd name="T72" fmla="*/ 0 w 727"/>
                <a:gd name="T73" fmla="*/ 327 h 482"/>
                <a:gd name="T74" fmla="*/ 4 w 727"/>
                <a:gd name="T75" fmla="*/ 301 h 482"/>
                <a:gd name="T76" fmla="*/ 13 w 727"/>
                <a:gd name="T77" fmla="*/ 278 h 482"/>
                <a:gd name="T78" fmla="*/ 33 w 727"/>
                <a:gd name="T79" fmla="*/ 246 h 482"/>
                <a:gd name="T80" fmla="*/ 72 w 727"/>
                <a:gd name="T81" fmla="*/ 215 h 482"/>
                <a:gd name="T82" fmla="*/ 96 w 727"/>
                <a:gd name="T83" fmla="*/ 204 h 482"/>
                <a:gd name="T84" fmla="*/ 119 w 727"/>
                <a:gd name="T85" fmla="*/ 197 h 482"/>
                <a:gd name="T86" fmla="*/ 123 w 727"/>
                <a:gd name="T87" fmla="*/ 177 h 482"/>
                <a:gd name="T88" fmla="*/ 136 w 727"/>
                <a:gd name="T89" fmla="*/ 139 h 482"/>
                <a:gd name="T90" fmla="*/ 154 w 727"/>
                <a:gd name="T91" fmla="*/ 102 h 482"/>
                <a:gd name="T92" fmla="*/ 178 w 727"/>
                <a:gd name="T93" fmla="*/ 71 h 482"/>
                <a:gd name="T94" fmla="*/ 207 w 727"/>
                <a:gd name="T95" fmla="*/ 45 h 482"/>
                <a:gd name="T96" fmla="*/ 240 w 727"/>
                <a:gd name="T97" fmla="*/ 23 h 482"/>
                <a:gd name="T98" fmla="*/ 279 w 727"/>
                <a:gd name="T99" fmla="*/ 9 h 482"/>
                <a:gd name="T100" fmla="*/ 319 w 727"/>
                <a:gd name="T101" fmla="*/ 1 h 482"/>
                <a:gd name="T102" fmla="*/ 341 w 727"/>
                <a:gd name="T10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482">
                  <a:moveTo>
                    <a:pt x="341" y="0"/>
                  </a:moveTo>
                  <a:lnTo>
                    <a:pt x="341" y="0"/>
                  </a:lnTo>
                  <a:lnTo>
                    <a:pt x="357" y="1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7" y="11"/>
                  </a:lnTo>
                  <a:lnTo>
                    <a:pt x="421" y="16"/>
                  </a:lnTo>
                  <a:lnTo>
                    <a:pt x="438" y="23"/>
                  </a:lnTo>
                  <a:lnTo>
                    <a:pt x="450" y="31"/>
                  </a:lnTo>
                  <a:lnTo>
                    <a:pt x="465" y="38"/>
                  </a:lnTo>
                  <a:lnTo>
                    <a:pt x="478" y="49"/>
                  </a:lnTo>
                  <a:lnTo>
                    <a:pt x="491" y="58"/>
                  </a:lnTo>
                  <a:lnTo>
                    <a:pt x="502" y="71"/>
                  </a:lnTo>
                  <a:lnTo>
                    <a:pt x="513" y="82"/>
                  </a:lnTo>
                  <a:lnTo>
                    <a:pt x="522" y="95"/>
                  </a:lnTo>
                  <a:lnTo>
                    <a:pt x="531" y="109"/>
                  </a:lnTo>
                  <a:lnTo>
                    <a:pt x="538" y="124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53" y="139"/>
                  </a:lnTo>
                  <a:lnTo>
                    <a:pt x="553" y="139"/>
                  </a:lnTo>
                  <a:lnTo>
                    <a:pt x="571" y="139"/>
                  </a:lnTo>
                  <a:lnTo>
                    <a:pt x="588" y="142"/>
                  </a:lnTo>
                  <a:lnTo>
                    <a:pt x="604" y="146"/>
                  </a:lnTo>
                  <a:lnTo>
                    <a:pt x="621" y="151"/>
                  </a:lnTo>
                  <a:lnTo>
                    <a:pt x="635" y="159"/>
                  </a:lnTo>
                  <a:lnTo>
                    <a:pt x="650" y="168"/>
                  </a:lnTo>
                  <a:lnTo>
                    <a:pt x="663" y="177"/>
                  </a:lnTo>
                  <a:lnTo>
                    <a:pt x="675" y="188"/>
                  </a:lnTo>
                  <a:lnTo>
                    <a:pt x="686" y="201"/>
                  </a:lnTo>
                  <a:lnTo>
                    <a:pt x="697" y="213"/>
                  </a:lnTo>
                  <a:lnTo>
                    <a:pt x="705" y="228"/>
                  </a:lnTo>
                  <a:lnTo>
                    <a:pt x="712" y="243"/>
                  </a:lnTo>
                  <a:lnTo>
                    <a:pt x="719" y="259"/>
                  </a:lnTo>
                  <a:lnTo>
                    <a:pt x="723" y="276"/>
                  </a:lnTo>
                  <a:lnTo>
                    <a:pt x="725" y="292"/>
                  </a:lnTo>
                  <a:lnTo>
                    <a:pt x="727" y="310"/>
                  </a:lnTo>
                  <a:lnTo>
                    <a:pt x="727" y="310"/>
                  </a:lnTo>
                  <a:lnTo>
                    <a:pt x="725" y="329"/>
                  </a:lnTo>
                  <a:lnTo>
                    <a:pt x="723" y="345"/>
                  </a:lnTo>
                  <a:lnTo>
                    <a:pt x="719" y="362"/>
                  </a:lnTo>
                  <a:lnTo>
                    <a:pt x="712" y="378"/>
                  </a:lnTo>
                  <a:lnTo>
                    <a:pt x="705" y="393"/>
                  </a:lnTo>
                  <a:lnTo>
                    <a:pt x="697" y="407"/>
                  </a:lnTo>
                  <a:lnTo>
                    <a:pt x="686" y="420"/>
                  </a:lnTo>
                  <a:lnTo>
                    <a:pt x="675" y="433"/>
                  </a:lnTo>
                  <a:lnTo>
                    <a:pt x="663" y="444"/>
                  </a:lnTo>
                  <a:lnTo>
                    <a:pt x="650" y="453"/>
                  </a:lnTo>
                  <a:lnTo>
                    <a:pt x="635" y="462"/>
                  </a:lnTo>
                  <a:lnTo>
                    <a:pt x="621" y="470"/>
                  </a:lnTo>
                  <a:lnTo>
                    <a:pt x="604" y="475"/>
                  </a:lnTo>
                  <a:lnTo>
                    <a:pt x="588" y="480"/>
                  </a:lnTo>
                  <a:lnTo>
                    <a:pt x="571" y="482"/>
                  </a:lnTo>
                  <a:lnTo>
                    <a:pt x="553" y="482"/>
                  </a:lnTo>
                  <a:lnTo>
                    <a:pt x="143" y="482"/>
                  </a:lnTo>
                  <a:lnTo>
                    <a:pt x="143" y="482"/>
                  </a:lnTo>
                  <a:lnTo>
                    <a:pt x="129" y="482"/>
                  </a:lnTo>
                  <a:lnTo>
                    <a:pt x="114" y="480"/>
                  </a:lnTo>
                  <a:lnTo>
                    <a:pt x="101" y="477"/>
                  </a:lnTo>
                  <a:lnTo>
                    <a:pt x="88" y="471"/>
                  </a:lnTo>
                  <a:lnTo>
                    <a:pt x="75" y="466"/>
                  </a:lnTo>
                  <a:lnTo>
                    <a:pt x="63" y="459"/>
                  </a:lnTo>
                  <a:lnTo>
                    <a:pt x="52" y="449"/>
                  </a:lnTo>
                  <a:lnTo>
                    <a:pt x="43" y="440"/>
                  </a:lnTo>
                  <a:lnTo>
                    <a:pt x="33" y="431"/>
                  </a:lnTo>
                  <a:lnTo>
                    <a:pt x="24" y="420"/>
                  </a:lnTo>
                  <a:lnTo>
                    <a:pt x="17" y="407"/>
                  </a:lnTo>
                  <a:lnTo>
                    <a:pt x="11" y="395"/>
                  </a:lnTo>
                  <a:lnTo>
                    <a:pt x="6" y="382"/>
                  </a:lnTo>
                  <a:lnTo>
                    <a:pt x="2" y="369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4" y="301"/>
                  </a:lnTo>
                  <a:lnTo>
                    <a:pt x="10" y="288"/>
                  </a:lnTo>
                  <a:lnTo>
                    <a:pt x="13" y="278"/>
                  </a:lnTo>
                  <a:lnTo>
                    <a:pt x="21" y="267"/>
                  </a:lnTo>
                  <a:lnTo>
                    <a:pt x="33" y="246"/>
                  </a:lnTo>
                  <a:lnTo>
                    <a:pt x="52" y="228"/>
                  </a:lnTo>
                  <a:lnTo>
                    <a:pt x="72" y="215"/>
                  </a:lnTo>
                  <a:lnTo>
                    <a:pt x="83" y="208"/>
                  </a:lnTo>
                  <a:lnTo>
                    <a:pt x="96" y="204"/>
                  </a:lnTo>
                  <a:lnTo>
                    <a:pt x="108" y="20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3" y="177"/>
                  </a:lnTo>
                  <a:lnTo>
                    <a:pt x="129" y="157"/>
                  </a:lnTo>
                  <a:lnTo>
                    <a:pt x="136" y="139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65" y="85"/>
                  </a:lnTo>
                  <a:lnTo>
                    <a:pt x="178" y="71"/>
                  </a:lnTo>
                  <a:lnTo>
                    <a:pt x="193" y="58"/>
                  </a:lnTo>
                  <a:lnTo>
                    <a:pt x="207" y="45"/>
                  </a:lnTo>
                  <a:lnTo>
                    <a:pt x="224" y="32"/>
                  </a:lnTo>
                  <a:lnTo>
                    <a:pt x="240" y="23"/>
                  </a:lnTo>
                  <a:lnTo>
                    <a:pt x="258" y="16"/>
                  </a:lnTo>
                  <a:lnTo>
                    <a:pt x="279" y="9"/>
                  </a:lnTo>
                  <a:lnTo>
                    <a:pt x="299" y="3"/>
                  </a:lnTo>
                  <a:lnTo>
                    <a:pt x="319" y="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404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93" name="直接连接符 92"/>
            <p:cNvCxnSpPr>
              <a:endCxn id="92" idx="44"/>
            </p:cNvCxnSpPr>
            <p:nvPr/>
          </p:nvCxnSpPr>
          <p:spPr bwMode="auto">
            <a:xfrm>
              <a:off x="5608510" y="4660090"/>
              <a:ext cx="257056" cy="190471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4" name="TextBox 263"/>
            <p:cNvSpPr txBox="1"/>
            <p:nvPr/>
          </p:nvSpPr>
          <p:spPr>
            <a:xfrm>
              <a:off x="5606815" y="4743144"/>
              <a:ext cx="858169" cy="265244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SAN</a:t>
              </a:r>
            </a:p>
          </p:txBody>
        </p:sp>
        <p:cxnSp>
          <p:nvCxnSpPr>
            <p:cNvPr id="95" name="直接连接符 94"/>
            <p:cNvCxnSpPr>
              <a:stCxn id="92" idx="12"/>
            </p:cNvCxnSpPr>
            <p:nvPr/>
          </p:nvCxnSpPr>
          <p:spPr bwMode="auto">
            <a:xfrm flipV="1">
              <a:off x="6250130" y="4655183"/>
              <a:ext cx="186911" cy="202594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直接连接符 95"/>
            <p:cNvCxnSpPr/>
            <p:nvPr/>
          </p:nvCxnSpPr>
          <p:spPr bwMode="auto">
            <a:xfrm flipH="1" flipV="1">
              <a:off x="6096949" y="4955360"/>
              <a:ext cx="45273" cy="72453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7" name="TextBox 266"/>
            <p:cNvSpPr txBox="1"/>
            <p:nvPr/>
          </p:nvSpPr>
          <p:spPr>
            <a:xfrm>
              <a:off x="4930699" y="3901194"/>
              <a:ext cx="2398382" cy="431006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Внутригородской центр DR</a:t>
              </a:r>
            </a:p>
          </p:txBody>
        </p:sp>
        <p:cxnSp>
          <p:nvCxnSpPr>
            <p:cNvPr id="98" name="形状 85"/>
            <p:cNvCxnSpPr/>
            <p:nvPr/>
          </p:nvCxnSpPr>
          <p:spPr bwMode="auto">
            <a:xfrm>
              <a:off x="3155543" y="4922668"/>
              <a:ext cx="6237686" cy="987299"/>
            </a:xfrm>
            <a:prstGeom prst="bentConnector3">
              <a:avLst>
                <a:gd name="adj1" fmla="val 11916"/>
              </a:avLst>
            </a:prstGeom>
            <a:noFill/>
            <a:ln w="15875">
              <a:solidFill>
                <a:schemeClr val="accent1">
                  <a:lumMod val="75000"/>
                </a:schemeClr>
              </a:solidFill>
              <a:prstDash val="sysDash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直接连接符 98"/>
            <p:cNvCxnSpPr/>
            <p:nvPr/>
          </p:nvCxnSpPr>
          <p:spPr bwMode="auto">
            <a:xfrm>
              <a:off x="3195988" y="4921657"/>
              <a:ext cx="2570760" cy="430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0" name="TextBox 279"/>
            <p:cNvSpPr txBox="1"/>
            <p:nvPr/>
          </p:nvSpPr>
          <p:spPr>
            <a:xfrm>
              <a:off x="7037966" y="5417482"/>
              <a:ext cx="1354157" cy="431006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Асинхронная репликация</a:t>
              </a:r>
            </a:p>
          </p:txBody>
        </p:sp>
        <p:sp>
          <p:nvSpPr>
            <p:cNvPr id="101" name="Oval 32"/>
            <p:cNvSpPr>
              <a:spLocks noChangeArrowheads="1"/>
            </p:cNvSpPr>
            <p:nvPr/>
          </p:nvSpPr>
          <p:spPr bwMode="auto">
            <a:xfrm>
              <a:off x="2152835" y="4370437"/>
              <a:ext cx="492672" cy="164547"/>
            </a:xfrm>
            <a:prstGeom prst="ellipse">
              <a:avLst/>
            </a:prstGeom>
            <a:solidFill>
              <a:srgbClr val="FFE57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121944" tIns="60972" rIns="121944" bIns="60972" anchor="ctr"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200">
                  <a:solidFill>
                    <a:srgbClr val="FF0000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105" name="AutoShape 44"/>
            <p:cNvSpPr>
              <a:spLocks noChangeArrowheads="1"/>
            </p:cNvSpPr>
            <p:nvPr/>
          </p:nvSpPr>
          <p:spPr bwMode="auto">
            <a:xfrm>
              <a:off x="1499252" y="1038199"/>
              <a:ext cx="9266549" cy="39833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29958" tIns="14979" rIns="29958" bIns="14979" anchor="ctr" anchorCtr="1">
              <a:noAutofit/>
            </a:bodyPr>
            <a:lstStyle/>
            <a:p>
              <a:pPr fontAlgn="ctr"/>
              <a:r>
                <a:rPr lang="ru-RU" sz="2100" b="1">
                  <a:solidFill>
                    <a:schemeClr val="bg1"/>
                  </a:solidFill>
                  <a:latin typeface="Huawei Sans" panose="020C0503030203020204" pitchFamily="34" charset="0"/>
                </a:rPr>
                <a:t>Архитектура с каскадным подключением</a:t>
              </a:r>
            </a:p>
          </p:txBody>
        </p:sp>
        <p:sp>
          <p:nvSpPr>
            <p:cNvPr id="106" name="AutoShape 44"/>
            <p:cNvSpPr>
              <a:spLocks noChangeArrowheads="1"/>
            </p:cNvSpPr>
            <p:nvPr/>
          </p:nvSpPr>
          <p:spPr bwMode="auto">
            <a:xfrm>
              <a:off x="1499252" y="3461276"/>
              <a:ext cx="9237307" cy="39833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headEnd/>
              <a:tailEnd/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29958" tIns="14979" rIns="29958" bIns="14979" anchor="ctr" anchorCtr="1">
              <a:noAutofit/>
            </a:bodyPr>
            <a:lstStyle/>
            <a:p>
              <a:pPr fontAlgn="ctr"/>
              <a:r>
                <a:rPr lang="ru-RU" sz="2100" b="1">
                  <a:solidFill>
                    <a:schemeClr val="bg1"/>
                  </a:solidFill>
                  <a:latin typeface="Huawei Sans" panose="020C0503030203020204" pitchFamily="34" charset="0"/>
                </a:rPr>
                <a:t>Архитектура с параллельным подключением</a:t>
              </a:r>
            </a:p>
          </p:txBody>
        </p:sp>
        <p:sp>
          <p:nvSpPr>
            <p:cNvPr id="107" name="TextBox 161"/>
            <p:cNvSpPr txBox="1"/>
            <p:nvPr/>
          </p:nvSpPr>
          <p:spPr>
            <a:xfrm>
              <a:off x="2341236" y="2389751"/>
              <a:ext cx="900711" cy="265244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 b="1">
                  <a:latin typeface="Huawei Sans" panose="020C0503030203020204" pitchFamily="34" charset="0"/>
                </a:rPr>
                <a:t>SAN</a:t>
              </a:r>
            </a:p>
          </p:txBody>
        </p:sp>
        <p:cxnSp>
          <p:nvCxnSpPr>
            <p:cNvPr id="170" name="直接连接符 169"/>
            <p:cNvCxnSpPr/>
            <p:nvPr/>
          </p:nvCxnSpPr>
          <p:spPr bwMode="auto">
            <a:xfrm>
              <a:off x="6506869" y="2587701"/>
              <a:ext cx="2837570" cy="0"/>
            </a:xfrm>
            <a:prstGeom prst="line">
              <a:avLst/>
            </a:prstGeom>
            <a:noFill/>
            <a:ln w="15875">
              <a:solidFill>
                <a:srgbClr val="99FF33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7" name="圆角矩形 176"/>
            <p:cNvSpPr/>
            <p:nvPr/>
          </p:nvSpPr>
          <p:spPr bwMode="auto">
            <a:xfrm>
              <a:off x="8619127" y="1779652"/>
              <a:ext cx="2012100" cy="1303915"/>
            </a:xfrm>
            <a:prstGeom prst="roundRect">
              <a:avLst>
                <a:gd name="adj" fmla="val 5461"/>
              </a:avLst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8" name="圆角矩形 177"/>
            <p:cNvSpPr/>
            <p:nvPr/>
          </p:nvSpPr>
          <p:spPr bwMode="auto">
            <a:xfrm>
              <a:off x="8698790" y="1577972"/>
              <a:ext cx="1877225" cy="24355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9" name="TextBox 140"/>
            <p:cNvSpPr txBox="1"/>
            <p:nvPr/>
          </p:nvSpPr>
          <p:spPr>
            <a:xfrm>
              <a:off x="8690733" y="1545926"/>
              <a:ext cx="1940494" cy="431006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Удаленный центр DR</a:t>
              </a:r>
            </a:p>
          </p:txBody>
        </p:sp>
        <p:sp>
          <p:nvSpPr>
            <p:cNvPr id="185" name="Freeform 30"/>
            <p:cNvSpPr>
              <a:spLocks noEditPoints="1"/>
            </p:cNvSpPr>
            <p:nvPr/>
          </p:nvSpPr>
          <p:spPr bwMode="auto">
            <a:xfrm>
              <a:off x="9362563" y="2721132"/>
              <a:ext cx="584138" cy="328403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9" name="AutoShape 27"/>
            <p:cNvSpPr>
              <a:spLocks noChangeArrowheads="1"/>
            </p:cNvSpPr>
            <p:nvPr/>
          </p:nvSpPr>
          <p:spPr bwMode="auto">
            <a:xfrm>
              <a:off x="5908604" y="2801579"/>
              <a:ext cx="459637" cy="168311"/>
            </a:xfrm>
            <a:prstGeom prst="can">
              <a:avLst>
                <a:gd name="adj" fmla="val 29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121944" tIns="60972" rIns="121944" bIns="60972" anchor="ctr"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200">
                  <a:solidFill>
                    <a:schemeClr val="hlink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190" name="AutoShape 27"/>
            <p:cNvSpPr>
              <a:spLocks noChangeArrowheads="1"/>
            </p:cNvSpPr>
            <p:nvPr/>
          </p:nvSpPr>
          <p:spPr bwMode="auto">
            <a:xfrm>
              <a:off x="9437017" y="2801579"/>
              <a:ext cx="459637" cy="168311"/>
            </a:xfrm>
            <a:prstGeom prst="can">
              <a:avLst>
                <a:gd name="adj" fmla="val 29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121944" tIns="60972" rIns="121944" bIns="60972" anchor="ctr"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200">
                  <a:solidFill>
                    <a:schemeClr val="hlink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cxnSp>
          <p:nvCxnSpPr>
            <p:cNvPr id="187" name="直接连接符 186"/>
            <p:cNvCxnSpPr/>
            <p:nvPr/>
          </p:nvCxnSpPr>
          <p:spPr bwMode="auto">
            <a:xfrm flipH="1" flipV="1">
              <a:off x="9751064" y="2638920"/>
              <a:ext cx="47518" cy="74109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97" name="组合 60"/>
            <p:cNvGrpSpPr/>
            <p:nvPr/>
          </p:nvGrpSpPr>
          <p:grpSpPr>
            <a:xfrm>
              <a:off x="9032976" y="4919041"/>
              <a:ext cx="422439" cy="320352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98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99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00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01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02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203" name="组合 73"/>
            <p:cNvGrpSpPr/>
            <p:nvPr/>
          </p:nvGrpSpPr>
          <p:grpSpPr>
            <a:xfrm>
              <a:off x="9841411" y="4924289"/>
              <a:ext cx="422439" cy="320352"/>
              <a:chOff x="-909638" y="971550"/>
              <a:chExt cx="909638" cy="2039938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04" name="Freeform 147"/>
              <p:cNvSpPr>
                <a:spLocks/>
              </p:cNvSpPr>
              <p:nvPr/>
            </p:nvSpPr>
            <p:spPr bwMode="auto">
              <a:xfrm>
                <a:off x="-363538" y="132556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2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38"/>
                  </a:cxn>
                  <a:cxn ang="0">
                    <a:pos x="46" y="225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4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5"/>
                    </a:lnTo>
                    <a:lnTo>
                      <a:pt x="1447" y="232"/>
                    </a:lnTo>
                    <a:lnTo>
                      <a:pt x="1436" y="238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38"/>
                    </a:lnTo>
                    <a:lnTo>
                      <a:pt x="56" y="232"/>
                    </a:lnTo>
                    <a:lnTo>
                      <a:pt x="46" y="225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4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05" name="Freeform 148"/>
              <p:cNvSpPr>
                <a:spLocks/>
              </p:cNvSpPr>
              <p:nvPr/>
            </p:nvSpPr>
            <p:spPr bwMode="auto">
              <a:xfrm>
                <a:off x="-363538" y="160178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1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2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4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4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1"/>
                    </a:lnTo>
                    <a:lnTo>
                      <a:pt x="1502" y="114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4"/>
                    </a:lnTo>
                    <a:lnTo>
                      <a:pt x="1447" y="232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4"/>
                    </a:lnTo>
                    <a:lnTo>
                      <a:pt x="3" y="101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06" name="Freeform 149"/>
              <p:cNvSpPr>
                <a:spLocks/>
              </p:cNvSpPr>
              <p:nvPr/>
            </p:nvSpPr>
            <p:spPr bwMode="auto">
              <a:xfrm>
                <a:off x="-363538" y="1878013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4"/>
                  </a:cxn>
                  <a:cxn ang="0">
                    <a:pos x="1425" y="11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7"/>
                  </a:cxn>
                  <a:cxn ang="0">
                    <a:pos x="1493" y="79"/>
                  </a:cxn>
                  <a:cxn ang="0">
                    <a:pos x="1500" y="103"/>
                  </a:cxn>
                  <a:cxn ang="0">
                    <a:pos x="1502" y="128"/>
                  </a:cxn>
                  <a:cxn ang="0">
                    <a:pos x="1500" y="153"/>
                  </a:cxn>
                  <a:cxn ang="0">
                    <a:pos x="1493" y="177"/>
                  </a:cxn>
                  <a:cxn ang="0">
                    <a:pos x="1481" y="199"/>
                  </a:cxn>
                  <a:cxn ang="0">
                    <a:pos x="1465" y="218"/>
                  </a:cxn>
                  <a:cxn ang="0">
                    <a:pos x="1447" y="233"/>
                  </a:cxn>
                  <a:cxn ang="0">
                    <a:pos x="1425" y="245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9"/>
                  </a:cxn>
                  <a:cxn ang="0">
                    <a:pos x="66" y="240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30"/>
                  </a:cxn>
                  <a:cxn ang="0">
                    <a:pos x="66" y="16"/>
                  </a:cxn>
                  <a:cxn ang="0">
                    <a:pos x="89" y="7"/>
                  </a:cxn>
                  <a:cxn ang="0">
                    <a:pos x="113" y="2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2"/>
                    </a:lnTo>
                    <a:lnTo>
                      <a:pt x="1401" y="4"/>
                    </a:lnTo>
                    <a:lnTo>
                      <a:pt x="1413" y="7"/>
                    </a:lnTo>
                    <a:lnTo>
                      <a:pt x="1425" y="11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30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7"/>
                    </a:lnTo>
                    <a:lnTo>
                      <a:pt x="1487" y="67"/>
                    </a:lnTo>
                    <a:lnTo>
                      <a:pt x="1493" y="79"/>
                    </a:lnTo>
                    <a:lnTo>
                      <a:pt x="1497" y="90"/>
                    </a:lnTo>
                    <a:lnTo>
                      <a:pt x="1500" y="103"/>
                    </a:lnTo>
                    <a:lnTo>
                      <a:pt x="1502" y="115"/>
                    </a:lnTo>
                    <a:lnTo>
                      <a:pt x="1502" y="128"/>
                    </a:lnTo>
                    <a:lnTo>
                      <a:pt x="1502" y="140"/>
                    </a:lnTo>
                    <a:lnTo>
                      <a:pt x="1500" y="153"/>
                    </a:lnTo>
                    <a:lnTo>
                      <a:pt x="1497" y="165"/>
                    </a:lnTo>
                    <a:lnTo>
                      <a:pt x="1493" y="177"/>
                    </a:lnTo>
                    <a:lnTo>
                      <a:pt x="1487" y="188"/>
                    </a:lnTo>
                    <a:lnTo>
                      <a:pt x="1481" y="199"/>
                    </a:lnTo>
                    <a:lnTo>
                      <a:pt x="1473" y="208"/>
                    </a:lnTo>
                    <a:lnTo>
                      <a:pt x="1465" y="218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40"/>
                    </a:lnTo>
                    <a:lnTo>
                      <a:pt x="1425" y="245"/>
                    </a:lnTo>
                    <a:lnTo>
                      <a:pt x="1413" y="249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9"/>
                    </a:lnTo>
                    <a:lnTo>
                      <a:pt x="77" y="245"/>
                    </a:lnTo>
                    <a:lnTo>
                      <a:pt x="66" y="240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8"/>
                    </a:lnTo>
                    <a:lnTo>
                      <a:pt x="29" y="208"/>
                    </a:lnTo>
                    <a:lnTo>
                      <a:pt x="22" y="199"/>
                    </a:lnTo>
                    <a:lnTo>
                      <a:pt x="15" y="188"/>
                    </a:lnTo>
                    <a:lnTo>
                      <a:pt x="10" y="177"/>
                    </a:lnTo>
                    <a:lnTo>
                      <a:pt x="6" y="165"/>
                    </a:lnTo>
                    <a:lnTo>
                      <a:pt x="3" y="153"/>
                    </a:lnTo>
                    <a:lnTo>
                      <a:pt x="1" y="140"/>
                    </a:lnTo>
                    <a:lnTo>
                      <a:pt x="0" y="128"/>
                    </a:lnTo>
                    <a:lnTo>
                      <a:pt x="1" y="115"/>
                    </a:lnTo>
                    <a:lnTo>
                      <a:pt x="3" y="103"/>
                    </a:lnTo>
                    <a:lnTo>
                      <a:pt x="6" y="90"/>
                    </a:lnTo>
                    <a:lnTo>
                      <a:pt x="10" y="79"/>
                    </a:lnTo>
                    <a:lnTo>
                      <a:pt x="15" y="67"/>
                    </a:lnTo>
                    <a:lnTo>
                      <a:pt x="22" y="57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30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1"/>
                    </a:lnTo>
                    <a:lnTo>
                      <a:pt x="89" y="7"/>
                    </a:lnTo>
                    <a:lnTo>
                      <a:pt x="101" y="4"/>
                    </a:lnTo>
                    <a:lnTo>
                      <a:pt x="113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07" name="Freeform 150"/>
              <p:cNvSpPr>
                <a:spLocks/>
              </p:cNvSpPr>
              <p:nvPr/>
            </p:nvSpPr>
            <p:spPr bwMode="auto">
              <a:xfrm>
                <a:off x="-363538" y="2154238"/>
                <a:ext cx="184150" cy="31750"/>
              </a:xfrm>
              <a:custGeom>
                <a:avLst/>
                <a:gdLst/>
                <a:ahLst/>
                <a:cxnLst>
                  <a:cxn ang="0">
                    <a:pos x="1376" y="0"/>
                  </a:cxn>
                  <a:cxn ang="0">
                    <a:pos x="1401" y="3"/>
                  </a:cxn>
                  <a:cxn ang="0">
                    <a:pos x="1425" y="10"/>
                  </a:cxn>
                  <a:cxn ang="0">
                    <a:pos x="1447" y="22"/>
                  </a:cxn>
                  <a:cxn ang="0">
                    <a:pos x="1465" y="38"/>
                  </a:cxn>
                  <a:cxn ang="0">
                    <a:pos x="1481" y="56"/>
                  </a:cxn>
                  <a:cxn ang="0">
                    <a:pos x="1493" y="78"/>
                  </a:cxn>
                  <a:cxn ang="0">
                    <a:pos x="1500" y="102"/>
                  </a:cxn>
                  <a:cxn ang="0">
                    <a:pos x="1502" y="127"/>
                  </a:cxn>
                  <a:cxn ang="0">
                    <a:pos x="1500" y="152"/>
                  </a:cxn>
                  <a:cxn ang="0">
                    <a:pos x="1493" y="176"/>
                  </a:cxn>
                  <a:cxn ang="0">
                    <a:pos x="1481" y="198"/>
                  </a:cxn>
                  <a:cxn ang="0">
                    <a:pos x="1465" y="217"/>
                  </a:cxn>
                  <a:cxn ang="0">
                    <a:pos x="1447" y="233"/>
                  </a:cxn>
                  <a:cxn ang="0">
                    <a:pos x="1425" y="244"/>
                  </a:cxn>
                  <a:cxn ang="0">
                    <a:pos x="1401" y="252"/>
                  </a:cxn>
                  <a:cxn ang="0">
                    <a:pos x="1376" y="254"/>
                  </a:cxn>
                  <a:cxn ang="0">
                    <a:pos x="113" y="254"/>
                  </a:cxn>
                  <a:cxn ang="0">
                    <a:pos x="89" y="248"/>
                  </a:cxn>
                  <a:cxn ang="0">
                    <a:pos x="66" y="239"/>
                  </a:cxn>
                  <a:cxn ang="0">
                    <a:pos x="46" y="226"/>
                  </a:cxn>
                  <a:cxn ang="0">
                    <a:pos x="29" y="208"/>
                  </a:cxn>
                  <a:cxn ang="0">
                    <a:pos x="15" y="188"/>
                  </a:cxn>
                  <a:cxn ang="0">
                    <a:pos x="6" y="165"/>
                  </a:cxn>
                  <a:cxn ang="0">
                    <a:pos x="1" y="140"/>
                  </a:cxn>
                  <a:cxn ang="0">
                    <a:pos x="1" y="115"/>
                  </a:cxn>
                  <a:cxn ang="0">
                    <a:pos x="6" y="90"/>
                  </a:cxn>
                  <a:cxn ang="0">
                    <a:pos x="15" y="67"/>
                  </a:cxn>
                  <a:cxn ang="0">
                    <a:pos x="29" y="47"/>
                  </a:cxn>
                  <a:cxn ang="0">
                    <a:pos x="46" y="29"/>
                  </a:cxn>
                  <a:cxn ang="0">
                    <a:pos x="66" y="16"/>
                  </a:cxn>
                  <a:cxn ang="0">
                    <a:pos x="89" y="6"/>
                  </a:cxn>
                  <a:cxn ang="0">
                    <a:pos x="113" y="1"/>
                  </a:cxn>
                </a:cxnLst>
                <a:rect l="0" t="0" r="r" b="b"/>
                <a:pathLst>
                  <a:path w="1502" h="254">
                    <a:moveTo>
                      <a:pt x="127" y="0"/>
                    </a:moveTo>
                    <a:lnTo>
                      <a:pt x="1376" y="0"/>
                    </a:lnTo>
                    <a:lnTo>
                      <a:pt x="1388" y="1"/>
                    </a:lnTo>
                    <a:lnTo>
                      <a:pt x="1401" y="3"/>
                    </a:lnTo>
                    <a:lnTo>
                      <a:pt x="1413" y="6"/>
                    </a:lnTo>
                    <a:lnTo>
                      <a:pt x="1425" y="10"/>
                    </a:lnTo>
                    <a:lnTo>
                      <a:pt x="1436" y="16"/>
                    </a:lnTo>
                    <a:lnTo>
                      <a:pt x="1447" y="22"/>
                    </a:lnTo>
                    <a:lnTo>
                      <a:pt x="1456" y="29"/>
                    </a:lnTo>
                    <a:lnTo>
                      <a:pt x="1465" y="38"/>
                    </a:lnTo>
                    <a:lnTo>
                      <a:pt x="1473" y="47"/>
                    </a:lnTo>
                    <a:lnTo>
                      <a:pt x="1481" y="56"/>
                    </a:lnTo>
                    <a:lnTo>
                      <a:pt x="1487" y="67"/>
                    </a:lnTo>
                    <a:lnTo>
                      <a:pt x="1493" y="78"/>
                    </a:lnTo>
                    <a:lnTo>
                      <a:pt x="1497" y="90"/>
                    </a:lnTo>
                    <a:lnTo>
                      <a:pt x="1500" y="102"/>
                    </a:lnTo>
                    <a:lnTo>
                      <a:pt x="1502" y="115"/>
                    </a:lnTo>
                    <a:lnTo>
                      <a:pt x="1502" y="127"/>
                    </a:lnTo>
                    <a:lnTo>
                      <a:pt x="1502" y="140"/>
                    </a:lnTo>
                    <a:lnTo>
                      <a:pt x="1500" y="152"/>
                    </a:lnTo>
                    <a:lnTo>
                      <a:pt x="1497" y="165"/>
                    </a:lnTo>
                    <a:lnTo>
                      <a:pt x="1493" y="176"/>
                    </a:lnTo>
                    <a:lnTo>
                      <a:pt x="1487" y="188"/>
                    </a:lnTo>
                    <a:lnTo>
                      <a:pt x="1481" y="198"/>
                    </a:lnTo>
                    <a:lnTo>
                      <a:pt x="1473" y="208"/>
                    </a:lnTo>
                    <a:lnTo>
                      <a:pt x="1465" y="217"/>
                    </a:lnTo>
                    <a:lnTo>
                      <a:pt x="1456" y="226"/>
                    </a:lnTo>
                    <a:lnTo>
                      <a:pt x="1447" y="233"/>
                    </a:lnTo>
                    <a:lnTo>
                      <a:pt x="1436" y="239"/>
                    </a:lnTo>
                    <a:lnTo>
                      <a:pt x="1425" y="244"/>
                    </a:lnTo>
                    <a:lnTo>
                      <a:pt x="1413" y="248"/>
                    </a:lnTo>
                    <a:lnTo>
                      <a:pt x="1401" y="252"/>
                    </a:lnTo>
                    <a:lnTo>
                      <a:pt x="1388" y="254"/>
                    </a:lnTo>
                    <a:lnTo>
                      <a:pt x="1376" y="254"/>
                    </a:lnTo>
                    <a:lnTo>
                      <a:pt x="127" y="254"/>
                    </a:lnTo>
                    <a:lnTo>
                      <a:pt x="113" y="254"/>
                    </a:lnTo>
                    <a:lnTo>
                      <a:pt x="101" y="252"/>
                    </a:lnTo>
                    <a:lnTo>
                      <a:pt x="89" y="248"/>
                    </a:lnTo>
                    <a:lnTo>
                      <a:pt x="77" y="244"/>
                    </a:lnTo>
                    <a:lnTo>
                      <a:pt x="66" y="239"/>
                    </a:lnTo>
                    <a:lnTo>
                      <a:pt x="56" y="233"/>
                    </a:lnTo>
                    <a:lnTo>
                      <a:pt x="46" y="226"/>
                    </a:lnTo>
                    <a:lnTo>
                      <a:pt x="37" y="217"/>
                    </a:lnTo>
                    <a:lnTo>
                      <a:pt x="29" y="208"/>
                    </a:lnTo>
                    <a:lnTo>
                      <a:pt x="22" y="198"/>
                    </a:lnTo>
                    <a:lnTo>
                      <a:pt x="15" y="188"/>
                    </a:lnTo>
                    <a:lnTo>
                      <a:pt x="10" y="176"/>
                    </a:lnTo>
                    <a:lnTo>
                      <a:pt x="6" y="165"/>
                    </a:lnTo>
                    <a:lnTo>
                      <a:pt x="3" y="152"/>
                    </a:lnTo>
                    <a:lnTo>
                      <a:pt x="1" y="140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3" y="102"/>
                    </a:lnTo>
                    <a:lnTo>
                      <a:pt x="6" y="90"/>
                    </a:lnTo>
                    <a:lnTo>
                      <a:pt x="10" y="78"/>
                    </a:lnTo>
                    <a:lnTo>
                      <a:pt x="15" y="67"/>
                    </a:lnTo>
                    <a:lnTo>
                      <a:pt x="22" y="56"/>
                    </a:lnTo>
                    <a:lnTo>
                      <a:pt x="29" y="47"/>
                    </a:lnTo>
                    <a:lnTo>
                      <a:pt x="37" y="38"/>
                    </a:lnTo>
                    <a:lnTo>
                      <a:pt x="46" y="29"/>
                    </a:lnTo>
                    <a:lnTo>
                      <a:pt x="56" y="22"/>
                    </a:lnTo>
                    <a:lnTo>
                      <a:pt x="66" y="16"/>
                    </a:lnTo>
                    <a:lnTo>
                      <a:pt x="77" y="10"/>
                    </a:lnTo>
                    <a:lnTo>
                      <a:pt x="89" y="6"/>
                    </a:lnTo>
                    <a:lnTo>
                      <a:pt x="101" y="3"/>
                    </a:lnTo>
                    <a:lnTo>
                      <a:pt x="113" y="1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08" name="Freeform 151"/>
              <p:cNvSpPr>
                <a:spLocks noEditPoints="1"/>
              </p:cNvSpPr>
              <p:nvPr/>
            </p:nvSpPr>
            <p:spPr bwMode="auto">
              <a:xfrm>
                <a:off x="-909638" y="971550"/>
                <a:ext cx="909638" cy="2039938"/>
              </a:xfrm>
              <a:custGeom>
                <a:avLst/>
                <a:gdLst/>
                <a:ahLst/>
                <a:cxnLst>
                  <a:cxn ang="0">
                    <a:pos x="7285" y="81"/>
                  </a:cxn>
                  <a:cxn ang="0">
                    <a:pos x="7441" y="325"/>
                  </a:cxn>
                  <a:cxn ang="0">
                    <a:pos x="7400" y="16492"/>
                  </a:cxn>
                  <a:cxn ang="0">
                    <a:pos x="7183" y="16680"/>
                  </a:cxn>
                  <a:cxn ang="0">
                    <a:pos x="266" y="16680"/>
                  </a:cxn>
                  <a:cxn ang="0">
                    <a:pos x="49" y="16492"/>
                  </a:cxn>
                  <a:cxn ang="0">
                    <a:pos x="8" y="325"/>
                  </a:cxn>
                  <a:cxn ang="0">
                    <a:pos x="163" y="81"/>
                  </a:cxn>
                  <a:cxn ang="0">
                    <a:pos x="5939" y="1613"/>
                  </a:cxn>
                  <a:cxn ang="0">
                    <a:pos x="6201" y="1711"/>
                  </a:cxn>
                  <a:cxn ang="0">
                    <a:pos x="6328" y="1952"/>
                  </a:cxn>
                  <a:cxn ang="0">
                    <a:pos x="6263" y="3222"/>
                  </a:cxn>
                  <a:cxn ang="0">
                    <a:pos x="6036" y="3376"/>
                  </a:cxn>
                  <a:cxn ang="0">
                    <a:pos x="1341" y="3351"/>
                  </a:cxn>
                  <a:cxn ang="0">
                    <a:pos x="1150" y="3157"/>
                  </a:cxn>
                  <a:cxn ang="0">
                    <a:pos x="1137" y="1878"/>
                  </a:cxn>
                  <a:cxn ang="0">
                    <a:pos x="1307" y="1667"/>
                  </a:cxn>
                  <a:cxn ang="0">
                    <a:pos x="5979" y="3879"/>
                  </a:cxn>
                  <a:cxn ang="0">
                    <a:pos x="6228" y="4001"/>
                  </a:cxn>
                  <a:cxn ang="0">
                    <a:pos x="6330" y="4255"/>
                  </a:cxn>
                  <a:cxn ang="0">
                    <a:pos x="6240" y="5515"/>
                  </a:cxn>
                  <a:cxn ang="0">
                    <a:pos x="5999" y="5647"/>
                  </a:cxn>
                  <a:cxn ang="0">
                    <a:pos x="1307" y="5597"/>
                  </a:cxn>
                  <a:cxn ang="0">
                    <a:pos x="1137" y="5386"/>
                  </a:cxn>
                  <a:cxn ang="0">
                    <a:pos x="1150" y="4107"/>
                  </a:cxn>
                  <a:cxn ang="0">
                    <a:pos x="1341" y="3914"/>
                  </a:cxn>
                  <a:cxn ang="0">
                    <a:pos x="6018" y="6147"/>
                  </a:cxn>
                  <a:cxn ang="0">
                    <a:pos x="6252" y="6293"/>
                  </a:cxn>
                  <a:cxn ang="0">
                    <a:pos x="6329" y="7557"/>
                  </a:cxn>
                  <a:cxn ang="0">
                    <a:pos x="6215" y="7804"/>
                  </a:cxn>
                  <a:cxn ang="0">
                    <a:pos x="5959" y="7915"/>
                  </a:cxn>
                  <a:cxn ang="0">
                    <a:pos x="1277" y="7841"/>
                  </a:cxn>
                  <a:cxn ang="0">
                    <a:pos x="1128" y="7614"/>
                  </a:cxn>
                  <a:cxn ang="0">
                    <a:pos x="1166" y="6339"/>
                  </a:cxn>
                  <a:cxn ang="0">
                    <a:pos x="1376" y="6163"/>
                  </a:cxn>
                  <a:cxn ang="0">
                    <a:pos x="6055" y="8420"/>
                  </a:cxn>
                  <a:cxn ang="0">
                    <a:pos x="6272" y="8586"/>
                  </a:cxn>
                  <a:cxn ang="0">
                    <a:pos x="6325" y="9859"/>
                  </a:cxn>
                  <a:cxn ang="0">
                    <a:pos x="6187" y="10093"/>
                  </a:cxn>
                  <a:cxn ang="0">
                    <a:pos x="1510" y="10180"/>
                  </a:cxn>
                  <a:cxn ang="0">
                    <a:pos x="1248" y="10081"/>
                  </a:cxn>
                  <a:cxn ang="0">
                    <a:pos x="1121" y="9840"/>
                  </a:cxn>
                  <a:cxn ang="0">
                    <a:pos x="1186" y="8571"/>
                  </a:cxn>
                  <a:cxn ang="0">
                    <a:pos x="1413" y="8415"/>
                  </a:cxn>
                  <a:cxn ang="0">
                    <a:pos x="3942" y="14477"/>
                  </a:cxn>
                  <a:cxn ang="0">
                    <a:pos x="4188" y="14735"/>
                  </a:cxn>
                  <a:cxn ang="0">
                    <a:pos x="4196" y="15102"/>
                  </a:cxn>
                  <a:cxn ang="0">
                    <a:pos x="3964" y="15372"/>
                  </a:cxn>
                  <a:cxn ang="0">
                    <a:pos x="3599" y="15417"/>
                  </a:cxn>
                  <a:cxn ang="0">
                    <a:pos x="3308" y="15211"/>
                  </a:cxn>
                  <a:cxn ang="0">
                    <a:pos x="3228" y="14854"/>
                  </a:cxn>
                  <a:cxn ang="0">
                    <a:pos x="3406" y="14543"/>
                  </a:cxn>
                  <a:cxn ang="0">
                    <a:pos x="1277" y="12777"/>
                  </a:cxn>
                  <a:cxn ang="0">
                    <a:pos x="6299" y="12881"/>
                  </a:cxn>
                  <a:cxn ang="0">
                    <a:pos x="6222" y="13140"/>
                  </a:cxn>
                  <a:cxn ang="0">
                    <a:pos x="1169" y="13093"/>
                  </a:cxn>
                  <a:cxn ang="0">
                    <a:pos x="1186" y="12815"/>
                  </a:cxn>
                  <a:cxn ang="0">
                    <a:pos x="6234" y="12232"/>
                  </a:cxn>
                  <a:cxn ang="0">
                    <a:pos x="6295" y="12500"/>
                  </a:cxn>
                  <a:cxn ang="0">
                    <a:pos x="1263" y="12589"/>
                  </a:cxn>
                  <a:cxn ang="0">
                    <a:pos x="1147" y="12461"/>
                  </a:cxn>
                  <a:cxn ang="0">
                    <a:pos x="1251" y="12220"/>
                  </a:cxn>
                </a:cxnLst>
                <a:rect l="0" t="0" r="r" b="b"/>
                <a:pathLst>
                  <a:path w="7449" h="16705">
                    <a:moveTo>
                      <a:pt x="406" y="0"/>
                    </a:moveTo>
                    <a:lnTo>
                      <a:pt x="7043" y="0"/>
                    </a:lnTo>
                    <a:lnTo>
                      <a:pt x="7064" y="1"/>
                    </a:lnTo>
                    <a:lnTo>
                      <a:pt x="7085" y="2"/>
                    </a:lnTo>
                    <a:lnTo>
                      <a:pt x="7104" y="5"/>
                    </a:lnTo>
                    <a:lnTo>
                      <a:pt x="7124" y="8"/>
                    </a:lnTo>
                    <a:lnTo>
                      <a:pt x="7144" y="13"/>
                    </a:lnTo>
                    <a:lnTo>
                      <a:pt x="7164" y="19"/>
                    </a:lnTo>
                    <a:lnTo>
                      <a:pt x="7183" y="25"/>
                    </a:lnTo>
                    <a:lnTo>
                      <a:pt x="7201" y="32"/>
                    </a:lnTo>
                    <a:lnTo>
                      <a:pt x="7218" y="41"/>
                    </a:lnTo>
                    <a:lnTo>
                      <a:pt x="7236" y="49"/>
                    </a:lnTo>
                    <a:lnTo>
                      <a:pt x="7253" y="60"/>
                    </a:lnTo>
                    <a:lnTo>
                      <a:pt x="7269" y="70"/>
                    </a:lnTo>
                    <a:lnTo>
                      <a:pt x="7285" y="81"/>
                    </a:lnTo>
                    <a:lnTo>
                      <a:pt x="7301" y="93"/>
                    </a:lnTo>
                    <a:lnTo>
                      <a:pt x="7315" y="105"/>
                    </a:lnTo>
                    <a:lnTo>
                      <a:pt x="7330" y="119"/>
                    </a:lnTo>
                    <a:lnTo>
                      <a:pt x="7344" y="134"/>
                    </a:lnTo>
                    <a:lnTo>
                      <a:pt x="7356" y="148"/>
                    </a:lnTo>
                    <a:lnTo>
                      <a:pt x="7368" y="164"/>
                    </a:lnTo>
                    <a:lnTo>
                      <a:pt x="7379" y="180"/>
                    </a:lnTo>
                    <a:lnTo>
                      <a:pt x="7389" y="196"/>
                    </a:lnTo>
                    <a:lnTo>
                      <a:pt x="7400" y="213"/>
                    </a:lnTo>
                    <a:lnTo>
                      <a:pt x="7408" y="231"/>
                    </a:lnTo>
                    <a:lnTo>
                      <a:pt x="7417" y="248"/>
                    </a:lnTo>
                    <a:lnTo>
                      <a:pt x="7424" y="266"/>
                    </a:lnTo>
                    <a:lnTo>
                      <a:pt x="7430" y="285"/>
                    </a:lnTo>
                    <a:lnTo>
                      <a:pt x="7436" y="305"/>
                    </a:lnTo>
                    <a:lnTo>
                      <a:pt x="7441" y="325"/>
                    </a:lnTo>
                    <a:lnTo>
                      <a:pt x="7444" y="345"/>
                    </a:lnTo>
                    <a:lnTo>
                      <a:pt x="7447" y="364"/>
                    </a:lnTo>
                    <a:lnTo>
                      <a:pt x="7448" y="385"/>
                    </a:lnTo>
                    <a:lnTo>
                      <a:pt x="7449" y="406"/>
                    </a:lnTo>
                    <a:lnTo>
                      <a:pt x="7449" y="16299"/>
                    </a:lnTo>
                    <a:lnTo>
                      <a:pt x="7448" y="16320"/>
                    </a:lnTo>
                    <a:lnTo>
                      <a:pt x="7447" y="16341"/>
                    </a:lnTo>
                    <a:lnTo>
                      <a:pt x="7444" y="16362"/>
                    </a:lnTo>
                    <a:lnTo>
                      <a:pt x="7441" y="16381"/>
                    </a:lnTo>
                    <a:lnTo>
                      <a:pt x="7436" y="16400"/>
                    </a:lnTo>
                    <a:lnTo>
                      <a:pt x="7430" y="16420"/>
                    </a:lnTo>
                    <a:lnTo>
                      <a:pt x="7424" y="16439"/>
                    </a:lnTo>
                    <a:lnTo>
                      <a:pt x="7417" y="16457"/>
                    </a:lnTo>
                    <a:lnTo>
                      <a:pt x="7408" y="16475"/>
                    </a:lnTo>
                    <a:lnTo>
                      <a:pt x="7400" y="16492"/>
                    </a:lnTo>
                    <a:lnTo>
                      <a:pt x="7389" y="16510"/>
                    </a:lnTo>
                    <a:lnTo>
                      <a:pt x="7379" y="16525"/>
                    </a:lnTo>
                    <a:lnTo>
                      <a:pt x="7368" y="16542"/>
                    </a:lnTo>
                    <a:lnTo>
                      <a:pt x="7356" y="16557"/>
                    </a:lnTo>
                    <a:lnTo>
                      <a:pt x="7344" y="16571"/>
                    </a:lnTo>
                    <a:lnTo>
                      <a:pt x="7330" y="16586"/>
                    </a:lnTo>
                    <a:lnTo>
                      <a:pt x="7315" y="16600"/>
                    </a:lnTo>
                    <a:lnTo>
                      <a:pt x="7301" y="16612"/>
                    </a:lnTo>
                    <a:lnTo>
                      <a:pt x="7285" y="16625"/>
                    </a:lnTo>
                    <a:lnTo>
                      <a:pt x="7269" y="16635"/>
                    </a:lnTo>
                    <a:lnTo>
                      <a:pt x="7253" y="16647"/>
                    </a:lnTo>
                    <a:lnTo>
                      <a:pt x="7236" y="16656"/>
                    </a:lnTo>
                    <a:lnTo>
                      <a:pt x="7218" y="16665"/>
                    </a:lnTo>
                    <a:lnTo>
                      <a:pt x="7201" y="16673"/>
                    </a:lnTo>
                    <a:lnTo>
                      <a:pt x="7183" y="16680"/>
                    </a:lnTo>
                    <a:lnTo>
                      <a:pt x="7164" y="16686"/>
                    </a:lnTo>
                    <a:lnTo>
                      <a:pt x="7144" y="16692"/>
                    </a:lnTo>
                    <a:lnTo>
                      <a:pt x="7124" y="16697"/>
                    </a:lnTo>
                    <a:lnTo>
                      <a:pt x="7104" y="16701"/>
                    </a:lnTo>
                    <a:lnTo>
                      <a:pt x="7085" y="16703"/>
                    </a:lnTo>
                    <a:lnTo>
                      <a:pt x="7064" y="16705"/>
                    </a:lnTo>
                    <a:lnTo>
                      <a:pt x="7043" y="16705"/>
                    </a:lnTo>
                    <a:lnTo>
                      <a:pt x="406" y="16705"/>
                    </a:lnTo>
                    <a:lnTo>
                      <a:pt x="385" y="16705"/>
                    </a:lnTo>
                    <a:lnTo>
                      <a:pt x="364" y="16703"/>
                    </a:lnTo>
                    <a:lnTo>
                      <a:pt x="345" y="16701"/>
                    </a:lnTo>
                    <a:lnTo>
                      <a:pt x="324" y="16697"/>
                    </a:lnTo>
                    <a:lnTo>
                      <a:pt x="305" y="16692"/>
                    </a:lnTo>
                    <a:lnTo>
                      <a:pt x="285" y="16686"/>
                    </a:lnTo>
                    <a:lnTo>
                      <a:pt x="266" y="16680"/>
                    </a:lnTo>
                    <a:lnTo>
                      <a:pt x="248" y="16673"/>
                    </a:lnTo>
                    <a:lnTo>
                      <a:pt x="230" y="16665"/>
                    </a:lnTo>
                    <a:lnTo>
                      <a:pt x="213" y="16656"/>
                    </a:lnTo>
                    <a:lnTo>
                      <a:pt x="195" y="16647"/>
                    </a:lnTo>
                    <a:lnTo>
                      <a:pt x="180" y="16635"/>
                    </a:lnTo>
                    <a:lnTo>
                      <a:pt x="163" y="16625"/>
                    </a:lnTo>
                    <a:lnTo>
                      <a:pt x="148" y="16612"/>
                    </a:lnTo>
                    <a:lnTo>
                      <a:pt x="134" y="16600"/>
                    </a:lnTo>
                    <a:lnTo>
                      <a:pt x="119" y="16586"/>
                    </a:lnTo>
                    <a:lnTo>
                      <a:pt x="105" y="16571"/>
                    </a:lnTo>
                    <a:lnTo>
                      <a:pt x="93" y="16557"/>
                    </a:lnTo>
                    <a:lnTo>
                      <a:pt x="80" y="16542"/>
                    </a:lnTo>
                    <a:lnTo>
                      <a:pt x="70" y="16525"/>
                    </a:lnTo>
                    <a:lnTo>
                      <a:pt x="58" y="16510"/>
                    </a:lnTo>
                    <a:lnTo>
                      <a:pt x="49" y="16492"/>
                    </a:lnTo>
                    <a:lnTo>
                      <a:pt x="40" y="16475"/>
                    </a:lnTo>
                    <a:lnTo>
                      <a:pt x="32" y="16457"/>
                    </a:lnTo>
                    <a:lnTo>
                      <a:pt x="25" y="16439"/>
                    </a:lnTo>
                    <a:lnTo>
                      <a:pt x="19" y="16420"/>
                    </a:lnTo>
                    <a:lnTo>
                      <a:pt x="13" y="16400"/>
                    </a:lnTo>
                    <a:lnTo>
                      <a:pt x="8" y="16381"/>
                    </a:lnTo>
                    <a:lnTo>
                      <a:pt x="4" y="16362"/>
                    </a:lnTo>
                    <a:lnTo>
                      <a:pt x="2" y="16341"/>
                    </a:lnTo>
                    <a:lnTo>
                      <a:pt x="0" y="16320"/>
                    </a:lnTo>
                    <a:lnTo>
                      <a:pt x="0" y="16299"/>
                    </a:lnTo>
                    <a:lnTo>
                      <a:pt x="0" y="406"/>
                    </a:lnTo>
                    <a:lnTo>
                      <a:pt x="0" y="385"/>
                    </a:lnTo>
                    <a:lnTo>
                      <a:pt x="2" y="364"/>
                    </a:lnTo>
                    <a:lnTo>
                      <a:pt x="4" y="345"/>
                    </a:lnTo>
                    <a:lnTo>
                      <a:pt x="8" y="325"/>
                    </a:lnTo>
                    <a:lnTo>
                      <a:pt x="13" y="305"/>
                    </a:lnTo>
                    <a:lnTo>
                      <a:pt x="19" y="285"/>
                    </a:lnTo>
                    <a:lnTo>
                      <a:pt x="25" y="266"/>
                    </a:lnTo>
                    <a:lnTo>
                      <a:pt x="32" y="248"/>
                    </a:lnTo>
                    <a:lnTo>
                      <a:pt x="40" y="231"/>
                    </a:lnTo>
                    <a:lnTo>
                      <a:pt x="49" y="213"/>
                    </a:lnTo>
                    <a:lnTo>
                      <a:pt x="58" y="196"/>
                    </a:lnTo>
                    <a:lnTo>
                      <a:pt x="70" y="180"/>
                    </a:lnTo>
                    <a:lnTo>
                      <a:pt x="80" y="164"/>
                    </a:lnTo>
                    <a:lnTo>
                      <a:pt x="93" y="148"/>
                    </a:lnTo>
                    <a:lnTo>
                      <a:pt x="105" y="134"/>
                    </a:lnTo>
                    <a:lnTo>
                      <a:pt x="119" y="119"/>
                    </a:lnTo>
                    <a:lnTo>
                      <a:pt x="134" y="105"/>
                    </a:lnTo>
                    <a:lnTo>
                      <a:pt x="148" y="93"/>
                    </a:lnTo>
                    <a:lnTo>
                      <a:pt x="163" y="81"/>
                    </a:lnTo>
                    <a:lnTo>
                      <a:pt x="180" y="70"/>
                    </a:lnTo>
                    <a:lnTo>
                      <a:pt x="195" y="60"/>
                    </a:lnTo>
                    <a:lnTo>
                      <a:pt x="213" y="49"/>
                    </a:lnTo>
                    <a:lnTo>
                      <a:pt x="230" y="41"/>
                    </a:lnTo>
                    <a:lnTo>
                      <a:pt x="248" y="32"/>
                    </a:lnTo>
                    <a:lnTo>
                      <a:pt x="266" y="25"/>
                    </a:lnTo>
                    <a:lnTo>
                      <a:pt x="285" y="19"/>
                    </a:lnTo>
                    <a:lnTo>
                      <a:pt x="305" y="13"/>
                    </a:lnTo>
                    <a:lnTo>
                      <a:pt x="324" y="8"/>
                    </a:lnTo>
                    <a:lnTo>
                      <a:pt x="345" y="5"/>
                    </a:lnTo>
                    <a:lnTo>
                      <a:pt x="364" y="2"/>
                    </a:lnTo>
                    <a:lnTo>
                      <a:pt x="385" y="1"/>
                    </a:lnTo>
                    <a:lnTo>
                      <a:pt x="406" y="0"/>
                    </a:lnTo>
                    <a:close/>
                    <a:moveTo>
                      <a:pt x="1510" y="1613"/>
                    </a:moveTo>
                    <a:lnTo>
                      <a:pt x="5939" y="1613"/>
                    </a:lnTo>
                    <a:lnTo>
                      <a:pt x="5959" y="1613"/>
                    </a:lnTo>
                    <a:lnTo>
                      <a:pt x="5979" y="1615"/>
                    </a:lnTo>
                    <a:lnTo>
                      <a:pt x="5999" y="1617"/>
                    </a:lnTo>
                    <a:lnTo>
                      <a:pt x="6018" y="1620"/>
                    </a:lnTo>
                    <a:lnTo>
                      <a:pt x="6036" y="1625"/>
                    </a:lnTo>
                    <a:lnTo>
                      <a:pt x="6055" y="1630"/>
                    </a:lnTo>
                    <a:lnTo>
                      <a:pt x="6073" y="1636"/>
                    </a:lnTo>
                    <a:lnTo>
                      <a:pt x="6091" y="1642"/>
                    </a:lnTo>
                    <a:lnTo>
                      <a:pt x="6108" y="1650"/>
                    </a:lnTo>
                    <a:lnTo>
                      <a:pt x="6125" y="1658"/>
                    </a:lnTo>
                    <a:lnTo>
                      <a:pt x="6141" y="1667"/>
                    </a:lnTo>
                    <a:lnTo>
                      <a:pt x="6158" y="1678"/>
                    </a:lnTo>
                    <a:lnTo>
                      <a:pt x="6172" y="1688"/>
                    </a:lnTo>
                    <a:lnTo>
                      <a:pt x="6187" y="1700"/>
                    </a:lnTo>
                    <a:lnTo>
                      <a:pt x="6201" y="1711"/>
                    </a:lnTo>
                    <a:lnTo>
                      <a:pt x="6215" y="1724"/>
                    </a:lnTo>
                    <a:lnTo>
                      <a:pt x="6228" y="1737"/>
                    </a:lnTo>
                    <a:lnTo>
                      <a:pt x="6240" y="1751"/>
                    </a:lnTo>
                    <a:lnTo>
                      <a:pt x="6252" y="1764"/>
                    </a:lnTo>
                    <a:lnTo>
                      <a:pt x="6263" y="1780"/>
                    </a:lnTo>
                    <a:lnTo>
                      <a:pt x="6272" y="1795"/>
                    </a:lnTo>
                    <a:lnTo>
                      <a:pt x="6282" y="1810"/>
                    </a:lnTo>
                    <a:lnTo>
                      <a:pt x="6291" y="1827"/>
                    </a:lnTo>
                    <a:lnTo>
                      <a:pt x="6299" y="1844"/>
                    </a:lnTo>
                    <a:lnTo>
                      <a:pt x="6306" y="1861"/>
                    </a:lnTo>
                    <a:lnTo>
                      <a:pt x="6312" y="1878"/>
                    </a:lnTo>
                    <a:lnTo>
                      <a:pt x="6317" y="1896"/>
                    </a:lnTo>
                    <a:lnTo>
                      <a:pt x="6321" y="1915"/>
                    </a:lnTo>
                    <a:lnTo>
                      <a:pt x="6325" y="1934"/>
                    </a:lnTo>
                    <a:lnTo>
                      <a:pt x="6328" y="1952"/>
                    </a:lnTo>
                    <a:lnTo>
                      <a:pt x="6329" y="1971"/>
                    </a:lnTo>
                    <a:lnTo>
                      <a:pt x="6330" y="1990"/>
                    </a:lnTo>
                    <a:lnTo>
                      <a:pt x="6330" y="3011"/>
                    </a:lnTo>
                    <a:lnTo>
                      <a:pt x="6329" y="3030"/>
                    </a:lnTo>
                    <a:lnTo>
                      <a:pt x="6328" y="3049"/>
                    </a:lnTo>
                    <a:lnTo>
                      <a:pt x="6325" y="3068"/>
                    </a:lnTo>
                    <a:lnTo>
                      <a:pt x="6321" y="3086"/>
                    </a:lnTo>
                    <a:lnTo>
                      <a:pt x="6317" y="3105"/>
                    </a:lnTo>
                    <a:lnTo>
                      <a:pt x="6312" y="3123"/>
                    </a:lnTo>
                    <a:lnTo>
                      <a:pt x="6306" y="3141"/>
                    </a:lnTo>
                    <a:lnTo>
                      <a:pt x="6299" y="3157"/>
                    </a:lnTo>
                    <a:lnTo>
                      <a:pt x="6291" y="3174"/>
                    </a:lnTo>
                    <a:lnTo>
                      <a:pt x="6282" y="3191"/>
                    </a:lnTo>
                    <a:lnTo>
                      <a:pt x="6272" y="3206"/>
                    </a:lnTo>
                    <a:lnTo>
                      <a:pt x="6263" y="3222"/>
                    </a:lnTo>
                    <a:lnTo>
                      <a:pt x="6252" y="3237"/>
                    </a:lnTo>
                    <a:lnTo>
                      <a:pt x="6240" y="3250"/>
                    </a:lnTo>
                    <a:lnTo>
                      <a:pt x="6228" y="3265"/>
                    </a:lnTo>
                    <a:lnTo>
                      <a:pt x="6215" y="3277"/>
                    </a:lnTo>
                    <a:lnTo>
                      <a:pt x="6201" y="3290"/>
                    </a:lnTo>
                    <a:lnTo>
                      <a:pt x="6187" y="3302"/>
                    </a:lnTo>
                    <a:lnTo>
                      <a:pt x="6172" y="3313"/>
                    </a:lnTo>
                    <a:lnTo>
                      <a:pt x="6158" y="3323"/>
                    </a:lnTo>
                    <a:lnTo>
                      <a:pt x="6141" y="3334"/>
                    </a:lnTo>
                    <a:lnTo>
                      <a:pt x="6125" y="3343"/>
                    </a:lnTo>
                    <a:lnTo>
                      <a:pt x="6108" y="3351"/>
                    </a:lnTo>
                    <a:lnTo>
                      <a:pt x="6091" y="3359"/>
                    </a:lnTo>
                    <a:lnTo>
                      <a:pt x="6073" y="3365"/>
                    </a:lnTo>
                    <a:lnTo>
                      <a:pt x="6055" y="3371"/>
                    </a:lnTo>
                    <a:lnTo>
                      <a:pt x="6036" y="3376"/>
                    </a:lnTo>
                    <a:lnTo>
                      <a:pt x="6018" y="3381"/>
                    </a:lnTo>
                    <a:lnTo>
                      <a:pt x="5999" y="3384"/>
                    </a:lnTo>
                    <a:lnTo>
                      <a:pt x="5979" y="3387"/>
                    </a:lnTo>
                    <a:lnTo>
                      <a:pt x="5959" y="3388"/>
                    </a:lnTo>
                    <a:lnTo>
                      <a:pt x="5939" y="3388"/>
                    </a:lnTo>
                    <a:lnTo>
                      <a:pt x="1510" y="3388"/>
                    </a:lnTo>
                    <a:lnTo>
                      <a:pt x="1490" y="3388"/>
                    </a:lnTo>
                    <a:lnTo>
                      <a:pt x="1470" y="3387"/>
                    </a:lnTo>
                    <a:lnTo>
                      <a:pt x="1450" y="3384"/>
                    </a:lnTo>
                    <a:lnTo>
                      <a:pt x="1431" y="3381"/>
                    </a:lnTo>
                    <a:lnTo>
                      <a:pt x="1413" y="3376"/>
                    </a:lnTo>
                    <a:lnTo>
                      <a:pt x="1394" y="3371"/>
                    </a:lnTo>
                    <a:lnTo>
                      <a:pt x="1376" y="3365"/>
                    </a:lnTo>
                    <a:lnTo>
                      <a:pt x="1358" y="3359"/>
                    </a:lnTo>
                    <a:lnTo>
                      <a:pt x="1341" y="3351"/>
                    </a:lnTo>
                    <a:lnTo>
                      <a:pt x="1324" y="3343"/>
                    </a:lnTo>
                    <a:lnTo>
                      <a:pt x="1307" y="3334"/>
                    </a:lnTo>
                    <a:lnTo>
                      <a:pt x="1291" y="3323"/>
                    </a:lnTo>
                    <a:lnTo>
                      <a:pt x="1277" y="3313"/>
                    </a:lnTo>
                    <a:lnTo>
                      <a:pt x="1262" y="3302"/>
                    </a:lnTo>
                    <a:lnTo>
                      <a:pt x="1248" y="3290"/>
                    </a:lnTo>
                    <a:lnTo>
                      <a:pt x="1234" y="3277"/>
                    </a:lnTo>
                    <a:lnTo>
                      <a:pt x="1221" y="3265"/>
                    </a:lnTo>
                    <a:lnTo>
                      <a:pt x="1209" y="3250"/>
                    </a:lnTo>
                    <a:lnTo>
                      <a:pt x="1197" y="3237"/>
                    </a:lnTo>
                    <a:lnTo>
                      <a:pt x="1186" y="3222"/>
                    </a:lnTo>
                    <a:lnTo>
                      <a:pt x="1176" y="3206"/>
                    </a:lnTo>
                    <a:lnTo>
                      <a:pt x="1166" y="3191"/>
                    </a:lnTo>
                    <a:lnTo>
                      <a:pt x="1158" y="3174"/>
                    </a:lnTo>
                    <a:lnTo>
                      <a:pt x="1150" y="3157"/>
                    </a:lnTo>
                    <a:lnTo>
                      <a:pt x="1143" y="3141"/>
                    </a:lnTo>
                    <a:lnTo>
                      <a:pt x="1137" y="3123"/>
                    </a:lnTo>
                    <a:lnTo>
                      <a:pt x="1132" y="3105"/>
                    </a:lnTo>
                    <a:lnTo>
                      <a:pt x="1128" y="3086"/>
                    </a:lnTo>
                    <a:lnTo>
                      <a:pt x="1123" y="3068"/>
                    </a:lnTo>
                    <a:lnTo>
                      <a:pt x="1121" y="3049"/>
                    </a:lnTo>
                    <a:lnTo>
                      <a:pt x="1120" y="3030"/>
                    </a:lnTo>
                    <a:lnTo>
                      <a:pt x="1119" y="3011"/>
                    </a:lnTo>
                    <a:lnTo>
                      <a:pt x="1119" y="1990"/>
                    </a:lnTo>
                    <a:lnTo>
                      <a:pt x="1120" y="1971"/>
                    </a:lnTo>
                    <a:lnTo>
                      <a:pt x="1121" y="1952"/>
                    </a:lnTo>
                    <a:lnTo>
                      <a:pt x="1123" y="1934"/>
                    </a:lnTo>
                    <a:lnTo>
                      <a:pt x="1128" y="1915"/>
                    </a:lnTo>
                    <a:lnTo>
                      <a:pt x="1132" y="1896"/>
                    </a:lnTo>
                    <a:lnTo>
                      <a:pt x="1137" y="1878"/>
                    </a:lnTo>
                    <a:lnTo>
                      <a:pt x="1143" y="1861"/>
                    </a:lnTo>
                    <a:lnTo>
                      <a:pt x="1150" y="1844"/>
                    </a:lnTo>
                    <a:lnTo>
                      <a:pt x="1158" y="1827"/>
                    </a:lnTo>
                    <a:lnTo>
                      <a:pt x="1166" y="1810"/>
                    </a:lnTo>
                    <a:lnTo>
                      <a:pt x="1176" y="1795"/>
                    </a:lnTo>
                    <a:lnTo>
                      <a:pt x="1186" y="1780"/>
                    </a:lnTo>
                    <a:lnTo>
                      <a:pt x="1197" y="1764"/>
                    </a:lnTo>
                    <a:lnTo>
                      <a:pt x="1209" y="1751"/>
                    </a:lnTo>
                    <a:lnTo>
                      <a:pt x="1221" y="1737"/>
                    </a:lnTo>
                    <a:lnTo>
                      <a:pt x="1234" y="1724"/>
                    </a:lnTo>
                    <a:lnTo>
                      <a:pt x="1248" y="1711"/>
                    </a:lnTo>
                    <a:lnTo>
                      <a:pt x="1262" y="1700"/>
                    </a:lnTo>
                    <a:lnTo>
                      <a:pt x="1277" y="1688"/>
                    </a:lnTo>
                    <a:lnTo>
                      <a:pt x="1291" y="1678"/>
                    </a:lnTo>
                    <a:lnTo>
                      <a:pt x="1307" y="1667"/>
                    </a:lnTo>
                    <a:lnTo>
                      <a:pt x="1324" y="1658"/>
                    </a:lnTo>
                    <a:lnTo>
                      <a:pt x="1341" y="1650"/>
                    </a:lnTo>
                    <a:lnTo>
                      <a:pt x="1358" y="1642"/>
                    </a:lnTo>
                    <a:lnTo>
                      <a:pt x="1376" y="1636"/>
                    </a:lnTo>
                    <a:lnTo>
                      <a:pt x="1394" y="1630"/>
                    </a:lnTo>
                    <a:lnTo>
                      <a:pt x="1413" y="1625"/>
                    </a:lnTo>
                    <a:lnTo>
                      <a:pt x="1431" y="1620"/>
                    </a:lnTo>
                    <a:lnTo>
                      <a:pt x="1450" y="1617"/>
                    </a:lnTo>
                    <a:lnTo>
                      <a:pt x="1470" y="1615"/>
                    </a:lnTo>
                    <a:lnTo>
                      <a:pt x="1490" y="1613"/>
                    </a:lnTo>
                    <a:lnTo>
                      <a:pt x="1510" y="1613"/>
                    </a:lnTo>
                    <a:close/>
                    <a:moveTo>
                      <a:pt x="1510" y="3877"/>
                    </a:moveTo>
                    <a:lnTo>
                      <a:pt x="5939" y="3877"/>
                    </a:lnTo>
                    <a:lnTo>
                      <a:pt x="5959" y="3877"/>
                    </a:lnTo>
                    <a:lnTo>
                      <a:pt x="5979" y="3879"/>
                    </a:lnTo>
                    <a:lnTo>
                      <a:pt x="5999" y="3881"/>
                    </a:lnTo>
                    <a:lnTo>
                      <a:pt x="6018" y="3884"/>
                    </a:lnTo>
                    <a:lnTo>
                      <a:pt x="6036" y="3888"/>
                    </a:lnTo>
                    <a:lnTo>
                      <a:pt x="6055" y="3893"/>
                    </a:lnTo>
                    <a:lnTo>
                      <a:pt x="6073" y="3900"/>
                    </a:lnTo>
                    <a:lnTo>
                      <a:pt x="6091" y="3906"/>
                    </a:lnTo>
                    <a:lnTo>
                      <a:pt x="6108" y="3914"/>
                    </a:lnTo>
                    <a:lnTo>
                      <a:pt x="6125" y="3923"/>
                    </a:lnTo>
                    <a:lnTo>
                      <a:pt x="6141" y="3931"/>
                    </a:lnTo>
                    <a:lnTo>
                      <a:pt x="6158" y="3941"/>
                    </a:lnTo>
                    <a:lnTo>
                      <a:pt x="6172" y="3952"/>
                    </a:lnTo>
                    <a:lnTo>
                      <a:pt x="6187" y="3963"/>
                    </a:lnTo>
                    <a:lnTo>
                      <a:pt x="6201" y="3975"/>
                    </a:lnTo>
                    <a:lnTo>
                      <a:pt x="6215" y="3987"/>
                    </a:lnTo>
                    <a:lnTo>
                      <a:pt x="6228" y="4001"/>
                    </a:lnTo>
                    <a:lnTo>
                      <a:pt x="6240" y="4014"/>
                    </a:lnTo>
                    <a:lnTo>
                      <a:pt x="6252" y="4029"/>
                    </a:lnTo>
                    <a:lnTo>
                      <a:pt x="6263" y="4044"/>
                    </a:lnTo>
                    <a:lnTo>
                      <a:pt x="6272" y="4058"/>
                    </a:lnTo>
                    <a:lnTo>
                      <a:pt x="6282" y="4075"/>
                    </a:lnTo>
                    <a:lnTo>
                      <a:pt x="6291" y="4091"/>
                    </a:lnTo>
                    <a:lnTo>
                      <a:pt x="6299" y="4107"/>
                    </a:lnTo>
                    <a:lnTo>
                      <a:pt x="6306" y="4125"/>
                    </a:lnTo>
                    <a:lnTo>
                      <a:pt x="6312" y="4142"/>
                    </a:lnTo>
                    <a:lnTo>
                      <a:pt x="6317" y="4160"/>
                    </a:lnTo>
                    <a:lnTo>
                      <a:pt x="6321" y="4178"/>
                    </a:lnTo>
                    <a:lnTo>
                      <a:pt x="6325" y="4197"/>
                    </a:lnTo>
                    <a:lnTo>
                      <a:pt x="6328" y="4216"/>
                    </a:lnTo>
                    <a:lnTo>
                      <a:pt x="6329" y="4235"/>
                    </a:lnTo>
                    <a:lnTo>
                      <a:pt x="6330" y="4255"/>
                    </a:lnTo>
                    <a:lnTo>
                      <a:pt x="6330" y="5275"/>
                    </a:lnTo>
                    <a:lnTo>
                      <a:pt x="6329" y="5293"/>
                    </a:lnTo>
                    <a:lnTo>
                      <a:pt x="6328" y="5313"/>
                    </a:lnTo>
                    <a:lnTo>
                      <a:pt x="6325" y="5332"/>
                    </a:lnTo>
                    <a:lnTo>
                      <a:pt x="6321" y="5350"/>
                    </a:lnTo>
                    <a:lnTo>
                      <a:pt x="6317" y="5369"/>
                    </a:lnTo>
                    <a:lnTo>
                      <a:pt x="6312" y="5386"/>
                    </a:lnTo>
                    <a:lnTo>
                      <a:pt x="6306" y="5404"/>
                    </a:lnTo>
                    <a:lnTo>
                      <a:pt x="6299" y="5421"/>
                    </a:lnTo>
                    <a:lnTo>
                      <a:pt x="6291" y="5437"/>
                    </a:lnTo>
                    <a:lnTo>
                      <a:pt x="6282" y="5454"/>
                    </a:lnTo>
                    <a:lnTo>
                      <a:pt x="6272" y="5470"/>
                    </a:lnTo>
                    <a:lnTo>
                      <a:pt x="6263" y="5486"/>
                    </a:lnTo>
                    <a:lnTo>
                      <a:pt x="6252" y="5500"/>
                    </a:lnTo>
                    <a:lnTo>
                      <a:pt x="6240" y="5515"/>
                    </a:lnTo>
                    <a:lnTo>
                      <a:pt x="6228" y="5528"/>
                    </a:lnTo>
                    <a:lnTo>
                      <a:pt x="6215" y="5541"/>
                    </a:lnTo>
                    <a:lnTo>
                      <a:pt x="6201" y="5553"/>
                    </a:lnTo>
                    <a:lnTo>
                      <a:pt x="6187" y="5566"/>
                    </a:lnTo>
                    <a:lnTo>
                      <a:pt x="6172" y="5576"/>
                    </a:lnTo>
                    <a:lnTo>
                      <a:pt x="6158" y="5588"/>
                    </a:lnTo>
                    <a:lnTo>
                      <a:pt x="6141" y="5597"/>
                    </a:lnTo>
                    <a:lnTo>
                      <a:pt x="6125" y="5607"/>
                    </a:lnTo>
                    <a:lnTo>
                      <a:pt x="6108" y="5615"/>
                    </a:lnTo>
                    <a:lnTo>
                      <a:pt x="6091" y="5622"/>
                    </a:lnTo>
                    <a:lnTo>
                      <a:pt x="6073" y="5630"/>
                    </a:lnTo>
                    <a:lnTo>
                      <a:pt x="6055" y="5635"/>
                    </a:lnTo>
                    <a:lnTo>
                      <a:pt x="6036" y="5640"/>
                    </a:lnTo>
                    <a:lnTo>
                      <a:pt x="6018" y="5644"/>
                    </a:lnTo>
                    <a:lnTo>
                      <a:pt x="5999" y="5647"/>
                    </a:lnTo>
                    <a:lnTo>
                      <a:pt x="5979" y="5650"/>
                    </a:lnTo>
                    <a:lnTo>
                      <a:pt x="5959" y="5652"/>
                    </a:lnTo>
                    <a:lnTo>
                      <a:pt x="5939" y="5653"/>
                    </a:lnTo>
                    <a:lnTo>
                      <a:pt x="1510" y="5653"/>
                    </a:lnTo>
                    <a:lnTo>
                      <a:pt x="1490" y="5652"/>
                    </a:lnTo>
                    <a:lnTo>
                      <a:pt x="1470" y="5650"/>
                    </a:lnTo>
                    <a:lnTo>
                      <a:pt x="1450" y="5647"/>
                    </a:lnTo>
                    <a:lnTo>
                      <a:pt x="1431" y="5644"/>
                    </a:lnTo>
                    <a:lnTo>
                      <a:pt x="1413" y="5640"/>
                    </a:lnTo>
                    <a:lnTo>
                      <a:pt x="1394" y="5635"/>
                    </a:lnTo>
                    <a:lnTo>
                      <a:pt x="1376" y="5630"/>
                    </a:lnTo>
                    <a:lnTo>
                      <a:pt x="1358" y="5622"/>
                    </a:lnTo>
                    <a:lnTo>
                      <a:pt x="1341" y="5615"/>
                    </a:lnTo>
                    <a:lnTo>
                      <a:pt x="1324" y="5607"/>
                    </a:lnTo>
                    <a:lnTo>
                      <a:pt x="1307" y="5597"/>
                    </a:lnTo>
                    <a:lnTo>
                      <a:pt x="1291" y="5588"/>
                    </a:lnTo>
                    <a:lnTo>
                      <a:pt x="1277" y="5576"/>
                    </a:lnTo>
                    <a:lnTo>
                      <a:pt x="1262" y="5566"/>
                    </a:lnTo>
                    <a:lnTo>
                      <a:pt x="1248" y="5553"/>
                    </a:lnTo>
                    <a:lnTo>
                      <a:pt x="1234" y="5541"/>
                    </a:lnTo>
                    <a:lnTo>
                      <a:pt x="1221" y="5528"/>
                    </a:lnTo>
                    <a:lnTo>
                      <a:pt x="1209" y="5515"/>
                    </a:lnTo>
                    <a:lnTo>
                      <a:pt x="1197" y="5500"/>
                    </a:lnTo>
                    <a:lnTo>
                      <a:pt x="1186" y="5486"/>
                    </a:lnTo>
                    <a:lnTo>
                      <a:pt x="1176" y="5470"/>
                    </a:lnTo>
                    <a:lnTo>
                      <a:pt x="1166" y="5454"/>
                    </a:lnTo>
                    <a:lnTo>
                      <a:pt x="1158" y="5437"/>
                    </a:lnTo>
                    <a:lnTo>
                      <a:pt x="1150" y="5421"/>
                    </a:lnTo>
                    <a:lnTo>
                      <a:pt x="1143" y="5404"/>
                    </a:lnTo>
                    <a:lnTo>
                      <a:pt x="1137" y="5386"/>
                    </a:lnTo>
                    <a:lnTo>
                      <a:pt x="1132" y="5369"/>
                    </a:lnTo>
                    <a:lnTo>
                      <a:pt x="1128" y="5350"/>
                    </a:lnTo>
                    <a:lnTo>
                      <a:pt x="1123" y="5332"/>
                    </a:lnTo>
                    <a:lnTo>
                      <a:pt x="1121" y="5313"/>
                    </a:lnTo>
                    <a:lnTo>
                      <a:pt x="1120" y="5293"/>
                    </a:lnTo>
                    <a:lnTo>
                      <a:pt x="1119" y="5275"/>
                    </a:lnTo>
                    <a:lnTo>
                      <a:pt x="1119" y="4255"/>
                    </a:lnTo>
                    <a:lnTo>
                      <a:pt x="1120" y="4235"/>
                    </a:lnTo>
                    <a:lnTo>
                      <a:pt x="1121" y="4216"/>
                    </a:lnTo>
                    <a:lnTo>
                      <a:pt x="1123" y="4197"/>
                    </a:lnTo>
                    <a:lnTo>
                      <a:pt x="1128" y="4178"/>
                    </a:lnTo>
                    <a:lnTo>
                      <a:pt x="1132" y="4160"/>
                    </a:lnTo>
                    <a:lnTo>
                      <a:pt x="1137" y="4142"/>
                    </a:lnTo>
                    <a:lnTo>
                      <a:pt x="1143" y="4125"/>
                    </a:lnTo>
                    <a:lnTo>
                      <a:pt x="1150" y="4107"/>
                    </a:lnTo>
                    <a:lnTo>
                      <a:pt x="1158" y="4091"/>
                    </a:lnTo>
                    <a:lnTo>
                      <a:pt x="1166" y="4075"/>
                    </a:lnTo>
                    <a:lnTo>
                      <a:pt x="1176" y="4058"/>
                    </a:lnTo>
                    <a:lnTo>
                      <a:pt x="1186" y="4044"/>
                    </a:lnTo>
                    <a:lnTo>
                      <a:pt x="1197" y="4029"/>
                    </a:lnTo>
                    <a:lnTo>
                      <a:pt x="1209" y="4014"/>
                    </a:lnTo>
                    <a:lnTo>
                      <a:pt x="1221" y="4001"/>
                    </a:lnTo>
                    <a:lnTo>
                      <a:pt x="1234" y="3987"/>
                    </a:lnTo>
                    <a:lnTo>
                      <a:pt x="1248" y="3975"/>
                    </a:lnTo>
                    <a:lnTo>
                      <a:pt x="1262" y="3963"/>
                    </a:lnTo>
                    <a:lnTo>
                      <a:pt x="1277" y="3952"/>
                    </a:lnTo>
                    <a:lnTo>
                      <a:pt x="1291" y="3941"/>
                    </a:lnTo>
                    <a:lnTo>
                      <a:pt x="1307" y="3931"/>
                    </a:lnTo>
                    <a:lnTo>
                      <a:pt x="1324" y="3923"/>
                    </a:lnTo>
                    <a:lnTo>
                      <a:pt x="1341" y="3914"/>
                    </a:lnTo>
                    <a:lnTo>
                      <a:pt x="1358" y="3906"/>
                    </a:lnTo>
                    <a:lnTo>
                      <a:pt x="1376" y="3900"/>
                    </a:lnTo>
                    <a:lnTo>
                      <a:pt x="1394" y="3893"/>
                    </a:lnTo>
                    <a:lnTo>
                      <a:pt x="1413" y="3888"/>
                    </a:lnTo>
                    <a:lnTo>
                      <a:pt x="1431" y="3884"/>
                    </a:lnTo>
                    <a:lnTo>
                      <a:pt x="1450" y="3881"/>
                    </a:lnTo>
                    <a:lnTo>
                      <a:pt x="1470" y="3879"/>
                    </a:lnTo>
                    <a:lnTo>
                      <a:pt x="1490" y="3877"/>
                    </a:lnTo>
                    <a:lnTo>
                      <a:pt x="1510" y="3877"/>
                    </a:lnTo>
                    <a:close/>
                    <a:moveTo>
                      <a:pt x="1510" y="6140"/>
                    </a:moveTo>
                    <a:lnTo>
                      <a:pt x="5939" y="6140"/>
                    </a:lnTo>
                    <a:lnTo>
                      <a:pt x="5959" y="6140"/>
                    </a:lnTo>
                    <a:lnTo>
                      <a:pt x="5979" y="6142"/>
                    </a:lnTo>
                    <a:lnTo>
                      <a:pt x="5999" y="6144"/>
                    </a:lnTo>
                    <a:lnTo>
                      <a:pt x="6018" y="6147"/>
                    </a:lnTo>
                    <a:lnTo>
                      <a:pt x="6036" y="6152"/>
                    </a:lnTo>
                    <a:lnTo>
                      <a:pt x="6055" y="6157"/>
                    </a:lnTo>
                    <a:lnTo>
                      <a:pt x="6073" y="6163"/>
                    </a:lnTo>
                    <a:lnTo>
                      <a:pt x="6091" y="6169"/>
                    </a:lnTo>
                    <a:lnTo>
                      <a:pt x="6108" y="6178"/>
                    </a:lnTo>
                    <a:lnTo>
                      <a:pt x="6125" y="6186"/>
                    </a:lnTo>
                    <a:lnTo>
                      <a:pt x="6141" y="6194"/>
                    </a:lnTo>
                    <a:lnTo>
                      <a:pt x="6158" y="6205"/>
                    </a:lnTo>
                    <a:lnTo>
                      <a:pt x="6172" y="6215"/>
                    </a:lnTo>
                    <a:lnTo>
                      <a:pt x="6187" y="6227"/>
                    </a:lnTo>
                    <a:lnTo>
                      <a:pt x="6201" y="6238"/>
                    </a:lnTo>
                    <a:lnTo>
                      <a:pt x="6215" y="6251"/>
                    </a:lnTo>
                    <a:lnTo>
                      <a:pt x="6228" y="6264"/>
                    </a:lnTo>
                    <a:lnTo>
                      <a:pt x="6240" y="6278"/>
                    </a:lnTo>
                    <a:lnTo>
                      <a:pt x="6252" y="6293"/>
                    </a:lnTo>
                    <a:lnTo>
                      <a:pt x="6263" y="6307"/>
                    </a:lnTo>
                    <a:lnTo>
                      <a:pt x="6272" y="6322"/>
                    </a:lnTo>
                    <a:lnTo>
                      <a:pt x="6282" y="6339"/>
                    </a:lnTo>
                    <a:lnTo>
                      <a:pt x="6291" y="6354"/>
                    </a:lnTo>
                    <a:lnTo>
                      <a:pt x="6299" y="6371"/>
                    </a:lnTo>
                    <a:lnTo>
                      <a:pt x="6306" y="6389"/>
                    </a:lnTo>
                    <a:lnTo>
                      <a:pt x="6312" y="6405"/>
                    </a:lnTo>
                    <a:lnTo>
                      <a:pt x="6317" y="6424"/>
                    </a:lnTo>
                    <a:lnTo>
                      <a:pt x="6321" y="6442"/>
                    </a:lnTo>
                    <a:lnTo>
                      <a:pt x="6325" y="6461"/>
                    </a:lnTo>
                    <a:lnTo>
                      <a:pt x="6328" y="6479"/>
                    </a:lnTo>
                    <a:lnTo>
                      <a:pt x="6329" y="6498"/>
                    </a:lnTo>
                    <a:lnTo>
                      <a:pt x="6330" y="6518"/>
                    </a:lnTo>
                    <a:lnTo>
                      <a:pt x="6330" y="7538"/>
                    </a:lnTo>
                    <a:lnTo>
                      <a:pt x="6329" y="7557"/>
                    </a:lnTo>
                    <a:lnTo>
                      <a:pt x="6328" y="7577"/>
                    </a:lnTo>
                    <a:lnTo>
                      <a:pt x="6325" y="7596"/>
                    </a:lnTo>
                    <a:lnTo>
                      <a:pt x="6321" y="7614"/>
                    </a:lnTo>
                    <a:lnTo>
                      <a:pt x="6317" y="7632"/>
                    </a:lnTo>
                    <a:lnTo>
                      <a:pt x="6312" y="7650"/>
                    </a:lnTo>
                    <a:lnTo>
                      <a:pt x="6306" y="7668"/>
                    </a:lnTo>
                    <a:lnTo>
                      <a:pt x="6299" y="7684"/>
                    </a:lnTo>
                    <a:lnTo>
                      <a:pt x="6291" y="7701"/>
                    </a:lnTo>
                    <a:lnTo>
                      <a:pt x="6282" y="7718"/>
                    </a:lnTo>
                    <a:lnTo>
                      <a:pt x="6272" y="7733"/>
                    </a:lnTo>
                    <a:lnTo>
                      <a:pt x="6263" y="7749"/>
                    </a:lnTo>
                    <a:lnTo>
                      <a:pt x="6252" y="7764"/>
                    </a:lnTo>
                    <a:lnTo>
                      <a:pt x="6240" y="7778"/>
                    </a:lnTo>
                    <a:lnTo>
                      <a:pt x="6228" y="7792"/>
                    </a:lnTo>
                    <a:lnTo>
                      <a:pt x="6215" y="7804"/>
                    </a:lnTo>
                    <a:lnTo>
                      <a:pt x="6201" y="7817"/>
                    </a:lnTo>
                    <a:lnTo>
                      <a:pt x="6187" y="7829"/>
                    </a:lnTo>
                    <a:lnTo>
                      <a:pt x="6172" y="7841"/>
                    </a:lnTo>
                    <a:lnTo>
                      <a:pt x="6158" y="7851"/>
                    </a:lnTo>
                    <a:lnTo>
                      <a:pt x="6141" y="7861"/>
                    </a:lnTo>
                    <a:lnTo>
                      <a:pt x="6125" y="7870"/>
                    </a:lnTo>
                    <a:lnTo>
                      <a:pt x="6108" y="7878"/>
                    </a:lnTo>
                    <a:lnTo>
                      <a:pt x="6091" y="7886"/>
                    </a:lnTo>
                    <a:lnTo>
                      <a:pt x="6073" y="7893"/>
                    </a:lnTo>
                    <a:lnTo>
                      <a:pt x="6055" y="7898"/>
                    </a:lnTo>
                    <a:lnTo>
                      <a:pt x="6036" y="7904"/>
                    </a:lnTo>
                    <a:lnTo>
                      <a:pt x="6018" y="7908"/>
                    </a:lnTo>
                    <a:lnTo>
                      <a:pt x="5999" y="7912"/>
                    </a:lnTo>
                    <a:lnTo>
                      <a:pt x="5979" y="7914"/>
                    </a:lnTo>
                    <a:lnTo>
                      <a:pt x="5959" y="7915"/>
                    </a:lnTo>
                    <a:lnTo>
                      <a:pt x="5939" y="7916"/>
                    </a:lnTo>
                    <a:lnTo>
                      <a:pt x="1510" y="7916"/>
                    </a:lnTo>
                    <a:lnTo>
                      <a:pt x="1490" y="7915"/>
                    </a:lnTo>
                    <a:lnTo>
                      <a:pt x="1470" y="7914"/>
                    </a:lnTo>
                    <a:lnTo>
                      <a:pt x="1450" y="7912"/>
                    </a:lnTo>
                    <a:lnTo>
                      <a:pt x="1431" y="7908"/>
                    </a:lnTo>
                    <a:lnTo>
                      <a:pt x="1413" y="7904"/>
                    </a:lnTo>
                    <a:lnTo>
                      <a:pt x="1394" y="7898"/>
                    </a:lnTo>
                    <a:lnTo>
                      <a:pt x="1376" y="7893"/>
                    </a:lnTo>
                    <a:lnTo>
                      <a:pt x="1358" y="7886"/>
                    </a:lnTo>
                    <a:lnTo>
                      <a:pt x="1341" y="7878"/>
                    </a:lnTo>
                    <a:lnTo>
                      <a:pt x="1324" y="7870"/>
                    </a:lnTo>
                    <a:lnTo>
                      <a:pt x="1307" y="7861"/>
                    </a:lnTo>
                    <a:lnTo>
                      <a:pt x="1291" y="7851"/>
                    </a:lnTo>
                    <a:lnTo>
                      <a:pt x="1277" y="7841"/>
                    </a:lnTo>
                    <a:lnTo>
                      <a:pt x="1262" y="7829"/>
                    </a:lnTo>
                    <a:lnTo>
                      <a:pt x="1248" y="7817"/>
                    </a:lnTo>
                    <a:lnTo>
                      <a:pt x="1234" y="7804"/>
                    </a:lnTo>
                    <a:lnTo>
                      <a:pt x="1221" y="7792"/>
                    </a:lnTo>
                    <a:lnTo>
                      <a:pt x="1209" y="7778"/>
                    </a:lnTo>
                    <a:lnTo>
                      <a:pt x="1197" y="7764"/>
                    </a:lnTo>
                    <a:lnTo>
                      <a:pt x="1186" y="7749"/>
                    </a:lnTo>
                    <a:lnTo>
                      <a:pt x="1176" y="7733"/>
                    </a:lnTo>
                    <a:lnTo>
                      <a:pt x="1166" y="7718"/>
                    </a:lnTo>
                    <a:lnTo>
                      <a:pt x="1158" y="7701"/>
                    </a:lnTo>
                    <a:lnTo>
                      <a:pt x="1150" y="7684"/>
                    </a:lnTo>
                    <a:lnTo>
                      <a:pt x="1143" y="7668"/>
                    </a:lnTo>
                    <a:lnTo>
                      <a:pt x="1137" y="7650"/>
                    </a:lnTo>
                    <a:lnTo>
                      <a:pt x="1132" y="7632"/>
                    </a:lnTo>
                    <a:lnTo>
                      <a:pt x="1128" y="7614"/>
                    </a:lnTo>
                    <a:lnTo>
                      <a:pt x="1123" y="7596"/>
                    </a:lnTo>
                    <a:lnTo>
                      <a:pt x="1121" y="7577"/>
                    </a:lnTo>
                    <a:lnTo>
                      <a:pt x="1120" y="7557"/>
                    </a:lnTo>
                    <a:lnTo>
                      <a:pt x="1119" y="7538"/>
                    </a:lnTo>
                    <a:lnTo>
                      <a:pt x="1119" y="6518"/>
                    </a:lnTo>
                    <a:lnTo>
                      <a:pt x="1120" y="6498"/>
                    </a:lnTo>
                    <a:lnTo>
                      <a:pt x="1121" y="6479"/>
                    </a:lnTo>
                    <a:lnTo>
                      <a:pt x="1123" y="6461"/>
                    </a:lnTo>
                    <a:lnTo>
                      <a:pt x="1128" y="6442"/>
                    </a:lnTo>
                    <a:lnTo>
                      <a:pt x="1132" y="6424"/>
                    </a:lnTo>
                    <a:lnTo>
                      <a:pt x="1137" y="6405"/>
                    </a:lnTo>
                    <a:lnTo>
                      <a:pt x="1143" y="6389"/>
                    </a:lnTo>
                    <a:lnTo>
                      <a:pt x="1150" y="6371"/>
                    </a:lnTo>
                    <a:lnTo>
                      <a:pt x="1158" y="6354"/>
                    </a:lnTo>
                    <a:lnTo>
                      <a:pt x="1166" y="6339"/>
                    </a:lnTo>
                    <a:lnTo>
                      <a:pt x="1176" y="6322"/>
                    </a:lnTo>
                    <a:lnTo>
                      <a:pt x="1186" y="6307"/>
                    </a:lnTo>
                    <a:lnTo>
                      <a:pt x="1197" y="6293"/>
                    </a:lnTo>
                    <a:lnTo>
                      <a:pt x="1209" y="6278"/>
                    </a:lnTo>
                    <a:lnTo>
                      <a:pt x="1221" y="6264"/>
                    </a:lnTo>
                    <a:lnTo>
                      <a:pt x="1234" y="6251"/>
                    </a:lnTo>
                    <a:lnTo>
                      <a:pt x="1248" y="6238"/>
                    </a:lnTo>
                    <a:lnTo>
                      <a:pt x="1262" y="6227"/>
                    </a:lnTo>
                    <a:lnTo>
                      <a:pt x="1277" y="6215"/>
                    </a:lnTo>
                    <a:lnTo>
                      <a:pt x="1291" y="6205"/>
                    </a:lnTo>
                    <a:lnTo>
                      <a:pt x="1307" y="6194"/>
                    </a:lnTo>
                    <a:lnTo>
                      <a:pt x="1324" y="6186"/>
                    </a:lnTo>
                    <a:lnTo>
                      <a:pt x="1341" y="6178"/>
                    </a:lnTo>
                    <a:lnTo>
                      <a:pt x="1358" y="6169"/>
                    </a:lnTo>
                    <a:lnTo>
                      <a:pt x="1376" y="6163"/>
                    </a:lnTo>
                    <a:lnTo>
                      <a:pt x="1394" y="6157"/>
                    </a:lnTo>
                    <a:lnTo>
                      <a:pt x="1413" y="6152"/>
                    </a:lnTo>
                    <a:lnTo>
                      <a:pt x="1431" y="6147"/>
                    </a:lnTo>
                    <a:lnTo>
                      <a:pt x="1450" y="6144"/>
                    </a:lnTo>
                    <a:lnTo>
                      <a:pt x="1470" y="6142"/>
                    </a:lnTo>
                    <a:lnTo>
                      <a:pt x="1490" y="6140"/>
                    </a:lnTo>
                    <a:lnTo>
                      <a:pt x="1510" y="6140"/>
                    </a:lnTo>
                    <a:close/>
                    <a:moveTo>
                      <a:pt x="1510" y="8404"/>
                    </a:moveTo>
                    <a:lnTo>
                      <a:pt x="5939" y="8404"/>
                    </a:lnTo>
                    <a:lnTo>
                      <a:pt x="5959" y="8404"/>
                    </a:lnTo>
                    <a:lnTo>
                      <a:pt x="5979" y="8406"/>
                    </a:lnTo>
                    <a:lnTo>
                      <a:pt x="5999" y="8408"/>
                    </a:lnTo>
                    <a:lnTo>
                      <a:pt x="6018" y="8411"/>
                    </a:lnTo>
                    <a:lnTo>
                      <a:pt x="6036" y="8415"/>
                    </a:lnTo>
                    <a:lnTo>
                      <a:pt x="6055" y="8420"/>
                    </a:lnTo>
                    <a:lnTo>
                      <a:pt x="6073" y="8427"/>
                    </a:lnTo>
                    <a:lnTo>
                      <a:pt x="6091" y="8433"/>
                    </a:lnTo>
                    <a:lnTo>
                      <a:pt x="6108" y="8441"/>
                    </a:lnTo>
                    <a:lnTo>
                      <a:pt x="6125" y="8450"/>
                    </a:lnTo>
                    <a:lnTo>
                      <a:pt x="6141" y="8459"/>
                    </a:lnTo>
                    <a:lnTo>
                      <a:pt x="6158" y="8468"/>
                    </a:lnTo>
                    <a:lnTo>
                      <a:pt x="6172" y="8479"/>
                    </a:lnTo>
                    <a:lnTo>
                      <a:pt x="6187" y="8490"/>
                    </a:lnTo>
                    <a:lnTo>
                      <a:pt x="6201" y="8502"/>
                    </a:lnTo>
                    <a:lnTo>
                      <a:pt x="6215" y="8514"/>
                    </a:lnTo>
                    <a:lnTo>
                      <a:pt x="6228" y="8528"/>
                    </a:lnTo>
                    <a:lnTo>
                      <a:pt x="6240" y="8541"/>
                    </a:lnTo>
                    <a:lnTo>
                      <a:pt x="6252" y="8556"/>
                    </a:lnTo>
                    <a:lnTo>
                      <a:pt x="6263" y="8571"/>
                    </a:lnTo>
                    <a:lnTo>
                      <a:pt x="6272" y="8586"/>
                    </a:lnTo>
                    <a:lnTo>
                      <a:pt x="6282" y="8602"/>
                    </a:lnTo>
                    <a:lnTo>
                      <a:pt x="6291" y="8618"/>
                    </a:lnTo>
                    <a:lnTo>
                      <a:pt x="6299" y="8634"/>
                    </a:lnTo>
                    <a:lnTo>
                      <a:pt x="6306" y="8652"/>
                    </a:lnTo>
                    <a:lnTo>
                      <a:pt x="6312" y="8670"/>
                    </a:lnTo>
                    <a:lnTo>
                      <a:pt x="6317" y="8688"/>
                    </a:lnTo>
                    <a:lnTo>
                      <a:pt x="6321" y="8705"/>
                    </a:lnTo>
                    <a:lnTo>
                      <a:pt x="6325" y="8724"/>
                    </a:lnTo>
                    <a:lnTo>
                      <a:pt x="6328" y="8743"/>
                    </a:lnTo>
                    <a:lnTo>
                      <a:pt x="6329" y="8762"/>
                    </a:lnTo>
                    <a:lnTo>
                      <a:pt x="6330" y="8782"/>
                    </a:lnTo>
                    <a:lnTo>
                      <a:pt x="6330" y="9802"/>
                    </a:lnTo>
                    <a:lnTo>
                      <a:pt x="6329" y="9820"/>
                    </a:lnTo>
                    <a:lnTo>
                      <a:pt x="6328" y="9840"/>
                    </a:lnTo>
                    <a:lnTo>
                      <a:pt x="6325" y="9859"/>
                    </a:lnTo>
                    <a:lnTo>
                      <a:pt x="6321" y="9878"/>
                    </a:lnTo>
                    <a:lnTo>
                      <a:pt x="6317" y="9896"/>
                    </a:lnTo>
                    <a:lnTo>
                      <a:pt x="6312" y="9913"/>
                    </a:lnTo>
                    <a:lnTo>
                      <a:pt x="6306" y="9931"/>
                    </a:lnTo>
                    <a:lnTo>
                      <a:pt x="6299" y="9948"/>
                    </a:lnTo>
                    <a:lnTo>
                      <a:pt x="6291" y="9965"/>
                    </a:lnTo>
                    <a:lnTo>
                      <a:pt x="6282" y="9981"/>
                    </a:lnTo>
                    <a:lnTo>
                      <a:pt x="6272" y="9997"/>
                    </a:lnTo>
                    <a:lnTo>
                      <a:pt x="6263" y="10013"/>
                    </a:lnTo>
                    <a:lnTo>
                      <a:pt x="6252" y="10027"/>
                    </a:lnTo>
                    <a:lnTo>
                      <a:pt x="6240" y="10042"/>
                    </a:lnTo>
                    <a:lnTo>
                      <a:pt x="6228" y="10055"/>
                    </a:lnTo>
                    <a:lnTo>
                      <a:pt x="6215" y="10068"/>
                    </a:lnTo>
                    <a:lnTo>
                      <a:pt x="6201" y="10081"/>
                    </a:lnTo>
                    <a:lnTo>
                      <a:pt x="6187" y="10093"/>
                    </a:lnTo>
                    <a:lnTo>
                      <a:pt x="6172" y="10104"/>
                    </a:lnTo>
                    <a:lnTo>
                      <a:pt x="6158" y="10115"/>
                    </a:lnTo>
                    <a:lnTo>
                      <a:pt x="6141" y="10124"/>
                    </a:lnTo>
                    <a:lnTo>
                      <a:pt x="6125" y="10134"/>
                    </a:lnTo>
                    <a:lnTo>
                      <a:pt x="6108" y="10142"/>
                    </a:lnTo>
                    <a:lnTo>
                      <a:pt x="6091" y="10149"/>
                    </a:lnTo>
                    <a:lnTo>
                      <a:pt x="6073" y="10157"/>
                    </a:lnTo>
                    <a:lnTo>
                      <a:pt x="6055" y="10162"/>
                    </a:lnTo>
                    <a:lnTo>
                      <a:pt x="6036" y="10167"/>
                    </a:lnTo>
                    <a:lnTo>
                      <a:pt x="6018" y="10171"/>
                    </a:lnTo>
                    <a:lnTo>
                      <a:pt x="5999" y="10175"/>
                    </a:lnTo>
                    <a:lnTo>
                      <a:pt x="5979" y="10178"/>
                    </a:lnTo>
                    <a:lnTo>
                      <a:pt x="5959" y="10179"/>
                    </a:lnTo>
                    <a:lnTo>
                      <a:pt x="5939" y="10180"/>
                    </a:lnTo>
                    <a:lnTo>
                      <a:pt x="1510" y="10180"/>
                    </a:lnTo>
                    <a:lnTo>
                      <a:pt x="1490" y="10179"/>
                    </a:lnTo>
                    <a:lnTo>
                      <a:pt x="1470" y="10178"/>
                    </a:lnTo>
                    <a:lnTo>
                      <a:pt x="1450" y="10175"/>
                    </a:lnTo>
                    <a:lnTo>
                      <a:pt x="1431" y="10171"/>
                    </a:lnTo>
                    <a:lnTo>
                      <a:pt x="1413" y="10167"/>
                    </a:lnTo>
                    <a:lnTo>
                      <a:pt x="1394" y="10162"/>
                    </a:lnTo>
                    <a:lnTo>
                      <a:pt x="1376" y="10157"/>
                    </a:lnTo>
                    <a:lnTo>
                      <a:pt x="1358" y="10149"/>
                    </a:lnTo>
                    <a:lnTo>
                      <a:pt x="1341" y="10142"/>
                    </a:lnTo>
                    <a:lnTo>
                      <a:pt x="1324" y="10134"/>
                    </a:lnTo>
                    <a:lnTo>
                      <a:pt x="1307" y="10124"/>
                    </a:lnTo>
                    <a:lnTo>
                      <a:pt x="1291" y="10115"/>
                    </a:lnTo>
                    <a:lnTo>
                      <a:pt x="1277" y="10104"/>
                    </a:lnTo>
                    <a:lnTo>
                      <a:pt x="1262" y="10093"/>
                    </a:lnTo>
                    <a:lnTo>
                      <a:pt x="1248" y="10081"/>
                    </a:lnTo>
                    <a:lnTo>
                      <a:pt x="1234" y="10068"/>
                    </a:lnTo>
                    <a:lnTo>
                      <a:pt x="1221" y="10055"/>
                    </a:lnTo>
                    <a:lnTo>
                      <a:pt x="1209" y="10042"/>
                    </a:lnTo>
                    <a:lnTo>
                      <a:pt x="1197" y="10027"/>
                    </a:lnTo>
                    <a:lnTo>
                      <a:pt x="1186" y="10013"/>
                    </a:lnTo>
                    <a:lnTo>
                      <a:pt x="1176" y="9997"/>
                    </a:lnTo>
                    <a:lnTo>
                      <a:pt x="1166" y="9981"/>
                    </a:lnTo>
                    <a:lnTo>
                      <a:pt x="1158" y="9965"/>
                    </a:lnTo>
                    <a:lnTo>
                      <a:pt x="1150" y="9948"/>
                    </a:lnTo>
                    <a:lnTo>
                      <a:pt x="1143" y="9931"/>
                    </a:lnTo>
                    <a:lnTo>
                      <a:pt x="1137" y="9913"/>
                    </a:lnTo>
                    <a:lnTo>
                      <a:pt x="1132" y="9896"/>
                    </a:lnTo>
                    <a:lnTo>
                      <a:pt x="1128" y="9878"/>
                    </a:lnTo>
                    <a:lnTo>
                      <a:pt x="1123" y="9859"/>
                    </a:lnTo>
                    <a:lnTo>
                      <a:pt x="1121" y="9840"/>
                    </a:lnTo>
                    <a:lnTo>
                      <a:pt x="1120" y="9820"/>
                    </a:lnTo>
                    <a:lnTo>
                      <a:pt x="1119" y="9802"/>
                    </a:lnTo>
                    <a:lnTo>
                      <a:pt x="1119" y="8782"/>
                    </a:lnTo>
                    <a:lnTo>
                      <a:pt x="1120" y="8762"/>
                    </a:lnTo>
                    <a:lnTo>
                      <a:pt x="1121" y="8743"/>
                    </a:lnTo>
                    <a:lnTo>
                      <a:pt x="1123" y="8724"/>
                    </a:lnTo>
                    <a:lnTo>
                      <a:pt x="1128" y="8705"/>
                    </a:lnTo>
                    <a:lnTo>
                      <a:pt x="1132" y="8688"/>
                    </a:lnTo>
                    <a:lnTo>
                      <a:pt x="1137" y="8670"/>
                    </a:lnTo>
                    <a:lnTo>
                      <a:pt x="1143" y="8652"/>
                    </a:lnTo>
                    <a:lnTo>
                      <a:pt x="1150" y="8634"/>
                    </a:lnTo>
                    <a:lnTo>
                      <a:pt x="1158" y="8618"/>
                    </a:lnTo>
                    <a:lnTo>
                      <a:pt x="1166" y="8602"/>
                    </a:lnTo>
                    <a:lnTo>
                      <a:pt x="1176" y="8586"/>
                    </a:lnTo>
                    <a:lnTo>
                      <a:pt x="1186" y="8571"/>
                    </a:lnTo>
                    <a:lnTo>
                      <a:pt x="1197" y="8556"/>
                    </a:lnTo>
                    <a:lnTo>
                      <a:pt x="1209" y="8541"/>
                    </a:lnTo>
                    <a:lnTo>
                      <a:pt x="1221" y="8528"/>
                    </a:lnTo>
                    <a:lnTo>
                      <a:pt x="1234" y="8514"/>
                    </a:lnTo>
                    <a:lnTo>
                      <a:pt x="1248" y="8502"/>
                    </a:lnTo>
                    <a:lnTo>
                      <a:pt x="1262" y="8490"/>
                    </a:lnTo>
                    <a:lnTo>
                      <a:pt x="1277" y="8479"/>
                    </a:lnTo>
                    <a:lnTo>
                      <a:pt x="1291" y="8468"/>
                    </a:lnTo>
                    <a:lnTo>
                      <a:pt x="1307" y="8459"/>
                    </a:lnTo>
                    <a:lnTo>
                      <a:pt x="1324" y="8450"/>
                    </a:lnTo>
                    <a:lnTo>
                      <a:pt x="1341" y="8441"/>
                    </a:lnTo>
                    <a:lnTo>
                      <a:pt x="1358" y="8433"/>
                    </a:lnTo>
                    <a:lnTo>
                      <a:pt x="1376" y="8427"/>
                    </a:lnTo>
                    <a:lnTo>
                      <a:pt x="1394" y="8420"/>
                    </a:lnTo>
                    <a:lnTo>
                      <a:pt x="1413" y="8415"/>
                    </a:lnTo>
                    <a:lnTo>
                      <a:pt x="1431" y="8411"/>
                    </a:lnTo>
                    <a:lnTo>
                      <a:pt x="1450" y="8408"/>
                    </a:lnTo>
                    <a:lnTo>
                      <a:pt x="1470" y="8406"/>
                    </a:lnTo>
                    <a:lnTo>
                      <a:pt x="1490" y="8404"/>
                    </a:lnTo>
                    <a:lnTo>
                      <a:pt x="1510" y="8404"/>
                    </a:lnTo>
                    <a:close/>
                    <a:moveTo>
                      <a:pt x="3725" y="14428"/>
                    </a:moveTo>
                    <a:lnTo>
                      <a:pt x="3750" y="14428"/>
                    </a:lnTo>
                    <a:lnTo>
                      <a:pt x="3776" y="14430"/>
                    </a:lnTo>
                    <a:lnTo>
                      <a:pt x="3801" y="14433"/>
                    </a:lnTo>
                    <a:lnTo>
                      <a:pt x="3825" y="14438"/>
                    </a:lnTo>
                    <a:lnTo>
                      <a:pt x="3849" y="14444"/>
                    </a:lnTo>
                    <a:lnTo>
                      <a:pt x="3873" y="14451"/>
                    </a:lnTo>
                    <a:lnTo>
                      <a:pt x="3897" y="14458"/>
                    </a:lnTo>
                    <a:lnTo>
                      <a:pt x="3919" y="14468"/>
                    </a:lnTo>
                    <a:lnTo>
                      <a:pt x="3942" y="14477"/>
                    </a:lnTo>
                    <a:lnTo>
                      <a:pt x="3964" y="14488"/>
                    </a:lnTo>
                    <a:lnTo>
                      <a:pt x="3985" y="14501"/>
                    </a:lnTo>
                    <a:lnTo>
                      <a:pt x="4005" y="14514"/>
                    </a:lnTo>
                    <a:lnTo>
                      <a:pt x="4025" y="14528"/>
                    </a:lnTo>
                    <a:lnTo>
                      <a:pt x="4043" y="14543"/>
                    </a:lnTo>
                    <a:lnTo>
                      <a:pt x="4062" y="14558"/>
                    </a:lnTo>
                    <a:lnTo>
                      <a:pt x="4080" y="14575"/>
                    </a:lnTo>
                    <a:lnTo>
                      <a:pt x="4096" y="14593"/>
                    </a:lnTo>
                    <a:lnTo>
                      <a:pt x="4112" y="14611"/>
                    </a:lnTo>
                    <a:lnTo>
                      <a:pt x="4127" y="14630"/>
                    </a:lnTo>
                    <a:lnTo>
                      <a:pt x="4141" y="14649"/>
                    </a:lnTo>
                    <a:lnTo>
                      <a:pt x="4154" y="14670"/>
                    </a:lnTo>
                    <a:lnTo>
                      <a:pt x="4166" y="14691"/>
                    </a:lnTo>
                    <a:lnTo>
                      <a:pt x="4177" y="14713"/>
                    </a:lnTo>
                    <a:lnTo>
                      <a:pt x="4188" y="14735"/>
                    </a:lnTo>
                    <a:lnTo>
                      <a:pt x="4196" y="14758"/>
                    </a:lnTo>
                    <a:lnTo>
                      <a:pt x="4204" y="14781"/>
                    </a:lnTo>
                    <a:lnTo>
                      <a:pt x="4212" y="14805"/>
                    </a:lnTo>
                    <a:lnTo>
                      <a:pt x="4217" y="14829"/>
                    </a:lnTo>
                    <a:lnTo>
                      <a:pt x="4221" y="14854"/>
                    </a:lnTo>
                    <a:lnTo>
                      <a:pt x="4224" y="14879"/>
                    </a:lnTo>
                    <a:lnTo>
                      <a:pt x="4226" y="14904"/>
                    </a:lnTo>
                    <a:lnTo>
                      <a:pt x="4227" y="14930"/>
                    </a:lnTo>
                    <a:lnTo>
                      <a:pt x="4226" y="14956"/>
                    </a:lnTo>
                    <a:lnTo>
                      <a:pt x="4224" y="14981"/>
                    </a:lnTo>
                    <a:lnTo>
                      <a:pt x="4221" y="15006"/>
                    </a:lnTo>
                    <a:lnTo>
                      <a:pt x="4217" y="15031"/>
                    </a:lnTo>
                    <a:lnTo>
                      <a:pt x="4212" y="15055"/>
                    </a:lnTo>
                    <a:lnTo>
                      <a:pt x="4204" y="15079"/>
                    </a:lnTo>
                    <a:lnTo>
                      <a:pt x="4196" y="15102"/>
                    </a:lnTo>
                    <a:lnTo>
                      <a:pt x="4188" y="15125"/>
                    </a:lnTo>
                    <a:lnTo>
                      <a:pt x="4177" y="15147"/>
                    </a:lnTo>
                    <a:lnTo>
                      <a:pt x="4166" y="15169"/>
                    </a:lnTo>
                    <a:lnTo>
                      <a:pt x="4154" y="15190"/>
                    </a:lnTo>
                    <a:lnTo>
                      <a:pt x="4141" y="15211"/>
                    </a:lnTo>
                    <a:lnTo>
                      <a:pt x="4127" y="15231"/>
                    </a:lnTo>
                    <a:lnTo>
                      <a:pt x="4112" y="15250"/>
                    </a:lnTo>
                    <a:lnTo>
                      <a:pt x="4096" y="15267"/>
                    </a:lnTo>
                    <a:lnTo>
                      <a:pt x="4080" y="15285"/>
                    </a:lnTo>
                    <a:lnTo>
                      <a:pt x="4062" y="15302"/>
                    </a:lnTo>
                    <a:lnTo>
                      <a:pt x="4043" y="15317"/>
                    </a:lnTo>
                    <a:lnTo>
                      <a:pt x="4025" y="15333"/>
                    </a:lnTo>
                    <a:lnTo>
                      <a:pt x="4005" y="15347"/>
                    </a:lnTo>
                    <a:lnTo>
                      <a:pt x="3985" y="15360"/>
                    </a:lnTo>
                    <a:lnTo>
                      <a:pt x="3964" y="15372"/>
                    </a:lnTo>
                    <a:lnTo>
                      <a:pt x="3942" y="15383"/>
                    </a:lnTo>
                    <a:lnTo>
                      <a:pt x="3919" y="15393"/>
                    </a:lnTo>
                    <a:lnTo>
                      <a:pt x="3897" y="15402"/>
                    </a:lnTo>
                    <a:lnTo>
                      <a:pt x="3873" y="15410"/>
                    </a:lnTo>
                    <a:lnTo>
                      <a:pt x="3849" y="15417"/>
                    </a:lnTo>
                    <a:lnTo>
                      <a:pt x="3825" y="15423"/>
                    </a:lnTo>
                    <a:lnTo>
                      <a:pt x="3801" y="15427"/>
                    </a:lnTo>
                    <a:lnTo>
                      <a:pt x="3776" y="15430"/>
                    </a:lnTo>
                    <a:lnTo>
                      <a:pt x="3750" y="15432"/>
                    </a:lnTo>
                    <a:lnTo>
                      <a:pt x="3725" y="15432"/>
                    </a:lnTo>
                    <a:lnTo>
                      <a:pt x="3699" y="15432"/>
                    </a:lnTo>
                    <a:lnTo>
                      <a:pt x="3673" y="15430"/>
                    </a:lnTo>
                    <a:lnTo>
                      <a:pt x="3648" y="15427"/>
                    </a:lnTo>
                    <a:lnTo>
                      <a:pt x="3624" y="15423"/>
                    </a:lnTo>
                    <a:lnTo>
                      <a:pt x="3599" y="15417"/>
                    </a:lnTo>
                    <a:lnTo>
                      <a:pt x="3576" y="15410"/>
                    </a:lnTo>
                    <a:lnTo>
                      <a:pt x="3552" y="15402"/>
                    </a:lnTo>
                    <a:lnTo>
                      <a:pt x="3529" y="15393"/>
                    </a:lnTo>
                    <a:lnTo>
                      <a:pt x="3507" y="15383"/>
                    </a:lnTo>
                    <a:lnTo>
                      <a:pt x="3485" y="15372"/>
                    </a:lnTo>
                    <a:lnTo>
                      <a:pt x="3464" y="15360"/>
                    </a:lnTo>
                    <a:lnTo>
                      <a:pt x="3444" y="15347"/>
                    </a:lnTo>
                    <a:lnTo>
                      <a:pt x="3424" y="15333"/>
                    </a:lnTo>
                    <a:lnTo>
                      <a:pt x="3406" y="15317"/>
                    </a:lnTo>
                    <a:lnTo>
                      <a:pt x="3387" y="15302"/>
                    </a:lnTo>
                    <a:lnTo>
                      <a:pt x="3369" y="15285"/>
                    </a:lnTo>
                    <a:lnTo>
                      <a:pt x="3352" y="15267"/>
                    </a:lnTo>
                    <a:lnTo>
                      <a:pt x="3337" y="15250"/>
                    </a:lnTo>
                    <a:lnTo>
                      <a:pt x="3322" y="15231"/>
                    </a:lnTo>
                    <a:lnTo>
                      <a:pt x="3308" y="15211"/>
                    </a:lnTo>
                    <a:lnTo>
                      <a:pt x="3295" y="15190"/>
                    </a:lnTo>
                    <a:lnTo>
                      <a:pt x="3282" y="15169"/>
                    </a:lnTo>
                    <a:lnTo>
                      <a:pt x="3272" y="15147"/>
                    </a:lnTo>
                    <a:lnTo>
                      <a:pt x="3261" y="15125"/>
                    </a:lnTo>
                    <a:lnTo>
                      <a:pt x="3252" y="15102"/>
                    </a:lnTo>
                    <a:lnTo>
                      <a:pt x="3245" y="15079"/>
                    </a:lnTo>
                    <a:lnTo>
                      <a:pt x="3237" y="15055"/>
                    </a:lnTo>
                    <a:lnTo>
                      <a:pt x="3232" y="15031"/>
                    </a:lnTo>
                    <a:lnTo>
                      <a:pt x="3228" y="15006"/>
                    </a:lnTo>
                    <a:lnTo>
                      <a:pt x="3225" y="14981"/>
                    </a:lnTo>
                    <a:lnTo>
                      <a:pt x="3223" y="14956"/>
                    </a:lnTo>
                    <a:lnTo>
                      <a:pt x="3222" y="14930"/>
                    </a:lnTo>
                    <a:lnTo>
                      <a:pt x="3223" y="14904"/>
                    </a:lnTo>
                    <a:lnTo>
                      <a:pt x="3225" y="14879"/>
                    </a:lnTo>
                    <a:lnTo>
                      <a:pt x="3228" y="14854"/>
                    </a:lnTo>
                    <a:lnTo>
                      <a:pt x="3232" y="14829"/>
                    </a:lnTo>
                    <a:lnTo>
                      <a:pt x="3237" y="14805"/>
                    </a:lnTo>
                    <a:lnTo>
                      <a:pt x="3245" y="14781"/>
                    </a:lnTo>
                    <a:lnTo>
                      <a:pt x="3252" y="14758"/>
                    </a:lnTo>
                    <a:lnTo>
                      <a:pt x="3261" y="14735"/>
                    </a:lnTo>
                    <a:lnTo>
                      <a:pt x="3272" y="14713"/>
                    </a:lnTo>
                    <a:lnTo>
                      <a:pt x="3282" y="14691"/>
                    </a:lnTo>
                    <a:lnTo>
                      <a:pt x="3295" y="14670"/>
                    </a:lnTo>
                    <a:lnTo>
                      <a:pt x="3308" y="14649"/>
                    </a:lnTo>
                    <a:lnTo>
                      <a:pt x="3322" y="14630"/>
                    </a:lnTo>
                    <a:lnTo>
                      <a:pt x="3337" y="14611"/>
                    </a:lnTo>
                    <a:lnTo>
                      <a:pt x="3352" y="14593"/>
                    </a:lnTo>
                    <a:lnTo>
                      <a:pt x="3369" y="14575"/>
                    </a:lnTo>
                    <a:lnTo>
                      <a:pt x="3387" y="14558"/>
                    </a:lnTo>
                    <a:lnTo>
                      <a:pt x="3406" y="14543"/>
                    </a:lnTo>
                    <a:lnTo>
                      <a:pt x="3424" y="14528"/>
                    </a:lnTo>
                    <a:lnTo>
                      <a:pt x="3444" y="14514"/>
                    </a:lnTo>
                    <a:lnTo>
                      <a:pt x="3464" y="14501"/>
                    </a:lnTo>
                    <a:lnTo>
                      <a:pt x="3485" y="14488"/>
                    </a:lnTo>
                    <a:lnTo>
                      <a:pt x="3507" y="14477"/>
                    </a:lnTo>
                    <a:lnTo>
                      <a:pt x="3529" y="14468"/>
                    </a:lnTo>
                    <a:lnTo>
                      <a:pt x="3552" y="14458"/>
                    </a:lnTo>
                    <a:lnTo>
                      <a:pt x="3576" y="14451"/>
                    </a:lnTo>
                    <a:lnTo>
                      <a:pt x="3599" y="14444"/>
                    </a:lnTo>
                    <a:lnTo>
                      <a:pt x="3624" y="14438"/>
                    </a:lnTo>
                    <a:lnTo>
                      <a:pt x="3648" y="14433"/>
                    </a:lnTo>
                    <a:lnTo>
                      <a:pt x="3673" y="14430"/>
                    </a:lnTo>
                    <a:lnTo>
                      <a:pt x="3699" y="14428"/>
                    </a:lnTo>
                    <a:lnTo>
                      <a:pt x="3725" y="14428"/>
                    </a:lnTo>
                    <a:close/>
                    <a:moveTo>
                      <a:pt x="1277" y="12777"/>
                    </a:moveTo>
                    <a:lnTo>
                      <a:pt x="6172" y="12777"/>
                    </a:lnTo>
                    <a:lnTo>
                      <a:pt x="6186" y="12777"/>
                    </a:lnTo>
                    <a:lnTo>
                      <a:pt x="6198" y="12779"/>
                    </a:lnTo>
                    <a:lnTo>
                      <a:pt x="6211" y="12782"/>
                    </a:lnTo>
                    <a:lnTo>
                      <a:pt x="6222" y="12787"/>
                    </a:lnTo>
                    <a:lnTo>
                      <a:pt x="6234" y="12793"/>
                    </a:lnTo>
                    <a:lnTo>
                      <a:pt x="6244" y="12799"/>
                    </a:lnTo>
                    <a:lnTo>
                      <a:pt x="6255" y="12806"/>
                    </a:lnTo>
                    <a:lnTo>
                      <a:pt x="6263" y="12815"/>
                    </a:lnTo>
                    <a:lnTo>
                      <a:pt x="6271" y="12824"/>
                    </a:lnTo>
                    <a:lnTo>
                      <a:pt x="6279" y="12834"/>
                    </a:lnTo>
                    <a:lnTo>
                      <a:pt x="6286" y="12845"/>
                    </a:lnTo>
                    <a:lnTo>
                      <a:pt x="6291" y="12856"/>
                    </a:lnTo>
                    <a:lnTo>
                      <a:pt x="6295" y="12868"/>
                    </a:lnTo>
                    <a:lnTo>
                      <a:pt x="6299" y="12881"/>
                    </a:lnTo>
                    <a:lnTo>
                      <a:pt x="6301" y="12893"/>
                    </a:lnTo>
                    <a:lnTo>
                      <a:pt x="6302" y="12906"/>
                    </a:lnTo>
                    <a:lnTo>
                      <a:pt x="6302" y="13021"/>
                    </a:lnTo>
                    <a:lnTo>
                      <a:pt x="6301" y="13034"/>
                    </a:lnTo>
                    <a:lnTo>
                      <a:pt x="6299" y="13047"/>
                    </a:lnTo>
                    <a:lnTo>
                      <a:pt x="6295" y="13059"/>
                    </a:lnTo>
                    <a:lnTo>
                      <a:pt x="6291" y="13071"/>
                    </a:lnTo>
                    <a:lnTo>
                      <a:pt x="6286" y="13082"/>
                    </a:lnTo>
                    <a:lnTo>
                      <a:pt x="6279" y="13093"/>
                    </a:lnTo>
                    <a:lnTo>
                      <a:pt x="6271" y="13103"/>
                    </a:lnTo>
                    <a:lnTo>
                      <a:pt x="6263" y="13112"/>
                    </a:lnTo>
                    <a:lnTo>
                      <a:pt x="6255" y="13121"/>
                    </a:lnTo>
                    <a:lnTo>
                      <a:pt x="6244" y="13128"/>
                    </a:lnTo>
                    <a:lnTo>
                      <a:pt x="6234" y="13134"/>
                    </a:lnTo>
                    <a:lnTo>
                      <a:pt x="6222" y="13140"/>
                    </a:lnTo>
                    <a:lnTo>
                      <a:pt x="6211" y="13145"/>
                    </a:lnTo>
                    <a:lnTo>
                      <a:pt x="6198" y="13148"/>
                    </a:lnTo>
                    <a:lnTo>
                      <a:pt x="6186" y="13149"/>
                    </a:lnTo>
                    <a:lnTo>
                      <a:pt x="6172" y="13150"/>
                    </a:lnTo>
                    <a:lnTo>
                      <a:pt x="1277" y="13150"/>
                    </a:lnTo>
                    <a:lnTo>
                      <a:pt x="1263" y="13149"/>
                    </a:lnTo>
                    <a:lnTo>
                      <a:pt x="1251" y="13148"/>
                    </a:lnTo>
                    <a:lnTo>
                      <a:pt x="1238" y="13145"/>
                    </a:lnTo>
                    <a:lnTo>
                      <a:pt x="1227" y="13140"/>
                    </a:lnTo>
                    <a:lnTo>
                      <a:pt x="1215" y="13134"/>
                    </a:lnTo>
                    <a:lnTo>
                      <a:pt x="1205" y="13128"/>
                    </a:lnTo>
                    <a:lnTo>
                      <a:pt x="1194" y="13121"/>
                    </a:lnTo>
                    <a:lnTo>
                      <a:pt x="1186" y="13112"/>
                    </a:lnTo>
                    <a:lnTo>
                      <a:pt x="1178" y="13103"/>
                    </a:lnTo>
                    <a:lnTo>
                      <a:pt x="1169" y="13093"/>
                    </a:lnTo>
                    <a:lnTo>
                      <a:pt x="1163" y="13082"/>
                    </a:lnTo>
                    <a:lnTo>
                      <a:pt x="1158" y="13071"/>
                    </a:lnTo>
                    <a:lnTo>
                      <a:pt x="1154" y="13059"/>
                    </a:lnTo>
                    <a:lnTo>
                      <a:pt x="1150" y="13047"/>
                    </a:lnTo>
                    <a:lnTo>
                      <a:pt x="1148" y="13034"/>
                    </a:lnTo>
                    <a:lnTo>
                      <a:pt x="1147" y="13021"/>
                    </a:lnTo>
                    <a:lnTo>
                      <a:pt x="1147" y="12906"/>
                    </a:lnTo>
                    <a:lnTo>
                      <a:pt x="1148" y="12893"/>
                    </a:lnTo>
                    <a:lnTo>
                      <a:pt x="1150" y="12881"/>
                    </a:lnTo>
                    <a:lnTo>
                      <a:pt x="1154" y="12868"/>
                    </a:lnTo>
                    <a:lnTo>
                      <a:pt x="1158" y="12856"/>
                    </a:lnTo>
                    <a:lnTo>
                      <a:pt x="1163" y="12845"/>
                    </a:lnTo>
                    <a:lnTo>
                      <a:pt x="1169" y="12834"/>
                    </a:lnTo>
                    <a:lnTo>
                      <a:pt x="1178" y="12824"/>
                    </a:lnTo>
                    <a:lnTo>
                      <a:pt x="1186" y="12815"/>
                    </a:lnTo>
                    <a:lnTo>
                      <a:pt x="1194" y="12806"/>
                    </a:lnTo>
                    <a:lnTo>
                      <a:pt x="1205" y="12799"/>
                    </a:lnTo>
                    <a:lnTo>
                      <a:pt x="1215" y="12793"/>
                    </a:lnTo>
                    <a:lnTo>
                      <a:pt x="1227" y="12787"/>
                    </a:lnTo>
                    <a:lnTo>
                      <a:pt x="1238" y="12782"/>
                    </a:lnTo>
                    <a:lnTo>
                      <a:pt x="1251" y="12779"/>
                    </a:lnTo>
                    <a:lnTo>
                      <a:pt x="1263" y="12777"/>
                    </a:lnTo>
                    <a:lnTo>
                      <a:pt x="1277" y="12777"/>
                    </a:lnTo>
                    <a:close/>
                    <a:moveTo>
                      <a:pt x="1277" y="12217"/>
                    </a:moveTo>
                    <a:lnTo>
                      <a:pt x="6172" y="12217"/>
                    </a:lnTo>
                    <a:lnTo>
                      <a:pt x="6186" y="12218"/>
                    </a:lnTo>
                    <a:lnTo>
                      <a:pt x="6198" y="12220"/>
                    </a:lnTo>
                    <a:lnTo>
                      <a:pt x="6211" y="12223"/>
                    </a:lnTo>
                    <a:lnTo>
                      <a:pt x="6222" y="12227"/>
                    </a:lnTo>
                    <a:lnTo>
                      <a:pt x="6234" y="12232"/>
                    </a:lnTo>
                    <a:lnTo>
                      <a:pt x="6244" y="12240"/>
                    </a:lnTo>
                    <a:lnTo>
                      <a:pt x="6255" y="12247"/>
                    </a:lnTo>
                    <a:lnTo>
                      <a:pt x="6263" y="12255"/>
                    </a:lnTo>
                    <a:lnTo>
                      <a:pt x="6271" y="12265"/>
                    </a:lnTo>
                    <a:lnTo>
                      <a:pt x="6279" y="12274"/>
                    </a:lnTo>
                    <a:lnTo>
                      <a:pt x="6286" y="12284"/>
                    </a:lnTo>
                    <a:lnTo>
                      <a:pt x="6291" y="12296"/>
                    </a:lnTo>
                    <a:lnTo>
                      <a:pt x="6295" y="12307"/>
                    </a:lnTo>
                    <a:lnTo>
                      <a:pt x="6299" y="12320"/>
                    </a:lnTo>
                    <a:lnTo>
                      <a:pt x="6301" y="12334"/>
                    </a:lnTo>
                    <a:lnTo>
                      <a:pt x="6302" y="12346"/>
                    </a:lnTo>
                    <a:lnTo>
                      <a:pt x="6302" y="12461"/>
                    </a:lnTo>
                    <a:lnTo>
                      <a:pt x="6301" y="12474"/>
                    </a:lnTo>
                    <a:lnTo>
                      <a:pt x="6299" y="12487"/>
                    </a:lnTo>
                    <a:lnTo>
                      <a:pt x="6295" y="12500"/>
                    </a:lnTo>
                    <a:lnTo>
                      <a:pt x="6291" y="12511"/>
                    </a:lnTo>
                    <a:lnTo>
                      <a:pt x="6286" y="12522"/>
                    </a:lnTo>
                    <a:lnTo>
                      <a:pt x="6279" y="12533"/>
                    </a:lnTo>
                    <a:lnTo>
                      <a:pt x="6271" y="12543"/>
                    </a:lnTo>
                    <a:lnTo>
                      <a:pt x="6263" y="12552"/>
                    </a:lnTo>
                    <a:lnTo>
                      <a:pt x="6255" y="12561"/>
                    </a:lnTo>
                    <a:lnTo>
                      <a:pt x="6244" y="12568"/>
                    </a:lnTo>
                    <a:lnTo>
                      <a:pt x="6234" y="12575"/>
                    </a:lnTo>
                    <a:lnTo>
                      <a:pt x="6222" y="12580"/>
                    </a:lnTo>
                    <a:lnTo>
                      <a:pt x="6211" y="12584"/>
                    </a:lnTo>
                    <a:lnTo>
                      <a:pt x="6198" y="12587"/>
                    </a:lnTo>
                    <a:lnTo>
                      <a:pt x="6186" y="12589"/>
                    </a:lnTo>
                    <a:lnTo>
                      <a:pt x="6172" y="12590"/>
                    </a:lnTo>
                    <a:lnTo>
                      <a:pt x="1277" y="12590"/>
                    </a:lnTo>
                    <a:lnTo>
                      <a:pt x="1263" y="12589"/>
                    </a:lnTo>
                    <a:lnTo>
                      <a:pt x="1251" y="12587"/>
                    </a:lnTo>
                    <a:lnTo>
                      <a:pt x="1238" y="12584"/>
                    </a:lnTo>
                    <a:lnTo>
                      <a:pt x="1227" y="12580"/>
                    </a:lnTo>
                    <a:lnTo>
                      <a:pt x="1215" y="12575"/>
                    </a:lnTo>
                    <a:lnTo>
                      <a:pt x="1205" y="12568"/>
                    </a:lnTo>
                    <a:lnTo>
                      <a:pt x="1194" y="12561"/>
                    </a:lnTo>
                    <a:lnTo>
                      <a:pt x="1186" y="12552"/>
                    </a:lnTo>
                    <a:lnTo>
                      <a:pt x="1178" y="12543"/>
                    </a:lnTo>
                    <a:lnTo>
                      <a:pt x="1169" y="12533"/>
                    </a:lnTo>
                    <a:lnTo>
                      <a:pt x="1163" y="12522"/>
                    </a:lnTo>
                    <a:lnTo>
                      <a:pt x="1158" y="12511"/>
                    </a:lnTo>
                    <a:lnTo>
                      <a:pt x="1154" y="12500"/>
                    </a:lnTo>
                    <a:lnTo>
                      <a:pt x="1150" y="12487"/>
                    </a:lnTo>
                    <a:lnTo>
                      <a:pt x="1148" y="12474"/>
                    </a:lnTo>
                    <a:lnTo>
                      <a:pt x="1147" y="12461"/>
                    </a:lnTo>
                    <a:lnTo>
                      <a:pt x="1147" y="12346"/>
                    </a:lnTo>
                    <a:lnTo>
                      <a:pt x="1148" y="12334"/>
                    </a:lnTo>
                    <a:lnTo>
                      <a:pt x="1150" y="12320"/>
                    </a:lnTo>
                    <a:lnTo>
                      <a:pt x="1154" y="12307"/>
                    </a:lnTo>
                    <a:lnTo>
                      <a:pt x="1158" y="12296"/>
                    </a:lnTo>
                    <a:lnTo>
                      <a:pt x="1163" y="12284"/>
                    </a:lnTo>
                    <a:lnTo>
                      <a:pt x="1169" y="12274"/>
                    </a:lnTo>
                    <a:lnTo>
                      <a:pt x="1178" y="12265"/>
                    </a:lnTo>
                    <a:lnTo>
                      <a:pt x="1186" y="12255"/>
                    </a:lnTo>
                    <a:lnTo>
                      <a:pt x="1194" y="12247"/>
                    </a:lnTo>
                    <a:lnTo>
                      <a:pt x="1205" y="12240"/>
                    </a:lnTo>
                    <a:lnTo>
                      <a:pt x="1215" y="12232"/>
                    </a:lnTo>
                    <a:lnTo>
                      <a:pt x="1227" y="12227"/>
                    </a:lnTo>
                    <a:lnTo>
                      <a:pt x="1238" y="12223"/>
                    </a:lnTo>
                    <a:lnTo>
                      <a:pt x="1251" y="12220"/>
                    </a:lnTo>
                    <a:lnTo>
                      <a:pt x="1263" y="12218"/>
                    </a:lnTo>
                    <a:lnTo>
                      <a:pt x="1277" y="12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cxnSp>
          <p:nvCxnSpPr>
            <p:cNvPr id="209" name="直接连接符 208"/>
            <p:cNvCxnSpPr/>
            <p:nvPr/>
          </p:nvCxnSpPr>
          <p:spPr bwMode="auto">
            <a:xfrm>
              <a:off x="8753000" y="4814367"/>
              <a:ext cx="178916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0" name="直接连接符 209"/>
            <p:cNvCxnSpPr/>
            <p:nvPr/>
          </p:nvCxnSpPr>
          <p:spPr bwMode="auto">
            <a:xfrm>
              <a:off x="9256621" y="4819616"/>
              <a:ext cx="0" cy="99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1" name="直接连接符 210"/>
            <p:cNvCxnSpPr/>
            <p:nvPr/>
          </p:nvCxnSpPr>
          <p:spPr bwMode="auto">
            <a:xfrm>
              <a:off x="10065056" y="4824862"/>
              <a:ext cx="0" cy="99698"/>
            </a:xfrm>
            <a:prstGeom prst="line">
              <a:avLst/>
            </a:prstGeom>
            <a:noFill/>
            <a:ln w="1270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2" name="Freeform 8"/>
            <p:cNvSpPr>
              <a:spLocks/>
            </p:cNvSpPr>
            <p:nvPr/>
          </p:nvSpPr>
          <p:spPr bwMode="auto">
            <a:xfrm>
              <a:off x="9404586" y="5380329"/>
              <a:ext cx="562416" cy="169989"/>
            </a:xfrm>
            <a:custGeom>
              <a:avLst/>
              <a:gdLst>
                <a:gd name="T0" fmla="*/ 341 w 727"/>
                <a:gd name="T1" fmla="*/ 0 h 482"/>
                <a:gd name="T2" fmla="*/ 374 w 727"/>
                <a:gd name="T3" fmla="*/ 3 h 482"/>
                <a:gd name="T4" fmla="*/ 407 w 727"/>
                <a:gd name="T5" fmla="*/ 11 h 482"/>
                <a:gd name="T6" fmla="*/ 438 w 727"/>
                <a:gd name="T7" fmla="*/ 23 h 482"/>
                <a:gd name="T8" fmla="*/ 465 w 727"/>
                <a:gd name="T9" fmla="*/ 38 h 482"/>
                <a:gd name="T10" fmla="*/ 491 w 727"/>
                <a:gd name="T11" fmla="*/ 58 h 482"/>
                <a:gd name="T12" fmla="*/ 513 w 727"/>
                <a:gd name="T13" fmla="*/ 82 h 482"/>
                <a:gd name="T14" fmla="*/ 531 w 727"/>
                <a:gd name="T15" fmla="*/ 109 h 482"/>
                <a:gd name="T16" fmla="*/ 546 w 727"/>
                <a:gd name="T17" fmla="*/ 139 h 482"/>
                <a:gd name="T18" fmla="*/ 553 w 727"/>
                <a:gd name="T19" fmla="*/ 139 h 482"/>
                <a:gd name="T20" fmla="*/ 571 w 727"/>
                <a:gd name="T21" fmla="*/ 139 h 482"/>
                <a:gd name="T22" fmla="*/ 604 w 727"/>
                <a:gd name="T23" fmla="*/ 146 h 482"/>
                <a:gd name="T24" fmla="*/ 635 w 727"/>
                <a:gd name="T25" fmla="*/ 159 h 482"/>
                <a:gd name="T26" fmla="*/ 663 w 727"/>
                <a:gd name="T27" fmla="*/ 177 h 482"/>
                <a:gd name="T28" fmla="*/ 686 w 727"/>
                <a:gd name="T29" fmla="*/ 201 h 482"/>
                <a:gd name="T30" fmla="*/ 705 w 727"/>
                <a:gd name="T31" fmla="*/ 228 h 482"/>
                <a:gd name="T32" fmla="*/ 719 w 727"/>
                <a:gd name="T33" fmla="*/ 259 h 482"/>
                <a:gd name="T34" fmla="*/ 725 w 727"/>
                <a:gd name="T35" fmla="*/ 292 h 482"/>
                <a:gd name="T36" fmla="*/ 727 w 727"/>
                <a:gd name="T37" fmla="*/ 310 h 482"/>
                <a:gd name="T38" fmla="*/ 723 w 727"/>
                <a:gd name="T39" fmla="*/ 345 h 482"/>
                <a:gd name="T40" fmla="*/ 712 w 727"/>
                <a:gd name="T41" fmla="*/ 378 h 482"/>
                <a:gd name="T42" fmla="*/ 697 w 727"/>
                <a:gd name="T43" fmla="*/ 407 h 482"/>
                <a:gd name="T44" fmla="*/ 675 w 727"/>
                <a:gd name="T45" fmla="*/ 433 h 482"/>
                <a:gd name="T46" fmla="*/ 650 w 727"/>
                <a:gd name="T47" fmla="*/ 453 h 482"/>
                <a:gd name="T48" fmla="*/ 621 w 727"/>
                <a:gd name="T49" fmla="*/ 470 h 482"/>
                <a:gd name="T50" fmla="*/ 588 w 727"/>
                <a:gd name="T51" fmla="*/ 480 h 482"/>
                <a:gd name="T52" fmla="*/ 553 w 727"/>
                <a:gd name="T53" fmla="*/ 482 h 482"/>
                <a:gd name="T54" fmla="*/ 143 w 727"/>
                <a:gd name="T55" fmla="*/ 482 h 482"/>
                <a:gd name="T56" fmla="*/ 114 w 727"/>
                <a:gd name="T57" fmla="*/ 480 h 482"/>
                <a:gd name="T58" fmla="*/ 88 w 727"/>
                <a:gd name="T59" fmla="*/ 471 h 482"/>
                <a:gd name="T60" fmla="*/ 63 w 727"/>
                <a:gd name="T61" fmla="*/ 459 h 482"/>
                <a:gd name="T62" fmla="*/ 43 w 727"/>
                <a:gd name="T63" fmla="*/ 440 h 482"/>
                <a:gd name="T64" fmla="*/ 24 w 727"/>
                <a:gd name="T65" fmla="*/ 420 h 482"/>
                <a:gd name="T66" fmla="*/ 11 w 727"/>
                <a:gd name="T67" fmla="*/ 395 h 482"/>
                <a:gd name="T68" fmla="*/ 2 w 727"/>
                <a:gd name="T69" fmla="*/ 369 h 482"/>
                <a:gd name="T70" fmla="*/ 0 w 727"/>
                <a:gd name="T71" fmla="*/ 340 h 482"/>
                <a:gd name="T72" fmla="*/ 0 w 727"/>
                <a:gd name="T73" fmla="*/ 327 h 482"/>
                <a:gd name="T74" fmla="*/ 4 w 727"/>
                <a:gd name="T75" fmla="*/ 301 h 482"/>
                <a:gd name="T76" fmla="*/ 13 w 727"/>
                <a:gd name="T77" fmla="*/ 278 h 482"/>
                <a:gd name="T78" fmla="*/ 33 w 727"/>
                <a:gd name="T79" fmla="*/ 246 h 482"/>
                <a:gd name="T80" fmla="*/ 72 w 727"/>
                <a:gd name="T81" fmla="*/ 215 h 482"/>
                <a:gd name="T82" fmla="*/ 96 w 727"/>
                <a:gd name="T83" fmla="*/ 204 h 482"/>
                <a:gd name="T84" fmla="*/ 119 w 727"/>
                <a:gd name="T85" fmla="*/ 197 h 482"/>
                <a:gd name="T86" fmla="*/ 123 w 727"/>
                <a:gd name="T87" fmla="*/ 177 h 482"/>
                <a:gd name="T88" fmla="*/ 136 w 727"/>
                <a:gd name="T89" fmla="*/ 139 h 482"/>
                <a:gd name="T90" fmla="*/ 154 w 727"/>
                <a:gd name="T91" fmla="*/ 102 h 482"/>
                <a:gd name="T92" fmla="*/ 178 w 727"/>
                <a:gd name="T93" fmla="*/ 71 h 482"/>
                <a:gd name="T94" fmla="*/ 207 w 727"/>
                <a:gd name="T95" fmla="*/ 45 h 482"/>
                <a:gd name="T96" fmla="*/ 240 w 727"/>
                <a:gd name="T97" fmla="*/ 23 h 482"/>
                <a:gd name="T98" fmla="*/ 279 w 727"/>
                <a:gd name="T99" fmla="*/ 9 h 482"/>
                <a:gd name="T100" fmla="*/ 319 w 727"/>
                <a:gd name="T101" fmla="*/ 1 h 482"/>
                <a:gd name="T102" fmla="*/ 341 w 727"/>
                <a:gd name="T103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7" h="482">
                  <a:moveTo>
                    <a:pt x="341" y="0"/>
                  </a:moveTo>
                  <a:lnTo>
                    <a:pt x="341" y="0"/>
                  </a:lnTo>
                  <a:lnTo>
                    <a:pt x="357" y="1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7" y="11"/>
                  </a:lnTo>
                  <a:lnTo>
                    <a:pt x="421" y="16"/>
                  </a:lnTo>
                  <a:lnTo>
                    <a:pt x="438" y="23"/>
                  </a:lnTo>
                  <a:lnTo>
                    <a:pt x="450" y="31"/>
                  </a:lnTo>
                  <a:lnTo>
                    <a:pt x="465" y="38"/>
                  </a:lnTo>
                  <a:lnTo>
                    <a:pt x="478" y="49"/>
                  </a:lnTo>
                  <a:lnTo>
                    <a:pt x="491" y="58"/>
                  </a:lnTo>
                  <a:lnTo>
                    <a:pt x="502" y="71"/>
                  </a:lnTo>
                  <a:lnTo>
                    <a:pt x="513" y="82"/>
                  </a:lnTo>
                  <a:lnTo>
                    <a:pt x="522" y="95"/>
                  </a:lnTo>
                  <a:lnTo>
                    <a:pt x="531" y="109"/>
                  </a:lnTo>
                  <a:lnTo>
                    <a:pt x="538" y="124"/>
                  </a:lnTo>
                  <a:lnTo>
                    <a:pt x="546" y="139"/>
                  </a:lnTo>
                  <a:lnTo>
                    <a:pt x="546" y="139"/>
                  </a:lnTo>
                  <a:lnTo>
                    <a:pt x="553" y="139"/>
                  </a:lnTo>
                  <a:lnTo>
                    <a:pt x="553" y="139"/>
                  </a:lnTo>
                  <a:lnTo>
                    <a:pt x="571" y="139"/>
                  </a:lnTo>
                  <a:lnTo>
                    <a:pt x="588" y="142"/>
                  </a:lnTo>
                  <a:lnTo>
                    <a:pt x="604" y="146"/>
                  </a:lnTo>
                  <a:lnTo>
                    <a:pt x="621" y="151"/>
                  </a:lnTo>
                  <a:lnTo>
                    <a:pt x="635" y="159"/>
                  </a:lnTo>
                  <a:lnTo>
                    <a:pt x="650" y="168"/>
                  </a:lnTo>
                  <a:lnTo>
                    <a:pt x="663" y="177"/>
                  </a:lnTo>
                  <a:lnTo>
                    <a:pt x="675" y="188"/>
                  </a:lnTo>
                  <a:lnTo>
                    <a:pt x="686" y="201"/>
                  </a:lnTo>
                  <a:lnTo>
                    <a:pt x="697" y="213"/>
                  </a:lnTo>
                  <a:lnTo>
                    <a:pt x="705" y="228"/>
                  </a:lnTo>
                  <a:lnTo>
                    <a:pt x="712" y="243"/>
                  </a:lnTo>
                  <a:lnTo>
                    <a:pt x="719" y="259"/>
                  </a:lnTo>
                  <a:lnTo>
                    <a:pt x="723" y="276"/>
                  </a:lnTo>
                  <a:lnTo>
                    <a:pt x="725" y="292"/>
                  </a:lnTo>
                  <a:lnTo>
                    <a:pt x="727" y="310"/>
                  </a:lnTo>
                  <a:lnTo>
                    <a:pt x="727" y="310"/>
                  </a:lnTo>
                  <a:lnTo>
                    <a:pt x="725" y="329"/>
                  </a:lnTo>
                  <a:lnTo>
                    <a:pt x="723" y="345"/>
                  </a:lnTo>
                  <a:lnTo>
                    <a:pt x="719" y="362"/>
                  </a:lnTo>
                  <a:lnTo>
                    <a:pt x="712" y="378"/>
                  </a:lnTo>
                  <a:lnTo>
                    <a:pt x="705" y="393"/>
                  </a:lnTo>
                  <a:lnTo>
                    <a:pt x="697" y="407"/>
                  </a:lnTo>
                  <a:lnTo>
                    <a:pt x="686" y="420"/>
                  </a:lnTo>
                  <a:lnTo>
                    <a:pt x="675" y="433"/>
                  </a:lnTo>
                  <a:lnTo>
                    <a:pt x="663" y="444"/>
                  </a:lnTo>
                  <a:lnTo>
                    <a:pt x="650" y="453"/>
                  </a:lnTo>
                  <a:lnTo>
                    <a:pt x="635" y="462"/>
                  </a:lnTo>
                  <a:lnTo>
                    <a:pt x="621" y="470"/>
                  </a:lnTo>
                  <a:lnTo>
                    <a:pt x="604" y="475"/>
                  </a:lnTo>
                  <a:lnTo>
                    <a:pt x="588" y="480"/>
                  </a:lnTo>
                  <a:lnTo>
                    <a:pt x="571" y="482"/>
                  </a:lnTo>
                  <a:lnTo>
                    <a:pt x="553" y="482"/>
                  </a:lnTo>
                  <a:lnTo>
                    <a:pt x="143" y="482"/>
                  </a:lnTo>
                  <a:lnTo>
                    <a:pt x="143" y="482"/>
                  </a:lnTo>
                  <a:lnTo>
                    <a:pt x="129" y="482"/>
                  </a:lnTo>
                  <a:lnTo>
                    <a:pt x="114" y="480"/>
                  </a:lnTo>
                  <a:lnTo>
                    <a:pt x="101" y="477"/>
                  </a:lnTo>
                  <a:lnTo>
                    <a:pt x="88" y="471"/>
                  </a:lnTo>
                  <a:lnTo>
                    <a:pt x="75" y="466"/>
                  </a:lnTo>
                  <a:lnTo>
                    <a:pt x="63" y="459"/>
                  </a:lnTo>
                  <a:lnTo>
                    <a:pt x="52" y="449"/>
                  </a:lnTo>
                  <a:lnTo>
                    <a:pt x="43" y="440"/>
                  </a:lnTo>
                  <a:lnTo>
                    <a:pt x="33" y="431"/>
                  </a:lnTo>
                  <a:lnTo>
                    <a:pt x="24" y="420"/>
                  </a:lnTo>
                  <a:lnTo>
                    <a:pt x="17" y="407"/>
                  </a:lnTo>
                  <a:lnTo>
                    <a:pt x="11" y="395"/>
                  </a:lnTo>
                  <a:lnTo>
                    <a:pt x="6" y="382"/>
                  </a:lnTo>
                  <a:lnTo>
                    <a:pt x="2" y="369"/>
                  </a:lnTo>
                  <a:lnTo>
                    <a:pt x="0" y="354"/>
                  </a:lnTo>
                  <a:lnTo>
                    <a:pt x="0" y="340"/>
                  </a:lnTo>
                  <a:lnTo>
                    <a:pt x="0" y="340"/>
                  </a:lnTo>
                  <a:lnTo>
                    <a:pt x="0" y="327"/>
                  </a:lnTo>
                  <a:lnTo>
                    <a:pt x="2" y="314"/>
                  </a:lnTo>
                  <a:lnTo>
                    <a:pt x="4" y="301"/>
                  </a:lnTo>
                  <a:lnTo>
                    <a:pt x="10" y="288"/>
                  </a:lnTo>
                  <a:lnTo>
                    <a:pt x="13" y="278"/>
                  </a:lnTo>
                  <a:lnTo>
                    <a:pt x="21" y="267"/>
                  </a:lnTo>
                  <a:lnTo>
                    <a:pt x="33" y="246"/>
                  </a:lnTo>
                  <a:lnTo>
                    <a:pt x="52" y="228"/>
                  </a:lnTo>
                  <a:lnTo>
                    <a:pt x="72" y="215"/>
                  </a:lnTo>
                  <a:lnTo>
                    <a:pt x="83" y="208"/>
                  </a:lnTo>
                  <a:lnTo>
                    <a:pt x="96" y="204"/>
                  </a:lnTo>
                  <a:lnTo>
                    <a:pt x="108" y="201"/>
                  </a:lnTo>
                  <a:lnTo>
                    <a:pt x="119" y="197"/>
                  </a:lnTo>
                  <a:lnTo>
                    <a:pt x="119" y="197"/>
                  </a:lnTo>
                  <a:lnTo>
                    <a:pt x="123" y="177"/>
                  </a:lnTo>
                  <a:lnTo>
                    <a:pt x="129" y="157"/>
                  </a:lnTo>
                  <a:lnTo>
                    <a:pt x="136" y="139"/>
                  </a:lnTo>
                  <a:lnTo>
                    <a:pt x="143" y="120"/>
                  </a:lnTo>
                  <a:lnTo>
                    <a:pt x="154" y="102"/>
                  </a:lnTo>
                  <a:lnTo>
                    <a:pt x="165" y="85"/>
                  </a:lnTo>
                  <a:lnTo>
                    <a:pt x="178" y="71"/>
                  </a:lnTo>
                  <a:lnTo>
                    <a:pt x="193" y="58"/>
                  </a:lnTo>
                  <a:lnTo>
                    <a:pt x="207" y="45"/>
                  </a:lnTo>
                  <a:lnTo>
                    <a:pt x="224" y="32"/>
                  </a:lnTo>
                  <a:lnTo>
                    <a:pt x="240" y="23"/>
                  </a:lnTo>
                  <a:lnTo>
                    <a:pt x="258" y="16"/>
                  </a:lnTo>
                  <a:lnTo>
                    <a:pt x="279" y="9"/>
                  </a:lnTo>
                  <a:lnTo>
                    <a:pt x="299" y="3"/>
                  </a:lnTo>
                  <a:lnTo>
                    <a:pt x="319" y="1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40404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213" name="直接连接符 212"/>
            <p:cNvCxnSpPr/>
            <p:nvPr/>
          </p:nvCxnSpPr>
          <p:spPr bwMode="auto">
            <a:xfrm>
              <a:off x="9256755" y="5244384"/>
              <a:ext cx="205746" cy="132467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4" name="TextBox 108"/>
            <p:cNvSpPr txBox="1"/>
            <p:nvPr/>
          </p:nvSpPr>
          <p:spPr>
            <a:xfrm>
              <a:off x="9374862" y="5354973"/>
              <a:ext cx="603694" cy="265244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fontAlgn="ctr"/>
              <a:r>
                <a:rPr lang="ru-RU" sz="1200" b="1">
                  <a:latin typeface="Huawei Sans" panose="020C0503030203020204" pitchFamily="34" charset="0"/>
                </a:rPr>
                <a:t> SAN</a:t>
              </a:r>
            </a:p>
          </p:txBody>
        </p:sp>
        <p:cxnSp>
          <p:nvCxnSpPr>
            <p:cNvPr id="215" name="直接连接符 214"/>
            <p:cNvCxnSpPr>
              <a:stCxn id="212" idx="12"/>
            </p:cNvCxnSpPr>
            <p:nvPr/>
          </p:nvCxnSpPr>
          <p:spPr bwMode="auto">
            <a:xfrm flipV="1">
              <a:off x="9895830" y="5257692"/>
              <a:ext cx="169226" cy="178711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6" name="圆角矩形 215"/>
            <p:cNvSpPr/>
            <p:nvPr/>
          </p:nvSpPr>
          <p:spPr bwMode="auto">
            <a:xfrm>
              <a:off x="8619127" y="4682697"/>
              <a:ext cx="2012100" cy="1303915"/>
            </a:xfrm>
            <a:prstGeom prst="roundRect">
              <a:avLst>
                <a:gd name="adj" fmla="val 5461"/>
              </a:avLst>
            </a:prstGeom>
            <a:noFill/>
            <a:ln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7" name="圆角矩形 216"/>
            <p:cNvSpPr/>
            <p:nvPr/>
          </p:nvSpPr>
          <p:spPr bwMode="auto">
            <a:xfrm>
              <a:off x="8785865" y="4463824"/>
              <a:ext cx="1703076" cy="260754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44" tIns="60972" rIns="121944" bIns="6097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18" name="TextBox 140"/>
            <p:cNvSpPr txBox="1"/>
            <p:nvPr/>
          </p:nvSpPr>
          <p:spPr>
            <a:xfrm>
              <a:off x="8698790" y="4439592"/>
              <a:ext cx="1852352" cy="431006"/>
            </a:xfrm>
            <a:prstGeom prst="rect">
              <a:avLst/>
            </a:prstGeom>
            <a:noFill/>
          </p:spPr>
          <p:txBody>
            <a:bodyPr wrap="square" lIns="121944" tIns="60972" rIns="121944" bIns="60972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Удаленный центр DR</a:t>
              </a:r>
            </a:p>
          </p:txBody>
        </p:sp>
        <p:sp>
          <p:nvSpPr>
            <p:cNvPr id="219" name="Freeform 30"/>
            <p:cNvSpPr>
              <a:spLocks noEditPoints="1"/>
            </p:cNvSpPr>
            <p:nvPr/>
          </p:nvSpPr>
          <p:spPr bwMode="auto">
            <a:xfrm>
              <a:off x="9362563" y="5624178"/>
              <a:ext cx="584138" cy="328403"/>
            </a:xfrm>
            <a:custGeom>
              <a:avLst/>
              <a:gdLst/>
              <a:ahLst/>
              <a:cxnLst>
                <a:cxn ang="0">
                  <a:pos x="0" y="248"/>
                </a:cxn>
                <a:cxn ang="0">
                  <a:pos x="22" y="404"/>
                </a:cxn>
                <a:cxn ang="0">
                  <a:pos x="194" y="468"/>
                </a:cxn>
                <a:cxn ang="0">
                  <a:pos x="440" y="474"/>
                </a:cxn>
                <a:cxn ang="0">
                  <a:pos x="656" y="404"/>
                </a:cxn>
                <a:cxn ang="0">
                  <a:pos x="680" y="248"/>
                </a:cxn>
                <a:cxn ang="0">
                  <a:pos x="660" y="238"/>
                </a:cxn>
                <a:cxn ang="0">
                  <a:pos x="438" y="312"/>
                </a:cxn>
                <a:cxn ang="0">
                  <a:pos x="196" y="304"/>
                </a:cxn>
                <a:cxn ang="0">
                  <a:pos x="20" y="238"/>
                </a:cxn>
                <a:cxn ang="0">
                  <a:pos x="56" y="364"/>
                </a:cxn>
                <a:cxn ang="0">
                  <a:pos x="70" y="316"/>
                </a:cxn>
                <a:cxn ang="0">
                  <a:pos x="94" y="336"/>
                </a:cxn>
                <a:cxn ang="0">
                  <a:pos x="80" y="384"/>
                </a:cxn>
                <a:cxn ang="0">
                  <a:pos x="412" y="270"/>
                </a:cxn>
                <a:cxn ang="0">
                  <a:pos x="584" y="230"/>
                </a:cxn>
                <a:cxn ang="0">
                  <a:pos x="674" y="162"/>
                </a:cxn>
                <a:cxn ang="0">
                  <a:pos x="666" y="100"/>
                </a:cxn>
                <a:cxn ang="0">
                  <a:pos x="562" y="34"/>
                </a:cxn>
                <a:cxn ang="0">
                  <a:pos x="376" y="0"/>
                </a:cxn>
                <a:cxn ang="0">
                  <a:pos x="202" y="12"/>
                </a:cxn>
                <a:cxn ang="0">
                  <a:pos x="54" y="64"/>
                </a:cxn>
                <a:cxn ang="0">
                  <a:pos x="0" y="138"/>
                </a:cxn>
                <a:cxn ang="0">
                  <a:pos x="38" y="198"/>
                </a:cxn>
                <a:cxn ang="0">
                  <a:pos x="172" y="256"/>
                </a:cxn>
                <a:cxn ang="0">
                  <a:pos x="340" y="274"/>
                </a:cxn>
                <a:cxn ang="0">
                  <a:pos x="2" y="470"/>
                </a:cxn>
                <a:cxn ang="0">
                  <a:pos x="24" y="608"/>
                </a:cxn>
                <a:cxn ang="0">
                  <a:pos x="196" y="670"/>
                </a:cxn>
                <a:cxn ang="0">
                  <a:pos x="440" y="678"/>
                </a:cxn>
                <a:cxn ang="0">
                  <a:pos x="654" y="608"/>
                </a:cxn>
                <a:cxn ang="0">
                  <a:pos x="676" y="470"/>
                </a:cxn>
                <a:cxn ang="0">
                  <a:pos x="654" y="456"/>
                </a:cxn>
                <a:cxn ang="0">
                  <a:pos x="432" y="518"/>
                </a:cxn>
                <a:cxn ang="0">
                  <a:pos x="204" y="512"/>
                </a:cxn>
                <a:cxn ang="0">
                  <a:pos x="24" y="456"/>
                </a:cxn>
                <a:cxn ang="0">
                  <a:pos x="58" y="566"/>
                </a:cxn>
                <a:cxn ang="0">
                  <a:pos x="72" y="518"/>
                </a:cxn>
                <a:cxn ang="0">
                  <a:pos x="96" y="538"/>
                </a:cxn>
                <a:cxn ang="0">
                  <a:pos x="82" y="586"/>
                </a:cxn>
                <a:cxn ang="0">
                  <a:pos x="12" y="660"/>
                </a:cxn>
                <a:cxn ang="0">
                  <a:pos x="12" y="792"/>
                </a:cxn>
                <a:cxn ang="0">
                  <a:pos x="116" y="852"/>
                </a:cxn>
                <a:cxn ang="0">
                  <a:pos x="340" y="884"/>
                </a:cxn>
                <a:cxn ang="0">
                  <a:pos x="598" y="840"/>
                </a:cxn>
                <a:cxn ang="0">
                  <a:pos x="672" y="780"/>
                </a:cxn>
                <a:cxn ang="0">
                  <a:pos x="660" y="658"/>
                </a:cxn>
                <a:cxn ang="0">
                  <a:pos x="516" y="708"/>
                </a:cxn>
                <a:cxn ang="0">
                  <a:pos x="292" y="724"/>
                </a:cxn>
                <a:cxn ang="0">
                  <a:pos x="56" y="674"/>
                </a:cxn>
                <a:cxn ang="0">
                  <a:pos x="70" y="784"/>
                </a:cxn>
                <a:cxn ang="0">
                  <a:pos x="64" y="728"/>
                </a:cxn>
                <a:cxn ang="0">
                  <a:pos x="86" y="720"/>
                </a:cxn>
                <a:cxn ang="0">
                  <a:pos x="94" y="776"/>
                </a:cxn>
              </a:cxnLst>
              <a:rect l="0" t="0" r="r" b="b"/>
              <a:pathLst>
                <a:path w="680" h="884">
                  <a:moveTo>
                    <a:pt x="20" y="238"/>
                  </a:moveTo>
                  <a:lnTo>
                    <a:pt x="20" y="238"/>
                  </a:lnTo>
                  <a:lnTo>
                    <a:pt x="14" y="234"/>
                  </a:lnTo>
                  <a:lnTo>
                    <a:pt x="6" y="236"/>
                  </a:lnTo>
                  <a:lnTo>
                    <a:pt x="2" y="242"/>
                  </a:lnTo>
                  <a:lnTo>
                    <a:pt x="0" y="24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74"/>
                  </a:lnTo>
                  <a:lnTo>
                    <a:pt x="6" y="386"/>
                  </a:lnTo>
                  <a:lnTo>
                    <a:pt x="14" y="396"/>
                  </a:lnTo>
                  <a:lnTo>
                    <a:pt x="22" y="404"/>
                  </a:lnTo>
                  <a:lnTo>
                    <a:pt x="22" y="404"/>
                  </a:lnTo>
                  <a:lnTo>
                    <a:pt x="48" y="420"/>
                  </a:lnTo>
                  <a:lnTo>
                    <a:pt x="80" y="434"/>
                  </a:lnTo>
                  <a:lnTo>
                    <a:pt x="114" y="448"/>
                  </a:lnTo>
                  <a:lnTo>
                    <a:pt x="152" y="458"/>
                  </a:lnTo>
                  <a:lnTo>
                    <a:pt x="194" y="468"/>
                  </a:lnTo>
                  <a:lnTo>
                    <a:pt x="240" y="474"/>
                  </a:lnTo>
                  <a:lnTo>
                    <a:pt x="288" y="478"/>
                  </a:lnTo>
                  <a:lnTo>
                    <a:pt x="340" y="480"/>
                  </a:lnTo>
                  <a:lnTo>
                    <a:pt x="340" y="480"/>
                  </a:lnTo>
                  <a:lnTo>
                    <a:pt x="392" y="478"/>
                  </a:lnTo>
                  <a:lnTo>
                    <a:pt x="440" y="474"/>
                  </a:lnTo>
                  <a:lnTo>
                    <a:pt x="486" y="468"/>
                  </a:lnTo>
                  <a:lnTo>
                    <a:pt x="528" y="458"/>
                  </a:lnTo>
                  <a:lnTo>
                    <a:pt x="566" y="448"/>
                  </a:lnTo>
                  <a:lnTo>
                    <a:pt x="600" y="434"/>
                  </a:lnTo>
                  <a:lnTo>
                    <a:pt x="630" y="420"/>
                  </a:lnTo>
                  <a:lnTo>
                    <a:pt x="656" y="404"/>
                  </a:lnTo>
                  <a:lnTo>
                    <a:pt x="656" y="404"/>
                  </a:lnTo>
                  <a:lnTo>
                    <a:pt x="666" y="396"/>
                  </a:lnTo>
                  <a:lnTo>
                    <a:pt x="672" y="386"/>
                  </a:lnTo>
                  <a:lnTo>
                    <a:pt x="676" y="374"/>
                  </a:lnTo>
                  <a:lnTo>
                    <a:pt x="678" y="362"/>
                  </a:lnTo>
                  <a:lnTo>
                    <a:pt x="680" y="248"/>
                  </a:lnTo>
                  <a:lnTo>
                    <a:pt x="680" y="248"/>
                  </a:lnTo>
                  <a:lnTo>
                    <a:pt x="678" y="242"/>
                  </a:lnTo>
                  <a:lnTo>
                    <a:pt x="672" y="236"/>
                  </a:lnTo>
                  <a:lnTo>
                    <a:pt x="666" y="234"/>
                  </a:lnTo>
                  <a:lnTo>
                    <a:pt x="660" y="238"/>
                  </a:lnTo>
                  <a:lnTo>
                    <a:pt x="660" y="238"/>
                  </a:lnTo>
                  <a:lnTo>
                    <a:pt x="632" y="254"/>
                  </a:lnTo>
                  <a:lnTo>
                    <a:pt x="600" y="270"/>
                  </a:lnTo>
                  <a:lnTo>
                    <a:pt x="564" y="284"/>
                  </a:lnTo>
                  <a:lnTo>
                    <a:pt x="526" y="296"/>
                  </a:lnTo>
                  <a:lnTo>
                    <a:pt x="482" y="304"/>
                  </a:lnTo>
                  <a:lnTo>
                    <a:pt x="438" y="312"/>
                  </a:lnTo>
                  <a:lnTo>
                    <a:pt x="390" y="316"/>
                  </a:lnTo>
                  <a:lnTo>
                    <a:pt x="340" y="318"/>
                  </a:lnTo>
                  <a:lnTo>
                    <a:pt x="340" y="318"/>
                  </a:lnTo>
                  <a:lnTo>
                    <a:pt x="290" y="316"/>
                  </a:lnTo>
                  <a:lnTo>
                    <a:pt x="242" y="312"/>
                  </a:lnTo>
                  <a:lnTo>
                    <a:pt x="196" y="304"/>
                  </a:lnTo>
                  <a:lnTo>
                    <a:pt x="154" y="296"/>
                  </a:lnTo>
                  <a:lnTo>
                    <a:pt x="116" y="284"/>
                  </a:lnTo>
                  <a:lnTo>
                    <a:pt x="80" y="270"/>
                  </a:lnTo>
                  <a:lnTo>
                    <a:pt x="48" y="254"/>
                  </a:lnTo>
                  <a:lnTo>
                    <a:pt x="20" y="238"/>
                  </a:lnTo>
                  <a:lnTo>
                    <a:pt x="20" y="238"/>
                  </a:lnTo>
                  <a:close/>
                  <a:moveTo>
                    <a:pt x="76" y="386"/>
                  </a:moveTo>
                  <a:lnTo>
                    <a:pt x="76" y="386"/>
                  </a:lnTo>
                  <a:lnTo>
                    <a:pt x="72" y="384"/>
                  </a:lnTo>
                  <a:lnTo>
                    <a:pt x="68" y="382"/>
                  </a:lnTo>
                  <a:lnTo>
                    <a:pt x="60" y="374"/>
                  </a:lnTo>
                  <a:lnTo>
                    <a:pt x="56" y="364"/>
                  </a:lnTo>
                  <a:lnTo>
                    <a:pt x="54" y="350"/>
                  </a:lnTo>
                  <a:lnTo>
                    <a:pt x="54" y="350"/>
                  </a:lnTo>
                  <a:lnTo>
                    <a:pt x="56" y="336"/>
                  </a:lnTo>
                  <a:lnTo>
                    <a:pt x="60" y="326"/>
                  </a:lnTo>
                  <a:lnTo>
                    <a:pt x="66" y="318"/>
                  </a:lnTo>
                  <a:lnTo>
                    <a:pt x="70" y="316"/>
                  </a:lnTo>
                  <a:lnTo>
                    <a:pt x="74" y="316"/>
                  </a:lnTo>
                  <a:lnTo>
                    <a:pt x="74" y="316"/>
                  </a:lnTo>
                  <a:lnTo>
                    <a:pt x="80" y="316"/>
                  </a:lnTo>
                  <a:lnTo>
                    <a:pt x="84" y="318"/>
                  </a:lnTo>
                  <a:lnTo>
                    <a:pt x="90" y="326"/>
                  </a:lnTo>
                  <a:lnTo>
                    <a:pt x="94" y="336"/>
                  </a:lnTo>
                  <a:lnTo>
                    <a:pt x="96" y="350"/>
                  </a:lnTo>
                  <a:lnTo>
                    <a:pt x="96" y="350"/>
                  </a:lnTo>
                  <a:lnTo>
                    <a:pt x="94" y="364"/>
                  </a:lnTo>
                  <a:lnTo>
                    <a:pt x="90" y="374"/>
                  </a:lnTo>
                  <a:lnTo>
                    <a:pt x="84" y="382"/>
                  </a:lnTo>
                  <a:lnTo>
                    <a:pt x="80" y="384"/>
                  </a:lnTo>
                  <a:lnTo>
                    <a:pt x="76" y="386"/>
                  </a:lnTo>
                  <a:lnTo>
                    <a:pt x="76" y="386"/>
                  </a:lnTo>
                  <a:close/>
                  <a:moveTo>
                    <a:pt x="340" y="274"/>
                  </a:moveTo>
                  <a:lnTo>
                    <a:pt x="340" y="274"/>
                  </a:lnTo>
                  <a:lnTo>
                    <a:pt x="376" y="274"/>
                  </a:lnTo>
                  <a:lnTo>
                    <a:pt x="412" y="270"/>
                  </a:lnTo>
                  <a:lnTo>
                    <a:pt x="446" y="266"/>
                  </a:lnTo>
                  <a:lnTo>
                    <a:pt x="478" y="262"/>
                  </a:lnTo>
                  <a:lnTo>
                    <a:pt x="508" y="256"/>
                  </a:lnTo>
                  <a:lnTo>
                    <a:pt x="536" y="248"/>
                  </a:lnTo>
                  <a:lnTo>
                    <a:pt x="562" y="240"/>
                  </a:lnTo>
                  <a:lnTo>
                    <a:pt x="584" y="230"/>
                  </a:lnTo>
                  <a:lnTo>
                    <a:pt x="606" y="220"/>
                  </a:lnTo>
                  <a:lnTo>
                    <a:pt x="624" y="208"/>
                  </a:lnTo>
                  <a:lnTo>
                    <a:pt x="642" y="198"/>
                  </a:lnTo>
                  <a:lnTo>
                    <a:pt x="654" y="186"/>
                  </a:lnTo>
                  <a:lnTo>
                    <a:pt x="666" y="174"/>
                  </a:lnTo>
                  <a:lnTo>
                    <a:pt x="674" y="162"/>
                  </a:lnTo>
                  <a:lnTo>
                    <a:pt x="678" y="150"/>
                  </a:lnTo>
                  <a:lnTo>
                    <a:pt x="680" y="138"/>
                  </a:lnTo>
                  <a:lnTo>
                    <a:pt x="680" y="138"/>
                  </a:lnTo>
                  <a:lnTo>
                    <a:pt x="678" y="124"/>
                  </a:lnTo>
                  <a:lnTo>
                    <a:pt x="674" y="112"/>
                  </a:lnTo>
                  <a:lnTo>
                    <a:pt x="666" y="100"/>
                  </a:lnTo>
                  <a:lnTo>
                    <a:pt x="656" y="88"/>
                  </a:lnTo>
                  <a:lnTo>
                    <a:pt x="642" y="76"/>
                  </a:lnTo>
                  <a:lnTo>
                    <a:pt x="626" y="64"/>
                  </a:lnTo>
                  <a:lnTo>
                    <a:pt x="608" y="54"/>
                  </a:lnTo>
                  <a:lnTo>
                    <a:pt x="586" y="44"/>
                  </a:lnTo>
                  <a:lnTo>
                    <a:pt x="562" y="34"/>
                  </a:lnTo>
                  <a:lnTo>
                    <a:pt x="536" y="26"/>
                  </a:lnTo>
                  <a:lnTo>
                    <a:pt x="508" y="18"/>
                  </a:lnTo>
                  <a:lnTo>
                    <a:pt x="478" y="12"/>
                  </a:lnTo>
                  <a:lnTo>
                    <a:pt x="446" y="6"/>
                  </a:lnTo>
                  <a:lnTo>
                    <a:pt x="412" y="2"/>
                  </a:lnTo>
                  <a:lnTo>
                    <a:pt x="376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2" y="0"/>
                  </a:lnTo>
                  <a:lnTo>
                    <a:pt x="268" y="2"/>
                  </a:lnTo>
                  <a:lnTo>
                    <a:pt x="234" y="6"/>
                  </a:lnTo>
                  <a:lnTo>
                    <a:pt x="202" y="12"/>
                  </a:lnTo>
                  <a:lnTo>
                    <a:pt x="172" y="18"/>
                  </a:lnTo>
                  <a:lnTo>
                    <a:pt x="144" y="26"/>
                  </a:lnTo>
                  <a:lnTo>
                    <a:pt x="118" y="34"/>
                  </a:lnTo>
                  <a:lnTo>
                    <a:pt x="94" y="44"/>
                  </a:lnTo>
                  <a:lnTo>
                    <a:pt x="72" y="54"/>
                  </a:lnTo>
                  <a:lnTo>
                    <a:pt x="54" y="64"/>
                  </a:lnTo>
                  <a:lnTo>
                    <a:pt x="38" y="76"/>
                  </a:lnTo>
                  <a:lnTo>
                    <a:pt x="24" y="88"/>
                  </a:lnTo>
                  <a:lnTo>
                    <a:pt x="14" y="100"/>
                  </a:lnTo>
                  <a:lnTo>
                    <a:pt x="6" y="112"/>
                  </a:lnTo>
                  <a:lnTo>
                    <a:pt x="0" y="124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50"/>
                  </a:lnTo>
                  <a:lnTo>
                    <a:pt x="6" y="162"/>
                  </a:lnTo>
                  <a:lnTo>
                    <a:pt x="14" y="174"/>
                  </a:lnTo>
                  <a:lnTo>
                    <a:pt x="24" y="186"/>
                  </a:lnTo>
                  <a:lnTo>
                    <a:pt x="38" y="198"/>
                  </a:lnTo>
                  <a:lnTo>
                    <a:pt x="54" y="208"/>
                  </a:lnTo>
                  <a:lnTo>
                    <a:pt x="74" y="220"/>
                  </a:lnTo>
                  <a:lnTo>
                    <a:pt x="94" y="230"/>
                  </a:lnTo>
                  <a:lnTo>
                    <a:pt x="118" y="240"/>
                  </a:lnTo>
                  <a:lnTo>
                    <a:pt x="144" y="248"/>
                  </a:lnTo>
                  <a:lnTo>
                    <a:pt x="172" y="256"/>
                  </a:lnTo>
                  <a:lnTo>
                    <a:pt x="202" y="262"/>
                  </a:lnTo>
                  <a:lnTo>
                    <a:pt x="234" y="266"/>
                  </a:lnTo>
                  <a:lnTo>
                    <a:pt x="268" y="270"/>
                  </a:lnTo>
                  <a:lnTo>
                    <a:pt x="302" y="274"/>
                  </a:lnTo>
                  <a:lnTo>
                    <a:pt x="340" y="274"/>
                  </a:lnTo>
                  <a:lnTo>
                    <a:pt x="340" y="274"/>
                  </a:lnTo>
                  <a:close/>
                  <a:moveTo>
                    <a:pt x="24" y="456"/>
                  </a:moveTo>
                  <a:lnTo>
                    <a:pt x="24" y="456"/>
                  </a:lnTo>
                  <a:lnTo>
                    <a:pt x="16" y="454"/>
                  </a:lnTo>
                  <a:lnTo>
                    <a:pt x="10" y="456"/>
                  </a:lnTo>
                  <a:lnTo>
                    <a:pt x="4" y="462"/>
                  </a:lnTo>
                  <a:lnTo>
                    <a:pt x="2" y="470"/>
                  </a:lnTo>
                  <a:lnTo>
                    <a:pt x="4" y="566"/>
                  </a:lnTo>
                  <a:lnTo>
                    <a:pt x="4" y="566"/>
                  </a:lnTo>
                  <a:lnTo>
                    <a:pt x="6" y="578"/>
                  </a:lnTo>
                  <a:lnTo>
                    <a:pt x="10" y="590"/>
                  </a:lnTo>
                  <a:lnTo>
                    <a:pt x="16" y="600"/>
                  </a:lnTo>
                  <a:lnTo>
                    <a:pt x="24" y="608"/>
                  </a:lnTo>
                  <a:lnTo>
                    <a:pt x="24" y="608"/>
                  </a:lnTo>
                  <a:lnTo>
                    <a:pt x="50" y="624"/>
                  </a:lnTo>
                  <a:lnTo>
                    <a:pt x="80" y="638"/>
                  </a:lnTo>
                  <a:lnTo>
                    <a:pt x="116" y="650"/>
                  </a:lnTo>
                  <a:lnTo>
                    <a:pt x="154" y="662"/>
                  </a:lnTo>
                  <a:lnTo>
                    <a:pt x="196" y="670"/>
                  </a:lnTo>
                  <a:lnTo>
                    <a:pt x="240" y="678"/>
                  </a:lnTo>
                  <a:lnTo>
                    <a:pt x="288" y="682"/>
                  </a:lnTo>
                  <a:lnTo>
                    <a:pt x="340" y="682"/>
                  </a:lnTo>
                  <a:lnTo>
                    <a:pt x="340" y="682"/>
                  </a:lnTo>
                  <a:lnTo>
                    <a:pt x="390" y="682"/>
                  </a:lnTo>
                  <a:lnTo>
                    <a:pt x="440" y="678"/>
                  </a:lnTo>
                  <a:lnTo>
                    <a:pt x="484" y="670"/>
                  </a:lnTo>
                  <a:lnTo>
                    <a:pt x="526" y="662"/>
                  </a:lnTo>
                  <a:lnTo>
                    <a:pt x="564" y="650"/>
                  </a:lnTo>
                  <a:lnTo>
                    <a:pt x="598" y="638"/>
                  </a:lnTo>
                  <a:lnTo>
                    <a:pt x="628" y="624"/>
                  </a:lnTo>
                  <a:lnTo>
                    <a:pt x="654" y="608"/>
                  </a:lnTo>
                  <a:lnTo>
                    <a:pt x="654" y="608"/>
                  </a:lnTo>
                  <a:lnTo>
                    <a:pt x="664" y="600"/>
                  </a:lnTo>
                  <a:lnTo>
                    <a:pt x="670" y="590"/>
                  </a:lnTo>
                  <a:lnTo>
                    <a:pt x="674" y="578"/>
                  </a:lnTo>
                  <a:lnTo>
                    <a:pt x="676" y="566"/>
                  </a:lnTo>
                  <a:lnTo>
                    <a:pt x="676" y="470"/>
                  </a:lnTo>
                  <a:lnTo>
                    <a:pt x="676" y="470"/>
                  </a:lnTo>
                  <a:lnTo>
                    <a:pt x="674" y="462"/>
                  </a:lnTo>
                  <a:lnTo>
                    <a:pt x="670" y="456"/>
                  </a:lnTo>
                  <a:lnTo>
                    <a:pt x="662" y="454"/>
                  </a:lnTo>
                  <a:lnTo>
                    <a:pt x="654" y="456"/>
                  </a:lnTo>
                  <a:lnTo>
                    <a:pt x="654" y="456"/>
                  </a:lnTo>
                  <a:lnTo>
                    <a:pt x="624" y="470"/>
                  </a:lnTo>
                  <a:lnTo>
                    <a:pt x="592" y="484"/>
                  </a:lnTo>
                  <a:lnTo>
                    <a:pt x="556" y="496"/>
                  </a:lnTo>
                  <a:lnTo>
                    <a:pt x="516" y="504"/>
                  </a:lnTo>
                  <a:lnTo>
                    <a:pt x="476" y="512"/>
                  </a:lnTo>
                  <a:lnTo>
                    <a:pt x="432" y="518"/>
                  </a:lnTo>
                  <a:lnTo>
                    <a:pt x="386" y="522"/>
                  </a:lnTo>
                  <a:lnTo>
                    <a:pt x="340" y="522"/>
                  </a:lnTo>
                  <a:lnTo>
                    <a:pt x="340" y="522"/>
                  </a:lnTo>
                  <a:lnTo>
                    <a:pt x="292" y="522"/>
                  </a:lnTo>
                  <a:lnTo>
                    <a:pt x="248" y="518"/>
                  </a:lnTo>
                  <a:lnTo>
                    <a:pt x="204" y="512"/>
                  </a:lnTo>
                  <a:lnTo>
                    <a:pt x="162" y="504"/>
                  </a:lnTo>
                  <a:lnTo>
                    <a:pt x="124" y="496"/>
                  </a:lnTo>
                  <a:lnTo>
                    <a:pt x="88" y="484"/>
                  </a:lnTo>
                  <a:lnTo>
                    <a:pt x="54" y="470"/>
                  </a:lnTo>
                  <a:lnTo>
                    <a:pt x="24" y="456"/>
                  </a:lnTo>
                  <a:lnTo>
                    <a:pt x="24" y="456"/>
                  </a:lnTo>
                  <a:close/>
                  <a:moveTo>
                    <a:pt x="78" y="586"/>
                  </a:moveTo>
                  <a:lnTo>
                    <a:pt x="78" y="586"/>
                  </a:lnTo>
                  <a:lnTo>
                    <a:pt x="72" y="586"/>
                  </a:lnTo>
                  <a:lnTo>
                    <a:pt x="68" y="584"/>
                  </a:lnTo>
                  <a:lnTo>
                    <a:pt x="62" y="576"/>
                  </a:lnTo>
                  <a:lnTo>
                    <a:pt x="58" y="566"/>
                  </a:lnTo>
                  <a:lnTo>
                    <a:pt x="56" y="552"/>
                  </a:lnTo>
                  <a:lnTo>
                    <a:pt x="56" y="552"/>
                  </a:lnTo>
                  <a:lnTo>
                    <a:pt x="58" y="538"/>
                  </a:lnTo>
                  <a:lnTo>
                    <a:pt x="62" y="528"/>
                  </a:lnTo>
                  <a:lnTo>
                    <a:pt x="68" y="520"/>
                  </a:lnTo>
                  <a:lnTo>
                    <a:pt x="72" y="518"/>
                  </a:lnTo>
                  <a:lnTo>
                    <a:pt x="76" y="518"/>
                  </a:lnTo>
                  <a:lnTo>
                    <a:pt x="76" y="518"/>
                  </a:lnTo>
                  <a:lnTo>
                    <a:pt x="80" y="518"/>
                  </a:lnTo>
                  <a:lnTo>
                    <a:pt x="84" y="520"/>
                  </a:lnTo>
                  <a:lnTo>
                    <a:pt x="92" y="528"/>
                  </a:lnTo>
                  <a:lnTo>
                    <a:pt x="96" y="538"/>
                  </a:lnTo>
                  <a:lnTo>
                    <a:pt x="98" y="552"/>
                  </a:lnTo>
                  <a:lnTo>
                    <a:pt x="98" y="552"/>
                  </a:lnTo>
                  <a:lnTo>
                    <a:pt x="96" y="566"/>
                  </a:lnTo>
                  <a:lnTo>
                    <a:pt x="92" y="576"/>
                  </a:lnTo>
                  <a:lnTo>
                    <a:pt x="86" y="584"/>
                  </a:lnTo>
                  <a:lnTo>
                    <a:pt x="82" y="586"/>
                  </a:lnTo>
                  <a:lnTo>
                    <a:pt x="78" y="586"/>
                  </a:lnTo>
                  <a:lnTo>
                    <a:pt x="78" y="586"/>
                  </a:lnTo>
                  <a:close/>
                  <a:moveTo>
                    <a:pt x="26" y="660"/>
                  </a:moveTo>
                  <a:lnTo>
                    <a:pt x="26" y="660"/>
                  </a:lnTo>
                  <a:lnTo>
                    <a:pt x="18" y="658"/>
                  </a:lnTo>
                  <a:lnTo>
                    <a:pt x="12" y="660"/>
                  </a:lnTo>
                  <a:lnTo>
                    <a:pt x="6" y="666"/>
                  </a:lnTo>
                  <a:lnTo>
                    <a:pt x="4" y="672"/>
                  </a:lnTo>
                  <a:lnTo>
                    <a:pt x="6" y="768"/>
                  </a:lnTo>
                  <a:lnTo>
                    <a:pt x="6" y="768"/>
                  </a:lnTo>
                  <a:lnTo>
                    <a:pt x="8" y="780"/>
                  </a:lnTo>
                  <a:lnTo>
                    <a:pt x="12" y="792"/>
                  </a:lnTo>
                  <a:lnTo>
                    <a:pt x="18" y="802"/>
                  </a:lnTo>
                  <a:lnTo>
                    <a:pt x="26" y="810"/>
                  </a:lnTo>
                  <a:lnTo>
                    <a:pt x="26" y="810"/>
                  </a:lnTo>
                  <a:lnTo>
                    <a:pt x="52" y="826"/>
                  </a:lnTo>
                  <a:lnTo>
                    <a:pt x="82" y="840"/>
                  </a:lnTo>
                  <a:lnTo>
                    <a:pt x="116" y="852"/>
                  </a:lnTo>
                  <a:lnTo>
                    <a:pt x="154" y="862"/>
                  </a:lnTo>
                  <a:lnTo>
                    <a:pt x="196" y="872"/>
                  </a:lnTo>
                  <a:lnTo>
                    <a:pt x="242" y="878"/>
                  </a:lnTo>
                  <a:lnTo>
                    <a:pt x="288" y="882"/>
                  </a:lnTo>
                  <a:lnTo>
                    <a:pt x="340" y="884"/>
                  </a:lnTo>
                  <a:lnTo>
                    <a:pt x="340" y="884"/>
                  </a:lnTo>
                  <a:lnTo>
                    <a:pt x="390" y="882"/>
                  </a:lnTo>
                  <a:lnTo>
                    <a:pt x="438" y="878"/>
                  </a:lnTo>
                  <a:lnTo>
                    <a:pt x="484" y="872"/>
                  </a:lnTo>
                  <a:lnTo>
                    <a:pt x="524" y="862"/>
                  </a:lnTo>
                  <a:lnTo>
                    <a:pt x="562" y="852"/>
                  </a:lnTo>
                  <a:lnTo>
                    <a:pt x="598" y="840"/>
                  </a:lnTo>
                  <a:lnTo>
                    <a:pt x="628" y="826"/>
                  </a:lnTo>
                  <a:lnTo>
                    <a:pt x="652" y="810"/>
                  </a:lnTo>
                  <a:lnTo>
                    <a:pt x="652" y="810"/>
                  </a:lnTo>
                  <a:lnTo>
                    <a:pt x="662" y="802"/>
                  </a:lnTo>
                  <a:lnTo>
                    <a:pt x="668" y="792"/>
                  </a:lnTo>
                  <a:lnTo>
                    <a:pt x="672" y="780"/>
                  </a:lnTo>
                  <a:lnTo>
                    <a:pt x="674" y="768"/>
                  </a:lnTo>
                  <a:lnTo>
                    <a:pt x="674" y="672"/>
                  </a:lnTo>
                  <a:lnTo>
                    <a:pt x="674" y="672"/>
                  </a:lnTo>
                  <a:lnTo>
                    <a:pt x="672" y="666"/>
                  </a:lnTo>
                  <a:lnTo>
                    <a:pt x="668" y="660"/>
                  </a:lnTo>
                  <a:lnTo>
                    <a:pt x="660" y="658"/>
                  </a:lnTo>
                  <a:lnTo>
                    <a:pt x="652" y="660"/>
                  </a:lnTo>
                  <a:lnTo>
                    <a:pt x="652" y="660"/>
                  </a:lnTo>
                  <a:lnTo>
                    <a:pt x="624" y="674"/>
                  </a:lnTo>
                  <a:lnTo>
                    <a:pt x="590" y="686"/>
                  </a:lnTo>
                  <a:lnTo>
                    <a:pt x="554" y="698"/>
                  </a:lnTo>
                  <a:lnTo>
                    <a:pt x="516" y="708"/>
                  </a:lnTo>
                  <a:lnTo>
                    <a:pt x="474" y="716"/>
                  </a:lnTo>
                  <a:lnTo>
                    <a:pt x="432" y="720"/>
                  </a:lnTo>
                  <a:lnTo>
                    <a:pt x="386" y="724"/>
                  </a:lnTo>
                  <a:lnTo>
                    <a:pt x="340" y="726"/>
                  </a:lnTo>
                  <a:lnTo>
                    <a:pt x="340" y="726"/>
                  </a:lnTo>
                  <a:lnTo>
                    <a:pt x="292" y="724"/>
                  </a:lnTo>
                  <a:lnTo>
                    <a:pt x="248" y="720"/>
                  </a:lnTo>
                  <a:lnTo>
                    <a:pt x="204" y="716"/>
                  </a:lnTo>
                  <a:lnTo>
                    <a:pt x="164" y="708"/>
                  </a:lnTo>
                  <a:lnTo>
                    <a:pt x="126" y="698"/>
                  </a:lnTo>
                  <a:lnTo>
                    <a:pt x="90" y="686"/>
                  </a:lnTo>
                  <a:lnTo>
                    <a:pt x="56" y="674"/>
                  </a:lnTo>
                  <a:lnTo>
                    <a:pt x="26" y="660"/>
                  </a:lnTo>
                  <a:lnTo>
                    <a:pt x="26" y="660"/>
                  </a:lnTo>
                  <a:close/>
                  <a:moveTo>
                    <a:pt x="78" y="786"/>
                  </a:moveTo>
                  <a:lnTo>
                    <a:pt x="78" y="786"/>
                  </a:lnTo>
                  <a:lnTo>
                    <a:pt x="74" y="786"/>
                  </a:lnTo>
                  <a:lnTo>
                    <a:pt x="70" y="784"/>
                  </a:lnTo>
                  <a:lnTo>
                    <a:pt x="64" y="776"/>
                  </a:lnTo>
                  <a:lnTo>
                    <a:pt x="60" y="766"/>
                  </a:lnTo>
                  <a:lnTo>
                    <a:pt x="58" y="752"/>
                  </a:lnTo>
                  <a:lnTo>
                    <a:pt x="58" y="752"/>
                  </a:lnTo>
                  <a:lnTo>
                    <a:pt x="58" y="738"/>
                  </a:lnTo>
                  <a:lnTo>
                    <a:pt x="64" y="728"/>
                  </a:lnTo>
                  <a:lnTo>
                    <a:pt x="70" y="720"/>
                  </a:lnTo>
                  <a:lnTo>
                    <a:pt x="74" y="718"/>
                  </a:lnTo>
                  <a:lnTo>
                    <a:pt x="78" y="718"/>
                  </a:lnTo>
                  <a:lnTo>
                    <a:pt x="78" y="718"/>
                  </a:lnTo>
                  <a:lnTo>
                    <a:pt x="82" y="718"/>
                  </a:lnTo>
                  <a:lnTo>
                    <a:pt x="86" y="720"/>
                  </a:lnTo>
                  <a:lnTo>
                    <a:pt x="94" y="728"/>
                  </a:lnTo>
                  <a:lnTo>
                    <a:pt x="98" y="738"/>
                  </a:lnTo>
                  <a:lnTo>
                    <a:pt x="100" y="752"/>
                  </a:lnTo>
                  <a:lnTo>
                    <a:pt x="100" y="752"/>
                  </a:lnTo>
                  <a:lnTo>
                    <a:pt x="98" y="766"/>
                  </a:lnTo>
                  <a:lnTo>
                    <a:pt x="94" y="776"/>
                  </a:lnTo>
                  <a:lnTo>
                    <a:pt x="86" y="784"/>
                  </a:lnTo>
                  <a:lnTo>
                    <a:pt x="82" y="786"/>
                  </a:lnTo>
                  <a:lnTo>
                    <a:pt x="78" y="786"/>
                  </a:lnTo>
                  <a:lnTo>
                    <a:pt x="78" y="7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44" tIns="60972" rIns="121944" bIns="60972" numCol="1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20" name="AutoShape 27"/>
            <p:cNvSpPr>
              <a:spLocks noChangeArrowheads="1"/>
            </p:cNvSpPr>
            <p:nvPr/>
          </p:nvSpPr>
          <p:spPr bwMode="auto">
            <a:xfrm>
              <a:off x="9437017" y="5704624"/>
              <a:ext cx="459637" cy="168311"/>
            </a:xfrm>
            <a:prstGeom prst="can">
              <a:avLst>
                <a:gd name="adj" fmla="val 29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121944" tIns="60972" rIns="121944" bIns="60972" anchor="ctr"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200">
                  <a:solidFill>
                    <a:schemeClr val="hlink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cxnSp>
          <p:nvCxnSpPr>
            <p:cNvPr id="221" name="直接连接符 220"/>
            <p:cNvCxnSpPr/>
            <p:nvPr/>
          </p:nvCxnSpPr>
          <p:spPr bwMode="auto">
            <a:xfrm flipH="1" flipV="1">
              <a:off x="9751064" y="5541965"/>
              <a:ext cx="47518" cy="74109"/>
            </a:xfrm>
            <a:prstGeom prst="line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2" name="AutoShape 27"/>
            <p:cNvSpPr>
              <a:spLocks noChangeArrowheads="1"/>
            </p:cNvSpPr>
            <p:nvPr/>
          </p:nvSpPr>
          <p:spPr bwMode="auto">
            <a:xfrm>
              <a:off x="2619739" y="5108273"/>
              <a:ext cx="459637" cy="168311"/>
            </a:xfrm>
            <a:prstGeom prst="can">
              <a:avLst>
                <a:gd name="adj" fmla="val 29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121944" tIns="60972" rIns="121944" bIns="60972" anchor="ctr"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200">
                  <a:solidFill>
                    <a:schemeClr val="hlink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  <p:sp>
          <p:nvSpPr>
            <p:cNvPr id="223" name="AutoShape 27"/>
            <p:cNvSpPr>
              <a:spLocks noChangeArrowheads="1"/>
            </p:cNvSpPr>
            <p:nvPr/>
          </p:nvSpPr>
          <p:spPr bwMode="auto">
            <a:xfrm>
              <a:off x="5824039" y="5108273"/>
              <a:ext cx="459637" cy="168311"/>
            </a:xfrm>
            <a:prstGeom prst="can">
              <a:avLst>
                <a:gd name="adj" fmla="val 293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121944" tIns="60972" rIns="121944" bIns="60972" anchor="ctr">
              <a:noAutofit/>
            </a:bodyPr>
            <a:lstStyle/>
            <a:p>
              <a:pPr algn="ctr" fontAlgn="ctr">
                <a:spcBef>
                  <a:spcPct val="0"/>
                </a:spcBef>
              </a:pPr>
              <a:r>
                <a:rPr lang="ru-RU" sz="1200">
                  <a:solidFill>
                    <a:schemeClr val="hlink"/>
                  </a:solidFill>
                  <a:latin typeface="Huawei Sans" panose="020C0503030203020204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64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sz="3200" dirty="0">
                <a:latin typeface="Huawei Sans" panose="020C0503030203020204" pitchFamily="34" charset="0"/>
              </a:rPr>
              <a:t>Эволюция DR в сфере облачных вычислений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6670498" y="2353815"/>
            <a:ext cx="5606130" cy="5680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ctr"/>
            <a:r>
              <a:rPr lang="ru-RU" sz="1200">
                <a:latin typeface="Huawei Sans" panose="020C0503030203020204" pitchFamily="34" charset="0"/>
              </a:rPr>
              <a:t>В основном репликация сервисных данных.</a:t>
            </a:r>
          </a:p>
          <a:p>
            <a:pPr fontAlgn="ctr"/>
            <a:r>
              <a:rPr lang="ru-RU" sz="1200">
                <a:latin typeface="Huawei Sans" panose="020C0503030203020204" pitchFamily="34" charset="0"/>
              </a:rPr>
              <a:t>Сложный процесс и длительный период восстановления.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670470" y="1049540"/>
            <a:ext cx="10853013" cy="5151181"/>
            <a:chOff x="670470" y="1049540"/>
            <a:chExt cx="10853013" cy="5151181"/>
          </a:xfrm>
        </p:grpSpPr>
        <p:sp>
          <p:nvSpPr>
            <p:cNvPr id="3" name="Line 44"/>
            <p:cNvSpPr>
              <a:spLocks noChangeShapeType="1"/>
            </p:cNvSpPr>
            <p:nvPr/>
          </p:nvSpPr>
          <p:spPr bwMode="auto">
            <a:xfrm>
              <a:off x="2958725" y="4938469"/>
              <a:ext cx="375347" cy="419758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685617"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" name="Line 45"/>
            <p:cNvSpPr>
              <a:spLocks noChangeShapeType="1"/>
            </p:cNvSpPr>
            <p:nvPr/>
          </p:nvSpPr>
          <p:spPr bwMode="auto">
            <a:xfrm flipH="1">
              <a:off x="3853170" y="4994175"/>
              <a:ext cx="431361" cy="47137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685617"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904333" y="3622327"/>
              <a:ext cx="4901546" cy="1606959"/>
              <a:chOff x="0" y="144"/>
              <a:chExt cx="2016" cy="1322"/>
            </a:xfrm>
          </p:grpSpPr>
          <p:sp>
            <p:nvSpPr>
              <p:cNvPr id="6" name="AutoShape 7"/>
              <p:cNvSpPr>
                <a:spLocks noChangeArrowheads="1"/>
              </p:cNvSpPr>
              <p:nvPr/>
            </p:nvSpPr>
            <p:spPr bwMode="auto">
              <a:xfrm>
                <a:off x="0" y="144"/>
                <a:ext cx="2016" cy="1322"/>
              </a:xfrm>
              <a:prstGeom prst="roundRect">
                <a:avLst>
                  <a:gd name="adj" fmla="val 16667"/>
                </a:avLst>
              </a:prstGeom>
              <a:solidFill>
                <a:schemeClr val="bg1">
                  <a:lumMod val="95000"/>
                </a:schemeClr>
              </a:soli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685617" fontAlgn="ctr">
                  <a:spcAft>
                    <a:spcPct val="40000"/>
                  </a:spcAft>
                  <a:buClr>
                    <a:srgbClr val="7D9BC6"/>
                  </a:buClr>
                  <a:buFont typeface="Arial" pitchFamily="34" charset="0"/>
                  <a:buChar char=""/>
                  <a:defRPr/>
                </a:pPr>
                <a:endParaRPr lang="en-US" altLang="zh-CN" sz="1200" kern="0">
                  <a:solidFill>
                    <a:sysClr val="windowText" lastClr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83" y="809"/>
                <a:ext cx="1653" cy="284"/>
              </a:xfrm>
              <a:prstGeom prst="roundRect">
                <a:avLst>
                  <a:gd name="adj" fmla="val 16667"/>
                </a:avLst>
              </a:prstGeom>
              <a:solidFill>
                <a:srgbClr val="6699FF"/>
              </a:solidFill>
              <a:ln w="381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 defTabSz="685617" fontAlgn="ctr">
                  <a:spcAft>
                    <a:spcPct val="40000"/>
                  </a:spcAft>
                  <a:buClr>
                    <a:srgbClr val="7D9BC6"/>
                  </a:buClr>
                  <a:buFont typeface="Arial" pitchFamily="34" charset="0"/>
                  <a:buChar char=""/>
                  <a:defRPr/>
                </a:pPr>
                <a:endParaRPr lang="en-US" altLang="zh-CN" sz="1200" kern="0">
                  <a:solidFill>
                    <a:sysClr val="windowText" lastClr="00000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251" y="851"/>
                <a:ext cx="1282" cy="221"/>
              </a:xfrm>
              <a:prstGeom prst="rect">
                <a:avLst/>
              </a:prstGeom>
              <a:noFill/>
              <a:ln w="9525" cmpd="sng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defTabSz="685617" fontAlgn="ctr">
                  <a:lnSpc>
                    <a:spcPct val="87000"/>
                  </a:lnSpc>
                  <a:spcAft>
                    <a:spcPct val="40000"/>
                  </a:spcAft>
                  <a:buClr>
                    <a:srgbClr val="333333"/>
                  </a:buClr>
                  <a:buSzPct val="80000"/>
                  <a:defRPr/>
                </a:pPr>
                <a:r>
                  <a:rPr lang="ru-RU" sz="1200" b="1" dirty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Облачная платформа управления</a:t>
                </a:r>
              </a:p>
            </p:txBody>
          </p:sp>
        </p:grpSp>
        <p:sp>
          <p:nvSpPr>
            <p:cNvPr id="16" name="Text Box 46"/>
            <p:cNvSpPr txBox="1">
              <a:spLocks noChangeArrowheads="1"/>
            </p:cNvSpPr>
            <p:nvPr/>
          </p:nvSpPr>
          <p:spPr bwMode="auto">
            <a:xfrm>
              <a:off x="2460119" y="5331118"/>
              <a:ext cx="1144984" cy="294163"/>
            </a:xfrm>
            <a:prstGeom prst="rect">
              <a:avLst/>
            </a:prstGeom>
            <a:noFill/>
            <a:ln w="9525" cmpd="sng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defTabSz="685617" fontAlgn="ctr">
                <a:lnSpc>
                  <a:spcPct val="87000"/>
                </a:lnSpc>
                <a:spcBef>
                  <a:spcPct val="50000"/>
                </a:spcBef>
                <a:spcAft>
                  <a:spcPct val="40000"/>
                </a:spcAft>
                <a:buClr>
                  <a:srgbClr val="333333"/>
                </a:buClr>
                <a:buSzPct val="80000"/>
                <a:defRPr/>
              </a:pPr>
              <a:r>
                <a:rPr lang="ru-RU" sz="1200">
                  <a:latin typeface="Huawei Sans" panose="020C0503030203020204" pitchFamily="34" charset="0"/>
                </a:rPr>
                <a:t>СХД</a:t>
              </a:r>
            </a:p>
          </p:txBody>
        </p:sp>
        <p:grpSp>
          <p:nvGrpSpPr>
            <p:cNvPr id="17" name="组合 87"/>
            <p:cNvGrpSpPr/>
            <p:nvPr/>
          </p:nvGrpSpPr>
          <p:grpSpPr>
            <a:xfrm>
              <a:off x="1038021" y="3688630"/>
              <a:ext cx="523021" cy="627432"/>
              <a:chOff x="962394" y="1450311"/>
              <a:chExt cx="620666" cy="819420"/>
            </a:xfrm>
          </p:grpSpPr>
          <p:sp>
            <p:nvSpPr>
              <p:cNvPr id="18" name="AutoShape 25"/>
              <p:cNvSpPr>
                <a:spLocks noChangeArrowheads="1"/>
              </p:cNvSpPr>
              <p:nvPr/>
            </p:nvSpPr>
            <p:spPr bwMode="auto">
              <a:xfrm>
                <a:off x="962394" y="1450311"/>
                <a:ext cx="596848" cy="819420"/>
              </a:xfrm>
              <a:prstGeom prst="roundRect">
                <a:avLst>
                  <a:gd name="adj" fmla="val 4917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68413" tIns="34209" rIns="68413" bIns="34209" anchor="ctr">
                <a:noAutofit/>
              </a:bodyPr>
              <a:lstStyle/>
              <a:p>
                <a:pPr algn="ctr" fontAlgn="ctr"/>
                <a:endParaRPr lang="en-US" altLang="ja-JP" sz="1200">
                  <a:latin typeface="Huawei Sans" panose="020C0503030203020204" pitchFamily="34" charset="0"/>
                  <a:cs typeface="Arial Unicode MS" pitchFamily="34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9" name="AutoShape 26"/>
              <p:cNvSpPr>
                <a:spLocks noChangeArrowheads="1"/>
              </p:cNvSpPr>
              <p:nvPr/>
            </p:nvSpPr>
            <p:spPr bwMode="gray">
              <a:xfrm>
                <a:off x="995042" y="1830352"/>
                <a:ext cx="511786" cy="313398"/>
              </a:xfrm>
              <a:prstGeom prst="roundRect">
                <a:avLst>
                  <a:gd name="adj" fmla="val 8495"/>
                </a:avLst>
              </a:prstGeom>
              <a:gradFill rotWithShape="1">
                <a:gsLst>
                  <a:gs pos="0">
                    <a:srgbClr val="6AB7EC"/>
                  </a:gs>
                  <a:gs pos="100000">
                    <a:srgbClr val="31556D"/>
                  </a:gs>
                </a:gsLst>
                <a:lin ang="2700000" scaled="1"/>
              </a:gra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68549" tIns="34275" rIns="68549" bIns="34275" anchor="ctr">
                <a:noAutofit/>
              </a:bodyPr>
              <a:lstStyle/>
              <a:p>
                <a:pPr algn="ctr" defTabSz="599915" fontAlgn="ctr">
                  <a:spcBef>
                    <a:spcPct val="50000"/>
                  </a:spcBef>
                  <a:defRPr/>
                </a:pPr>
                <a:r>
                  <a:rPr lang="ru-RU" sz="1200" b="1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ОС</a:t>
                </a:r>
              </a:p>
            </p:txBody>
          </p:sp>
          <p:sp>
            <p:nvSpPr>
              <p:cNvPr id="20" name="AutoShape 29"/>
              <p:cNvSpPr>
                <a:spLocks noChangeArrowheads="1"/>
              </p:cNvSpPr>
              <p:nvPr/>
            </p:nvSpPr>
            <p:spPr bwMode="gray">
              <a:xfrm>
                <a:off x="1009336" y="1523339"/>
                <a:ext cx="573724" cy="259801"/>
              </a:xfrm>
              <a:prstGeom prst="roundRect">
                <a:avLst>
                  <a:gd name="adj" fmla="val 8495"/>
                </a:avLst>
              </a:prstGeom>
              <a:solidFill>
                <a:srgbClr val="79A400">
                  <a:alpha val="70195"/>
                </a:srgbClr>
              </a:soli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0" tIns="34275" rIns="0" bIns="34275" anchor="ctr">
                <a:noAutofit/>
              </a:bodyPr>
              <a:lstStyle/>
              <a:p>
                <a:pPr algn="ctr" defTabSz="599915" fontAlgn="ctr">
                  <a:spcBef>
                    <a:spcPct val="50000"/>
                  </a:spcBef>
                  <a:defRPr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Прил. </a:t>
                </a:r>
                <a:endParaRPr lang="ru-RU" sz="1200" b="1" dirty="0">
                  <a:solidFill>
                    <a:srgbClr val="FFFFFF"/>
                  </a:solidFill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21" name="组合 91"/>
            <p:cNvGrpSpPr/>
            <p:nvPr/>
          </p:nvGrpSpPr>
          <p:grpSpPr>
            <a:xfrm>
              <a:off x="1632194" y="3696326"/>
              <a:ext cx="578950" cy="620243"/>
              <a:chOff x="915624" y="1462508"/>
              <a:chExt cx="687036" cy="810032"/>
            </a:xfrm>
          </p:grpSpPr>
          <p:sp>
            <p:nvSpPr>
              <p:cNvPr id="22" name="AutoShape 25"/>
              <p:cNvSpPr>
                <a:spLocks noChangeArrowheads="1"/>
              </p:cNvSpPr>
              <p:nvPr/>
            </p:nvSpPr>
            <p:spPr bwMode="auto">
              <a:xfrm>
                <a:off x="915624" y="1462508"/>
                <a:ext cx="629841" cy="810032"/>
              </a:xfrm>
              <a:prstGeom prst="roundRect">
                <a:avLst>
                  <a:gd name="adj" fmla="val 4917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68413" tIns="34209" rIns="68413" bIns="34209" anchor="ctr">
                <a:noAutofit/>
              </a:bodyPr>
              <a:lstStyle/>
              <a:p>
                <a:pPr algn="ctr" fontAlgn="ctr"/>
                <a:endParaRPr lang="en-US" altLang="ja-JP" sz="1200">
                  <a:latin typeface="Huawei Sans" panose="020C0503030203020204" pitchFamily="34" charset="0"/>
                  <a:cs typeface="Arial Unicode MS" pitchFamily="34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" name="AutoShape 26"/>
              <p:cNvSpPr>
                <a:spLocks noChangeArrowheads="1"/>
              </p:cNvSpPr>
              <p:nvPr/>
            </p:nvSpPr>
            <p:spPr bwMode="gray">
              <a:xfrm>
                <a:off x="995042" y="1830352"/>
                <a:ext cx="511786" cy="313398"/>
              </a:xfrm>
              <a:prstGeom prst="roundRect">
                <a:avLst>
                  <a:gd name="adj" fmla="val 8495"/>
                </a:avLst>
              </a:prstGeom>
              <a:gradFill rotWithShape="1">
                <a:gsLst>
                  <a:gs pos="0">
                    <a:srgbClr val="6AB7EC"/>
                  </a:gs>
                  <a:gs pos="100000">
                    <a:srgbClr val="31556D"/>
                  </a:gs>
                </a:gsLst>
                <a:lin ang="2700000" scaled="1"/>
              </a:gra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68549" tIns="34275" rIns="68549" bIns="34275" anchor="ctr">
                <a:noAutofit/>
              </a:bodyPr>
              <a:lstStyle/>
              <a:p>
                <a:pPr algn="ctr" defTabSz="599915" fontAlgn="ctr">
                  <a:spcBef>
                    <a:spcPct val="50000"/>
                  </a:spcBef>
                  <a:defRPr/>
                </a:pPr>
                <a:r>
                  <a:rPr lang="ru-RU" sz="1200" b="1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ОС</a:t>
                </a:r>
              </a:p>
            </p:txBody>
          </p:sp>
          <p:sp>
            <p:nvSpPr>
              <p:cNvPr id="24" name="AutoShape 29"/>
              <p:cNvSpPr>
                <a:spLocks noChangeArrowheads="1"/>
              </p:cNvSpPr>
              <p:nvPr/>
            </p:nvSpPr>
            <p:spPr bwMode="gray">
              <a:xfrm>
                <a:off x="970103" y="1477799"/>
                <a:ext cx="632557" cy="291897"/>
              </a:xfrm>
              <a:prstGeom prst="roundRect">
                <a:avLst>
                  <a:gd name="adj" fmla="val 8495"/>
                </a:avLst>
              </a:prstGeom>
              <a:solidFill>
                <a:srgbClr val="79A400">
                  <a:alpha val="70195"/>
                </a:srgbClr>
              </a:soli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0" tIns="34275" rIns="0" bIns="34275" anchor="ctr">
                <a:noAutofit/>
              </a:bodyPr>
              <a:lstStyle/>
              <a:p>
                <a:pPr algn="ctr" defTabSz="599915" fontAlgn="ctr">
                  <a:spcBef>
                    <a:spcPct val="50000"/>
                  </a:spcBef>
                  <a:defRPr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Прил.</a:t>
                </a:r>
                <a:endParaRPr lang="ru-RU" sz="1200" b="1" dirty="0">
                  <a:solidFill>
                    <a:srgbClr val="FFFFFF"/>
                  </a:solidFill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25" name="组合 95"/>
            <p:cNvGrpSpPr/>
            <p:nvPr/>
          </p:nvGrpSpPr>
          <p:grpSpPr>
            <a:xfrm>
              <a:off x="2282296" y="3684821"/>
              <a:ext cx="567711" cy="620243"/>
              <a:chOff x="915624" y="1462508"/>
              <a:chExt cx="673699" cy="810032"/>
            </a:xfrm>
          </p:grpSpPr>
          <p:sp>
            <p:nvSpPr>
              <p:cNvPr id="26" name="AutoShape 25"/>
              <p:cNvSpPr>
                <a:spLocks noChangeArrowheads="1"/>
              </p:cNvSpPr>
              <p:nvPr/>
            </p:nvSpPr>
            <p:spPr bwMode="auto">
              <a:xfrm>
                <a:off x="915624" y="1462508"/>
                <a:ext cx="629841" cy="810032"/>
              </a:xfrm>
              <a:prstGeom prst="roundRect">
                <a:avLst>
                  <a:gd name="adj" fmla="val 4917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68413" tIns="34209" rIns="68413" bIns="34209" anchor="ctr">
                <a:noAutofit/>
              </a:bodyPr>
              <a:lstStyle/>
              <a:p>
                <a:pPr algn="ctr" fontAlgn="ctr"/>
                <a:endParaRPr lang="en-US" altLang="ja-JP" sz="1200">
                  <a:latin typeface="Huawei Sans" panose="020C0503030203020204" pitchFamily="34" charset="0"/>
                  <a:cs typeface="Arial Unicode MS" pitchFamily="34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7" name="AutoShape 26"/>
              <p:cNvSpPr>
                <a:spLocks noChangeArrowheads="1"/>
              </p:cNvSpPr>
              <p:nvPr/>
            </p:nvSpPr>
            <p:spPr bwMode="gray">
              <a:xfrm>
                <a:off x="995042" y="1830352"/>
                <a:ext cx="511786" cy="313398"/>
              </a:xfrm>
              <a:prstGeom prst="roundRect">
                <a:avLst>
                  <a:gd name="adj" fmla="val 8495"/>
                </a:avLst>
              </a:prstGeom>
              <a:gradFill rotWithShape="1">
                <a:gsLst>
                  <a:gs pos="0">
                    <a:srgbClr val="6AB7EC"/>
                  </a:gs>
                  <a:gs pos="100000">
                    <a:srgbClr val="31556D"/>
                  </a:gs>
                </a:gsLst>
                <a:lin ang="2700000" scaled="1"/>
              </a:gra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68549" tIns="34275" rIns="68549" bIns="34275" anchor="ctr">
                <a:noAutofit/>
              </a:bodyPr>
              <a:lstStyle/>
              <a:p>
                <a:pPr algn="ctr" defTabSz="599915" fontAlgn="ctr">
                  <a:spcBef>
                    <a:spcPct val="50000"/>
                  </a:spcBef>
                  <a:defRPr/>
                </a:pPr>
                <a:r>
                  <a:rPr lang="ru-RU" sz="1200" b="1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ОС</a:t>
                </a:r>
              </a:p>
            </p:txBody>
          </p:sp>
          <p:sp>
            <p:nvSpPr>
              <p:cNvPr id="28" name="AutoShape 29"/>
              <p:cNvSpPr>
                <a:spLocks noChangeArrowheads="1"/>
              </p:cNvSpPr>
              <p:nvPr/>
            </p:nvSpPr>
            <p:spPr bwMode="gray">
              <a:xfrm>
                <a:off x="1009335" y="1523340"/>
                <a:ext cx="579988" cy="259801"/>
              </a:xfrm>
              <a:prstGeom prst="roundRect">
                <a:avLst>
                  <a:gd name="adj" fmla="val 8495"/>
                </a:avLst>
              </a:prstGeom>
              <a:solidFill>
                <a:srgbClr val="79A400">
                  <a:alpha val="70195"/>
                </a:srgbClr>
              </a:soli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0" tIns="34275" rIns="0" bIns="34275" anchor="ctr">
                <a:noAutofit/>
              </a:bodyPr>
              <a:lstStyle/>
              <a:p>
                <a:pPr algn="ctr" defTabSz="599915" fontAlgn="ctr">
                  <a:spcBef>
                    <a:spcPct val="50000"/>
                  </a:spcBef>
                  <a:defRPr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Прил. </a:t>
                </a:r>
                <a:endParaRPr lang="ru-RU" sz="1200" b="1" dirty="0">
                  <a:solidFill>
                    <a:srgbClr val="FFFFFF"/>
                  </a:solidFill>
                  <a:latin typeface="Huawei Sans" panose="020C0503030203020204" pitchFamily="34" charset="0"/>
                </a:endParaRPr>
              </a:p>
            </p:txBody>
          </p:sp>
        </p:grpSp>
        <p:grpSp>
          <p:nvGrpSpPr>
            <p:cNvPr id="29" name="组合 99"/>
            <p:cNvGrpSpPr/>
            <p:nvPr/>
          </p:nvGrpSpPr>
          <p:grpSpPr>
            <a:xfrm>
              <a:off x="4713513" y="3661455"/>
              <a:ext cx="535437" cy="620243"/>
              <a:chOff x="915624" y="1462508"/>
              <a:chExt cx="635399" cy="810032"/>
            </a:xfrm>
          </p:grpSpPr>
          <p:sp>
            <p:nvSpPr>
              <p:cNvPr id="30" name="AutoShape 25"/>
              <p:cNvSpPr>
                <a:spLocks noChangeArrowheads="1"/>
              </p:cNvSpPr>
              <p:nvPr/>
            </p:nvSpPr>
            <p:spPr bwMode="auto">
              <a:xfrm>
                <a:off x="915624" y="1462508"/>
                <a:ext cx="629841" cy="810032"/>
              </a:xfrm>
              <a:prstGeom prst="roundRect">
                <a:avLst>
                  <a:gd name="adj" fmla="val 4917"/>
                </a:avLst>
              </a:prstGeom>
              <a:gradFill rotWithShape="1">
                <a:gsLst>
                  <a:gs pos="0">
                    <a:srgbClr val="FFFF99"/>
                  </a:gs>
                  <a:gs pos="100000">
                    <a:srgbClr val="767647">
                      <a:alpha val="14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68413" tIns="34209" rIns="68413" bIns="34209" anchor="ctr">
                <a:noAutofit/>
              </a:bodyPr>
              <a:lstStyle/>
              <a:p>
                <a:pPr algn="ctr" fontAlgn="ctr"/>
                <a:endParaRPr lang="en-US" altLang="ja-JP" sz="1200">
                  <a:latin typeface="Huawei Sans" panose="020C0503030203020204" pitchFamily="34" charset="0"/>
                  <a:cs typeface="Arial Unicode MS" pitchFamily="34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gray">
              <a:xfrm>
                <a:off x="995042" y="1830352"/>
                <a:ext cx="511786" cy="313398"/>
              </a:xfrm>
              <a:prstGeom prst="roundRect">
                <a:avLst>
                  <a:gd name="adj" fmla="val 8495"/>
                </a:avLst>
              </a:prstGeom>
              <a:gradFill rotWithShape="1">
                <a:gsLst>
                  <a:gs pos="0">
                    <a:srgbClr val="6AB7EC"/>
                  </a:gs>
                  <a:gs pos="100000">
                    <a:srgbClr val="31556D"/>
                  </a:gs>
                </a:gsLst>
                <a:lin ang="2700000" scaled="1"/>
              </a:gra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68549" tIns="34275" rIns="68549" bIns="34275" anchor="ctr">
                <a:noAutofit/>
              </a:bodyPr>
              <a:lstStyle/>
              <a:p>
                <a:pPr algn="ctr" defTabSz="599915" fontAlgn="ctr">
                  <a:spcBef>
                    <a:spcPct val="50000"/>
                  </a:spcBef>
                  <a:defRPr/>
                </a:pPr>
                <a:r>
                  <a:rPr lang="ru-RU" sz="1200" b="1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ОС</a:t>
                </a:r>
              </a:p>
            </p:txBody>
          </p:sp>
          <p:sp>
            <p:nvSpPr>
              <p:cNvPr id="32" name="AutoShape 29"/>
              <p:cNvSpPr>
                <a:spLocks noChangeArrowheads="1"/>
              </p:cNvSpPr>
              <p:nvPr/>
            </p:nvSpPr>
            <p:spPr bwMode="gray">
              <a:xfrm>
                <a:off x="971035" y="1523340"/>
                <a:ext cx="579988" cy="290317"/>
              </a:xfrm>
              <a:prstGeom prst="roundRect">
                <a:avLst>
                  <a:gd name="adj" fmla="val 8495"/>
                </a:avLst>
              </a:prstGeom>
              <a:solidFill>
                <a:srgbClr val="79A400">
                  <a:alpha val="70195"/>
                </a:srgbClr>
              </a:solidFill>
              <a:ln w="38100" algn="ctr">
                <a:solidFill>
                  <a:schemeClr val="accent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square" lIns="0" tIns="34275" rIns="0" bIns="34275" anchor="ctr">
                <a:noAutofit/>
              </a:bodyPr>
              <a:lstStyle/>
              <a:p>
                <a:pPr algn="ctr" defTabSz="599915" fontAlgn="ctr">
                  <a:spcBef>
                    <a:spcPct val="50000"/>
                  </a:spcBef>
                  <a:defRPr/>
                </a:pPr>
                <a:r>
                  <a:rPr lang="ru-RU" sz="1200" b="1" dirty="0" smtClean="0">
                    <a:solidFill>
                      <a:srgbClr val="FFFFFF"/>
                    </a:solidFill>
                    <a:latin typeface="Huawei Sans" panose="020C0503030203020204" pitchFamily="34" charset="0"/>
                  </a:rPr>
                  <a:t>Прил.</a:t>
                </a:r>
                <a:endParaRPr lang="ru-RU" sz="1200" b="1" dirty="0">
                  <a:solidFill>
                    <a:srgbClr val="FFFFFF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 bwMode="auto">
            <a:xfrm>
              <a:off x="731837" y="3171483"/>
              <a:ext cx="5305559" cy="281976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9385" tIns="29692" rIns="59385" bIns="2969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01106" fontAlgn="ctr"/>
              <a:endParaRPr lang="en-US" altLang="zh-CN" sz="12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" name="右箭头 34"/>
            <p:cNvSpPr/>
            <p:nvPr/>
          </p:nvSpPr>
          <p:spPr bwMode="auto">
            <a:xfrm>
              <a:off x="3020015" y="3838297"/>
              <a:ext cx="1418969" cy="416578"/>
            </a:xfrm>
            <a:prstGeom prst="rightArrow">
              <a:avLst/>
            </a:prstGeom>
            <a:solidFill>
              <a:srgbClr val="C6E6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36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31221" y="1429601"/>
              <a:ext cx="392978" cy="45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7503" y="1442618"/>
              <a:ext cx="392978" cy="45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矩形 38"/>
            <p:cNvSpPr/>
            <p:nvPr/>
          </p:nvSpPr>
          <p:spPr bwMode="auto">
            <a:xfrm>
              <a:off x="731838" y="1049540"/>
              <a:ext cx="5318578" cy="17704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9385" tIns="29692" rIns="59385" bIns="2969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01106" fontAlgn="ctr"/>
              <a:endParaRPr lang="en-US" altLang="zh-CN" sz="12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H="1" flipV="1">
              <a:off x="4386911" y="1843642"/>
              <a:ext cx="234325" cy="33846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685617"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H="1">
              <a:off x="4972723" y="1837278"/>
              <a:ext cx="238125" cy="318797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685617"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2092" y="1410953"/>
              <a:ext cx="2357669" cy="875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770140" y="2366602"/>
              <a:ext cx="2677085" cy="757299"/>
            </a:xfrm>
            <a:prstGeom prst="rect">
              <a:avLst/>
            </a:prstGeom>
            <a:noFill/>
          </p:spPr>
          <p:txBody>
            <a:bodyPr wrap="square" lIns="68535" tIns="34268" rIns="68535" bIns="34268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Резервирование компонентов и высокая надежность устройств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17709" y="2377382"/>
              <a:ext cx="2725454" cy="327877"/>
            </a:xfrm>
            <a:prstGeom prst="rect">
              <a:avLst/>
            </a:prstGeom>
            <a:noFill/>
          </p:spPr>
          <p:txBody>
            <a:bodyPr wrap="square" lIns="68535" tIns="34268" rIns="68535" bIns="34268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Горячее резервное копирование на базе двух хостов</a:t>
              </a:r>
            </a:p>
          </p:txBody>
        </p:sp>
        <p:sp>
          <p:nvSpPr>
            <p:cNvPr id="45" name="下箭头 44"/>
            <p:cNvSpPr/>
            <p:nvPr/>
          </p:nvSpPr>
          <p:spPr bwMode="auto">
            <a:xfrm>
              <a:off x="3202267" y="2819994"/>
              <a:ext cx="559776" cy="338470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98494" y="1058094"/>
              <a:ext cx="3945673" cy="599516"/>
            </a:xfrm>
            <a:prstGeom prst="rect">
              <a:avLst/>
            </a:prstGeom>
            <a:noFill/>
          </p:spPr>
          <p:txBody>
            <a:bodyPr wrap="square" lIns="68535" tIns="34268" rIns="68535" bIns="34268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Высокая надежность в традиционных </a:t>
              </a:r>
              <a:r>
                <a:rPr lang="ru-RU" sz="1200" dirty="0" err="1">
                  <a:solidFill>
                    <a:srgbClr val="C00000"/>
                  </a:solidFill>
                  <a:latin typeface="Huawei Sans" panose="020C0503030203020204" pitchFamily="34" charset="0"/>
                </a:rPr>
                <a:t>ЦОДах</a:t>
              </a:r>
              <a:endParaRPr lang="ru-RU" sz="1200" dirty="0">
                <a:solidFill>
                  <a:srgbClr val="C0000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70470" y="3158464"/>
              <a:ext cx="5426471" cy="309590"/>
            </a:xfrm>
            <a:prstGeom prst="rect">
              <a:avLst/>
            </a:prstGeom>
            <a:noFill/>
          </p:spPr>
          <p:txBody>
            <a:bodyPr wrap="square" lIns="68535" tIns="34268" rIns="68535" bIns="34268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Высокая надежность </a:t>
              </a:r>
              <a:r>
                <a:rPr lang="ru-RU" sz="1200" dirty="0" err="1">
                  <a:solidFill>
                    <a:srgbClr val="C00000"/>
                  </a:solidFill>
                  <a:latin typeface="Huawei Sans" panose="020C0503030203020204" pitchFamily="34" charset="0"/>
                </a:rPr>
                <a:t>ЦОДов</a:t>
              </a:r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 с применением облачных вычислений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58703" y="5664318"/>
              <a:ext cx="4279704" cy="536403"/>
            </a:xfrm>
            <a:prstGeom prst="rect">
              <a:avLst/>
            </a:prstGeom>
            <a:noFill/>
          </p:spPr>
          <p:txBody>
            <a:bodyPr wrap="square" lIns="68535" tIns="34268" rIns="68535" bIns="34268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Автоматическая миграция ВМ (включая сервисы)</a:t>
              </a:r>
            </a:p>
          </p:txBody>
        </p:sp>
        <p:sp>
          <p:nvSpPr>
            <p:cNvPr id="50" name="圆角矩形 49"/>
            <p:cNvSpPr/>
            <p:nvPr/>
          </p:nvSpPr>
          <p:spPr bwMode="auto">
            <a:xfrm>
              <a:off x="6916218" y="1348954"/>
              <a:ext cx="1959116" cy="1002390"/>
            </a:xfrm>
            <a:prstGeom prst="roundRect">
              <a:avLst>
                <a:gd name="adj" fmla="val 9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75" name="Picture 2357" descr="图片2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3706" y="5240860"/>
              <a:ext cx="495847" cy="354875"/>
            </a:xfrm>
            <a:prstGeom prst="rect">
              <a:avLst/>
            </a:prstGeom>
            <a:noFill/>
          </p:spPr>
        </p:pic>
        <p:pic>
          <p:nvPicPr>
            <p:cNvPr id="76" name="Picture 2357" descr="图片2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68349" y="1983451"/>
              <a:ext cx="495847" cy="354875"/>
            </a:xfrm>
            <a:prstGeom prst="rect">
              <a:avLst/>
            </a:prstGeom>
            <a:noFill/>
          </p:spPr>
        </p:pic>
        <p:pic>
          <p:nvPicPr>
            <p:cNvPr id="77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00675" y="1390546"/>
              <a:ext cx="392978" cy="45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46957" y="1403565"/>
              <a:ext cx="392978" cy="45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Line 44"/>
            <p:cNvSpPr>
              <a:spLocks noChangeShapeType="1"/>
            </p:cNvSpPr>
            <p:nvPr/>
          </p:nvSpPr>
          <p:spPr bwMode="auto">
            <a:xfrm flipH="1" flipV="1">
              <a:off x="7456365" y="1804589"/>
              <a:ext cx="234325" cy="33846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685617"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0" name="Line 44"/>
            <p:cNvSpPr>
              <a:spLocks noChangeShapeType="1"/>
            </p:cNvSpPr>
            <p:nvPr/>
          </p:nvSpPr>
          <p:spPr bwMode="auto">
            <a:xfrm flipH="1">
              <a:off x="8042177" y="1798225"/>
              <a:ext cx="238125" cy="318797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685617"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81" name="Picture 2357" descr="图片2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37803" y="1944397"/>
              <a:ext cx="495847" cy="354875"/>
            </a:xfrm>
            <a:prstGeom prst="rect">
              <a:avLst/>
            </a:prstGeom>
            <a:noFill/>
          </p:spPr>
        </p:pic>
        <p:sp>
          <p:nvSpPr>
            <p:cNvPr id="82" name="圆角矩形 81"/>
            <p:cNvSpPr/>
            <p:nvPr/>
          </p:nvSpPr>
          <p:spPr bwMode="auto">
            <a:xfrm>
              <a:off x="9298522" y="1348955"/>
              <a:ext cx="1959116" cy="1028427"/>
            </a:xfrm>
            <a:prstGeom prst="roundRect">
              <a:avLst>
                <a:gd name="adj" fmla="val 928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83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82979" y="1390546"/>
              <a:ext cx="392978" cy="45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29261" y="1403565"/>
              <a:ext cx="392978" cy="45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Line 44"/>
            <p:cNvSpPr>
              <a:spLocks noChangeShapeType="1"/>
            </p:cNvSpPr>
            <p:nvPr/>
          </p:nvSpPr>
          <p:spPr bwMode="auto">
            <a:xfrm flipH="1" flipV="1">
              <a:off x="9838669" y="1804589"/>
              <a:ext cx="234325" cy="338469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685617"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6" name="Line 44"/>
            <p:cNvSpPr>
              <a:spLocks noChangeShapeType="1"/>
            </p:cNvSpPr>
            <p:nvPr/>
          </p:nvSpPr>
          <p:spPr bwMode="auto">
            <a:xfrm flipH="1">
              <a:off x="10424481" y="1798225"/>
              <a:ext cx="238125" cy="318797"/>
            </a:xfrm>
            <a:prstGeom prst="line">
              <a:avLst/>
            </a:prstGeom>
            <a:noFill/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defTabSz="685617" fontAlgn="ctr"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87" name="Picture 2357" descr="图片2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20108" y="1944397"/>
              <a:ext cx="495847" cy="354875"/>
            </a:xfrm>
            <a:prstGeom prst="rect">
              <a:avLst/>
            </a:prstGeom>
            <a:noFill/>
          </p:spPr>
        </p:pic>
        <p:sp>
          <p:nvSpPr>
            <p:cNvPr id="88" name="矩形 87"/>
            <p:cNvSpPr/>
            <p:nvPr/>
          </p:nvSpPr>
          <p:spPr bwMode="auto">
            <a:xfrm>
              <a:off x="6615653" y="1049540"/>
              <a:ext cx="4844510" cy="177045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9385" tIns="29692" rIns="59385" bIns="2969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01106" fontAlgn="ctr"/>
              <a:endParaRPr lang="en-US" altLang="zh-CN" sz="12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7456365" y="1058094"/>
              <a:ext cx="2922671" cy="347062"/>
            </a:xfrm>
            <a:prstGeom prst="rect">
              <a:avLst/>
            </a:prstGeom>
            <a:noFill/>
          </p:spPr>
          <p:txBody>
            <a:bodyPr wrap="square" lIns="68535" tIns="34268" rIns="68535" bIns="34268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Традиционное DR между </a:t>
              </a:r>
              <a:r>
                <a:rPr lang="ru-RU" sz="1200" dirty="0" err="1">
                  <a:solidFill>
                    <a:srgbClr val="C00000"/>
                  </a:solidFill>
                  <a:latin typeface="Huawei Sans" panose="020C0503030203020204" pitchFamily="34" charset="0"/>
                </a:rPr>
                <a:t>ЦОДами</a:t>
              </a:r>
              <a:endParaRPr lang="ru-RU" sz="1200" dirty="0">
                <a:solidFill>
                  <a:srgbClr val="C00000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91" name="右箭头 90"/>
            <p:cNvSpPr/>
            <p:nvPr/>
          </p:nvSpPr>
          <p:spPr bwMode="auto">
            <a:xfrm>
              <a:off x="8198394" y="1999857"/>
              <a:ext cx="1770456" cy="247343"/>
            </a:xfrm>
            <a:prstGeom prst="rightArrow">
              <a:avLst/>
            </a:prstGeom>
            <a:solidFill>
              <a:srgbClr val="C6E6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 bwMode="auto">
            <a:xfrm>
              <a:off x="6615654" y="3171483"/>
              <a:ext cx="4844510" cy="28197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9385" tIns="29692" rIns="59385" bIns="29692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01106" fontAlgn="ctr"/>
              <a:endParaRPr lang="en-US" altLang="zh-CN" sz="12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3" name="下箭头 92"/>
            <p:cNvSpPr/>
            <p:nvPr/>
          </p:nvSpPr>
          <p:spPr bwMode="auto">
            <a:xfrm>
              <a:off x="8972616" y="2819994"/>
              <a:ext cx="559776" cy="338470"/>
            </a:xfrm>
            <a:prstGeom prst="downArrow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94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14702" y="4869264"/>
              <a:ext cx="290922" cy="296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11167" y="4869264"/>
              <a:ext cx="290922" cy="296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07633" y="4869264"/>
              <a:ext cx="290922" cy="296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00566" y="4869264"/>
              <a:ext cx="290922" cy="296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263" descr="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4099" y="4869264"/>
              <a:ext cx="290922" cy="296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AutoShape 7"/>
            <p:cNvSpPr>
              <a:spLocks noChangeArrowheads="1"/>
            </p:cNvSpPr>
            <p:nvPr/>
          </p:nvSpPr>
          <p:spPr bwMode="auto">
            <a:xfrm>
              <a:off x="6696911" y="3579352"/>
              <a:ext cx="1920410" cy="160695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685617" fontAlgn="ctr">
                <a:spcAft>
                  <a:spcPct val="40000"/>
                </a:spcAft>
                <a:buClr>
                  <a:srgbClr val="7D9BC6"/>
                </a:buClr>
                <a:buFont typeface="Arial" pitchFamily="34" charset="0"/>
                <a:buChar char=""/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6839216" y="3584623"/>
              <a:ext cx="1621890" cy="1541444"/>
              <a:chOff x="9551923" y="3530971"/>
              <a:chExt cx="1582264" cy="1503784"/>
            </a:xfrm>
          </p:grpSpPr>
          <p:sp>
            <p:nvSpPr>
              <p:cNvPr id="102" name="图文框 101"/>
              <p:cNvSpPr/>
              <p:nvPr/>
            </p:nvSpPr>
            <p:spPr bwMode="auto">
              <a:xfrm>
                <a:off x="9551923" y="4604672"/>
                <a:ext cx="1582264" cy="430083"/>
              </a:xfrm>
              <a:prstGeom prst="frame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ВМ: БД</a:t>
                </a:r>
              </a:p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ОС+БД</a:t>
                </a:r>
              </a:p>
            </p:txBody>
          </p:sp>
          <p:sp>
            <p:nvSpPr>
              <p:cNvPr id="103" name="图文框 102"/>
              <p:cNvSpPr/>
              <p:nvPr/>
            </p:nvSpPr>
            <p:spPr bwMode="auto">
              <a:xfrm>
                <a:off x="9551923" y="4056628"/>
                <a:ext cx="1582264" cy="430083"/>
              </a:xfrm>
              <a:prstGeom prst="frame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ВМ: Прил.</a:t>
                </a:r>
              </a:p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ОС+J2EE</a:t>
                </a:r>
              </a:p>
            </p:txBody>
          </p:sp>
          <p:sp>
            <p:nvSpPr>
              <p:cNvPr id="104" name="图文框 103"/>
              <p:cNvSpPr/>
              <p:nvPr/>
            </p:nvSpPr>
            <p:spPr bwMode="auto">
              <a:xfrm>
                <a:off x="9551923" y="3530971"/>
                <a:ext cx="1582264" cy="430083"/>
              </a:xfrm>
              <a:prstGeom prst="frame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ВМ: WebUI</a:t>
                </a:r>
              </a:p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ОС+Apache</a:t>
                </a:r>
              </a:p>
            </p:txBody>
          </p:sp>
          <p:cxnSp>
            <p:nvCxnSpPr>
              <p:cNvPr id="105" name="直接连接符 104"/>
              <p:cNvCxnSpPr>
                <a:stCxn id="104" idx="2"/>
                <a:endCxn id="103" idx="0"/>
              </p:cNvCxnSpPr>
              <p:nvPr/>
            </p:nvCxnSpPr>
            <p:spPr bwMode="auto">
              <a:xfrm>
                <a:off x="10343055" y="3961054"/>
                <a:ext cx="0" cy="95574"/>
              </a:xfrm>
              <a:prstGeom prst="line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endCxn id="102" idx="0"/>
              </p:cNvCxnSpPr>
              <p:nvPr/>
            </p:nvCxnSpPr>
            <p:spPr bwMode="auto">
              <a:xfrm>
                <a:off x="10343055" y="4461311"/>
                <a:ext cx="0" cy="143361"/>
              </a:xfrm>
              <a:prstGeom prst="line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8" name="AutoShape 7"/>
            <p:cNvSpPr>
              <a:spLocks noChangeArrowheads="1"/>
            </p:cNvSpPr>
            <p:nvPr/>
          </p:nvSpPr>
          <p:spPr bwMode="auto">
            <a:xfrm>
              <a:off x="9495079" y="3600868"/>
              <a:ext cx="1920410" cy="160695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38100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/>
            <a:p>
              <a:pPr algn="ctr" defTabSz="685617" fontAlgn="ctr">
                <a:spcAft>
                  <a:spcPct val="40000"/>
                </a:spcAft>
                <a:buClr>
                  <a:srgbClr val="7D9BC6"/>
                </a:buClr>
                <a:buFont typeface="Arial" pitchFamily="34" charset="0"/>
                <a:buChar char=""/>
                <a:defRPr/>
              </a:pPr>
              <a:endParaRPr lang="en-US" altLang="zh-CN" sz="1200" kern="0">
                <a:solidFill>
                  <a:sysClr val="windowText" lastClr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9637384" y="3606137"/>
              <a:ext cx="1621890" cy="1541444"/>
              <a:chOff x="9779826" y="3551961"/>
              <a:chExt cx="1582264" cy="1503784"/>
            </a:xfrm>
          </p:grpSpPr>
          <p:sp>
            <p:nvSpPr>
              <p:cNvPr id="120" name="图文框 119"/>
              <p:cNvSpPr/>
              <p:nvPr/>
            </p:nvSpPr>
            <p:spPr bwMode="auto">
              <a:xfrm>
                <a:off x="9779826" y="4625662"/>
                <a:ext cx="1582264" cy="430083"/>
              </a:xfrm>
              <a:prstGeom prst="frame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ВМ: БД</a:t>
                </a:r>
              </a:p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ОС+БД</a:t>
                </a:r>
              </a:p>
            </p:txBody>
          </p:sp>
          <p:sp>
            <p:nvSpPr>
              <p:cNvPr id="121" name="图文框 120"/>
              <p:cNvSpPr/>
              <p:nvPr/>
            </p:nvSpPr>
            <p:spPr bwMode="auto">
              <a:xfrm>
                <a:off x="9779826" y="4077618"/>
                <a:ext cx="1582264" cy="430083"/>
              </a:xfrm>
              <a:prstGeom prst="frame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ВМ: Прил.</a:t>
                </a:r>
              </a:p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ОС+J2EE</a:t>
                </a:r>
              </a:p>
            </p:txBody>
          </p:sp>
          <p:sp>
            <p:nvSpPr>
              <p:cNvPr id="122" name="图文框 121"/>
              <p:cNvSpPr/>
              <p:nvPr/>
            </p:nvSpPr>
            <p:spPr bwMode="auto">
              <a:xfrm>
                <a:off x="9779826" y="3551961"/>
                <a:ext cx="1582264" cy="430083"/>
              </a:xfrm>
              <a:prstGeom prst="frame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ВМ: WebUI</a:t>
                </a:r>
              </a:p>
              <a:p>
                <a:pPr algn="ctr" defTabSz="685617" fontAlgn="ctr">
                  <a:lnSpc>
                    <a:spcPct val="90000"/>
                  </a:lnSpc>
                  <a:buClr>
                    <a:srgbClr val="CC9900"/>
                  </a:buClr>
                </a:pPr>
                <a:r>
                  <a:rPr lang="ru-RU" sz="1200">
                    <a:latin typeface="Huawei Sans" panose="020C0503030203020204" pitchFamily="34" charset="0"/>
                  </a:rPr>
                  <a:t>ОС+Apache</a:t>
                </a:r>
              </a:p>
            </p:txBody>
          </p:sp>
          <p:cxnSp>
            <p:nvCxnSpPr>
              <p:cNvPr id="123" name="直接连接符 122"/>
              <p:cNvCxnSpPr>
                <a:stCxn id="122" idx="2"/>
                <a:endCxn id="121" idx="0"/>
              </p:cNvCxnSpPr>
              <p:nvPr/>
            </p:nvCxnSpPr>
            <p:spPr bwMode="auto">
              <a:xfrm>
                <a:off x="10570958" y="3982044"/>
                <a:ext cx="0" cy="95574"/>
              </a:xfrm>
              <a:prstGeom prst="line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>
                <a:endCxn id="120" idx="0"/>
              </p:cNvCxnSpPr>
              <p:nvPr/>
            </p:nvCxnSpPr>
            <p:spPr bwMode="auto">
              <a:xfrm>
                <a:off x="10570958" y="4482301"/>
                <a:ext cx="0" cy="143361"/>
              </a:xfrm>
              <a:prstGeom prst="line">
                <a:avLst/>
              </a:prstGeom>
              <a:ln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右箭头 124"/>
            <p:cNvSpPr/>
            <p:nvPr/>
          </p:nvSpPr>
          <p:spPr bwMode="auto">
            <a:xfrm>
              <a:off x="8762507" y="4443444"/>
              <a:ext cx="624867" cy="182252"/>
            </a:xfrm>
            <a:prstGeom prst="rightArrow">
              <a:avLst/>
            </a:prstGeom>
            <a:solidFill>
              <a:srgbClr val="C6E6A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62" tIns="34281" rIns="68562" bIns="34281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617" fontAlgn="ctr">
                <a:buClr>
                  <a:srgbClr val="CC9900"/>
                </a:buClr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495722" y="4000496"/>
              <a:ext cx="1144359" cy="3155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C00000"/>
                  </a:solidFill>
                  <a:latin typeface="Huawei Sans" panose="020C0503030203020204" pitchFamily="34" charset="0"/>
                </a:rPr>
                <a:t>Миграция ВМ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6615654" y="5235827"/>
              <a:ext cx="4907829" cy="5680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Комплексная репликация </a:t>
              </a:r>
              <a:r>
                <a:rPr lang="ru-RU" sz="1200" dirty="0" smtClean="0">
                  <a:latin typeface="Huawei Sans" panose="020C0503030203020204" pitchFamily="34" charset="0"/>
                </a:rPr>
                <a:t>всех </a:t>
              </a:r>
              <a:r>
                <a:rPr lang="ru-RU" sz="1200" dirty="0">
                  <a:latin typeface="Huawei Sans" panose="020C0503030203020204" pitchFamily="34" charset="0"/>
                </a:rPr>
                <a:t>сервисных данных и данных рабочей </a:t>
              </a:r>
              <a:r>
                <a:rPr lang="ru-RU" sz="1200" dirty="0" smtClean="0">
                  <a:latin typeface="Huawei Sans" panose="020C0503030203020204" pitchFamily="34" charset="0"/>
                </a:rPr>
                <a:t>среды и управление.</a:t>
              </a:r>
              <a:endParaRPr lang="ru-RU" sz="1200" dirty="0">
                <a:latin typeface="Huawei Sans" panose="020C0503030203020204" pitchFamily="34" charset="0"/>
              </a:endParaRPr>
            </a:p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Простой процесс восстановления и короткий период восстановления.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515498" y="3137655"/>
              <a:ext cx="3104806" cy="302493"/>
            </a:xfrm>
            <a:prstGeom prst="rect">
              <a:avLst/>
            </a:prstGeom>
            <a:noFill/>
          </p:spPr>
          <p:txBody>
            <a:bodyPr wrap="square" lIns="68535" tIns="34268" rIns="68535" bIns="34268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DR между </a:t>
              </a:r>
              <a:r>
                <a:rPr lang="ru-RU" sz="1200" b="1" dirty="0" err="1">
                  <a:solidFill>
                    <a:srgbClr val="C00000"/>
                  </a:solidFill>
                  <a:latin typeface="Huawei Sans" panose="020C0503030203020204" pitchFamily="34" charset="0"/>
                </a:rPr>
                <a:t>ЦОДами</a:t>
              </a:r>
              <a:r>
                <a:rPr lang="ru-RU" sz="1200" b="1" dirty="0">
                  <a:solidFill>
                    <a:srgbClr val="C00000"/>
                  </a:solidFill>
                  <a:latin typeface="Huawei Sans" panose="020C0503030203020204" pitchFamily="34" charset="0"/>
                </a:rPr>
                <a:t> с применением облачных вычислений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43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126" y="101948"/>
            <a:ext cx="10933038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Реализация облачного решения DR с конфигурацией «активный-резервный» на уровне данных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78114" y="1044190"/>
            <a:ext cx="3182586" cy="4235995"/>
          </a:xfrm>
          <a:prstGeom prst="roundRect">
            <a:avLst>
              <a:gd name="adj" fmla="val 3264"/>
            </a:avLst>
          </a:prstGeom>
          <a:solidFill>
            <a:srgbClr val="E4EAF4"/>
          </a:solidFill>
          <a:ln w="28575" algn="ctr">
            <a:solidFill>
              <a:srgbClr val="557BBE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eaLnBrk="0" fontAlgn="ctr" hangingPunct="0"/>
            <a:endParaRPr lang="en-US" altLang="zh-CN" sz="1200" b="1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" panose="020C050303020302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424482" y="1044190"/>
            <a:ext cx="3182586" cy="4235995"/>
          </a:xfrm>
          <a:prstGeom prst="roundRect">
            <a:avLst>
              <a:gd name="adj" fmla="val 3264"/>
            </a:avLst>
          </a:prstGeom>
          <a:solidFill>
            <a:srgbClr val="E4EAF4"/>
          </a:solidFill>
          <a:ln w="28575" algn="ctr">
            <a:solidFill>
              <a:srgbClr val="557BBE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 eaLnBrk="0" fontAlgn="ctr" hangingPunct="0"/>
            <a:endParaRPr lang="en-US" altLang="zh-CN" sz="1200" b="1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  <a:sym typeface="Huawei Sans" panose="020C0503030203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276205" y="2942003"/>
            <a:ext cx="1880964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44"/>
          <p:cNvCxnSpPr/>
          <p:nvPr/>
        </p:nvCxnSpPr>
        <p:spPr>
          <a:xfrm>
            <a:off x="1686195" y="2410877"/>
            <a:ext cx="0" cy="4748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552866" y="2410877"/>
            <a:ext cx="0" cy="4748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0"/>
          <p:cNvGrpSpPr/>
          <p:nvPr/>
        </p:nvGrpSpPr>
        <p:grpSpPr>
          <a:xfrm>
            <a:off x="1328478" y="1595812"/>
            <a:ext cx="758552" cy="1133755"/>
            <a:chOff x="901605" y="745054"/>
            <a:chExt cx="890775" cy="1891188"/>
          </a:xfrm>
        </p:grpSpPr>
        <p:pic>
          <p:nvPicPr>
            <p:cNvPr id="133" name="Picture 455" descr="图片1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456" y="1721842"/>
              <a:ext cx="566737" cy="914400"/>
            </a:xfrm>
            <a:prstGeom prst="rect">
              <a:avLst/>
            </a:prstGeom>
            <a:noFill/>
          </p:spPr>
        </p:pic>
        <p:grpSp>
          <p:nvGrpSpPr>
            <p:cNvPr id="134" name="Group 39"/>
            <p:cNvGrpSpPr>
              <a:grpSpLocks/>
            </p:cNvGrpSpPr>
            <p:nvPr/>
          </p:nvGrpSpPr>
          <p:grpSpPr bwMode="auto">
            <a:xfrm>
              <a:off x="901605" y="745054"/>
              <a:ext cx="557283" cy="794970"/>
              <a:chOff x="2070100" y="1806575"/>
              <a:chExt cx="742950" cy="536575"/>
            </a:xfrm>
          </p:grpSpPr>
          <p:sp>
            <p:nvSpPr>
              <p:cNvPr id="145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46" name="Group 88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147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148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  <p:grpSp>
          <p:nvGrpSpPr>
            <p:cNvPr id="135" name="Group 39"/>
            <p:cNvGrpSpPr>
              <a:grpSpLocks/>
            </p:cNvGrpSpPr>
            <p:nvPr/>
          </p:nvGrpSpPr>
          <p:grpSpPr bwMode="auto">
            <a:xfrm>
              <a:off x="1054005" y="897454"/>
              <a:ext cx="557283" cy="794970"/>
              <a:chOff x="2070100" y="1806575"/>
              <a:chExt cx="742950" cy="536575"/>
            </a:xfrm>
          </p:grpSpPr>
          <p:sp>
            <p:nvSpPr>
              <p:cNvPr id="141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42" name="Group 88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143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144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  <p:grpSp>
          <p:nvGrpSpPr>
            <p:cNvPr id="136" name="Group 39"/>
            <p:cNvGrpSpPr>
              <a:grpSpLocks/>
            </p:cNvGrpSpPr>
            <p:nvPr/>
          </p:nvGrpSpPr>
          <p:grpSpPr bwMode="auto">
            <a:xfrm>
              <a:off x="1206405" y="1049854"/>
              <a:ext cx="585975" cy="794970"/>
              <a:chOff x="2070100" y="1806575"/>
              <a:chExt cx="781201" cy="536575"/>
            </a:xfrm>
          </p:grpSpPr>
          <p:sp>
            <p:nvSpPr>
              <p:cNvPr id="137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38" name="Group 88"/>
              <p:cNvGrpSpPr>
                <a:grpSpLocks/>
              </p:cNvGrpSpPr>
              <p:nvPr/>
            </p:nvGrpSpPr>
            <p:grpSpPr bwMode="auto">
              <a:xfrm>
                <a:off x="2113844" y="1858835"/>
                <a:ext cx="737457" cy="432054"/>
                <a:chOff x="2105430" y="1843086"/>
                <a:chExt cx="737457" cy="432054"/>
              </a:xfrm>
            </p:grpSpPr>
            <p:sp>
              <p:nvSpPr>
                <p:cNvPr id="139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140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0" y="1843086"/>
                  <a:ext cx="737457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</p:grpSp>
      <p:cxnSp>
        <p:nvCxnSpPr>
          <p:cNvPr id="24" name="直接连接符 23"/>
          <p:cNvCxnSpPr>
            <a:stCxn id="125" idx="2"/>
            <a:endCxn id="40" idx="1"/>
          </p:cNvCxnSpPr>
          <p:nvPr/>
        </p:nvCxnSpPr>
        <p:spPr>
          <a:xfrm flipH="1">
            <a:off x="2689856" y="3844814"/>
            <a:ext cx="421" cy="29216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endCxn id="125" idx="0"/>
          </p:cNvCxnSpPr>
          <p:nvPr/>
        </p:nvCxnSpPr>
        <p:spPr>
          <a:xfrm>
            <a:off x="2683353" y="2889492"/>
            <a:ext cx="6924" cy="57170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17" idx="2"/>
            <a:endCxn id="46" idx="1"/>
          </p:cNvCxnSpPr>
          <p:nvPr/>
        </p:nvCxnSpPr>
        <p:spPr>
          <a:xfrm flipH="1">
            <a:off x="7117519" y="3906076"/>
            <a:ext cx="421" cy="24840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117" idx="0"/>
          </p:cNvCxnSpPr>
          <p:nvPr/>
        </p:nvCxnSpPr>
        <p:spPr>
          <a:xfrm>
            <a:off x="7100449" y="2933249"/>
            <a:ext cx="17491" cy="58920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7101178" y="2454092"/>
            <a:ext cx="0" cy="4748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8143607" y="2454092"/>
            <a:ext cx="0" cy="4748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1151107" y="2166905"/>
            <a:ext cx="1363172" cy="232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buNone/>
            </a:pPr>
            <a:endParaRPr lang="en-US" altLang="zh-CN" sz="12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44518" y="5009786"/>
            <a:ext cx="2917940" cy="284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buNone/>
            </a:pP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Основной пул ресурсов хранения</a:t>
            </a: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flipH="1" flipV="1">
            <a:off x="3750642" y="4403575"/>
            <a:ext cx="2459627" cy="2827"/>
          </a:xfrm>
          <a:prstGeom prst="line">
            <a:avLst/>
          </a:prstGeom>
          <a:noFill/>
          <a:ln w="22225">
            <a:solidFill>
              <a:srgbClr val="F2960E"/>
            </a:solidFill>
            <a:prstDash val="sysDash"/>
            <a:round/>
            <a:headEnd type="triangle" w="med" len="med"/>
            <a:tailEnd type="triangle"/>
          </a:ln>
        </p:spPr>
        <p:txBody>
          <a:bodyPr wrap="square">
            <a:noAutofit/>
          </a:bodyPr>
          <a:lstStyle/>
          <a:p>
            <a:pPr defTabSz="1001908" fontAlgn="ctr">
              <a:defRPr/>
            </a:pPr>
            <a:endParaRPr lang="en-US" altLang="zh-CN" sz="1200" ker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56435" y="4538412"/>
            <a:ext cx="1157879" cy="213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buNone/>
            </a:pP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Репликация данных ВМ</a:t>
            </a:r>
          </a:p>
        </p:txBody>
      </p:sp>
      <p:sp>
        <p:nvSpPr>
          <p:cNvPr id="34" name="矩形 33"/>
          <p:cNvSpPr/>
          <p:nvPr/>
        </p:nvSpPr>
        <p:spPr>
          <a:xfrm>
            <a:off x="1244518" y="1187818"/>
            <a:ext cx="1761261" cy="405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buNone/>
            </a:pPr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Основной центр (активный)</a:t>
            </a:r>
          </a:p>
          <a:p>
            <a:pPr algn="ctr" fontAlgn="ctr">
              <a:buNone/>
            </a:pPr>
            <a:endParaRPr lang="en-US" altLang="zh-CN" sz="120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01125" y="999117"/>
            <a:ext cx="1736464" cy="54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buNone/>
            </a:pPr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Центр DR (резервный)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6279269" y="5484259"/>
            <a:ext cx="66631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6962717" y="5392443"/>
            <a:ext cx="1001766" cy="251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buNone/>
            </a:pPr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IP-сеть</a:t>
            </a:r>
          </a:p>
        </p:txBody>
      </p:sp>
      <p:sp>
        <p:nvSpPr>
          <p:cNvPr id="38" name="矩形 37"/>
          <p:cNvSpPr/>
          <p:nvPr/>
        </p:nvSpPr>
        <p:spPr>
          <a:xfrm>
            <a:off x="6969394" y="5711523"/>
            <a:ext cx="1354127" cy="208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buNone/>
            </a:pPr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Сеть FC</a:t>
            </a:r>
          </a:p>
        </p:txBody>
      </p:sp>
      <p:sp>
        <p:nvSpPr>
          <p:cNvPr id="39" name="矩形 38"/>
          <p:cNvSpPr/>
          <p:nvPr/>
        </p:nvSpPr>
        <p:spPr>
          <a:xfrm>
            <a:off x="4207260" y="2771072"/>
            <a:ext cx="1221419" cy="175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buNone/>
            </a:pP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Управление репликацией данных</a:t>
            </a:r>
          </a:p>
        </p:txBody>
      </p:sp>
      <p:sp>
        <p:nvSpPr>
          <p:cNvPr id="40" name="AutoShape 22"/>
          <p:cNvSpPr>
            <a:spLocks noChangeArrowheads="1"/>
          </p:cNvSpPr>
          <p:nvPr/>
        </p:nvSpPr>
        <p:spPr bwMode="gray">
          <a:xfrm>
            <a:off x="1812358" y="4136979"/>
            <a:ext cx="1754994" cy="821241"/>
          </a:xfrm>
          <a:prstGeom prst="can">
            <a:avLst>
              <a:gd name="adj" fmla="val 25417"/>
            </a:avLst>
          </a:prstGeom>
          <a:gradFill rotWithShape="1">
            <a:gsLst>
              <a:gs pos="0">
                <a:srgbClr val="00AE72"/>
              </a:gs>
              <a:gs pos="100000">
                <a:srgbClr val="007E52"/>
              </a:gs>
            </a:gsLst>
            <a:lin ang="540000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ctr">
              <a:buNone/>
            </a:pPr>
            <a:endParaRPr lang="en-US" altLang="zh-CN" sz="1200">
              <a:solidFill>
                <a:srgbClr val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41" name="组合 166"/>
          <p:cNvGrpSpPr/>
          <p:nvPr/>
        </p:nvGrpSpPr>
        <p:grpSpPr>
          <a:xfrm>
            <a:off x="2055901" y="4272566"/>
            <a:ext cx="462021" cy="604512"/>
            <a:chOff x="2536953" y="3381417"/>
            <a:chExt cx="450086" cy="723900"/>
          </a:xfrm>
        </p:grpSpPr>
        <p:pic>
          <p:nvPicPr>
            <p:cNvPr id="130" name="Picture 61" descr="图片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6953" y="3381417"/>
              <a:ext cx="384175" cy="723900"/>
            </a:xfrm>
            <a:prstGeom prst="rect">
              <a:avLst/>
            </a:prstGeom>
            <a:noFill/>
          </p:spPr>
        </p:pic>
        <p:sp>
          <p:nvSpPr>
            <p:cNvPr id="131" name="流程图: 磁盘 130"/>
            <p:cNvSpPr/>
            <p:nvPr/>
          </p:nvSpPr>
          <p:spPr bwMode="auto">
            <a:xfrm>
              <a:off x="2830304" y="3586481"/>
              <a:ext cx="156735" cy="224046"/>
            </a:xfrm>
            <a:prstGeom prst="flowChartMagneticDisk">
              <a:avLst/>
            </a:prstGeom>
            <a:solidFill>
              <a:srgbClr val="00CC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914400" fontAlgn="ctr">
                <a:defRPr/>
              </a:pPr>
              <a:endParaRPr lang="en-US" altLang="zh-CN" sz="1200" b="1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2" name="流程图: 磁盘 131"/>
            <p:cNvSpPr/>
            <p:nvPr/>
          </p:nvSpPr>
          <p:spPr bwMode="auto">
            <a:xfrm>
              <a:off x="2840464" y="3835926"/>
              <a:ext cx="146575" cy="228074"/>
            </a:xfrm>
            <a:prstGeom prst="flowChartMagneticDisk">
              <a:avLst/>
            </a:pr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914400" fontAlgn="ctr">
                <a:defRPr/>
              </a:pPr>
              <a:endParaRPr lang="en-US" altLang="zh-CN" sz="1200" b="1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42" name="组合 177"/>
          <p:cNvGrpSpPr/>
          <p:nvPr/>
        </p:nvGrpSpPr>
        <p:grpSpPr>
          <a:xfrm>
            <a:off x="2854632" y="4301538"/>
            <a:ext cx="421211" cy="590027"/>
            <a:chOff x="2536953" y="3381417"/>
            <a:chExt cx="450086" cy="723900"/>
          </a:xfrm>
        </p:grpSpPr>
        <p:pic>
          <p:nvPicPr>
            <p:cNvPr id="127" name="Picture 61" descr="图片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6953" y="3381417"/>
              <a:ext cx="384175" cy="723900"/>
            </a:xfrm>
            <a:prstGeom prst="rect">
              <a:avLst/>
            </a:prstGeom>
            <a:noFill/>
          </p:spPr>
        </p:pic>
        <p:sp>
          <p:nvSpPr>
            <p:cNvPr id="128" name="流程图: 磁盘 127"/>
            <p:cNvSpPr/>
            <p:nvPr/>
          </p:nvSpPr>
          <p:spPr bwMode="auto">
            <a:xfrm>
              <a:off x="2830304" y="3586481"/>
              <a:ext cx="156735" cy="224046"/>
            </a:xfrm>
            <a:prstGeom prst="flowChartMagneticDisk">
              <a:avLst/>
            </a:prstGeom>
            <a:solidFill>
              <a:srgbClr val="00CC0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914400" fontAlgn="ctr">
                <a:defRPr/>
              </a:pPr>
              <a:endParaRPr lang="en-US" altLang="zh-CN" sz="1200" b="1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9" name="流程图: 磁盘 128"/>
            <p:cNvSpPr/>
            <p:nvPr/>
          </p:nvSpPr>
          <p:spPr bwMode="auto">
            <a:xfrm>
              <a:off x="2840464" y="3835926"/>
              <a:ext cx="146575" cy="228074"/>
            </a:xfrm>
            <a:prstGeom prst="flowChartMagneticDisk">
              <a:avLst/>
            </a:pr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914400" fontAlgn="ctr">
                <a:defRPr/>
              </a:pPr>
              <a:endParaRPr lang="en-US" altLang="zh-CN" sz="1200" b="1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cxnSp>
        <p:nvCxnSpPr>
          <p:cNvPr id="43" name="直接连接符 42"/>
          <p:cNvCxnSpPr/>
          <p:nvPr/>
        </p:nvCxnSpPr>
        <p:spPr bwMode="auto">
          <a:xfrm>
            <a:off x="2576225" y="4610564"/>
            <a:ext cx="303169" cy="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34"/>
          <p:cNvGrpSpPr>
            <a:grpSpLocks/>
          </p:cNvGrpSpPr>
          <p:nvPr/>
        </p:nvGrpSpPr>
        <p:grpSpPr bwMode="auto">
          <a:xfrm>
            <a:off x="2316023" y="3461196"/>
            <a:ext cx="748511" cy="383618"/>
            <a:chOff x="3606" y="1480"/>
            <a:chExt cx="672" cy="395"/>
          </a:xfrm>
        </p:grpSpPr>
        <p:pic>
          <p:nvPicPr>
            <p:cNvPr id="125" name="Picture 35" descr="图片77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6" y="1480"/>
              <a:ext cx="672" cy="395"/>
            </a:xfrm>
            <a:prstGeom prst="rect">
              <a:avLst/>
            </a:prstGeom>
            <a:noFill/>
          </p:spPr>
        </p:pic>
        <p:sp>
          <p:nvSpPr>
            <p:cNvPr id="126" name="Rectangle 36"/>
            <p:cNvSpPr>
              <a:spLocks noChangeArrowheads="1"/>
            </p:cNvSpPr>
            <p:nvPr/>
          </p:nvSpPr>
          <p:spPr bwMode="auto">
            <a:xfrm>
              <a:off x="3696" y="1616"/>
              <a:ext cx="499" cy="136"/>
            </a:xfrm>
            <a:prstGeom prst="rect">
              <a:avLst/>
            </a:prstGeom>
            <a:solidFill>
              <a:srgbClr val="5B769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buNone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45" name="Rectangle 37"/>
          <p:cNvSpPr>
            <a:spLocks noChangeArrowheads="1"/>
          </p:cNvSpPr>
          <p:nvPr/>
        </p:nvSpPr>
        <p:spPr bwMode="auto">
          <a:xfrm>
            <a:off x="2399925" y="3550173"/>
            <a:ext cx="605854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Ctr="1">
            <a:noAutofit/>
          </a:bodyPr>
          <a:lstStyle/>
          <a:p>
            <a:pPr algn="ctr" eaLnBrk="0" fontAlgn="ctr" hangingPunct="0">
              <a:buSzPct val="100000"/>
              <a:buNone/>
            </a:pPr>
            <a:r>
              <a:rPr lang="ru-RU" sz="1200">
                <a:solidFill>
                  <a:srgbClr val="FFFFFF"/>
                </a:solidFill>
                <a:latin typeface="Huawei Sans" panose="020C0503030203020204" pitchFamily="34" charset="0"/>
              </a:rPr>
              <a:t>IP SAN</a:t>
            </a:r>
          </a:p>
        </p:txBody>
      </p:sp>
      <p:sp>
        <p:nvSpPr>
          <p:cNvPr id="46" name="AutoShape 22"/>
          <p:cNvSpPr>
            <a:spLocks noChangeArrowheads="1"/>
          </p:cNvSpPr>
          <p:nvPr/>
        </p:nvSpPr>
        <p:spPr bwMode="gray">
          <a:xfrm>
            <a:off x="6240020" y="4154482"/>
            <a:ext cx="1754994" cy="821241"/>
          </a:xfrm>
          <a:prstGeom prst="can">
            <a:avLst>
              <a:gd name="adj" fmla="val 25417"/>
            </a:avLst>
          </a:prstGeom>
          <a:gradFill rotWithShape="1">
            <a:gsLst>
              <a:gs pos="0">
                <a:srgbClr val="00AE72"/>
              </a:gs>
              <a:gs pos="100000">
                <a:srgbClr val="007E52"/>
              </a:gs>
            </a:gsLst>
            <a:lin ang="540000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 anchor="ctr">
            <a:noAutofit/>
          </a:bodyPr>
          <a:lstStyle/>
          <a:p>
            <a:pPr fontAlgn="ctr">
              <a:buNone/>
            </a:pPr>
            <a:endParaRPr lang="en-US" altLang="zh-CN" sz="1200">
              <a:solidFill>
                <a:srgbClr val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47" name="组合 208"/>
          <p:cNvGrpSpPr/>
          <p:nvPr/>
        </p:nvGrpSpPr>
        <p:grpSpPr>
          <a:xfrm>
            <a:off x="6483564" y="4290070"/>
            <a:ext cx="462021" cy="604512"/>
            <a:chOff x="2536953" y="3381417"/>
            <a:chExt cx="450086" cy="723900"/>
          </a:xfrm>
        </p:grpSpPr>
        <p:pic>
          <p:nvPicPr>
            <p:cNvPr id="122" name="Picture 61" descr="图片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6953" y="3381417"/>
              <a:ext cx="384175" cy="723900"/>
            </a:xfrm>
            <a:prstGeom prst="rect">
              <a:avLst/>
            </a:prstGeom>
            <a:noFill/>
          </p:spPr>
        </p:pic>
        <p:sp>
          <p:nvSpPr>
            <p:cNvPr id="123" name="流程图: 磁盘 122"/>
            <p:cNvSpPr/>
            <p:nvPr/>
          </p:nvSpPr>
          <p:spPr bwMode="auto">
            <a:xfrm>
              <a:off x="2830304" y="3586481"/>
              <a:ext cx="156735" cy="224046"/>
            </a:xfrm>
            <a:prstGeom prst="flowChartMagneticDisk">
              <a:avLst/>
            </a:prstGeom>
            <a:solidFill>
              <a:srgbClr val="0070C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914400" fontAlgn="ctr">
                <a:defRPr/>
              </a:pPr>
              <a:endParaRPr lang="en-US" altLang="zh-CN" sz="1200" b="1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4" name="流程图: 磁盘 123"/>
            <p:cNvSpPr/>
            <p:nvPr/>
          </p:nvSpPr>
          <p:spPr bwMode="auto">
            <a:xfrm>
              <a:off x="2840464" y="3835926"/>
              <a:ext cx="146575" cy="228074"/>
            </a:xfrm>
            <a:prstGeom prst="flowChartMagneticDisk">
              <a:avLst/>
            </a:pr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914400" fontAlgn="ctr">
                <a:defRPr/>
              </a:pPr>
              <a:endParaRPr lang="en-US" altLang="zh-CN" sz="1200" b="1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48" name="组合 240"/>
          <p:cNvGrpSpPr/>
          <p:nvPr/>
        </p:nvGrpSpPr>
        <p:grpSpPr>
          <a:xfrm>
            <a:off x="7282295" y="4319041"/>
            <a:ext cx="421211" cy="590027"/>
            <a:chOff x="2536953" y="3381417"/>
            <a:chExt cx="450086" cy="723900"/>
          </a:xfrm>
        </p:grpSpPr>
        <p:pic>
          <p:nvPicPr>
            <p:cNvPr id="119" name="Picture 61" descr="图片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36953" y="3381417"/>
              <a:ext cx="384175" cy="723900"/>
            </a:xfrm>
            <a:prstGeom prst="rect">
              <a:avLst/>
            </a:prstGeom>
            <a:noFill/>
          </p:spPr>
        </p:pic>
        <p:sp>
          <p:nvSpPr>
            <p:cNvPr id="120" name="流程图: 磁盘 119"/>
            <p:cNvSpPr/>
            <p:nvPr/>
          </p:nvSpPr>
          <p:spPr bwMode="auto">
            <a:xfrm>
              <a:off x="2830304" y="3586481"/>
              <a:ext cx="156735" cy="224046"/>
            </a:xfrm>
            <a:prstGeom prst="flowChartMagneticDisk">
              <a:avLst/>
            </a:prstGeom>
            <a:solidFill>
              <a:srgbClr val="0070C0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914400" fontAlgn="ctr">
                <a:defRPr/>
              </a:pPr>
              <a:endParaRPr lang="en-US" altLang="zh-CN" sz="1200" b="1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1" name="流程图: 磁盘 120"/>
            <p:cNvSpPr/>
            <p:nvPr/>
          </p:nvSpPr>
          <p:spPr bwMode="auto">
            <a:xfrm>
              <a:off x="2840464" y="3835926"/>
              <a:ext cx="146575" cy="228074"/>
            </a:xfrm>
            <a:prstGeom prst="flowChartMagneticDisk">
              <a:avLst/>
            </a:prstGeom>
            <a:solidFill>
              <a:srgbClr val="FFFFFF">
                <a:lumMod val="75000"/>
              </a:srgbClr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wrap="square" anchor="ctr"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algn="ctr" defTabSz="914400" fontAlgn="ctr">
                <a:defRPr/>
              </a:pPr>
              <a:endParaRPr lang="en-US" altLang="zh-CN" sz="1200" b="1" kern="0">
                <a:solidFill>
                  <a:srgbClr val="FFFFFF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 bwMode="auto">
          <a:xfrm>
            <a:off x="7003887" y="4628068"/>
            <a:ext cx="303169" cy="0"/>
          </a:xfrm>
          <a:prstGeom prst="line">
            <a:avLst/>
          </a:prstGeom>
          <a:ln>
            <a:prstDash val="sysDot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0" name="Group 34"/>
          <p:cNvGrpSpPr>
            <a:grpSpLocks/>
          </p:cNvGrpSpPr>
          <p:nvPr/>
        </p:nvGrpSpPr>
        <p:grpSpPr bwMode="auto">
          <a:xfrm>
            <a:off x="6743685" y="3522458"/>
            <a:ext cx="748511" cy="383618"/>
            <a:chOff x="3606" y="1480"/>
            <a:chExt cx="672" cy="395"/>
          </a:xfrm>
        </p:grpSpPr>
        <p:pic>
          <p:nvPicPr>
            <p:cNvPr id="117" name="Picture 35" descr="图片77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6" y="1480"/>
              <a:ext cx="672" cy="395"/>
            </a:xfrm>
            <a:prstGeom prst="rect">
              <a:avLst/>
            </a:prstGeom>
            <a:noFill/>
          </p:spPr>
        </p:pic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3696" y="1616"/>
              <a:ext cx="499" cy="136"/>
            </a:xfrm>
            <a:prstGeom prst="rect">
              <a:avLst/>
            </a:prstGeom>
            <a:solidFill>
              <a:srgbClr val="5B7694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buNone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51" name="Rectangle 37"/>
          <p:cNvSpPr>
            <a:spLocks noChangeArrowheads="1"/>
          </p:cNvSpPr>
          <p:nvPr/>
        </p:nvSpPr>
        <p:spPr bwMode="auto">
          <a:xfrm>
            <a:off x="6827588" y="3611435"/>
            <a:ext cx="605854" cy="2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Ctr="1">
            <a:noAutofit/>
          </a:bodyPr>
          <a:lstStyle/>
          <a:p>
            <a:pPr algn="ctr" eaLnBrk="0" fontAlgn="ctr" hangingPunct="0">
              <a:buSzPct val="100000"/>
              <a:buNone/>
            </a:pPr>
            <a:r>
              <a:rPr lang="ru-RU" sz="1200">
                <a:solidFill>
                  <a:srgbClr val="FFFFFF"/>
                </a:solidFill>
                <a:latin typeface="Huawei Sans" panose="020C0503030203020204" pitchFamily="34" charset="0"/>
              </a:rPr>
              <a:t>IP SAN</a:t>
            </a:r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H="1" flipV="1">
            <a:off x="6253305" y="5800535"/>
            <a:ext cx="692281" cy="0"/>
          </a:xfrm>
          <a:prstGeom prst="line">
            <a:avLst/>
          </a:prstGeom>
          <a:noFill/>
          <a:ln w="22225">
            <a:solidFill>
              <a:srgbClr val="F2960E"/>
            </a:solidFill>
            <a:prstDash val="sysDash"/>
            <a:round/>
            <a:headEnd type="triangle" w="med" len="med"/>
            <a:tailEnd type="triangle"/>
          </a:ln>
        </p:spPr>
        <p:txBody>
          <a:bodyPr wrap="square">
            <a:noAutofit/>
          </a:bodyPr>
          <a:lstStyle/>
          <a:p>
            <a:pPr defTabSz="1001908" fontAlgn="ctr">
              <a:defRPr/>
            </a:pPr>
            <a:endParaRPr lang="en-US" altLang="zh-CN" sz="1200" ker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965054" y="4971008"/>
            <a:ext cx="2396602" cy="321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buNone/>
            </a:pPr>
            <a:r>
              <a:rPr lang="ru-RU" sz="1200" dirty="0">
                <a:solidFill>
                  <a:schemeClr val="tx1"/>
                </a:solidFill>
                <a:latin typeface="Huawei Sans" panose="020C0503030203020204" pitchFamily="34" charset="0"/>
              </a:rPr>
              <a:t>Пул ресурсов хранения DR</a:t>
            </a:r>
          </a:p>
        </p:txBody>
      </p:sp>
      <p:pic>
        <p:nvPicPr>
          <p:cNvPr id="54" name="Picture 455" descr="图片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408" y="2111778"/>
            <a:ext cx="482613" cy="548177"/>
          </a:xfrm>
          <a:prstGeom prst="rect">
            <a:avLst/>
          </a:prstGeom>
          <a:noFill/>
        </p:spPr>
      </p:pic>
      <p:pic>
        <p:nvPicPr>
          <p:cNvPr id="55" name="Picture 455" descr="图片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9379" y="2181793"/>
            <a:ext cx="482613" cy="548177"/>
          </a:xfrm>
          <a:prstGeom prst="rect">
            <a:avLst/>
          </a:prstGeom>
          <a:noFill/>
        </p:spPr>
      </p:pic>
      <p:sp>
        <p:nvSpPr>
          <p:cNvPr id="56" name="矩形 55"/>
          <p:cNvSpPr/>
          <p:nvPr/>
        </p:nvSpPr>
        <p:spPr>
          <a:xfrm>
            <a:off x="3171440" y="1777952"/>
            <a:ext cx="961586" cy="23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ctr">
              <a:buNone/>
            </a:pPr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ESC/CRM/OMM</a:t>
            </a:r>
          </a:p>
        </p:txBody>
      </p:sp>
      <p:pic>
        <p:nvPicPr>
          <p:cNvPr id="57" name="Picture 455" descr="图片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0615" y="2181793"/>
            <a:ext cx="482613" cy="548177"/>
          </a:xfrm>
          <a:prstGeom prst="rect">
            <a:avLst/>
          </a:prstGeom>
          <a:noFill/>
        </p:spPr>
      </p:pic>
      <p:sp>
        <p:nvSpPr>
          <p:cNvPr id="58" name="矩形 57"/>
          <p:cNvSpPr/>
          <p:nvPr/>
        </p:nvSpPr>
        <p:spPr>
          <a:xfrm>
            <a:off x="5424923" y="1921965"/>
            <a:ext cx="1400778" cy="232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fontAlgn="ctr">
              <a:buNone/>
            </a:pPr>
            <a:r>
              <a:rPr lang="ru-RU" sz="1200">
                <a:solidFill>
                  <a:schemeClr val="tx1"/>
                </a:solidFill>
                <a:latin typeface="Huawei Sans" panose="020C0503030203020204" pitchFamily="34" charset="0"/>
              </a:rPr>
              <a:t>ESC/CRM/OMM</a:t>
            </a:r>
          </a:p>
        </p:txBody>
      </p:sp>
      <p:cxnSp>
        <p:nvCxnSpPr>
          <p:cNvPr id="59" name="直接连接符 40"/>
          <p:cNvCxnSpPr>
            <a:stCxn id="133" idx="3"/>
            <a:endCxn id="55" idx="1"/>
          </p:cNvCxnSpPr>
          <p:nvPr/>
        </p:nvCxnSpPr>
        <p:spPr>
          <a:xfrm>
            <a:off x="1940399" y="2455480"/>
            <a:ext cx="1438978" cy="4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679468" y="2889492"/>
            <a:ext cx="1880964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6289774" y="2472140"/>
            <a:ext cx="0" cy="4748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455" descr="图片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586" y="2251806"/>
            <a:ext cx="482613" cy="548177"/>
          </a:xfrm>
          <a:prstGeom prst="rect">
            <a:avLst/>
          </a:prstGeom>
          <a:noFill/>
        </p:spPr>
      </p:pic>
      <p:cxnSp>
        <p:nvCxnSpPr>
          <p:cNvPr id="63" name="直接连接符 62"/>
          <p:cNvCxnSpPr/>
          <p:nvPr/>
        </p:nvCxnSpPr>
        <p:spPr>
          <a:xfrm>
            <a:off x="2684082" y="2401582"/>
            <a:ext cx="0" cy="47485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21"/>
          <p:cNvGrpSpPr/>
          <p:nvPr/>
        </p:nvGrpSpPr>
        <p:grpSpPr>
          <a:xfrm>
            <a:off x="2330721" y="1596214"/>
            <a:ext cx="742685" cy="1133755"/>
            <a:chOff x="901605" y="745054"/>
            <a:chExt cx="872142" cy="1891188"/>
          </a:xfrm>
        </p:grpSpPr>
        <p:pic>
          <p:nvPicPr>
            <p:cNvPr id="101" name="Picture 455" descr="图片1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456" y="1721842"/>
              <a:ext cx="566737" cy="914400"/>
            </a:xfrm>
            <a:prstGeom prst="rect">
              <a:avLst/>
            </a:prstGeom>
            <a:noFill/>
          </p:spPr>
        </p:pic>
        <p:grpSp>
          <p:nvGrpSpPr>
            <p:cNvPr id="102" name="Group 39"/>
            <p:cNvGrpSpPr>
              <a:grpSpLocks/>
            </p:cNvGrpSpPr>
            <p:nvPr/>
          </p:nvGrpSpPr>
          <p:grpSpPr bwMode="auto">
            <a:xfrm>
              <a:off x="901605" y="745054"/>
              <a:ext cx="557283" cy="794970"/>
              <a:chOff x="2070100" y="1806575"/>
              <a:chExt cx="742950" cy="536575"/>
            </a:xfrm>
          </p:grpSpPr>
          <p:sp>
            <p:nvSpPr>
              <p:cNvPr id="113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14" name="Group 88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115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116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  <p:grpSp>
          <p:nvGrpSpPr>
            <p:cNvPr id="103" name="Group 39"/>
            <p:cNvGrpSpPr>
              <a:grpSpLocks/>
            </p:cNvGrpSpPr>
            <p:nvPr/>
          </p:nvGrpSpPr>
          <p:grpSpPr bwMode="auto">
            <a:xfrm>
              <a:off x="1054005" y="897454"/>
              <a:ext cx="557283" cy="794970"/>
              <a:chOff x="2070100" y="1806575"/>
              <a:chExt cx="742950" cy="536575"/>
            </a:xfrm>
          </p:grpSpPr>
          <p:sp>
            <p:nvSpPr>
              <p:cNvPr id="109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10" name="Group 88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111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112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  <p:grpSp>
          <p:nvGrpSpPr>
            <p:cNvPr id="104" name="Group 39"/>
            <p:cNvGrpSpPr>
              <a:grpSpLocks/>
            </p:cNvGrpSpPr>
            <p:nvPr/>
          </p:nvGrpSpPr>
          <p:grpSpPr bwMode="auto">
            <a:xfrm>
              <a:off x="1206404" y="1049854"/>
              <a:ext cx="567343" cy="794970"/>
              <a:chOff x="2070100" y="1806575"/>
              <a:chExt cx="756362" cy="536575"/>
            </a:xfrm>
          </p:grpSpPr>
          <p:sp>
            <p:nvSpPr>
              <p:cNvPr id="105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106" name="Group 88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712616" cy="432054"/>
                <a:chOff x="2105432" y="1843086"/>
                <a:chExt cx="712616" cy="432054"/>
              </a:xfrm>
            </p:grpSpPr>
            <p:sp>
              <p:nvSpPr>
                <p:cNvPr id="107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108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712616" cy="225789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</p:grpSp>
      <p:cxnSp>
        <p:nvCxnSpPr>
          <p:cNvPr id="65" name="直接连接符 40"/>
          <p:cNvCxnSpPr/>
          <p:nvPr/>
        </p:nvCxnSpPr>
        <p:spPr>
          <a:xfrm>
            <a:off x="6568839" y="2516742"/>
            <a:ext cx="1438978" cy="40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20"/>
          <p:cNvGrpSpPr/>
          <p:nvPr/>
        </p:nvGrpSpPr>
        <p:grpSpPr>
          <a:xfrm>
            <a:off x="6796296" y="1665283"/>
            <a:ext cx="770037" cy="1133755"/>
            <a:chOff x="901605" y="745054"/>
            <a:chExt cx="904263" cy="1891188"/>
          </a:xfrm>
        </p:grpSpPr>
        <p:pic>
          <p:nvPicPr>
            <p:cNvPr id="85" name="Picture 455" descr="图片1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456" y="1721842"/>
              <a:ext cx="566737" cy="914400"/>
            </a:xfrm>
            <a:prstGeom prst="rect">
              <a:avLst/>
            </a:prstGeom>
            <a:noFill/>
          </p:spPr>
        </p:pic>
        <p:grpSp>
          <p:nvGrpSpPr>
            <p:cNvPr id="86" name="Group 39"/>
            <p:cNvGrpSpPr>
              <a:grpSpLocks/>
            </p:cNvGrpSpPr>
            <p:nvPr/>
          </p:nvGrpSpPr>
          <p:grpSpPr bwMode="auto">
            <a:xfrm>
              <a:off x="901605" y="745054"/>
              <a:ext cx="557283" cy="794970"/>
              <a:chOff x="2070100" y="1806575"/>
              <a:chExt cx="742950" cy="536575"/>
            </a:xfrm>
          </p:grpSpPr>
          <p:sp>
            <p:nvSpPr>
              <p:cNvPr id="97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98" name="Group 88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99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100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  <p:grpSp>
          <p:nvGrpSpPr>
            <p:cNvPr id="87" name="Group 39"/>
            <p:cNvGrpSpPr>
              <a:grpSpLocks/>
            </p:cNvGrpSpPr>
            <p:nvPr/>
          </p:nvGrpSpPr>
          <p:grpSpPr bwMode="auto">
            <a:xfrm>
              <a:off x="1054005" y="897454"/>
              <a:ext cx="557283" cy="794970"/>
              <a:chOff x="2070100" y="1806575"/>
              <a:chExt cx="742950" cy="536575"/>
            </a:xfrm>
          </p:grpSpPr>
          <p:sp>
            <p:nvSpPr>
              <p:cNvPr id="93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94" name="Group 88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655458" cy="432054"/>
                <a:chOff x="2105432" y="1843086"/>
                <a:chExt cx="655458" cy="432054"/>
              </a:xfrm>
            </p:grpSpPr>
            <p:sp>
              <p:nvSpPr>
                <p:cNvPr id="95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96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  <p:grpSp>
          <p:nvGrpSpPr>
            <p:cNvPr id="88" name="Group 39"/>
            <p:cNvGrpSpPr>
              <a:grpSpLocks/>
            </p:cNvGrpSpPr>
            <p:nvPr/>
          </p:nvGrpSpPr>
          <p:grpSpPr bwMode="auto">
            <a:xfrm>
              <a:off x="1206405" y="1049854"/>
              <a:ext cx="599463" cy="794970"/>
              <a:chOff x="2070100" y="1806575"/>
              <a:chExt cx="799183" cy="536575"/>
            </a:xfrm>
          </p:grpSpPr>
          <p:sp>
            <p:nvSpPr>
              <p:cNvPr id="89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90" name="Group 88"/>
              <p:cNvGrpSpPr>
                <a:grpSpLocks/>
              </p:cNvGrpSpPr>
              <p:nvPr/>
            </p:nvGrpSpPr>
            <p:grpSpPr bwMode="auto">
              <a:xfrm>
                <a:off x="2113844" y="1858835"/>
                <a:ext cx="755439" cy="432054"/>
                <a:chOff x="2105430" y="1843086"/>
                <a:chExt cx="755439" cy="432054"/>
              </a:xfrm>
            </p:grpSpPr>
            <p:sp>
              <p:nvSpPr>
                <p:cNvPr id="91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92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0" y="1843086"/>
                  <a:ext cx="755439" cy="240268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</p:grpSp>
      <p:grpSp>
        <p:nvGrpSpPr>
          <p:cNvPr id="67" name="组合 21"/>
          <p:cNvGrpSpPr/>
          <p:nvPr/>
        </p:nvGrpSpPr>
        <p:grpSpPr>
          <a:xfrm>
            <a:off x="7777404" y="1665684"/>
            <a:ext cx="829663" cy="1133755"/>
            <a:chOff x="901605" y="745054"/>
            <a:chExt cx="974282" cy="1891188"/>
          </a:xfrm>
        </p:grpSpPr>
        <p:pic>
          <p:nvPicPr>
            <p:cNvPr id="69" name="Picture 455" descr="图片14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456" y="1721842"/>
              <a:ext cx="566737" cy="914400"/>
            </a:xfrm>
            <a:prstGeom prst="rect">
              <a:avLst/>
            </a:prstGeom>
            <a:noFill/>
          </p:spPr>
        </p:pic>
        <p:grpSp>
          <p:nvGrpSpPr>
            <p:cNvPr id="70" name="Group 39"/>
            <p:cNvGrpSpPr>
              <a:grpSpLocks/>
            </p:cNvGrpSpPr>
            <p:nvPr/>
          </p:nvGrpSpPr>
          <p:grpSpPr bwMode="auto">
            <a:xfrm>
              <a:off x="901605" y="745054"/>
              <a:ext cx="641311" cy="794970"/>
              <a:chOff x="2070100" y="1806575"/>
              <a:chExt cx="854973" cy="536575"/>
            </a:xfrm>
          </p:grpSpPr>
          <p:sp>
            <p:nvSpPr>
              <p:cNvPr id="81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82" name="Group 88"/>
              <p:cNvGrpSpPr>
                <a:grpSpLocks/>
              </p:cNvGrpSpPr>
              <p:nvPr/>
            </p:nvGrpSpPr>
            <p:grpSpPr bwMode="auto">
              <a:xfrm>
                <a:off x="2113846" y="1858835"/>
                <a:ext cx="811227" cy="432054"/>
                <a:chOff x="2105432" y="1843086"/>
                <a:chExt cx="811227" cy="432054"/>
              </a:xfrm>
            </p:grpSpPr>
            <p:sp>
              <p:nvSpPr>
                <p:cNvPr id="83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84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1843086"/>
                  <a:ext cx="811227" cy="173773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  <p:grpSp>
          <p:nvGrpSpPr>
            <p:cNvPr id="71" name="Group 39"/>
            <p:cNvGrpSpPr>
              <a:grpSpLocks/>
            </p:cNvGrpSpPr>
            <p:nvPr/>
          </p:nvGrpSpPr>
          <p:grpSpPr bwMode="auto">
            <a:xfrm>
              <a:off x="1054006" y="897454"/>
              <a:ext cx="619398" cy="794970"/>
              <a:chOff x="2070100" y="1806575"/>
              <a:chExt cx="825759" cy="536575"/>
            </a:xfrm>
          </p:grpSpPr>
          <p:sp>
            <p:nvSpPr>
              <p:cNvPr id="77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78" name="Group 88"/>
              <p:cNvGrpSpPr>
                <a:grpSpLocks/>
              </p:cNvGrpSpPr>
              <p:nvPr/>
            </p:nvGrpSpPr>
            <p:grpSpPr bwMode="auto">
              <a:xfrm>
                <a:off x="2113844" y="1858836"/>
                <a:ext cx="782015" cy="432053"/>
                <a:chOff x="2105430" y="1843087"/>
                <a:chExt cx="782015" cy="432053"/>
              </a:xfrm>
            </p:grpSpPr>
            <p:sp>
              <p:nvSpPr>
                <p:cNvPr id="79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80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0" y="1843087"/>
                  <a:ext cx="782015" cy="182759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  <p:grpSp>
          <p:nvGrpSpPr>
            <p:cNvPr id="72" name="Group 39"/>
            <p:cNvGrpSpPr>
              <a:grpSpLocks/>
            </p:cNvGrpSpPr>
            <p:nvPr/>
          </p:nvGrpSpPr>
          <p:grpSpPr bwMode="auto">
            <a:xfrm>
              <a:off x="1206405" y="1049854"/>
              <a:ext cx="669482" cy="794970"/>
              <a:chOff x="2070100" y="1806575"/>
              <a:chExt cx="892530" cy="536575"/>
            </a:xfrm>
          </p:grpSpPr>
          <p:sp>
            <p:nvSpPr>
              <p:cNvPr id="73" name="Rectangle 8"/>
              <p:cNvSpPr>
                <a:spLocks noChangeArrowheads="1"/>
              </p:cNvSpPr>
              <p:nvPr/>
            </p:nvSpPr>
            <p:spPr bwMode="auto">
              <a:xfrm>
                <a:off x="2070100" y="1806575"/>
                <a:ext cx="742950" cy="536575"/>
              </a:xfrm>
              <a:prstGeom prst="rect">
                <a:avLst/>
              </a:prstGeom>
              <a:gradFill rotWithShape="0">
                <a:gsLst>
                  <a:gs pos="0">
                    <a:srgbClr val="DCDCDC"/>
                  </a:gs>
                  <a:gs pos="100000">
                    <a:srgbClr val="B4B4B4"/>
                  </a:gs>
                </a:gsLst>
                <a:lin ang="5400000"/>
              </a:gradFill>
              <a:ln w="9525" algn="ctr">
                <a:solidFill>
                  <a:srgbClr val="B4B4B4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defTabSz="1001908" fontAlgn="ctr">
                  <a:defRPr/>
                </a:pPr>
                <a:endParaRPr lang="en-US" altLang="zh-CN" sz="1200" ker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74" name="Group 88"/>
              <p:cNvGrpSpPr>
                <a:grpSpLocks/>
              </p:cNvGrpSpPr>
              <p:nvPr/>
            </p:nvGrpSpPr>
            <p:grpSpPr bwMode="auto">
              <a:xfrm>
                <a:off x="2113844" y="1858835"/>
                <a:ext cx="848786" cy="432054"/>
                <a:chOff x="2105430" y="1843086"/>
                <a:chExt cx="848786" cy="432054"/>
              </a:xfrm>
            </p:grpSpPr>
            <p:sp>
              <p:nvSpPr>
                <p:cNvPr id="75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2" y="2076449"/>
                  <a:ext cx="655458" cy="198691"/>
                </a:xfrm>
                <a:prstGeom prst="rect">
                  <a:avLst/>
                </a:prstGeom>
                <a:gradFill rotWithShape="0">
                  <a:gsLst>
                    <a:gs pos="0">
                      <a:srgbClr val="0086EA"/>
                    </a:gs>
                    <a:gs pos="100000">
                      <a:srgbClr val="2767B2"/>
                    </a:gs>
                  </a:gsLst>
                  <a:lin ang="5400000"/>
                </a:gradFill>
                <a:ln w="12700" algn="ctr">
                  <a:solidFill>
                    <a:srgbClr val="2767B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76" name="Rectangle 4"/>
                <p:cNvSpPr>
                  <a:spLocks noChangeArrowheads="1"/>
                </p:cNvSpPr>
                <p:nvPr/>
              </p:nvSpPr>
              <p:spPr bwMode="auto">
                <a:xfrm>
                  <a:off x="2105430" y="1843086"/>
                  <a:ext cx="848786" cy="218184"/>
                </a:xfrm>
                <a:prstGeom prst="rect">
                  <a:avLst/>
                </a:prstGeom>
                <a:gradFill rotWithShape="0">
                  <a:gsLst>
                    <a:gs pos="0">
                      <a:srgbClr val="FEAB58"/>
                    </a:gs>
                    <a:gs pos="100000">
                      <a:srgbClr val="E76F32"/>
                    </a:gs>
                  </a:gsLst>
                  <a:lin ang="5400000"/>
                </a:gradFill>
                <a:ln w="12700" algn="ctr">
                  <a:solidFill>
                    <a:srgbClr val="E76F32"/>
                  </a:solidFill>
                  <a:round/>
                  <a:headEnd/>
                  <a:tailEnd/>
                </a:ln>
              </p:spPr>
              <p:txBody>
                <a:bodyPr wrap="square" lIns="0" tIns="0" rIns="0" bIns="0" anchor="ctr">
                  <a:noAutofit/>
                </a:bodyPr>
                <a:lstStyle/>
                <a:p>
                  <a:pPr algn="ctr" defTabSz="1001908" fontAlgn="ctr">
                    <a:defRPr/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Прил.</a:t>
                  </a:r>
                </a:p>
              </p:txBody>
            </p:sp>
          </p:grpSp>
        </p:grpSp>
      </p:grpSp>
      <p:cxnSp>
        <p:nvCxnSpPr>
          <p:cNvPr id="68" name="曲线连接符 67"/>
          <p:cNvCxnSpPr/>
          <p:nvPr/>
        </p:nvCxnSpPr>
        <p:spPr bwMode="auto">
          <a:xfrm rot="16200000" flipH="1">
            <a:off x="4864312" y="1464883"/>
            <a:ext cx="70013" cy="2705207"/>
          </a:xfrm>
          <a:prstGeom prst="curvedConnector3">
            <a:avLst>
              <a:gd name="adj1" fmla="val 610920"/>
            </a:avLst>
          </a:prstGeom>
          <a:solidFill>
            <a:srgbClr val="01BCFF"/>
          </a:solidFill>
          <a:ln w="19050" cap="flat" cmpd="sng" algn="ctr">
            <a:solidFill>
              <a:schemeClr val="tx1"/>
            </a:solidFill>
            <a:prstDash val="sysDash"/>
            <a:round/>
            <a:headEnd type="stealth" w="lg" len="lg"/>
            <a:tailEnd type="stealth" w="lg" len="lg"/>
          </a:ln>
          <a:effectLst/>
        </p:spPr>
      </p:cxnSp>
      <p:grpSp>
        <p:nvGrpSpPr>
          <p:cNvPr id="8" name="组合 151"/>
          <p:cNvGrpSpPr/>
          <p:nvPr/>
        </p:nvGrpSpPr>
        <p:grpSpPr>
          <a:xfrm>
            <a:off x="1499375" y="2076923"/>
            <a:ext cx="2519260" cy="3010486"/>
            <a:chOff x="4862634" y="2398394"/>
            <a:chExt cx="2519260" cy="3010486"/>
          </a:xfrm>
        </p:grpSpPr>
        <p:sp>
          <p:nvSpPr>
            <p:cNvPr id="16" name="AutoShape 40"/>
            <p:cNvSpPr>
              <a:spLocks noChangeArrowheads="1"/>
            </p:cNvSpPr>
            <p:nvPr/>
          </p:nvSpPr>
          <p:spPr bwMode="gray">
            <a:xfrm rot="2700000">
              <a:off x="5853085" y="4734367"/>
              <a:ext cx="658567" cy="690460"/>
            </a:xfrm>
            <a:prstGeom prst="plus">
              <a:avLst>
                <a:gd name="adj" fmla="val 39370"/>
              </a:avLst>
            </a:prstGeom>
            <a:solidFill>
              <a:srgbClr val="FF3333"/>
            </a:solidFill>
            <a:ln w="9525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100191" tIns="50095" rIns="100191" bIns="50095" anchor="ctr">
              <a:noAutofit/>
            </a:bodyPr>
            <a:lstStyle/>
            <a:p>
              <a:pPr defTabSz="1001908" fontAlgn="ctr">
                <a:defRPr/>
              </a:pPr>
              <a:endParaRPr lang="en-US" altLang="zh-CN" sz="12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7" name="AutoShape 40"/>
            <p:cNvSpPr>
              <a:spLocks noChangeArrowheads="1"/>
            </p:cNvSpPr>
            <p:nvPr/>
          </p:nvSpPr>
          <p:spPr bwMode="gray">
            <a:xfrm rot="2700000">
              <a:off x="4878580" y="2382448"/>
              <a:ext cx="658567" cy="690460"/>
            </a:xfrm>
            <a:prstGeom prst="plus">
              <a:avLst>
                <a:gd name="adj" fmla="val 39370"/>
              </a:avLst>
            </a:prstGeom>
            <a:solidFill>
              <a:srgbClr val="FF3333"/>
            </a:solidFill>
            <a:ln w="9525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100191" tIns="50095" rIns="100191" bIns="50095" anchor="ctr">
              <a:noAutofit/>
            </a:bodyPr>
            <a:lstStyle/>
            <a:p>
              <a:pPr defTabSz="1001908" fontAlgn="ctr">
                <a:defRPr/>
              </a:pPr>
              <a:endParaRPr lang="en-US" altLang="zh-CN" sz="12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8" name="AutoShape 40"/>
            <p:cNvSpPr>
              <a:spLocks noChangeArrowheads="1"/>
            </p:cNvSpPr>
            <p:nvPr/>
          </p:nvSpPr>
          <p:spPr bwMode="gray">
            <a:xfrm rot="2700000">
              <a:off x="5902162" y="2382448"/>
              <a:ext cx="658567" cy="690460"/>
            </a:xfrm>
            <a:prstGeom prst="plus">
              <a:avLst>
                <a:gd name="adj" fmla="val 39370"/>
              </a:avLst>
            </a:prstGeom>
            <a:solidFill>
              <a:srgbClr val="FF3333"/>
            </a:solidFill>
            <a:ln w="9525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100191" tIns="50095" rIns="100191" bIns="50095" anchor="ctr">
              <a:noAutofit/>
            </a:bodyPr>
            <a:lstStyle/>
            <a:p>
              <a:pPr defTabSz="1001908" fontAlgn="ctr">
                <a:defRPr/>
              </a:pPr>
              <a:endParaRPr lang="en-US" altLang="zh-CN" sz="12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9" name="AutoShape 40"/>
            <p:cNvSpPr>
              <a:spLocks noChangeArrowheads="1"/>
            </p:cNvSpPr>
            <p:nvPr/>
          </p:nvSpPr>
          <p:spPr bwMode="gray">
            <a:xfrm rot="2700000">
              <a:off x="6707380" y="2382448"/>
              <a:ext cx="658567" cy="690460"/>
            </a:xfrm>
            <a:prstGeom prst="plus">
              <a:avLst>
                <a:gd name="adj" fmla="val 39370"/>
              </a:avLst>
            </a:prstGeom>
            <a:solidFill>
              <a:srgbClr val="FF3333"/>
            </a:solidFill>
            <a:ln w="9525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100191" tIns="50095" rIns="100191" bIns="50095" anchor="ctr">
              <a:noAutofit/>
            </a:bodyPr>
            <a:lstStyle/>
            <a:p>
              <a:pPr defTabSz="1001908" fontAlgn="ctr">
                <a:defRPr/>
              </a:pPr>
              <a:endParaRPr lang="en-US" altLang="zh-CN" sz="1200" ker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9" name="右箭头 8"/>
          <p:cNvSpPr/>
          <p:nvPr/>
        </p:nvSpPr>
        <p:spPr bwMode="auto">
          <a:xfrm rot="16200000">
            <a:off x="6749735" y="2981286"/>
            <a:ext cx="2142699" cy="395786"/>
          </a:xfrm>
          <a:prstGeom prst="rightArrow">
            <a:avLst/>
          </a:prstGeom>
          <a:solidFill>
            <a:srgbClr val="00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914400" fontAlgn="ctr">
              <a:spcBef>
                <a:spcPct val="0"/>
              </a:spcBef>
              <a:spcAft>
                <a:spcPct val="0"/>
              </a:spcAft>
              <a:buClr>
                <a:srgbClr val="CC9900"/>
              </a:buClr>
              <a:buFont typeface="Wingdings" pitchFamily="2" charset="2"/>
              <a:buChar char="n"/>
            </a:pPr>
            <a:endParaRPr lang="en-US" altLang="zh-CN" sz="120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8134243" y="5401133"/>
            <a:ext cx="176051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Ctr="1">
            <a:noAutofit/>
          </a:bodyPr>
          <a:lstStyle/>
          <a:p>
            <a:pPr eaLnBrk="0" fontAlgn="ctr" hangingPunct="0">
              <a:buSzPct val="100000"/>
              <a:buNone/>
            </a:pPr>
            <a:r>
              <a:rPr lang="ru-RU" sz="1200" dirty="0">
                <a:solidFill>
                  <a:srgbClr val="00CC00"/>
                </a:solidFill>
                <a:latin typeface="Huawei Sans" panose="020C0503030203020204" pitchFamily="34" charset="0"/>
              </a:rPr>
              <a:t>Защищенный LUN</a:t>
            </a:r>
          </a:p>
        </p:txBody>
      </p:sp>
      <p:sp>
        <p:nvSpPr>
          <p:cNvPr id="11" name="Rectangle 60"/>
          <p:cNvSpPr>
            <a:spLocks noChangeArrowheads="1"/>
          </p:cNvSpPr>
          <p:nvPr/>
        </p:nvSpPr>
        <p:spPr bwMode="auto">
          <a:xfrm>
            <a:off x="8157169" y="5997618"/>
            <a:ext cx="190292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Ctr="1">
            <a:noAutofit/>
          </a:bodyPr>
          <a:lstStyle/>
          <a:p>
            <a:pPr eaLnBrk="0" fontAlgn="ctr" hangingPunct="0">
              <a:buSzPct val="100000"/>
              <a:buNone/>
            </a:pPr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Huawei Sans" panose="020C0503030203020204" pitchFamily="34" charset="0"/>
              </a:rPr>
              <a:t>Незащищенный LUN</a:t>
            </a:r>
          </a:p>
        </p:txBody>
      </p:sp>
      <p:sp>
        <p:nvSpPr>
          <p:cNvPr id="12" name="Rectangle 60"/>
          <p:cNvSpPr>
            <a:spLocks noChangeArrowheads="1"/>
          </p:cNvSpPr>
          <p:nvPr/>
        </p:nvSpPr>
        <p:spPr bwMode="auto">
          <a:xfrm>
            <a:off x="8189997" y="5700897"/>
            <a:ext cx="2277193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Ctr="1">
            <a:noAutofit/>
          </a:bodyPr>
          <a:lstStyle/>
          <a:p>
            <a:pPr eaLnBrk="0" fontAlgn="ctr" hangingPunct="0">
              <a:buSzPct val="100000"/>
              <a:buNone/>
            </a:pPr>
            <a:r>
              <a:rPr lang="ru-RU" sz="1200" dirty="0">
                <a:solidFill>
                  <a:srgbClr val="00B0F0"/>
                </a:solidFill>
                <a:latin typeface="Huawei Sans" panose="020C0503030203020204" pitchFamily="34" charset="0"/>
              </a:rPr>
              <a:t>Копия защищенного </a:t>
            </a:r>
            <a:r>
              <a:rPr lang="ru-RU" sz="1200" dirty="0" err="1">
                <a:solidFill>
                  <a:srgbClr val="00B0F0"/>
                </a:solidFill>
                <a:latin typeface="Huawei Sans" panose="020C0503030203020204" pitchFamily="34" charset="0"/>
              </a:rPr>
              <a:t>LUNа</a:t>
            </a:r>
            <a:endParaRPr lang="ru-RU" sz="1200" dirty="0">
              <a:solidFill>
                <a:srgbClr val="00B0F0"/>
              </a:solidFill>
              <a:latin typeface="Huawei Sans" panose="020C0503030203020204" pitchFamily="34" charset="0"/>
            </a:endParaRPr>
          </a:p>
        </p:txBody>
      </p:sp>
      <p:sp>
        <p:nvSpPr>
          <p:cNvPr id="13" name="流程图: 磁盘 12"/>
          <p:cNvSpPr/>
          <p:nvPr/>
        </p:nvSpPr>
        <p:spPr bwMode="auto">
          <a:xfrm>
            <a:off x="8021975" y="5417041"/>
            <a:ext cx="184981" cy="213377"/>
          </a:xfrm>
          <a:prstGeom prst="flowChartMagneticDisk">
            <a:avLst/>
          </a:prstGeom>
          <a:solidFill>
            <a:srgbClr val="00CC0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914400" fontAlgn="ctr">
              <a:defRPr/>
            </a:pPr>
            <a:endParaRPr lang="en-US" altLang="zh-CN" sz="1200" b="1" kern="0">
              <a:solidFill>
                <a:srgbClr val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" name="流程图: 磁盘 13"/>
          <p:cNvSpPr/>
          <p:nvPr/>
        </p:nvSpPr>
        <p:spPr bwMode="auto">
          <a:xfrm>
            <a:off x="8036960" y="6021572"/>
            <a:ext cx="172990" cy="217213"/>
          </a:xfrm>
          <a:prstGeom prst="flowChartMagneticDisk">
            <a:avLst/>
          </a:prstGeom>
          <a:solidFill>
            <a:srgbClr val="FFFFFF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914400" fontAlgn="ctr">
              <a:defRPr/>
            </a:pPr>
            <a:endParaRPr lang="en-US" altLang="zh-CN" sz="1200" b="1" kern="0">
              <a:solidFill>
                <a:srgbClr val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" name="流程图: 磁盘 14"/>
          <p:cNvSpPr/>
          <p:nvPr/>
        </p:nvSpPr>
        <p:spPr bwMode="auto">
          <a:xfrm>
            <a:off x="8023629" y="5696649"/>
            <a:ext cx="184981" cy="213377"/>
          </a:xfrm>
          <a:prstGeom prst="flowChartMagneticDisk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anchor="ctr"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 defTabSz="914400" fontAlgn="ctr">
              <a:defRPr/>
            </a:pPr>
            <a:endParaRPr lang="en-US" altLang="zh-CN" sz="1200" b="1" kern="0">
              <a:solidFill>
                <a:srgbClr val="FFFFFF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Обзор решения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Архитектура решения DR</a:t>
            </a:r>
          </a:p>
          <a:p>
            <a:r>
              <a:rPr lang="ru-RU" b="1">
                <a:latin typeface="Huawei Sans" panose="020C0503030203020204" pitchFamily="34" charset="0"/>
              </a:rPr>
              <a:t>Распространенные технологии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Примеры применения решения DR</a:t>
            </a:r>
          </a:p>
        </p:txBody>
      </p:sp>
    </p:spTree>
    <p:extLst>
      <p:ext uri="{BB962C8B-B14F-4D97-AF65-F5344CB8AC3E}">
        <p14:creationId xmlns:p14="http://schemas.microsoft.com/office/powerpoint/2010/main" val="13390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2450" y="1013651"/>
            <a:ext cx="10590913" cy="4989642"/>
            <a:chOff x="2248913" y="1824243"/>
            <a:chExt cx="7685820" cy="3620981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2248913" y="1824243"/>
              <a:ext cx="7685820" cy="2211684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2290248" y="4146682"/>
              <a:ext cx="7575112" cy="500249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3" name="组合 79"/>
            <p:cNvGrpSpPr/>
            <p:nvPr/>
          </p:nvGrpSpPr>
          <p:grpSpPr>
            <a:xfrm>
              <a:off x="2378236" y="1958660"/>
              <a:ext cx="2475744" cy="3474573"/>
              <a:chOff x="620554" y="928688"/>
              <a:chExt cx="2475744" cy="3474573"/>
            </a:xfrm>
            <a:effectLst/>
          </p:grpSpPr>
          <p:grpSp>
            <p:nvGrpSpPr>
              <p:cNvPr id="4" name="Group 194"/>
              <p:cNvGrpSpPr>
                <a:grpSpLocks/>
              </p:cNvGrpSpPr>
              <p:nvPr/>
            </p:nvGrpSpPr>
            <p:grpSpPr bwMode="auto">
              <a:xfrm>
                <a:off x="2331689" y="3188076"/>
                <a:ext cx="764609" cy="1215182"/>
                <a:chOff x="1565" y="2966"/>
                <a:chExt cx="680" cy="1059"/>
              </a:xfrm>
            </p:grpSpPr>
            <p:grpSp>
              <p:nvGrpSpPr>
                <p:cNvPr id="7" name="Group 195"/>
                <p:cNvGrpSpPr>
                  <a:grpSpLocks/>
                </p:cNvGrpSpPr>
                <p:nvPr/>
              </p:nvGrpSpPr>
              <p:grpSpPr bwMode="auto">
                <a:xfrm>
                  <a:off x="1654" y="2966"/>
                  <a:ext cx="483" cy="322"/>
                  <a:chOff x="1654" y="2966"/>
                  <a:chExt cx="483" cy="322"/>
                </a:xfrm>
              </p:grpSpPr>
              <p:graphicFrame>
                <p:nvGraphicFramePr>
                  <p:cNvPr id="79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1654" y="2966"/>
                  <a:ext cx="483" cy="32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86" name="CorelDRAW" r:id="rId4" imgW="3846576" imgH="2566416" progId="">
                          <p:embed/>
                        </p:oleObj>
                      </mc:Choice>
                      <mc:Fallback>
                        <p:oleObj name="CorelDRAW" r:id="rId4" imgW="3846576" imgH="25664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54" y="2966"/>
                                <a:ext cx="483" cy="32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366B7E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0" name="Text 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9" y="2993"/>
                    <a:ext cx="453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marL="114300" indent="-114300" algn="ctr" fontAlgn="ctr">
                      <a:spcBef>
                        <a:spcPct val="50000"/>
                      </a:spcBef>
                      <a:buClr>
                        <a:schemeClr val="tx2"/>
                      </a:buClr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IP</a:t>
                    </a:r>
                  </a:p>
                </p:txBody>
              </p:sp>
            </p:grpSp>
            <p:grpSp>
              <p:nvGrpSpPr>
                <p:cNvPr id="8" name="Group 198"/>
                <p:cNvGrpSpPr>
                  <a:grpSpLocks/>
                </p:cNvGrpSpPr>
                <p:nvPr/>
              </p:nvGrpSpPr>
              <p:grpSpPr bwMode="auto">
                <a:xfrm>
                  <a:off x="1565" y="3657"/>
                  <a:ext cx="680" cy="368"/>
                  <a:chOff x="1565" y="3657"/>
                  <a:chExt cx="680" cy="368"/>
                </a:xfrm>
              </p:grpSpPr>
              <p:sp>
                <p:nvSpPr>
                  <p:cNvPr id="77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3657"/>
                    <a:ext cx="680" cy="340"/>
                  </a:xfrm>
                  <a:prstGeom prst="can">
                    <a:avLst>
                      <a:gd name="adj" fmla="val 41370"/>
                    </a:avLst>
                  </a:prstGeom>
                  <a:noFill/>
                  <a:ln w="9525">
                    <a:solidFill>
                      <a:srgbClr val="366B7E"/>
                    </a:solidFill>
                    <a:round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algn="ctr" fontAlgn="ctr"/>
                    <a:endParaRPr lang="en-US" altLang="zh-CN" sz="12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78" name="Text Box 2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8" y="3784"/>
                    <a:ext cx="454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marL="114300" indent="-114300" algn="ctr" fontAlgn="ctr">
                      <a:spcBef>
                        <a:spcPct val="50000"/>
                      </a:spcBef>
                      <a:buClr>
                        <a:schemeClr val="tx2"/>
                      </a:buClr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NAS</a:t>
                    </a:r>
                  </a:p>
                </p:txBody>
              </p:sp>
            </p:grpSp>
            <p:sp>
              <p:nvSpPr>
                <p:cNvPr id="76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1941" y="3303"/>
                  <a:ext cx="0" cy="349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5" name="Group 202"/>
              <p:cNvGrpSpPr>
                <a:grpSpLocks/>
              </p:cNvGrpSpPr>
              <p:nvPr/>
            </p:nvGrpSpPr>
            <p:grpSpPr bwMode="auto">
              <a:xfrm>
                <a:off x="802473" y="3188078"/>
                <a:ext cx="937770" cy="1215183"/>
                <a:chOff x="1476" y="2966"/>
                <a:chExt cx="834" cy="1059"/>
              </a:xfrm>
            </p:grpSpPr>
            <p:grpSp>
              <p:nvGrpSpPr>
                <p:cNvPr id="16" name="Group 203"/>
                <p:cNvGrpSpPr>
                  <a:grpSpLocks/>
                </p:cNvGrpSpPr>
                <p:nvPr/>
              </p:nvGrpSpPr>
              <p:grpSpPr bwMode="auto">
                <a:xfrm>
                  <a:off x="1682" y="2966"/>
                  <a:ext cx="483" cy="322"/>
                  <a:chOff x="1682" y="2966"/>
                  <a:chExt cx="483" cy="322"/>
                </a:xfrm>
              </p:grpSpPr>
              <p:graphicFrame>
                <p:nvGraphicFramePr>
                  <p:cNvPr id="72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682" y="2966"/>
                  <a:ext cx="483" cy="32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87" name="CorelDRAW" r:id="rId6" imgW="3846576" imgH="2566416" progId="">
                          <p:embed/>
                        </p:oleObj>
                      </mc:Choice>
                      <mc:Fallback>
                        <p:oleObj name="CorelDRAW" r:id="rId6" imgW="3846576" imgH="25664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82" y="2966"/>
                                <a:ext cx="483" cy="32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366B7E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73" name="Text Box 2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7" y="3011"/>
                    <a:ext cx="453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marL="114300" indent="-114300" algn="ctr" fontAlgn="ctr">
                      <a:spcBef>
                        <a:spcPct val="50000"/>
                      </a:spcBef>
                      <a:buClr>
                        <a:schemeClr val="tx2"/>
                      </a:buClr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SAN</a:t>
                    </a:r>
                  </a:p>
                </p:txBody>
              </p:sp>
            </p:grpSp>
            <p:grpSp>
              <p:nvGrpSpPr>
                <p:cNvPr id="19" name="Group 206"/>
                <p:cNvGrpSpPr>
                  <a:grpSpLocks/>
                </p:cNvGrpSpPr>
                <p:nvPr/>
              </p:nvGrpSpPr>
              <p:grpSpPr bwMode="auto">
                <a:xfrm>
                  <a:off x="1476" y="3657"/>
                  <a:ext cx="834" cy="368"/>
                  <a:chOff x="1476" y="3657"/>
                  <a:chExt cx="834" cy="368"/>
                </a:xfrm>
              </p:grpSpPr>
              <p:sp>
                <p:nvSpPr>
                  <p:cNvPr id="70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3657"/>
                    <a:ext cx="680" cy="340"/>
                  </a:xfrm>
                  <a:prstGeom prst="can">
                    <a:avLst>
                      <a:gd name="adj" fmla="val 41370"/>
                    </a:avLst>
                  </a:prstGeom>
                  <a:noFill/>
                  <a:ln w="9525">
                    <a:solidFill>
                      <a:srgbClr val="366B7E"/>
                    </a:solidFill>
                    <a:round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algn="ctr" fontAlgn="ctr"/>
                    <a:endParaRPr lang="en-US" altLang="zh-CN" sz="12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71" name="Text Box 2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6" y="3784"/>
                    <a:ext cx="834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marL="114300" indent="-114300" algn="ctr" fontAlgn="ctr">
                      <a:spcBef>
                        <a:spcPct val="50000"/>
                      </a:spcBef>
                      <a:buClr>
                        <a:schemeClr val="tx2"/>
                      </a:buClr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Дисковый массив</a:t>
                    </a:r>
                  </a:p>
                </p:txBody>
              </p:sp>
            </p:grpSp>
          </p:grpSp>
          <p:sp>
            <p:nvSpPr>
              <p:cNvPr id="51" name="Line 210"/>
              <p:cNvSpPr>
                <a:spLocks noChangeShapeType="1"/>
              </p:cNvSpPr>
              <p:nvPr/>
            </p:nvSpPr>
            <p:spPr bwMode="auto">
              <a:xfrm flipH="1">
                <a:off x="2753993" y="1986536"/>
                <a:ext cx="1" cy="1214304"/>
              </a:xfrm>
              <a:prstGeom prst="line">
                <a:avLst/>
              </a:prstGeom>
              <a:noFill/>
              <a:ln w="19050">
                <a:solidFill>
                  <a:srgbClr val="366B7E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2" name="Line 215"/>
              <p:cNvSpPr>
                <a:spLocks noChangeShapeType="1"/>
              </p:cNvSpPr>
              <p:nvPr/>
            </p:nvSpPr>
            <p:spPr bwMode="auto">
              <a:xfrm>
                <a:off x="1324301" y="2764221"/>
                <a:ext cx="1" cy="420413"/>
              </a:xfrm>
              <a:prstGeom prst="line">
                <a:avLst/>
              </a:prstGeom>
              <a:noFill/>
              <a:ln w="19050">
                <a:solidFill>
                  <a:srgbClr val="366B7E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34" name="组合 77"/>
              <p:cNvGrpSpPr/>
              <p:nvPr/>
            </p:nvGrpSpPr>
            <p:grpSpPr>
              <a:xfrm>
                <a:off x="620554" y="928688"/>
                <a:ext cx="2424020" cy="1909105"/>
                <a:chOff x="620554" y="928688"/>
                <a:chExt cx="2424020" cy="2375284"/>
              </a:xfrm>
            </p:grpSpPr>
            <p:sp>
              <p:nvSpPr>
                <p:cNvPr id="55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699025" y="1846672"/>
                  <a:ext cx="2345549" cy="1457300"/>
                </a:xfrm>
                <a:prstGeom prst="rect">
                  <a:avLst/>
                </a:prstGeom>
                <a:noFill/>
                <a:ln w="9525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marL="114300" indent="-114300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56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902546" y="928688"/>
                  <a:ext cx="1989107" cy="293755"/>
                </a:xfrm>
                <a:prstGeom prst="rect">
                  <a:avLst/>
                </a:prstGeom>
                <a:noFill/>
                <a:ln w="9525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Приложения</a:t>
                  </a:r>
                </a:p>
              </p:txBody>
            </p:sp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2535210" y="1222443"/>
                  <a:ext cx="0" cy="728650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8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620554" y="1378500"/>
                  <a:ext cx="1840651" cy="293755"/>
                </a:xfrm>
                <a:prstGeom prst="rect">
                  <a:avLst/>
                </a:prstGeom>
                <a:noFill/>
                <a:ln w="9525" algn="ctr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Система управления БД</a:t>
                  </a:r>
                </a:p>
              </p:txBody>
            </p:sp>
            <p:sp>
              <p:nvSpPr>
                <p:cNvPr id="59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1565956" y="1951093"/>
                  <a:ext cx="1325696" cy="293755"/>
                </a:xfrm>
                <a:prstGeom prst="rect">
                  <a:avLst/>
                </a:prstGeom>
                <a:noFill/>
                <a:ln w="9525" algn="ctr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Файловая система</a:t>
                  </a:r>
                </a:p>
              </p:txBody>
            </p:sp>
            <p:sp>
              <p:nvSpPr>
                <p:cNvPr id="60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875273" y="2419265"/>
                  <a:ext cx="1381366" cy="293755"/>
                </a:xfrm>
                <a:prstGeom prst="rect">
                  <a:avLst/>
                </a:prstGeom>
                <a:noFill/>
                <a:ln w="9525" algn="ctr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Устройства/тома с </a:t>
                  </a:r>
                  <a:r>
                    <a:rPr lang="ru-RU" sz="1200" dirty="0" err="1" smtClean="0">
                      <a:latin typeface="Huawei Sans" panose="020C0503030203020204" pitchFamily="34" charset="0"/>
                    </a:rPr>
                    <a:t>необраб</a:t>
                  </a:r>
                  <a:r>
                    <a:rPr lang="ru-RU" sz="1200" dirty="0" smtClean="0">
                      <a:latin typeface="Huawei Sans" panose="020C0503030203020204" pitchFamily="34" charset="0"/>
                    </a:rPr>
                    <a:t>. </a:t>
                  </a:r>
                  <a:r>
                    <a:rPr lang="ru-RU" sz="1200" dirty="0">
                      <a:latin typeface="Huawei Sans" panose="020C0503030203020204" pitchFamily="34" charset="0"/>
                    </a:rPr>
                    <a:t>данными</a:t>
                  </a:r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1616555" y="1222443"/>
                  <a:ext cx="0" cy="156057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2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55468" y="1690615"/>
                  <a:ext cx="0" cy="728650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3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1821201" y="1690615"/>
                  <a:ext cx="0" cy="260478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4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954269" y="2888585"/>
                  <a:ext cx="1631540" cy="293755"/>
                </a:xfrm>
                <a:prstGeom prst="rect">
                  <a:avLst/>
                </a:prstGeom>
                <a:noFill/>
                <a:ln w="9525" algn="ctr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Драйвер ввода-вывода устройства</a:t>
                  </a:r>
                </a:p>
              </p:txBody>
            </p:sp>
            <p:sp>
              <p:nvSpPr>
                <p:cNvPr id="65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1718878" y="2263208"/>
                  <a:ext cx="0" cy="156057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6" name="Line 214"/>
                <p:cNvSpPr>
                  <a:spLocks noChangeShapeType="1"/>
                </p:cNvSpPr>
                <p:nvPr/>
              </p:nvSpPr>
              <p:spPr bwMode="auto">
                <a:xfrm flipH="1">
                  <a:off x="1515357" y="2732527"/>
                  <a:ext cx="0" cy="156057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67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382288" y="2264355"/>
                  <a:ext cx="0" cy="624229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54" name="Line 201"/>
              <p:cNvSpPr>
                <a:spLocks noChangeShapeType="1"/>
              </p:cNvSpPr>
              <p:nvPr/>
            </p:nvSpPr>
            <p:spPr bwMode="auto">
              <a:xfrm flipH="1">
                <a:off x="1325089" y="3557752"/>
                <a:ext cx="4469" cy="417979"/>
              </a:xfrm>
              <a:prstGeom prst="line">
                <a:avLst/>
              </a:prstGeom>
              <a:noFill/>
              <a:ln w="19050">
                <a:solidFill>
                  <a:srgbClr val="366B7E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35" name="组合 80"/>
            <p:cNvGrpSpPr/>
            <p:nvPr/>
          </p:nvGrpSpPr>
          <p:grpSpPr>
            <a:xfrm>
              <a:off x="7202484" y="1940442"/>
              <a:ext cx="2475744" cy="3474570"/>
              <a:chOff x="620554" y="928688"/>
              <a:chExt cx="2475744" cy="3474570"/>
            </a:xfrm>
            <a:effectLst/>
          </p:grpSpPr>
          <p:grpSp>
            <p:nvGrpSpPr>
              <p:cNvPr id="40" name="Group 194"/>
              <p:cNvGrpSpPr>
                <a:grpSpLocks/>
              </p:cNvGrpSpPr>
              <p:nvPr/>
            </p:nvGrpSpPr>
            <p:grpSpPr bwMode="auto">
              <a:xfrm>
                <a:off x="2331689" y="3188076"/>
                <a:ext cx="764609" cy="1215182"/>
                <a:chOff x="1565" y="2966"/>
                <a:chExt cx="680" cy="1059"/>
              </a:xfrm>
            </p:grpSpPr>
            <p:grpSp>
              <p:nvGrpSpPr>
                <p:cNvPr id="41" name="Group 195"/>
                <p:cNvGrpSpPr>
                  <a:grpSpLocks/>
                </p:cNvGrpSpPr>
                <p:nvPr/>
              </p:nvGrpSpPr>
              <p:grpSpPr bwMode="auto">
                <a:xfrm>
                  <a:off x="1654" y="2966"/>
                  <a:ext cx="483" cy="322"/>
                  <a:chOff x="1654" y="2966"/>
                  <a:chExt cx="483" cy="322"/>
                </a:xfrm>
              </p:grpSpPr>
              <p:graphicFrame>
                <p:nvGraphicFramePr>
                  <p:cNvPr id="45" name="Object 27"/>
                  <p:cNvGraphicFramePr>
                    <a:graphicFrameLocks noChangeAspect="1"/>
                  </p:cNvGraphicFramePr>
                  <p:nvPr/>
                </p:nvGraphicFramePr>
                <p:xfrm>
                  <a:off x="1654" y="2966"/>
                  <a:ext cx="483" cy="32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88" name="CorelDRAW" r:id="rId7" imgW="3846576" imgH="2566416" progId="">
                          <p:embed/>
                        </p:oleObj>
                      </mc:Choice>
                      <mc:Fallback>
                        <p:oleObj name="CorelDRAW" r:id="rId7" imgW="3846576" imgH="25664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54" y="2966"/>
                                <a:ext cx="483" cy="32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366B7E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6" name="Text Box 1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9" y="2993"/>
                    <a:ext cx="453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marL="114300" indent="-114300" algn="ctr" fontAlgn="ctr">
                      <a:spcBef>
                        <a:spcPct val="50000"/>
                      </a:spcBef>
                      <a:buClr>
                        <a:schemeClr val="tx2"/>
                      </a:buClr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IP</a:t>
                    </a:r>
                  </a:p>
                </p:txBody>
              </p:sp>
            </p:grpSp>
            <p:grpSp>
              <p:nvGrpSpPr>
                <p:cNvPr id="47" name="Group 198"/>
                <p:cNvGrpSpPr>
                  <a:grpSpLocks/>
                </p:cNvGrpSpPr>
                <p:nvPr/>
              </p:nvGrpSpPr>
              <p:grpSpPr bwMode="auto">
                <a:xfrm>
                  <a:off x="1565" y="3657"/>
                  <a:ext cx="680" cy="368"/>
                  <a:chOff x="1565" y="3657"/>
                  <a:chExt cx="680" cy="368"/>
                </a:xfrm>
              </p:grpSpPr>
              <p:sp>
                <p:nvSpPr>
                  <p:cNvPr id="43" name="AutoShape 199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3657"/>
                    <a:ext cx="680" cy="340"/>
                  </a:xfrm>
                  <a:prstGeom prst="can">
                    <a:avLst>
                      <a:gd name="adj" fmla="val 41370"/>
                    </a:avLst>
                  </a:prstGeom>
                  <a:noFill/>
                  <a:ln w="9525">
                    <a:solidFill>
                      <a:srgbClr val="366B7E"/>
                    </a:solidFill>
                    <a:round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algn="ctr" fontAlgn="ctr"/>
                    <a:endParaRPr lang="en-US" altLang="zh-CN" sz="12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44" name="Text Box 2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78" y="3784"/>
                    <a:ext cx="454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marL="114300" indent="-114300" algn="ctr" fontAlgn="ctr">
                      <a:spcBef>
                        <a:spcPct val="50000"/>
                      </a:spcBef>
                      <a:buClr>
                        <a:schemeClr val="tx2"/>
                      </a:buClr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NAS</a:t>
                    </a:r>
                  </a:p>
                </p:txBody>
              </p:sp>
            </p:grpSp>
            <p:sp>
              <p:nvSpPr>
                <p:cNvPr id="42" name="Line 201"/>
                <p:cNvSpPr>
                  <a:spLocks noChangeShapeType="1"/>
                </p:cNvSpPr>
                <p:nvPr/>
              </p:nvSpPr>
              <p:spPr bwMode="auto">
                <a:xfrm>
                  <a:off x="1931" y="3293"/>
                  <a:ext cx="10" cy="359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49" name="Group 202"/>
              <p:cNvGrpSpPr>
                <a:grpSpLocks/>
              </p:cNvGrpSpPr>
              <p:nvPr/>
            </p:nvGrpSpPr>
            <p:grpSpPr bwMode="auto">
              <a:xfrm>
                <a:off x="815966" y="3188077"/>
                <a:ext cx="937770" cy="1201413"/>
                <a:chOff x="1488" y="2966"/>
                <a:chExt cx="834" cy="1047"/>
              </a:xfrm>
            </p:grpSpPr>
            <p:grpSp>
              <p:nvGrpSpPr>
                <p:cNvPr id="50" name="Group 203"/>
                <p:cNvGrpSpPr>
                  <a:grpSpLocks/>
                </p:cNvGrpSpPr>
                <p:nvPr/>
              </p:nvGrpSpPr>
              <p:grpSpPr bwMode="auto">
                <a:xfrm>
                  <a:off x="1682" y="2966"/>
                  <a:ext cx="483" cy="322"/>
                  <a:chOff x="1682" y="2966"/>
                  <a:chExt cx="483" cy="322"/>
                </a:xfrm>
              </p:grpSpPr>
              <p:graphicFrame>
                <p:nvGraphicFramePr>
                  <p:cNvPr id="38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1682" y="2966"/>
                  <a:ext cx="483" cy="32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289" name="CorelDRAW" r:id="rId8" imgW="3846576" imgH="2566416" progId="">
                          <p:embed/>
                        </p:oleObj>
                      </mc:Choice>
                      <mc:Fallback>
                        <p:oleObj name="CorelDRAW" r:id="rId8" imgW="3846576" imgH="2566416" progId="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82" y="2966"/>
                                <a:ext cx="483" cy="32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366B7E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9" name="Text Box 20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7" y="3011"/>
                    <a:ext cx="453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marL="114300" indent="-114300" algn="ctr" fontAlgn="ctr">
                      <a:spcBef>
                        <a:spcPct val="50000"/>
                      </a:spcBef>
                      <a:buClr>
                        <a:schemeClr val="tx2"/>
                      </a:buClr>
                    </a:pPr>
                    <a:r>
                      <a:rPr lang="ru-RU" sz="1200">
                        <a:latin typeface="Huawei Sans" panose="020C0503030203020204" pitchFamily="34" charset="0"/>
                      </a:rPr>
                      <a:t>SAN</a:t>
                    </a:r>
                  </a:p>
                </p:txBody>
              </p:sp>
            </p:grpSp>
            <p:grpSp>
              <p:nvGrpSpPr>
                <p:cNvPr id="53" name="Group 206"/>
                <p:cNvGrpSpPr>
                  <a:grpSpLocks/>
                </p:cNvGrpSpPr>
                <p:nvPr/>
              </p:nvGrpSpPr>
              <p:grpSpPr bwMode="auto">
                <a:xfrm>
                  <a:off x="1488" y="3657"/>
                  <a:ext cx="834" cy="356"/>
                  <a:chOff x="1488" y="3657"/>
                  <a:chExt cx="834" cy="356"/>
                </a:xfrm>
              </p:grpSpPr>
              <p:sp>
                <p:nvSpPr>
                  <p:cNvPr id="36" name="AutoShape 207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3657"/>
                    <a:ext cx="680" cy="340"/>
                  </a:xfrm>
                  <a:prstGeom prst="can">
                    <a:avLst>
                      <a:gd name="adj" fmla="val 41370"/>
                    </a:avLst>
                  </a:prstGeom>
                  <a:noFill/>
                  <a:ln w="9525">
                    <a:solidFill>
                      <a:srgbClr val="366B7E"/>
                    </a:solidFill>
                    <a:round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algn="ctr" fontAlgn="ctr"/>
                    <a:endParaRPr lang="en-US" altLang="zh-CN" sz="12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endParaRPr>
                  </a:p>
                </p:txBody>
              </p:sp>
              <p:sp>
                <p:nvSpPr>
                  <p:cNvPr id="37" name="Text Box 20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3772"/>
                    <a:ext cx="834" cy="24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 anchor="ctr">
                    <a:noAutofit/>
                  </a:bodyPr>
                  <a:lstStyle/>
                  <a:p>
                    <a:pPr marL="114300" indent="-114300" algn="ctr" fontAlgn="ctr">
                      <a:spcBef>
                        <a:spcPct val="50000"/>
                      </a:spcBef>
                      <a:buClr>
                        <a:schemeClr val="tx2"/>
                      </a:buClr>
                    </a:pPr>
                    <a:r>
                      <a:rPr lang="ru-RU" sz="1200" dirty="0">
                        <a:latin typeface="Huawei Sans" panose="020C0503030203020204" pitchFamily="34" charset="0"/>
                      </a:rPr>
                      <a:t>Дисковый массив</a:t>
                    </a:r>
                  </a:p>
                </p:txBody>
              </p:sp>
            </p:grpSp>
          </p:grpSp>
          <p:sp>
            <p:nvSpPr>
              <p:cNvPr id="17" name="Line 210"/>
              <p:cNvSpPr>
                <a:spLocks noChangeShapeType="1"/>
              </p:cNvSpPr>
              <p:nvPr/>
            </p:nvSpPr>
            <p:spPr bwMode="auto">
              <a:xfrm>
                <a:off x="2743197" y="1996967"/>
                <a:ext cx="9122" cy="1167392"/>
              </a:xfrm>
              <a:prstGeom prst="line">
                <a:avLst/>
              </a:prstGeom>
              <a:noFill/>
              <a:ln w="19050">
                <a:solidFill>
                  <a:srgbClr val="366B7E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8" name="Line 215"/>
              <p:cNvSpPr>
                <a:spLocks noChangeShapeType="1"/>
              </p:cNvSpPr>
              <p:nvPr/>
            </p:nvSpPr>
            <p:spPr bwMode="auto">
              <a:xfrm>
                <a:off x="1324301" y="2764221"/>
                <a:ext cx="1" cy="420413"/>
              </a:xfrm>
              <a:prstGeom prst="line">
                <a:avLst/>
              </a:prstGeom>
              <a:noFill/>
              <a:ln w="19050">
                <a:solidFill>
                  <a:srgbClr val="366B7E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grpSp>
            <p:nvGrpSpPr>
              <p:cNvPr id="68" name="组合 85"/>
              <p:cNvGrpSpPr/>
              <p:nvPr/>
            </p:nvGrpSpPr>
            <p:grpSpPr>
              <a:xfrm>
                <a:off x="620554" y="928688"/>
                <a:ext cx="2424020" cy="1909105"/>
                <a:chOff x="620554" y="928688"/>
                <a:chExt cx="2424020" cy="2375284"/>
              </a:xfrm>
            </p:grpSpPr>
            <p:sp>
              <p:nvSpPr>
                <p:cNvPr id="2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699025" y="1846672"/>
                  <a:ext cx="2345549" cy="1457300"/>
                </a:xfrm>
                <a:prstGeom prst="rect">
                  <a:avLst/>
                </a:prstGeom>
                <a:noFill/>
                <a:ln w="9525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marL="114300" indent="-114300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ОС</a:t>
                  </a:r>
                </a:p>
              </p:txBody>
            </p:sp>
            <p:sp>
              <p:nvSpPr>
                <p:cNvPr id="22" name="Text Box 187"/>
                <p:cNvSpPr txBox="1">
                  <a:spLocks noChangeArrowheads="1"/>
                </p:cNvSpPr>
                <p:nvPr/>
              </p:nvSpPr>
              <p:spPr bwMode="auto">
                <a:xfrm>
                  <a:off x="902546" y="928688"/>
                  <a:ext cx="1989107" cy="293755"/>
                </a:xfrm>
                <a:prstGeom prst="rect">
                  <a:avLst/>
                </a:prstGeom>
                <a:noFill/>
                <a:ln w="9525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uawei Sans" panose="020C0503030203020204" pitchFamily="34" charset="0"/>
                    </a:rPr>
                    <a:t>Приложения</a:t>
                  </a:r>
                </a:p>
              </p:txBody>
            </p:sp>
            <p:sp>
              <p:nvSpPr>
                <p:cNvPr id="23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2535210" y="1222443"/>
                  <a:ext cx="0" cy="728650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620554" y="1378500"/>
                  <a:ext cx="1840651" cy="293755"/>
                </a:xfrm>
                <a:prstGeom prst="rect">
                  <a:avLst/>
                </a:prstGeom>
                <a:noFill/>
                <a:ln w="9525" algn="ctr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Система управления БД</a:t>
                  </a:r>
                </a:p>
              </p:txBody>
            </p:sp>
            <p:sp>
              <p:nvSpPr>
                <p:cNvPr id="25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1565956" y="1951093"/>
                  <a:ext cx="1325696" cy="293755"/>
                </a:xfrm>
                <a:prstGeom prst="rect">
                  <a:avLst/>
                </a:prstGeom>
                <a:noFill/>
                <a:ln w="9525" algn="ctr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Файловая система</a:t>
                  </a:r>
                </a:p>
              </p:txBody>
            </p:sp>
            <p:sp>
              <p:nvSpPr>
                <p:cNvPr id="26" name="Text Box 191"/>
                <p:cNvSpPr txBox="1">
                  <a:spLocks noChangeArrowheads="1"/>
                </p:cNvSpPr>
                <p:nvPr/>
              </p:nvSpPr>
              <p:spPr bwMode="auto">
                <a:xfrm>
                  <a:off x="902546" y="2419265"/>
                  <a:ext cx="1354093" cy="316422"/>
                </a:xfrm>
                <a:prstGeom prst="rect">
                  <a:avLst/>
                </a:prstGeom>
                <a:noFill/>
                <a:ln w="9525" algn="ctr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 dirty="0">
                      <a:latin typeface="Huawei Sans" panose="020C0503030203020204" pitchFamily="34" charset="0"/>
                    </a:rPr>
                    <a:t>Устройства/тома с </a:t>
                  </a:r>
                  <a:r>
                    <a:rPr lang="ru-RU" sz="1200" dirty="0" err="1" smtClean="0">
                      <a:latin typeface="Huawei Sans" panose="020C0503030203020204" pitchFamily="34" charset="0"/>
                    </a:rPr>
                    <a:t>необраб</a:t>
                  </a:r>
                  <a:r>
                    <a:rPr lang="ru-RU" sz="1200" dirty="0" smtClean="0">
                      <a:latin typeface="Huawei Sans" panose="020C0503030203020204" pitchFamily="34" charset="0"/>
                    </a:rPr>
                    <a:t>. данными</a:t>
                  </a:r>
                  <a:endParaRPr lang="ru-RU" sz="1200" dirty="0">
                    <a:latin typeface="Huawei Sans" panose="020C0503030203020204" pitchFamily="34" charset="0"/>
                  </a:endParaRPr>
                </a:p>
              </p:txBody>
            </p:sp>
            <p:sp>
              <p:nvSpPr>
                <p:cNvPr id="27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1616555" y="1222443"/>
                  <a:ext cx="0" cy="156057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8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055468" y="1690615"/>
                  <a:ext cx="0" cy="728650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9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1821201" y="1690615"/>
                  <a:ext cx="0" cy="260478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0" name="Text Box 212"/>
                <p:cNvSpPr txBox="1">
                  <a:spLocks noChangeArrowheads="1"/>
                </p:cNvSpPr>
                <p:nvPr/>
              </p:nvSpPr>
              <p:spPr bwMode="auto">
                <a:xfrm>
                  <a:off x="954269" y="2888585"/>
                  <a:ext cx="1631540" cy="293755"/>
                </a:xfrm>
                <a:prstGeom prst="rect">
                  <a:avLst/>
                </a:prstGeom>
                <a:noFill/>
                <a:ln w="9525" algn="ctr">
                  <a:solidFill>
                    <a:srgbClr val="366B7E"/>
                  </a:solidFill>
                  <a:miter lim="800000"/>
                  <a:headEnd/>
                  <a:tailEnd/>
                </a:ln>
              </p:spPr>
              <p:txBody>
                <a:bodyPr wrap="square" anchor="ctr">
                  <a:noAutofit/>
                </a:bodyPr>
                <a:lstStyle/>
                <a:p>
                  <a:pPr marL="114300" indent="-114300" algn="ctr" fontAlgn="ctr">
                    <a:spcBef>
                      <a:spcPct val="50000"/>
                    </a:spcBef>
                    <a:buClr>
                      <a:schemeClr val="tx2"/>
                    </a:buClr>
                  </a:pPr>
                  <a:r>
                    <a:rPr lang="ru-RU" sz="1200">
                      <a:latin typeface="Huawei Sans" panose="020C0503030203020204" pitchFamily="34" charset="0"/>
                    </a:rPr>
                    <a:t>Драйвер ввода-вывода устройства</a:t>
                  </a:r>
                </a:p>
              </p:txBody>
            </p:sp>
            <p:sp>
              <p:nvSpPr>
                <p:cNvPr id="31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1718878" y="2263208"/>
                  <a:ext cx="0" cy="156057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2" name="Line 214"/>
                <p:cNvSpPr>
                  <a:spLocks noChangeShapeType="1"/>
                </p:cNvSpPr>
                <p:nvPr/>
              </p:nvSpPr>
              <p:spPr bwMode="auto">
                <a:xfrm flipH="1">
                  <a:off x="1515357" y="2732527"/>
                  <a:ext cx="0" cy="156057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33" name="Line 216"/>
                <p:cNvSpPr>
                  <a:spLocks noChangeShapeType="1"/>
                </p:cNvSpPr>
                <p:nvPr/>
              </p:nvSpPr>
              <p:spPr bwMode="auto">
                <a:xfrm flipH="1">
                  <a:off x="2382288" y="2264355"/>
                  <a:ext cx="0" cy="624229"/>
                </a:xfrm>
                <a:prstGeom prst="line">
                  <a:avLst/>
                </a:prstGeom>
                <a:noFill/>
                <a:ln w="19050">
                  <a:solidFill>
                    <a:srgbClr val="366B7E"/>
                  </a:solidFill>
                  <a:round/>
                  <a:headEnd/>
                  <a:tailEnd type="triangle" w="med" len="med"/>
                </a:ln>
              </p:spPr>
              <p:txBody>
                <a:bodyPr wrap="square" anchor="ctr">
                  <a:noAutofit/>
                </a:bodyPr>
                <a:lstStyle/>
                <a:p>
                  <a:pPr fontAlgn="ctr"/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20" name="Line 201"/>
              <p:cNvSpPr>
                <a:spLocks noChangeShapeType="1"/>
              </p:cNvSpPr>
              <p:nvPr/>
            </p:nvSpPr>
            <p:spPr bwMode="auto">
              <a:xfrm>
                <a:off x="1324301" y="3575783"/>
                <a:ext cx="788" cy="399948"/>
              </a:xfrm>
              <a:prstGeom prst="line">
                <a:avLst/>
              </a:prstGeom>
              <a:noFill/>
              <a:ln w="19050">
                <a:solidFill>
                  <a:srgbClr val="366B7E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9" name="圆角矩形 8"/>
            <p:cNvSpPr/>
            <p:nvPr/>
          </p:nvSpPr>
          <p:spPr bwMode="auto">
            <a:xfrm>
              <a:off x="2290248" y="4776600"/>
              <a:ext cx="7575112" cy="668624"/>
            </a:xfrm>
            <a:prstGeom prst="roundRect">
              <a:avLst/>
            </a:prstGeom>
            <a:noFill/>
            <a:ln w="12700">
              <a:solidFill>
                <a:srgbClr val="0070C0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" name="矩形​​ 15"/>
            <p:cNvSpPr/>
            <p:nvPr/>
          </p:nvSpPr>
          <p:spPr>
            <a:xfrm>
              <a:off x="5132705" y="2489200"/>
              <a:ext cx="2160588" cy="46038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78000">
                  <a:schemeClr val="bg1">
                    <a:lumMod val="64000"/>
                    <a:alpha val="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fontAlgn="ctr">
                <a:defRPr/>
              </a:pPr>
              <a:endParaRPr lang="en-US" altLang="zh-CN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" name="圆角矩形​​ 16"/>
            <p:cNvSpPr/>
            <p:nvPr/>
          </p:nvSpPr>
          <p:spPr>
            <a:xfrm>
              <a:off x="5059047" y="2308227"/>
              <a:ext cx="2042795" cy="4730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99CC">
                    <a:shade val="30000"/>
                    <a:satMod val="115000"/>
                  </a:srgbClr>
                </a:gs>
                <a:gs pos="50000">
                  <a:srgbClr val="0099CC">
                    <a:shade val="67500"/>
                    <a:satMod val="115000"/>
                  </a:srgbClr>
                </a:gs>
                <a:gs pos="100000">
                  <a:srgbClr val="0099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blurRad="63500" sx="101000" sy="101000" algn="ctr" rotWithShape="0">
                <a:srgbClr val="000000">
                  <a:alpha val="30000"/>
                </a:srgbClr>
              </a:outerShdw>
            </a:effectLst>
          </p:spPr>
          <p:txBody>
            <a:bodyPr wrap="square" lIns="65796" tIns="32898" rIns="65796" bIns="32898" anchor="ctr">
              <a:noAutofit/>
            </a:bodyPr>
            <a:lstStyle/>
            <a:p>
              <a:pPr algn="ctr" defTabSz="658240" font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</a:rPr>
                <a:t>Уровень хоста</a:t>
              </a:r>
            </a:p>
          </p:txBody>
        </p: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5026677" y="2805553"/>
              <a:ext cx="2318466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marL="180975" indent="-180975" fontAlgn="ctr">
                <a:buFont typeface="Arial" charset="0"/>
                <a:buChar char="•"/>
              </a:pPr>
              <a:r>
                <a:rPr lang="ru-RU" sz="1400" b="1">
                  <a:latin typeface="Huawei Sans" panose="020C0503030203020204" pitchFamily="34" charset="0"/>
                </a:rPr>
                <a:t>Репликация приложений</a:t>
              </a:r>
            </a:p>
            <a:p>
              <a:pPr marL="180975" indent="-180975" fontAlgn="ctr">
                <a:buFont typeface="Arial" charset="0"/>
                <a:buChar char="•"/>
              </a:pPr>
              <a:r>
                <a:rPr lang="ru-RU" sz="1400" b="1">
                  <a:latin typeface="Huawei Sans" panose="020C0503030203020204" pitchFamily="34" charset="0"/>
                </a:rPr>
                <a:t>Репликация баз данных</a:t>
              </a:r>
            </a:p>
            <a:p>
              <a:pPr marL="180975" indent="-180975" fontAlgn="ctr">
                <a:buFont typeface="Arial" charset="0"/>
                <a:buChar char="•"/>
              </a:pPr>
              <a:r>
                <a:rPr lang="ru-RU" sz="1400" b="1">
                  <a:latin typeface="Huawei Sans" panose="020C0503030203020204" pitchFamily="34" charset="0"/>
                </a:rPr>
                <a:t>Репликация логических томов</a:t>
              </a:r>
            </a:p>
          </p:txBody>
        </p:sp>
        <p:sp>
          <p:nvSpPr>
            <p:cNvPr id="13" name="圆角矩形​​ 16"/>
            <p:cNvSpPr/>
            <p:nvPr/>
          </p:nvSpPr>
          <p:spPr>
            <a:xfrm>
              <a:off x="5059047" y="4167507"/>
              <a:ext cx="2042795" cy="4730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99CC">
                    <a:shade val="30000"/>
                    <a:satMod val="115000"/>
                  </a:srgbClr>
                </a:gs>
                <a:gs pos="50000">
                  <a:srgbClr val="0099CC">
                    <a:shade val="67500"/>
                    <a:satMod val="115000"/>
                  </a:srgbClr>
                </a:gs>
                <a:gs pos="100000">
                  <a:srgbClr val="0099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blurRad="63500" sx="101000" sy="101000" algn="ctr" rotWithShape="0">
                <a:srgbClr val="000000">
                  <a:alpha val="30000"/>
                </a:srgbClr>
              </a:outerShdw>
            </a:effectLst>
          </p:spPr>
          <p:txBody>
            <a:bodyPr wrap="square" lIns="65796" tIns="32898" rIns="65796" bIns="32898" anchor="ctr">
              <a:noAutofit/>
            </a:bodyPr>
            <a:lstStyle/>
            <a:p>
              <a:pPr algn="ctr" defTabSz="658240" font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</a:rPr>
                <a:t>Уровень сети на базе SAN</a:t>
              </a:r>
            </a:p>
          </p:txBody>
        </p:sp>
        <p:sp>
          <p:nvSpPr>
            <p:cNvPr id="14" name="圆角矩形​​ 16"/>
            <p:cNvSpPr/>
            <p:nvPr/>
          </p:nvSpPr>
          <p:spPr>
            <a:xfrm>
              <a:off x="5059047" y="4909187"/>
              <a:ext cx="2042795" cy="4730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099CC">
                    <a:shade val="30000"/>
                    <a:satMod val="115000"/>
                  </a:srgbClr>
                </a:gs>
                <a:gs pos="50000">
                  <a:srgbClr val="0099CC">
                    <a:shade val="67500"/>
                    <a:satMod val="115000"/>
                  </a:srgbClr>
                </a:gs>
                <a:gs pos="100000">
                  <a:srgbClr val="0099CC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 w="9525" algn="ctr">
              <a:noFill/>
              <a:miter lim="800000"/>
              <a:headEnd/>
              <a:tailEnd/>
            </a:ln>
            <a:effectLst>
              <a:outerShdw blurRad="63500" sx="101000" sy="101000" algn="ctr" rotWithShape="0">
                <a:srgbClr val="000000">
                  <a:alpha val="30000"/>
                </a:srgbClr>
              </a:outerShdw>
            </a:effectLst>
          </p:spPr>
          <p:txBody>
            <a:bodyPr wrap="square" lIns="65796" tIns="32898" rIns="65796" bIns="32898" anchor="ctr">
              <a:noAutofit/>
            </a:bodyPr>
            <a:lstStyle/>
            <a:p>
              <a:pPr algn="ctr" defTabSz="658240" fontAlgn="ctr">
                <a:defRPr/>
              </a:pPr>
              <a:r>
                <a:rPr lang="ru-RU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</a:rPr>
                <a:t>Уровень массива</a:t>
              </a:r>
            </a:p>
          </p:txBody>
        </p:sp>
      </p:grpSp>
      <p:sp>
        <p:nvSpPr>
          <p:cNvPr id="74" name="标题 73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Основные технологии аварийного восстановления</a:t>
            </a:r>
          </a:p>
        </p:txBody>
      </p:sp>
    </p:spTree>
    <p:extLst>
      <p:ext uri="{BB962C8B-B14F-4D97-AF65-F5344CB8AC3E}">
        <p14:creationId xmlns:p14="http://schemas.microsoft.com/office/powerpoint/2010/main" val="2089907568"/>
      </p:ext>
    </p:extLst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563" y="361406"/>
            <a:ext cx="12123550" cy="497095"/>
          </a:xfrm>
        </p:spPr>
        <p:txBody>
          <a:bodyPr wrap="square">
            <a:noAutofit/>
          </a:bodyPr>
          <a:lstStyle/>
          <a:p>
            <a:r>
              <a:rPr lang="ru-RU" sz="3200" dirty="0">
                <a:latin typeface="Huawei Sans" panose="020C0503030203020204" pitchFamily="34" charset="0"/>
              </a:rPr>
              <a:t>Технология DR на основе хостов — уровень приложений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52139" y="899796"/>
            <a:ext cx="11467334" cy="4875042"/>
          </a:xfrm>
        </p:spPr>
        <p:txBody>
          <a:bodyPr wrap="square">
            <a:noAutofit/>
          </a:bodyPr>
          <a:lstStyle/>
          <a:p>
            <a:pPr algn="l"/>
            <a:r>
              <a:rPr lang="ru-RU" sz="1800" dirty="0"/>
              <a:t>Технология аварийного восстановления на уровне приложений использует прикладное программное обеспечение для реализации удаленной репликации и синхронизации данных.</a:t>
            </a:r>
            <a:r>
              <a:rPr lang="ru-RU" sz="1800" dirty="0">
                <a:latin typeface="Huawei Sans" panose="020C0503030203020204" pitchFamily="34" charset="0"/>
              </a:rPr>
              <a:t> При выходе из строя основного центра система прикладного программного обеспечения в центре аварийного восстановления выполняет восстановление и переключает на себя сервисы основного центра.</a:t>
            </a:r>
          </a:p>
          <a:p>
            <a:endParaRPr lang="en-US" altLang="zh-CN" sz="18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7390" y="2881309"/>
            <a:ext cx="4417219" cy="35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5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8942" y="318376"/>
            <a:ext cx="11847754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Технология DR на основе хостов — уровень базы данных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268942" y="824493"/>
            <a:ext cx="11489166" cy="4875042"/>
          </a:xfrm>
        </p:spPr>
        <p:txBody>
          <a:bodyPr wrap="square">
            <a:noAutofit/>
          </a:bodyPr>
          <a:lstStyle/>
          <a:p>
            <a:pPr algn="l"/>
            <a:r>
              <a:rPr lang="ru-RU" sz="1800" dirty="0"/>
              <a:t>Технология аварийного восстановления на уровне базы данных предназначена для конкретных баз данных.</a:t>
            </a:r>
            <a:r>
              <a:rPr lang="ru-RU" sz="1800" dirty="0">
                <a:latin typeface="Huawei Sans" panose="020C0503030203020204" pitchFamily="34" charset="0"/>
              </a:rPr>
              <a:t> </a:t>
            </a:r>
            <a:r>
              <a:rPr lang="ru-RU" sz="1800" dirty="0"/>
              <a:t>Как правило, стандартные базы данных имеют функцию DR на уровне базы данных, например </a:t>
            </a:r>
            <a:r>
              <a:rPr lang="ru-RU" sz="1800" dirty="0" err="1"/>
              <a:t>Oracle</a:t>
            </a:r>
            <a:r>
              <a:rPr lang="ru-RU" sz="1800" dirty="0"/>
              <a:t> </a:t>
            </a:r>
            <a:r>
              <a:rPr lang="ru-RU" sz="1800" dirty="0" err="1"/>
              <a:t>Data</a:t>
            </a:r>
            <a:r>
              <a:rPr lang="ru-RU" sz="1800" dirty="0"/>
              <a:t> </a:t>
            </a:r>
            <a:r>
              <a:rPr lang="ru-RU" sz="1800" dirty="0" err="1"/>
              <a:t>Guard</a:t>
            </a:r>
            <a:r>
              <a:rPr lang="ru-RU" sz="1800" dirty="0"/>
              <a:t> и DB2 HADR.</a:t>
            </a:r>
            <a:r>
              <a:rPr lang="ru-RU" sz="1800" dirty="0">
                <a:latin typeface="Huawei Sans" panose="020C0503030203020204" pitchFamily="34" charset="0"/>
              </a:rPr>
              <a:t> Аварийное восстановление на уровне базы данных реализуется путем передачи журналов базы данных и их воспроизведения на объекте аварийного восстановления. Технология аварийного восстановления на уровне базы данных поддерживает плавное переключение.</a:t>
            </a:r>
          </a:p>
          <a:p>
            <a:endParaRPr lang="en-US" altLang="zh-CN" sz="18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6087" y="3169734"/>
            <a:ext cx="4623271" cy="329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64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072" y="219825"/>
            <a:ext cx="10728325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Технология DR на основе хостов — уровень логических томов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516367" y="1085914"/>
            <a:ext cx="11456894" cy="1507223"/>
          </a:xfrm>
        </p:spPr>
        <p:txBody>
          <a:bodyPr wrap="square">
            <a:noAutofit/>
          </a:bodyPr>
          <a:lstStyle/>
          <a:p>
            <a:pPr algn="l"/>
            <a:r>
              <a:rPr lang="ru-RU" sz="1800" dirty="0">
                <a:latin typeface="Huawei Sans" panose="020C0503030203020204" pitchFamily="34" charset="0"/>
              </a:rPr>
              <a:t>Удаленная репликация данных на основе логических томов дисков представляет из себя удаленную синхронную (или асинхронную) репликацию одного или нескольких томов, выполняемую по мере необходимости. Это решение, как правило, реализуется с помощью программного обеспечения.</a:t>
            </a:r>
          </a:p>
          <a:p>
            <a:endParaRPr lang="en-US" altLang="zh-CN" sz="1800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311694" y="2301838"/>
            <a:ext cx="8433575" cy="3755911"/>
            <a:chOff x="1465929" y="2009655"/>
            <a:chExt cx="9121140" cy="375591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2664" y="2615477"/>
              <a:ext cx="779803" cy="38847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75238" y="2615477"/>
              <a:ext cx="779803" cy="38847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0647" y="3498765"/>
              <a:ext cx="572410" cy="46288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2631" y="3498765"/>
              <a:ext cx="572410" cy="462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5631" y="4412145"/>
              <a:ext cx="946835" cy="29951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5238" y="4452241"/>
              <a:ext cx="946835" cy="29951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725148" y="5242346"/>
              <a:ext cx="1339993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Устройство </a:t>
              </a:r>
              <a:r>
                <a:rPr lang="ru-RU" sz="1400" dirty="0" smtClean="0"/>
                <a:t>хранения</a:t>
              </a:r>
              <a:endParaRPr lang="ru-RU" sz="1400" dirty="0"/>
            </a:p>
          </p:txBody>
        </p:sp>
        <p:cxnSp>
          <p:nvCxnSpPr>
            <p:cNvPr id="14" name="直接连接符 13"/>
            <p:cNvCxnSpPr>
              <a:stCxn id="7" idx="3"/>
            </p:cNvCxnSpPr>
            <p:nvPr/>
          </p:nvCxnSpPr>
          <p:spPr>
            <a:xfrm>
              <a:off x="3042466" y="2809716"/>
              <a:ext cx="840165" cy="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>
              <a:stCxn id="7" idx="2"/>
            </p:cNvCxnSpPr>
            <p:nvPr/>
          </p:nvCxnSpPr>
          <p:spPr>
            <a:xfrm flipH="1">
              <a:off x="2499955" y="3003955"/>
              <a:ext cx="152609" cy="5306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endCxn id="10" idx="0"/>
            </p:cNvCxnSpPr>
            <p:nvPr/>
          </p:nvCxnSpPr>
          <p:spPr>
            <a:xfrm>
              <a:off x="2868453" y="3003955"/>
              <a:ext cx="1300383" cy="494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endCxn id="9" idx="0"/>
            </p:cNvCxnSpPr>
            <p:nvPr/>
          </p:nvCxnSpPr>
          <p:spPr>
            <a:xfrm flipH="1">
              <a:off x="2666852" y="3003955"/>
              <a:ext cx="1215779" cy="494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>
              <a:stCxn id="8" idx="2"/>
            </p:cNvCxnSpPr>
            <p:nvPr/>
          </p:nvCxnSpPr>
          <p:spPr>
            <a:xfrm>
              <a:off x="4065140" y="3003955"/>
              <a:ext cx="319585" cy="4905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2262664" y="3961648"/>
              <a:ext cx="237292" cy="490593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9" idx="2"/>
              <a:endCxn id="12" idx="0"/>
            </p:cNvCxnSpPr>
            <p:nvPr/>
          </p:nvCxnSpPr>
          <p:spPr>
            <a:xfrm>
              <a:off x="2666852" y="3961648"/>
              <a:ext cx="1481804" cy="490593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1" idx="0"/>
            </p:cNvCxnSpPr>
            <p:nvPr/>
          </p:nvCxnSpPr>
          <p:spPr>
            <a:xfrm flipV="1">
              <a:off x="2569049" y="3881456"/>
              <a:ext cx="1402991" cy="530689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10" idx="2"/>
            </p:cNvCxnSpPr>
            <p:nvPr/>
          </p:nvCxnSpPr>
          <p:spPr>
            <a:xfrm>
              <a:off x="4168836" y="3961648"/>
              <a:ext cx="215888" cy="530689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stCxn id="11" idx="2"/>
            </p:cNvCxnSpPr>
            <p:nvPr/>
          </p:nvCxnSpPr>
          <p:spPr>
            <a:xfrm>
              <a:off x="2569049" y="4711657"/>
              <a:ext cx="591400" cy="530689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2" idx="2"/>
            </p:cNvCxnSpPr>
            <p:nvPr/>
          </p:nvCxnSpPr>
          <p:spPr>
            <a:xfrm flipH="1">
              <a:off x="3513324" y="4751753"/>
              <a:ext cx="635332" cy="490593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2095631" y="3242818"/>
              <a:ext cx="2526442" cy="898537"/>
            </a:xfrm>
            <a:prstGeom prst="ellipse">
              <a:avLst/>
            </a:prstGeom>
            <a:noFill/>
            <a:ln w="28575">
              <a:solidFill>
                <a:srgbClr val="C7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左弧形箭头 25"/>
            <p:cNvSpPr/>
            <p:nvPr/>
          </p:nvSpPr>
          <p:spPr>
            <a:xfrm rot="20686183">
              <a:off x="1465929" y="3751481"/>
              <a:ext cx="876934" cy="1852071"/>
            </a:xfrm>
            <a:prstGeom prst="curvedRightArrow">
              <a:avLst/>
            </a:prstGeom>
            <a:solidFill>
              <a:srgbClr val="DEEB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75580" y="3617482"/>
              <a:ext cx="10589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Серверы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530771" y="4760075"/>
              <a:ext cx="16782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Коммутатор FC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7660" y="2518216"/>
              <a:ext cx="779802" cy="38847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0235" y="2518216"/>
              <a:ext cx="779802" cy="388478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45643" y="3401504"/>
              <a:ext cx="572410" cy="462882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7627" y="3401504"/>
              <a:ext cx="572410" cy="46288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60628" y="4314885"/>
              <a:ext cx="946834" cy="299512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0235" y="4354980"/>
              <a:ext cx="946834" cy="299512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8690145" y="5145086"/>
              <a:ext cx="1423506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/>
                <a:t>Устройство </a:t>
              </a:r>
              <a:r>
                <a:rPr lang="ru-RU" sz="1400" dirty="0" smtClean="0"/>
                <a:t>хранения</a:t>
              </a:r>
              <a:endParaRPr lang="ru-RU" sz="1400" dirty="0"/>
            </a:p>
          </p:txBody>
        </p:sp>
        <p:cxnSp>
          <p:nvCxnSpPr>
            <p:cNvPr id="36" name="直接连接符 35"/>
            <p:cNvCxnSpPr>
              <a:stCxn id="29" idx="3"/>
            </p:cNvCxnSpPr>
            <p:nvPr/>
          </p:nvCxnSpPr>
          <p:spPr>
            <a:xfrm>
              <a:off x="9007463" y="2712455"/>
              <a:ext cx="840165" cy="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29" idx="2"/>
            </p:cNvCxnSpPr>
            <p:nvPr/>
          </p:nvCxnSpPr>
          <p:spPr>
            <a:xfrm flipH="1">
              <a:off x="8464952" y="2906695"/>
              <a:ext cx="152610" cy="5306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endCxn id="32" idx="0"/>
            </p:cNvCxnSpPr>
            <p:nvPr/>
          </p:nvCxnSpPr>
          <p:spPr>
            <a:xfrm>
              <a:off x="8833450" y="2906695"/>
              <a:ext cx="1300383" cy="494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endCxn id="31" idx="0"/>
            </p:cNvCxnSpPr>
            <p:nvPr/>
          </p:nvCxnSpPr>
          <p:spPr>
            <a:xfrm flipH="1">
              <a:off x="8631849" y="2906695"/>
              <a:ext cx="1215779" cy="4948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>
              <a:stCxn id="30" idx="2"/>
            </p:cNvCxnSpPr>
            <p:nvPr/>
          </p:nvCxnSpPr>
          <p:spPr>
            <a:xfrm>
              <a:off x="10030135" y="2906695"/>
              <a:ext cx="319585" cy="4905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8227660" y="3864387"/>
              <a:ext cx="237292" cy="490593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31" idx="2"/>
              <a:endCxn id="34" idx="0"/>
            </p:cNvCxnSpPr>
            <p:nvPr/>
          </p:nvCxnSpPr>
          <p:spPr>
            <a:xfrm>
              <a:off x="8631849" y="3864387"/>
              <a:ext cx="1481804" cy="490593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33" idx="0"/>
            </p:cNvCxnSpPr>
            <p:nvPr/>
          </p:nvCxnSpPr>
          <p:spPr>
            <a:xfrm flipV="1">
              <a:off x="8534045" y="3784196"/>
              <a:ext cx="1402991" cy="530689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32" idx="2"/>
            </p:cNvCxnSpPr>
            <p:nvPr/>
          </p:nvCxnSpPr>
          <p:spPr>
            <a:xfrm>
              <a:off x="10133833" y="3864387"/>
              <a:ext cx="215889" cy="530689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>
              <a:stCxn id="33" idx="2"/>
            </p:cNvCxnSpPr>
            <p:nvPr/>
          </p:nvCxnSpPr>
          <p:spPr>
            <a:xfrm>
              <a:off x="8534045" y="4614397"/>
              <a:ext cx="591400" cy="530689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34" idx="2"/>
            </p:cNvCxnSpPr>
            <p:nvPr/>
          </p:nvCxnSpPr>
          <p:spPr>
            <a:xfrm flipH="1">
              <a:off x="9478320" y="4654493"/>
              <a:ext cx="635331" cy="490593"/>
            </a:xfrm>
            <a:prstGeom prst="line">
              <a:avLst/>
            </a:prstGeom>
            <a:ln>
              <a:solidFill>
                <a:srgbClr val="ED6D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椭圆 46"/>
            <p:cNvSpPr/>
            <p:nvPr/>
          </p:nvSpPr>
          <p:spPr>
            <a:xfrm>
              <a:off x="8060628" y="3145558"/>
              <a:ext cx="2526441" cy="898537"/>
            </a:xfrm>
            <a:prstGeom prst="ellipse">
              <a:avLst/>
            </a:prstGeom>
            <a:noFill/>
            <a:ln w="28575">
              <a:solidFill>
                <a:srgbClr val="C7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左弧形箭头 47"/>
            <p:cNvSpPr/>
            <p:nvPr/>
          </p:nvSpPr>
          <p:spPr>
            <a:xfrm rot="20686183">
              <a:off x="7430925" y="3654220"/>
              <a:ext cx="876933" cy="1852071"/>
            </a:xfrm>
            <a:prstGeom prst="curved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833450" y="3520221"/>
              <a:ext cx="1066055" cy="311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Серверы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489341" y="4731298"/>
              <a:ext cx="18764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Коммутатор FC</a:t>
              </a:r>
            </a:p>
          </p:txBody>
        </p:sp>
        <p:sp>
          <p:nvSpPr>
            <p:cNvPr id="51" name="云形 50"/>
            <p:cNvSpPr/>
            <p:nvPr/>
          </p:nvSpPr>
          <p:spPr>
            <a:xfrm>
              <a:off x="5450860" y="2009655"/>
              <a:ext cx="1671833" cy="952623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2" name="直接连接符 51"/>
            <p:cNvCxnSpPr/>
            <p:nvPr/>
          </p:nvCxnSpPr>
          <p:spPr>
            <a:xfrm flipV="1">
              <a:off x="4417820" y="2732946"/>
              <a:ext cx="1100744" cy="2590"/>
            </a:xfrm>
            <a:prstGeom prst="line">
              <a:avLst/>
            </a:prstGeom>
            <a:ln w="38100">
              <a:solidFill>
                <a:srgbClr val="00B0F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6881293" y="2712455"/>
              <a:ext cx="1498920" cy="0"/>
            </a:xfrm>
            <a:prstGeom prst="line">
              <a:avLst/>
            </a:prstGeom>
            <a:ln w="38100">
              <a:solidFill>
                <a:srgbClr val="00B0F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4455041" y="4583776"/>
              <a:ext cx="3588054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文本框 54"/>
            <p:cNvSpPr txBox="1"/>
            <p:nvPr/>
          </p:nvSpPr>
          <p:spPr>
            <a:xfrm>
              <a:off x="4253121" y="4252887"/>
              <a:ext cx="39543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Оптоволоконное соединение/DWDM</a:t>
              </a:r>
            </a:p>
          </p:txBody>
        </p:sp>
        <p:sp>
          <p:nvSpPr>
            <p:cNvPr id="56" name="右箭头 55"/>
            <p:cNvSpPr/>
            <p:nvPr/>
          </p:nvSpPr>
          <p:spPr>
            <a:xfrm>
              <a:off x="4417820" y="3387233"/>
              <a:ext cx="3760792" cy="196615"/>
            </a:xfrm>
            <a:prstGeom prst="rightArrow">
              <a:avLst/>
            </a:prstGeom>
            <a:solidFill>
              <a:srgbClr val="C7000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817505" y="2297659"/>
              <a:ext cx="863124" cy="300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WAN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737871" y="3158826"/>
              <a:ext cx="33227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Система/ПО репликации томов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328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Технология DR на основе сети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00159" y="966094"/>
            <a:ext cx="11100979" cy="4875042"/>
          </a:xfrm>
        </p:spPr>
        <p:txBody>
          <a:bodyPr wrap="square">
            <a:noAutofit/>
          </a:bodyPr>
          <a:lstStyle/>
          <a:p>
            <a:r>
              <a:rPr lang="ru-RU" sz="2000" dirty="0">
                <a:latin typeface="Huawei Sans" panose="020C0503030203020204" pitchFamily="34" charset="0"/>
              </a:rPr>
              <a:t>В сети хранения данных (SAN) между внешними серверами приложений и внутренними системами хранения развертывается интеллектуальный коммутатор.</a:t>
            </a:r>
          </a:p>
        </p:txBody>
      </p:sp>
      <p:pic>
        <p:nvPicPr>
          <p:cNvPr id="5" name="Picture 2018" descr="图片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599" y="4888238"/>
            <a:ext cx="2160082" cy="104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18" descr="图片2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2" y="4902958"/>
            <a:ext cx="2160082" cy="104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7255857" y="2448943"/>
            <a:ext cx="2959616" cy="3470897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871" y="2593262"/>
            <a:ext cx="552759" cy="7353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245" y="2593262"/>
            <a:ext cx="552759" cy="7353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2469" y="2593262"/>
            <a:ext cx="552759" cy="735337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7512948" y="3832567"/>
            <a:ext cx="2487896" cy="723883"/>
          </a:xfrm>
          <a:prstGeom prst="roundRect">
            <a:avLst/>
          </a:prstGeom>
          <a:solidFill>
            <a:srgbClr val="BEE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3170" descr="图片2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004" y="4039881"/>
            <a:ext cx="915434" cy="34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流程图: 磁盘 14"/>
          <p:cNvSpPr/>
          <p:nvPr/>
        </p:nvSpPr>
        <p:spPr>
          <a:xfrm>
            <a:off x="8030486" y="5243679"/>
            <a:ext cx="825289" cy="54686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磁盘 15"/>
          <p:cNvSpPr/>
          <p:nvPr/>
        </p:nvSpPr>
        <p:spPr>
          <a:xfrm>
            <a:off x="8939939" y="5051257"/>
            <a:ext cx="825289" cy="77203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055442" y="5400340"/>
            <a:ext cx="778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Журнал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754583" y="5281478"/>
            <a:ext cx="118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Том репликации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1717315" y="2486742"/>
            <a:ext cx="2959616" cy="3433098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329" y="2631060"/>
            <a:ext cx="552759" cy="7353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704" y="2631060"/>
            <a:ext cx="552759" cy="73533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927" y="2631060"/>
            <a:ext cx="552759" cy="735337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1974406" y="3870366"/>
            <a:ext cx="2487896" cy="723883"/>
          </a:xfrm>
          <a:prstGeom prst="roundRect">
            <a:avLst/>
          </a:prstGeom>
          <a:solidFill>
            <a:srgbClr val="BEE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3170" descr="图片2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462" y="4077680"/>
            <a:ext cx="915434" cy="34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流程图: 磁盘 24"/>
          <p:cNvSpPr/>
          <p:nvPr/>
        </p:nvSpPr>
        <p:spPr>
          <a:xfrm>
            <a:off x="2412871" y="5281478"/>
            <a:ext cx="825289" cy="546862"/>
          </a:xfrm>
          <a:prstGeom prst="flowChartMagneticDisk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磁盘 25"/>
          <p:cNvSpPr/>
          <p:nvPr/>
        </p:nvSpPr>
        <p:spPr>
          <a:xfrm>
            <a:off x="3356026" y="5082442"/>
            <a:ext cx="825289" cy="772039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2389831" y="5505974"/>
            <a:ext cx="825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Журнал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76162" y="5360901"/>
            <a:ext cx="115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Основной</a:t>
            </a:r>
          </a:p>
          <a:p>
            <a:pPr algn="ctr"/>
            <a:r>
              <a:rPr lang="ru-RU" sz="1200" dirty="0"/>
              <a:t>том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1717315" y="3619908"/>
            <a:ext cx="84981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0" idx="2"/>
          </p:cNvCxnSpPr>
          <p:nvPr/>
        </p:nvCxnSpPr>
        <p:spPr>
          <a:xfrm>
            <a:off x="2378709" y="3366398"/>
            <a:ext cx="0" cy="2535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164083" y="3366398"/>
            <a:ext cx="0" cy="2535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3977513" y="3366397"/>
            <a:ext cx="0" cy="2535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921965" y="3349598"/>
            <a:ext cx="0" cy="2535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702625" y="3349598"/>
            <a:ext cx="0" cy="2535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9530734" y="3328599"/>
            <a:ext cx="0" cy="2535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673927" y="3619908"/>
            <a:ext cx="0" cy="519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9396505" y="3619908"/>
            <a:ext cx="0" cy="519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24" idx="1"/>
          </p:cNvCxnSpPr>
          <p:nvPr/>
        </p:nvCxnSpPr>
        <p:spPr>
          <a:xfrm flipH="1">
            <a:off x="3440462" y="4248915"/>
            <a:ext cx="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endCxn id="24" idx="1"/>
          </p:cNvCxnSpPr>
          <p:nvPr/>
        </p:nvCxnSpPr>
        <p:spPr>
          <a:xfrm flipV="1">
            <a:off x="2979721" y="4248915"/>
            <a:ext cx="460741" cy="114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endCxn id="14" idx="1"/>
          </p:cNvCxnSpPr>
          <p:nvPr/>
        </p:nvCxnSpPr>
        <p:spPr>
          <a:xfrm>
            <a:off x="8558502" y="4203291"/>
            <a:ext cx="420502" cy="78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3581258" y="4306789"/>
            <a:ext cx="0" cy="607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16" descr="图片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619" y="4049577"/>
            <a:ext cx="952336" cy="45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图片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710" y="4007559"/>
            <a:ext cx="952336" cy="45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直接连接符 43"/>
          <p:cNvCxnSpPr/>
          <p:nvPr/>
        </p:nvCxnSpPr>
        <p:spPr>
          <a:xfrm>
            <a:off x="9250186" y="4306789"/>
            <a:ext cx="0" cy="6078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3874428" y="3349598"/>
            <a:ext cx="0" cy="699979"/>
          </a:xfrm>
          <a:prstGeom prst="straightConnector1">
            <a:avLst/>
          </a:prstGeom>
          <a:ln w="28575">
            <a:solidFill>
              <a:srgbClr val="C70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endCxn id="25" idx="0"/>
          </p:cNvCxnSpPr>
          <p:nvPr/>
        </p:nvCxnSpPr>
        <p:spPr>
          <a:xfrm flipH="1">
            <a:off x="2825516" y="4382352"/>
            <a:ext cx="614958" cy="1081413"/>
          </a:xfrm>
          <a:prstGeom prst="straightConnector1">
            <a:avLst/>
          </a:prstGeom>
          <a:ln w="28575">
            <a:solidFill>
              <a:srgbClr val="C70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V="1">
            <a:off x="4195962" y="3217411"/>
            <a:ext cx="0" cy="921545"/>
          </a:xfrm>
          <a:prstGeom prst="straightConnector1">
            <a:avLst/>
          </a:prstGeom>
          <a:ln w="28575">
            <a:solidFill>
              <a:srgbClr val="C70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endCxn id="28" idx="0"/>
          </p:cNvCxnSpPr>
          <p:nvPr/>
        </p:nvCxnSpPr>
        <p:spPr>
          <a:xfrm>
            <a:off x="3548024" y="4316479"/>
            <a:ext cx="203444" cy="1044422"/>
          </a:xfrm>
          <a:prstGeom prst="straightConnector1">
            <a:avLst/>
          </a:prstGeom>
          <a:ln w="28575">
            <a:solidFill>
              <a:srgbClr val="C70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4386093" y="3894512"/>
            <a:ext cx="3357921" cy="0"/>
          </a:xfrm>
          <a:prstGeom prst="straightConnector1">
            <a:avLst/>
          </a:prstGeom>
          <a:ln w="28575">
            <a:solidFill>
              <a:srgbClr val="C70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 flipH="1">
            <a:off x="4383674" y="4208721"/>
            <a:ext cx="3441024" cy="0"/>
          </a:xfrm>
          <a:prstGeom prst="straightConnector1">
            <a:avLst/>
          </a:prstGeom>
          <a:ln w="28575">
            <a:solidFill>
              <a:srgbClr val="C70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 flipH="1">
            <a:off x="4355897" y="4556450"/>
            <a:ext cx="3507703" cy="0"/>
          </a:xfrm>
          <a:prstGeom prst="straightConnector1">
            <a:avLst/>
          </a:prstGeom>
          <a:ln w="28575">
            <a:solidFill>
              <a:srgbClr val="C70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9488848" y="4382352"/>
            <a:ext cx="0" cy="823529"/>
          </a:xfrm>
          <a:prstGeom prst="straightConnector1">
            <a:avLst/>
          </a:prstGeom>
          <a:ln w="28575">
            <a:solidFill>
              <a:srgbClr val="C7000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1862982" y="3614897"/>
            <a:ext cx="2439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① Запись новых данных.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72223" y="4675741"/>
            <a:ext cx="3148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/>
              <a:t>② Запись данных в том журнала.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185732" y="3333104"/>
            <a:ext cx="2492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③ Запись данных завершена.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711656" y="4671779"/>
            <a:ext cx="2912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④ Запись данных в основной том.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4249286" y="3626582"/>
            <a:ext cx="3469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④ Отправка запроса на запись в центр DR.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667365" y="3951696"/>
            <a:ext cx="321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⑤ Центр DR возвращает сигнал подтверждения.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9513339" y="4545370"/>
            <a:ext cx="2072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⑥ Запись данных в том репликации.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4663967" y="4325617"/>
            <a:ext cx="2703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⑦ Центр DR возвращает сигнал завершения.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2053841" y="2114894"/>
            <a:ext cx="2254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Основной центр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8219295" y="2113492"/>
            <a:ext cx="1541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Центр DR</a:t>
            </a:r>
          </a:p>
        </p:txBody>
      </p:sp>
    </p:spTree>
    <p:extLst>
      <p:ext uri="{BB962C8B-B14F-4D97-AF65-F5344CB8AC3E}">
        <p14:creationId xmlns:p14="http://schemas.microsoft.com/office/powerpoint/2010/main" val="255990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BCC7BE67-FF69-465F-944B-8361DF9710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/>
              <a:t>Данный курс охватывает следующие темы:</a:t>
            </a:r>
          </a:p>
          <a:p>
            <a:pPr lvl="1"/>
            <a:r>
              <a:rPr lang="ru-RU"/>
              <a:t>Определение системы DR и важности ее применения для обеспечения непрерывной работы предприятий</a:t>
            </a:r>
          </a:p>
          <a:p>
            <a:pPr lvl="1"/>
            <a:r>
              <a:rPr lang="ru-RU"/>
              <a:t>Стандартные решения системы DR</a:t>
            </a:r>
          </a:p>
          <a:p>
            <a:pPr lvl="1"/>
            <a:r>
              <a:rPr lang="ru-RU"/>
              <a:t>Технологии, используемые в системе DR</a:t>
            </a:r>
          </a:p>
          <a:p>
            <a:pPr lvl="1"/>
            <a:r>
              <a:rPr lang="ru-RU"/>
              <a:t>Истории успешной реализации решений DR</a:t>
            </a:r>
          </a:p>
        </p:txBody>
      </p:sp>
    </p:spTree>
    <p:extLst>
      <p:ext uri="{BB962C8B-B14F-4D97-AF65-F5344CB8AC3E}">
        <p14:creationId xmlns:p14="http://schemas.microsoft.com/office/powerpoint/2010/main" val="36720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Технология DR на основе массивов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11166120" cy="4875042"/>
          </a:xfrm>
        </p:spPr>
        <p:txBody>
          <a:bodyPr wrap="square">
            <a:noAutofit/>
          </a:bodyPr>
          <a:lstStyle/>
          <a:p>
            <a:pPr algn="l"/>
            <a:r>
              <a:rPr lang="ru-RU" sz="2000" dirty="0">
                <a:latin typeface="Huawei Sans" panose="020C0503030203020204" pitchFamily="34" charset="0"/>
              </a:rPr>
              <a:t>Аварийное восстановление на основе массивов реализуется посредством технологии репликации между массивами. При репликации массива данные не передаются через хост. </a:t>
            </a:r>
            <a:r>
              <a:rPr lang="ru-RU" sz="2000" dirty="0"/>
              <a:t>Таким образом, этот процесс не оказывает влияния на производительность хоста.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259035" y="2765188"/>
            <a:ext cx="7789069" cy="3734690"/>
            <a:chOff x="569621" y="1140989"/>
            <a:chExt cx="9885343" cy="559771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3364" y="2015070"/>
              <a:ext cx="765606" cy="101848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4914" y="2015070"/>
              <a:ext cx="765606" cy="101848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6464" y="2015070"/>
              <a:ext cx="765606" cy="1018488"/>
            </a:xfrm>
            <a:prstGeom prst="rect">
              <a:avLst/>
            </a:prstGeom>
          </p:spPr>
        </p:pic>
        <p:pic>
          <p:nvPicPr>
            <p:cNvPr id="11" name="Picture 3170" descr="图片2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034" y="3781730"/>
              <a:ext cx="1715233" cy="64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170" descr="图片29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544" y="3781730"/>
              <a:ext cx="1715233" cy="64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图片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034" y="5171582"/>
              <a:ext cx="1485118" cy="68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图片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544" y="5171582"/>
              <a:ext cx="1485118" cy="680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接连接符 14"/>
            <p:cNvCxnSpPr/>
            <p:nvPr/>
          </p:nvCxnSpPr>
          <p:spPr>
            <a:xfrm>
              <a:off x="2217420" y="1268730"/>
              <a:ext cx="4897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endCxn id="7" idx="0"/>
            </p:cNvCxnSpPr>
            <p:nvPr/>
          </p:nvCxnSpPr>
          <p:spPr>
            <a:xfrm>
              <a:off x="2806167" y="1268730"/>
              <a:ext cx="0" cy="746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891650" y="1268730"/>
              <a:ext cx="0" cy="746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886060" y="1268730"/>
              <a:ext cx="0" cy="7463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7" idx="2"/>
            </p:cNvCxnSpPr>
            <p:nvPr/>
          </p:nvCxnSpPr>
          <p:spPr>
            <a:xfrm>
              <a:off x="2806167" y="3033558"/>
              <a:ext cx="748172" cy="748172"/>
            </a:xfrm>
            <a:prstGeom prst="line">
              <a:avLst/>
            </a:prstGeom>
            <a:ln w="38100">
              <a:solidFill>
                <a:srgbClr val="ED6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>
              <a:stCxn id="8" idx="2"/>
            </p:cNvCxnSpPr>
            <p:nvPr/>
          </p:nvCxnSpPr>
          <p:spPr>
            <a:xfrm flipH="1">
              <a:off x="3776593" y="3033558"/>
              <a:ext cx="1124" cy="748172"/>
            </a:xfrm>
            <a:prstGeom prst="line">
              <a:avLst/>
            </a:prstGeom>
            <a:ln w="38100">
              <a:solidFill>
                <a:srgbClr val="ED6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9" idx="2"/>
              <a:endCxn id="9" idx="2"/>
            </p:cNvCxnSpPr>
            <p:nvPr/>
          </p:nvCxnSpPr>
          <p:spPr>
            <a:xfrm>
              <a:off x="4749267" y="303355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>
              <a:stCxn id="9" idx="2"/>
              <a:endCxn id="11" idx="0"/>
            </p:cNvCxnSpPr>
            <p:nvPr/>
          </p:nvCxnSpPr>
          <p:spPr>
            <a:xfrm flipH="1">
              <a:off x="3891651" y="3033558"/>
              <a:ext cx="857616" cy="748172"/>
            </a:xfrm>
            <a:prstGeom prst="line">
              <a:avLst/>
            </a:prstGeom>
            <a:ln w="38100">
              <a:solidFill>
                <a:srgbClr val="ED6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>
              <a:endCxn id="13" idx="0"/>
            </p:cNvCxnSpPr>
            <p:nvPr/>
          </p:nvCxnSpPr>
          <p:spPr>
            <a:xfrm>
              <a:off x="3776593" y="4343400"/>
              <a:ext cx="0" cy="828182"/>
            </a:xfrm>
            <a:prstGeom prst="line">
              <a:avLst/>
            </a:prstGeom>
            <a:ln w="38100">
              <a:solidFill>
                <a:srgbClr val="ED6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972160" y="4343400"/>
              <a:ext cx="0" cy="828182"/>
            </a:xfrm>
            <a:prstGeom prst="line">
              <a:avLst/>
            </a:prstGeom>
            <a:ln w="38100">
              <a:solidFill>
                <a:srgbClr val="ED6D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1" idx="3"/>
              <a:endCxn id="12" idx="1"/>
            </p:cNvCxnSpPr>
            <p:nvPr/>
          </p:nvCxnSpPr>
          <p:spPr>
            <a:xfrm>
              <a:off x="4749267" y="4102570"/>
              <a:ext cx="2365277" cy="0"/>
            </a:xfrm>
            <a:prstGeom prst="line">
              <a:avLst/>
            </a:prstGeom>
            <a:ln w="38100">
              <a:solidFill>
                <a:srgbClr val="ED6D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云形 25"/>
            <p:cNvSpPr/>
            <p:nvPr/>
          </p:nvSpPr>
          <p:spPr>
            <a:xfrm>
              <a:off x="5003533" y="3348858"/>
              <a:ext cx="1856744" cy="1579951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3989070" y="4217626"/>
              <a:ext cx="3724582" cy="971302"/>
            </a:xfrm>
            <a:custGeom>
              <a:avLst/>
              <a:gdLst>
                <a:gd name="connsiteX0" fmla="*/ 0 w 3724582"/>
                <a:gd name="connsiteY0" fmla="*/ 960164 h 971302"/>
                <a:gd name="connsiteX1" fmla="*/ 525780 w 3724582"/>
                <a:gd name="connsiteY1" fmla="*/ 102914 h 971302"/>
                <a:gd name="connsiteX2" fmla="*/ 2651760 w 3724582"/>
                <a:gd name="connsiteY2" fmla="*/ 102914 h 971302"/>
                <a:gd name="connsiteX3" fmla="*/ 3623310 w 3724582"/>
                <a:gd name="connsiteY3" fmla="*/ 891584 h 971302"/>
                <a:gd name="connsiteX4" fmla="*/ 3646170 w 3724582"/>
                <a:gd name="connsiteY4" fmla="*/ 903014 h 971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24582" h="971302">
                  <a:moveTo>
                    <a:pt x="0" y="960164"/>
                  </a:moveTo>
                  <a:cubicBezTo>
                    <a:pt x="41910" y="602976"/>
                    <a:pt x="83820" y="245789"/>
                    <a:pt x="525780" y="102914"/>
                  </a:cubicBezTo>
                  <a:cubicBezTo>
                    <a:pt x="967740" y="-39961"/>
                    <a:pt x="2135505" y="-28531"/>
                    <a:pt x="2651760" y="102914"/>
                  </a:cubicBezTo>
                  <a:cubicBezTo>
                    <a:pt x="3168015" y="234359"/>
                    <a:pt x="3457575" y="758234"/>
                    <a:pt x="3623310" y="891584"/>
                  </a:cubicBezTo>
                  <a:cubicBezTo>
                    <a:pt x="3789045" y="1024934"/>
                    <a:pt x="3717607" y="963974"/>
                    <a:pt x="3646170" y="903014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  <a:prstDash val="sysDash"/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69621" y="2132201"/>
              <a:ext cx="1814880" cy="784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/>
                <a:t>Хосты приложений</a:t>
              </a:r>
            </a:p>
            <a:p>
              <a:pPr algn="r"/>
              <a:endParaRPr lang="ru-RU" sz="1400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240355" y="1140989"/>
              <a:ext cx="2049013" cy="87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Прикладная</a:t>
              </a:r>
            </a:p>
            <a:p>
              <a:r>
                <a:rPr lang="ru-RU" sz="1600"/>
                <a:t>LAN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53176" y="3781729"/>
              <a:ext cx="2469911" cy="87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FC/IP-</a:t>
              </a:r>
            </a:p>
            <a:p>
              <a:pPr algn="ctr"/>
              <a:r>
                <a:rPr lang="ru-RU" sz="1600" dirty="0"/>
                <a:t>коммутатор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444631" y="3673630"/>
              <a:ext cx="159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FC/IP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502985" y="4300574"/>
              <a:ext cx="15974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SAN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121968" y="5852161"/>
              <a:ext cx="2515610" cy="87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Локальная СХД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314812" y="5862219"/>
              <a:ext cx="2969280" cy="87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Удаленная СХД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554235" y="3781729"/>
              <a:ext cx="1900729" cy="876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/>
                <a:t>FC/IP-</a:t>
              </a:r>
            </a:p>
            <a:p>
              <a:pPr algn="ctr"/>
              <a:r>
                <a:rPr lang="ru-RU" sz="1600" dirty="0"/>
                <a:t>коммутатор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98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5426" y="1240334"/>
            <a:ext cx="9154324" cy="4578973"/>
            <a:chOff x="1720437" y="1462822"/>
            <a:chExt cx="9154324" cy="4578973"/>
          </a:xfrm>
        </p:grpSpPr>
        <p:cxnSp>
          <p:nvCxnSpPr>
            <p:cNvPr id="152" name="直接连接符 151"/>
            <p:cNvCxnSpPr/>
            <p:nvPr/>
          </p:nvCxnSpPr>
          <p:spPr bwMode="auto">
            <a:xfrm>
              <a:off x="7472900" y="4062088"/>
              <a:ext cx="23128" cy="724609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直接连接符 161"/>
            <p:cNvCxnSpPr/>
            <p:nvPr/>
          </p:nvCxnSpPr>
          <p:spPr bwMode="auto">
            <a:xfrm>
              <a:off x="7448225" y="4065915"/>
              <a:ext cx="16851" cy="716003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3" name="直接连接符 162"/>
            <p:cNvCxnSpPr/>
            <p:nvPr/>
          </p:nvCxnSpPr>
          <p:spPr bwMode="auto">
            <a:xfrm>
              <a:off x="3713808" y="4079168"/>
              <a:ext cx="23128" cy="724609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直接连接符 163"/>
            <p:cNvCxnSpPr/>
            <p:nvPr/>
          </p:nvCxnSpPr>
          <p:spPr bwMode="auto">
            <a:xfrm>
              <a:off x="3689133" y="4082995"/>
              <a:ext cx="16851" cy="716003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直接连接符 106"/>
            <p:cNvCxnSpPr/>
            <p:nvPr/>
          </p:nvCxnSpPr>
          <p:spPr bwMode="auto">
            <a:xfrm flipH="1">
              <a:off x="7365857" y="3268102"/>
              <a:ext cx="182101" cy="566402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直接连接符 107"/>
            <p:cNvCxnSpPr/>
            <p:nvPr/>
          </p:nvCxnSpPr>
          <p:spPr bwMode="auto">
            <a:xfrm flipH="1">
              <a:off x="7394725" y="3285768"/>
              <a:ext cx="179885" cy="560124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直接连接符 108"/>
            <p:cNvCxnSpPr/>
            <p:nvPr/>
          </p:nvCxnSpPr>
          <p:spPr bwMode="auto">
            <a:xfrm>
              <a:off x="7088262" y="3256775"/>
              <a:ext cx="222705" cy="65263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直接连接符 109"/>
            <p:cNvCxnSpPr/>
            <p:nvPr/>
          </p:nvCxnSpPr>
          <p:spPr bwMode="auto">
            <a:xfrm>
              <a:off x="7056989" y="3262441"/>
              <a:ext cx="232246" cy="660843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接连接符 96"/>
            <p:cNvCxnSpPr/>
            <p:nvPr/>
          </p:nvCxnSpPr>
          <p:spPr bwMode="auto">
            <a:xfrm flipH="1">
              <a:off x="3931606" y="3185457"/>
              <a:ext cx="164650" cy="82379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接连接符 97"/>
            <p:cNvCxnSpPr/>
            <p:nvPr/>
          </p:nvCxnSpPr>
          <p:spPr bwMode="auto">
            <a:xfrm flipH="1">
              <a:off x="3911092" y="3227625"/>
              <a:ext cx="154640" cy="758565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5" name="直接连接符 94"/>
            <p:cNvCxnSpPr/>
            <p:nvPr/>
          </p:nvCxnSpPr>
          <p:spPr bwMode="auto">
            <a:xfrm>
              <a:off x="3695806" y="3185458"/>
              <a:ext cx="23128" cy="724609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直接连接符 95"/>
            <p:cNvCxnSpPr/>
            <p:nvPr/>
          </p:nvCxnSpPr>
          <p:spPr bwMode="auto">
            <a:xfrm>
              <a:off x="3671131" y="3189285"/>
              <a:ext cx="16851" cy="716003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直接连接符 92"/>
            <p:cNvCxnSpPr/>
            <p:nvPr/>
          </p:nvCxnSpPr>
          <p:spPr bwMode="auto">
            <a:xfrm>
              <a:off x="3321336" y="3237596"/>
              <a:ext cx="275638" cy="689464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4" name="直接连接符 93"/>
            <p:cNvCxnSpPr/>
            <p:nvPr/>
          </p:nvCxnSpPr>
          <p:spPr bwMode="auto">
            <a:xfrm>
              <a:off x="3298404" y="3245150"/>
              <a:ext cx="276681" cy="681911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直接连接符 59"/>
            <p:cNvCxnSpPr/>
            <p:nvPr/>
          </p:nvCxnSpPr>
          <p:spPr bwMode="auto">
            <a:xfrm>
              <a:off x="2832197" y="3212819"/>
              <a:ext cx="667211" cy="730102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直接连接符 91"/>
            <p:cNvCxnSpPr/>
            <p:nvPr/>
          </p:nvCxnSpPr>
          <p:spPr bwMode="auto">
            <a:xfrm>
              <a:off x="2815308" y="3234362"/>
              <a:ext cx="661167" cy="716112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7" name="Picture 48" descr="图片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1288" y="4678564"/>
              <a:ext cx="704455" cy="84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00731" y="4013227"/>
              <a:ext cx="754372" cy="24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73338" y="3902456"/>
              <a:ext cx="754372" cy="24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" name="直接连接符 60"/>
            <p:cNvCxnSpPr/>
            <p:nvPr/>
          </p:nvCxnSpPr>
          <p:spPr bwMode="auto">
            <a:xfrm>
              <a:off x="3134154" y="2307158"/>
              <a:ext cx="0" cy="496118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直接连接符 61"/>
            <p:cNvCxnSpPr>
              <a:endCxn id="67" idx="0"/>
            </p:cNvCxnSpPr>
            <p:nvPr/>
          </p:nvCxnSpPr>
          <p:spPr bwMode="auto">
            <a:xfrm>
              <a:off x="4832233" y="2487590"/>
              <a:ext cx="0" cy="125442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连接符 62"/>
            <p:cNvCxnSpPr/>
            <p:nvPr/>
          </p:nvCxnSpPr>
          <p:spPr bwMode="auto">
            <a:xfrm>
              <a:off x="2228700" y="2298647"/>
              <a:ext cx="4479979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TextBox 63"/>
            <p:cNvSpPr txBox="1"/>
            <p:nvPr/>
          </p:nvSpPr>
          <p:spPr>
            <a:xfrm>
              <a:off x="5056850" y="3019042"/>
              <a:ext cx="1205697" cy="20163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Сеть репликации данных</a:t>
              </a:r>
            </a:p>
          </p:txBody>
        </p:sp>
        <p:cxnSp>
          <p:nvCxnSpPr>
            <p:cNvPr id="65" name="直接连接符 64"/>
            <p:cNvCxnSpPr/>
            <p:nvPr/>
          </p:nvCxnSpPr>
          <p:spPr bwMode="auto">
            <a:xfrm>
              <a:off x="2961813" y="2511951"/>
              <a:ext cx="0" cy="28393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直接连接符 65"/>
            <p:cNvCxnSpPr>
              <a:endCxn id="68" idx="0"/>
            </p:cNvCxnSpPr>
            <p:nvPr/>
          </p:nvCxnSpPr>
          <p:spPr bwMode="auto">
            <a:xfrm flipH="1">
              <a:off x="6419972" y="2535577"/>
              <a:ext cx="1" cy="120387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7" name="Picture 1305" descr="图片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5141" y="3742011"/>
              <a:ext cx="414184" cy="29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305" descr="图片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2879" y="3739450"/>
              <a:ext cx="414184" cy="29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64" descr="DVVDM_Ri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5543" y="2963809"/>
              <a:ext cx="1199180" cy="763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55" descr="图片1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54765" y="2755601"/>
              <a:ext cx="457437" cy="52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55" descr="图片1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40816" y="2755601"/>
              <a:ext cx="457437" cy="52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455" descr="图片1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62560" y="2755601"/>
              <a:ext cx="457437" cy="52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3" name="直接连接符 72"/>
            <p:cNvCxnSpPr/>
            <p:nvPr/>
          </p:nvCxnSpPr>
          <p:spPr bwMode="auto">
            <a:xfrm>
              <a:off x="2228529" y="2492896"/>
              <a:ext cx="27958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直接连接符 73"/>
            <p:cNvCxnSpPr/>
            <p:nvPr/>
          </p:nvCxnSpPr>
          <p:spPr bwMode="auto">
            <a:xfrm flipH="1" flipV="1">
              <a:off x="7281275" y="2321815"/>
              <a:ext cx="3719" cy="48789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直接连接符 74"/>
            <p:cNvCxnSpPr/>
            <p:nvPr/>
          </p:nvCxnSpPr>
          <p:spPr bwMode="auto">
            <a:xfrm>
              <a:off x="8144896" y="2006472"/>
              <a:ext cx="0" cy="300686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6" name="TextBox 75"/>
            <p:cNvSpPr txBox="1"/>
            <p:nvPr/>
          </p:nvSpPr>
          <p:spPr>
            <a:xfrm>
              <a:off x="6409852" y="5523040"/>
              <a:ext cx="2013259" cy="5187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Гибридная </a:t>
              </a:r>
              <a:r>
                <a:rPr lang="ru-RU" sz="1200" dirty="0" err="1">
                  <a:latin typeface="Huawei Sans" panose="020C0503030203020204" pitchFamily="34" charset="0"/>
                </a:rPr>
                <a:t>флеш</a:t>
              </a:r>
              <a:r>
                <a:rPr lang="ru-RU" sz="1200" dirty="0">
                  <a:latin typeface="Huawei Sans" panose="020C0503030203020204" pitchFamily="34" charset="0"/>
                </a:rPr>
                <a:t>-СХД </a:t>
              </a:r>
              <a:r>
                <a:rPr lang="ru-RU" sz="1200" dirty="0" err="1">
                  <a:latin typeface="Huawei Sans" panose="020C0503030203020204" pitchFamily="34" charset="0"/>
                </a:rPr>
                <a:t>Huawei</a:t>
              </a:r>
              <a:r>
                <a:rPr lang="ru-RU" sz="1200" dirty="0">
                  <a:latin typeface="Huawei Sans" panose="020C0503030203020204" pitchFamily="34" charset="0"/>
                </a:rPr>
                <a:t> </a:t>
              </a:r>
              <a:r>
                <a:rPr lang="ru-RU" sz="1200" dirty="0" err="1">
                  <a:latin typeface="Huawei Sans" panose="020C0503030203020204" pitchFamily="34" charset="0"/>
                </a:rPr>
                <a:t>OceanStor</a:t>
              </a:r>
              <a:endParaRPr lang="ru-RU" sz="1200" dirty="0">
                <a:latin typeface="Huawei Sans" panose="020C0503030203020204" pitchFamily="34" charset="0"/>
              </a:endParaRPr>
            </a:p>
          </p:txBody>
        </p:sp>
        <p:pic>
          <p:nvPicPr>
            <p:cNvPr id="77" name="Picture 455" descr="图片1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03019" y="2765105"/>
              <a:ext cx="457437" cy="52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55" descr="图片1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494540" y="2768159"/>
              <a:ext cx="457437" cy="52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直接连接符 78"/>
            <p:cNvCxnSpPr/>
            <p:nvPr/>
          </p:nvCxnSpPr>
          <p:spPr bwMode="auto">
            <a:xfrm flipV="1">
              <a:off x="6409852" y="2310348"/>
              <a:ext cx="2127577" cy="2528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AutoShape 196"/>
            <p:cNvSpPr>
              <a:spLocks noChangeArrowheads="1"/>
            </p:cNvSpPr>
            <p:nvPr/>
          </p:nvSpPr>
          <p:spPr bwMode="gray">
            <a:xfrm>
              <a:off x="1729584" y="1468628"/>
              <a:ext cx="3363373" cy="4495421"/>
            </a:xfrm>
            <a:prstGeom prst="roundRect">
              <a:avLst>
                <a:gd name="adj" fmla="val 356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27432" rIns="0" bIns="0">
              <a:noAutofit/>
            </a:bodyPr>
            <a:lstStyle/>
            <a:p>
              <a:pPr algn="ctr" fontAlgn="ctr">
                <a:lnSpc>
                  <a:spcPct val="90000"/>
                </a:lnSpc>
              </a:pPr>
              <a:endParaRPr lang="en-US" sz="1200" b="1">
                <a:solidFill>
                  <a:schemeClr val="tx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1" name="AutoShape 196"/>
            <p:cNvSpPr>
              <a:spLocks noChangeArrowheads="1"/>
            </p:cNvSpPr>
            <p:nvPr/>
          </p:nvSpPr>
          <p:spPr bwMode="gray">
            <a:xfrm>
              <a:off x="6134145" y="1462822"/>
              <a:ext cx="4477606" cy="4501227"/>
            </a:xfrm>
            <a:prstGeom prst="roundRect">
              <a:avLst>
                <a:gd name="adj" fmla="val 356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27432" rIns="0" bIns="0">
              <a:noAutofit/>
            </a:bodyPr>
            <a:lstStyle/>
            <a:p>
              <a:pPr algn="ctr" fontAlgn="ctr">
                <a:lnSpc>
                  <a:spcPct val="90000"/>
                </a:lnSpc>
              </a:pPr>
              <a:endParaRPr lang="en-US" sz="1200" b="1">
                <a:solidFill>
                  <a:schemeClr val="tx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668905" y="1713093"/>
              <a:ext cx="1362192" cy="738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Сеть управления DR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732750" y="3097854"/>
              <a:ext cx="1280297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Сервер приложений</a:t>
              </a:r>
            </a:p>
            <a:p>
              <a:pPr fontAlgn="ctr"/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177380" y="1479781"/>
              <a:ext cx="1178593" cy="4616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Основной центр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44635" y="1479781"/>
              <a:ext cx="1469669" cy="2769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Центр DR</a:t>
              </a:r>
            </a:p>
          </p:txBody>
        </p:sp>
        <p:pic>
          <p:nvPicPr>
            <p:cNvPr id="86" name="Picture 456" descr="图片235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4599707" y="2090186"/>
              <a:ext cx="401891" cy="364659"/>
            </a:xfrm>
            <a:prstGeom prst="rect">
              <a:avLst/>
            </a:prstGeom>
            <a:noFill/>
          </p:spPr>
        </p:pic>
        <p:pic>
          <p:nvPicPr>
            <p:cNvPr id="87" name="Picture 456" descr="图片235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6788" y="2103207"/>
              <a:ext cx="401891" cy="364659"/>
            </a:xfrm>
            <a:prstGeom prst="rect">
              <a:avLst/>
            </a:prstGeom>
            <a:noFill/>
          </p:spPr>
        </p:pic>
        <p:pic>
          <p:nvPicPr>
            <p:cNvPr id="88" name="Picture 2" descr="C:\Documents and Settings\staylor\My Documents\My Software\iconexperience\v_collections_png\computer_network_security\256x256\shadow\serve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99330" y="1531368"/>
              <a:ext cx="519804" cy="514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" name="云形 88"/>
            <p:cNvSpPr/>
            <p:nvPr/>
          </p:nvSpPr>
          <p:spPr bwMode="auto">
            <a:xfrm>
              <a:off x="3142493" y="3626590"/>
              <a:ext cx="1122998" cy="681887"/>
            </a:xfrm>
            <a:prstGeom prst="cloud">
              <a:avLst/>
            </a:prstGeom>
            <a:noFill/>
            <a:ln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90" name="直接连接符 89"/>
            <p:cNvCxnSpPr/>
            <p:nvPr/>
          </p:nvCxnSpPr>
          <p:spPr bwMode="auto">
            <a:xfrm flipH="1">
              <a:off x="4263206" y="3885520"/>
              <a:ext cx="358087" cy="1789"/>
            </a:xfrm>
            <a:prstGeom prst="lin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1" name="Picture 455" descr="图片14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06136" y="2758784"/>
              <a:ext cx="457437" cy="52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9" name="直接连接符 98"/>
            <p:cNvCxnSpPr/>
            <p:nvPr/>
          </p:nvCxnSpPr>
          <p:spPr bwMode="auto">
            <a:xfrm flipH="1">
              <a:off x="4271545" y="3923284"/>
              <a:ext cx="358087" cy="1789"/>
            </a:xfrm>
            <a:prstGeom prst="lin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0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1663" y="3931115"/>
              <a:ext cx="754372" cy="24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34269" y="3820344"/>
              <a:ext cx="754372" cy="249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云形 101"/>
            <p:cNvSpPr/>
            <p:nvPr/>
          </p:nvSpPr>
          <p:spPr bwMode="auto">
            <a:xfrm>
              <a:off x="6978477" y="3544478"/>
              <a:ext cx="1047946" cy="681887"/>
            </a:xfrm>
            <a:prstGeom prst="cloud">
              <a:avLst/>
            </a:prstGeom>
            <a:noFill/>
            <a:ln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103" name="直接连接符 102"/>
            <p:cNvCxnSpPr/>
            <p:nvPr/>
          </p:nvCxnSpPr>
          <p:spPr bwMode="auto">
            <a:xfrm flipH="1">
              <a:off x="6623169" y="3878936"/>
              <a:ext cx="358087" cy="1789"/>
            </a:xfrm>
            <a:prstGeom prst="lin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直接连接符 103"/>
            <p:cNvCxnSpPr/>
            <p:nvPr/>
          </p:nvCxnSpPr>
          <p:spPr bwMode="auto">
            <a:xfrm flipH="1">
              <a:off x="6631508" y="3916700"/>
              <a:ext cx="358087" cy="1789"/>
            </a:xfrm>
            <a:prstGeom prst="line">
              <a:avLst/>
            </a:prstGeom>
            <a:noFill/>
            <a:ln w="19050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1" name="Picture 48" descr="图片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2032" y="4678564"/>
              <a:ext cx="704455" cy="84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" name="TextBox 111"/>
            <p:cNvSpPr txBox="1"/>
            <p:nvPr/>
          </p:nvSpPr>
          <p:spPr>
            <a:xfrm>
              <a:off x="2803992" y="5523041"/>
              <a:ext cx="1872809" cy="42148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Гибридная флеш-СХД Huawei OceanStor</a:t>
              </a:r>
            </a:p>
          </p:txBody>
        </p:sp>
        <p:cxnSp>
          <p:nvCxnSpPr>
            <p:cNvPr id="115" name="直接连接符 114"/>
            <p:cNvCxnSpPr/>
            <p:nvPr/>
          </p:nvCxnSpPr>
          <p:spPr bwMode="auto">
            <a:xfrm flipV="1">
              <a:off x="6225439" y="2507349"/>
              <a:ext cx="2337467" cy="3868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直接连接符 115"/>
            <p:cNvCxnSpPr/>
            <p:nvPr/>
          </p:nvCxnSpPr>
          <p:spPr bwMode="auto">
            <a:xfrm>
              <a:off x="3373338" y="2487591"/>
              <a:ext cx="0" cy="28393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直接连接符 116"/>
            <p:cNvCxnSpPr/>
            <p:nvPr/>
          </p:nvCxnSpPr>
          <p:spPr bwMode="auto">
            <a:xfrm>
              <a:off x="3739783" y="2487591"/>
              <a:ext cx="0" cy="28393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直接连接符 117"/>
            <p:cNvCxnSpPr/>
            <p:nvPr/>
          </p:nvCxnSpPr>
          <p:spPr bwMode="auto">
            <a:xfrm>
              <a:off x="4207944" y="2487591"/>
              <a:ext cx="0" cy="28393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直接连接符 118"/>
            <p:cNvCxnSpPr/>
            <p:nvPr/>
          </p:nvCxnSpPr>
          <p:spPr bwMode="auto">
            <a:xfrm>
              <a:off x="7148182" y="2506380"/>
              <a:ext cx="0" cy="28393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直接连接符 119"/>
            <p:cNvCxnSpPr/>
            <p:nvPr/>
          </p:nvCxnSpPr>
          <p:spPr bwMode="auto">
            <a:xfrm>
              <a:off x="7720172" y="2511218"/>
              <a:ext cx="0" cy="283931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1" name="Picture 18" descr="图片79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2762" y="2097326"/>
              <a:ext cx="657316" cy="4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" name="TextBox 121"/>
            <p:cNvSpPr txBox="1"/>
            <p:nvPr/>
          </p:nvSpPr>
          <p:spPr>
            <a:xfrm>
              <a:off x="5403839" y="2148083"/>
              <a:ext cx="613052" cy="2616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b="1">
                  <a:latin typeface="Huawei Sans" panose="020C0503030203020204" pitchFamily="34" charset="0"/>
                </a:rPr>
                <a:t>WAN</a:t>
              </a: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>
              <a:off x="3545995" y="2307158"/>
              <a:ext cx="0" cy="496118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4" name="直接连接符 123"/>
            <p:cNvCxnSpPr/>
            <p:nvPr/>
          </p:nvCxnSpPr>
          <p:spPr bwMode="auto">
            <a:xfrm>
              <a:off x="3950343" y="2298647"/>
              <a:ext cx="0" cy="496118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5" name="直接连接符 124"/>
            <p:cNvCxnSpPr/>
            <p:nvPr/>
          </p:nvCxnSpPr>
          <p:spPr bwMode="auto">
            <a:xfrm>
              <a:off x="4349172" y="2298647"/>
              <a:ext cx="0" cy="496118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直接连接符 125"/>
            <p:cNvCxnSpPr/>
            <p:nvPr/>
          </p:nvCxnSpPr>
          <p:spPr bwMode="auto">
            <a:xfrm flipV="1">
              <a:off x="7848658" y="2317492"/>
              <a:ext cx="0" cy="473666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直接连接符 126"/>
            <p:cNvCxnSpPr/>
            <p:nvPr/>
          </p:nvCxnSpPr>
          <p:spPr bwMode="auto">
            <a:xfrm flipV="1">
              <a:off x="7281274" y="4270942"/>
              <a:ext cx="0" cy="499024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直接连接符 127"/>
            <p:cNvCxnSpPr/>
            <p:nvPr/>
          </p:nvCxnSpPr>
          <p:spPr bwMode="auto">
            <a:xfrm flipH="1">
              <a:off x="3922201" y="4262372"/>
              <a:ext cx="3359075" cy="10787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直接连接符 128"/>
            <p:cNvCxnSpPr/>
            <p:nvPr/>
          </p:nvCxnSpPr>
          <p:spPr bwMode="auto">
            <a:xfrm flipV="1">
              <a:off x="3951520" y="4273158"/>
              <a:ext cx="0" cy="450722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0" name="TextBox 129"/>
            <p:cNvSpPr txBox="1"/>
            <p:nvPr/>
          </p:nvSpPr>
          <p:spPr>
            <a:xfrm>
              <a:off x="4832235" y="4286178"/>
              <a:ext cx="1503400" cy="646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Синхронная репликация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351426" y="1590289"/>
              <a:ext cx="1416428" cy="738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Сервер управления DR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922213" y="2897850"/>
              <a:ext cx="1445433" cy="738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(Опционально) Серверы DR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825891" y="2496654"/>
              <a:ext cx="1523413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Уровень сервисов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720437" y="3889654"/>
              <a:ext cx="1667451" cy="2154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Коммутатор FC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40522" y="3833300"/>
              <a:ext cx="1950551" cy="31462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Коммутатор FC</a:t>
              </a:r>
            </a:p>
          </p:txBody>
        </p:sp>
        <p:cxnSp>
          <p:nvCxnSpPr>
            <p:cNvPr id="136" name="直接连接符 135"/>
            <p:cNvCxnSpPr/>
            <p:nvPr/>
          </p:nvCxnSpPr>
          <p:spPr bwMode="auto">
            <a:xfrm flipH="1">
              <a:off x="8450102" y="4504897"/>
              <a:ext cx="300207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直接连接符 136"/>
            <p:cNvCxnSpPr/>
            <p:nvPr/>
          </p:nvCxnSpPr>
          <p:spPr bwMode="auto">
            <a:xfrm flipH="1">
              <a:off x="8450102" y="4678563"/>
              <a:ext cx="3002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直接连接符 137"/>
            <p:cNvCxnSpPr/>
            <p:nvPr/>
          </p:nvCxnSpPr>
          <p:spPr bwMode="auto">
            <a:xfrm flipH="1">
              <a:off x="8450102" y="4849304"/>
              <a:ext cx="300207" cy="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9" name="TextBox 138"/>
            <p:cNvSpPr txBox="1"/>
            <p:nvPr/>
          </p:nvSpPr>
          <p:spPr>
            <a:xfrm>
              <a:off x="8700274" y="4376287"/>
              <a:ext cx="2174487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IP-сеть управления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8698693" y="4548249"/>
              <a:ext cx="1719034" cy="1836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Сервисная IP-сеть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8701079" y="4728073"/>
              <a:ext cx="1242006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Сеть FC</a:t>
              </a:r>
            </a:p>
          </p:txBody>
        </p:sp>
        <p:cxnSp>
          <p:nvCxnSpPr>
            <p:cNvPr id="142" name="直接连接符 141"/>
            <p:cNvCxnSpPr/>
            <p:nvPr/>
          </p:nvCxnSpPr>
          <p:spPr bwMode="auto">
            <a:xfrm flipH="1">
              <a:off x="8440095" y="5030571"/>
              <a:ext cx="300207" cy="0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prstDash val="dash"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3" name="TextBox 142"/>
            <p:cNvSpPr txBox="1"/>
            <p:nvPr/>
          </p:nvSpPr>
          <p:spPr>
            <a:xfrm>
              <a:off x="8693460" y="4894100"/>
              <a:ext cx="2158442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Поток данных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56547" y="3973719"/>
              <a:ext cx="734030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DWDM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051008" y="3983669"/>
              <a:ext cx="734030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DWDM</a:t>
              </a:r>
            </a:p>
          </p:txBody>
        </p:sp>
        <p:sp>
          <p:nvSpPr>
            <p:cNvPr id="146" name="Freeform 2491"/>
            <p:cNvSpPr>
              <a:spLocks/>
            </p:cNvSpPr>
            <p:nvPr/>
          </p:nvSpPr>
          <p:spPr bwMode="auto">
            <a:xfrm>
              <a:off x="3255872" y="3004440"/>
              <a:ext cx="154838" cy="169738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7" name="Freeform 2491"/>
            <p:cNvSpPr>
              <a:spLocks/>
            </p:cNvSpPr>
            <p:nvPr/>
          </p:nvSpPr>
          <p:spPr bwMode="auto">
            <a:xfrm>
              <a:off x="3631132" y="3027098"/>
              <a:ext cx="154838" cy="169738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8" name="Freeform 2491"/>
            <p:cNvSpPr>
              <a:spLocks/>
            </p:cNvSpPr>
            <p:nvPr/>
          </p:nvSpPr>
          <p:spPr bwMode="auto">
            <a:xfrm>
              <a:off x="4073104" y="3019546"/>
              <a:ext cx="154838" cy="169738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49" name="Freeform 2491"/>
            <p:cNvSpPr>
              <a:spLocks/>
            </p:cNvSpPr>
            <p:nvPr/>
          </p:nvSpPr>
          <p:spPr bwMode="auto">
            <a:xfrm>
              <a:off x="7005129" y="3015983"/>
              <a:ext cx="154838" cy="169738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0" name="Freeform 2491"/>
            <p:cNvSpPr>
              <a:spLocks/>
            </p:cNvSpPr>
            <p:nvPr/>
          </p:nvSpPr>
          <p:spPr bwMode="auto">
            <a:xfrm>
              <a:off x="7595537" y="3006919"/>
              <a:ext cx="154838" cy="169738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1" name="Freeform 2491"/>
            <p:cNvSpPr>
              <a:spLocks/>
            </p:cNvSpPr>
            <p:nvPr/>
          </p:nvSpPr>
          <p:spPr bwMode="auto">
            <a:xfrm>
              <a:off x="2815568" y="3021185"/>
              <a:ext cx="154838" cy="169738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3" name="Group 1365"/>
            <p:cNvGrpSpPr>
              <a:grpSpLocks/>
            </p:cNvGrpSpPr>
            <p:nvPr/>
          </p:nvGrpSpPr>
          <p:grpSpPr bwMode="auto">
            <a:xfrm>
              <a:off x="8026423" y="1702561"/>
              <a:ext cx="180124" cy="195617"/>
              <a:chOff x="1248" y="2736"/>
              <a:chExt cx="240" cy="240"/>
            </a:xfrm>
          </p:grpSpPr>
          <p:sp>
            <p:nvSpPr>
              <p:cNvPr id="160" name="Freeform 1366"/>
              <p:cNvSpPr>
                <a:spLocks/>
              </p:cNvSpPr>
              <p:nvPr/>
            </p:nvSpPr>
            <p:spPr bwMode="auto">
              <a:xfrm>
                <a:off x="1248" y="2736"/>
                <a:ext cx="240" cy="240"/>
              </a:xfrm>
              <a:custGeom>
                <a:avLst/>
                <a:gdLst>
                  <a:gd name="T0" fmla="*/ 0 w 4492"/>
                  <a:gd name="T1" fmla="*/ 0 h 4450"/>
                  <a:gd name="T2" fmla="*/ 0 w 4492"/>
                  <a:gd name="T3" fmla="*/ 0 h 4450"/>
                  <a:gd name="T4" fmla="*/ 0 w 4492"/>
                  <a:gd name="T5" fmla="*/ 0 h 4450"/>
                  <a:gd name="T6" fmla="*/ 0 w 4492"/>
                  <a:gd name="T7" fmla="*/ 0 h 4450"/>
                  <a:gd name="T8" fmla="*/ 0 w 4492"/>
                  <a:gd name="T9" fmla="*/ 0 h 4450"/>
                  <a:gd name="T10" fmla="*/ 0 w 4492"/>
                  <a:gd name="T11" fmla="*/ 0 h 4450"/>
                  <a:gd name="T12" fmla="*/ 0 w 4492"/>
                  <a:gd name="T13" fmla="*/ 0 h 4450"/>
                  <a:gd name="T14" fmla="*/ 0 w 4492"/>
                  <a:gd name="T15" fmla="*/ 0 h 4450"/>
                  <a:gd name="T16" fmla="*/ 0 w 4492"/>
                  <a:gd name="T17" fmla="*/ 0 h 4450"/>
                  <a:gd name="T18" fmla="*/ 0 w 4492"/>
                  <a:gd name="T19" fmla="*/ 0 h 4450"/>
                  <a:gd name="T20" fmla="*/ 0 w 4492"/>
                  <a:gd name="T21" fmla="*/ 0 h 4450"/>
                  <a:gd name="T22" fmla="*/ 0 w 4492"/>
                  <a:gd name="T23" fmla="*/ 0 h 4450"/>
                  <a:gd name="T24" fmla="*/ 0 w 4492"/>
                  <a:gd name="T25" fmla="*/ 0 h 4450"/>
                  <a:gd name="T26" fmla="*/ 0 w 4492"/>
                  <a:gd name="T27" fmla="*/ 0 h 4450"/>
                  <a:gd name="T28" fmla="*/ 0 w 4492"/>
                  <a:gd name="T29" fmla="*/ 0 h 4450"/>
                  <a:gd name="T30" fmla="*/ 0 w 4492"/>
                  <a:gd name="T31" fmla="*/ 0 h 4450"/>
                  <a:gd name="T32" fmla="*/ 0 w 4492"/>
                  <a:gd name="T33" fmla="*/ 0 h 4450"/>
                  <a:gd name="T34" fmla="*/ 0 w 4492"/>
                  <a:gd name="T35" fmla="*/ 0 h 4450"/>
                  <a:gd name="T36" fmla="*/ 0 w 4492"/>
                  <a:gd name="T37" fmla="*/ 0 h 4450"/>
                  <a:gd name="T38" fmla="*/ 0 w 4492"/>
                  <a:gd name="T39" fmla="*/ 0 h 4450"/>
                  <a:gd name="T40" fmla="*/ 0 w 4492"/>
                  <a:gd name="T41" fmla="*/ 0 h 4450"/>
                  <a:gd name="T42" fmla="*/ 0 w 4492"/>
                  <a:gd name="T43" fmla="*/ 0 h 4450"/>
                  <a:gd name="T44" fmla="*/ 0 w 4492"/>
                  <a:gd name="T45" fmla="*/ 0 h 4450"/>
                  <a:gd name="T46" fmla="*/ 0 w 4492"/>
                  <a:gd name="T47" fmla="*/ 0 h 4450"/>
                  <a:gd name="T48" fmla="*/ 0 w 4492"/>
                  <a:gd name="T49" fmla="*/ 0 h 4450"/>
                  <a:gd name="T50" fmla="*/ 0 w 4492"/>
                  <a:gd name="T51" fmla="*/ 0 h 4450"/>
                  <a:gd name="T52" fmla="*/ 0 w 4492"/>
                  <a:gd name="T53" fmla="*/ 0 h 4450"/>
                  <a:gd name="T54" fmla="*/ 0 w 4492"/>
                  <a:gd name="T55" fmla="*/ 0 h 4450"/>
                  <a:gd name="T56" fmla="*/ 0 w 4492"/>
                  <a:gd name="T57" fmla="*/ 0 h 4450"/>
                  <a:gd name="T58" fmla="*/ 0 w 4492"/>
                  <a:gd name="T59" fmla="*/ 0 h 4450"/>
                  <a:gd name="T60" fmla="*/ 0 w 4492"/>
                  <a:gd name="T61" fmla="*/ 0 h 4450"/>
                  <a:gd name="T62" fmla="*/ 0 w 4492"/>
                  <a:gd name="T63" fmla="*/ 0 h 4450"/>
                  <a:gd name="T64" fmla="*/ 0 w 4492"/>
                  <a:gd name="T65" fmla="*/ 0 h 4450"/>
                  <a:gd name="T66" fmla="*/ 0 w 4492"/>
                  <a:gd name="T67" fmla="*/ 0 h 4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92"/>
                  <a:gd name="T103" fmla="*/ 0 h 4450"/>
                  <a:gd name="T104" fmla="*/ 4492 w 4492"/>
                  <a:gd name="T105" fmla="*/ 4450 h 4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92" h="4450">
                    <a:moveTo>
                      <a:pt x="384" y="0"/>
                    </a:moveTo>
                    <a:lnTo>
                      <a:pt x="4108" y="0"/>
                    </a:lnTo>
                    <a:lnTo>
                      <a:pt x="4148" y="2"/>
                    </a:lnTo>
                    <a:lnTo>
                      <a:pt x="4187" y="8"/>
                    </a:lnTo>
                    <a:lnTo>
                      <a:pt x="4224" y="17"/>
                    </a:lnTo>
                    <a:lnTo>
                      <a:pt x="4259" y="30"/>
                    </a:lnTo>
                    <a:lnTo>
                      <a:pt x="4293" y="45"/>
                    </a:lnTo>
                    <a:lnTo>
                      <a:pt x="4324" y="65"/>
                    </a:lnTo>
                    <a:lnTo>
                      <a:pt x="4354" y="86"/>
                    </a:lnTo>
                    <a:lnTo>
                      <a:pt x="4381" y="111"/>
                    </a:lnTo>
                    <a:lnTo>
                      <a:pt x="4406" y="138"/>
                    </a:lnTo>
                    <a:lnTo>
                      <a:pt x="4427" y="166"/>
                    </a:lnTo>
                    <a:lnTo>
                      <a:pt x="4446" y="197"/>
                    </a:lnTo>
                    <a:lnTo>
                      <a:pt x="4462" y="232"/>
                    </a:lnTo>
                    <a:lnTo>
                      <a:pt x="4475" y="266"/>
                    </a:lnTo>
                    <a:lnTo>
                      <a:pt x="4484" y="302"/>
                    </a:lnTo>
                    <a:lnTo>
                      <a:pt x="4490" y="340"/>
                    </a:lnTo>
                    <a:lnTo>
                      <a:pt x="4492" y="379"/>
                    </a:lnTo>
                    <a:lnTo>
                      <a:pt x="4492" y="4072"/>
                    </a:lnTo>
                    <a:lnTo>
                      <a:pt x="4490" y="4110"/>
                    </a:lnTo>
                    <a:lnTo>
                      <a:pt x="4484" y="4148"/>
                    </a:lnTo>
                    <a:lnTo>
                      <a:pt x="4475" y="4185"/>
                    </a:lnTo>
                    <a:lnTo>
                      <a:pt x="4462" y="4220"/>
                    </a:lnTo>
                    <a:lnTo>
                      <a:pt x="4446" y="4253"/>
                    </a:lnTo>
                    <a:lnTo>
                      <a:pt x="4427" y="4284"/>
                    </a:lnTo>
                    <a:lnTo>
                      <a:pt x="4406" y="4313"/>
                    </a:lnTo>
                    <a:lnTo>
                      <a:pt x="4381" y="4339"/>
                    </a:lnTo>
                    <a:lnTo>
                      <a:pt x="4354" y="4365"/>
                    </a:lnTo>
                    <a:lnTo>
                      <a:pt x="4324" y="4387"/>
                    </a:lnTo>
                    <a:lnTo>
                      <a:pt x="4293" y="4405"/>
                    </a:lnTo>
                    <a:lnTo>
                      <a:pt x="4259" y="4421"/>
                    </a:lnTo>
                    <a:lnTo>
                      <a:pt x="4224" y="4433"/>
                    </a:lnTo>
                    <a:lnTo>
                      <a:pt x="4187" y="4442"/>
                    </a:lnTo>
                    <a:lnTo>
                      <a:pt x="4148" y="4449"/>
                    </a:lnTo>
                    <a:lnTo>
                      <a:pt x="4108" y="4450"/>
                    </a:lnTo>
                    <a:lnTo>
                      <a:pt x="384" y="4450"/>
                    </a:lnTo>
                    <a:lnTo>
                      <a:pt x="343" y="4449"/>
                    </a:lnTo>
                    <a:lnTo>
                      <a:pt x="304" y="4442"/>
                    </a:lnTo>
                    <a:lnTo>
                      <a:pt x="268" y="4433"/>
                    </a:lnTo>
                    <a:lnTo>
                      <a:pt x="233" y="4421"/>
                    </a:lnTo>
                    <a:lnTo>
                      <a:pt x="199" y="4405"/>
                    </a:lnTo>
                    <a:lnTo>
                      <a:pt x="167" y="4387"/>
                    </a:lnTo>
                    <a:lnTo>
                      <a:pt x="138" y="4365"/>
                    </a:lnTo>
                    <a:lnTo>
                      <a:pt x="111" y="4339"/>
                    </a:lnTo>
                    <a:lnTo>
                      <a:pt x="86" y="4313"/>
                    </a:lnTo>
                    <a:lnTo>
                      <a:pt x="66" y="4284"/>
                    </a:lnTo>
                    <a:lnTo>
                      <a:pt x="46" y="4253"/>
                    </a:lnTo>
                    <a:lnTo>
                      <a:pt x="30" y="4220"/>
                    </a:lnTo>
                    <a:lnTo>
                      <a:pt x="17" y="4185"/>
                    </a:lnTo>
                    <a:lnTo>
                      <a:pt x="8" y="4148"/>
                    </a:lnTo>
                    <a:lnTo>
                      <a:pt x="2" y="4110"/>
                    </a:lnTo>
                    <a:lnTo>
                      <a:pt x="0" y="4072"/>
                    </a:lnTo>
                    <a:lnTo>
                      <a:pt x="0" y="379"/>
                    </a:lnTo>
                    <a:lnTo>
                      <a:pt x="2" y="340"/>
                    </a:lnTo>
                    <a:lnTo>
                      <a:pt x="8" y="302"/>
                    </a:lnTo>
                    <a:lnTo>
                      <a:pt x="17" y="266"/>
                    </a:lnTo>
                    <a:lnTo>
                      <a:pt x="30" y="232"/>
                    </a:lnTo>
                    <a:lnTo>
                      <a:pt x="46" y="197"/>
                    </a:lnTo>
                    <a:lnTo>
                      <a:pt x="66" y="166"/>
                    </a:lnTo>
                    <a:lnTo>
                      <a:pt x="86" y="138"/>
                    </a:lnTo>
                    <a:lnTo>
                      <a:pt x="111" y="111"/>
                    </a:lnTo>
                    <a:lnTo>
                      <a:pt x="138" y="86"/>
                    </a:lnTo>
                    <a:lnTo>
                      <a:pt x="167" y="65"/>
                    </a:lnTo>
                    <a:lnTo>
                      <a:pt x="199" y="45"/>
                    </a:lnTo>
                    <a:lnTo>
                      <a:pt x="233" y="30"/>
                    </a:lnTo>
                    <a:lnTo>
                      <a:pt x="268" y="17"/>
                    </a:lnTo>
                    <a:lnTo>
                      <a:pt x="304" y="8"/>
                    </a:lnTo>
                    <a:lnTo>
                      <a:pt x="343" y="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61" name="Freeform 1367"/>
              <p:cNvSpPr>
                <a:spLocks/>
              </p:cNvSpPr>
              <p:nvPr/>
            </p:nvSpPr>
            <p:spPr bwMode="auto">
              <a:xfrm>
                <a:off x="1272" y="2760"/>
                <a:ext cx="192" cy="192"/>
              </a:xfrm>
              <a:custGeom>
                <a:avLst/>
                <a:gdLst>
                  <a:gd name="T0" fmla="*/ 0 w 722"/>
                  <a:gd name="T1" fmla="*/ 0 h 720"/>
                  <a:gd name="T2" fmla="*/ 0 w 722"/>
                  <a:gd name="T3" fmla="*/ 0 h 720"/>
                  <a:gd name="T4" fmla="*/ 0 w 722"/>
                  <a:gd name="T5" fmla="*/ 0 h 720"/>
                  <a:gd name="T6" fmla="*/ 0 w 722"/>
                  <a:gd name="T7" fmla="*/ 0 h 720"/>
                  <a:gd name="T8" fmla="*/ 0 w 722"/>
                  <a:gd name="T9" fmla="*/ 0 h 720"/>
                  <a:gd name="T10" fmla="*/ 0 w 722"/>
                  <a:gd name="T11" fmla="*/ 0 h 720"/>
                  <a:gd name="T12" fmla="*/ 0 w 722"/>
                  <a:gd name="T13" fmla="*/ 0 h 720"/>
                  <a:gd name="T14" fmla="*/ 0 w 722"/>
                  <a:gd name="T15" fmla="*/ 0 h 720"/>
                  <a:gd name="T16" fmla="*/ 0 w 722"/>
                  <a:gd name="T17" fmla="*/ 0 h 720"/>
                  <a:gd name="T18" fmla="*/ 0 w 722"/>
                  <a:gd name="T19" fmla="*/ 0 h 720"/>
                  <a:gd name="T20" fmla="*/ 0 w 722"/>
                  <a:gd name="T21" fmla="*/ 0 h 720"/>
                  <a:gd name="T22" fmla="*/ 0 w 722"/>
                  <a:gd name="T23" fmla="*/ 0 h 720"/>
                  <a:gd name="T24" fmla="*/ 0 w 722"/>
                  <a:gd name="T25" fmla="*/ 0 h 720"/>
                  <a:gd name="T26" fmla="*/ 0 w 722"/>
                  <a:gd name="T27" fmla="*/ 0 h 720"/>
                  <a:gd name="T28" fmla="*/ 0 w 722"/>
                  <a:gd name="T29" fmla="*/ 0 h 720"/>
                  <a:gd name="T30" fmla="*/ 0 w 722"/>
                  <a:gd name="T31" fmla="*/ 0 h 720"/>
                  <a:gd name="T32" fmla="*/ 0 w 722"/>
                  <a:gd name="T33" fmla="*/ 0 h 720"/>
                  <a:gd name="T34" fmla="*/ 0 w 722"/>
                  <a:gd name="T35" fmla="*/ 0 h 720"/>
                  <a:gd name="T36" fmla="*/ 0 w 722"/>
                  <a:gd name="T37" fmla="*/ 0 h 720"/>
                  <a:gd name="T38" fmla="*/ 0 w 722"/>
                  <a:gd name="T39" fmla="*/ 0 h 720"/>
                  <a:gd name="T40" fmla="*/ 0 w 722"/>
                  <a:gd name="T41" fmla="*/ 0 h 720"/>
                  <a:gd name="T42" fmla="*/ 0 w 722"/>
                  <a:gd name="T43" fmla="*/ 0 h 720"/>
                  <a:gd name="T44" fmla="*/ 0 w 722"/>
                  <a:gd name="T45" fmla="*/ 0 h 720"/>
                  <a:gd name="T46" fmla="*/ 0 w 722"/>
                  <a:gd name="T47" fmla="*/ 0 h 720"/>
                  <a:gd name="T48" fmla="*/ 0 w 722"/>
                  <a:gd name="T49" fmla="*/ 0 h 720"/>
                  <a:gd name="T50" fmla="*/ 0 w 722"/>
                  <a:gd name="T51" fmla="*/ 0 h 720"/>
                  <a:gd name="T52" fmla="*/ 0 w 722"/>
                  <a:gd name="T53" fmla="*/ 0 h 720"/>
                  <a:gd name="T54" fmla="*/ 0 w 722"/>
                  <a:gd name="T55" fmla="*/ 0 h 720"/>
                  <a:gd name="T56" fmla="*/ 0 w 722"/>
                  <a:gd name="T57" fmla="*/ 0 h 720"/>
                  <a:gd name="T58" fmla="*/ 0 w 722"/>
                  <a:gd name="T59" fmla="*/ 0 h 720"/>
                  <a:gd name="T60" fmla="*/ 0 w 722"/>
                  <a:gd name="T61" fmla="*/ 0 h 720"/>
                  <a:gd name="T62" fmla="*/ 0 w 722"/>
                  <a:gd name="T63" fmla="*/ 0 h 720"/>
                  <a:gd name="T64" fmla="*/ 0 w 722"/>
                  <a:gd name="T65" fmla="*/ 0 h 720"/>
                  <a:gd name="T66" fmla="*/ 0 w 722"/>
                  <a:gd name="T67" fmla="*/ 0 h 720"/>
                  <a:gd name="T68" fmla="*/ 0 w 722"/>
                  <a:gd name="T69" fmla="*/ 0 h 720"/>
                  <a:gd name="T70" fmla="*/ 0 w 722"/>
                  <a:gd name="T71" fmla="*/ 0 h 720"/>
                  <a:gd name="T72" fmla="*/ 0 w 722"/>
                  <a:gd name="T73" fmla="*/ 0 h 720"/>
                  <a:gd name="T74" fmla="*/ 0 w 722"/>
                  <a:gd name="T75" fmla="*/ 0 h 720"/>
                  <a:gd name="T76" fmla="*/ 0 w 722"/>
                  <a:gd name="T77" fmla="*/ 0 h 720"/>
                  <a:gd name="T78" fmla="*/ 0 w 722"/>
                  <a:gd name="T79" fmla="*/ 0 h 720"/>
                  <a:gd name="T80" fmla="*/ 0 w 722"/>
                  <a:gd name="T81" fmla="*/ 0 h 720"/>
                  <a:gd name="T82" fmla="*/ 0 w 722"/>
                  <a:gd name="T83" fmla="*/ 0 h 720"/>
                  <a:gd name="T84" fmla="*/ 0 w 722"/>
                  <a:gd name="T85" fmla="*/ 0 h 720"/>
                  <a:gd name="T86" fmla="*/ 0 w 722"/>
                  <a:gd name="T87" fmla="*/ 0 h 720"/>
                  <a:gd name="T88" fmla="*/ 0 w 722"/>
                  <a:gd name="T89" fmla="*/ 0 h 720"/>
                  <a:gd name="T90" fmla="*/ 0 w 722"/>
                  <a:gd name="T91" fmla="*/ 0 h 720"/>
                  <a:gd name="T92" fmla="*/ 0 w 722"/>
                  <a:gd name="T93" fmla="*/ 0 h 720"/>
                  <a:gd name="T94" fmla="*/ 0 w 722"/>
                  <a:gd name="T95" fmla="*/ 0 h 720"/>
                  <a:gd name="T96" fmla="*/ 0 w 722"/>
                  <a:gd name="T97" fmla="*/ 0 h 720"/>
                  <a:gd name="T98" fmla="*/ 0 w 722"/>
                  <a:gd name="T99" fmla="*/ 0 h 720"/>
                  <a:gd name="T100" fmla="*/ 0 w 722"/>
                  <a:gd name="T101" fmla="*/ 0 h 720"/>
                  <a:gd name="T102" fmla="*/ 0 w 722"/>
                  <a:gd name="T103" fmla="*/ 0 h 720"/>
                  <a:gd name="T104" fmla="*/ 0 w 722"/>
                  <a:gd name="T105" fmla="*/ 0 h 720"/>
                  <a:gd name="T106" fmla="*/ 0 w 722"/>
                  <a:gd name="T107" fmla="*/ 0 h 720"/>
                  <a:gd name="T108" fmla="*/ 0 w 722"/>
                  <a:gd name="T109" fmla="*/ 0 h 720"/>
                  <a:gd name="T110" fmla="*/ 0 w 722"/>
                  <a:gd name="T111" fmla="*/ 0 h 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2"/>
                  <a:gd name="T169" fmla="*/ 0 h 720"/>
                  <a:gd name="T170" fmla="*/ 722 w 722"/>
                  <a:gd name="T171" fmla="*/ 720 h 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2" h="720">
                    <a:moveTo>
                      <a:pt x="722" y="430"/>
                    </a:moveTo>
                    <a:lnTo>
                      <a:pt x="722" y="356"/>
                    </a:lnTo>
                    <a:lnTo>
                      <a:pt x="534" y="356"/>
                    </a:lnTo>
                    <a:lnTo>
                      <a:pt x="534" y="357"/>
                    </a:lnTo>
                    <a:lnTo>
                      <a:pt x="534" y="358"/>
                    </a:lnTo>
                    <a:lnTo>
                      <a:pt x="534" y="360"/>
                    </a:lnTo>
                    <a:lnTo>
                      <a:pt x="530" y="394"/>
                    </a:lnTo>
                    <a:lnTo>
                      <a:pt x="520" y="428"/>
                    </a:lnTo>
                    <a:lnTo>
                      <a:pt x="504" y="456"/>
                    </a:lnTo>
                    <a:lnTo>
                      <a:pt x="483" y="483"/>
                    </a:lnTo>
                    <a:lnTo>
                      <a:pt x="458" y="504"/>
                    </a:lnTo>
                    <a:lnTo>
                      <a:pt x="428" y="520"/>
                    </a:lnTo>
                    <a:lnTo>
                      <a:pt x="395" y="530"/>
                    </a:lnTo>
                    <a:lnTo>
                      <a:pt x="361" y="534"/>
                    </a:lnTo>
                    <a:lnTo>
                      <a:pt x="325" y="530"/>
                    </a:lnTo>
                    <a:lnTo>
                      <a:pt x="293" y="520"/>
                    </a:lnTo>
                    <a:lnTo>
                      <a:pt x="263" y="504"/>
                    </a:lnTo>
                    <a:lnTo>
                      <a:pt x="237" y="483"/>
                    </a:lnTo>
                    <a:lnTo>
                      <a:pt x="217" y="456"/>
                    </a:lnTo>
                    <a:lnTo>
                      <a:pt x="201" y="428"/>
                    </a:lnTo>
                    <a:lnTo>
                      <a:pt x="190" y="394"/>
                    </a:lnTo>
                    <a:lnTo>
                      <a:pt x="187" y="360"/>
                    </a:lnTo>
                    <a:lnTo>
                      <a:pt x="190" y="325"/>
                    </a:lnTo>
                    <a:lnTo>
                      <a:pt x="201" y="293"/>
                    </a:lnTo>
                    <a:lnTo>
                      <a:pt x="217" y="263"/>
                    </a:lnTo>
                    <a:lnTo>
                      <a:pt x="237" y="237"/>
                    </a:lnTo>
                    <a:lnTo>
                      <a:pt x="263" y="217"/>
                    </a:lnTo>
                    <a:lnTo>
                      <a:pt x="293" y="201"/>
                    </a:lnTo>
                    <a:lnTo>
                      <a:pt x="325" y="190"/>
                    </a:lnTo>
                    <a:lnTo>
                      <a:pt x="361" y="187"/>
                    </a:lnTo>
                    <a:lnTo>
                      <a:pt x="394" y="190"/>
                    </a:lnTo>
                    <a:lnTo>
                      <a:pt x="425" y="199"/>
                    </a:lnTo>
                    <a:lnTo>
                      <a:pt x="454" y="214"/>
                    </a:lnTo>
                    <a:lnTo>
                      <a:pt x="480" y="235"/>
                    </a:lnTo>
                    <a:lnTo>
                      <a:pt x="500" y="259"/>
                    </a:lnTo>
                    <a:lnTo>
                      <a:pt x="518" y="288"/>
                    </a:lnTo>
                    <a:lnTo>
                      <a:pt x="528" y="320"/>
                    </a:lnTo>
                    <a:lnTo>
                      <a:pt x="534" y="356"/>
                    </a:lnTo>
                    <a:lnTo>
                      <a:pt x="722" y="356"/>
                    </a:lnTo>
                    <a:lnTo>
                      <a:pt x="722" y="289"/>
                    </a:lnTo>
                    <a:lnTo>
                      <a:pt x="642" y="289"/>
                    </a:lnTo>
                    <a:lnTo>
                      <a:pt x="636" y="269"/>
                    </a:lnTo>
                    <a:lnTo>
                      <a:pt x="628" y="248"/>
                    </a:lnTo>
                    <a:lnTo>
                      <a:pt x="620" y="229"/>
                    </a:lnTo>
                    <a:lnTo>
                      <a:pt x="610" y="211"/>
                    </a:lnTo>
                    <a:lnTo>
                      <a:pt x="663" y="158"/>
                    </a:lnTo>
                    <a:lnTo>
                      <a:pt x="564" y="58"/>
                    </a:lnTo>
                    <a:lnTo>
                      <a:pt x="510" y="112"/>
                    </a:lnTo>
                    <a:lnTo>
                      <a:pt x="500" y="106"/>
                    </a:lnTo>
                    <a:lnTo>
                      <a:pt x="491" y="101"/>
                    </a:lnTo>
                    <a:lnTo>
                      <a:pt x="482" y="97"/>
                    </a:lnTo>
                    <a:lnTo>
                      <a:pt x="471" y="92"/>
                    </a:lnTo>
                    <a:lnTo>
                      <a:pt x="462" y="89"/>
                    </a:lnTo>
                    <a:lnTo>
                      <a:pt x="452" y="85"/>
                    </a:lnTo>
                    <a:lnTo>
                      <a:pt x="442" y="82"/>
                    </a:lnTo>
                    <a:lnTo>
                      <a:pt x="431" y="78"/>
                    </a:lnTo>
                    <a:lnTo>
                      <a:pt x="431" y="0"/>
                    </a:lnTo>
                    <a:lnTo>
                      <a:pt x="289" y="0"/>
                    </a:lnTo>
                    <a:lnTo>
                      <a:pt x="289" y="78"/>
                    </a:lnTo>
                    <a:lnTo>
                      <a:pt x="279" y="82"/>
                    </a:lnTo>
                    <a:lnTo>
                      <a:pt x="269" y="85"/>
                    </a:lnTo>
                    <a:lnTo>
                      <a:pt x="258" y="89"/>
                    </a:lnTo>
                    <a:lnTo>
                      <a:pt x="249" y="92"/>
                    </a:lnTo>
                    <a:lnTo>
                      <a:pt x="239" y="97"/>
                    </a:lnTo>
                    <a:lnTo>
                      <a:pt x="229" y="101"/>
                    </a:lnTo>
                    <a:lnTo>
                      <a:pt x="220" y="106"/>
                    </a:lnTo>
                    <a:lnTo>
                      <a:pt x="211" y="112"/>
                    </a:lnTo>
                    <a:lnTo>
                      <a:pt x="161" y="60"/>
                    </a:lnTo>
                    <a:lnTo>
                      <a:pt x="61" y="160"/>
                    </a:lnTo>
                    <a:lnTo>
                      <a:pt x="112" y="211"/>
                    </a:lnTo>
                    <a:lnTo>
                      <a:pt x="101" y="229"/>
                    </a:lnTo>
                    <a:lnTo>
                      <a:pt x="93" y="248"/>
                    </a:lnTo>
                    <a:lnTo>
                      <a:pt x="85" y="269"/>
                    </a:lnTo>
                    <a:lnTo>
                      <a:pt x="80" y="289"/>
                    </a:lnTo>
                    <a:lnTo>
                      <a:pt x="0" y="289"/>
                    </a:lnTo>
                    <a:lnTo>
                      <a:pt x="0" y="430"/>
                    </a:lnTo>
                    <a:lnTo>
                      <a:pt x="80" y="430"/>
                    </a:lnTo>
                    <a:lnTo>
                      <a:pt x="85" y="451"/>
                    </a:lnTo>
                    <a:lnTo>
                      <a:pt x="93" y="470"/>
                    </a:lnTo>
                    <a:lnTo>
                      <a:pt x="101" y="490"/>
                    </a:lnTo>
                    <a:lnTo>
                      <a:pt x="112" y="508"/>
                    </a:lnTo>
                    <a:lnTo>
                      <a:pt x="59" y="562"/>
                    </a:lnTo>
                    <a:lnTo>
                      <a:pt x="158" y="663"/>
                    </a:lnTo>
                    <a:lnTo>
                      <a:pt x="211" y="609"/>
                    </a:lnTo>
                    <a:lnTo>
                      <a:pt x="220" y="614"/>
                    </a:lnTo>
                    <a:lnTo>
                      <a:pt x="229" y="619"/>
                    </a:lnTo>
                    <a:lnTo>
                      <a:pt x="239" y="624"/>
                    </a:lnTo>
                    <a:lnTo>
                      <a:pt x="249" y="628"/>
                    </a:lnTo>
                    <a:lnTo>
                      <a:pt x="258" y="632"/>
                    </a:lnTo>
                    <a:lnTo>
                      <a:pt x="269" y="635"/>
                    </a:lnTo>
                    <a:lnTo>
                      <a:pt x="279" y="639"/>
                    </a:lnTo>
                    <a:lnTo>
                      <a:pt x="289" y="641"/>
                    </a:lnTo>
                    <a:lnTo>
                      <a:pt x="289" y="720"/>
                    </a:lnTo>
                    <a:lnTo>
                      <a:pt x="431" y="720"/>
                    </a:lnTo>
                    <a:lnTo>
                      <a:pt x="431" y="641"/>
                    </a:lnTo>
                    <a:lnTo>
                      <a:pt x="442" y="639"/>
                    </a:lnTo>
                    <a:lnTo>
                      <a:pt x="452" y="635"/>
                    </a:lnTo>
                    <a:lnTo>
                      <a:pt x="462" y="632"/>
                    </a:lnTo>
                    <a:lnTo>
                      <a:pt x="471" y="628"/>
                    </a:lnTo>
                    <a:lnTo>
                      <a:pt x="482" y="624"/>
                    </a:lnTo>
                    <a:lnTo>
                      <a:pt x="491" y="619"/>
                    </a:lnTo>
                    <a:lnTo>
                      <a:pt x="500" y="614"/>
                    </a:lnTo>
                    <a:lnTo>
                      <a:pt x="510" y="609"/>
                    </a:lnTo>
                    <a:lnTo>
                      <a:pt x="566" y="665"/>
                    </a:lnTo>
                    <a:lnTo>
                      <a:pt x="665" y="565"/>
                    </a:lnTo>
                    <a:lnTo>
                      <a:pt x="610" y="508"/>
                    </a:lnTo>
                    <a:lnTo>
                      <a:pt x="620" y="490"/>
                    </a:lnTo>
                    <a:lnTo>
                      <a:pt x="628" y="470"/>
                    </a:lnTo>
                    <a:lnTo>
                      <a:pt x="636" y="451"/>
                    </a:lnTo>
                    <a:lnTo>
                      <a:pt x="642" y="430"/>
                    </a:lnTo>
                    <a:lnTo>
                      <a:pt x="722" y="43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" name="Group 1365"/>
            <p:cNvGrpSpPr>
              <a:grpSpLocks/>
            </p:cNvGrpSpPr>
            <p:nvPr/>
          </p:nvGrpSpPr>
          <p:grpSpPr bwMode="auto">
            <a:xfrm>
              <a:off x="8520783" y="5168032"/>
              <a:ext cx="180124" cy="195617"/>
              <a:chOff x="1248" y="2736"/>
              <a:chExt cx="240" cy="240"/>
            </a:xfrm>
          </p:grpSpPr>
          <p:sp>
            <p:nvSpPr>
              <p:cNvPr id="158" name="Freeform 1366"/>
              <p:cNvSpPr>
                <a:spLocks/>
              </p:cNvSpPr>
              <p:nvPr/>
            </p:nvSpPr>
            <p:spPr bwMode="auto">
              <a:xfrm>
                <a:off x="1248" y="2736"/>
                <a:ext cx="240" cy="240"/>
              </a:xfrm>
              <a:custGeom>
                <a:avLst/>
                <a:gdLst>
                  <a:gd name="T0" fmla="*/ 0 w 4492"/>
                  <a:gd name="T1" fmla="*/ 0 h 4450"/>
                  <a:gd name="T2" fmla="*/ 0 w 4492"/>
                  <a:gd name="T3" fmla="*/ 0 h 4450"/>
                  <a:gd name="T4" fmla="*/ 0 w 4492"/>
                  <a:gd name="T5" fmla="*/ 0 h 4450"/>
                  <a:gd name="T6" fmla="*/ 0 w 4492"/>
                  <a:gd name="T7" fmla="*/ 0 h 4450"/>
                  <a:gd name="T8" fmla="*/ 0 w 4492"/>
                  <a:gd name="T9" fmla="*/ 0 h 4450"/>
                  <a:gd name="T10" fmla="*/ 0 w 4492"/>
                  <a:gd name="T11" fmla="*/ 0 h 4450"/>
                  <a:gd name="T12" fmla="*/ 0 w 4492"/>
                  <a:gd name="T13" fmla="*/ 0 h 4450"/>
                  <a:gd name="T14" fmla="*/ 0 w 4492"/>
                  <a:gd name="T15" fmla="*/ 0 h 4450"/>
                  <a:gd name="T16" fmla="*/ 0 w 4492"/>
                  <a:gd name="T17" fmla="*/ 0 h 4450"/>
                  <a:gd name="T18" fmla="*/ 0 w 4492"/>
                  <a:gd name="T19" fmla="*/ 0 h 4450"/>
                  <a:gd name="T20" fmla="*/ 0 w 4492"/>
                  <a:gd name="T21" fmla="*/ 0 h 4450"/>
                  <a:gd name="T22" fmla="*/ 0 w 4492"/>
                  <a:gd name="T23" fmla="*/ 0 h 4450"/>
                  <a:gd name="T24" fmla="*/ 0 w 4492"/>
                  <a:gd name="T25" fmla="*/ 0 h 4450"/>
                  <a:gd name="T26" fmla="*/ 0 w 4492"/>
                  <a:gd name="T27" fmla="*/ 0 h 4450"/>
                  <a:gd name="T28" fmla="*/ 0 w 4492"/>
                  <a:gd name="T29" fmla="*/ 0 h 4450"/>
                  <a:gd name="T30" fmla="*/ 0 w 4492"/>
                  <a:gd name="T31" fmla="*/ 0 h 4450"/>
                  <a:gd name="T32" fmla="*/ 0 w 4492"/>
                  <a:gd name="T33" fmla="*/ 0 h 4450"/>
                  <a:gd name="T34" fmla="*/ 0 w 4492"/>
                  <a:gd name="T35" fmla="*/ 0 h 4450"/>
                  <a:gd name="T36" fmla="*/ 0 w 4492"/>
                  <a:gd name="T37" fmla="*/ 0 h 4450"/>
                  <a:gd name="T38" fmla="*/ 0 w 4492"/>
                  <a:gd name="T39" fmla="*/ 0 h 4450"/>
                  <a:gd name="T40" fmla="*/ 0 w 4492"/>
                  <a:gd name="T41" fmla="*/ 0 h 4450"/>
                  <a:gd name="T42" fmla="*/ 0 w 4492"/>
                  <a:gd name="T43" fmla="*/ 0 h 4450"/>
                  <a:gd name="T44" fmla="*/ 0 w 4492"/>
                  <a:gd name="T45" fmla="*/ 0 h 4450"/>
                  <a:gd name="T46" fmla="*/ 0 w 4492"/>
                  <a:gd name="T47" fmla="*/ 0 h 4450"/>
                  <a:gd name="T48" fmla="*/ 0 w 4492"/>
                  <a:gd name="T49" fmla="*/ 0 h 4450"/>
                  <a:gd name="T50" fmla="*/ 0 w 4492"/>
                  <a:gd name="T51" fmla="*/ 0 h 4450"/>
                  <a:gd name="T52" fmla="*/ 0 w 4492"/>
                  <a:gd name="T53" fmla="*/ 0 h 4450"/>
                  <a:gd name="T54" fmla="*/ 0 w 4492"/>
                  <a:gd name="T55" fmla="*/ 0 h 4450"/>
                  <a:gd name="T56" fmla="*/ 0 w 4492"/>
                  <a:gd name="T57" fmla="*/ 0 h 4450"/>
                  <a:gd name="T58" fmla="*/ 0 w 4492"/>
                  <a:gd name="T59" fmla="*/ 0 h 4450"/>
                  <a:gd name="T60" fmla="*/ 0 w 4492"/>
                  <a:gd name="T61" fmla="*/ 0 h 4450"/>
                  <a:gd name="T62" fmla="*/ 0 w 4492"/>
                  <a:gd name="T63" fmla="*/ 0 h 4450"/>
                  <a:gd name="T64" fmla="*/ 0 w 4492"/>
                  <a:gd name="T65" fmla="*/ 0 h 4450"/>
                  <a:gd name="T66" fmla="*/ 0 w 4492"/>
                  <a:gd name="T67" fmla="*/ 0 h 4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92"/>
                  <a:gd name="T103" fmla="*/ 0 h 4450"/>
                  <a:gd name="T104" fmla="*/ 4492 w 4492"/>
                  <a:gd name="T105" fmla="*/ 4450 h 4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92" h="4450">
                    <a:moveTo>
                      <a:pt x="384" y="0"/>
                    </a:moveTo>
                    <a:lnTo>
                      <a:pt x="4108" y="0"/>
                    </a:lnTo>
                    <a:lnTo>
                      <a:pt x="4148" y="2"/>
                    </a:lnTo>
                    <a:lnTo>
                      <a:pt x="4187" y="8"/>
                    </a:lnTo>
                    <a:lnTo>
                      <a:pt x="4224" y="17"/>
                    </a:lnTo>
                    <a:lnTo>
                      <a:pt x="4259" y="30"/>
                    </a:lnTo>
                    <a:lnTo>
                      <a:pt x="4293" y="45"/>
                    </a:lnTo>
                    <a:lnTo>
                      <a:pt x="4324" y="65"/>
                    </a:lnTo>
                    <a:lnTo>
                      <a:pt x="4354" y="86"/>
                    </a:lnTo>
                    <a:lnTo>
                      <a:pt x="4381" y="111"/>
                    </a:lnTo>
                    <a:lnTo>
                      <a:pt x="4406" y="138"/>
                    </a:lnTo>
                    <a:lnTo>
                      <a:pt x="4427" y="166"/>
                    </a:lnTo>
                    <a:lnTo>
                      <a:pt x="4446" y="197"/>
                    </a:lnTo>
                    <a:lnTo>
                      <a:pt x="4462" y="232"/>
                    </a:lnTo>
                    <a:lnTo>
                      <a:pt x="4475" y="266"/>
                    </a:lnTo>
                    <a:lnTo>
                      <a:pt x="4484" y="302"/>
                    </a:lnTo>
                    <a:lnTo>
                      <a:pt x="4490" y="340"/>
                    </a:lnTo>
                    <a:lnTo>
                      <a:pt x="4492" y="379"/>
                    </a:lnTo>
                    <a:lnTo>
                      <a:pt x="4492" y="4072"/>
                    </a:lnTo>
                    <a:lnTo>
                      <a:pt x="4490" y="4110"/>
                    </a:lnTo>
                    <a:lnTo>
                      <a:pt x="4484" y="4148"/>
                    </a:lnTo>
                    <a:lnTo>
                      <a:pt x="4475" y="4185"/>
                    </a:lnTo>
                    <a:lnTo>
                      <a:pt x="4462" y="4220"/>
                    </a:lnTo>
                    <a:lnTo>
                      <a:pt x="4446" y="4253"/>
                    </a:lnTo>
                    <a:lnTo>
                      <a:pt x="4427" y="4284"/>
                    </a:lnTo>
                    <a:lnTo>
                      <a:pt x="4406" y="4313"/>
                    </a:lnTo>
                    <a:lnTo>
                      <a:pt x="4381" y="4339"/>
                    </a:lnTo>
                    <a:lnTo>
                      <a:pt x="4354" y="4365"/>
                    </a:lnTo>
                    <a:lnTo>
                      <a:pt x="4324" y="4387"/>
                    </a:lnTo>
                    <a:lnTo>
                      <a:pt x="4293" y="4405"/>
                    </a:lnTo>
                    <a:lnTo>
                      <a:pt x="4259" y="4421"/>
                    </a:lnTo>
                    <a:lnTo>
                      <a:pt x="4224" y="4433"/>
                    </a:lnTo>
                    <a:lnTo>
                      <a:pt x="4187" y="4442"/>
                    </a:lnTo>
                    <a:lnTo>
                      <a:pt x="4148" y="4449"/>
                    </a:lnTo>
                    <a:lnTo>
                      <a:pt x="4108" y="4450"/>
                    </a:lnTo>
                    <a:lnTo>
                      <a:pt x="384" y="4450"/>
                    </a:lnTo>
                    <a:lnTo>
                      <a:pt x="343" y="4449"/>
                    </a:lnTo>
                    <a:lnTo>
                      <a:pt x="304" y="4442"/>
                    </a:lnTo>
                    <a:lnTo>
                      <a:pt x="268" y="4433"/>
                    </a:lnTo>
                    <a:lnTo>
                      <a:pt x="233" y="4421"/>
                    </a:lnTo>
                    <a:lnTo>
                      <a:pt x="199" y="4405"/>
                    </a:lnTo>
                    <a:lnTo>
                      <a:pt x="167" y="4387"/>
                    </a:lnTo>
                    <a:lnTo>
                      <a:pt x="138" y="4365"/>
                    </a:lnTo>
                    <a:lnTo>
                      <a:pt x="111" y="4339"/>
                    </a:lnTo>
                    <a:lnTo>
                      <a:pt x="86" y="4313"/>
                    </a:lnTo>
                    <a:lnTo>
                      <a:pt x="66" y="4284"/>
                    </a:lnTo>
                    <a:lnTo>
                      <a:pt x="46" y="4253"/>
                    </a:lnTo>
                    <a:lnTo>
                      <a:pt x="30" y="4220"/>
                    </a:lnTo>
                    <a:lnTo>
                      <a:pt x="17" y="4185"/>
                    </a:lnTo>
                    <a:lnTo>
                      <a:pt x="8" y="4148"/>
                    </a:lnTo>
                    <a:lnTo>
                      <a:pt x="2" y="4110"/>
                    </a:lnTo>
                    <a:lnTo>
                      <a:pt x="0" y="4072"/>
                    </a:lnTo>
                    <a:lnTo>
                      <a:pt x="0" y="379"/>
                    </a:lnTo>
                    <a:lnTo>
                      <a:pt x="2" y="340"/>
                    </a:lnTo>
                    <a:lnTo>
                      <a:pt x="8" y="302"/>
                    </a:lnTo>
                    <a:lnTo>
                      <a:pt x="17" y="266"/>
                    </a:lnTo>
                    <a:lnTo>
                      <a:pt x="30" y="232"/>
                    </a:lnTo>
                    <a:lnTo>
                      <a:pt x="46" y="197"/>
                    </a:lnTo>
                    <a:lnTo>
                      <a:pt x="66" y="166"/>
                    </a:lnTo>
                    <a:lnTo>
                      <a:pt x="86" y="138"/>
                    </a:lnTo>
                    <a:lnTo>
                      <a:pt x="111" y="111"/>
                    </a:lnTo>
                    <a:lnTo>
                      <a:pt x="138" y="86"/>
                    </a:lnTo>
                    <a:lnTo>
                      <a:pt x="167" y="65"/>
                    </a:lnTo>
                    <a:lnTo>
                      <a:pt x="199" y="45"/>
                    </a:lnTo>
                    <a:lnTo>
                      <a:pt x="233" y="30"/>
                    </a:lnTo>
                    <a:lnTo>
                      <a:pt x="268" y="17"/>
                    </a:lnTo>
                    <a:lnTo>
                      <a:pt x="304" y="8"/>
                    </a:lnTo>
                    <a:lnTo>
                      <a:pt x="343" y="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59" name="Freeform 1367"/>
              <p:cNvSpPr>
                <a:spLocks/>
              </p:cNvSpPr>
              <p:nvPr/>
            </p:nvSpPr>
            <p:spPr bwMode="auto">
              <a:xfrm>
                <a:off x="1272" y="2760"/>
                <a:ext cx="192" cy="192"/>
              </a:xfrm>
              <a:custGeom>
                <a:avLst/>
                <a:gdLst>
                  <a:gd name="T0" fmla="*/ 0 w 722"/>
                  <a:gd name="T1" fmla="*/ 0 h 720"/>
                  <a:gd name="T2" fmla="*/ 0 w 722"/>
                  <a:gd name="T3" fmla="*/ 0 h 720"/>
                  <a:gd name="T4" fmla="*/ 0 w 722"/>
                  <a:gd name="T5" fmla="*/ 0 h 720"/>
                  <a:gd name="T6" fmla="*/ 0 w 722"/>
                  <a:gd name="T7" fmla="*/ 0 h 720"/>
                  <a:gd name="T8" fmla="*/ 0 w 722"/>
                  <a:gd name="T9" fmla="*/ 0 h 720"/>
                  <a:gd name="T10" fmla="*/ 0 w 722"/>
                  <a:gd name="T11" fmla="*/ 0 h 720"/>
                  <a:gd name="T12" fmla="*/ 0 w 722"/>
                  <a:gd name="T13" fmla="*/ 0 h 720"/>
                  <a:gd name="T14" fmla="*/ 0 w 722"/>
                  <a:gd name="T15" fmla="*/ 0 h 720"/>
                  <a:gd name="T16" fmla="*/ 0 w 722"/>
                  <a:gd name="T17" fmla="*/ 0 h 720"/>
                  <a:gd name="T18" fmla="*/ 0 w 722"/>
                  <a:gd name="T19" fmla="*/ 0 h 720"/>
                  <a:gd name="T20" fmla="*/ 0 w 722"/>
                  <a:gd name="T21" fmla="*/ 0 h 720"/>
                  <a:gd name="T22" fmla="*/ 0 w 722"/>
                  <a:gd name="T23" fmla="*/ 0 h 720"/>
                  <a:gd name="T24" fmla="*/ 0 w 722"/>
                  <a:gd name="T25" fmla="*/ 0 h 720"/>
                  <a:gd name="T26" fmla="*/ 0 w 722"/>
                  <a:gd name="T27" fmla="*/ 0 h 720"/>
                  <a:gd name="T28" fmla="*/ 0 w 722"/>
                  <a:gd name="T29" fmla="*/ 0 h 720"/>
                  <a:gd name="T30" fmla="*/ 0 w 722"/>
                  <a:gd name="T31" fmla="*/ 0 h 720"/>
                  <a:gd name="T32" fmla="*/ 0 w 722"/>
                  <a:gd name="T33" fmla="*/ 0 h 720"/>
                  <a:gd name="T34" fmla="*/ 0 w 722"/>
                  <a:gd name="T35" fmla="*/ 0 h 720"/>
                  <a:gd name="T36" fmla="*/ 0 w 722"/>
                  <a:gd name="T37" fmla="*/ 0 h 720"/>
                  <a:gd name="T38" fmla="*/ 0 w 722"/>
                  <a:gd name="T39" fmla="*/ 0 h 720"/>
                  <a:gd name="T40" fmla="*/ 0 w 722"/>
                  <a:gd name="T41" fmla="*/ 0 h 720"/>
                  <a:gd name="T42" fmla="*/ 0 w 722"/>
                  <a:gd name="T43" fmla="*/ 0 h 720"/>
                  <a:gd name="T44" fmla="*/ 0 w 722"/>
                  <a:gd name="T45" fmla="*/ 0 h 720"/>
                  <a:gd name="T46" fmla="*/ 0 w 722"/>
                  <a:gd name="T47" fmla="*/ 0 h 720"/>
                  <a:gd name="T48" fmla="*/ 0 w 722"/>
                  <a:gd name="T49" fmla="*/ 0 h 720"/>
                  <a:gd name="T50" fmla="*/ 0 w 722"/>
                  <a:gd name="T51" fmla="*/ 0 h 720"/>
                  <a:gd name="T52" fmla="*/ 0 w 722"/>
                  <a:gd name="T53" fmla="*/ 0 h 720"/>
                  <a:gd name="T54" fmla="*/ 0 w 722"/>
                  <a:gd name="T55" fmla="*/ 0 h 720"/>
                  <a:gd name="T56" fmla="*/ 0 w 722"/>
                  <a:gd name="T57" fmla="*/ 0 h 720"/>
                  <a:gd name="T58" fmla="*/ 0 w 722"/>
                  <a:gd name="T59" fmla="*/ 0 h 720"/>
                  <a:gd name="T60" fmla="*/ 0 w 722"/>
                  <a:gd name="T61" fmla="*/ 0 h 720"/>
                  <a:gd name="T62" fmla="*/ 0 w 722"/>
                  <a:gd name="T63" fmla="*/ 0 h 720"/>
                  <a:gd name="T64" fmla="*/ 0 w 722"/>
                  <a:gd name="T65" fmla="*/ 0 h 720"/>
                  <a:gd name="T66" fmla="*/ 0 w 722"/>
                  <a:gd name="T67" fmla="*/ 0 h 720"/>
                  <a:gd name="T68" fmla="*/ 0 w 722"/>
                  <a:gd name="T69" fmla="*/ 0 h 720"/>
                  <a:gd name="T70" fmla="*/ 0 w 722"/>
                  <a:gd name="T71" fmla="*/ 0 h 720"/>
                  <a:gd name="T72" fmla="*/ 0 w 722"/>
                  <a:gd name="T73" fmla="*/ 0 h 720"/>
                  <a:gd name="T74" fmla="*/ 0 w 722"/>
                  <a:gd name="T75" fmla="*/ 0 h 720"/>
                  <a:gd name="T76" fmla="*/ 0 w 722"/>
                  <a:gd name="T77" fmla="*/ 0 h 720"/>
                  <a:gd name="T78" fmla="*/ 0 w 722"/>
                  <a:gd name="T79" fmla="*/ 0 h 720"/>
                  <a:gd name="T80" fmla="*/ 0 w 722"/>
                  <a:gd name="T81" fmla="*/ 0 h 720"/>
                  <a:gd name="T82" fmla="*/ 0 w 722"/>
                  <a:gd name="T83" fmla="*/ 0 h 720"/>
                  <a:gd name="T84" fmla="*/ 0 w 722"/>
                  <a:gd name="T85" fmla="*/ 0 h 720"/>
                  <a:gd name="T86" fmla="*/ 0 w 722"/>
                  <a:gd name="T87" fmla="*/ 0 h 720"/>
                  <a:gd name="T88" fmla="*/ 0 w 722"/>
                  <a:gd name="T89" fmla="*/ 0 h 720"/>
                  <a:gd name="T90" fmla="*/ 0 w 722"/>
                  <a:gd name="T91" fmla="*/ 0 h 720"/>
                  <a:gd name="T92" fmla="*/ 0 w 722"/>
                  <a:gd name="T93" fmla="*/ 0 h 720"/>
                  <a:gd name="T94" fmla="*/ 0 w 722"/>
                  <a:gd name="T95" fmla="*/ 0 h 720"/>
                  <a:gd name="T96" fmla="*/ 0 w 722"/>
                  <a:gd name="T97" fmla="*/ 0 h 720"/>
                  <a:gd name="T98" fmla="*/ 0 w 722"/>
                  <a:gd name="T99" fmla="*/ 0 h 720"/>
                  <a:gd name="T100" fmla="*/ 0 w 722"/>
                  <a:gd name="T101" fmla="*/ 0 h 720"/>
                  <a:gd name="T102" fmla="*/ 0 w 722"/>
                  <a:gd name="T103" fmla="*/ 0 h 720"/>
                  <a:gd name="T104" fmla="*/ 0 w 722"/>
                  <a:gd name="T105" fmla="*/ 0 h 720"/>
                  <a:gd name="T106" fmla="*/ 0 w 722"/>
                  <a:gd name="T107" fmla="*/ 0 h 720"/>
                  <a:gd name="T108" fmla="*/ 0 w 722"/>
                  <a:gd name="T109" fmla="*/ 0 h 720"/>
                  <a:gd name="T110" fmla="*/ 0 w 722"/>
                  <a:gd name="T111" fmla="*/ 0 h 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2"/>
                  <a:gd name="T169" fmla="*/ 0 h 720"/>
                  <a:gd name="T170" fmla="*/ 722 w 722"/>
                  <a:gd name="T171" fmla="*/ 720 h 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2" h="720">
                    <a:moveTo>
                      <a:pt x="722" y="430"/>
                    </a:moveTo>
                    <a:lnTo>
                      <a:pt x="722" y="356"/>
                    </a:lnTo>
                    <a:lnTo>
                      <a:pt x="534" y="356"/>
                    </a:lnTo>
                    <a:lnTo>
                      <a:pt x="534" y="357"/>
                    </a:lnTo>
                    <a:lnTo>
                      <a:pt x="534" y="358"/>
                    </a:lnTo>
                    <a:lnTo>
                      <a:pt x="534" y="360"/>
                    </a:lnTo>
                    <a:lnTo>
                      <a:pt x="530" y="394"/>
                    </a:lnTo>
                    <a:lnTo>
                      <a:pt x="520" y="428"/>
                    </a:lnTo>
                    <a:lnTo>
                      <a:pt x="504" y="456"/>
                    </a:lnTo>
                    <a:lnTo>
                      <a:pt x="483" y="483"/>
                    </a:lnTo>
                    <a:lnTo>
                      <a:pt x="458" y="504"/>
                    </a:lnTo>
                    <a:lnTo>
                      <a:pt x="428" y="520"/>
                    </a:lnTo>
                    <a:lnTo>
                      <a:pt x="395" y="530"/>
                    </a:lnTo>
                    <a:lnTo>
                      <a:pt x="361" y="534"/>
                    </a:lnTo>
                    <a:lnTo>
                      <a:pt x="325" y="530"/>
                    </a:lnTo>
                    <a:lnTo>
                      <a:pt x="293" y="520"/>
                    </a:lnTo>
                    <a:lnTo>
                      <a:pt x="263" y="504"/>
                    </a:lnTo>
                    <a:lnTo>
                      <a:pt x="237" y="483"/>
                    </a:lnTo>
                    <a:lnTo>
                      <a:pt x="217" y="456"/>
                    </a:lnTo>
                    <a:lnTo>
                      <a:pt x="201" y="428"/>
                    </a:lnTo>
                    <a:lnTo>
                      <a:pt x="190" y="394"/>
                    </a:lnTo>
                    <a:lnTo>
                      <a:pt x="187" y="360"/>
                    </a:lnTo>
                    <a:lnTo>
                      <a:pt x="190" y="325"/>
                    </a:lnTo>
                    <a:lnTo>
                      <a:pt x="201" y="293"/>
                    </a:lnTo>
                    <a:lnTo>
                      <a:pt x="217" y="263"/>
                    </a:lnTo>
                    <a:lnTo>
                      <a:pt x="237" y="237"/>
                    </a:lnTo>
                    <a:lnTo>
                      <a:pt x="263" y="217"/>
                    </a:lnTo>
                    <a:lnTo>
                      <a:pt x="293" y="201"/>
                    </a:lnTo>
                    <a:lnTo>
                      <a:pt x="325" y="190"/>
                    </a:lnTo>
                    <a:lnTo>
                      <a:pt x="361" y="187"/>
                    </a:lnTo>
                    <a:lnTo>
                      <a:pt x="394" y="190"/>
                    </a:lnTo>
                    <a:lnTo>
                      <a:pt x="425" y="199"/>
                    </a:lnTo>
                    <a:lnTo>
                      <a:pt x="454" y="214"/>
                    </a:lnTo>
                    <a:lnTo>
                      <a:pt x="480" y="235"/>
                    </a:lnTo>
                    <a:lnTo>
                      <a:pt x="500" y="259"/>
                    </a:lnTo>
                    <a:lnTo>
                      <a:pt x="518" y="288"/>
                    </a:lnTo>
                    <a:lnTo>
                      <a:pt x="528" y="320"/>
                    </a:lnTo>
                    <a:lnTo>
                      <a:pt x="534" y="356"/>
                    </a:lnTo>
                    <a:lnTo>
                      <a:pt x="722" y="356"/>
                    </a:lnTo>
                    <a:lnTo>
                      <a:pt x="722" y="289"/>
                    </a:lnTo>
                    <a:lnTo>
                      <a:pt x="642" y="289"/>
                    </a:lnTo>
                    <a:lnTo>
                      <a:pt x="636" y="269"/>
                    </a:lnTo>
                    <a:lnTo>
                      <a:pt x="628" y="248"/>
                    </a:lnTo>
                    <a:lnTo>
                      <a:pt x="620" y="229"/>
                    </a:lnTo>
                    <a:lnTo>
                      <a:pt x="610" y="211"/>
                    </a:lnTo>
                    <a:lnTo>
                      <a:pt x="663" y="158"/>
                    </a:lnTo>
                    <a:lnTo>
                      <a:pt x="564" y="58"/>
                    </a:lnTo>
                    <a:lnTo>
                      <a:pt x="510" y="112"/>
                    </a:lnTo>
                    <a:lnTo>
                      <a:pt x="500" y="106"/>
                    </a:lnTo>
                    <a:lnTo>
                      <a:pt x="491" y="101"/>
                    </a:lnTo>
                    <a:lnTo>
                      <a:pt x="482" y="97"/>
                    </a:lnTo>
                    <a:lnTo>
                      <a:pt x="471" y="92"/>
                    </a:lnTo>
                    <a:lnTo>
                      <a:pt x="462" y="89"/>
                    </a:lnTo>
                    <a:lnTo>
                      <a:pt x="452" y="85"/>
                    </a:lnTo>
                    <a:lnTo>
                      <a:pt x="442" y="82"/>
                    </a:lnTo>
                    <a:lnTo>
                      <a:pt x="431" y="78"/>
                    </a:lnTo>
                    <a:lnTo>
                      <a:pt x="431" y="0"/>
                    </a:lnTo>
                    <a:lnTo>
                      <a:pt x="289" y="0"/>
                    </a:lnTo>
                    <a:lnTo>
                      <a:pt x="289" y="78"/>
                    </a:lnTo>
                    <a:lnTo>
                      <a:pt x="279" y="82"/>
                    </a:lnTo>
                    <a:lnTo>
                      <a:pt x="269" y="85"/>
                    </a:lnTo>
                    <a:lnTo>
                      <a:pt x="258" y="89"/>
                    </a:lnTo>
                    <a:lnTo>
                      <a:pt x="249" y="92"/>
                    </a:lnTo>
                    <a:lnTo>
                      <a:pt x="239" y="97"/>
                    </a:lnTo>
                    <a:lnTo>
                      <a:pt x="229" y="101"/>
                    </a:lnTo>
                    <a:lnTo>
                      <a:pt x="220" y="106"/>
                    </a:lnTo>
                    <a:lnTo>
                      <a:pt x="211" y="112"/>
                    </a:lnTo>
                    <a:lnTo>
                      <a:pt x="161" y="60"/>
                    </a:lnTo>
                    <a:lnTo>
                      <a:pt x="61" y="160"/>
                    </a:lnTo>
                    <a:lnTo>
                      <a:pt x="112" y="211"/>
                    </a:lnTo>
                    <a:lnTo>
                      <a:pt x="101" y="229"/>
                    </a:lnTo>
                    <a:lnTo>
                      <a:pt x="93" y="248"/>
                    </a:lnTo>
                    <a:lnTo>
                      <a:pt x="85" y="269"/>
                    </a:lnTo>
                    <a:lnTo>
                      <a:pt x="80" y="289"/>
                    </a:lnTo>
                    <a:lnTo>
                      <a:pt x="0" y="289"/>
                    </a:lnTo>
                    <a:lnTo>
                      <a:pt x="0" y="430"/>
                    </a:lnTo>
                    <a:lnTo>
                      <a:pt x="80" y="430"/>
                    </a:lnTo>
                    <a:lnTo>
                      <a:pt x="85" y="451"/>
                    </a:lnTo>
                    <a:lnTo>
                      <a:pt x="93" y="470"/>
                    </a:lnTo>
                    <a:lnTo>
                      <a:pt x="101" y="490"/>
                    </a:lnTo>
                    <a:lnTo>
                      <a:pt x="112" y="508"/>
                    </a:lnTo>
                    <a:lnTo>
                      <a:pt x="59" y="562"/>
                    </a:lnTo>
                    <a:lnTo>
                      <a:pt x="158" y="663"/>
                    </a:lnTo>
                    <a:lnTo>
                      <a:pt x="211" y="609"/>
                    </a:lnTo>
                    <a:lnTo>
                      <a:pt x="220" y="614"/>
                    </a:lnTo>
                    <a:lnTo>
                      <a:pt x="229" y="619"/>
                    </a:lnTo>
                    <a:lnTo>
                      <a:pt x="239" y="624"/>
                    </a:lnTo>
                    <a:lnTo>
                      <a:pt x="249" y="628"/>
                    </a:lnTo>
                    <a:lnTo>
                      <a:pt x="258" y="632"/>
                    </a:lnTo>
                    <a:lnTo>
                      <a:pt x="269" y="635"/>
                    </a:lnTo>
                    <a:lnTo>
                      <a:pt x="279" y="639"/>
                    </a:lnTo>
                    <a:lnTo>
                      <a:pt x="289" y="641"/>
                    </a:lnTo>
                    <a:lnTo>
                      <a:pt x="289" y="720"/>
                    </a:lnTo>
                    <a:lnTo>
                      <a:pt x="431" y="720"/>
                    </a:lnTo>
                    <a:lnTo>
                      <a:pt x="431" y="641"/>
                    </a:lnTo>
                    <a:lnTo>
                      <a:pt x="442" y="639"/>
                    </a:lnTo>
                    <a:lnTo>
                      <a:pt x="452" y="635"/>
                    </a:lnTo>
                    <a:lnTo>
                      <a:pt x="462" y="632"/>
                    </a:lnTo>
                    <a:lnTo>
                      <a:pt x="471" y="628"/>
                    </a:lnTo>
                    <a:lnTo>
                      <a:pt x="482" y="624"/>
                    </a:lnTo>
                    <a:lnTo>
                      <a:pt x="491" y="619"/>
                    </a:lnTo>
                    <a:lnTo>
                      <a:pt x="500" y="614"/>
                    </a:lnTo>
                    <a:lnTo>
                      <a:pt x="510" y="609"/>
                    </a:lnTo>
                    <a:lnTo>
                      <a:pt x="566" y="665"/>
                    </a:lnTo>
                    <a:lnTo>
                      <a:pt x="665" y="565"/>
                    </a:lnTo>
                    <a:lnTo>
                      <a:pt x="610" y="508"/>
                    </a:lnTo>
                    <a:lnTo>
                      <a:pt x="620" y="490"/>
                    </a:lnTo>
                    <a:lnTo>
                      <a:pt x="628" y="470"/>
                    </a:lnTo>
                    <a:lnTo>
                      <a:pt x="636" y="451"/>
                    </a:lnTo>
                    <a:lnTo>
                      <a:pt x="642" y="430"/>
                    </a:lnTo>
                    <a:lnTo>
                      <a:pt x="722" y="43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54" name="Freeform 2491"/>
            <p:cNvSpPr>
              <a:spLocks/>
            </p:cNvSpPr>
            <p:nvPr/>
          </p:nvSpPr>
          <p:spPr bwMode="auto">
            <a:xfrm>
              <a:off x="8537428" y="5439508"/>
              <a:ext cx="154838" cy="169738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694147" y="5105751"/>
              <a:ext cx="1593547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Сервер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698073" y="5333231"/>
              <a:ext cx="1550507" cy="2154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Агент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009007" y="1690900"/>
              <a:ext cx="1362192" cy="7386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Сеть управления DR</a:t>
              </a:r>
            </a:p>
          </p:txBody>
        </p:sp>
      </p:grpSp>
      <p:sp>
        <p:nvSpPr>
          <p:cNvPr id="153" name="Title 2"/>
          <p:cNvSpPr txBox="1"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pPr lvl="0"/>
            <a:r>
              <a:rPr lang="ru-RU">
                <a:latin typeface="Huawei Sans" panose="020C0503030203020204" pitchFamily="34" charset="0"/>
              </a:rPr>
              <a:t>Синхронная репликация SAN</a:t>
            </a:r>
          </a:p>
        </p:txBody>
      </p:sp>
    </p:spTree>
    <p:extLst>
      <p:ext uri="{BB962C8B-B14F-4D97-AF65-F5344CB8AC3E}">
        <p14:creationId xmlns:p14="http://schemas.microsoft.com/office/powerpoint/2010/main" val="416316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pPr lvl="0"/>
            <a:r>
              <a:rPr lang="ru-RU">
                <a:latin typeface="Huawei Sans" panose="020C0503030203020204" pitchFamily="34" charset="0"/>
              </a:rPr>
              <a:t>Принципы синхронной репликации SAN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153820" y="1004897"/>
            <a:ext cx="8012156" cy="4868864"/>
            <a:chOff x="2270477" y="1014544"/>
            <a:chExt cx="8444052" cy="5235555"/>
          </a:xfrm>
        </p:grpSpPr>
        <p:pic>
          <p:nvPicPr>
            <p:cNvPr id="66" name="Picture 463" descr="图片1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240" y="4039521"/>
              <a:ext cx="616848" cy="72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4" descr="图片20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42" y="1079422"/>
              <a:ext cx="1148164" cy="206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14" descr="图片20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4739" y="3815905"/>
              <a:ext cx="1091474" cy="196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" name="文本框 68"/>
            <p:cNvSpPr txBox="1"/>
            <p:nvPr/>
          </p:nvSpPr>
          <p:spPr>
            <a:xfrm>
              <a:off x="2270477" y="5421998"/>
              <a:ext cx="2072619" cy="69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Журнал регистрации изменений данных (DCL, </a:t>
              </a:r>
              <a:r>
                <a:rPr lang="ru-RU" sz="1200" dirty="0" err="1"/>
                <a:t>Data</a:t>
              </a:r>
              <a:r>
                <a:rPr lang="ru-RU" sz="1200" dirty="0"/>
                <a:t> </a:t>
              </a:r>
              <a:r>
                <a:rPr lang="ru-RU" sz="1200" dirty="0" err="1"/>
                <a:t>Change</a:t>
              </a:r>
              <a:r>
                <a:rPr lang="ru-RU" sz="1200" dirty="0"/>
                <a:t> </a:t>
              </a:r>
              <a:r>
                <a:rPr lang="ru-RU" sz="1200" dirty="0" err="1"/>
                <a:t>Log</a:t>
              </a:r>
              <a:r>
                <a:rPr lang="ru-RU" sz="1200" dirty="0"/>
                <a:t>)</a:t>
              </a:r>
            </a:p>
          </p:txBody>
        </p:sp>
        <p:pic>
          <p:nvPicPr>
            <p:cNvPr id="70" name="Picture 14" descr="图片20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6551" y="1014544"/>
              <a:ext cx="1148164" cy="206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矩形 70"/>
            <p:cNvSpPr/>
            <p:nvPr/>
          </p:nvSpPr>
          <p:spPr>
            <a:xfrm>
              <a:off x="3264089" y="4928588"/>
              <a:ext cx="982056" cy="461665"/>
            </a:xfrm>
            <a:prstGeom prst="rect">
              <a:avLst/>
            </a:prstGeom>
            <a:solidFill>
              <a:srgbClr val="81C1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3405529" y="5019257"/>
              <a:ext cx="138896" cy="102244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3628331" y="5019257"/>
              <a:ext cx="138896" cy="102244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3628331" y="5183559"/>
              <a:ext cx="138896" cy="102244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3850315" y="5183559"/>
              <a:ext cx="138896" cy="102244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4061052" y="5258158"/>
              <a:ext cx="138896" cy="102244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>
            <a:xfrm>
              <a:off x="5122896" y="4000645"/>
              <a:ext cx="502716" cy="1712021"/>
            </a:xfrm>
            <a:prstGeom prst="rect">
              <a:avLst/>
            </a:prstGeom>
            <a:solidFill>
              <a:srgbClr val="52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8" name="Picture 464" descr="图片155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626" y="5121501"/>
              <a:ext cx="410400" cy="61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文本框 78"/>
            <p:cNvSpPr txBox="1"/>
            <p:nvPr/>
          </p:nvSpPr>
          <p:spPr>
            <a:xfrm>
              <a:off x="4853792" y="4264669"/>
              <a:ext cx="1020224" cy="369332"/>
            </a:xfrm>
            <a:prstGeom prst="rect">
              <a:avLst/>
            </a:prstGeom>
            <a:solidFill>
              <a:srgbClr val="81C15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Кэш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5777391" y="5471446"/>
              <a:ext cx="84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LUN A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946954" y="5886047"/>
              <a:ext cx="2489403" cy="36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Основной объект</a:t>
              </a:r>
            </a:p>
          </p:txBody>
        </p:sp>
        <p:sp>
          <p:nvSpPr>
            <p:cNvPr id="82" name="右箭头 81"/>
            <p:cNvSpPr/>
            <p:nvPr/>
          </p:nvSpPr>
          <p:spPr>
            <a:xfrm>
              <a:off x="3468926" y="4229058"/>
              <a:ext cx="1250314" cy="369332"/>
            </a:xfrm>
            <a:prstGeom prst="rightArrow">
              <a:avLst/>
            </a:prstGeom>
            <a:solidFill>
              <a:srgbClr val="81C1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右箭头 82"/>
            <p:cNvSpPr/>
            <p:nvPr/>
          </p:nvSpPr>
          <p:spPr>
            <a:xfrm rot="5400000">
              <a:off x="5238955" y="4724172"/>
              <a:ext cx="465552" cy="347706"/>
            </a:xfrm>
            <a:prstGeom prst="rightArrow">
              <a:avLst/>
            </a:prstGeom>
            <a:solidFill>
              <a:srgbClr val="81C1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4" name="Picture 14" descr="图片20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8607" y="3764081"/>
              <a:ext cx="1091474" cy="196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矩形 84"/>
            <p:cNvSpPr/>
            <p:nvPr/>
          </p:nvSpPr>
          <p:spPr>
            <a:xfrm>
              <a:off x="8496764" y="3948821"/>
              <a:ext cx="502716" cy="1712021"/>
            </a:xfrm>
            <a:prstGeom prst="rect">
              <a:avLst/>
            </a:prstGeom>
            <a:solidFill>
              <a:srgbClr val="52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6" name="Picture 464" descr="图片155"/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1494" y="5069677"/>
              <a:ext cx="410400" cy="61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文本框 86"/>
            <p:cNvSpPr txBox="1"/>
            <p:nvPr/>
          </p:nvSpPr>
          <p:spPr>
            <a:xfrm>
              <a:off x="8227660" y="4212845"/>
              <a:ext cx="1020224" cy="369332"/>
            </a:xfrm>
            <a:prstGeom prst="rect">
              <a:avLst/>
            </a:prstGeom>
            <a:solidFill>
              <a:srgbClr val="81C15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Кэш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9151260" y="5419622"/>
              <a:ext cx="8496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/>
                <a:t>LUN B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8320823" y="5834223"/>
              <a:ext cx="2393706" cy="364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Резервный объект</a:t>
              </a:r>
            </a:p>
          </p:txBody>
        </p:sp>
        <p:sp>
          <p:nvSpPr>
            <p:cNvPr id="90" name="右箭头 89"/>
            <p:cNvSpPr/>
            <p:nvPr/>
          </p:nvSpPr>
          <p:spPr>
            <a:xfrm rot="5400000">
              <a:off x="8612823" y="4672348"/>
              <a:ext cx="465552" cy="347706"/>
            </a:xfrm>
            <a:prstGeom prst="rightArrow">
              <a:avLst/>
            </a:prstGeom>
            <a:solidFill>
              <a:srgbClr val="81C15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右箭头 90"/>
            <p:cNvSpPr/>
            <p:nvPr/>
          </p:nvSpPr>
          <p:spPr>
            <a:xfrm>
              <a:off x="6155317" y="4199526"/>
              <a:ext cx="1913901" cy="499617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6214370" y="4264669"/>
              <a:ext cx="1693636" cy="3309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latin typeface="Huawei Sans" panose="020C0503030203020204" pitchFamily="34" charset="0"/>
                </a:rPr>
                <a:t>Синхронизация</a:t>
              </a:r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2482460" y="1262057"/>
              <a:ext cx="7460184" cy="2230124"/>
              <a:chOff x="2482460" y="1262057"/>
              <a:chExt cx="7460184" cy="2230124"/>
            </a:xfrm>
          </p:grpSpPr>
          <p:pic>
            <p:nvPicPr>
              <p:cNvPr id="94" name="Picture 455" descr="图片14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7240" y="1767187"/>
                <a:ext cx="593022" cy="956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文本框 94"/>
              <p:cNvSpPr txBox="1"/>
              <p:nvPr/>
            </p:nvSpPr>
            <p:spPr>
              <a:xfrm>
                <a:off x="2482460" y="2713019"/>
                <a:ext cx="6168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/>
                  <a:t>Хост </a:t>
                </a:r>
              </a:p>
            </p:txBody>
          </p:sp>
          <p:sp>
            <p:nvSpPr>
              <p:cNvPr id="96" name="矩形 95"/>
              <p:cNvSpPr/>
              <p:nvPr/>
            </p:nvSpPr>
            <p:spPr>
              <a:xfrm>
                <a:off x="5201822" y="1326935"/>
                <a:ext cx="358027" cy="1695438"/>
              </a:xfrm>
              <a:prstGeom prst="rect">
                <a:avLst/>
              </a:prstGeom>
              <a:solidFill>
                <a:srgbClr val="C5C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4771661" y="1323617"/>
                <a:ext cx="1232958" cy="496435"/>
              </a:xfrm>
              <a:prstGeom prst="rect">
                <a:avLst/>
              </a:prstGeom>
              <a:noFill/>
              <a:ln w="28575">
                <a:solidFill>
                  <a:srgbClr val="C7000B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/>
                  <a:t>Синхронная репликация </a:t>
                </a: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4853792" y="2046119"/>
                <a:ext cx="990771" cy="307777"/>
              </a:xfrm>
              <a:prstGeom prst="rect">
                <a:avLst/>
              </a:prstGeom>
              <a:noFill/>
              <a:ln w="28575">
                <a:solidFill>
                  <a:srgbClr val="C7000B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/>
                  <a:t>Кэш</a:t>
                </a:r>
              </a:p>
            </p:txBody>
          </p:sp>
          <p:pic>
            <p:nvPicPr>
              <p:cNvPr id="99" name="Picture 464" descr="图片155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896" y="2441472"/>
                <a:ext cx="410400" cy="61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文本框 99"/>
              <p:cNvSpPr txBox="1"/>
              <p:nvPr/>
            </p:nvSpPr>
            <p:spPr>
              <a:xfrm>
                <a:off x="5380834" y="2595383"/>
                <a:ext cx="1317587" cy="562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Первичный LUN</a:t>
                </a:r>
              </a:p>
            </p:txBody>
          </p:sp>
          <p:sp>
            <p:nvSpPr>
              <p:cNvPr id="101" name="文本框 100"/>
              <p:cNvSpPr txBox="1"/>
              <p:nvPr/>
            </p:nvSpPr>
            <p:spPr>
              <a:xfrm>
                <a:off x="4589549" y="3128129"/>
                <a:ext cx="2179884" cy="36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Основная </a:t>
                </a:r>
                <a:r>
                  <a:rPr lang="ru-RU" sz="1600" dirty="0" smtClean="0"/>
                  <a:t>СХД</a:t>
                </a:r>
                <a:endParaRPr lang="ru-RU" sz="160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8535331" y="1262057"/>
                <a:ext cx="358027" cy="1695438"/>
              </a:xfrm>
              <a:prstGeom prst="rect">
                <a:avLst/>
              </a:prstGeom>
              <a:solidFill>
                <a:srgbClr val="C5C4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文本框 102"/>
              <p:cNvSpPr txBox="1"/>
              <p:nvPr/>
            </p:nvSpPr>
            <p:spPr>
              <a:xfrm>
                <a:off x="8187301" y="1981241"/>
                <a:ext cx="990771" cy="307777"/>
              </a:xfrm>
              <a:prstGeom prst="rect">
                <a:avLst/>
              </a:prstGeom>
              <a:noFill/>
              <a:ln w="28575">
                <a:solidFill>
                  <a:srgbClr val="C7000B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/>
                  <a:t>Кэш</a:t>
                </a:r>
              </a:p>
            </p:txBody>
          </p:sp>
          <p:pic>
            <p:nvPicPr>
              <p:cNvPr id="104" name="Picture 464" descr="图片155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1564" y="2364126"/>
                <a:ext cx="410400" cy="61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5" name="文本框 104"/>
              <p:cNvSpPr txBox="1"/>
              <p:nvPr/>
            </p:nvSpPr>
            <p:spPr>
              <a:xfrm>
                <a:off x="8692115" y="2495206"/>
                <a:ext cx="1250529" cy="562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Вторичный LUN</a:t>
                </a: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8051416" y="3086550"/>
                <a:ext cx="1466259" cy="364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/>
                  <a:t>СХД DR</a:t>
                </a:r>
                <a:endParaRPr lang="ru-RU" sz="1600" dirty="0"/>
              </a:p>
            </p:txBody>
          </p:sp>
          <p:cxnSp>
            <p:nvCxnSpPr>
              <p:cNvPr id="107" name="直接箭头连接符 106"/>
              <p:cNvCxnSpPr/>
              <p:nvPr/>
            </p:nvCxnSpPr>
            <p:spPr>
              <a:xfrm>
                <a:off x="3264089" y="1628686"/>
                <a:ext cx="1530650" cy="0"/>
              </a:xfrm>
              <a:prstGeom prst="straightConnector1">
                <a:avLst/>
              </a:prstGeom>
              <a:ln w="57150">
                <a:solidFill>
                  <a:srgbClr val="C7000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箭头连接符 107"/>
              <p:cNvCxnSpPr/>
              <p:nvPr/>
            </p:nvCxnSpPr>
            <p:spPr>
              <a:xfrm flipH="1">
                <a:off x="3252175" y="2245591"/>
                <a:ext cx="1542564" cy="0"/>
              </a:xfrm>
              <a:prstGeom prst="straightConnector1">
                <a:avLst/>
              </a:prstGeom>
              <a:ln w="57150">
                <a:solidFill>
                  <a:srgbClr val="C7000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箭头连接符 108"/>
              <p:cNvCxnSpPr/>
              <p:nvPr/>
            </p:nvCxnSpPr>
            <p:spPr>
              <a:xfrm>
                <a:off x="6003126" y="1628686"/>
                <a:ext cx="2193425" cy="676857"/>
              </a:xfrm>
              <a:prstGeom prst="straightConnector1">
                <a:avLst/>
              </a:prstGeom>
              <a:ln w="57150">
                <a:solidFill>
                  <a:srgbClr val="C7000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箭头连接符 109"/>
              <p:cNvCxnSpPr/>
              <p:nvPr/>
            </p:nvCxnSpPr>
            <p:spPr>
              <a:xfrm flipH="1" flipV="1">
                <a:off x="5844563" y="1767187"/>
                <a:ext cx="2342738" cy="708983"/>
              </a:xfrm>
              <a:prstGeom prst="straightConnector1">
                <a:avLst/>
              </a:prstGeom>
              <a:ln w="57150">
                <a:solidFill>
                  <a:srgbClr val="C7000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箭头连接符 110"/>
              <p:cNvCxnSpPr/>
              <p:nvPr/>
            </p:nvCxnSpPr>
            <p:spPr>
              <a:xfrm flipV="1">
                <a:off x="5201822" y="1782575"/>
                <a:ext cx="0" cy="263543"/>
              </a:xfrm>
              <a:prstGeom prst="straightConnector1">
                <a:avLst/>
              </a:prstGeom>
              <a:ln w="57150">
                <a:solidFill>
                  <a:srgbClr val="C7000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箭头连接符 111"/>
              <p:cNvCxnSpPr/>
              <p:nvPr/>
            </p:nvCxnSpPr>
            <p:spPr>
              <a:xfrm>
                <a:off x="5492826" y="1767187"/>
                <a:ext cx="0" cy="278932"/>
              </a:xfrm>
              <a:prstGeom prst="straightConnector1">
                <a:avLst/>
              </a:prstGeom>
              <a:ln w="57150">
                <a:solidFill>
                  <a:srgbClr val="C7000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文本框 112"/>
              <p:cNvSpPr txBox="1"/>
              <p:nvPr/>
            </p:nvSpPr>
            <p:spPr>
              <a:xfrm>
                <a:off x="6876838" y="1545014"/>
                <a:ext cx="44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/>
                  <a:t>②</a:t>
                </a: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5511869" y="1765150"/>
                <a:ext cx="44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/>
                  <a:t>②</a:t>
                </a: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6872213" y="2193251"/>
                <a:ext cx="44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/>
                  <a:t>③</a:t>
                </a:r>
              </a:p>
            </p:txBody>
          </p:sp>
          <p:sp>
            <p:nvSpPr>
              <p:cNvPr id="116" name="文本框 115"/>
              <p:cNvSpPr txBox="1"/>
              <p:nvPr/>
            </p:nvSpPr>
            <p:spPr>
              <a:xfrm>
                <a:off x="4812763" y="1741664"/>
                <a:ext cx="44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/>
                  <a:t>③</a:t>
                </a:r>
              </a:p>
            </p:txBody>
          </p:sp>
          <p:sp>
            <p:nvSpPr>
              <p:cNvPr id="117" name="文本框 116"/>
              <p:cNvSpPr txBox="1"/>
              <p:nvPr/>
            </p:nvSpPr>
            <p:spPr>
              <a:xfrm>
                <a:off x="3746792" y="2343687"/>
                <a:ext cx="44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/>
                  <a:t>④</a:t>
                </a:r>
              </a:p>
            </p:txBody>
          </p:sp>
          <p:sp>
            <p:nvSpPr>
              <p:cNvPr id="118" name="文本框 117"/>
              <p:cNvSpPr txBox="1"/>
              <p:nvPr/>
            </p:nvSpPr>
            <p:spPr>
              <a:xfrm>
                <a:off x="3697779" y="1279798"/>
                <a:ext cx="4448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/>
                  <a:t>①</a:t>
                </a:r>
              </a:p>
            </p:txBody>
          </p:sp>
        </p:grpSp>
        <p:sp>
          <p:nvSpPr>
            <p:cNvPr id="119" name="文本框 118"/>
            <p:cNvSpPr txBox="1"/>
            <p:nvPr/>
          </p:nvSpPr>
          <p:spPr>
            <a:xfrm>
              <a:off x="2424438" y="3797888"/>
              <a:ext cx="10624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/>
                <a:t>Сервер БД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46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915935" y="1157966"/>
            <a:ext cx="9963829" cy="4636068"/>
            <a:chOff x="1878205" y="1059582"/>
            <a:chExt cx="7243979" cy="3711456"/>
          </a:xfrm>
        </p:grpSpPr>
        <p:pic>
          <p:nvPicPr>
            <p:cNvPr id="6" name="Picture 48" descr="图片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5032" y="3715978"/>
              <a:ext cx="536424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550" y="3162947"/>
              <a:ext cx="574434" cy="20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5838" y="3069816"/>
              <a:ext cx="574434" cy="20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直接连接符 8"/>
            <p:cNvCxnSpPr/>
            <p:nvPr/>
          </p:nvCxnSpPr>
          <p:spPr bwMode="auto">
            <a:xfrm>
              <a:off x="3090490" y="2580687"/>
              <a:ext cx="421346" cy="523151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接连接符 9"/>
            <p:cNvCxnSpPr/>
            <p:nvPr/>
          </p:nvCxnSpPr>
          <p:spPr bwMode="auto">
            <a:xfrm>
              <a:off x="3233706" y="1728572"/>
              <a:ext cx="0" cy="41711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直接连接符 10"/>
            <p:cNvCxnSpPr/>
            <p:nvPr/>
          </p:nvCxnSpPr>
          <p:spPr bwMode="auto">
            <a:xfrm>
              <a:off x="2544226" y="1721416"/>
              <a:ext cx="3411385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直接连接符 11"/>
            <p:cNvCxnSpPr/>
            <p:nvPr/>
          </p:nvCxnSpPr>
          <p:spPr bwMode="auto">
            <a:xfrm>
              <a:off x="3102473" y="1900751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9400" y="2105600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3367" y="2105600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64514" y="2105600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直接连接符 15"/>
            <p:cNvCxnSpPr/>
            <p:nvPr/>
          </p:nvCxnSpPr>
          <p:spPr bwMode="auto">
            <a:xfrm>
              <a:off x="2544096" y="1892258"/>
              <a:ext cx="2128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直接连接符 16"/>
            <p:cNvCxnSpPr/>
            <p:nvPr/>
          </p:nvCxnSpPr>
          <p:spPr bwMode="auto">
            <a:xfrm flipH="1" flipV="1">
              <a:off x="6391628" y="1721030"/>
              <a:ext cx="2832" cy="410194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直接连接符 17"/>
            <p:cNvCxnSpPr/>
            <p:nvPr/>
          </p:nvCxnSpPr>
          <p:spPr bwMode="auto">
            <a:xfrm>
              <a:off x="7046422" y="1475771"/>
              <a:ext cx="0" cy="25280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4689873" y="4253610"/>
              <a:ext cx="1769888" cy="5174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</a:rPr>
                <a:t>Гибридная </a:t>
              </a:r>
              <a:r>
                <a:rPr lang="ru-RU" sz="1400" dirty="0" err="1">
                  <a:latin typeface="Huawei Sans" panose="020C0503030203020204" pitchFamily="34" charset="0"/>
                </a:rPr>
                <a:t>флеш</a:t>
              </a:r>
              <a:r>
                <a:rPr lang="ru-RU" sz="1400" dirty="0">
                  <a:latin typeface="Huawei Sans" panose="020C0503030203020204" pitchFamily="34" charset="0"/>
                </a:rPr>
                <a:t>-СХД </a:t>
              </a:r>
              <a:r>
                <a:rPr lang="ru-RU" sz="1400" dirty="0" err="1">
                  <a:latin typeface="Huawei Sans" panose="020C0503030203020204" pitchFamily="34" charset="0"/>
                </a:rPr>
                <a:t>Huawei</a:t>
              </a:r>
              <a:r>
                <a:rPr lang="ru-RU" sz="1400" dirty="0">
                  <a:latin typeface="Huawei Sans" panose="020C0503030203020204" pitchFamily="34" charset="0"/>
                </a:rPr>
                <a:t> </a:t>
              </a:r>
              <a:r>
                <a:rPr lang="ru-RU" sz="1400" dirty="0" err="1">
                  <a:latin typeface="Huawei Sans" panose="020C0503030203020204" pitchFamily="34" charset="0"/>
                </a:rPr>
                <a:t>OceanStor</a:t>
              </a:r>
              <a:endParaRPr lang="ru-RU" sz="1400" dirty="0">
                <a:latin typeface="Huawei Sans" panose="020C0503030203020204" pitchFamily="34" charset="0"/>
              </a:endParaRPr>
            </a:p>
          </p:txBody>
        </p:sp>
        <p:pic>
          <p:nvPicPr>
            <p:cNvPr id="20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3596" y="2093726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4024" y="2096294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直接连接符 21"/>
            <p:cNvCxnSpPr/>
            <p:nvPr/>
          </p:nvCxnSpPr>
          <p:spPr bwMode="auto">
            <a:xfrm>
              <a:off x="5728063" y="1716308"/>
              <a:ext cx="1580242" cy="5274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AutoShape 196"/>
            <p:cNvSpPr>
              <a:spLocks noChangeArrowheads="1"/>
            </p:cNvSpPr>
            <p:nvPr/>
          </p:nvSpPr>
          <p:spPr bwMode="gray">
            <a:xfrm>
              <a:off x="2166327" y="1059582"/>
              <a:ext cx="2558956" cy="3600400"/>
            </a:xfrm>
            <a:prstGeom prst="roundRect">
              <a:avLst>
                <a:gd name="adj" fmla="val 356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27432" rIns="0" bIns="0">
              <a:noAutofit/>
            </a:bodyPr>
            <a:lstStyle/>
            <a:p>
              <a:pPr algn="ctr" fontAlgn="ctr">
                <a:lnSpc>
                  <a:spcPct val="90000"/>
                </a:lnSpc>
              </a:pPr>
              <a:endParaRPr lang="en-US" sz="2400" b="1">
                <a:solidFill>
                  <a:schemeClr val="tx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4" name="AutoShape 196"/>
            <p:cNvSpPr>
              <a:spLocks noChangeArrowheads="1"/>
            </p:cNvSpPr>
            <p:nvPr/>
          </p:nvSpPr>
          <p:spPr bwMode="gray">
            <a:xfrm>
              <a:off x="5518247" y="1062680"/>
              <a:ext cx="3335107" cy="3597302"/>
            </a:xfrm>
            <a:prstGeom prst="roundRect">
              <a:avLst>
                <a:gd name="adj" fmla="val 356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27432" rIns="0" bIns="0">
              <a:noAutofit/>
            </a:bodyPr>
            <a:lstStyle/>
            <a:p>
              <a:pPr algn="ctr" fontAlgn="ctr">
                <a:lnSpc>
                  <a:spcPct val="90000"/>
                </a:lnSpc>
              </a:pPr>
              <a:endParaRPr lang="en-US" sz="2400" b="1">
                <a:solidFill>
                  <a:schemeClr val="tx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29153" y="1518585"/>
              <a:ext cx="1037273" cy="5913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Сеть управления DR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17454" y="2407190"/>
              <a:ext cx="904575" cy="5174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Сервер приложений</a:t>
              </a:r>
            </a:p>
            <a:p>
              <a:pPr fontAlgn="ctr"/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05147" y="1066423"/>
              <a:ext cx="897467" cy="3695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Основной центр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26235" y="1076939"/>
              <a:ext cx="1119114" cy="2217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Центр DR</a:t>
              </a:r>
            </a:p>
          </p:txBody>
        </p:sp>
        <p:pic>
          <p:nvPicPr>
            <p:cNvPr id="29" name="Picture 456" descr="图片23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349685" y="1546152"/>
              <a:ext cx="306029" cy="306587"/>
            </a:xfrm>
            <a:prstGeom prst="rect">
              <a:avLst/>
            </a:prstGeom>
            <a:noFill/>
          </p:spPr>
        </p:pic>
        <p:pic>
          <p:nvPicPr>
            <p:cNvPr id="30" name="Picture 456" descr="图片23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649582" y="1537235"/>
              <a:ext cx="306029" cy="306587"/>
            </a:xfrm>
            <a:prstGeom prst="rect">
              <a:avLst/>
            </a:prstGeom>
            <a:noFill/>
          </p:spPr>
        </p:pic>
        <p:pic>
          <p:nvPicPr>
            <p:cNvPr id="31" name="Picture 2" descr="C:\Documents and Settings\staylor\My Documents\My Software\iconexperience\v_collections_png\computer_network_security\256x256\shadow\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5488" y="1082847"/>
              <a:ext cx="395817" cy="43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云形 31"/>
            <p:cNvSpPr/>
            <p:nvPr/>
          </p:nvSpPr>
          <p:spPr bwMode="auto">
            <a:xfrm>
              <a:off x="3240056" y="2816650"/>
              <a:ext cx="855133" cy="594529"/>
            </a:xfrm>
            <a:prstGeom prst="cloud">
              <a:avLst/>
            </a:prstGeom>
            <a:noFill/>
            <a:ln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33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7781" y="2132298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4" name="直接连接符 33"/>
            <p:cNvCxnSpPr/>
            <p:nvPr/>
          </p:nvCxnSpPr>
          <p:spPr bwMode="auto">
            <a:xfrm>
              <a:off x="3073027" y="2587037"/>
              <a:ext cx="421346" cy="523151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直接连接符 34"/>
            <p:cNvCxnSpPr/>
            <p:nvPr/>
          </p:nvCxnSpPr>
          <p:spPr bwMode="auto">
            <a:xfrm>
              <a:off x="3376240" y="2510837"/>
              <a:ext cx="209891" cy="579666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直接连接符 35"/>
            <p:cNvCxnSpPr/>
            <p:nvPr/>
          </p:nvCxnSpPr>
          <p:spPr bwMode="auto">
            <a:xfrm>
              <a:off x="3358777" y="2517187"/>
              <a:ext cx="210685" cy="573316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直接连接符 36"/>
            <p:cNvCxnSpPr/>
            <p:nvPr/>
          </p:nvCxnSpPr>
          <p:spPr bwMode="auto">
            <a:xfrm>
              <a:off x="3655188" y="2542815"/>
              <a:ext cx="23812" cy="53340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直接连接符 37"/>
            <p:cNvCxnSpPr/>
            <p:nvPr/>
          </p:nvCxnSpPr>
          <p:spPr bwMode="auto">
            <a:xfrm>
              <a:off x="3635003" y="2540999"/>
              <a:ext cx="20427" cy="531198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直接连接符 38"/>
            <p:cNvCxnSpPr/>
            <p:nvPr/>
          </p:nvCxnSpPr>
          <p:spPr bwMode="auto">
            <a:xfrm flipH="1">
              <a:off x="3855212" y="2538052"/>
              <a:ext cx="107157" cy="559595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直接连接符 39"/>
            <p:cNvCxnSpPr/>
            <p:nvPr/>
          </p:nvCxnSpPr>
          <p:spPr bwMode="auto">
            <a:xfrm flipH="1">
              <a:off x="3833781" y="2536236"/>
              <a:ext cx="103640" cy="561411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1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4400" y="3074047"/>
              <a:ext cx="574434" cy="20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79688" y="2980916"/>
              <a:ext cx="574434" cy="20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云形 42"/>
            <p:cNvSpPr/>
            <p:nvPr/>
          </p:nvSpPr>
          <p:spPr bwMode="auto">
            <a:xfrm>
              <a:off x="6161056" y="2727750"/>
              <a:ext cx="797983" cy="594529"/>
            </a:xfrm>
            <a:prstGeom prst="cloud">
              <a:avLst/>
            </a:prstGeom>
            <a:noFill/>
            <a:ln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fontAlgn="ctr">
                <a:buClr>
                  <a:srgbClr val="CC9900"/>
                </a:buClr>
                <a:buFont typeface="Wingdings" pitchFamily="2" charset="2"/>
                <a:buChar char="n"/>
              </a:pPr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 bwMode="auto">
            <a:xfrm>
              <a:off x="6555550" y="3292909"/>
              <a:ext cx="9526" cy="43815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直接连接符 44"/>
            <p:cNvCxnSpPr/>
            <p:nvPr/>
          </p:nvCxnSpPr>
          <p:spPr bwMode="auto">
            <a:xfrm>
              <a:off x="6522530" y="3285765"/>
              <a:ext cx="11188" cy="44450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直接连接符 45"/>
            <p:cNvCxnSpPr/>
            <p:nvPr/>
          </p:nvCxnSpPr>
          <p:spPr bwMode="auto">
            <a:xfrm flipH="1">
              <a:off x="6456035" y="2516620"/>
              <a:ext cx="138665" cy="476202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直接连接符 46"/>
            <p:cNvCxnSpPr/>
            <p:nvPr/>
          </p:nvCxnSpPr>
          <p:spPr bwMode="auto">
            <a:xfrm flipH="1">
              <a:off x="6478017" y="2531473"/>
              <a:ext cx="136978" cy="470924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直接连接符 47"/>
            <p:cNvCxnSpPr/>
            <p:nvPr/>
          </p:nvCxnSpPr>
          <p:spPr bwMode="auto">
            <a:xfrm>
              <a:off x="6244654" y="2507097"/>
              <a:ext cx="150019" cy="492919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直接连接符 48"/>
            <p:cNvCxnSpPr/>
            <p:nvPr/>
          </p:nvCxnSpPr>
          <p:spPr bwMode="auto">
            <a:xfrm>
              <a:off x="6220841" y="2511860"/>
              <a:ext cx="150262" cy="48890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50" name="Picture 48" descr="图片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0072" y="3722328"/>
              <a:ext cx="536424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878205" y="4243749"/>
              <a:ext cx="1606545" cy="5174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400" dirty="0">
                  <a:latin typeface="Huawei Sans" panose="020C0503030203020204" pitchFamily="34" charset="0"/>
                </a:rPr>
                <a:t>Гибридная </a:t>
              </a:r>
              <a:r>
                <a:rPr lang="ru-RU" sz="1400" dirty="0" err="1">
                  <a:latin typeface="Huawei Sans" panose="020C0503030203020204" pitchFamily="34" charset="0"/>
                </a:rPr>
                <a:t>флеш</a:t>
              </a:r>
              <a:r>
                <a:rPr lang="ru-RU" sz="1400" dirty="0">
                  <a:latin typeface="Huawei Sans" panose="020C0503030203020204" pitchFamily="34" charset="0"/>
                </a:rPr>
                <a:t>-СХД </a:t>
              </a:r>
              <a:r>
                <a:rPr lang="ru-RU" sz="1400" dirty="0" err="1">
                  <a:latin typeface="Huawei Sans" panose="020C0503030203020204" pitchFamily="34" charset="0"/>
                </a:rPr>
                <a:t>Huawei</a:t>
              </a:r>
              <a:r>
                <a:rPr lang="ru-RU" sz="1400" dirty="0">
                  <a:latin typeface="Huawei Sans" panose="020C0503030203020204" pitchFamily="34" charset="0"/>
                </a:rPr>
                <a:t> </a:t>
              </a:r>
              <a:r>
                <a:rPr lang="ru-RU" sz="1400" dirty="0" err="1">
                  <a:latin typeface="Huawei Sans" panose="020C0503030203020204" pitchFamily="34" charset="0"/>
                </a:rPr>
                <a:t>OceanStor</a:t>
              </a:r>
              <a:endParaRPr lang="ru-RU" sz="1400" dirty="0">
                <a:latin typeface="Huawei Sans" panose="020C0503030203020204" pitchFamily="34" charset="0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 bwMode="auto">
            <a:xfrm>
              <a:off x="3685350" y="3337359"/>
              <a:ext cx="9526" cy="43815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直接连接符 52"/>
            <p:cNvCxnSpPr/>
            <p:nvPr/>
          </p:nvCxnSpPr>
          <p:spPr bwMode="auto">
            <a:xfrm>
              <a:off x="3659950" y="3330215"/>
              <a:ext cx="11188" cy="44450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4" name="直接连接符 53"/>
            <p:cNvCxnSpPr/>
            <p:nvPr/>
          </p:nvCxnSpPr>
          <p:spPr bwMode="auto">
            <a:xfrm flipV="1">
              <a:off x="5587637" y="1877018"/>
              <a:ext cx="1779919" cy="3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直接连接符 54"/>
            <p:cNvCxnSpPr/>
            <p:nvPr/>
          </p:nvCxnSpPr>
          <p:spPr bwMode="auto">
            <a:xfrm>
              <a:off x="3415838" y="1880270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直接连接符 55"/>
            <p:cNvCxnSpPr/>
            <p:nvPr/>
          </p:nvCxnSpPr>
          <p:spPr bwMode="auto">
            <a:xfrm>
              <a:off x="3694876" y="1880270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直接连接符 56"/>
            <p:cNvCxnSpPr/>
            <p:nvPr/>
          </p:nvCxnSpPr>
          <p:spPr bwMode="auto">
            <a:xfrm>
              <a:off x="4051368" y="1880270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直接连接符 57"/>
            <p:cNvCxnSpPr/>
            <p:nvPr/>
          </p:nvCxnSpPr>
          <p:spPr bwMode="auto">
            <a:xfrm>
              <a:off x="6290282" y="1876202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直接连接符 58"/>
            <p:cNvCxnSpPr/>
            <p:nvPr/>
          </p:nvCxnSpPr>
          <p:spPr bwMode="auto">
            <a:xfrm>
              <a:off x="6725837" y="1880270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0" name="Picture 18" descr="图片79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07887" y="1552156"/>
              <a:ext cx="500529" cy="37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TextBox 60"/>
            <p:cNvSpPr txBox="1"/>
            <p:nvPr/>
          </p:nvSpPr>
          <p:spPr>
            <a:xfrm>
              <a:off x="4962010" y="1594830"/>
              <a:ext cx="429426" cy="2094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100" b="1">
                  <a:latin typeface="Huawei Sans" panose="020C0503030203020204" pitchFamily="34" charset="0"/>
                </a:rPr>
                <a:t>WAN</a:t>
              </a:r>
            </a:p>
          </p:txBody>
        </p:sp>
        <p:cxnSp>
          <p:nvCxnSpPr>
            <p:cNvPr id="62" name="直接连接符 61"/>
            <p:cNvCxnSpPr/>
            <p:nvPr/>
          </p:nvCxnSpPr>
          <p:spPr bwMode="auto">
            <a:xfrm>
              <a:off x="3547312" y="1728572"/>
              <a:ext cx="0" cy="41711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直接连接符 62"/>
            <p:cNvCxnSpPr/>
            <p:nvPr/>
          </p:nvCxnSpPr>
          <p:spPr bwMode="auto">
            <a:xfrm>
              <a:off x="3855212" y="1721416"/>
              <a:ext cx="0" cy="41711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直接连接符 63"/>
            <p:cNvCxnSpPr/>
            <p:nvPr/>
          </p:nvCxnSpPr>
          <p:spPr bwMode="auto">
            <a:xfrm>
              <a:off x="4158910" y="1721416"/>
              <a:ext cx="0" cy="41711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直接连接符 64"/>
            <p:cNvCxnSpPr/>
            <p:nvPr/>
          </p:nvCxnSpPr>
          <p:spPr bwMode="auto">
            <a:xfrm flipV="1">
              <a:off x="6823676" y="1717396"/>
              <a:ext cx="0" cy="398234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6" name="TextBox 65"/>
            <p:cNvSpPr txBox="1"/>
            <p:nvPr/>
          </p:nvSpPr>
          <p:spPr>
            <a:xfrm>
              <a:off x="7185542" y="1088054"/>
              <a:ext cx="1075749" cy="51742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Сервер управления DR</a:t>
              </a:r>
            </a:p>
            <a:p>
              <a:pPr fontAlgn="ctr"/>
              <a:endParaRPr lang="ru-RU" sz="1200">
                <a:latin typeface="Huawei Sans" panose="020C0503030203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902350" y="2145683"/>
              <a:ext cx="1189277" cy="418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(Опционально) Серверы DR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7225" y="1887890"/>
              <a:ext cx="1060312" cy="3695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Уровень сервисов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52797" y="3093031"/>
              <a:ext cx="1702634" cy="1544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Коммутатор FC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55126" y="3061693"/>
              <a:ext cx="1188141" cy="2460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 dirty="0">
                  <a:latin typeface="Huawei Sans" panose="020C0503030203020204" pitchFamily="34" charset="0"/>
                </a:rPr>
                <a:t>Коммутатор FC</a:t>
              </a:r>
            </a:p>
          </p:txBody>
        </p:sp>
        <p:cxnSp>
          <p:nvCxnSpPr>
            <p:cNvPr id="71" name="直接连接符 70"/>
            <p:cNvCxnSpPr/>
            <p:nvPr/>
          </p:nvCxnSpPr>
          <p:spPr bwMode="auto">
            <a:xfrm flipH="1">
              <a:off x="7258799" y="3556454"/>
              <a:ext cx="22860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直接连接符 71"/>
            <p:cNvCxnSpPr/>
            <p:nvPr/>
          </p:nvCxnSpPr>
          <p:spPr bwMode="auto">
            <a:xfrm flipH="1">
              <a:off x="7274039" y="3701234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直接连接符 72"/>
            <p:cNvCxnSpPr/>
            <p:nvPr/>
          </p:nvCxnSpPr>
          <p:spPr bwMode="auto">
            <a:xfrm flipH="1">
              <a:off x="7281659" y="3846014"/>
              <a:ext cx="228600" cy="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4" name="TextBox 73"/>
            <p:cNvSpPr txBox="1"/>
            <p:nvPr/>
          </p:nvSpPr>
          <p:spPr>
            <a:xfrm>
              <a:off x="7461555" y="3449774"/>
              <a:ext cx="1660629" cy="1724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IP-сеть управления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466152" y="3586934"/>
              <a:ext cx="1277344" cy="1724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Сервисная IP-сеть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464539" y="3731714"/>
              <a:ext cx="888104" cy="1724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Сеть FC</a:t>
              </a:r>
            </a:p>
          </p:txBody>
        </p:sp>
        <p:cxnSp>
          <p:nvCxnSpPr>
            <p:cNvPr id="77" name="直接连接符 76"/>
            <p:cNvCxnSpPr/>
            <p:nvPr/>
          </p:nvCxnSpPr>
          <p:spPr bwMode="auto">
            <a:xfrm flipH="1">
              <a:off x="7274039" y="3998414"/>
              <a:ext cx="228600" cy="0"/>
            </a:xfrm>
            <a:prstGeom prst="line">
              <a:avLst/>
            </a:prstGeom>
            <a:noFill/>
            <a:ln w="9525">
              <a:solidFill>
                <a:srgbClr val="3399FF"/>
              </a:solidFill>
              <a:prstDash val="dash"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8" name="TextBox 77"/>
            <p:cNvSpPr txBox="1"/>
            <p:nvPr/>
          </p:nvSpPr>
          <p:spPr>
            <a:xfrm>
              <a:off x="7464539" y="3884113"/>
              <a:ext cx="1060490" cy="24631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 dirty="0">
                  <a:latin typeface="Huawei Sans" panose="020C0503030203020204" pitchFamily="34" charset="0"/>
                </a:rPr>
                <a:t>Поток данных</a:t>
              </a:r>
            </a:p>
          </p:txBody>
        </p:sp>
        <p:sp>
          <p:nvSpPr>
            <p:cNvPr id="79" name="Freeform 2491"/>
            <p:cNvSpPr>
              <a:spLocks/>
            </p:cNvSpPr>
            <p:nvPr/>
          </p:nvSpPr>
          <p:spPr bwMode="auto">
            <a:xfrm>
              <a:off x="3326391" y="231481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0" name="Freeform 2491"/>
            <p:cNvSpPr>
              <a:spLocks/>
            </p:cNvSpPr>
            <p:nvPr/>
          </p:nvSpPr>
          <p:spPr bwMode="auto">
            <a:xfrm>
              <a:off x="3612141" y="233386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1" name="Freeform 2491"/>
            <p:cNvSpPr>
              <a:spLocks/>
            </p:cNvSpPr>
            <p:nvPr/>
          </p:nvSpPr>
          <p:spPr bwMode="auto">
            <a:xfrm>
              <a:off x="3948691" y="232751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2" name="Freeform 2491"/>
            <p:cNvSpPr>
              <a:spLocks/>
            </p:cNvSpPr>
            <p:nvPr/>
          </p:nvSpPr>
          <p:spPr bwMode="auto">
            <a:xfrm>
              <a:off x="6181351" y="230465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3" name="Freeform 2491"/>
            <p:cNvSpPr>
              <a:spLocks/>
            </p:cNvSpPr>
            <p:nvPr/>
          </p:nvSpPr>
          <p:spPr bwMode="auto">
            <a:xfrm>
              <a:off x="6630931" y="229703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4" name="Freeform 2491"/>
            <p:cNvSpPr>
              <a:spLocks/>
            </p:cNvSpPr>
            <p:nvPr/>
          </p:nvSpPr>
          <p:spPr bwMode="auto">
            <a:xfrm>
              <a:off x="2991111" y="235291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3" name="Group 1365"/>
            <p:cNvGrpSpPr>
              <a:grpSpLocks/>
            </p:cNvGrpSpPr>
            <p:nvPr/>
          </p:nvGrpSpPr>
          <p:grpSpPr bwMode="auto">
            <a:xfrm>
              <a:off x="6952266" y="1226777"/>
              <a:ext cx="137160" cy="164465"/>
              <a:chOff x="1248" y="2736"/>
              <a:chExt cx="240" cy="240"/>
            </a:xfrm>
          </p:grpSpPr>
          <p:sp>
            <p:nvSpPr>
              <p:cNvPr id="111" name="Freeform 1366"/>
              <p:cNvSpPr>
                <a:spLocks/>
              </p:cNvSpPr>
              <p:nvPr/>
            </p:nvSpPr>
            <p:spPr bwMode="auto">
              <a:xfrm>
                <a:off x="1248" y="2736"/>
                <a:ext cx="240" cy="240"/>
              </a:xfrm>
              <a:custGeom>
                <a:avLst/>
                <a:gdLst>
                  <a:gd name="T0" fmla="*/ 0 w 4492"/>
                  <a:gd name="T1" fmla="*/ 0 h 4450"/>
                  <a:gd name="T2" fmla="*/ 0 w 4492"/>
                  <a:gd name="T3" fmla="*/ 0 h 4450"/>
                  <a:gd name="T4" fmla="*/ 0 w 4492"/>
                  <a:gd name="T5" fmla="*/ 0 h 4450"/>
                  <a:gd name="T6" fmla="*/ 0 w 4492"/>
                  <a:gd name="T7" fmla="*/ 0 h 4450"/>
                  <a:gd name="T8" fmla="*/ 0 w 4492"/>
                  <a:gd name="T9" fmla="*/ 0 h 4450"/>
                  <a:gd name="T10" fmla="*/ 0 w 4492"/>
                  <a:gd name="T11" fmla="*/ 0 h 4450"/>
                  <a:gd name="T12" fmla="*/ 0 w 4492"/>
                  <a:gd name="T13" fmla="*/ 0 h 4450"/>
                  <a:gd name="T14" fmla="*/ 0 w 4492"/>
                  <a:gd name="T15" fmla="*/ 0 h 4450"/>
                  <a:gd name="T16" fmla="*/ 0 w 4492"/>
                  <a:gd name="T17" fmla="*/ 0 h 4450"/>
                  <a:gd name="T18" fmla="*/ 0 w 4492"/>
                  <a:gd name="T19" fmla="*/ 0 h 4450"/>
                  <a:gd name="T20" fmla="*/ 0 w 4492"/>
                  <a:gd name="T21" fmla="*/ 0 h 4450"/>
                  <a:gd name="T22" fmla="*/ 0 w 4492"/>
                  <a:gd name="T23" fmla="*/ 0 h 4450"/>
                  <a:gd name="T24" fmla="*/ 0 w 4492"/>
                  <a:gd name="T25" fmla="*/ 0 h 4450"/>
                  <a:gd name="T26" fmla="*/ 0 w 4492"/>
                  <a:gd name="T27" fmla="*/ 0 h 4450"/>
                  <a:gd name="T28" fmla="*/ 0 w 4492"/>
                  <a:gd name="T29" fmla="*/ 0 h 4450"/>
                  <a:gd name="T30" fmla="*/ 0 w 4492"/>
                  <a:gd name="T31" fmla="*/ 0 h 4450"/>
                  <a:gd name="T32" fmla="*/ 0 w 4492"/>
                  <a:gd name="T33" fmla="*/ 0 h 4450"/>
                  <a:gd name="T34" fmla="*/ 0 w 4492"/>
                  <a:gd name="T35" fmla="*/ 0 h 4450"/>
                  <a:gd name="T36" fmla="*/ 0 w 4492"/>
                  <a:gd name="T37" fmla="*/ 0 h 4450"/>
                  <a:gd name="T38" fmla="*/ 0 w 4492"/>
                  <a:gd name="T39" fmla="*/ 0 h 4450"/>
                  <a:gd name="T40" fmla="*/ 0 w 4492"/>
                  <a:gd name="T41" fmla="*/ 0 h 4450"/>
                  <a:gd name="T42" fmla="*/ 0 w 4492"/>
                  <a:gd name="T43" fmla="*/ 0 h 4450"/>
                  <a:gd name="T44" fmla="*/ 0 w 4492"/>
                  <a:gd name="T45" fmla="*/ 0 h 4450"/>
                  <a:gd name="T46" fmla="*/ 0 w 4492"/>
                  <a:gd name="T47" fmla="*/ 0 h 4450"/>
                  <a:gd name="T48" fmla="*/ 0 w 4492"/>
                  <a:gd name="T49" fmla="*/ 0 h 4450"/>
                  <a:gd name="T50" fmla="*/ 0 w 4492"/>
                  <a:gd name="T51" fmla="*/ 0 h 4450"/>
                  <a:gd name="T52" fmla="*/ 0 w 4492"/>
                  <a:gd name="T53" fmla="*/ 0 h 4450"/>
                  <a:gd name="T54" fmla="*/ 0 w 4492"/>
                  <a:gd name="T55" fmla="*/ 0 h 4450"/>
                  <a:gd name="T56" fmla="*/ 0 w 4492"/>
                  <a:gd name="T57" fmla="*/ 0 h 4450"/>
                  <a:gd name="T58" fmla="*/ 0 w 4492"/>
                  <a:gd name="T59" fmla="*/ 0 h 4450"/>
                  <a:gd name="T60" fmla="*/ 0 w 4492"/>
                  <a:gd name="T61" fmla="*/ 0 h 4450"/>
                  <a:gd name="T62" fmla="*/ 0 w 4492"/>
                  <a:gd name="T63" fmla="*/ 0 h 4450"/>
                  <a:gd name="T64" fmla="*/ 0 w 4492"/>
                  <a:gd name="T65" fmla="*/ 0 h 4450"/>
                  <a:gd name="T66" fmla="*/ 0 w 4492"/>
                  <a:gd name="T67" fmla="*/ 0 h 4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92"/>
                  <a:gd name="T103" fmla="*/ 0 h 4450"/>
                  <a:gd name="T104" fmla="*/ 4492 w 4492"/>
                  <a:gd name="T105" fmla="*/ 4450 h 4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92" h="4450">
                    <a:moveTo>
                      <a:pt x="384" y="0"/>
                    </a:moveTo>
                    <a:lnTo>
                      <a:pt x="4108" y="0"/>
                    </a:lnTo>
                    <a:lnTo>
                      <a:pt x="4148" y="2"/>
                    </a:lnTo>
                    <a:lnTo>
                      <a:pt x="4187" y="8"/>
                    </a:lnTo>
                    <a:lnTo>
                      <a:pt x="4224" y="17"/>
                    </a:lnTo>
                    <a:lnTo>
                      <a:pt x="4259" y="30"/>
                    </a:lnTo>
                    <a:lnTo>
                      <a:pt x="4293" y="45"/>
                    </a:lnTo>
                    <a:lnTo>
                      <a:pt x="4324" y="65"/>
                    </a:lnTo>
                    <a:lnTo>
                      <a:pt x="4354" y="86"/>
                    </a:lnTo>
                    <a:lnTo>
                      <a:pt x="4381" y="111"/>
                    </a:lnTo>
                    <a:lnTo>
                      <a:pt x="4406" y="138"/>
                    </a:lnTo>
                    <a:lnTo>
                      <a:pt x="4427" y="166"/>
                    </a:lnTo>
                    <a:lnTo>
                      <a:pt x="4446" y="197"/>
                    </a:lnTo>
                    <a:lnTo>
                      <a:pt x="4462" y="232"/>
                    </a:lnTo>
                    <a:lnTo>
                      <a:pt x="4475" y="266"/>
                    </a:lnTo>
                    <a:lnTo>
                      <a:pt x="4484" y="302"/>
                    </a:lnTo>
                    <a:lnTo>
                      <a:pt x="4490" y="340"/>
                    </a:lnTo>
                    <a:lnTo>
                      <a:pt x="4492" y="379"/>
                    </a:lnTo>
                    <a:lnTo>
                      <a:pt x="4492" y="4072"/>
                    </a:lnTo>
                    <a:lnTo>
                      <a:pt x="4490" y="4110"/>
                    </a:lnTo>
                    <a:lnTo>
                      <a:pt x="4484" y="4148"/>
                    </a:lnTo>
                    <a:lnTo>
                      <a:pt x="4475" y="4185"/>
                    </a:lnTo>
                    <a:lnTo>
                      <a:pt x="4462" y="4220"/>
                    </a:lnTo>
                    <a:lnTo>
                      <a:pt x="4446" y="4253"/>
                    </a:lnTo>
                    <a:lnTo>
                      <a:pt x="4427" y="4284"/>
                    </a:lnTo>
                    <a:lnTo>
                      <a:pt x="4406" y="4313"/>
                    </a:lnTo>
                    <a:lnTo>
                      <a:pt x="4381" y="4339"/>
                    </a:lnTo>
                    <a:lnTo>
                      <a:pt x="4354" y="4365"/>
                    </a:lnTo>
                    <a:lnTo>
                      <a:pt x="4324" y="4387"/>
                    </a:lnTo>
                    <a:lnTo>
                      <a:pt x="4293" y="4405"/>
                    </a:lnTo>
                    <a:lnTo>
                      <a:pt x="4259" y="4421"/>
                    </a:lnTo>
                    <a:lnTo>
                      <a:pt x="4224" y="4433"/>
                    </a:lnTo>
                    <a:lnTo>
                      <a:pt x="4187" y="4442"/>
                    </a:lnTo>
                    <a:lnTo>
                      <a:pt x="4148" y="4449"/>
                    </a:lnTo>
                    <a:lnTo>
                      <a:pt x="4108" y="4450"/>
                    </a:lnTo>
                    <a:lnTo>
                      <a:pt x="384" y="4450"/>
                    </a:lnTo>
                    <a:lnTo>
                      <a:pt x="343" y="4449"/>
                    </a:lnTo>
                    <a:lnTo>
                      <a:pt x="304" y="4442"/>
                    </a:lnTo>
                    <a:lnTo>
                      <a:pt x="268" y="4433"/>
                    </a:lnTo>
                    <a:lnTo>
                      <a:pt x="233" y="4421"/>
                    </a:lnTo>
                    <a:lnTo>
                      <a:pt x="199" y="4405"/>
                    </a:lnTo>
                    <a:lnTo>
                      <a:pt x="167" y="4387"/>
                    </a:lnTo>
                    <a:lnTo>
                      <a:pt x="138" y="4365"/>
                    </a:lnTo>
                    <a:lnTo>
                      <a:pt x="111" y="4339"/>
                    </a:lnTo>
                    <a:lnTo>
                      <a:pt x="86" y="4313"/>
                    </a:lnTo>
                    <a:lnTo>
                      <a:pt x="66" y="4284"/>
                    </a:lnTo>
                    <a:lnTo>
                      <a:pt x="46" y="4253"/>
                    </a:lnTo>
                    <a:lnTo>
                      <a:pt x="30" y="4220"/>
                    </a:lnTo>
                    <a:lnTo>
                      <a:pt x="17" y="4185"/>
                    </a:lnTo>
                    <a:lnTo>
                      <a:pt x="8" y="4148"/>
                    </a:lnTo>
                    <a:lnTo>
                      <a:pt x="2" y="4110"/>
                    </a:lnTo>
                    <a:lnTo>
                      <a:pt x="0" y="4072"/>
                    </a:lnTo>
                    <a:lnTo>
                      <a:pt x="0" y="379"/>
                    </a:lnTo>
                    <a:lnTo>
                      <a:pt x="2" y="340"/>
                    </a:lnTo>
                    <a:lnTo>
                      <a:pt x="8" y="302"/>
                    </a:lnTo>
                    <a:lnTo>
                      <a:pt x="17" y="266"/>
                    </a:lnTo>
                    <a:lnTo>
                      <a:pt x="30" y="232"/>
                    </a:lnTo>
                    <a:lnTo>
                      <a:pt x="46" y="197"/>
                    </a:lnTo>
                    <a:lnTo>
                      <a:pt x="66" y="166"/>
                    </a:lnTo>
                    <a:lnTo>
                      <a:pt x="86" y="138"/>
                    </a:lnTo>
                    <a:lnTo>
                      <a:pt x="111" y="111"/>
                    </a:lnTo>
                    <a:lnTo>
                      <a:pt x="138" y="86"/>
                    </a:lnTo>
                    <a:lnTo>
                      <a:pt x="167" y="65"/>
                    </a:lnTo>
                    <a:lnTo>
                      <a:pt x="199" y="45"/>
                    </a:lnTo>
                    <a:lnTo>
                      <a:pt x="233" y="30"/>
                    </a:lnTo>
                    <a:lnTo>
                      <a:pt x="268" y="17"/>
                    </a:lnTo>
                    <a:lnTo>
                      <a:pt x="304" y="8"/>
                    </a:lnTo>
                    <a:lnTo>
                      <a:pt x="343" y="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2" name="Freeform 1367"/>
              <p:cNvSpPr>
                <a:spLocks/>
              </p:cNvSpPr>
              <p:nvPr/>
            </p:nvSpPr>
            <p:spPr bwMode="auto">
              <a:xfrm>
                <a:off x="1272" y="2760"/>
                <a:ext cx="192" cy="192"/>
              </a:xfrm>
              <a:custGeom>
                <a:avLst/>
                <a:gdLst>
                  <a:gd name="T0" fmla="*/ 0 w 722"/>
                  <a:gd name="T1" fmla="*/ 0 h 720"/>
                  <a:gd name="T2" fmla="*/ 0 w 722"/>
                  <a:gd name="T3" fmla="*/ 0 h 720"/>
                  <a:gd name="T4" fmla="*/ 0 w 722"/>
                  <a:gd name="T5" fmla="*/ 0 h 720"/>
                  <a:gd name="T6" fmla="*/ 0 w 722"/>
                  <a:gd name="T7" fmla="*/ 0 h 720"/>
                  <a:gd name="T8" fmla="*/ 0 w 722"/>
                  <a:gd name="T9" fmla="*/ 0 h 720"/>
                  <a:gd name="T10" fmla="*/ 0 w 722"/>
                  <a:gd name="T11" fmla="*/ 0 h 720"/>
                  <a:gd name="T12" fmla="*/ 0 w 722"/>
                  <a:gd name="T13" fmla="*/ 0 h 720"/>
                  <a:gd name="T14" fmla="*/ 0 w 722"/>
                  <a:gd name="T15" fmla="*/ 0 h 720"/>
                  <a:gd name="T16" fmla="*/ 0 w 722"/>
                  <a:gd name="T17" fmla="*/ 0 h 720"/>
                  <a:gd name="T18" fmla="*/ 0 w 722"/>
                  <a:gd name="T19" fmla="*/ 0 h 720"/>
                  <a:gd name="T20" fmla="*/ 0 w 722"/>
                  <a:gd name="T21" fmla="*/ 0 h 720"/>
                  <a:gd name="T22" fmla="*/ 0 w 722"/>
                  <a:gd name="T23" fmla="*/ 0 h 720"/>
                  <a:gd name="T24" fmla="*/ 0 w 722"/>
                  <a:gd name="T25" fmla="*/ 0 h 720"/>
                  <a:gd name="T26" fmla="*/ 0 w 722"/>
                  <a:gd name="T27" fmla="*/ 0 h 720"/>
                  <a:gd name="T28" fmla="*/ 0 w 722"/>
                  <a:gd name="T29" fmla="*/ 0 h 720"/>
                  <a:gd name="T30" fmla="*/ 0 w 722"/>
                  <a:gd name="T31" fmla="*/ 0 h 720"/>
                  <a:gd name="T32" fmla="*/ 0 w 722"/>
                  <a:gd name="T33" fmla="*/ 0 h 720"/>
                  <a:gd name="T34" fmla="*/ 0 w 722"/>
                  <a:gd name="T35" fmla="*/ 0 h 720"/>
                  <a:gd name="T36" fmla="*/ 0 w 722"/>
                  <a:gd name="T37" fmla="*/ 0 h 720"/>
                  <a:gd name="T38" fmla="*/ 0 w 722"/>
                  <a:gd name="T39" fmla="*/ 0 h 720"/>
                  <a:gd name="T40" fmla="*/ 0 w 722"/>
                  <a:gd name="T41" fmla="*/ 0 h 720"/>
                  <a:gd name="T42" fmla="*/ 0 w 722"/>
                  <a:gd name="T43" fmla="*/ 0 h 720"/>
                  <a:gd name="T44" fmla="*/ 0 w 722"/>
                  <a:gd name="T45" fmla="*/ 0 h 720"/>
                  <a:gd name="T46" fmla="*/ 0 w 722"/>
                  <a:gd name="T47" fmla="*/ 0 h 720"/>
                  <a:gd name="T48" fmla="*/ 0 w 722"/>
                  <a:gd name="T49" fmla="*/ 0 h 720"/>
                  <a:gd name="T50" fmla="*/ 0 w 722"/>
                  <a:gd name="T51" fmla="*/ 0 h 720"/>
                  <a:gd name="T52" fmla="*/ 0 w 722"/>
                  <a:gd name="T53" fmla="*/ 0 h 720"/>
                  <a:gd name="T54" fmla="*/ 0 w 722"/>
                  <a:gd name="T55" fmla="*/ 0 h 720"/>
                  <a:gd name="T56" fmla="*/ 0 w 722"/>
                  <a:gd name="T57" fmla="*/ 0 h 720"/>
                  <a:gd name="T58" fmla="*/ 0 w 722"/>
                  <a:gd name="T59" fmla="*/ 0 h 720"/>
                  <a:gd name="T60" fmla="*/ 0 w 722"/>
                  <a:gd name="T61" fmla="*/ 0 h 720"/>
                  <a:gd name="T62" fmla="*/ 0 w 722"/>
                  <a:gd name="T63" fmla="*/ 0 h 720"/>
                  <a:gd name="T64" fmla="*/ 0 w 722"/>
                  <a:gd name="T65" fmla="*/ 0 h 720"/>
                  <a:gd name="T66" fmla="*/ 0 w 722"/>
                  <a:gd name="T67" fmla="*/ 0 h 720"/>
                  <a:gd name="T68" fmla="*/ 0 w 722"/>
                  <a:gd name="T69" fmla="*/ 0 h 720"/>
                  <a:gd name="T70" fmla="*/ 0 w 722"/>
                  <a:gd name="T71" fmla="*/ 0 h 720"/>
                  <a:gd name="T72" fmla="*/ 0 w 722"/>
                  <a:gd name="T73" fmla="*/ 0 h 720"/>
                  <a:gd name="T74" fmla="*/ 0 w 722"/>
                  <a:gd name="T75" fmla="*/ 0 h 720"/>
                  <a:gd name="T76" fmla="*/ 0 w 722"/>
                  <a:gd name="T77" fmla="*/ 0 h 720"/>
                  <a:gd name="T78" fmla="*/ 0 w 722"/>
                  <a:gd name="T79" fmla="*/ 0 h 720"/>
                  <a:gd name="T80" fmla="*/ 0 w 722"/>
                  <a:gd name="T81" fmla="*/ 0 h 720"/>
                  <a:gd name="T82" fmla="*/ 0 w 722"/>
                  <a:gd name="T83" fmla="*/ 0 h 720"/>
                  <a:gd name="T84" fmla="*/ 0 w 722"/>
                  <a:gd name="T85" fmla="*/ 0 h 720"/>
                  <a:gd name="T86" fmla="*/ 0 w 722"/>
                  <a:gd name="T87" fmla="*/ 0 h 720"/>
                  <a:gd name="T88" fmla="*/ 0 w 722"/>
                  <a:gd name="T89" fmla="*/ 0 h 720"/>
                  <a:gd name="T90" fmla="*/ 0 w 722"/>
                  <a:gd name="T91" fmla="*/ 0 h 720"/>
                  <a:gd name="T92" fmla="*/ 0 w 722"/>
                  <a:gd name="T93" fmla="*/ 0 h 720"/>
                  <a:gd name="T94" fmla="*/ 0 w 722"/>
                  <a:gd name="T95" fmla="*/ 0 h 720"/>
                  <a:gd name="T96" fmla="*/ 0 w 722"/>
                  <a:gd name="T97" fmla="*/ 0 h 720"/>
                  <a:gd name="T98" fmla="*/ 0 w 722"/>
                  <a:gd name="T99" fmla="*/ 0 h 720"/>
                  <a:gd name="T100" fmla="*/ 0 w 722"/>
                  <a:gd name="T101" fmla="*/ 0 h 720"/>
                  <a:gd name="T102" fmla="*/ 0 w 722"/>
                  <a:gd name="T103" fmla="*/ 0 h 720"/>
                  <a:gd name="T104" fmla="*/ 0 w 722"/>
                  <a:gd name="T105" fmla="*/ 0 h 720"/>
                  <a:gd name="T106" fmla="*/ 0 w 722"/>
                  <a:gd name="T107" fmla="*/ 0 h 720"/>
                  <a:gd name="T108" fmla="*/ 0 w 722"/>
                  <a:gd name="T109" fmla="*/ 0 h 720"/>
                  <a:gd name="T110" fmla="*/ 0 w 722"/>
                  <a:gd name="T111" fmla="*/ 0 h 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2"/>
                  <a:gd name="T169" fmla="*/ 0 h 720"/>
                  <a:gd name="T170" fmla="*/ 722 w 722"/>
                  <a:gd name="T171" fmla="*/ 720 h 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2" h="720">
                    <a:moveTo>
                      <a:pt x="722" y="430"/>
                    </a:moveTo>
                    <a:lnTo>
                      <a:pt x="722" y="356"/>
                    </a:lnTo>
                    <a:lnTo>
                      <a:pt x="534" y="356"/>
                    </a:lnTo>
                    <a:lnTo>
                      <a:pt x="534" y="357"/>
                    </a:lnTo>
                    <a:lnTo>
                      <a:pt x="534" y="358"/>
                    </a:lnTo>
                    <a:lnTo>
                      <a:pt x="534" y="360"/>
                    </a:lnTo>
                    <a:lnTo>
                      <a:pt x="530" y="394"/>
                    </a:lnTo>
                    <a:lnTo>
                      <a:pt x="520" y="428"/>
                    </a:lnTo>
                    <a:lnTo>
                      <a:pt x="504" y="456"/>
                    </a:lnTo>
                    <a:lnTo>
                      <a:pt x="483" y="483"/>
                    </a:lnTo>
                    <a:lnTo>
                      <a:pt x="458" y="504"/>
                    </a:lnTo>
                    <a:lnTo>
                      <a:pt x="428" y="520"/>
                    </a:lnTo>
                    <a:lnTo>
                      <a:pt x="395" y="530"/>
                    </a:lnTo>
                    <a:lnTo>
                      <a:pt x="361" y="534"/>
                    </a:lnTo>
                    <a:lnTo>
                      <a:pt x="325" y="530"/>
                    </a:lnTo>
                    <a:lnTo>
                      <a:pt x="293" y="520"/>
                    </a:lnTo>
                    <a:lnTo>
                      <a:pt x="263" y="504"/>
                    </a:lnTo>
                    <a:lnTo>
                      <a:pt x="237" y="483"/>
                    </a:lnTo>
                    <a:lnTo>
                      <a:pt x="217" y="456"/>
                    </a:lnTo>
                    <a:lnTo>
                      <a:pt x="201" y="428"/>
                    </a:lnTo>
                    <a:lnTo>
                      <a:pt x="190" y="394"/>
                    </a:lnTo>
                    <a:lnTo>
                      <a:pt x="187" y="360"/>
                    </a:lnTo>
                    <a:lnTo>
                      <a:pt x="190" y="325"/>
                    </a:lnTo>
                    <a:lnTo>
                      <a:pt x="201" y="293"/>
                    </a:lnTo>
                    <a:lnTo>
                      <a:pt x="217" y="263"/>
                    </a:lnTo>
                    <a:lnTo>
                      <a:pt x="237" y="237"/>
                    </a:lnTo>
                    <a:lnTo>
                      <a:pt x="263" y="217"/>
                    </a:lnTo>
                    <a:lnTo>
                      <a:pt x="293" y="201"/>
                    </a:lnTo>
                    <a:lnTo>
                      <a:pt x="325" y="190"/>
                    </a:lnTo>
                    <a:lnTo>
                      <a:pt x="361" y="187"/>
                    </a:lnTo>
                    <a:lnTo>
                      <a:pt x="394" y="190"/>
                    </a:lnTo>
                    <a:lnTo>
                      <a:pt x="425" y="199"/>
                    </a:lnTo>
                    <a:lnTo>
                      <a:pt x="454" y="214"/>
                    </a:lnTo>
                    <a:lnTo>
                      <a:pt x="480" y="235"/>
                    </a:lnTo>
                    <a:lnTo>
                      <a:pt x="500" y="259"/>
                    </a:lnTo>
                    <a:lnTo>
                      <a:pt x="518" y="288"/>
                    </a:lnTo>
                    <a:lnTo>
                      <a:pt x="528" y="320"/>
                    </a:lnTo>
                    <a:lnTo>
                      <a:pt x="534" y="356"/>
                    </a:lnTo>
                    <a:lnTo>
                      <a:pt x="722" y="356"/>
                    </a:lnTo>
                    <a:lnTo>
                      <a:pt x="722" y="289"/>
                    </a:lnTo>
                    <a:lnTo>
                      <a:pt x="642" y="289"/>
                    </a:lnTo>
                    <a:lnTo>
                      <a:pt x="636" y="269"/>
                    </a:lnTo>
                    <a:lnTo>
                      <a:pt x="628" y="248"/>
                    </a:lnTo>
                    <a:lnTo>
                      <a:pt x="620" y="229"/>
                    </a:lnTo>
                    <a:lnTo>
                      <a:pt x="610" y="211"/>
                    </a:lnTo>
                    <a:lnTo>
                      <a:pt x="663" y="158"/>
                    </a:lnTo>
                    <a:lnTo>
                      <a:pt x="564" y="58"/>
                    </a:lnTo>
                    <a:lnTo>
                      <a:pt x="510" y="112"/>
                    </a:lnTo>
                    <a:lnTo>
                      <a:pt x="500" y="106"/>
                    </a:lnTo>
                    <a:lnTo>
                      <a:pt x="491" y="101"/>
                    </a:lnTo>
                    <a:lnTo>
                      <a:pt x="482" y="97"/>
                    </a:lnTo>
                    <a:lnTo>
                      <a:pt x="471" y="92"/>
                    </a:lnTo>
                    <a:lnTo>
                      <a:pt x="462" y="89"/>
                    </a:lnTo>
                    <a:lnTo>
                      <a:pt x="452" y="85"/>
                    </a:lnTo>
                    <a:lnTo>
                      <a:pt x="442" y="82"/>
                    </a:lnTo>
                    <a:lnTo>
                      <a:pt x="431" y="78"/>
                    </a:lnTo>
                    <a:lnTo>
                      <a:pt x="431" y="0"/>
                    </a:lnTo>
                    <a:lnTo>
                      <a:pt x="289" y="0"/>
                    </a:lnTo>
                    <a:lnTo>
                      <a:pt x="289" y="78"/>
                    </a:lnTo>
                    <a:lnTo>
                      <a:pt x="279" y="82"/>
                    </a:lnTo>
                    <a:lnTo>
                      <a:pt x="269" y="85"/>
                    </a:lnTo>
                    <a:lnTo>
                      <a:pt x="258" y="89"/>
                    </a:lnTo>
                    <a:lnTo>
                      <a:pt x="249" y="92"/>
                    </a:lnTo>
                    <a:lnTo>
                      <a:pt x="239" y="97"/>
                    </a:lnTo>
                    <a:lnTo>
                      <a:pt x="229" y="101"/>
                    </a:lnTo>
                    <a:lnTo>
                      <a:pt x="220" y="106"/>
                    </a:lnTo>
                    <a:lnTo>
                      <a:pt x="211" y="112"/>
                    </a:lnTo>
                    <a:lnTo>
                      <a:pt x="161" y="60"/>
                    </a:lnTo>
                    <a:lnTo>
                      <a:pt x="61" y="160"/>
                    </a:lnTo>
                    <a:lnTo>
                      <a:pt x="112" y="211"/>
                    </a:lnTo>
                    <a:lnTo>
                      <a:pt x="101" y="229"/>
                    </a:lnTo>
                    <a:lnTo>
                      <a:pt x="93" y="248"/>
                    </a:lnTo>
                    <a:lnTo>
                      <a:pt x="85" y="269"/>
                    </a:lnTo>
                    <a:lnTo>
                      <a:pt x="80" y="289"/>
                    </a:lnTo>
                    <a:lnTo>
                      <a:pt x="0" y="289"/>
                    </a:lnTo>
                    <a:lnTo>
                      <a:pt x="0" y="430"/>
                    </a:lnTo>
                    <a:lnTo>
                      <a:pt x="80" y="430"/>
                    </a:lnTo>
                    <a:lnTo>
                      <a:pt x="85" y="451"/>
                    </a:lnTo>
                    <a:lnTo>
                      <a:pt x="93" y="470"/>
                    </a:lnTo>
                    <a:lnTo>
                      <a:pt x="101" y="490"/>
                    </a:lnTo>
                    <a:lnTo>
                      <a:pt x="112" y="508"/>
                    </a:lnTo>
                    <a:lnTo>
                      <a:pt x="59" y="562"/>
                    </a:lnTo>
                    <a:lnTo>
                      <a:pt x="158" y="663"/>
                    </a:lnTo>
                    <a:lnTo>
                      <a:pt x="211" y="609"/>
                    </a:lnTo>
                    <a:lnTo>
                      <a:pt x="220" y="614"/>
                    </a:lnTo>
                    <a:lnTo>
                      <a:pt x="229" y="619"/>
                    </a:lnTo>
                    <a:lnTo>
                      <a:pt x="239" y="624"/>
                    </a:lnTo>
                    <a:lnTo>
                      <a:pt x="249" y="628"/>
                    </a:lnTo>
                    <a:lnTo>
                      <a:pt x="258" y="632"/>
                    </a:lnTo>
                    <a:lnTo>
                      <a:pt x="269" y="635"/>
                    </a:lnTo>
                    <a:lnTo>
                      <a:pt x="279" y="639"/>
                    </a:lnTo>
                    <a:lnTo>
                      <a:pt x="289" y="641"/>
                    </a:lnTo>
                    <a:lnTo>
                      <a:pt x="289" y="720"/>
                    </a:lnTo>
                    <a:lnTo>
                      <a:pt x="431" y="720"/>
                    </a:lnTo>
                    <a:lnTo>
                      <a:pt x="431" y="641"/>
                    </a:lnTo>
                    <a:lnTo>
                      <a:pt x="442" y="639"/>
                    </a:lnTo>
                    <a:lnTo>
                      <a:pt x="452" y="635"/>
                    </a:lnTo>
                    <a:lnTo>
                      <a:pt x="462" y="632"/>
                    </a:lnTo>
                    <a:lnTo>
                      <a:pt x="471" y="628"/>
                    </a:lnTo>
                    <a:lnTo>
                      <a:pt x="482" y="624"/>
                    </a:lnTo>
                    <a:lnTo>
                      <a:pt x="491" y="619"/>
                    </a:lnTo>
                    <a:lnTo>
                      <a:pt x="500" y="614"/>
                    </a:lnTo>
                    <a:lnTo>
                      <a:pt x="510" y="609"/>
                    </a:lnTo>
                    <a:lnTo>
                      <a:pt x="566" y="665"/>
                    </a:lnTo>
                    <a:lnTo>
                      <a:pt x="665" y="565"/>
                    </a:lnTo>
                    <a:lnTo>
                      <a:pt x="610" y="508"/>
                    </a:lnTo>
                    <a:lnTo>
                      <a:pt x="620" y="490"/>
                    </a:lnTo>
                    <a:lnTo>
                      <a:pt x="628" y="470"/>
                    </a:lnTo>
                    <a:lnTo>
                      <a:pt x="636" y="451"/>
                    </a:lnTo>
                    <a:lnTo>
                      <a:pt x="642" y="430"/>
                    </a:lnTo>
                    <a:lnTo>
                      <a:pt x="722" y="43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4" name="Group 1365"/>
            <p:cNvGrpSpPr>
              <a:grpSpLocks/>
            </p:cNvGrpSpPr>
            <p:nvPr/>
          </p:nvGrpSpPr>
          <p:grpSpPr bwMode="auto">
            <a:xfrm>
              <a:off x="7335481" y="4113983"/>
              <a:ext cx="137160" cy="164465"/>
              <a:chOff x="1248" y="2736"/>
              <a:chExt cx="240" cy="240"/>
            </a:xfrm>
          </p:grpSpPr>
          <p:sp>
            <p:nvSpPr>
              <p:cNvPr id="109" name="Freeform 1366"/>
              <p:cNvSpPr>
                <a:spLocks/>
              </p:cNvSpPr>
              <p:nvPr/>
            </p:nvSpPr>
            <p:spPr bwMode="auto">
              <a:xfrm>
                <a:off x="1248" y="2736"/>
                <a:ext cx="240" cy="240"/>
              </a:xfrm>
              <a:custGeom>
                <a:avLst/>
                <a:gdLst>
                  <a:gd name="T0" fmla="*/ 0 w 4492"/>
                  <a:gd name="T1" fmla="*/ 0 h 4450"/>
                  <a:gd name="T2" fmla="*/ 0 w 4492"/>
                  <a:gd name="T3" fmla="*/ 0 h 4450"/>
                  <a:gd name="T4" fmla="*/ 0 w 4492"/>
                  <a:gd name="T5" fmla="*/ 0 h 4450"/>
                  <a:gd name="T6" fmla="*/ 0 w 4492"/>
                  <a:gd name="T7" fmla="*/ 0 h 4450"/>
                  <a:gd name="T8" fmla="*/ 0 w 4492"/>
                  <a:gd name="T9" fmla="*/ 0 h 4450"/>
                  <a:gd name="T10" fmla="*/ 0 w 4492"/>
                  <a:gd name="T11" fmla="*/ 0 h 4450"/>
                  <a:gd name="T12" fmla="*/ 0 w 4492"/>
                  <a:gd name="T13" fmla="*/ 0 h 4450"/>
                  <a:gd name="T14" fmla="*/ 0 w 4492"/>
                  <a:gd name="T15" fmla="*/ 0 h 4450"/>
                  <a:gd name="T16" fmla="*/ 0 w 4492"/>
                  <a:gd name="T17" fmla="*/ 0 h 4450"/>
                  <a:gd name="T18" fmla="*/ 0 w 4492"/>
                  <a:gd name="T19" fmla="*/ 0 h 4450"/>
                  <a:gd name="T20" fmla="*/ 0 w 4492"/>
                  <a:gd name="T21" fmla="*/ 0 h 4450"/>
                  <a:gd name="T22" fmla="*/ 0 w 4492"/>
                  <a:gd name="T23" fmla="*/ 0 h 4450"/>
                  <a:gd name="T24" fmla="*/ 0 w 4492"/>
                  <a:gd name="T25" fmla="*/ 0 h 4450"/>
                  <a:gd name="T26" fmla="*/ 0 w 4492"/>
                  <a:gd name="T27" fmla="*/ 0 h 4450"/>
                  <a:gd name="T28" fmla="*/ 0 w 4492"/>
                  <a:gd name="T29" fmla="*/ 0 h 4450"/>
                  <a:gd name="T30" fmla="*/ 0 w 4492"/>
                  <a:gd name="T31" fmla="*/ 0 h 4450"/>
                  <a:gd name="T32" fmla="*/ 0 w 4492"/>
                  <a:gd name="T33" fmla="*/ 0 h 4450"/>
                  <a:gd name="T34" fmla="*/ 0 w 4492"/>
                  <a:gd name="T35" fmla="*/ 0 h 4450"/>
                  <a:gd name="T36" fmla="*/ 0 w 4492"/>
                  <a:gd name="T37" fmla="*/ 0 h 4450"/>
                  <a:gd name="T38" fmla="*/ 0 w 4492"/>
                  <a:gd name="T39" fmla="*/ 0 h 4450"/>
                  <a:gd name="T40" fmla="*/ 0 w 4492"/>
                  <a:gd name="T41" fmla="*/ 0 h 4450"/>
                  <a:gd name="T42" fmla="*/ 0 w 4492"/>
                  <a:gd name="T43" fmla="*/ 0 h 4450"/>
                  <a:gd name="T44" fmla="*/ 0 w 4492"/>
                  <a:gd name="T45" fmla="*/ 0 h 4450"/>
                  <a:gd name="T46" fmla="*/ 0 w 4492"/>
                  <a:gd name="T47" fmla="*/ 0 h 4450"/>
                  <a:gd name="T48" fmla="*/ 0 w 4492"/>
                  <a:gd name="T49" fmla="*/ 0 h 4450"/>
                  <a:gd name="T50" fmla="*/ 0 w 4492"/>
                  <a:gd name="T51" fmla="*/ 0 h 4450"/>
                  <a:gd name="T52" fmla="*/ 0 w 4492"/>
                  <a:gd name="T53" fmla="*/ 0 h 4450"/>
                  <a:gd name="T54" fmla="*/ 0 w 4492"/>
                  <a:gd name="T55" fmla="*/ 0 h 4450"/>
                  <a:gd name="T56" fmla="*/ 0 w 4492"/>
                  <a:gd name="T57" fmla="*/ 0 h 4450"/>
                  <a:gd name="T58" fmla="*/ 0 w 4492"/>
                  <a:gd name="T59" fmla="*/ 0 h 4450"/>
                  <a:gd name="T60" fmla="*/ 0 w 4492"/>
                  <a:gd name="T61" fmla="*/ 0 h 4450"/>
                  <a:gd name="T62" fmla="*/ 0 w 4492"/>
                  <a:gd name="T63" fmla="*/ 0 h 4450"/>
                  <a:gd name="T64" fmla="*/ 0 w 4492"/>
                  <a:gd name="T65" fmla="*/ 0 h 4450"/>
                  <a:gd name="T66" fmla="*/ 0 w 4492"/>
                  <a:gd name="T67" fmla="*/ 0 h 4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92"/>
                  <a:gd name="T103" fmla="*/ 0 h 4450"/>
                  <a:gd name="T104" fmla="*/ 4492 w 4492"/>
                  <a:gd name="T105" fmla="*/ 4450 h 4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92" h="4450">
                    <a:moveTo>
                      <a:pt x="384" y="0"/>
                    </a:moveTo>
                    <a:lnTo>
                      <a:pt x="4108" y="0"/>
                    </a:lnTo>
                    <a:lnTo>
                      <a:pt x="4148" y="2"/>
                    </a:lnTo>
                    <a:lnTo>
                      <a:pt x="4187" y="8"/>
                    </a:lnTo>
                    <a:lnTo>
                      <a:pt x="4224" y="17"/>
                    </a:lnTo>
                    <a:lnTo>
                      <a:pt x="4259" y="30"/>
                    </a:lnTo>
                    <a:lnTo>
                      <a:pt x="4293" y="45"/>
                    </a:lnTo>
                    <a:lnTo>
                      <a:pt x="4324" y="65"/>
                    </a:lnTo>
                    <a:lnTo>
                      <a:pt x="4354" y="86"/>
                    </a:lnTo>
                    <a:lnTo>
                      <a:pt x="4381" y="111"/>
                    </a:lnTo>
                    <a:lnTo>
                      <a:pt x="4406" y="138"/>
                    </a:lnTo>
                    <a:lnTo>
                      <a:pt x="4427" y="166"/>
                    </a:lnTo>
                    <a:lnTo>
                      <a:pt x="4446" y="197"/>
                    </a:lnTo>
                    <a:lnTo>
                      <a:pt x="4462" y="232"/>
                    </a:lnTo>
                    <a:lnTo>
                      <a:pt x="4475" y="266"/>
                    </a:lnTo>
                    <a:lnTo>
                      <a:pt x="4484" y="302"/>
                    </a:lnTo>
                    <a:lnTo>
                      <a:pt x="4490" y="340"/>
                    </a:lnTo>
                    <a:lnTo>
                      <a:pt x="4492" y="379"/>
                    </a:lnTo>
                    <a:lnTo>
                      <a:pt x="4492" y="4072"/>
                    </a:lnTo>
                    <a:lnTo>
                      <a:pt x="4490" y="4110"/>
                    </a:lnTo>
                    <a:lnTo>
                      <a:pt x="4484" y="4148"/>
                    </a:lnTo>
                    <a:lnTo>
                      <a:pt x="4475" y="4185"/>
                    </a:lnTo>
                    <a:lnTo>
                      <a:pt x="4462" y="4220"/>
                    </a:lnTo>
                    <a:lnTo>
                      <a:pt x="4446" y="4253"/>
                    </a:lnTo>
                    <a:lnTo>
                      <a:pt x="4427" y="4284"/>
                    </a:lnTo>
                    <a:lnTo>
                      <a:pt x="4406" y="4313"/>
                    </a:lnTo>
                    <a:lnTo>
                      <a:pt x="4381" y="4339"/>
                    </a:lnTo>
                    <a:lnTo>
                      <a:pt x="4354" y="4365"/>
                    </a:lnTo>
                    <a:lnTo>
                      <a:pt x="4324" y="4387"/>
                    </a:lnTo>
                    <a:lnTo>
                      <a:pt x="4293" y="4405"/>
                    </a:lnTo>
                    <a:lnTo>
                      <a:pt x="4259" y="4421"/>
                    </a:lnTo>
                    <a:lnTo>
                      <a:pt x="4224" y="4433"/>
                    </a:lnTo>
                    <a:lnTo>
                      <a:pt x="4187" y="4442"/>
                    </a:lnTo>
                    <a:lnTo>
                      <a:pt x="4148" y="4449"/>
                    </a:lnTo>
                    <a:lnTo>
                      <a:pt x="4108" y="4450"/>
                    </a:lnTo>
                    <a:lnTo>
                      <a:pt x="384" y="4450"/>
                    </a:lnTo>
                    <a:lnTo>
                      <a:pt x="343" y="4449"/>
                    </a:lnTo>
                    <a:lnTo>
                      <a:pt x="304" y="4442"/>
                    </a:lnTo>
                    <a:lnTo>
                      <a:pt x="268" y="4433"/>
                    </a:lnTo>
                    <a:lnTo>
                      <a:pt x="233" y="4421"/>
                    </a:lnTo>
                    <a:lnTo>
                      <a:pt x="199" y="4405"/>
                    </a:lnTo>
                    <a:lnTo>
                      <a:pt x="167" y="4387"/>
                    </a:lnTo>
                    <a:lnTo>
                      <a:pt x="138" y="4365"/>
                    </a:lnTo>
                    <a:lnTo>
                      <a:pt x="111" y="4339"/>
                    </a:lnTo>
                    <a:lnTo>
                      <a:pt x="86" y="4313"/>
                    </a:lnTo>
                    <a:lnTo>
                      <a:pt x="66" y="4284"/>
                    </a:lnTo>
                    <a:lnTo>
                      <a:pt x="46" y="4253"/>
                    </a:lnTo>
                    <a:lnTo>
                      <a:pt x="30" y="4220"/>
                    </a:lnTo>
                    <a:lnTo>
                      <a:pt x="17" y="4185"/>
                    </a:lnTo>
                    <a:lnTo>
                      <a:pt x="8" y="4148"/>
                    </a:lnTo>
                    <a:lnTo>
                      <a:pt x="2" y="4110"/>
                    </a:lnTo>
                    <a:lnTo>
                      <a:pt x="0" y="4072"/>
                    </a:lnTo>
                    <a:lnTo>
                      <a:pt x="0" y="379"/>
                    </a:lnTo>
                    <a:lnTo>
                      <a:pt x="2" y="340"/>
                    </a:lnTo>
                    <a:lnTo>
                      <a:pt x="8" y="302"/>
                    </a:lnTo>
                    <a:lnTo>
                      <a:pt x="17" y="266"/>
                    </a:lnTo>
                    <a:lnTo>
                      <a:pt x="30" y="232"/>
                    </a:lnTo>
                    <a:lnTo>
                      <a:pt x="46" y="197"/>
                    </a:lnTo>
                    <a:lnTo>
                      <a:pt x="66" y="166"/>
                    </a:lnTo>
                    <a:lnTo>
                      <a:pt x="86" y="138"/>
                    </a:lnTo>
                    <a:lnTo>
                      <a:pt x="111" y="111"/>
                    </a:lnTo>
                    <a:lnTo>
                      <a:pt x="138" y="86"/>
                    </a:lnTo>
                    <a:lnTo>
                      <a:pt x="167" y="65"/>
                    </a:lnTo>
                    <a:lnTo>
                      <a:pt x="199" y="45"/>
                    </a:lnTo>
                    <a:lnTo>
                      <a:pt x="233" y="30"/>
                    </a:lnTo>
                    <a:lnTo>
                      <a:pt x="268" y="17"/>
                    </a:lnTo>
                    <a:lnTo>
                      <a:pt x="304" y="8"/>
                    </a:lnTo>
                    <a:lnTo>
                      <a:pt x="343" y="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10" name="Freeform 1367"/>
              <p:cNvSpPr>
                <a:spLocks/>
              </p:cNvSpPr>
              <p:nvPr/>
            </p:nvSpPr>
            <p:spPr bwMode="auto">
              <a:xfrm>
                <a:off x="1272" y="2760"/>
                <a:ext cx="192" cy="192"/>
              </a:xfrm>
              <a:custGeom>
                <a:avLst/>
                <a:gdLst>
                  <a:gd name="T0" fmla="*/ 0 w 722"/>
                  <a:gd name="T1" fmla="*/ 0 h 720"/>
                  <a:gd name="T2" fmla="*/ 0 w 722"/>
                  <a:gd name="T3" fmla="*/ 0 h 720"/>
                  <a:gd name="T4" fmla="*/ 0 w 722"/>
                  <a:gd name="T5" fmla="*/ 0 h 720"/>
                  <a:gd name="T6" fmla="*/ 0 w 722"/>
                  <a:gd name="T7" fmla="*/ 0 h 720"/>
                  <a:gd name="T8" fmla="*/ 0 w 722"/>
                  <a:gd name="T9" fmla="*/ 0 h 720"/>
                  <a:gd name="T10" fmla="*/ 0 w 722"/>
                  <a:gd name="T11" fmla="*/ 0 h 720"/>
                  <a:gd name="T12" fmla="*/ 0 w 722"/>
                  <a:gd name="T13" fmla="*/ 0 h 720"/>
                  <a:gd name="T14" fmla="*/ 0 w 722"/>
                  <a:gd name="T15" fmla="*/ 0 h 720"/>
                  <a:gd name="T16" fmla="*/ 0 w 722"/>
                  <a:gd name="T17" fmla="*/ 0 h 720"/>
                  <a:gd name="T18" fmla="*/ 0 w 722"/>
                  <a:gd name="T19" fmla="*/ 0 h 720"/>
                  <a:gd name="T20" fmla="*/ 0 w 722"/>
                  <a:gd name="T21" fmla="*/ 0 h 720"/>
                  <a:gd name="T22" fmla="*/ 0 w 722"/>
                  <a:gd name="T23" fmla="*/ 0 h 720"/>
                  <a:gd name="T24" fmla="*/ 0 w 722"/>
                  <a:gd name="T25" fmla="*/ 0 h 720"/>
                  <a:gd name="T26" fmla="*/ 0 w 722"/>
                  <a:gd name="T27" fmla="*/ 0 h 720"/>
                  <a:gd name="T28" fmla="*/ 0 w 722"/>
                  <a:gd name="T29" fmla="*/ 0 h 720"/>
                  <a:gd name="T30" fmla="*/ 0 w 722"/>
                  <a:gd name="T31" fmla="*/ 0 h 720"/>
                  <a:gd name="T32" fmla="*/ 0 w 722"/>
                  <a:gd name="T33" fmla="*/ 0 h 720"/>
                  <a:gd name="T34" fmla="*/ 0 w 722"/>
                  <a:gd name="T35" fmla="*/ 0 h 720"/>
                  <a:gd name="T36" fmla="*/ 0 w 722"/>
                  <a:gd name="T37" fmla="*/ 0 h 720"/>
                  <a:gd name="T38" fmla="*/ 0 w 722"/>
                  <a:gd name="T39" fmla="*/ 0 h 720"/>
                  <a:gd name="T40" fmla="*/ 0 w 722"/>
                  <a:gd name="T41" fmla="*/ 0 h 720"/>
                  <a:gd name="T42" fmla="*/ 0 w 722"/>
                  <a:gd name="T43" fmla="*/ 0 h 720"/>
                  <a:gd name="T44" fmla="*/ 0 w 722"/>
                  <a:gd name="T45" fmla="*/ 0 h 720"/>
                  <a:gd name="T46" fmla="*/ 0 w 722"/>
                  <a:gd name="T47" fmla="*/ 0 h 720"/>
                  <a:gd name="T48" fmla="*/ 0 w 722"/>
                  <a:gd name="T49" fmla="*/ 0 h 720"/>
                  <a:gd name="T50" fmla="*/ 0 w 722"/>
                  <a:gd name="T51" fmla="*/ 0 h 720"/>
                  <a:gd name="T52" fmla="*/ 0 w 722"/>
                  <a:gd name="T53" fmla="*/ 0 h 720"/>
                  <a:gd name="T54" fmla="*/ 0 w 722"/>
                  <a:gd name="T55" fmla="*/ 0 h 720"/>
                  <a:gd name="T56" fmla="*/ 0 w 722"/>
                  <a:gd name="T57" fmla="*/ 0 h 720"/>
                  <a:gd name="T58" fmla="*/ 0 w 722"/>
                  <a:gd name="T59" fmla="*/ 0 h 720"/>
                  <a:gd name="T60" fmla="*/ 0 w 722"/>
                  <a:gd name="T61" fmla="*/ 0 h 720"/>
                  <a:gd name="T62" fmla="*/ 0 w 722"/>
                  <a:gd name="T63" fmla="*/ 0 h 720"/>
                  <a:gd name="T64" fmla="*/ 0 w 722"/>
                  <a:gd name="T65" fmla="*/ 0 h 720"/>
                  <a:gd name="T66" fmla="*/ 0 w 722"/>
                  <a:gd name="T67" fmla="*/ 0 h 720"/>
                  <a:gd name="T68" fmla="*/ 0 w 722"/>
                  <a:gd name="T69" fmla="*/ 0 h 720"/>
                  <a:gd name="T70" fmla="*/ 0 w 722"/>
                  <a:gd name="T71" fmla="*/ 0 h 720"/>
                  <a:gd name="T72" fmla="*/ 0 w 722"/>
                  <a:gd name="T73" fmla="*/ 0 h 720"/>
                  <a:gd name="T74" fmla="*/ 0 w 722"/>
                  <a:gd name="T75" fmla="*/ 0 h 720"/>
                  <a:gd name="T76" fmla="*/ 0 w 722"/>
                  <a:gd name="T77" fmla="*/ 0 h 720"/>
                  <a:gd name="T78" fmla="*/ 0 w 722"/>
                  <a:gd name="T79" fmla="*/ 0 h 720"/>
                  <a:gd name="T80" fmla="*/ 0 w 722"/>
                  <a:gd name="T81" fmla="*/ 0 h 720"/>
                  <a:gd name="T82" fmla="*/ 0 w 722"/>
                  <a:gd name="T83" fmla="*/ 0 h 720"/>
                  <a:gd name="T84" fmla="*/ 0 w 722"/>
                  <a:gd name="T85" fmla="*/ 0 h 720"/>
                  <a:gd name="T86" fmla="*/ 0 w 722"/>
                  <a:gd name="T87" fmla="*/ 0 h 720"/>
                  <a:gd name="T88" fmla="*/ 0 w 722"/>
                  <a:gd name="T89" fmla="*/ 0 h 720"/>
                  <a:gd name="T90" fmla="*/ 0 w 722"/>
                  <a:gd name="T91" fmla="*/ 0 h 720"/>
                  <a:gd name="T92" fmla="*/ 0 w 722"/>
                  <a:gd name="T93" fmla="*/ 0 h 720"/>
                  <a:gd name="T94" fmla="*/ 0 w 722"/>
                  <a:gd name="T95" fmla="*/ 0 h 720"/>
                  <a:gd name="T96" fmla="*/ 0 w 722"/>
                  <a:gd name="T97" fmla="*/ 0 h 720"/>
                  <a:gd name="T98" fmla="*/ 0 w 722"/>
                  <a:gd name="T99" fmla="*/ 0 h 720"/>
                  <a:gd name="T100" fmla="*/ 0 w 722"/>
                  <a:gd name="T101" fmla="*/ 0 h 720"/>
                  <a:gd name="T102" fmla="*/ 0 w 722"/>
                  <a:gd name="T103" fmla="*/ 0 h 720"/>
                  <a:gd name="T104" fmla="*/ 0 w 722"/>
                  <a:gd name="T105" fmla="*/ 0 h 720"/>
                  <a:gd name="T106" fmla="*/ 0 w 722"/>
                  <a:gd name="T107" fmla="*/ 0 h 720"/>
                  <a:gd name="T108" fmla="*/ 0 w 722"/>
                  <a:gd name="T109" fmla="*/ 0 h 720"/>
                  <a:gd name="T110" fmla="*/ 0 w 722"/>
                  <a:gd name="T111" fmla="*/ 0 h 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2"/>
                  <a:gd name="T169" fmla="*/ 0 h 720"/>
                  <a:gd name="T170" fmla="*/ 722 w 722"/>
                  <a:gd name="T171" fmla="*/ 720 h 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2" h="720">
                    <a:moveTo>
                      <a:pt x="722" y="430"/>
                    </a:moveTo>
                    <a:lnTo>
                      <a:pt x="722" y="356"/>
                    </a:lnTo>
                    <a:lnTo>
                      <a:pt x="534" y="356"/>
                    </a:lnTo>
                    <a:lnTo>
                      <a:pt x="534" y="357"/>
                    </a:lnTo>
                    <a:lnTo>
                      <a:pt x="534" y="358"/>
                    </a:lnTo>
                    <a:lnTo>
                      <a:pt x="534" y="360"/>
                    </a:lnTo>
                    <a:lnTo>
                      <a:pt x="530" y="394"/>
                    </a:lnTo>
                    <a:lnTo>
                      <a:pt x="520" y="428"/>
                    </a:lnTo>
                    <a:lnTo>
                      <a:pt x="504" y="456"/>
                    </a:lnTo>
                    <a:lnTo>
                      <a:pt x="483" y="483"/>
                    </a:lnTo>
                    <a:lnTo>
                      <a:pt x="458" y="504"/>
                    </a:lnTo>
                    <a:lnTo>
                      <a:pt x="428" y="520"/>
                    </a:lnTo>
                    <a:lnTo>
                      <a:pt x="395" y="530"/>
                    </a:lnTo>
                    <a:lnTo>
                      <a:pt x="361" y="534"/>
                    </a:lnTo>
                    <a:lnTo>
                      <a:pt x="325" y="530"/>
                    </a:lnTo>
                    <a:lnTo>
                      <a:pt x="293" y="520"/>
                    </a:lnTo>
                    <a:lnTo>
                      <a:pt x="263" y="504"/>
                    </a:lnTo>
                    <a:lnTo>
                      <a:pt x="237" y="483"/>
                    </a:lnTo>
                    <a:lnTo>
                      <a:pt x="217" y="456"/>
                    </a:lnTo>
                    <a:lnTo>
                      <a:pt x="201" y="428"/>
                    </a:lnTo>
                    <a:lnTo>
                      <a:pt x="190" y="394"/>
                    </a:lnTo>
                    <a:lnTo>
                      <a:pt x="187" y="360"/>
                    </a:lnTo>
                    <a:lnTo>
                      <a:pt x="190" y="325"/>
                    </a:lnTo>
                    <a:lnTo>
                      <a:pt x="201" y="293"/>
                    </a:lnTo>
                    <a:lnTo>
                      <a:pt x="217" y="263"/>
                    </a:lnTo>
                    <a:lnTo>
                      <a:pt x="237" y="237"/>
                    </a:lnTo>
                    <a:lnTo>
                      <a:pt x="263" y="217"/>
                    </a:lnTo>
                    <a:lnTo>
                      <a:pt x="293" y="201"/>
                    </a:lnTo>
                    <a:lnTo>
                      <a:pt x="325" y="190"/>
                    </a:lnTo>
                    <a:lnTo>
                      <a:pt x="361" y="187"/>
                    </a:lnTo>
                    <a:lnTo>
                      <a:pt x="394" y="190"/>
                    </a:lnTo>
                    <a:lnTo>
                      <a:pt x="425" y="199"/>
                    </a:lnTo>
                    <a:lnTo>
                      <a:pt x="454" y="214"/>
                    </a:lnTo>
                    <a:lnTo>
                      <a:pt x="480" y="235"/>
                    </a:lnTo>
                    <a:lnTo>
                      <a:pt x="500" y="259"/>
                    </a:lnTo>
                    <a:lnTo>
                      <a:pt x="518" y="288"/>
                    </a:lnTo>
                    <a:lnTo>
                      <a:pt x="528" y="320"/>
                    </a:lnTo>
                    <a:lnTo>
                      <a:pt x="534" y="356"/>
                    </a:lnTo>
                    <a:lnTo>
                      <a:pt x="722" y="356"/>
                    </a:lnTo>
                    <a:lnTo>
                      <a:pt x="722" y="289"/>
                    </a:lnTo>
                    <a:lnTo>
                      <a:pt x="642" y="289"/>
                    </a:lnTo>
                    <a:lnTo>
                      <a:pt x="636" y="269"/>
                    </a:lnTo>
                    <a:lnTo>
                      <a:pt x="628" y="248"/>
                    </a:lnTo>
                    <a:lnTo>
                      <a:pt x="620" y="229"/>
                    </a:lnTo>
                    <a:lnTo>
                      <a:pt x="610" y="211"/>
                    </a:lnTo>
                    <a:lnTo>
                      <a:pt x="663" y="158"/>
                    </a:lnTo>
                    <a:lnTo>
                      <a:pt x="564" y="58"/>
                    </a:lnTo>
                    <a:lnTo>
                      <a:pt x="510" y="112"/>
                    </a:lnTo>
                    <a:lnTo>
                      <a:pt x="500" y="106"/>
                    </a:lnTo>
                    <a:lnTo>
                      <a:pt x="491" y="101"/>
                    </a:lnTo>
                    <a:lnTo>
                      <a:pt x="482" y="97"/>
                    </a:lnTo>
                    <a:lnTo>
                      <a:pt x="471" y="92"/>
                    </a:lnTo>
                    <a:lnTo>
                      <a:pt x="462" y="89"/>
                    </a:lnTo>
                    <a:lnTo>
                      <a:pt x="452" y="85"/>
                    </a:lnTo>
                    <a:lnTo>
                      <a:pt x="442" y="82"/>
                    </a:lnTo>
                    <a:lnTo>
                      <a:pt x="431" y="78"/>
                    </a:lnTo>
                    <a:lnTo>
                      <a:pt x="431" y="0"/>
                    </a:lnTo>
                    <a:lnTo>
                      <a:pt x="289" y="0"/>
                    </a:lnTo>
                    <a:lnTo>
                      <a:pt x="289" y="78"/>
                    </a:lnTo>
                    <a:lnTo>
                      <a:pt x="279" y="82"/>
                    </a:lnTo>
                    <a:lnTo>
                      <a:pt x="269" y="85"/>
                    </a:lnTo>
                    <a:lnTo>
                      <a:pt x="258" y="89"/>
                    </a:lnTo>
                    <a:lnTo>
                      <a:pt x="249" y="92"/>
                    </a:lnTo>
                    <a:lnTo>
                      <a:pt x="239" y="97"/>
                    </a:lnTo>
                    <a:lnTo>
                      <a:pt x="229" y="101"/>
                    </a:lnTo>
                    <a:lnTo>
                      <a:pt x="220" y="106"/>
                    </a:lnTo>
                    <a:lnTo>
                      <a:pt x="211" y="112"/>
                    </a:lnTo>
                    <a:lnTo>
                      <a:pt x="161" y="60"/>
                    </a:lnTo>
                    <a:lnTo>
                      <a:pt x="61" y="160"/>
                    </a:lnTo>
                    <a:lnTo>
                      <a:pt x="112" y="211"/>
                    </a:lnTo>
                    <a:lnTo>
                      <a:pt x="101" y="229"/>
                    </a:lnTo>
                    <a:lnTo>
                      <a:pt x="93" y="248"/>
                    </a:lnTo>
                    <a:lnTo>
                      <a:pt x="85" y="269"/>
                    </a:lnTo>
                    <a:lnTo>
                      <a:pt x="80" y="289"/>
                    </a:lnTo>
                    <a:lnTo>
                      <a:pt x="0" y="289"/>
                    </a:lnTo>
                    <a:lnTo>
                      <a:pt x="0" y="430"/>
                    </a:lnTo>
                    <a:lnTo>
                      <a:pt x="80" y="430"/>
                    </a:lnTo>
                    <a:lnTo>
                      <a:pt x="85" y="451"/>
                    </a:lnTo>
                    <a:lnTo>
                      <a:pt x="93" y="470"/>
                    </a:lnTo>
                    <a:lnTo>
                      <a:pt x="101" y="490"/>
                    </a:lnTo>
                    <a:lnTo>
                      <a:pt x="112" y="508"/>
                    </a:lnTo>
                    <a:lnTo>
                      <a:pt x="59" y="562"/>
                    </a:lnTo>
                    <a:lnTo>
                      <a:pt x="158" y="663"/>
                    </a:lnTo>
                    <a:lnTo>
                      <a:pt x="211" y="609"/>
                    </a:lnTo>
                    <a:lnTo>
                      <a:pt x="220" y="614"/>
                    </a:lnTo>
                    <a:lnTo>
                      <a:pt x="229" y="619"/>
                    </a:lnTo>
                    <a:lnTo>
                      <a:pt x="239" y="624"/>
                    </a:lnTo>
                    <a:lnTo>
                      <a:pt x="249" y="628"/>
                    </a:lnTo>
                    <a:lnTo>
                      <a:pt x="258" y="632"/>
                    </a:lnTo>
                    <a:lnTo>
                      <a:pt x="269" y="635"/>
                    </a:lnTo>
                    <a:lnTo>
                      <a:pt x="279" y="639"/>
                    </a:lnTo>
                    <a:lnTo>
                      <a:pt x="289" y="641"/>
                    </a:lnTo>
                    <a:lnTo>
                      <a:pt x="289" y="720"/>
                    </a:lnTo>
                    <a:lnTo>
                      <a:pt x="431" y="720"/>
                    </a:lnTo>
                    <a:lnTo>
                      <a:pt x="431" y="641"/>
                    </a:lnTo>
                    <a:lnTo>
                      <a:pt x="442" y="639"/>
                    </a:lnTo>
                    <a:lnTo>
                      <a:pt x="452" y="635"/>
                    </a:lnTo>
                    <a:lnTo>
                      <a:pt x="462" y="632"/>
                    </a:lnTo>
                    <a:lnTo>
                      <a:pt x="471" y="628"/>
                    </a:lnTo>
                    <a:lnTo>
                      <a:pt x="482" y="624"/>
                    </a:lnTo>
                    <a:lnTo>
                      <a:pt x="491" y="619"/>
                    </a:lnTo>
                    <a:lnTo>
                      <a:pt x="500" y="614"/>
                    </a:lnTo>
                    <a:lnTo>
                      <a:pt x="510" y="609"/>
                    </a:lnTo>
                    <a:lnTo>
                      <a:pt x="566" y="665"/>
                    </a:lnTo>
                    <a:lnTo>
                      <a:pt x="665" y="565"/>
                    </a:lnTo>
                    <a:lnTo>
                      <a:pt x="610" y="508"/>
                    </a:lnTo>
                    <a:lnTo>
                      <a:pt x="620" y="490"/>
                    </a:lnTo>
                    <a:lnTo>
                      <a:pt x="628" y="470"/>
                    </a:lnTo>
                    <a:lnTo>
                      <a:pt x="636" y="451"/>
                    </a:lnTo>
                    <a:lnTo>
                      <a:pt x="642" y="430"/>
                    </a:lnTo>
                    <a:lnTo>
                      <a:pt x="722" y="43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87" name="Freeform 2491"/>
            <p:cNvSpPr>
              <a:spLocks/>
            </p:cNvSpPr>
            <p:nvPr/>
          </p:nvSpPr>
          <p:spPr bwMode="auto">
            <a:xfrm>
              <a:off x="7348156" y="4342227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 wrap="square">
              <a:noAutofit/>
            </a:bodyPr>
            <a:lstStyle/>
            <a:p>
              <a:pPr fontAlgn="ctr"/>
              <a:endParaRPr lang="en-US" altLang="zh-CN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70074" y="4082842"/>
              <a:ext cx="588231" cy="1724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Сервер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472159" y="4287974"/>
              <a:ext cx="572345" cy="1724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200">
                  <a:latin typeface="Huawei Sans" panose="020C0503030203020204" pitchFamily="34" charset="0"/>
                </a:rPr>
                <a:t>Агент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193572" y="1526204"/>
              <a:ext cx="1037273" cy="5913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fontAlgn="ctr"/>
              <a:r>
                <a:rPr lang="ru-RU" sz="1200">
                  <a:latin typeface="Huawei Sans" panose="020C0503030203020204" pitchFamily="34" charset="0"/>
                </a:rPr>
                <a:t>Сеть управления DR</a:t>
              </a:r>
            </a:p>
          </p:txBody>
        </p:sp>
        <p:cxnSp>
          <p:nvCxnSpPr>
            <p:cNvPr id="91" name="直接连接符 90"/>
            <p:cNvCxnSpPr/>
            <p:nvPr/>
          </p:nvCxnSpPr>
          <p:spPr bwMode="auto">
            <a:xfrm flipH="1">
              <a:off x="4581084" y="3670425"/>
              <a:ext cx="1145323" cy="10133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2" name="Picture 18" descr="图片79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9509" y="3505326"/>
              <a:ext cx="500529" cy="37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TextBox 92"/>
            <p:cNvSpPr txBox="1"/>
            <p:nvPr/>
          </p:nvSpPr>
          <p:spPr>
            <a:xfrm>
              <a:off x="4973632" y="3548000"/>
              <a:ext cx="429426" cy="2094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fontAlgn="ctr"/>
              <a:r>
                <a:rPr lang="ru-RU" sz="1100" b="1">
                  <a:latin typeface="Huawei Sans" panose="020C0503030203020204" pitchFamily="34" charset="0"/>
                </a:rPr>
                <a:t>WAN</a:t>
              </a:r>
            </a:p>
          </p:txBody>
        </p:sp>
        <p:pic>
          <p:nvPicPr>
            <p:cNvPr id="94" name="Picture 456" descr="图片23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661204" y="3543858"/>
              <a:ext cx="306029" cy="306587"/>
            </a:xfrm>
            <a:prstGeom prst="rect">
              <a:avLst/>
            </a:prstGeom>
            <a:noFill/>
          </p:spPr>
        </p:pic>
        <p:pic>
          <p:nvPicPr>
            <p:cNvPr id="95" name="Picture 456" descr="图片23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361307" y="3543858"/>
              <a:ext cx="306029" cy="306587"/>
            </a:xfrm>
            <a:prstGeom prst="rect">
              <a:avLst/>
            </a:prstGeom>
            <a:noFill/>
          </p:spPr>
        </p:pic>
        <p:cxnSp>
          <p:nvCxnSpPr>
            <p:cNvPr id="96" name="直接连接符 95"/>
            <p:cNvCxnSpPr/>
            <p:nvPr/>
          </p:nvCxnSpPr>
          <p:spPr bwMode="auto">
            <a:xfrm flipV="1">
              <a:off x="5840480" y="3867894"/>
              <a:ext cx="744" cy="301186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接连接符 96"/>
            <p:cNvCxnSpPr/>
            <p:nvPr/>
          </p:nvCxnSpPr>
          <p:spPr bwMode="auto">
            <a:xfrm flipH="1">
              <a:off x="4530584" y="3903898"/>
              <a:ext cx="1310640" cy="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接连接符 97"/>
            <p:cNvCxnSpPr/>
            <p:nvPr/>
          </p:nvCxnSpPr>
          <p:spPr bwMode="auto">
            <a:xfrm flipV="1">
              <a:off x="4545080" y="3903898"/>
              <a:ext cx="0" cy="288032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直接连接符 98"/>
            <p:cNvCxnSpPr/>
            <p:nvPr/>
          </p:nvCxnSpPr>
          <p:spPr bwMode="auto">
            <a:xfrm flipH="1">
              <a:off x="4005020" y="4188239"/>
              <a:ext cx="561654" cy="3691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直接连接符 99"/>
            <p:cNvCxnSpPr/>
            <p:nvPr/>
          </p:nvCxnSpPr>
          <p:spPr bwMode="auto">
            <a:xfrm flipH="1" flipV="1">
              <a:off x="5832860" y="4170350"/>
              <a:ext cx="404408" cy="2158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直接连接符 100"/>
            <p:cNvCxnSpPr/>
            <p:nvPr/>
          </p:nvCxnSpPr>
          <p:spPr bwMode="auto">
            <a:xfrm>
              <a:off x="5913232" y="3795886"/>
              <a:ext cx="0" cy="28803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直接连接符 101"/>
            <p:cNvCxnSpPr/>
            <p:nvPr/>
          </p:nvCxnSpPr>
          <p:spPr bwMode="auto">
            <a:xfrm>
              <a:off x="4473072" y="3844230"/>
              <a:ext cx="0" cy="28803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直接连接符 102"/>
            <p:cNvCxnSpPr/>
            <p:nvPr/>
          </p:nvCxnSpPr>
          <p:spPr bwMode="auto">
            <a:xfrm flipH="1">
              <a:off x="5913232" y="4083918"/>
              <a:ext cx="360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直接连接符 103"/>
            <p:cNvCxnSpPr/>
            <p:nvPr/>
          </p:nvCxnSpPr>
          <p:spPr bwMode="auto">
            <a:xfrm flipH="1">
              <a:off x="3933012" y="4119922"/>
              <a:ext cx="5400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7" name="Title 2"/>
          <p:cNvSpPr txBox="1"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pPr lvl="0"/>
            <a:r>
              <a:rPr lang="ru-RU">
                <a:latin typeface="Huawei Sans" panose="020C0503030203020204" pitchFamily="34" charset="0"/>
              </a:rPr>
              <a:t>DR с асинхронной репликацией SAN</a:t>
            </a:r>
          </a:p>
        </p:txBody>
      </p:sp>
    </p:spTree>
    <p:extLst>
      <p:ext uri="{BB962C8B-B14F-4D97-AF65-F5344CB8AC3E}">
        <p14:creationId xmlns:p14="http://schemas.microsoft.com/office/powerpoint/2010/main" val="21886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Принципы асинхронной репликации SAN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928325" y="1089855"/>
            <a:ext cx="7206875" cy="2071204"/>
            <a:chOff x="1823506" y="1139370"/>
            <a:chExt cx="7206875" cy="2071204"/>
          </a:xfrm>
        </p:grpSpPr>
        <p:pic>
          <p:nvPicPr>
            <p:cNvPr id="6" name="Picture 463" descr="图片1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660" y="1682342"/>
              <a:ext cx="573010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图片20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2299" y="1139370"/>
              <a:ext cx="1013905" cy="1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4427134" y="1309347"/>
              <a:ext cx="466989" cy="1575214"/>
            </a:xfrm>
            <a:prstGeom prst="rect">
              <a:avLst/>
            </a:prstGeom>
            <a:solidFill>
              <a:srgbClr val="52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15181" y="2662617"/>
              <a:ext cx="789227" cy="28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/>
                <a:t>LUN A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160406" y="2839470"/>
              <a:ext cx="20838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Основной объект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189313" y="2859798"/>
              <a:ext cx="2245261" cy="350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Резервный объект</a:t>
              </a: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5172266" y="2050301"/>
              <a:ext cx="2303350" cy="65884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20842" y="2140062"/>
              <a:ext cx="3326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Huawei Sans" panose="020C0503030203020204" pitchFamily="34" charset="0"/>
                </a:rPr>
                <a:t>Асинхронная удаленная </a:t>
              </a:r>
              <a:r>
                <a:rPr lang="ru-RU" sz="1200" dirty="0" smtClean="0">
                  <a:latin typeface="Huawei Sans" panose="020C0503030203020204" pitchFamily="34" charset="0"/>
                </a:rPr>
                <a:t/>
              </a:r>
              <a:br>
                <a:rPr lang="ru-RU" sz="1200" dirty="0" smtClean="0">
                  <a:latin typeface="Huawei Sans" panose="020C0503030203020204" pitchFamily="34" charset="0"/>
                </a:rPr>
              </a:br>
              <a:r>
                <a:rPr lang="ru-RU" sz="1200" dirty="0" smtClean="0">
                  <a:latin typeface="Huawei Sans" panose="020C0503030203020204" pitchFamily="34" charset="0"/>
                </a:rPr>
                <a:t>репликация</a:t>
              </a:r>
              <a:endParaRPr lang="ru-RU" sz="1200" dirty="0">
                <a:latin typeface="Huawei Sans" panose="020C0503030203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233110" y="1447915"/>
              <a:ext cx="849552" cy="792910"/>
            </a:xfrm>
            <a:prstGeom prst="rect">
              <a:avLst/>
            </a:prstGeom>
            <a:solidFill>
              <a:srgbClr val="81C15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mtClean="0"/>
            </a:p>
            <a:p>
              <a:pPr algn="ctr"/>
              <a:endParaRPr lang="en-US" altLang="zh-CN"/>
            </a:p>
            <a:p>
              <a:pPr algn="ctr"/>
              <a:r>
                <a:rPr lang="ru-RU" sz="1400"/>
                <a:t>Кэш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61542" y="1458601"/>
              <a:ext cx="543391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/>
                <a:t>N+1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450789" y="1770939"/>
              <a:ext cx="510603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/>
                <a:t>N</a:t>
              </a:r>
            </a:p>
          </p:txBody>
        </p:sp>
        <p:pic>
          <p:nvPicPr>
            <p:cNvPr id="19" name="Picture 464" descr="图片155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4868" y="2455719"/>
              <a:ext cx="322350" cy="47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图片20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0835" y="1142358"/>
              <a:ext cx="1013905" cy="1804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7795670" y="1312335"/>
              <a:ext cx="466989" cy="1575214"/>
            </a:xfrm>
            <a:prstGeom prst="rect">
              <a:avLst/>
            </a:prstGeom>
            <a:solidFill>
              <a:srgbClr val="525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41154" y="2805321"/>
              <a:ext cx="789227" cy="283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/>
                <a:t>LUN B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601646" y="1450902"/>
              <a:ext cx="849552" cy="792910"/>
            </a:xfrm>
            <a:prstGeom prst="rect">
              <a:avLst/>
            </a:prstGeom>
            <a:solidFill>
              <a:srgbClr val="81C15F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mtClean="0"/>
            </a:p>
            <a:p>
              <a:pPr algn="ctr"/>
              <a:endParaRPr lang="en-US" altLang="zh-CN"/>
            </a:p>
            <a:p>
              <a:pPr algn="ctr"/>
              <a:r>
                <a:rPr lang="ru-RU" sz="1400"/>
                <a:t>Кэш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795670" y="1458601"/>
              <a:ext cx="481829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x+1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795671" y="1773926"/>
              <a:ext cx="481830" cy="2763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/>
                <a:t>x</a:t>
              </a:r>
            </a:p>
          </p:txBody>
        </p:sp>
        <p:pic>
          <p:nvPicPr>
            <p:cNvPr id="26" name="Picture 464" descr="图片155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3404" y="2458706"/>
              <a:ext cx="322350" cy="478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直接箭头连接符 26"/>
            <p:cNvCxnSpPr/>
            <p:nvPr/>
          </p:nvCxnSpPr>
          <p:spPr>
            <a:xfrm>
              <a:off x="3139920" y="1843044"/>
              <a:ext cx="918955" cy="0"/>
            </a:xfrm>
            <a:prstGeom prst="straightConnector1">
              <a:avLst/>
            </a:prstGeom>
            <a:ln w="38100">
              <a:solidFill>
                <a:srgbClr val="81C15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 flipH="1">
              <a:off x="3076497" y="2119346"/>
              <a:ext cx="1045801" cy="0"/>
            </a:xfrm>
            <a:prstGeom prst="straightConnector1">
              <a:avLst/>
            </a:prstGeom>
            <a:ln w="38100">
              <a:solidFill>
                <a:srgbClr val="81C15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肘形连接符 28"/>
            <p:cNvCxnSpPr>
              <a:stCxn id="9" idx="3"/>
            </p:cNvCxnSpPr>
            <p:nvPr/>
          </p:nvCxnSpPr>
          <p:spPr>
            <a:xfrm flipV="1">
              <a:off x="5136204" y="1583045"/>
              <a:ext cx="2354631" cy="458603"/>
            </a:xfrm>
            <a:prstGeom prst="bentConnector3">
              <a:avLst/>
            </a:prstGeom>
            <a:ln w="38100">
              <a:solidFill>
                <a:srgbClr val="81C15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8048412" y="2255924"/>
              <a:ext cx="0" cy="348907"/>
            </a:xfrm>
            <a:prstGeom prst="straightConnector1">
              <a:avLst/>
            </a:prstGeom>
            <a:ln w="38100">
              <a:solidFill>
                <a:srgbClr val="81C15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4669082" y="2207962"/>
              <a:ext cx="0" cy="348907"/>
            </a:xfrm>
            <a:prstGeom prst="straightConnector1">
              <a:avLst/>
            </a:prstGeom>
            <a:ln w="38100">
              <a:solidFill>
                <a:srgbClr val="81C15F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1823506" y="2316030"/>
              <a:ext cx="13575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/>
                <a:t>Сервер БД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864192" y="1615472"/>
              <a:ext cx="477589" cy="33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348408" y="1540568"/>
              <a:ext cx="477589" cy="33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2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3348407" y="2179282"/>
              <a:ext cx="477589" cy="33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3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246812" y="1584542"/>
              <a:ext cx="477589" cy="33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347564" y="1200749"/>
              <a:ext cx="477589" cy="33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4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4699234" y="2234722"/>
              <a:ext cx="477589" cy="33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8143029" y="2256091"/>
              <a:ext cx="477589" cy="339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570515" y="3315028"/>
            <a:ext cx="7786566" cy="2735910"/>
            <a:chOff x="3570515" y="3315028"/>
            <a:chExt cx="7786566" cy="2735910"/>
          </a:xfrm>
        </p:grpSpPr>
        <p:pic>
          <p:nvPicPr>
            <p:cNvPr id="32" name="Picture 463" descr="图片1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132" y="3382406"/>
              <a:ext cx="573010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63" descr="图片1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317" y="3315028"/>
              <a:ext cx="573010" cy="66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文本框 39"/>
            <p:cNvSpPr txBox="1"/>
            <p:nvPr/>
          </p:nvSpPr>
          <p:spPr>
            <a:xfrm>
              <a:off x="5941740" y="3460180"/>
              <a:ext cx="15878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/>
                <a:t>Основной хост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371327" y="3467386"/>
              <a:ext cx="16630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/>
                <a:t>Резервный хост</a:t>
              </a: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3570515" y="4055791"/>
              <a:ext cx="7786566" cy="1995147"/>
              <a:chOff x="3570515" y="4119291"/>
              <a:chExt cx="7786566" cy="1995147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9694777" y="5775884"/>
                <a:ext cx="16623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/>
                  <a:t>Резервный объект</a:t>
                </a: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3570515" y="4119291"/>
                <a:ext cx="7085664" cy="1955883"/>
                <a:chOff x="2787440" y="4231167"/>
                <a:chExt cx="6820100" cy="1955883"/>
              </a:xfrm>
            </p:grpSpPr>
            <p:pic>
              <p:nvPicPr>
                <p:cNvPr id="33" name="Picture 14" descr="图片20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10130" y="4610829"/>
                  <a:ext cx="1305134" cy="149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矩形 33"/>
                <p:cNvSpPr/>
                <p:nvPr/>
              </p:nvSpPr>
              <p:spPr>
                <a:xfrm>
                  <a:off x="4550326" y="4753607"/>
                  <a:ext cx="343797" cy="1312494"/>
                </a:xfrm>
                <a:prstGeom prst="rect">
                  <a:avLst/>
                </a:prstGeom>
                <a:solidFill>
                  <a:srgbClr val="52525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4168000" y="4756267"/>
                  <a:ext cx="974176" cy="488665"/>
                  <a:chOff x="2516912" y="4583617"/>
                  <a:chExt cx="1048706" cy="531105"/>
                </a:xfrm>
              </p:grpSpPr>
              <p:sp>
                <p:nvSpPr>
                  <p:cNvPr id="64" name="流程图: 磁盘 63"/>
                  <p:cNvSpPr/>
                  <p:nvPr/>
                </p:nvSpPr>
                <p:spPr>
                  <a:xfrm>
                    <a:off x="2555155" y="4583617"/>
                    <a:ext cx="932543" cy="508646"/>
                  </a:xfrm>
                  <a:prstGeom prst="flowChartMagneticDisk">
                    <a:avLst/>
                  </a:prstGeom>
                  <a:solidFill>
                    <a:srgbClr val="81C15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文本框 64"/>
                  <p:cNvSpPr txBox="1"/>
                  <p:nvPr/>
                </p:nvSpPr>
                <p:spPr>
                  <a:xfrm>
                    <a:off x="2516912" y="4679862"/>
                    <a:ext cx="1048706" cy="434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000" dirty="0"/>
                      <a:t>Первичный</a:t>
                    </a:r>
                  </a:p>
                  <a:p>
                    <a:pPr algn="ctr"/>
                    <a:r>
                      <a:rPr lang="ru-RU" sz="1000" dirty="0"/>
                      <a:t>LUN</a:t>
                    </a:r>
                  </a:p>
                </p:txBody>
              </p:sp>
            </p:grpSp>
            <p:grpSp>
              <p:nvGrpSpPr>
                <p:cNvPr id="36" name="组合 35"/>
                <p:cNvGrpSpPr/>
                <p:nvPr/>
              </p:nvGrpSpPr>
              <p:grpSpPr>
                <a:xfrm>
                  <a:off x="4061901" y="5555331"/>
                  <a:ext cx="1098300" cy="527026"/>
                  <a:chOff x="2402700" y="4611538"/>
                  <a:chExt cx="1182326" cy="572797"/>
                </a:xfrm>
              </p:grpSpPr>
              <p:sp>
                <p:nvSpPr>
                  <p:cNvPr id="62" name="流程图: 磁盘 61"/>
                  <p:cNvSpPr/>
                  <p:nvPr/>
                </p:nvSpPr>
                <p:spPr>
                  <a:xfrm>
                    <a:off x="2527697" y="4611538"/>
                    <a:ext cx="932543" cy="508646"/>
                  </a:xfrm>
                  <a:prstGeom prst="flowChartMagneticDisk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3" name="文本框 62"/>
                  <p:cNvSpPr txBox="1"/>
                  <p:nvPr/>
                </p:nvSpPr>
                <p:spPr>
                  <a:xfrm>
                    <a:off x="2402700" y="4749475"/>
                    <a:ext cx="1182326" cy="434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ru-RU" sz="1000"/>
                      <a:t>Вторичный</a:t>
                    </a:r>
                  </a:p>
                  <a:p>
                    <a:pPr algn="ctr"/>
                    <a:r>
                      <a:rPr lang="ru-RU" sz="1000"/>
                      <a:t>LUN</a:t>
                    </a:r>
                  </a:p>
                </p:txBody>
              </p:sp>
            </p:grpSp>
            <p:pic>
              <p:nvPicPr>
                <p:cNvPr id="38" name="Picture 14" descr="图片20"/>
                <p:cNvPicPr>
                  <a:picLocks noChangeAspect="1" noChangeArrowheads="1"/>
                </p:cNvPicPr>
                <p:nvPr/>
              </p:nvPicPr>
              <p:blipFill>
                <a:blip r:embed="rId4"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7912" y="4610829"/>
                  <a:ext cx="1305134" cy="14917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矩形 38"/>
                <p:cNvSpPr/>
                <p:nvPr/>
              </p:nvSpPr>
              <p:spPr>
                <a:xfrm>
                  <a:off x="7908108" y="4753607"/>
                  <a:ext cx="343797" cy="1312494"/>
                </a:xfrm>
                <a:prstGeom prst="rect">
                  <a:avLst/>
                </a:prstGeom>
                <a:solidFill>
                  <a:srgbClr val="52525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下箭头 41"/>
                <p:cNvSpPr/>
                <p:nvPr/>
              </p:nvSpPr>
              <p:spPr>
                <a:xfrm>
                  <a:off x="4604392" y="4262237"/>
                  <a:ext cx="235664" cy="321168"/>
                </a:xfrm>
                <a:prstGeom prst="downArrow">
                  <a:avLst/>
                </a:prstGeom>
                <a:noFill/>
                <a:ln w="38100">
                  <a:solidFill>
                    <a:srgbClr val="81C1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下箭头 42"/>
                <p:cNvSpPr/>
                <p:nvPr/>
              </p:nvSpPr>
              <p:spPr>
                <a:xfrm>
                  <a:off x="8024716" y="4231167"/>
                  <a:ext cx="235664" cy="321168"/>
                </a:xfrm>
                <a:prstGeom prst="downArrow">
                  <a:avLst/>
                </a:prstGeom>
                <a:noFill/>
                <a:ln w="38100">
                  <a:solidFill>
                    <a:srgbClr val="81C1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流程图: 磁盘 59"/>
                <p:cNvSpPr/>
                <p:nvPr/>
              </p:nvSpPr>
              <p:spPr>
                <a:xfrm>
                  <a:off x="7583119" y="4705100"/>
                  <a:ext cx="866269" cy="468000"/>
                </a:xfrm>
                <a:prstGeom prst="flowChartMagneticDisk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流程图: 磁盘 57"/>
                <p:cNvSpPr/>
                <p:nvPr/>
              </p:nvSpPr>
              <p:spPr>
                <a:xfrm>
                  <a:off x="7490910" y="5562500"/>
                  <a:ext cx="866269" cy="468000"/>
                </a:xfrm>
                <a:prstGeom prst="flowChartMagneticDisk">
                  <a:avLst/>
                </a:prstGeom>
                <a:solidFill>
                  <a:srgbClr val="81C15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文本框 58"/>
                <p:cNvSpPr txBox="1"/>
                <p:nvPr/>
              </p:nvSpPr>
              <p:spPr>
                <a:xfrm>
                  <a:off x="7427848" y="4785018"/>
                  <a:ext cx="116716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/>
                    <a:t>Вторичный</a:t>
                  </a:r>
                </a:p>
                <a:p>
                  <a:pPr algn="ctr"/>
                  <a:r>
                    <a:rPr lang="ru-RU" sz="1000"/>
                    <a:t>LUN</a:t>
                  </a:r>
                </a:p>
              </p:txBody>
            </p:sp>
            <p:sp>
              <p:nvSpPr>
                <p:cNvPr id="46" name="上箭头 45"/>
                <p:cNvSpPr/>
                <p:nvPr/>
              </p:nvSpPr>
              <p:spPr>
                <a:xfrm>
                  <a:off x="4461310" y="5183632"/>
                  <a:ext cx="274500" cy="373201"/>
                </a:xfrm>
                <a:prstGeom prst="upArrow">
                  <a:avLst/>
                </a:prstGeom>
                <a:solidFill>
                  <a:srgbClr val="C700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上箭头 46"/>
                <p:cNvSpPr/>
                <p:nvPr/>
              </p:nvSpPr>
              <p:spPr>
                <a:xfrm rot="10800000">
                  <a:off x="7820574" y="5190558"/>
                  <a:ext cx="274500" cy="373201"/>
                </a:xfrm>
                <a:prstGeom prst="upArrow">
                  <a:avLst/>
                </a:prstGeom>
                <a:solidFill>
                  <a:srgbClr val="C7000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48" name="组合 47"/>
                <p:cNvGrpSpPr/>
                <p:nvPr/>
              </p:nvGrpSpPr>
              <p:grpSpPr>
                <a:xfrm>
                  <a:off x="8444714" y="5220821"/>
                  <a:ext cx="1162826" cy="412476"/>
                  <a:chOff x="2498091" y="4734621"/>
                  <a:chExt cx="1344678" cy="655488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503487" y="4734621"/>
                    <a:ext cx="1236691" cy="655488"/>
                  </a:xfrm>
                  <a:prstGeom prst="ellipse">
                    <a:avLst/>
                  </a:prstGeom>
                  <a:solidFill>
                    <a:srgbClr val="C7000B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文本框 56"/>
                  <p:cNvSpPr txBox="1"/>
                  <p:nvPr/>
                </p:nvSpPr>
                <p:spPr>
                  <a:xfrm>
                    <a:off x="2498091" y="4901485"/>
                    <a:ext cx="1344678" cy="3912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000" dirty="0">
                        <a:solidFill>
                          <a:schemeClr val="bg1"/>
                        </a:solidFill>
                      </a:rPr>
                      <a:t>Переключение</a:t>
                    </a:r>
                  </a:p>
                </p:txBody>
              </p:sp>
            </p:grpSp>
            <p:sp>
              <p:nvSpPr>
                <p:cNvPr id="49" name="右箭头 48"/>
                <p:cNvSpPr/>
                <p:nvPr/>
              </p:nvSpPr>
              <p:spPr>
                <a:xfrm>
                  <a:off x="5613793" y="4540596"/>
                  <a:ext cx="1777885" cy="459693"/>
                </a:xfrm>
                <a:prstGeom prst="right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右箭头 49"/>
                <p:cNvSpPr/>
                <p:nvPr/>
              </p:nvSpPr>
              <p:spPr>
                <a:xfrm rot="10800000">
                  <a:off x="5492543" y="5358958"/>
                  <a:ext cx="1777885" cy="459693"/>
                </a:xfrm>
                <a:prstGeom prst="right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51" name="组合 50"/>
                <p:cNvGrpSpPr/>
                <p:nvPr/>
              </p:nvGrpSpPr>
              <p:grpSpPr>
                <a:xfrm>
                  <a:off x="3101238" y="5200558"/>
                  <a:ext cx="1160082" cy="412476"/>
                  <a:chOff x="2141239" y="4734621"/>
                  <a:chExt cx="1341502" cy="655488"/>
                </a:xfrm>
              </p:grpSpPr>
              <p:sp>
                <p:nvSpPr>
                  <p:cNvPr id="54" name="椭圆 53"/>
                  <p:cNvSpPr/>
                  <p:nvPr/>
                </p:nvSpPr>
                <p:spPr>
                  <a:xfrm>
                    <a:off x="2180757" y="4734621"/>
                    <a:ext cx="1233774" cy="655488"/>
                  </a:xfrm>
                  <a:prstGeom prst="ellipse">
                    <a:avLst/>
                  </a:prstGeom>
                  <a:solidFill>
                    <a:srgbClr val="C7000B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5" name="文本框 54"/>
                  <p:cNvSpPr txBox="1"/>
                  <p:nvPr/>
                </p:nvSpPr>
                <p:spPr>
                  <a:xfrm>
                    <a:off x="2141239" y="4856659"/>
                    <a:ext cx="1341502" cy="3912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000">
                        <a:solidFill>
                          <a:schemeClr val="bg1"/>
                        </a:solidFill>
                      </a:rPr>
                      <a:t>Переключение</a:t>
                    </a:r>
                  </a:p>
                </p:txBody>
              </p:sp>
            </p:grpSp>
            <p:sp>
              <p:nvSpPr>
                <p:cNvPr id="52" name="文本框 51"/>
                <p:cNvSpPr txBox="1"/>
                <p:nvPr/>
              </p:nvSpPr>
              <p:spPr>
                <a:xfrm>
                  <a:off x="2787440" y="5848496"/>
                  <a:ext cx="15903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600"/>
                    <a:t>Основной объект</a:t>
                  </a:r>
                </a:p>
              </p:txBody>
            </p:sp>
            <p:sp>
              <p:nvSpPr>
                <p:cNvPr id="61" name="文本框 60"/>
                <p:cNvSpPr txBox="1"/>
                <p:nvPr/>
              </p:nvSpPr>
              <p:spPr>
                <a:xfrm>
                  <a:off x="7359155" y="5682237"/>
                  <a:ext cx="11297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000"/>
                    <a:t>Первичный </a:t>
                  </a:r>
                </a:p>
                <a:p>
                  <a:pPr algn="ctr"/>
                  <a:r>
                    <a:rPr lang="ru-RU" sz="1000"/>
                    <a:t>LUN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17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2"/>
          <p:cNvSpPr txBox="1"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pPr lvl="0"/>
            <a:r>
              <a:rPr lang="ru-RU"/>
              <a:t>DR с асинхронной репликацией NAS</a:t>
            </a:r>
          </a:p>
        </p:txBody>
      </p:sp>
      <p:grpSp>
        <p:nvGrpSpPr>
          <p:cNvPr id="91" name="组合 4"/>
          <p:cNvGrpSpPr/>
          <p:nvPr/>
        </p:nvGrpSpPr>
        <p:grpSpPr>
          <a:xfrm>
            <a:off x="1907240" y="1060409"/>
            <a:ext cx="7977925" cy="4538500"/>
            <a:chOff x="2372228" y="1026635"/>
            <a:chExt cx="5800172" cy="3633347"/>
          </a:xfrm>
        </p:grpSpPr>
        <p:pic>
          <p:nvPicPr>
            <p:cNvPr id="92" name="Picture 48" descr="图片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5032" y="3715978"/>
              <a:ext cx="536424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0550" y="3162947"/>
              <a:ext cx="574434" cy="20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5838" y="3069816"/>
              <a:ext cx="574434" cy="20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5" name="直接连接符 8"/>
            <p:cNvCxnSpPr/>
            <p:nvPr/>
          </p:nvCxnSpPr>
          <p:spPr bwMode="auto">
            <a:xfrm>
              <a:off x="3090490" y="2580687"/>
              <a:ext cx="421346" cy="523151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直接连接符 9"/>
            <p:cNvCxnSpPr/>
            <p:nvPr/>
          </p:nvCxnSpPr>
          <p:spPr bwMode="auto">
            <a:xfrm>
              <a:off x="3233706" y="1728572"/>
              <a:ext cx="0" cy="41711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接连接符 10"/>
            <p:cNvCxnSpPr/>
            <p:nvPr/>
          </p:nvCxnSpPr>
          <p:spPr bwMode="auto">
            <a:xfrm>
              <a:off x="2544226" y="1721416"/>
              <a:ext cx="3411385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直接连接符 11"/>
            <p:cNvCxnSpPr/>
            <p:nvPr/>
          </p:nvCxnSpPr>
          <p:spPr bwMode="auto">
            <a:xfrm>
              <a:off x="3102473" y="1900751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9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49400" y="2105600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43367" y="2105600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64514" y="2105600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2" name="直接连接符 15"/>
            <p:cNvCxnSpPr/>
            <p:nvPr/>
          </p:nvCxnSpPr>
          <p:spPr bwMode="auto">
            <a:xfrm>
              <a:off x="2544096" y="1892258"/>
              <a:ext cx="21289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直接连接符 16"/>
            <p:cNvCxnSpPr/>
            <p:nvPr/>
          </p:nvCxnSpPr>
          <p:spPr bwMode="auto">
            <a:xfrm flipH="1" flipV="1">
              <a:off x="6391628" y="1721030"/>
              <a:ext cx="2832" cy="410194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直接连接符 17"/>
            <p:cNvCxnSpPr/>
            <p:nvPr/>
          </p:nvCxnSpPr>
          <p:spPr bwMode="auto">
            <a:xfrm>
              <a:off x="7046422" y="1475771"/>
              <a:ext cx="0" cy="25280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5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3596" y="2093726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54024" y="2096294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7" name="直接连接符 21"/>
            <p:cNvCxnSpPr/>
            <p:nvPr/>
          </p:nvCxnSpPr>
          <p:spPr bwMode="auto">
            <a:xfrm>
              <a:off x="5728063" y="1716308"/>
              <a:ext cx="1580242" cy="5274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AutoShape 196"/>
            <p:cNvSpPr>
              <a:spLocks noChangeArrowheads="1"/>
            </p:cNvSpPr>
            <p:nvPr/>
          </p:nvSpPr>
          <p:spPr bwMode="gray">
            <a:xfrm>
              <a:off x="2372228" y="1059582"/>
              <a:ext cx="2353055" cy="3600400"/>
            </a:xfrm>
            <a:prstGeom prst="roundRect">
              <a:avLst>
                <a:gd name="adj" fmla="val 356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27432" rIns="0" bIns="0"/>
            <a:lstStyle/>
            <a:p>
              <a:pPr algn="ctr">
                <a:lnSpc>
                  <a:spcPct val="90000"/>
                </a:lnSpc>
              </a:pPr>
              <a:endParaRPr lang="en-US" sz="1200" b="1">
                <a:solidFill>
                  <a:schemeClr val="tx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09" name="AutoShape 196"/>
            <p:cNvSpPr>
              <a:spLocks noChangeArrowheads="1"/>
            </p:cNvSpPr>
            <p:nvPr/>
          </p:nvSpPr>
          <p:spPr bwMode="gray">
            <a:xfrm>
              <a:off x="5518247" y="1062680"/>
              <a:ext cx="2654153" cy="3597302"/>
            </a:xfrm>
            <a:prstGeom prst="roundRect">
              <a:avLst>
                <a:gd name="adj" fmla="val 3560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27432" rIns="0" bIns="0"/>
            <a:lstStyle/>
            <a:p>
              <a:pPr algn="ctr">
                <a:lnSpc>
                  <a:spcPct val="90000"/>
                </a:lnSpc>
              </a:pPr>
              <a:endParaRPr lang="en-US" sz="1200" b="1">
                <a:solidFill>
                  <a:schemeClr val="tx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10" name="TextBox 24"/>
            <p:cNvSpPr txBox="1"/>
            <p:nvPr/>
          </p:nvSpPr>
          <p:spPr>
            <a:xfrm>
              <a:off x="3197722" y="1026635"/>
              <a:ext cx="897467" cy="418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Основной центр</a:t>
              </a:r>
            </a:p>
          </p:txBody>
        </p:sp>
        <p:sp>
          <p:nvSpPr>
            <p:cNvPr id="111" name="TextBox 25"/>
            <p:cNvSpPr txBox="1"/>
            <p:nvPr/>
          </p:nvSpPr>
          <p:spPr>
            <a:xfrm>
              <a:off x="5526235" y="1076939"/>
              <a:ext cx="1119114" cy="24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Центр DR</a:t>
              </a:r>
            </a:p>
          </p:txBody>
        </p:sp>
        <p:pic>
          <p:nvPicPr>
            <p:cNvPr id="112" name="Picture 456" descr="图片23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349685" y="1546152"/>
              <a:ext cx="306029" cy="306587"/>
            </a:xfrm>
            <a:prstGeom prst="rect">
              <a:avLst/>
            </a:prstGeom>
            <a:noFill/>
          </p:spPr>
        </p:pic>
        <p:pic>
          <p:nvPicPr>
            <p:cNvPr id="113" name="Picture 456" descr="图片23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649582" y="1537235"/>
              <a:ext cx="306029" cy="306587"/>
            </a:xfrm>
            <a:prstGeom prst="rect">
              <a:avLst/>
            </a:prstGeom>
            <a:noFill/>
          </p:spPr>
        </p:pic>
        <p:pic>
          <p:nvPicPr>
            <p:cNvPr id="114" name="Picture 2" descr="C:\Documents and Settings\staylor\My Documents\My Software\iconexperience\v_collections_png\computer_network_security\256x256\shadow\serv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5488" y="1082847"/>
              <a:ext cx="395817" cy="43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云形 31"/>
            <p:cNvSpPr/>
            <p:nvPr/>
          </p:nvSpPr>
          <p:spPr bwMode="auto">
            <a:xfrm>
              <a:off x="3240056" y="2987845"/>
              <a:ext cx="855133" cy="423333"/>
            </a:xfrm>
            <a:prstGeom prst="cloud">
              <a:avLst/>
            </a:prstGeom>
            <a:noFill/>
            <a:ln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116" name="Picture 455" descr="图片14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07781" y="2132298"/>
              <a:ext cx="348326" cy="44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7" name="直接连接符 33"/>
            <p:cNvCxnSpPr/>
            <p:nvPr/>
          </p:nvCxnSpPr>
          <p:spPr bwMode="auto">
            <a:xfrm>
              <a:off x="3073027" y="2587037"/>
              <a:ext cx="421346" cy="523151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直接连接符 34"/>
            <p:cNvCxnSpPr/>
            <p:nvPr/>
          </p:nvCxnSpPr>
          <p:spPr bwMode="auto">
            <a:xfrm>
              <a:off x="3376240" y="2510837"/>
              <a:ext cx="209891" cy="579666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直接连接符 35"/>
            <p:cNvCxnSpPr/>
            <p:nvPr/>
          </p:nvCxnSpPr>
          <p:spPr bwMode="auto">
            <a:xfrm>
              <a:off x="3358777" y="2517187"/>
              <a:ext cx="210685" cy="573316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直接连接符 36"/>
            <p:cNvCxnSpPr/>
            <p:nvPr/>
          </p:nvCxnSpPr>
          <p:spPr bwMode="auto">
            <a:xfrm>
              <a:off x="3655188" y="2542815"/>
              <a:ext cx="23812" cy="53340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直接连接符 37"/>
            <p:cNvCxnSpPr/>
            <p:nvPr/>
          </p:nvCxnSpPr>
          <p:spPr bwMode="auto">
            <a:xfrm>
              <a:off x="3635003" y="2540999"/>
              <a:ext cx="20427" cy="531198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直接连接符 38"/>
            <p:cNvCxnSpPr/>
            <p:nvPr/>
          </p:nvCxnSpPr>
          <p:spPr bwMode="auto">
            <a:xfrm flipH="1">
              <a:off x="3855212" y="2538052"/>
              <a:ext cx="107157" cy="559595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" name="直接连接符 39"/>
            <p:cNvCxnSpPr/>
            <p:nvPr/>
          </p:nvCxnSpPr>
          <p:spPr bwMode="auto">
            <a:xfrm flipH="1">
              <a:off x="3833781" y="2536236"/>
              <a:ext cx="103640" cy="561411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4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4400" y="3074047"/>
              <a:ext cx="574434" cy="20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461" descr="图片1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79688" y="2980916"/>
              <a:ext cx="574434" cy="209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云形 42"/>
            <p:cNvSpPr/>
            <p:nvPr/>
          </p:nvSpPr>
          <p:spPr bwMode="auto">
            <a:xfrm>
              <a:off x="6161056" y="2898945"/>
              <a:ext cx="797983" cy="423333"/>
            </a:xfrm>
            <a:prstGeom prst="cloud">
              <a:avLst/>
            </a:prstGeom>
            <a:noFill/>
            <a:ln>
              <a:solidFill>
                <a:srgbClr val="FFC0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127" name="直接连接符 43"/>
            <p:cNvCxnSpPr/>
            <p:nvPr/>
          </p:nvCxnSpPr>
          <p:spPr bwMode="auto">
            <a:xfrm>
              <a:off x="6555550" y="3292909"/>
              <a:ext cx="9526" cy="43815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8" name="直接连接符 44"/>
            <p:cNvCxnSpPr/>
            <p:nvPr/>
          </p:nvCxnSpPr>
          <p:spPr bwMode="auto">
            <a:xfrm>
              <a:off x="6522530" y="3285765"/>
              <a:ext cx="11188" cy="44450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直接连接符 45"/>
            <p:cNvCxnSpPr/>
            <p:nvPr/>
          </p:nvCxnSpPr>
          <p:spPr bwMode="auto">
            <a:xfrm flipH="1">
              <a:off x="6456035" y="2516620"/>
              <a:ext cx="138665" cy="476202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直接连接符 46"/>
            <p:cNvCxnSpPr/>
            <p:nvPr/>
          </p:nvCxnSpPr>
          <p:spPr bwMode="auto">
            <a:xfrm flipH="1">
              <a:off x="6478017" y="2531473"/>
              <a:ext cx="136978" cy="470924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直接连接符 47"/>
            <p:cNvCxnSpPr/>
            <p:nvPr/>
          </p:nvCxnSpPr>
          <p:spPr bwMode="auto">
            <a:xfrm>
              <a:off x="6244654" y="2507097"/>
              <a:ext cx="150019" cy="492919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直接连接符 48"/>
            <p:cNvCxnSpPr/>
            <p:nvPr/>
          </p:nvCxnSpPr>
          <p:spPr bwMode="auto">
            <a:xfrm>
              <a:off x="6220841" y="2511860"/>
              <a:ext cx="150262" cy="48890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33" name="Picture 48" descr="图片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30072" y="3722328"/>
              <a:ext cx="536424" cy="71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4" name="直接连接符 51"/>
            <p:cNvCxnSpPr/>
            <p:nvPr/>
          </p:nvCxnSpPr>
          <p:spPr bwMode="auto">
            <a:xfrm>
              <a:off x="3685350" y="3337359"/>
              <a:ext cx="9526" cy="43815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5" name="直接连接符 52"/>
            <p:cNvCxnSpPr/>
            <p:nvPr/>
          </p:nvCxnSpPr>
          <p:spPr bwMode="auto">
            <a:xfrm>
              <a:off x="3659950" y="3330215"/>
              <a:ext cx="11188" cy="444500"/>
            </a:xfrm>
            <a:prstGeom prst="line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6" name="直接连接符 53"/>
            <p:cNvCxnSpPr/>
            <p:nvPr/>
          </p:nvCxnSpPr>
          <p:spPr bwMode="auto">
            <a:xfrm flipV="1">
              <a:off x="5587637" y="1877018"/>
              <a:ext cx="1779919" cy="3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直接连接符 54"/>
            <p:cNvCxnSpPr/>
            <p:nvPr/>
          </p:nvCxnSpPr>
          <p:spPr bwMode="auto">
            <a:xfrm>
              <a:off x="3415838" y="1880270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直接连接符 55"/>
            <p:cNvCxnSpPr/>
            <p:nvPr/>
          </p:nvCxnSpPr>
          <p:spPr bwMode="auto">
            <a:xfrm>
              <a:off x="3694876" y="1880270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9" name="直接连接符 56"/>
            <p:cNvCxnSpPr/>
            <p:nvPr/>
          </p:nvCxnSpPr>
          <p:spPr bwMode="auto">
            <a:xfrm>
              <a:off x="4051368" y="1880270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直接连接符 57"/>
            <p:cNvCxnSpPr/>
            <p:nvPr/>
          </p:nvCxnSpPr>
          <p:spPr bwMode="auto">
            <a:xfrm>
              <a:off x="6290282" y="1876202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直接连接符 58"/>
            <p:cNvCxnSpPr/>
            <p:nvPr/>
          </p:nvCxnSpPr>
          <p:spPr bwMode="auto">
            <a:xfrm>
              <a:off x="6725837" y="1880270"/>
              <a:ext cx="0" cy="238715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42" name="Picture 18" descr="图片79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07887" y="1552156"/>
              <a:ext cx="500529" cy="37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" name="TextBox 58"/>
            <p:cNvSpPr txBox="1"/>
            <p:nvPr/>
          </p:nvSpPr>
          <p:spPr>
            <a:xfrm>
              <a:off x="4962010" y="1594830"/>
              <a:ext cx="429426" cy="2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WAN</a:t>
              </a:r>
            </a:p>
          </p:txBody>
        </p:sp>
        <p:cxnSp>
          <p:nvCxnSpPr>
            <p:cNvPr id="144" name="直接连接符 61"/>
            <p:cNvCxnSpPr/>
            <p:nvPr/>
          </p:nvCxnSpPr>
          <p:spPr bwMode="auto">
            <a:xfrm>
              <a:off x="3547312" y="1728572"/>
              <a:ext cx="0" cy="41711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5" name="直接连接符 62"/>
            <p:cNvCxnSpPr/>
            <p:nvPr/>
          </p:nvCxnSpPr>
          <p:spPr bwMode="auto">
            <a:xfrm>
              <a:off x="3855212" y="1721416"/>
              <a:ext cx="0" cy="41711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6" name="直接连接符 63"/>
            <p:cNvCxnSpPr/>
            <p:nvPr/>
          </p:nvCxnSpPr>
          <p:spPr bwMode="auto">
            <a:xfrm>
              <a:off x="4158910" y="1721416"/>
              <a:ext cx="0" cy="417111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直接连接符 64"/>
            <p:cNvCxnSpPr/>
            <p:nvPr/>
          </p:nvCxnSpPr>
          <p:spPr bwMode="auto">
            <a:xfrm flipV="1">
              <a:off x="6823676" y="1717396"/>
              <a:ext cx="0" cy="398234"/>
            </a:xfrm>
            <a:prstGeom prst="line">
              <a:avLst/>
            </a:prstGeom>
            <a:noFill/>
            <a:ln w="9525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8" name="TextBox 63"/>
            <p:cNvSpPr txBox="1"/>
            <p:nvPr/>
          </p:nvSpPr>
          <p:spPr>
            <a:xfrm>
              <a:off x="7193070" y="1071884"/>
              <a:ext cx="869640" cy="517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Сервер управления DR</a:t>
              </a:r>
            </a:p>
          </p:txBody>
        </p:sp>
        <p:sp>
          <p:nvSpPr>
            <p:cNvPr id="149" name="Freeform 2491"/>
            <p:cNvSpPr>
              <a:spLocks/>
            </p:cNvSpPr>
            <p:nvPr/>
          </p:nvSpPr>
          <p:spPr bwMode="auto">
            <a:xfrm>
              <a:off x="3326391" y="231481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0" name="Freeform 2491"/>
            <p:cNvSpPr>
              <a:spLocks/>
            </p:cNvSpPr>
            <p:nvPr/>
          </p:nvSpPr>
          <p:spPr bwMode="auto">
            <a:xfrm>
              <a:off x="3612141" y="233386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1" name="Freeform 2491"/>
            <p:cNvSpPr>
              <a:spLocks/>
            </p:cNvSpPr>
            <p:nvPr/>
          </p:nvSpPr>
          <p:spPr bwMode="auto">
            <a:xfrm>
              <a:off x="3948691" y="232751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2" name="Freeform 2491"/>
            <p:cNvSpPr>
              <a:spLocks/>
            </p:cNvSpPr>
            <p:nvPr/>
          </p:nvSpPr>
          <p:spPr bwMode="auto">
            <a:xfrm>
              <a:off x="6181351" y="230465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4" name="Freeform 2491"/>
            <p:cNvSpPr>
              <a:spLocks/>
            </p:cNvSpPr>
            <p:nvPr/>
          </p:nvSpPr>
          <p:spPr bwMode="auto">
            <a:xfrm>
              <a:off x="6630931" y="229703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5" name="Freeform 2491"/>
            <p:cNvSpPr>
              <a:spLocks/>
            </p:cNvSpPr>
            <p:nvPr/>
          </p:nvSpPr>
          <p:spPr bwMode="auto">
            <a:xfrm>
              <a:off x="2991111" y="2352911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156" name="Group 1365"/>
            <p:cNvGrpSpPr>
              <a:grpSpLocks/>
            </p:cNvGrpSpPr>
            <p:nvPr/>
          </p:nvGrpSpPr>
          <p:grpSpPr bwMode="auto">
            <a:xfrm>
              <a:off x="6952266" y="1226777"/>
              <a:ext cx="137160" cy="164465"/>
              <a:chOff x="1248" y="2736"/>
              <a:chExt cx="240" cy="240"/>
            </a:xfrm>
          </p:grpSpPr>
          <p:sp>
            <p:nvSpPr>
              <p:cNvPr id="177" name="Freeform 1366"/>
              <p:cNvSpPr>
                <a:spLocks/>
              </p:cNvSpPr>
              <p:nvPr/>
            </p:nvSpPr>
            <p:spPr bwMode="auto">
              <a:xfrm>
                <a:off x="1248" y="2736"/>
                <a:ext cx="240" cy="240"/>
              </a:xfrm>
              <a:custGeom>
                <a:avLst/>
                <a:gdLst>
                  <a:gd name="T0" fmla="*/ 0 w 4492"/>
                  <a:gd name="T1" fmla="*/ 0 h 4450"/>
                  <a:gd name="T2" fmla="*/ 0 w 4492"/>
                  <a:gd name="T3" fmla="*/ 0 h 4450"/>
                  <a:gd name="T4" fmla="*/ 0 w 4492"/>
                  <a:gd name="T5" fmla="*/ 0 h 4450"/>
                  <a:gd name="T6" fmla="*/ 0 w 4492"/>
                  <a:gd name="T7" fmla="*/ 0 h 4450"/>
                  <a:gd name="T8" fmla="*/ 0 w 4492"/>
                  <a:gd name="T9" fmla="*/ 0 h 4450"/>
                  <a:gd name="T10" fmla="*/ 0 w 4492"/>
                  <a:gd name="T11" fmla="*/ 0 h 4450"/>
                  <a:gd name="T12" fmla="*/ 0 w 4492"/>
                  <a:gd name="T13" fmla="*/ 0 h 4450"/>
                  <a:gd name="T14" fmla="*/ 0 w 4492"/>
                  <a:gd name="T15" fmla="*/ 0 h 4450"/>
                  <a:gd name="T16" fmla="*/ 0 w 4492"/>
                  <a:gd name="T17" fmla="*/ 0 h 4450"/>
                  <a:gd name="T18" fmla="*/ 0 w 4492"/>
                  <a:gd name="T19" fmla="*/ 0 h 4450"/>
                  <a:gd name="T20" fmla="*/ 0 w 4492"/>
                  <a:gd name="T21" fmla="*/ 0 h 4450"/>
                  <a:gd name="T22" fmla="*/ 0 w 4492"/>
                  <a:gd name="T23" fmla="*/ 0 h 4450"/>
                  <a:gd name="T24" fmla="*/ 0 w 4492"/>
                  <a:gd name="T25" fmla="*/ 0 h 4450"/>
                  <a:gd name="T26" fmla="*/ 0 w 4492"/>
                  <a:gd name="T27" fmla="*/ 0 h 4450"/>
                  <a:gd name="T28" fmla="*/ 0 w 4492"/>
                  <a:gd name="T29" fmla="*/ 0 h 4450"/>
                  <a:gd name="T30" fmla="*/ 0 w 4492"/>
                  <a:gd name="T31" fmla="*/ 0 h 4450"/>
                  <a:gd name="T32" fmla="*/ 0 w 4492"/>
                  <a:gd name="T33" fmla="*/ 0 h 4450"/>
                  <a:gd name="T34" fmla="*/ 0 w 4492"/>
                  <a:gd name="T35" fmla="*/ 0 h 4450"/>
                  <a:gd name="T36" fmla="*/ 0 w 4492"/>
                  <a:gd name="T37" fmla="*/ 0 h 4450"/>
                  <a:gd name="T38" fmla="*/ 0 w 4492"/>
                  <a:gd name="T39" fmla="*/ 0 h 4450"/>
                  <a:gd name="T40" fmla="*/ 0 w 4492"/>
                  <a:gd name="T41" fmla="*/ 0 h 4450"/>
                  <a:gd name="T42" fmla="*/ 0 w 4492"/>
                  <a:gd name="T43" fmla="*/ 0 h 4450"/>
                  <a:gd name="T44" fmla="*/ 0 w 4492"/>
                  <a:gd name="T45" fmla="*/ 0 h 4450"/>
                  <a:gd name="T46" fmla="*/ 0 w 4492"/>
                  <a:gd name="T47" fmla="*/ 0 h 4450"/>
                  <a:gd name="T48" fmla="*/ 0 w 4492"/>
                  <a:gd name="T49" fmla="*/ 0 h 4450"/>
                  <a:gd name="T50" fmla="*/ 0 w 4492"/>
                  <a:gd name="T51" fmla="*/ 0 h 4450"/>
                  <a:gd name="T52" fmla="*/ 0 w 4492"/>
                  <a:gd name="T53" fmla="*/ 0 h 4450"/>
                  <a:gd name="T54" fmla="*/ 0 w 4492"/>
                  <a:gd name="T55" fmla="*/ 0 h 4450"/>
                  <a:gd name="T56" fmla="*/ 0 w 4492"/>
                  <a:gd name="T57" fmla="*/ 0 h 4450"/>
                  <a:gd name="T58" fmla="*/ 0 w 4492"/>
                  <a:gd name="T59" fmla="*/ 0 h 4450"/>
                  <a:gd name="T60" fmla="*/ 0 w 4492"/>
                  <a:gd name="T61" fmla="*/ 0 h 4450"/>
                  <a:gd name="T62" fmla="*/ 0 w 4492"/>
                  <a:gd name="T63" fmla="*/ 0 h 4450"/>
                  <a:gd name="T64" fmla="*/ 0 w 4492"/>
                  <a:gd name="T65" fmla="*/ 0 h 4450"/>
                  <a:gd name="T66" fmla="*/ 0 w 4492"/>
                  <a:gd name="T67" fmla="*/ 0 h 4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92"/>
                  <a:gd name="T103" fmla="*/ 0 h 4450"/>
                  <a:gd name="T104" fmla="*/ 4492 w 4492"/>
                  <a:gd name="T105" fmla="*/ 4450 h 4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92" h="4450">
                    <a:moveTo>
                      <a:pt x="384" y="0"/>
                    </a:moveTo>
                    <a:lnTo>
                      <a:pt x="4108" y="0"/>
                    </a:lnTo>
                    <a:lnTo>
                      <a:pt x="4148" y="2"/>
                    </a:lnTo>
                    <a:lnTo>
                      <a:pt x="4187" y="8"/>
                    </a:lnTo>
                    <a:lnTo>
                      <a:pt x="4224" y="17"/>
                    </a:lnTo>
                    <a:lnTo>
                      <a:pt x="4259" y="30"/>
                    </a:lnTo>
                    <a:lnTo>
                      <a:pt x="4293" y="45"/>
                    </a:lnTo>
                    <a:lnTo>
                      <a:pt x="4324" y="65"/>
                    </a:lnTo>
                    <a:lnTo>
                      <a:pt x="4354" y="86"/>
                    </a:lnTo>
                    <a:lnTo>
                      <a:pt x="4381" y="111"/>
                    </a:lnTo>
                    <a:lnTo>
                      <a:pt x="4406" y="138"/>
                    </a:lnTo>
                    <a:lnTo>
                      <a:pt x="4427" y="166"/>
                    </a:lnTo>
                    <a:lnTo>
                      <a:pt x="4446" y="197"/>
                    </a:lnTo>
                    <a:lnTo>
                      <a:pt x="4462" y="232"/>
                    </a:lnTo>
                    <a:lnTo>
                      <a:pt x="4475" y="266"/>
                    </a:lnTo>
                    <a:lnTo>
                      <a:pt x="4484" y="302"/>
                    </a:lnTo>
                    <a:lnTo>
                      <a:pt x="4490" y="340"/>
                    </a:lnTo>
                    <a:lnTo>
                      <a:pt x="4492" y="379"/>
                    </a:lnTo>
                    <a:lnTo>
                      <a:pt x="4492" y="4072"/>
                    </a:lnTo>
                    <a:lnTo>
                      <a:pt x="4490" y="4110"/>
                    </a:lnTo>
                    <a:lnTo>
                      <a:pt x="4484" y="4148"/>
                    </a:lnTo>
                    <a:lnTo>
                      <a:pt x="4475" y="4185"/>
                    </a:lnTo>
                    <a:lnTo>
                      <a:pt x="4462" y="4220"/>
                    </a:lnTo>
                    <a:lnTo>
                      <a:pt x="4446" y="4253"/>
                    </a:lnTo>
                    <a:lnTo>
                      <a:pt x="4427" y="4284"/>
                    </a:lnTo>
                    <a:lnTo>
                      <a:pt x="4406" y="4313"/>
                    </a:lnTo>
                    <a:lnTo>
                      <a:pt x="4381" y="4339"/>
                    </a:lnTo>
                    <a:lnTo>
                      <a:pt x="4354" y="4365"/>
                    </a:lnTo>
                    <a:lnTo>
                      <a:pt x="4324" y="4387"/>
                    </a:lnTo>
                    <a:lnTo>
                      <a:pt x="4293" y="4405"/>
                    </a:lnTo>
                    <a:lnTo>
                      <a:pt x="4259" y="4421"/>
                    </a:lnTo>
                    <a:lnTo>
                      <a:pt x="4224" y="4433"/>
                    </a:lnTo>
                    <a:lnTo>
                      <a:pt x="4187" y="4442"/>
                    </a:lnTo>
                    <a:lnTo>
                      <a:pt x="4148" y="4449"/>
                    </a:lnTo>
                    <a:lnTo>
                      <a:pt x="4108" y="4450"/>
                    </a:lnTo>
                    <a:lnTo>
                      <a:pt x="384" y="4450"/>
                    </a:lnTo>
                    <a:lnTo>
                      <a:pt x="343" y="4449"/>
                    </a:lnTo>
                    <a:lnTo>
                      <a:pt x="304" y="4442"/>
                    </a:lnTo>
                    <a:lnTo>
                      <a:pt x="268" y="4433"/>
                    </a:lnTo>
                    <a:lnTo>
                      <a:pt x="233" y="4421"/>
                    </a:lnTo>
                    <a:lnTo>
                      <a:pt x="199" y="4405"/>
                    </a:lnTo>
                    <a:lnTo>
                      <a:pt x="167" y="4387"/>
                    </a:lnTo>
                    <a:lnTo>
                      <a:pt x="138" y="4365"/>
                    </a:lnTo>
                    <a:lnTo>
                      <a:pt x="111" y="4339"/>
                    </a:lnTo>
                    <a:lnTo>
                      <a:pt x="86" y="4313"/>
                    </a:lnTo>
                    <a:lnTo>
                      <a:pt x="66" y="4284"/>
                    </a:lnTo>
                    <a:lnTo>
                      <a:pt x="46" y="4253"/>
                    </a:lnTo>
                    <a:lnTo>
                      <a:pt x="30" y="4220"/>
                    </a:lnTo>
                    <a:lnTo>
                      <a:pt x="17" y="4185"/>
                    </a:lnTo>
                    <a:lnTo>
                      <a:pt x="8" y="4148"/>
                    </a:lnTo>
                    <a:lnTo>
                      <a:pt x="2" y="4110"/>
                    </a:lnTo>
                    <a:lnTo>
                      <a:pt x="0" y="4072"/>
                    </a:lnTo>
                    <a:lnTo>
                      <a:pt x="0" y="379"/>
                    </a:lnTo>
                    <a:lnTo>
                      <a:pt x="2" y="340"/>
                    </a:lnTo>
                    <a:lnTo>
                      <a:pt x="8" y="302"/>
                    </a:lnTo>
                    <a:lnTo>
                      <a:pt x="17" y="266"/>
                    </a:lnTo>
                    <a:lnTo>
                      <a:pt x="30" y="232"/>
                    </a:lnTo>
                    <a:lnTo>
                      <a:pt x="46" y="197"/>
                    </a:lnTo>
                    <a:lnTo>
                      <a:pt x="66" y="166"/>
                    </a:lnTo>
                    <a:lnTo>
                      <a:pt x="86" y="138"/>
                    </a:lnTo>
                    <a:lnTo>
                      <a:pt x="111" y="111"/>
                    </a:lnTo>
                    <a:lnTo>
                      <a:pt x="138" y="86"/>
                    </a:lnTo>
                    <a:lnTo>
                      <a:pt x="167" y="65"/>
                    </a:lnTo>
                    <a:lnTo>
                      <a:pt x="199" y="45"/>
                    </a:lnTo>
                    <a:lnTo>
                      <a:pt x="233" y="30"/>
                    </a:lnTo>
                    <a:lnTo>
                      <a:pt x="268" y="17"/>
                    </a:lnTo>
                    <a:lnTo>
                      <a:pt x="304" y="8"/>
                    </a:lnTo>
                    <a:lnTo>
                      <a:pt x="343" y="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8" name="Freeform 1367"/>
              <p:cNvSpPr>
                <a:spLocks/>
              </p:cNvSpPr>
              <p:nvPr/>
            </p:nvSpPr>
            <p:spPr bwMode="auto">
              <a:xfrm>
                <a:off x="1272" y="2760"/>
                <a:ext cx="192" cy="192"/>
              </a:xfrm>
              <a:custGeom>
                <a:avLst/>
                <a:gdLst>
                  <a:gd name="T0" fmla="*/ 0 w 722"/>
                  <a:gd name="T1" fmla="*/ 0 h 720"/>
                  <a:gd name="T2" fmla="*/ 0 w 722"/>
                  <a:gd name="T3" fmla="*/ 0 h 720"/>
                  <a:gd name="T4" fmla="*/ 0 w 722"/>
                  <a:gd name="T5" fmla="*/ 0 h 720"/>
                  <a:gd name="T6" fmla="*/ 0 w 722"/>
                  <a:gd name="T7" fmla="*/ 0 h 720"/>
                  <a:gd name="T8" fmla="*/ 0 w 722"/>
                  <a:gd name="T9" fmla="*/ 0 h 720"/>
                  <a:gd name="T10" fmla="*/ 0 w 722"/>
                  <a:gd name="T11" fmla="*/ 0 h 720"/>
                  <a:gd name="T12" fmla="*/ 0 w 722"/>
                  <a:gd name="T13" fmla="*/ 0 h 720"/>
                  <a:gd name="T14" fmla="*/ 0 w 722"/>
                  <a:gd name="T15" fmla="*/ 0 h 720"/>
                  <a:gd name="T16" fmla="*/ 0 w 722"/>
                  <a:gd name="T17" fmla="*/ 0 h 720"/>
                  <a:gd name="T18" fmla="*/ 0 w 722"/>
                  <a:gd name="T19" fmla="*/ 0 h 720"/>
                  <a:gd name="T20" fmla="*/ 0 w 722"/>
                  <a:gd name="T21" fmla="*/ 0 h 720"/>
                  <a:gd name="T22" fmla="*/ 0 w 722"/>
                  <a:gd name="T23" fmla="*/ 0 h 720"/>
                  <a:gd name="T24" fmla="*/ 0 w 722"/>
                  <a:gd name="T25" fmla="*/ 0 h 720"/>
                  <a:gd name="T26" fmla="*/ 0 w 722"/>
                  <a:gd name="T27" fmla="*/ 0 h 720"/>
                  <a:gd name="T28" fmla="*/ 0 w 722"/>
                  <a:gd name="T29" fmla="*/ 0 h 720"/>
                  <a:gd name="T30" fmla="*/ 0 w 722"/>
                  <a:gd name="T31" fmla="*/ 0 h 720"/>
                  <a:gd name="T32" fmla="*/ 0 w 722"/>
                  <a:gd name="T33" fmla="*/ 0 h 720"/>
                  <a:gd name="T34" fmla="*/ 0 w 722"/>
                  <a:gd name="T35" fmla="*/ 0 h 720"/>
                  <a:gd name="T36" fmla="*/ 0 w 722"/>
                  <a:gd name="T37" fmla="*/ 0 h 720"/>
                  <a:gd name="T38" fmla="*/ 0 w 722"/>
                  <a:gd name="T39" fmla="*/ 0 h 720"/>
                  <a:gd name="T40" fmla="*/ 0 w 722"/>
                  <a:gd name="T41" fmla="*/ 0 h 720"/>
                  <a:gd name="T42" fmla="*/ 0 w 722"/>
                  <a:gd name="T43" fmla="*/ 0 h 720"/>
                  <a:gd name="T44" fmla="*/ 0 w 722"/>
                  <a:gd name="T45" fmla="*/ 0 h 720"/>
                  <a:gd name="T46" fmla="*/ 0 w 722"/>
                  <a:gd name="T47" fmla="*/ 0 h 720"/>
                  <a:gd name="T48" fmla="*/ 0 w 722"/>
                  <a:gd name="T49" fmla="*/ 0 h 720"/>
                  <a:gd name="T50" fmla="*/ 0 w 722"/>
                  <a:gd name="T51" fmla="*/ 0 h 720"/>
                  <a:gd name="T52" fmla="*/ 0 w 722"/>
                  <a:gd name="T53" fmla="*/ 0 h 720"/>
                  <a:gd name="T54" fmla="*/ 0 w 722"/>
                  <a:gd name="T55" fmla="*/ 0 h 720"/>
                  <a:gd name="T56" fmla="*/ 0 w 722"/>
                  <a:gd name="T57" fmla="*/ 0 h 720"/>
                  <a:gd name="T58" fmla="*/ 0 w 722"/>
                  <a:gd name="T59" fmla="*/ 0 h 720"/>
                  <a:gd name="T60" fmla="*/ 0 w 722"/>
                  <a:gd name="T61" fmla="*/ 0 h 720"/>
                  <a:gd name="T62" fmla="*/ 0 w 722"/>
                  <a:gd name="T63" fmla="*/ 0 h 720"/>
                  <a:gd name="T64" fmla="*/ 0 w 722"/>
                  <a:gd name="T65" fmla="*/ 0 h 720"/>
                  <a:gd name="T66" fmla="*/ 0 w 722"/>
                  <a:gd name="T67" fmla="*/ 0 h 720"/>
                  <a:gd name="T68" fmla="*/ 0 w 722"/>
                  <a:gd name="T69" fmla="*/ 0 h 720"/>
                  <a:gd name="T70" fmla="*/ 0 w 722"/>
                  <a:gd name="T71" fmla="*/ 0 h 720"/>
                  <a:gd name="T72" fmla="*/ 0 w 722"/>
                  <a:gd name="T73" fmla="*/ 0 h 720"/>
                  <a:gd name="T74" fmla="*/ 0 w 722"/>
                  <a:gd name="T75" fmla="*/ 0 h 720"/>
                  <a:gd name="T76" fmla="*/ 0 w 722"/>
                  <a:gd name="T77" fmla="*/ 0 h 720"/>
                  <a:gd name="T78" fmla="*/ 0 w 722"/>
                  <a:gd name="T79" fmla="*/ 0 h 720"/>
                  <a:gd name="T80" fmla="*/ 0 w 722"/>
                  <a:gd name="T81" fmla="*/ 0 h 720"/>
                  <a:gd name="T82" fmla="*/ 0 w 722"/>
                  <a:gd name="T83" fmla="*/ 0 h 720"/>
                  <a:gd name="T84" fmla="*/ 0 w 722"/>
                  <a:gd name="T85" fmla="*/ 0 h 720"/>
                  <a:gd name="T86" fmla="*/ 0 w 722"/>
                  <a:gd name="T87" fmla="*/ 0 h 720"/>
                  <a:gd name="T88" fmla="*/ 0 w 722"/>
                  <a:gd name="T89" fmla="*/ 0 h 720"/>
                  <a:gd name="T90" fmla="*/ 0 w 722"/>
                  <a:gd name="T91" fmla="*/ 0 h 720"/>
                  <a:gd name="T92" fmla="*/ 0 w 722"/>
                  <a:gd name="T93" fmla="*/ 0 h 720"/>
                  <a:gd name="T94" fmla="*/ 0 w 722"/>
                  <a:gd name="T95" fmla="*/ 0 h 720"/>
                  <a:gd name="T96" fmla="*/ 0 w 722"/>
                  <a:gd name="T97" fmla="*/ 0 h 720"/>
                  <a:gd name="T98" fmla="*/ 0 w 722"/>
                  <a:gd name="T99" fmla="*/ 0 h 720"/>
                  <a:gd name="T100" fmla="*/ 0 w 722"/>
                  <a:gd name="T101" fmla="*/ 0 h 720"/>
                  <a:gd name="T102" fmla="*/ 0 w 722"/>
                  <a:gd name="T103" fmla="*/ 0 h 720"/>
                  <a:gd name="T104" fmla="*/ 0 w 722"/>
                  <a:gd name="T105" fmla="*/ 0 h 720"/>
                  <a:gd name="T106" fmla="*/ 0 w 722"/>
                  <a:gd name="T107" fmla="*/ 0 h 720"/>
                  <a:gd name="T108" fmla="*/ 0 w 722"/>
                  <a:gd name="T109" fmla="*/ 0 h 720"/>
                  <a:gd name="T110" fmla="*/ 0 w 722"/>
                  <a:gd name="T111" fmla="*/ 0 h 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2"/>
                  <a:gd name="T169" fmla="*/ 0 h 720"/>
                  <a:gd name="T170" fmla="*/ 722 w 722"/>
                  <a:gd name="T171" fmla="*/ 720 h 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2" h="720">
                    <a:moveTo>
                      <a:pt x="722" y="430"/>
                    </a:moveTo>
                    <a:lnTo>
                      <a:pt x="722" y="356"/>
                    </a:lnTo>
                    <a:lnTo>
                      <a:pt x="534" y="356"/>
                    </a:lnTo>
                    <a:lnTo>
                      <a:pt x="534" y="357"/>
                    </a:lnTo>
                    <a:lnTo>
                      <a:pt x="534" y="358"/>
                    </a:lnTo>
                    <a:lnTo>
                      <a:pt x="534" y="360"/>
                    </a:lnTo>
                    <a:lnTo>
                      <a:pt x="530" y="394"/>
                    </a:lnTo>
                    <a:lnTo>
                      <a:pt x="520" y="428"/>
                    </a:lnTo>
                    <a:lnTo>
                      <a:pt x="504" y="456"/>
                    </a:lnTo>
                    <a:lnTo>
                      <a:pt x="483" y="483"/>
                    </a:lnTo>
                    <a:lnTo>
                      <a:pt x="458" y="504"/>
                    </a:lnTo>
                    <a:lnTo>
                      <a:pt x="428" y="520"/>
                    </a:lnTo>
                    <a:lnTo>
                      <a:pt x="395" y="530"/>
                    </a:lnTo>
                    <a:lnTo>
                      <a:pt x="361" y="534"/>
                    </a:lnTo>
                    <a:lnTo>
                      <a:pt x="325" y="530"/>
                    </a:lnTo>
                    <a:lnTo>
                      <a:pt x="293" y="520"/>
                    </a:lnTo>
                    <a:lnTo>
                      <a:pt x="263" y="504"/>
                    </a:lnTo>
                    <a:lnTo>
                      <a:pt x="237" y="483"/>
                    </a:lnTo>
                    <a:lnTo>
                      <a:pt x="217" y="456"/>
                    </a:lnTo>
                    <a:lnTo>
                      <a:pt x="201" y="428"/>
                    </a:lnTo>
                    <a:lnTo>
                      <a:pt x="190" y="394"/>
                    </a:lnTo>
                    <a:lnTo>
                      <a:pt x="187" y="360"/>
                    </a:lnTo>
                    <a:lnTo>
                      <a:pt x="190" y="325"/>
                    </a:lnTo>
                    <a:lnTo>
                      <a:pt x="201" y="293"/>
                    </a:lnTo>
                    <a:lnTo>
                      <a:pt x="217" y="263"/>
                    </a:lnTo>
                    <a:lnTo>
                      <a:pt x="237" y="237"/>
                    </a:lnTo>
                    <a:lnTo>
                      <a:pt x="263" y="217"/>
                    </a:lnTo>
                    <a:lnTo>
                      <a:pt x="293" y="201"/>
                    </a:lnTo>
                    <a:lnTo>
                      <a:pt x="325" y="190"/>
                    </a:lnTo>
                    <a:lnTo>
                      <a:pt x="361" y="187"/>
                    </a:lnTo>
                    <a:lnTo>
                      <a:pt x="394" y="190"/>
                    </a:lnTo>
                    <a:lnTo>
                      <a:pt x="425" y="199"/>
                    </a:lnTo>
                    <a:lnTo>
                      <a:pt x="454" y="214"/>
                    </a:lnTo>
                    <a:lnTo>
                      <a:pt x="480" y="235"/>
                    </a:lnTo>
                    <a:lnTo>
                      <a:pt x="500" y="259"/>
                    </a:lnTo>
                    <a:lnTo>
                      <a:pt x="518" y="288"/>
                    </a:lnTo>
                    <a:lnTo>
                      <a:pt x="528" y="320"/>
                    </a:lnTo>
                    <a:lnTo>
                      <a:pt x="534" y="356"/>
                    </a:lnTo>
                    <a:lnTo>
                      <a:pt x="722" y="356"/>
                    </a:lnTo>
                    <a:lnTo>
                      <a:pt x="722" y="289"/>
                    </a:lnTo>
                    <a:lnTo>
                      <a:pt x="642" y="289"/>
                    </a:lnTo>
                    <a:lnTo>
                      <a:pt x="636" y="269"/>
                    </a:lnTo>
                    <a:lnTo>
                      <a:pt x="628" y="248"/>
                    </a:lnTo>
                    <a:lnTo>
                      <a:pt x="620" y="229"/>
                    </a:lnTo>
                    <a:lnTo>
                      <a:pt x="610" y="211"/>
                    </a:lnTo>
                    <a:lnTo>
                      <a:pt x="663" y="158"/>
                    </a:lnTo>
                    <a:lnTo>
                      <a:pt x="564" y="58"/>
                    </a:lnTo>
                    <a:lnTo>
                      <a:pt x="510" y="112"/>
                    </a:lnTo>
                    <a:lnTo>
                      <a:pt x="500" y="106"/>
                    </a:lnTo>
                    <a:lnTo>
                      <a:pt x="491" y="101"/>
                    </a:lnTo>
                    <a:lnTo>
                      <a:pt x="482" y="97"/>
                    </a:lnTo>
                    <a:lnTo>
                      <a:pt x="471" y="92"/>
                    </a:lnTo>
                    <a:lnTo>
                      <a:pt x="462" y="89"/>
                    </a:lnTo>
                    <a:lnTo>
                      <a:pt x="452" y="85"/>
                    </a:lnTo>
                    <a:lnTo>
                      <a:pt x="442" y="82"/>
                    </a:lnTo>
                    <a:lnTo>
                      <a:pt x="431" y="78"/>
                    </a:lnTo>
                    <a:lnTo>
                      <a:pt x="431" y="0"/>
                    </a:lnTo>
                    <a:lnTo>
                      <a:pt x="289" y="0"/>
                    </a:lnTo>
                    <a:lnTo>
                      <a:pt x="289" y="78"/>
                    </a:lnTo>
                    <a:lnTo>
                      <a:pt x="279" y="82"/>
                    </a:lnTo>
                    <a:lnTo>
                      <a:pt x="269" y="85"/>
                    </a:lnTo>
                    <a:lnTo>
                      <a:pt x="258" y="89"/>
                    </a:lnTo>
                    <a:lnTo>
                      <a:pt x="249" y="92"/>
                    </a:lnTo>
                    <a:lnTo>
                      <a:pt x="239" y="97"/>
                    </a:lnTo>
                    <a:lnTo>
                      <a:pt x="229" y="101"/>
                    </a:lnTo>
                    <a:lnTo>
                      <a:pt x="220" y="106"/>
                    </a:lnTo>
                    <a:lnTo>
                      <a:pt x="211" y="112"/>
                    </a:lnTo>
                    <a:lnTo>
                      <a:pt x="161" y="60"/>
                    </a:lnTo>
                    <a:lnTo>
                      <a:pt x="61" y="160"/>
                    </a:lnTo>
                    <a:lnTo>
                      <a:pt x="112" y="211"/>
                    </a:lnTo>
                    <a:lnTo>
                      <a:pt x="101" y="229"/>
                    </a:lnTo>
                    <a:lnTo>
                      <a:pt x="93" y="248"/>
                    </a:lnTo>
                    <a:lnTo>
                      <a:pt x="85" y="269"/>
                    </a:lnTo>
                    <a:lnTo>
                      <a:pt x="80" y="289"/>
                    </a:lnTo>
                    <a:lnTo>
                      <a:pt x="0" y="289"/>
                    </a:lnTo>
                    <a:lnTo>
                      <a:pt x="0" y="430"/>
                    </a:lnTo>
                    <a:lnTo>
                      <a:pt x="80" y="430"/>
                    </a:lnTo>
                    <a:lnTo>
                      <a:pt x="85" y="451"/>
                    </a:lnTo>
                    <a:lnTo>
                      <a:pt x="93" y="470"/>
                    </a:lnTo>
                    <a:lnTo>
                      <a:pt x="101" y="490"/>
                    </a:lnTo>
                    <a:lnTo>
                      <a:pt x="112" y="508"/>
                    </a:lnTo>
                    <a:lnTo>
                      <a:pt x="59" y="562"/>
                    </a:lnTo>
                    <a:lnTo>
                      <a:pt x="158" y="663"/>
                    </a:lnTo>
                    <a:lnTo>
                      <a:pt x="211" y="609"/>
                    </a:lnTo>
                    <a:lnTo>
                      <a:pt x="220" y="614"/>
                    </a:lnTo>
                    <a:lnTo>
                      <a:pt x="229" y="619"/>
                    </a:lnTo>
                    <a:lnTo>
                      <a:pt x="239" y="624"/>
                    </a:lnTo>
                    <a:lnTo>
                      <a:pt x="249" y="628"/>
                    </a:lnTo>
                    <a:lnTo>
                      <a:pt x="258" y="632"/>
                    </a:lnTo>
                    <a:lnTo>
                      <a:pt x="269" y="635"/>
                    </a:lnTo>
                    <a:lnTo>
                      <a:pt x="279" y="639"/>
                    </a:lnTo>
                    <a:lnTo>
                      <a:pt x="289" y="641"/>
                    </a:lnTo>
                    <a:lnTo>
                      <a:pt x="289" y="720"/>
                    </a:lnTo>
                    <a:lnTo>
                      <a:pt x="431" y="720"/>
                    </a:lnTo>
                    <a:lnTo>
                      <a:pt x="431" y="641"/>
                    </a:lnTo>
                    <a:lnTo>
                      <a:pt x="442" y="639"/>
                    </a:lnTo>
                    <a:lnTo>
                      <a:pt x="452" y="635"/>
                    </a:lnTo>
                    <a:lnTo>
                      <a:pt x="462" y="632"/>
                    </a:lnTo>
                    <a:lnTo>
                      <a:pt x="471" y="628"/>
                    </a:lnTo>
                    <a:lnTo>
                      <a:pt x="482" y="624"/>
                    </a:lnTo>
                    <a:lnTo>
                      <a:pt x="491" y="619"/>
                    </a:lnTo>
                    <a:lnTo>
                      <a:pt x="500" y="614"/>
                    </a:lnTo>
                    <a:lnTo>
                      <a:pt x="510" y="609"/>
                    </a:lnTo>
                    <a:lnTo>
                      <a:pt x="566" y="665"/>
                    </a:lnTo>
                    <a:lnTo>
                      <a:pt x="665" y="565"/>
                    </a:lnTo>
                    <a:lnTo>
                      <a:pt x="610" y="508"/>
                    </a:lnTo>
                    <a:lnTo>
                      <a:pt x="620" y="490"/>
                    </a:lnTo>
                    <a:lnTo>
                      <a:pt x="628" y="470"/>
                    </a:lnTo>
                    <a:lnTo>
                      <a:pt x="636" y="451"/>
                    </a:lnTo>
                    <a:lnTo>
                      <a:pt x="642" y="430"/>
                    </a:lnTo>
                    <a:lnTo>
                      <a:pt x="722" y="43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157" name="Group 1365"/>
            <p:cNvGrpSpPr>
              <a:grpSpLocks/>
            </p:cNvGrpSpPr>
            <p:nvPr/>
          </p:nvGrpSpPr>
          <p:grpSpPr bwMode="auto">
            <a:xfrm>
              <a:off x="7128026" y="4128374"/>
              <a:ext cx="137160" cy="164465"/>
              <a:chOff x="885" y="2757"/>
              <a:chExt cx="240" cy="240"/>
            </a:xfrm>
          </p:grpSpPr>
          <p:sp>
            <p:nvSpPr>
              <p:cNvPr id="175" name="Freeform 1366"/>
              <p:cNvSpPr>
                <a:spLocks/>
              </p:cNvSpPr>
              <p:nvPr/>
            </p:nvSpPr>
            <p:spPr bwMode="auto">
              <a:xfrm>
                <a:off x="885" y="2757"/>
                <a:ext cx="240" cy="240"/>
              </a:xfrm>
              <a:custGeom>
                <a:avLst/>
                <a:gdLst>
                  <a:gd name="T0" fmla="*/ 0 w 4492"/>
                  <a:gd name="T1" fmla="*/ 0 h 4450"/>
                  <a:gd name="T2" fmla="*/ 0 w 4492"/>
                  <a:gd name="T3" fmla="*/ 0 h 4450"/>
                  <a:gd name="T4" fmla="*/ 0 w 4492"/>
                  <a:gd name="T5" fmla="*/ 0 h 4450"/>
                  <a:gd name="T6" fmla="*/ 0 w 4492"/>
                  <a:gd name="T7" fmla="*/ 0 h 4450"/>
                  <a:gd name="T8" fmla="*/ 0 w 4492"/>
                  <a:gd name="T9" fmla="*/ 0 h 4450"/>
                  <a:gd name="T10" fmla="*/ 0 w 4492"/>
                  <a:gd name="T11" fmla="*/ 0 h 4450"/>
                  <a:gd name="T12" fmla="*/ 0 w 4492"/>
                  <a:gd name="T13" fmla="*/ 0 h 4450"/>
                  <a:gd name="T14" fmla="*/ 0 w 4492"/>
                  <a:gd name="T15" fmla="*/ 0 h 4450"/>
                  <a:gd name="T16" fmla="*/ 0 w 4492"/>
                  <a:gd name="T17" fmla="*/ 0 h 4450"/>
                  <a:gd name="T18" fmla="*/ 0 w 4492"/>
                  <a:gd name="T19" fmla="*/ 0 h 4450"/>
                  <a:gd name="T20" fmla="*/ 0 w 4492"/>
                  <a:gd name="T21" fmla="*/ 0 h 4450"/>
                  <a:gd name="T22" fmla="*/ 0 w 4492"/>
                  <a:gd name="T23" fmla="*/ 0 h 4450"/>
                  <a:gd name="T24" fmla="*/ 0 w 4492"/>
                  <a:gd name="T25" fmla="*/ 0 h 4450"/>
                  <a:gd name="T26" fmla="*/ 0 w 4492"/>
                  <a:gd name="T27" fmla="*/ 0 h 4450"/>
                  <a:gd name="T28" fmla="*/ 0 w 4492"/>
                  <a:gd name="T29" fmla="*/ 0 h 4450"/>
                  <a:gd name="T30" fmla="*/ 0 w 4492"/>
                  <a:gd name="T31" fmla="*/ 0 h 4450"/>
                  <a:gd name="T32" fmla="*/ 0 w 4492"/>
                  <a:gd name="T33" fmla="*/ 0 h 4450"/>
                  <a:gd name="T34" fmla="*/ 0 w 4492"/>
                  <a:gd name="T35" fmla="*/ 0 h 4450"/>
                  <a:gd name="T36" fmla="*/ 0 w 4492"/>
                  <a:gd name="T37" fmla="*/ 0 h 4450"/>
                  <a:gd name="T38" fmla="*/ 0 w 4492"/>
                  <a:gd name="T39" fmla="*/ 0 h 4450"/>
                  <a:gd name="T40" fmla="*/ 0 w 4492"/>
                  <a:gd name="T41" fmla="*/ 0 h 4450"/>
                  <a:gd name="T42" fmla="*/ 0 w 4492"/>
                  <a:gd name="T43" fmla="*/ 0 h 4450"/>
                  <a:gd name="T44" fmla="*/ 0 w 4492"/>
                  <a:gd name="T45" fmla="*/ 0 h 4450"/>
                  <a:gd name="T46" fmla="*/ 0 w 4492"/>
                  <a:gd name="T47" fmla="*/ 0 h 4450"/>
                  <a:gd name="T48" fmla="*/ 0 w 4492"/>
                  <a:gd name="T49" fmla="*/ 0 h 4450"/>
                  <a:gd name="T50" fmla="*/ 0 w 4492"/>
                  <a:gd name="T51" fmla="*/ 0 h 4450"/>
                  <a:gd name="T52" fmla="*/ 0 w 4492"/>
                  <a:gd name="T53" fmla="*/ 0 h 4450"/>
                  <a:gd name="T54" fmla="*/ 0 w 4492"/>
                  <a:gd name="T55" fmla="*/ 0 h 4450"/>
                  <a:gd name="T56" fmla="*/ 0 w 4492"/>
                  <a:gd name="T57" fmla="*/ 0 h 4450"/>
                  <a:gd name="T58" fmla="*/ 0 w 4492"/>
                  <a:gd name="T59" fmla="*/ 0 h 4450"/>
                  <a:gd name="T60" fmla="*/ 0 w 4492"/>
                  <a:gd name="T61" fmla="*/ 0 h 4450"/>
                  <a:gd name="T62" fmla="*/ 0 w 4492"/>
                  <a:gd name="T63" fmla="*/ 0 h 4450"/>
                  <a:gd name="T64" fmla="*/ 0 w 4492"/>
                  <a:gd name="T65" fmla="*/ 0 h 4450"/>
                  <a:gd name="T66" fmla="*/ 0 w 4492"/>
                  <a:gd name="T67" fmla="*/ 0 h 44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92"/>
                  <a:gd name="T103" fmla="*/ 0 h 4450"/>
                  <a:gd name="T104" fmla="*/ 4492 w 4492"/>
                  <a:gd name="T105" fmla="*/ 4450 h 44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92" h="4450">
                    <a:moveTo>
                      <a:pt x="384" y="0"/>
                    </a:moveTo>
                    <a:lnTo>
                      <a:pt x="4108" y="0"/>
                    </a:lnTo>
                    <a:lnTo>
                      <a:pt x="4148" y="2"/>
                    </a:lnTo>
                    <a:lnTo>
                      <a:pt x="4187" y="8"/>
                    </a:lnTo>
                    <a:lnTo>
                      <a:pt x="4224" y="17"/>
                    </a:lnTo>
                    <a:lnTo>
                      <a:pt x="4259" y="30"/>
                    </a:lnTo>
                    <a:lnTo>
                      <a:pt x="4293" y="45"/>
                    </a:lnTo>
                    <a:lnTo>
                      <a:pt x="4324" y="65"/>
                    </a:lnTo>
                    <a:lnTo>
                      <a:pt x="4354" y="86"/>
                    </a:lnTo>
                    <a:lnTo>
                      <a:pt x="4381" y="111"/>
                    </a:lnTo>
                    <a:lnTo>
                      <a:pt x="4406" y="138"/>
                    </a:lnTo>
                    <a:lnTo>
                      <a:pt x="4427" y="166"/>
                    </a:lnTo>
                    <a:lnTo>
                      <a:pt x="4446" y="197"/>
                    </a:lnTo>
                    <a:lnTo>
                      <a:pt x="4462" y="232"/>
                    </a:lnTo>
                    <a:lnTo>
                      <a:pt x="4475" y="266"/>
                    </a:lnTo>
                    <a:lnTo>
                      <a:pt x="4484" y="302"/>
                    </a:lnTo>
                    <a:lnTo>
                      <a:pt x="4490" y="340"/>
                    </a:lnTo>
                    <a:lnTo>
                      <a:pt x="4492" y="379"/>
                    </a:lnTo>
                    <a:lnTo>
                      <a:pt x="4492" y="4072"/>
                    </a:lnTo>
                    <a:lnTo>
                      <a:pt x="4490" y="4110"/>
                    </a:lnTo>
                    <a:lnTo>
                      <a:pt x="4484" y="4148"/>
                    </a:lnTo>
                    <a:lnTo>
                      <a:pt x="4475" y="4185"/>
                    </a:lnTo>
                    <a:lnTo>
                      <a:pt x="4462" y="4220"/>
                    </a:lnTo>
                    <a:lnTo>
                      <a:pt x="4446" y="4253"/>
                    </a:lnTo>
                    <a:lnTo>
                      <a:pt x="4427" y="4284"/>
                    </a:lnTo>
                    <a:lnTo>
                      <a:pt x="4406" y="4313"/>
                    </a:lnTo>
                    <a:lnTo>
                      <a:pt x="4381" y="4339"/>
                    </a:lnTo>
                    <a:lnTo>
                      <a:pt x="4354" y="4365"/>
                    </a:lnTo>
                    <a:lnTo>
                      <a:pt x="4324" y="4387"/>
                    </a:lnTo>
                    <a:lnTo>
                      <a:pt x="4293" y="4405"/>
                    </a:lnTo>
                    <a:lnTo>
                      <a:pt x="4259" y="4421"/>
                    </a:lnTo>
                    <a:lnTo>
                      <a:pt x="4224" y="4433"/>
                    </a:lnTo>
                    <a:lnTo>
                      <a:pt x="4187" y="4442"/>
                    </a:lnTo>
                    <a:lnTo>
                      <a:pt x="4148" y="4449"/>
                    </a:lnTo>
                    <a:lnTo>
                      <a:pt x="4108" y="4450"/>
                    </a:lnTo>
                    <a:lnTo>
                      <a:pt x="384" y="4450"/>
                    </a:lnTo>
                    <a:lnTo>
                      <a:pt x="343" y="4449"/>
                    </a:lnTo>
                    <a:lnTo>
                      <a:pt x="304" y="4442"/>
                    </a:lnTo>
                    <a:lnTo>
                      <a:pt x="268" y="4433"/>
                    </a:lnTo>
                    <a:lnTo>
                      <a:pt x="233" y="4421"/>
                    </a:lnTo>
                    <a:lnTo>
                      <a:pt x="199" y="4405"/>
                    </a:lnTo>
                    <a:lnTo>
                      <a:pt x="167" y="4387"/>
                    </a:lnTo>
                    <a:lnTo>
                      <a:pt x="138" y="4365"/>
                    </a:lnTo>
                    <a:lnTo>
                      <a:pt x="111" y="4339"/>
                    </a:lnTo>
                    <a:lnTo>
                      <a:pt x="86" y="4313"/>
                    </a:lnTo>
                    <a:lnTo>
                      <a:pt x="66" y="4284"/>
                    </a:lnTo>
                    <a:lnTo>
                      <a:pt x="46" y="4253"/>
                    </a:lnTo>
                    <a:lnTo>
                      <a:pt x="30" y="4220"/>
                    </a:lnTo>
                    <a:lnTo>
                      <a:pt x="17" y="4185"/>
                    </a:lnTo>
                    <a:lnTo>
                      <a:pt x="8" y="4148"/>
                    </a:lnTo>
                    <a:lnTo>
                      <a:pt x="2" y="4110"/>
                    </a:lnTo>
                    <a:lnTo>
                      <a:pt x="0" y="4072"/>
                    </a:lnTo>
                    <a:lnTo>
                      <a:pt x="0" y="379"/>
                    </a:lnTo>
                    <a:lnTo>
                      <a:pt x="2" y="340"/>
                    </a:lnTo>
                    <a:lnTo>
                      <a:pt x="8" y="302"/>
                    </a:lnTo>
                    <a:lnTo>
                      <a:pt x="17" y="266"/>
                    </a:lnTo>
                    <a:lnTo>
                      <a:pt x="30" y="232"/>
                    </a:lnTo>
                    <a:lnTo>
                      <a:pt x="46" y="197"/>
                    </a:lnTo>
                    <a:lnTo>
                      <a:pt x="66" y="166"/>
                    </a:lnTo>
                    <a:lnTo>
                      <a:pt x="86" y="138"/>
                    </a:lnTo>
                    <a:lnTo>
                      <a:pt x="111" y="111"/>
                    </a:lnTo>
                    <a:lnTo>
                      <a:pt x="138" y="86"/>
                    </a:lnTo>
                    <a:lnTo>
                      <a:pt x="167" y="65"/>
                    </a:lnTo>
                    <a:lnTo>
                      <a:pt x="199" y="45"/>
                    </a:lnTo>
                    <a:lnTo>
                      <a:pt x="233" y="30"/>
                    </a:lnTo>
                    <a:lnTo>
                      <a:pt x="268" y="17"/>
                    </a:lnTo>
                    <a:lnTo>
                      <a:pt x="304" y="8"/>
                    </a:lnTo>
                    <a:lnTo>
                      <a:pt x="343" y="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76" name="Freeform 1367"/>
              <p:cNvSpPr>
                <a:spLocks/>
              </p:cNvSpPr>
              <p:nvPr/>
            </p:nvSpPr>
            <p:spPr bwMode="auto">
              <a:xfrm>
                <a:off x="897" y="2776"/>
                <a:ext cx="192" cy="192"/>
              </a:xfrm>
              <a:custGeom>
                <a:avLst/>
                <a:gdLst>
                  <a:gd name="T0" fmla="*/ 0 w 722"/>
                  <a:gd name="T1" fmla="*/ 0 h 720"/>
                  <a:gd name="T2" fmla="*/ 0 w 722"/>
                  <a:gd name="T3" fmla="*/ 0 h 720"/>
                  <a:gd name="T4" fmla="*/ 0 w 722"/>
                  <a:gd name="T5" fmla="*/ 0 h 720"/>
                  <a:gd name="T6" fmla="*/ 0 w 722"/>
                  <a:gd name="T7" fmla="*/ 0 h 720"/>
                  <a:gd name="T8" fmla="*/ 0 w 722"/>
                  <a:gd name="T9" fmla="*/ 0 h 720"/>
                  <a:gd name="T10" fmla="*/ 0 w 722"/>
                  <a:gd name="T11" fmla="*/ 0 h 720"/>
                  <a:gd name="T12" fmla="*/ 0 w 722"/>
                  <a:gd name="T13" fmla="*/ 0 h 720"/>
                  <a:gd name="T14" fmla="*/ 0 w 722"/>
                  <a:gd name="T15" fmla="*/ 0 h 720"/>
                  <a:gd name="T16" fmla="*/ 0 w 722"/>
                  <a:gd name="T17" fmla="*/ 0 h 720"/>
                  <a:gd name="T18" fmla="*/ 0 w 722"/>
                  <a:gd name="T19" fmla="*/ 0 h 720"/>
                  <a:gd name="T20" fmla="*/ 0 w 722"/>
                  <a:gd name="T21" fmla="*/ 0 h 720"/>
                  <a:gd name="T22" fmla="*/ 0 w 722"/>
                  <a:gd name="T23" fmla="*/ 0 h 720"/>
                  <a:gd name="T24" fmla="*/ 0 w 722"/>
                  <a:gd name="T25" fmla="*/ 0 h 720"/>
                  <a:gd name="T26" fmla="*/ 0 w 722"/>
                  <a:gd name="T27" fmla="*/ 0 h 720"/>
                  <a:gd name="T28" fmla="*/ 0 w 722"/>
                  <a:gd name="T29" fmla="*/ 0 h 720"/>
                  <a:gd name="T30" fmla="*/ 0 w 722"/>
                  <a:gd name="T31" fmla="*/ 0 h 720"/>
                  <a:gd name="T32" fmla="*/ 0 w 722"/>
                  <a:gd name="T33" fmla="*/ 0 h 720"/>
                  <a:gd name="T34" fmla="*/ 0 w 722"/>
                  <a:gd name="T35" fmla="*/ 0 h 720"/>
                  <a:gd name="T36" fmla="*/ 0 w 722"/>
                  <a:gd name="T37" fmla="*/ 0 h 720"/>
                  <a:gd name="T38" fmla="*/ 0 w 722"/>
                  <a:gd name="T39" fmla="*/ 0 h 720"/>
                  <a:gd name="T40" fmla="*/ 0 w 722"/>
                  <a:gd name="T41" fmla="*/ 0 h 720"/>
                  <a:gd name="T42" fmla="*/ 0 w 722"/>
                  <a:gd name="T43" fmla="*/ 0 h 720"/>
                  <a:gd name="T44" fmla="*/ 0 w 722"/>
                  <a:gd name="T45" fmla="*/ 0 h 720"/>
                  <a:gd name="T46" fmla="*/ 0 w 722"/>
                  <a:gd name="T47" fmla="*/ 0 h 720"/>
                  <a:gd name="T48" fmla="*/ 0 w 722"/>
                  <a:gd name="T49" fmla="*/ 0 h 720"/>
                  <a:gd name="T50" fmla="*/ 0 w 722"/>
                  <a:gd name="T51" fmla="*/ 0 h 720"/>
                  <a:gd name="T52" fmla="*/ 0 w 722"/>
                  <a:gd name="T53" fmla="*/ 0 h 720"/>
                  <a:gd name="T54" fmla="*/ 0 w 722"/>
                  <a:gd name="T55" fmla="*/ 0 h 720"/>
                  <a:gd name="T56" fmla="*/ 0 w 722"/>
                  <a:gd name="T57" fmla="*/ 0 h 720"/>
                  <a:gd name="T58" fmla="*/ 0 w 722"/>
                  <a:gd name="T59" fmla="*/ 0 h 720"/>
                  <a:gd name="T60" fmla="*/ 0 w 722"/>
                  <a:gd name="T61" fmla="*/ 0 h 720"/>
                  <a:gd name="T62" fmla="*/ 0 w 722"/>
                  <a:gd name="T63" fmla="*/ 0 h 720"/>
                  <a:gd name="T64" fmla="*/ 0 w 722"/>
                  <a:gd name="T65" fmla="*/ 0 h 720"/>
                  <a:gd name="T66" fmla="*/ 0 w 722"/>
                  <a:gd name="T67" fmla="*/ 0 h 720"/>
                  <a:gd name="T68" fmla="*/ 0 w 722"/>
                  <a:gd name="T69" fmla="*/ 0 h 720"/>
                  <a:gd name="T70" fmla="*/ 0 w 722"/>
                  <a:gd name="T71" fmla="*/ 0 h 720"/>
                  <a:gd name="T72" fmla="*/ 0 w 722"/>
                  <a:gd name="T73" fmla="*/ 0 h 720"/>
                  <a:gd name="T74" fmla="*/ 0 w 722"/>
                  <a:gd name="T75" fmla="*/ 0 h 720"/>
                  <a:gd name="T76" fmla="*/ 0 w 722"/>
                  <a:gd name="T77" fmla="*/ 0 h 720"/>
                  <a:gd name="T78" fmla="*/ 0 w 722"/>
                  <a:gd name="T79" fmla="*/ 0 h 720"/>
                  <a:gd name="T80" fmla="*/ 0 w 722"/>
                  <a:gd name="T81" fmla="*/ 0 h 720"/>
                  <a:gd name="T82" fmla="*/ 0 w 722"/>
                  <a:gd name="T83" fmla="*/ 0 h 720"/>
                  <a:gd name="T84" fmla="*/ 0 w 722"/>
                  <a:gd name="T85" fmla="*/ 0 h 720"/>
                  <a:gd name="T86" fmla="*/ 0 w 722"/>
                  <a:gd name="T87" fmla="*/ 0 h 720"/>
                  <a:gd name="T88" fmla="*/ 0 w 722"/>
                  <a:gd name="T89" fmla="*/ 0 h 720"/>
                  <a:gd name="T90" fmla="*/ 0 w 722"/>
                  <a:gd name="T91" fmla="*/ 0 h 720"/>
                  <a:gd name="T92" fmla="*/ 0 w 722"/>
                  <a:gd name="T93" fmla="*/ 0 h 720"/>
                  <a:gd name="T94" fmla="*/ 0 w 722"/>
                  <a:gd name="T95" fmla="*/ 0 h 720"/>
                  <a:gd name="T96" fmla="*/ 0 w 722"/>
                  <a:gd name="T97" fmla="*/ 0 h 720"/>
                  <a:gd name="T98" fmla="*/ 0 w 722"/>
                  <a:gd name="T99" fmla="*/ 0 h 720"/>
                  <a:gd name="T100" fmla="*/ 0 w 722"/>
                  <a:gd name="T101" fmla="*/ 0 h 720"/>
                  <a:gd name="T102" fmla="*/ 0 w 722"/>
                  <a:gd name="T103" fmla="*/ 0 h 720"/>
                  <a:gd name="T104" fmla="*/ 0 w 722"/>
                  <a:gd name="T105" fmla="*/ 0 h 720"/>
                  <a:gd name="T106" fmla="*/ 0 w 722"/>
                  <a:gd name="T107" fmla="*/ 0 h 720"/>
                  <a:gd name="T108" fmla="*/ 0 w 722"/>
                  <a:gd name="T109" fmla="*/ 0 h 720"/>
                  <a:gd name="T110" fmla="*/ 0 w 722"/>
                  <a:gd name="T111" fmla="*/ 0 h 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2"/>
                  <a:gd name="T169" fmla="*/ 0 h 720"/>
                  <a:gd name="T170" fmla="*/ 722 w 722"/>
                  <a:gd name="T171" fmla="*/ 720 h 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2" h="720">
                    <a:moveTo>
                      <a:pt x="722" y="430"/>
                    </a:moveTo>
                    <a:lnTo>
                      <a:pt x="722" y="356"/>
                    </a:lnTo>
                    <a:lnTo>
                      <a:pt x="534" y="356"/>
                    </a:lnTo>
                    <a:lnTo>
                      <a:pt x="534" y="357"/>
                    </a:lnTo>
                    <a:lnTo>
                      <a:pt x="534" y="358"/>
                    </a:lnTo>
                    <a:lnTo>
                      <a:pt x="534" y="360"/>
                    </a:lnTo>
                    <a:lnTo>
                      <a:pt x="530" y="394"/>
                    </a:lnTo>
                    <a:lnTo>
                      <a:pt x="520" y="428"/>
                    </a:lnTo>
                    <a:lnTo>
                      <a:pt x="504" y="456"/>
                    </a:lnTo>
                    <a:lnTo>
                      <a:pt x="483" y="483"/>
                    </a:lnTo>
                    <a:lnTo>
                      <a:pt x="458" y="504"/>
                    </a:lnTo>
                    <a:lnTo>
                      <a:pt x="428" y="520"/>
                    </a:lnTo>
                    <a:lnTo>
                      <a:pt x="395" y="530"/>
                    </a:lnTo>
                    <a:lnTo>
                      <a:pt x="361" y="534"/>
                    </a:lnTo>
                    <a:lnTo>
                      <a:pt x="325" y="530"/>
                    </a:lnTo>
                    <a:lnTo>
                      <a:pt x="293" y="520"/>
                    </a:lnTo>
                    <a:lnTo>
                      <a:pt x="263" y="504"/>
                    </a:lnTo>
                    <a:lnTo>
                      <a:pt x="237" y="483"/>
                    </a:lnTo>
                    <a:lnTo>
                      <a:pt x="217" y="456"/>
                    </a:lnTo>
                    <a:lnTo>
                      <a:pt x="201" y="428"/>
                    </a:lnTo>
                    <a:lnTo>
                      <a:pt x="190" y="394"/>
                    </a:lnTo>
                    <a:lnTo>
                      <a:pt x="187" y="360"/>
                    </a:lnTo>
                    <a:lnTo>
                      <a:pt x="190" y="325"/>
                    </a:lnTo>
                    <a:lnTo>
                      <a:pt x="201" y="293"/>
                    </a:lnTo>
                    <a:lnTo>
                      <a:pt x="217" y="263"/>
                    </a:lnTo>
                    <a:lnTo>
                      <a:pt x="237" y="237"/>
                    </a:lnTo>
                    <a:lnTo>
                      <a:pt x="263" y="217"/>
                    </a:lnTo>
                    <a:lnTo>
                      <a:pt x="293" y="201"/>
                    </a:lnTo>
                    <a:lnTo>
                      <a:pt x="325" y="190"/>
                    </a:lnTo>
                    <a:lnTo>
                      <a:pt x="361" y="187"/>
                    </a:lnTo>
                    <a:lnTo>
                      <a:pt x="394" y="190"/>
                    </a:lnTo>
                    <a:lnTo>
                      <a:pt x="425" y="199"/>
                    </a:lnTo>
                    <a:lnTo>
                      <a:pt x="454" y="214"/>
                    </a:lnTo>
                    <a:lnTo>
                      <a:pt x="480" y="235"/>
                    </a:lnTo>
                    <a:lnTo>
                      <a:pt x="500" y="259"/>
                    </a:lnTo>
                    <a:lnTo>
                      <a:pt x="518" y="288"/>
                    </a:lnTo>
                    <a:lnTo>
                      <a:pt x="528" y="320"/>
                    </a:lnTo>
                    <a:lnTo>
                      <a:pt x="534" y="356"/>
                    </a:lnTo>
                    <a:lnTo>
                      <a:pt x="722" y="356"/>
                    </a:lnTo>
                    <a:lnTo>
                      <a:pt x="722" y="289"/>
                    </a:lnTo>
                    <a:lnTo>
                      <a:pt x="642" y="289"/>
                    </a:lnTo>
                    <a:lnTo>
                      <a:pt x="636" y="269"/>
                    </a:lnTo>
                    <a:lnTo>
                      <a:pt x="628" y="248"/>
                    </a:lnTo>
                    <a:lnTo>
                      <a:pt x="620" y="229"/>
                    </a:lnTo>
                    <a:lnTo>
                      <a:pt x="610" y="211"/>
                    </a:lnTo>
                    <a:lnTo>
                      <a:pt x="663" y="158"/>
                    </a:lnTo>
                    <a:lnTo>
                      <a:pt x="564" y="58"/>
                    </a:lnTo>
                    <a:lnTo>
                      <a:pt x="510" y="112"/>
                    </a:lnTo>
                    <a:lnTo>
                      <a:pt x="500" y="106"/>
                    </a:lnTo>
                    <a:lnTo>
                      <a:pt x="491" y="101"/>
                    </a:lnTo>
                    <a:lnTo>
                      <a:pt x="482" y="97"/>
                    </a:lnTo>
                    <a:lnTo>
                      <a:pt x="471" y="92"/>
                    </a:lnTo>
                    <a:lnTo>
                      <a:pt x="462" y="89"/>
                    </a:lnTo>
                    <a:lnTo>
                      <a:pt x="452" y="85"/>
                    </a:lnTo>
                    <a:lnTo>
                      <a:pt x="442" y="82"/>
                    </a:lnTo>
                    <a:lnTo>
                      <a:pt x="431" y="78"/>
                    </a:lnTo>
                    <a:lnTo>
                      <a:pt x="431" y="0"/>
                    </a:lnTo>
                    <a:lnTo>
                      <a:pt x="289" y="0"/>
                    </a:lnTo>
                    <a:lnTo>
                      <a:pt x="289" y="78"/>
                    </a:lnTo>
                    <a:lnTo>
                      <a:pt x="279" y="82"/>
                    </a:lnTo>
                    <a:lnTo>
                      <a:pt x="269" y="85"/>
                    </a:lnTo>
                    <a:lnTo>
                      <a:pt x="258" y="89"/>
                    </a:lnTo>
                    <a:lnTo>
                      <a:pt x="249" y="92"/>
                    </a:lnTo>
                    <a:lnTo>
                      <a:pt x="239" y="97"/>
                    </a:lnTo>
                    <a:lnTo>
                      <a:pt x="229" y="101"/>
                    </a:lnTo>
                    <a:lnTo>
                      <a:pt x="220" y="106"/>
                    </a:lnTo>
                    <a:lnTo>
                      <a:pt x="211" y="112"/>
                    </a:lnTo>
                    <a:lnTo>
                      <a:pt x="161" y="60"/>
                    </a:lnTo>
                    <a:lnTo>
                      <a:pt x="61" y="160"/>
                    </a:lnTo>
                    <a:lnTo>
                      <a:pt x="112" y="211"/>
                    </a:lnTo>
                    <a:lnTo>
                      <a:pt x="101" y="229"/>
                    </a:lnTo>
                    <a:lnTo>
                      <a:pt x="93" y="248"/>
                    </a:lnTo>
                    <a:lnTo>
                      <a:pt x="85" y="269"/>
                    </a:lnTo>
                    <a:lnTo>
                      <a:pt x="80" y="289"/>
                    </a:lnTo>
                    <a:lnTo>
                      <a:pt x="0" y="289"/>
                    </a:lnTo>
                    <a:lnTo>
                      <a:pt x="0" y="430"/>
                    </a:lnTo>
                    <a:lnTo>
                      <a:pt x="80" y="430"/>
                    </a:lnTo>
                    <a:lnTo>
                      <a:pt x="85" y="451"/>
                    </a:lnTo>
                    <a:lnTo>
                      <a:pt x="93" y="470"/>
                    </a:lnTo>
                    <a:lnTo>
                      <a:pt x="101" y="490"/>
                    </a:lnTo>
                    <a:lnTo>
                      <a:pt x="112" y="508"/>
                    </a:lnTo>
                    <a:lnTo>
                      <a:pt x="59" y="562"/>
                    </a:lnTo>
                    <a:lnTo>
                      <a:pt x="158" y="663"/>
                    </a:lnTo>
                    <a:lnTo>
                      <a:pt x="211" y="609"/>
                    </a:lnTo>
                    <a:lnTo>
                      <a:pt x="220" y="614"/>
                    </a:lnTo>
                    <a:lnTo>
                      <a:pt x="229" y="619"/>
                    </a:lnTo>
                    <a:lnTo>
                      <a:pt x="239" y="624"/>
                    </a:lnTo>
                    <a:lnTo>
                      <a:pt x="249" y="628"/>
                    </a:lnTo>
                    <a:lnTo>
                      <a:pt x="258" y="632"/>
                    </a:lnTo>
                    <a:lnTo>
                      <a:pt x="269" y="635"/>
                    </a:lnTo>
                    <a:lnTo>
                      <a:pt x="279" y="639"/>
                    </a:lnTo>
                    <a:lnTo>
                      <a:pt x="289" y="641"/>
                    </a:lnTo>
                    <a:lnTo>
                      <a:pt x="289" y="720"/>
                    </a:lnTo>
                    <a:lnTo>
                      <a:pt x="431" y="720"/>
                    </a:lnTo>
                    <a:lnTo>
                      <a:pt x="431" y="641"/>
                    </a:lnTo>
                    <a:lnTo>
                      <a:pt x="442" y="639"/>
                    </a:lnTo>
                    <a:lnTo>
                      <a:pt x="452" y="635"/>
                    </a:lnTo>
                    <a:lnTo>
                      <a:pt x="462" y="632"/>
                    </a:lnTo>
                    <a:lnTo>
                      <a:pt x="471" y="628"/>
                    </a:lnTo>
                    <a:lnTo>
                      <a:pt x="482" y="624"/>
                    </a:lnTo>
                    <a:lnTo>
                      <a:pt x="491" y="619"/>
                    </a:lnTo>
                    <a:lnTo>
                      <a:pt x="500" y="614"/>
                    </a:lnTo>
                    <a:lnTo>
                      <a:pt x="510" y="609"/>
                    </a:lnTo>
                    <a:lnTo>
                      <a:pt x="566" y="665"/>
                    </a:lnTo>
                    <a:lnTo>
                      <a:pt x="665" y="565"/>
                    </a:lnTo>
                    <a:lnTo>
                      <a:pt x="610" y="508"/>
                    </a:lnTo>
                    <a:lnTo>
                      <a:pt x="620" y="490"/>
                    </a:lnTo>
                    <a:lnTo>
                      <a:pt x="628" y="470"/>
                    </a:lnTo>
                    <a:lnTo>
                      <a:pt x="636" y="451"/>
                    </a:lnTo>
                    <a:lnTo>
                      <a:pt x="642" y="430"/>
                    </a:lnTo>
                    <a:lnTo>
                      <a:pt x="722" y="43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58" name="Freeform 2491"/>
            <p:cNvSpPr>
              <a:spLocks/>
            </p:cNvSpPr>
            <p:nvPr/>
          </p:nvSpPr>
          <p:spPr bwMode="auto">
            <a:xfrm>
              <a:off x="7133840" y="4353493"/>
              <a:ext cx="117905" cy="142707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59" name="TextBox 85"/>
            <p:cNvSpPr txBox="1"/>
            <p:nvPr/>
          </p:nvSpPr>
          <p:spPr>
            <a:xfrm>
              <a:off x="7252427" y="4128374"/>
              <a:ext cx="462908" cy="221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Сервер</a:t>
              </a:r>
            </a:p>
          </p:txBody>
        </p:sp>
        <p:sp>
          <p:nvSpPr>
            <p:cNvPr id="160" name="TextBox 86"/>
            <p:cNvSpPr txBox="1"/>
            <p:nvPr/>
          </p:nvSpPr>
          <p:spPr>
            <a:xfrm>
              <a:off x="7257843" y="4299240"/>
              <a:ext cx="437269" cy="221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Агент</a:t>
              </a:r>
            </a:p>
          </p:txBody>
        </p:sp>
        <p:cxnSp>
          <p:nvCxnSpPr>
            <p:cNvPr id="161" name="直接连接符 90"/>
            <p:cNvCxnSpPr/>
            <p:nvPr/>
          </p:nvCxnSpPr>
          <p:spPr bwMode="auto">
            <a:xfrm flipH="1">
              <a:off x="4581084" y="3670425"/>
              <a:ext cx="1145323" cy="10133"/>
            </a:xfrm>
            <a:prstGeom prst="line">
              <a:avLst/>
            </a:prstGeom>
            <a:noFill/>
            <a:ln w="19050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62" name="Picture 18" descr="图片79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19509" y="3505326"/>
              <a:ext cx="500529" cy="37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" name="TextBox 90"/>
            <p:cNvSpPr txBox="1"/>
            <p:nvPr/>
          </p:nvSpPr>
          <p:spPr>
            <a:xfrm>
              <a:off x="4973632" y="3548000"/>
              <a:ext cx="429426" cy="221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WAN</a:t>
              </a:r>
            </a:p>
          </p:txBody>
        </p:sp>
        <p:pic>
          <p:nvPicPr>
            <p:cNvPr id="164" name="Picture 456" descr="图片23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5661204" y="3543858"/>
              <a:ext cx="306029" cy="306587"/>
            </a:xfrm>
            <a:prstGeom prst="rect">
              <a:avLst/>
            </a:prstGeom>
            <a:noFill/>
          </p:spPr>
        </p:pic>
        <p:pic>
          <p:nvPicPr>
            <p:cNvPr id="165" name="Picture 456" descr="图片235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361307" y="3543858"/>
              <a:ext cx="306029" cy="306587"/>
            </a:xfrm>
            <a:prstGeom prst="rect">
              <a:avLst/>
            </a:prstGeom>
            <a:noFill/>
          </p:spPr>
        </p:pic>
        <p:cxnSp>
          <p:nvCxnSpPr>
            <p:cNvPr id="166" name="直接连接符 95"/>
            <p:cNvCxnSpPr/>
            <p:nvPr/>
          </p:nvCxnSpPr>
          <p:spPr bwMode="auto">
            <a:xfrm flipV="1">
              <a:off x="5840480" y="3867894"/>
              <a:ext cx="744" cy="301186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7" name="直接连接符 96"/>
            <p:cNvCxnSpPr/>
            <p:nvPr/>
          </p:nvCxnSpPr>
          <p:spPr bwMode="auto">
            <a:xfrm flipH="1">
              <a:off x="4530584" y="3903898"/>
              <a:ext cx="1310640" cy="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8" name="直接连接符 97"/>
            <p:cNvCxnSpPr/>
            <p:nvPr/>
          </p:nvCxnSpPr>
          <p:spPr bwMode="auto">
            <a:xfrm flipV="1">
              <a:off x="4545080" y="3903898"/>
              <a:ext cx="0" cy="288032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9" name="直接连接符 98"/>
            <p:cNvCxnSpPr/>
            <p:nvPr/>
          </p:nvCxnSpPr>
          <p:spPr bwMode="auto">
            <a:xfrm flipH="1">
              <a:off x="4005020" y="4188239"/>
              <a:ext cx="561654" cy="3691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直接连接符 99"/>
            <p:cNvCxnSpPr/>
            <p:nvPr/>
          </p:nvCxnSpPr>
          <p:spPr bwMode="auto">
            <a:xfrm flipH="1" flipV="1">
              <a:off x="5832860" y="4170350"/>
              <a:ext cx="404408" cy="21580"/>
            </a:xfrm>
            <a:prstGeom prst="line">
              <a:avLst/>
            </a:prstGeom>
            <a:noFill/>
            <a:ln w="38100">
              <a:solidFill>
                <a:srgbClr val="3399FF"/>
              </a:solidFill>
              <a:prstDash val="sysDash"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1" name="直接连接符 100"/>
            <p:cNvCxnSpPr/>
            <p:nvPr/>
          </p:nvCxnSpPr>
          <p:spPr bwMode="auto">
            <a:xfrm>
              <a:off x="5913232" y="3795886"/>
              <a:ext cx="0" cy="28803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直接连接符 101"/>
            <p:cNvCxnSpPr/>
            <p:nvPr/>
          </p:nvCxnSpPr>
          <p:spPr bwMode="auto">
            <a:xfrm>
              <a:off x="4473072" y="3844230"/>
              <a:ext cx="0" cy="288032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直接连接符 102"/>
            <p:cNvCxnSpPr/>
            <p:nvPr/>
          </p:nvCxnSpPr>
          <p:spPr bwMode="auto">
            <a:xfrm flipH="1">
              <a:off x="5913232" y="4083918"/>
              <a:ext cx="3600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" name="直接连接符 103"/>
            <p:cNvCxnSpPr/>
            <p:nvPr/>
          </p:nvCxnSpPr>
          <p:spPr bwMode="auto">
            <a:xfrm flipH="1">
              <a:off x="3933012" y="4119922"/>
              <a:ext cx="5400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9" name="TextBox 106"/>
          <p:cNvSpPr txBox="1"/>
          <p:nvPr/>
        </p:nvSpPr>
        <p:spPr>
          <a:xfrm>
            <a:off x="6141700" y="5206229"/>
            <a:ext cx="218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200" dirty="0">
                <a:latin typeface="Huawei Sans" panose="020C0503030203020204" pitchFamily="34" charset="0"/>
              </a:rPr>
              <a:t>Гибридная </a:t>
            </a:r>
            <a:r>
              <a:rPr lang="ru-RU" sz="1200" dirty="0" err="1">
                <a:latin typeface="Huawei Sans" panose="020C0503030203020204" pitchFamily="34" charset="0"/>
              </a:rPr>
              <a:t>флеш</a:t>
            </a:r>
            <a:r>
              <a:rPr lang="ru-RU" sz="1200" dirty="0">
                <a:latin typeface="Huawei Sans" panose="020C0503030203020204" pitchFamily="34" charset="0"/>
              </a:rPr>
              <a:t>-СХД </a:t>
            </a:r>
            <a:r>
              <a:rPr lang="ru-RU" sz="1200" dirty="0" err="1">
                <a:latin typeface="Huawei Sans" panose="020C0503030203020204" pitchFamily="34" charset="0"/>
              </a:rPr>
              <a:t>Huawei</a:t>
            </a:r>
            <a:r>
              <a:rPr lang="ru-RU" sz="1200" dirty="0">
                <a:latin typeface="Huawei Sans" panose="020C0503030203020204" pitchFamily="34" charset="0"/>
              </a:rPr>
              <a:t> </a:t>
            </a:r>
            <a:r>
              <a:rPr lang="ru-RU" sz="1200" dirty="0" err="1">
                <a:latin typeface="Huawei Sans" panose="020C0503030203020204" pitchFamily="34" charset="0"/>
              </a:rPr>
              <a:t>OceanStor</a:t>
            </a:r>
            <a:endParaRPr lang="ru-RU" sz="1200" dirty="0">
              <a:latin typeface="Huawei Sans" panose="020C0503030203020204" pitchFamily="34" charset="0"/>
            </a:endParaRPr>
          </a:p>
        </p:txBody>
      </p:sp>
      <p:sp>
        <p:nvSpPr>
          <p:cNvPr id="180" name="TextBox 107"/>
          <p:cNvSpPr txBox="1"/>
          <p:nvPr/>
        </p:nvSpPr>
        <p:spPr>
          <a:xfrm>
            <a:off x="6721160" y="1694191"/>
            <a:ext cx="1362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 DRM</a:t>
            </a:r>
          </a:p>
        </p:txBody>
      </p:sp>
      <p:sp>
        <p:nvSpPr>
          <p:cNvPr id="181" name="TextBox 108"/>
          <p:cNvSpPr txBox="1"/>
          <p:nvPr/>
        </p:nvSpPr>
        <p:spPr>
          <a:xfrm>
            <a:off x="1953404" y="2949160"/>
            <a:ext cx="1266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Серверы приложений</a:t>
            </a:r>
          </a:p>
        </p:txBody>
      </p:sp>
      <p:sp>
        <p:nvSpPr>
          <p:cNvPr id="182" name="TextBox 109"/>
          <p:cNvSpPr txBox="1"/>
          <p:nvPr/>
        </p:nvSpPr>
        <p:spPr>
          <a:xfrm>
            <a:off x="1794540" y="4707849"/>
            <a:ext cx="172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1000" dirty="0">
                <a:latin typeface="Huawei Sans" panose="020C0503030203020204" pitchFamily="34" charset="0"/>
              </a:rPr>
              <a:t>Гибридная </a:t>
            </a:r>
            <a:r>
              <a:rPr lang="ru-RU" sz="1000" dirty="0" err="1">
                <a:latin typeface="Huawei Sans" panose="020C0503030203020204" pitchFamily="34" charset="0"/>
              </a:rPr>
              <a:t>флеш</a:t>
            </a:r>
            <a:r>
              <a:rPr lang="ru-RU" sz="1000" dirty="0">
                <a:latin typeface="Huawei Sans" panose="020C0503030203020204" pitchFamily="34" charset="0"/>
              </a:rPr>
              <a:t>-СХД </a:t>
            </a:r>
            <a:r>
              <a:rPr lang="ru-RU" sz="1000" dirty="0" err="1">
                <a:latin typeface="Huawei Sans" panose="020C0503030203020204" pitchFamily="34" charset="0"/>
              </a:rPr>
              <a:t>Huawei</a:t>
            </a:r>
            <a:r>
              <a:rPr lang="ru-RU" sz="1000" dirty="0">
                <a:latin typeface="Huawei Sans" panose="020C0503030203020204" pitchFamily="34" charset="0"/>
              </a:rPr>
              <a:t> </a:t>
            </a:r>
            <a:r>
              <a:rPr lang="ru-RU" sz="1000" dirty="0" err="1">
                <a:latin typeface="Huawei Sans" panose="020C0503030203020204" pitchFamily="34" charset="0"/>
              </a:rPr>
              <a:t>OceanStor</a:t>
            </a:r>
            <a:endParaRPr lang="ru-RU" sz="1000" dirty="0">
              <a:latin typeface="Huawei Sans" panose="020C0503030203020204" pitchFamily="34" charset="0"/>
            </a:endParaRPr>
          </a:p>
        </p:txBody>
      </p:sp>
      <p:sp>
        <p:nvSpPr>
          <p:cNvPr id="183" name="TextBox 110"/>
          <p:cNvSpPr txBox="1"/>
          <p:nvPr/>
        </p:nvSpPr>
        <p:spPr>
          <a:xfrm>
            <a:off x="8259086" y="2404247"/>
            <a:ext cx="1475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(Опционально) Серверы DR</a:t>
            </a:r>
          </a:p>
        </p:txBody>
      </p:sp>
      <p:sp>
        <p:nvSpPr>
          <p:cNvPr id="184" name="TextBox 111"/>
          <p:cNvSpPr txBox="1"/>
          <p:nvPr/>
        </p:nvSpPr>
        <p:spPr>
          <a:xfrm>
            <a:off x="1956441" y="2170937"/>
            <a:ext cx="102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Сервисная сеть</a:t>
            </a:r>
          </a:p>
        </p:txBody>
      </p:sp>
      <p:sp>
        <p:nvSpPr>
          <p:cNvPr id="185" name="TextBox 112"/>
          <p:cNvSpPr txBox="1"/>
          <p:nvPr/>
        </p:nvSpPr>
        <p:spPr>
          <a:xfrm>
            <a:off x="1907240" y="3682248"/>
            <a:ext cx="122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Коммутаторы FC</a:t>
            </a:r>
          </a:p>
        </p:txBody>
      </p:sp>
      <p:sp>
        <p:nvSpPr>
          <p:cNvPr id="186" name="TextBox 113"/>
          <p:cNvSpPr txBox="1"/>
          <p:nvPr/>
        </p:nvSpPr>
        <p:spPr>
          <a:xfrm>
            <a:off x="8100730" y="3397742"/>
            <a:ext cx="1633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Коммутаторы FC</a:t>
            </a:r>
          </a:p>
        </p:txBody>
      </p:sp>
      <p:sp>
        <p:nvSpPr>
          <p:cNvPr id="187" name="TextBox 114"/>
          <p:cNvSpPr txBox="1"/>
          <p:nvPr/>
        </p:nvSpPr>
        <p:spPr>
          <a:xfrm>
            <a:off x="3035532" y="1710389"/>
            <a:ext cx="1362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 DRM</a:t>
            </a:r>
          </a:p>
        </p:txBody>
      </p:sp>
      <p:sp>
        <p:nvSpPr>
          <p:cNvPr id="188" name="TextBox 115"/>
          <p:cNvSpPr txBox="1"/>
          <p:nvPr/>
        </p:nvSpPr>
        <p:spPr>
          <a:xfrm>
            <a:off x="1721927" y="5687025"/>
            <a:ext cx="4055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DRM: </a:t>
            </a:r>
            <a:r>
              <a:rPr lang="ru-RU" sz="12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управление аварийным восстановлением</a:t>
            </a:r>
          </a:p>
        </p:txBody>
      </p:sp>
      <p:sp>
        <p:nvSpPr>
          <p:cNvPr id="189" name="TextBox 117"/>
          <p:cNvSpPr txBox="1"/>
          <p:nvPr/>
        </p:nvSpPr>
        <p:spPr>
          <a:xfrm>
            <a:off x="4895918" y="4693134"/>
            <a:ext cx="150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Асинхронная репликация</a:t>
            </a:r>
          </a:p>
        </p:txBody>
      </p:sp>
      <p:cxnSp>
        <p:nvCxnSpPr>
          <p:cNvPr id="190" name="直接连接符 135"/>
          <p:cNvCxnSpPr/>
          <p:nvPr/>
        </p:nvCxnSpPr>
        <p:spPr bwMode="auto">
          <a:xfrm flipH="1">
            <a:off x="8391293" y="4020704"/>
            <a:ext cx="300207" cy="0"/>
          </a:xfrm>
          <a:prstGeom prst="line">
            <a:avLst/>
          </a:prstGeom>
          <a:noFill/>
          <a:ln w="9525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1" name="直接连接符 136"/>
          <p:cNvCxnSpPr/>
          <p:nvPr/>
        </p:nvCxnSpPr>
        <p:spPr bwMode="auto">
          <a:xfrm flipH="1">
            <a:off x="8429140" y="4346212"/>
            <a:ext cx="300207" cy="0"/>
          </a:xfrm>
          <a:prstGeom prst="line">
            <a:avLst/>
          </a:prstGeom>
          <a:noFill/>
          <a:ln w="952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2" name="直接连接符 137"/>
          <p:cNvCxnSpPr/>
          <p:nvPr/>
        </p:nvCxnSpPr>
        <p:spPr bwMode="auto">
          <a:xfrm flipH="1">
            <a:off x="8401301" y="4622434"/>
            <a:ext cx="300207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3" name="TextBox 121"/>
          <p:cNvSpPr txBox="1"/>
          <p:nvPr/>
        </p:nvSpPr>
        <p:spPr>
          <a:xfrm>
            <a:off x="8677568" y="3894497"/>
            <a:ext cx="14125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IP-сеть </a:t>
            </a:r>
            <a:r>
              <a:rPr lang="ru-RU" sz="10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управления</a:t>
            </a:r>
            <a:endParaRPr lang="ru-RU" sz="1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4" name="TextBox 122"/>
          <p:cNvSpPr txBox="1"/>
          <p:nvPr/>
        </p:nvSpPr>
        <p:spPr>
          <a:xfrm>
            <a:off x="8712403" y="4260840"/>
            <a:ext cx="13420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Сервисная </a:t>
            </a:r>
            <a:r>
              <a:rPr lang="ru-RU" sz="10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IP-сеть</a:t>
            </a:r>
            <a:endParaRPr lang="ru-RU" sz="10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5" name="TextBox 123"/>
          <p:cNvSpPr txBox="1"/>
          <p:nvPr/>
        </p:nvSpPr>
        <p:spPr>
          <a:xfrm>
            <a:off x="8721247" y="4499323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Сеть FC</a:t>
            </a:r>
          </a:p>
        </p:txBody>
      </p:sp>
      <p:cxnSp>
        <p:nvCxnSpPr>
          <p:cNvPr id="196" name="直接连接符 141"/>
          <p:cNvCxnSpPr/>
          <p:nvPr/>
        </p:nvCxnSpPr>
        <p:spPr bwMode="auto">
          <a:xfrm flipH="1">
            <a:off x="8391294" y="4803701"/>
            <a:ext cx="300207" cy="0"/>
          </a:xfrm>
          <a:prstGeom prst="line">
            <a:avLst/>
          </a:prstGeom>
          <a:noFill/>
          <a:ln w="9525">
            <a:solidFill>
              <a:srgbClr val="3399FF"/>
            </a:solidFill>
            <a:prstDash val="dash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7" name="TextBox 125"/>
          <p:cNvSpPr txBox="1"/>
          <p:nvPr/>
        </p:nvSpPr>
        <p:spPr>
          <a:xfrm>
            <a:off x="8657065" y="4723777"/>
            <a:ext cx="1147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Поток данных</a:t>
            </a:r>
          </a:p>
        </p:txBody>
      </p:sp>
    </p:spTree>
    <p:extLst>
      <p:ext uri="{BB962C8B-B14F-4D97-AF65-F5344CB8AC3E}">
        <p14:creationId xmlns:p14="http://schemas.microsoft.com/office/powerpoint/2010/main" val="18706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pPr lvl="0"/>
            <a:r>
              <a:rPr lang="ru-RU">
                <a:latin typeface="Huawei Sans" panose="020C0503030203020204" pitchFamily="34" charset="0"/>
              </a:rPr>
              <a:t>Принципы асинхронной репликации NAS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27260" y="1834632"/>
            <a:ext cx="10561882" cy="4254173"/>
            <a:chOff x="720283" y="1780396"/>
            <a:chExt cx="9617722" cy="3624095"/>
          </a:xfrm>
        </p:grpSpPr>
        <p:pic>
          <p:nvPicPr>
            <p:cNvPr id="7" name="Picture 14" descr="图片20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224" y="1945099"/>
              <a:ext cx="1148164" cy="206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55" descr="图片1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602" y="2296428"/>
              <a:ext cx="593022" cy="95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文本框 8"/>
            <p:cNvSpPr txBox="1"/>
            <p:nvPr/>
          </p:nvSpPr>
          <p:spPr>
            <a:xfrm>
              <a:off x="1226212" y="3349088"/>
              <a:ext cx="616848" cy="288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/>
                <a:t>Хост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856832" y="2158899"/>
              <a:ext cx="358027" cy="1695438"/>
            </a:xfrm>
            <a:prstGeom prst="rect">
              <a:avLst/>
            </a:prstGeom>
            <a:solidFill>
              <a:srgbClr val="C5C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464" descr="图片155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176" y="2222973"/>
              <a:ext cx="569721" cy="85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1"/>
            <p:cNvSpPr txBox="1"/>
            <p:nvPr/>
          </p:nvSpPr>
          <p:spPr>
            <a:xfrm>
              <a:off x="3613856" y="4177525"/>
              <a:ext cx="2217458" cy="288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Основная система хранения</a:t>
              </a: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1919099" y="2460650"/>
              <a:ext cx="1530650" cy="0"/>
            </a:xfrm>
            <a:prstGeom prst="straightConnector1">
              <a:avLst/>
            </a:prstGeom>
            <a:ln w="57150">
              <a:solidFill>
                <a:srgbClr val="C700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1907185" y="3077555"/>
              <a:ext cx="1542564" cy="0"/>
            </a:xfrm>
            <a:prstGeom prst="straightConnector1">
              <a:avLst/>
            </a:prstGeom>
            <a:ln w="57150">
              <a:solidFill>
                <a:srgbClr val="C700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2401802" y="3175651"/>
              <a:ext cx="444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②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52789" y="2111762"/>
              <a:ext cx="444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①</a:t>
              </a:r>
            </a:p>
          </p:txBody>
        </p:sp>
        <p:pic>
          <p:nvPicPr>
            <p:cNvPr id="17" name="Picture 464" descr="图片15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BAC6D5"/>
                </a:clrFrom>
                <a:clrTo>
                  <a:srgbClr val="BAC6D5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271" y="3287159"/>
              <a:ext cx="499816" cy="74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17"/>
            <p:cNvSpPr txBox="1"/>
            <p:nvPr/>
          </p:nvSpPr>
          <p:spPr>
            <a:xfrm>
              <a:off x="4025242" y="2414485"/>
              <a:ext cx="1628706" cy="314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Основная ФС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598237" y="3547834"/>
              <a:ext cx="2026997" cy="78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Мгн. снимок основной ФС</a:t>
              </a:r>
            </a:p>
            <a:p>
              <a:endParaRPr lang="ru-RU" dirty="0"/>
            </a:p>
          </p:txBody>
        </p:sp>
        <p:sp>
          <p:nvSpPr>
            <p:cNvPr id="20" name="右弧形箭头 19"/>
            <p:cNvSpPr/>
            <p:nvPr/>
          </p:nvSpPr>
          <p:spPr>
            <a:xfrm>
              <a:off x="4185122" y="2693646"/>
              <a:ext cx="462988" cy="838620"/>
            </a:xfrm>
            <a:prstGeom prst="curvedLeftArrow">
              <a:avLst/>
            </a:prstGeom>
            <a:solidFill>
              <a:srgbClr val="C7000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21" name="Picture 14" descr="图片20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3169" y="1973735"/>
              <a:ext cx="1148164" cy="2063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7722777" y="2187535"/>
              <a:ext cx="358027" cy="1695438"/>
            </a:xfrm>
            <a:prstGeom prst="rect">
              <a:avLst/>
            </a:prstGeom>
            <a:solidFill>
              <a:srgbClr val="C5C4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Picture 464" descr="图片155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121" y="2251609"/>
              <a:ext cx="569721" cy="85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文本框 23"/>
            <p:cNvSpPr txBox="1"/>
            <p:nvPr/>
          </p:nvSpPr>
          <p:spPr>
            <a:xfrm>
              <a:off x="7363169" y="4206161"/>
              <a:ext cx="1649504" cy="498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Система хранения DR</a:t>
              </a:r>
              <a:endParaRPr lang="ru-RU" sz="1600" dirty="0"/>
            </a:p>
          </p:txBody>
        </p:sp>
        <p:pic>
          <p:nvPicPr>
            <p:cNvPr id="25" name="Picture 464" descr="图片15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BAC6D5"/>
                </a:clrFrom>
                <a:clrTo>
                  <a:srgbClr val="BAC6D5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216" y="3315795"/>
              <a:ext cx="499816" cy="74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文本框 25"/>
            <p:cNvSpPr txBox="1"/>
            <p:nvPr/>
          </p:nvSpPr>
          <p:spPr>
            <a:xfrm>
              <a:off x="7891187" y="2443121"/>
              <a:ext cx="2000716" cy="314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Резервная ФС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69718" y="3547834"/>
              <a:ext cx="1868287" cy="550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Мгн. снимок резервной ФС</a:t>
              </a:r>
            </a:p>
          </p:txBody>
        </p:sp>
        <p:sp>
          <p:nvSpPr>
            <p:cNvPr id="28" name="右弧形箭头 27"/>
            <p:cNvSpPr/>
            <p:nvPr/>
          </p:nvSpPr>
          <p:spPr>
            <a:xfrm>
              <a:off x="7969902" y="2770914"/>
              <a:ext cx="462988" cy="838620"/>
            </a:xfrm>
            <a:prstGeom prst="curvedLeftArrow">
              <a:avLst/>
            </a:prstGeom>
            <a:solidFill>
              <a:srgbClr val="C7000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9" name="肘形连接符 28"/>
            <p:cNvCxnSpPr/>
            <p:nvPr/>
          </p:nvCxnSpPr>
          <p:spPr>
            <a:xfrm flipV="1">
              <a:off x="4656452" y="2481094"/>
              <a:ext cx="2741822" cy="947906"/>
            </a:xfrm>
            <a:prstGeom prst="bentConnector3">
              <a:avLst/>
            </a:prstGeom>
            <a:ln w="57150">
              <a:solidFill>
                <a:srgbClr val="C7000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4619876" y="2770914"/>
              <a:ext cx="444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③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711635" y="2170975"/>
              <a:ext cx="444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④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440412" y="2934724"/>
              <a:ext cx="4448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/>
                <a:t>⑤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982600" y="1780396"/>
              <a:ext cx="1528788" cy="707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Репликация инкрементных данных.</a:t>
              </a:r>
            </a:p>
          </p:txBody>
        </p:sp>
        <p:sp>
          <p:nvSpPr>
            <p:cNvPr id="34" name="文本框 17"/>
            <p:cNvSpPr txBox="1"/>
            <p:nvPr/>
          </p:nvSpPr>
          <p:spPr>
            <a:xfrm>
              <a:off x="720283" y="5089860"/>
              <a:ext cx="2893573" cy="314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ФС </a:t>
              </a:r>
              <a:r>
                <a:rPr lang="ru-RU" dirty="0" smtClean="0"/>
                <a:t>— Файловая система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72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2"/>
          <p:cNvSpPr txBox="1">
            <a:spLocks/>
          </p:cNvSpPr>
          <p:nvPr/>
        </p:nvSpPr>
        <p:spPr>
          <a:xfrm>
            <a:off x="2112963" y="152637"/>
            <a:ext cx="8159750" cy="70643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ctr">
              <a:defRPr/>
            </a:pPr>
            <a:endParaRPr lang="en-US" altLang="zh-CN" sz="3500">
              <a:solidFill>
                <a:srgbClr val="990000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j-cs"/>
              <a:sym typeface="Huawei Sans" panose="020C0503030203020204" pitchFamily="34" charset="0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41303" y="318851"/>
            <a:ext cx="10728325" cy="1001920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Технология асинхронной удаленной репликации по нескольким временным сегментам — RPO уровня 2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34272" y="1312961"/>
            <a:ext cx="4644398" cy="4397633"/>
            <a:chOff x="3717891" y="1469174"/>
            <a:chExt cx="4644398" cy="4397633"/>
          </a:xfrm>
        </p:grpSpPr>
        <p:grpSp>
          <p:nvGrpSpPr>
            <p:cNvPr id="2" name="组合 1"/>
            <p:cNvGrpSpPr/>
            <p:nvPr/>
          </p:nvGrpSpPr>
          <p:grpSpPr>
            <a:xfrm>
              <a:off x="3717891" y="2130429"/>
              <a:ext cx="4644398" cy="3736378"/>
              <a:chOff x="3604870" y="2057114"/>
              <a:chExt cx="4572000" cy="3994902"/>
            </a:xfrm>
          </p:grpSpPr>
          <p:cxnSp>
            <p:nvCxnSpPr>
              <p:cNvPr id="118" name="肘形连接符 24"/>
              <p:cNvCxnSpPr/>
              <p:nvPr/>
            </p:nvCxnSpPr>
            <p:spPr>
              <a:xfrm>
                <a:off x="4496755" y="2113636"/>
                <a:ext cx="0" cy="504000"/>
              </a:xfrm>
              <a:prstGeom prst="straightConnector1">
                <a:avLst/>
              </a:prstGeom>
              <a:ln w="3175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肘形连接符 24"/>
              <p:cNvCxnSpPr/>
              <p:nvPr/>
            </p:nvCxnSpPr>
            <p:spPr>
              <a:xfrm flipH="1" flipV="1">
                <a:off x="4156296" y="2057114"/>
                <a:ext cx="0" cy="504000"/>
              </a:xfrm>
              <a:prstGeom prst="straightConnector1">
                <a:avLst/>
              </a:prstGeom>
              <a:ln w="3175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" name="组合 398"/>
              <p:cNvGrpSpPr/>
              <p:nvPr/>
            </p:nvGrpSpPr>
            <p:grpSpPr>
              <a:xfrm>
                <a:off x="3679651" y="2737746"/>
                <a:ext cx="1634207" cy="2838195"/>
                <a:chOff x="10287403" y="1826574"/>
                <a:chExt cx="2327275" cy="2817813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52" name="Freeform 21"/>
                <p:cNvSpPr>
                  <a:spLocks/>
                </p:cNvSpPr>
                <p:nvPr/>
              </p:nvSpPr>
              <p:spPr bwMode="auto">
                <a:xfrm>
                  <a:off x="11073215" y="2025012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6"/>
                    </a:cxn>
                    <a:cxn ang="0">
                      <a:pos x="1276" y="87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8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6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3"/>
                    </a:cxn>
                    <a:cxn ang="0">
                      <a:pos x="76" y="5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7"/>
                      </a:lnTo>
                      <a:lnTo>
                        <a:pt x="1277" y="99"/>
                      </a:lnTo>
                      <a:lnTo>
                        <a:pt x="1278" y="110"/>
                      </a:lnTo>
                      <a:lnTo>
                        <a:pt x="1277" y="121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7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3" name="Freeform 22"/>
                <p:cNvSpPr>
                  <a:spLocks/>
                </p:cNvSpPr>
                <p:nvPr/>
              </p:nvSpPr>
              <p:spPr bwMode="auto">
                <a:xfrm>
                  <a:off x="10455678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4" name="Freeform 23"/>
                <p:cNvSpPr>
                  <a:spLocks/>
                </p:cNvSpPr>
                <p:nvPr/>
              </p:nvSpPr>
              <p:spPr bwMode="auto">
                <a:xfrm>
                  <a:off x="10495365" y="2025012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5" name="Freeform 24"/>
                <p:cNvSpPr>
                  <a:spLocks/>
                </p:cNvSpPr>
                <p:nvPr/>
              </p:nvSpPr>
              <p:spPr bwMode="auto">
                <a:xfrm>
                  <a:off x="10536640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3" y="99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7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3" y="99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7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6" name="Freeform 25"/>
                <p:cNvSpPr>
                  <a:spLocks/>
                </p:cNvSpPr>
                <p:nvPr/>
              </p:nvSpPr>
              <p:spPr bwMode="auto">
                <a:xfrm>
                  <a:off x="10576328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7" name="Freeform 26"/>
                <p:cNvSpPr>
                  <a:spLocks/>
                </p:cNvSpPr>
                <p:nvPr/>
              </p:nvSpPr>
              <p:spPr bwMode="auto">
                <a:xfrm>
                  <a:off x="1061601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0" y="134"/>
                    </a:cxn>
                    <a:cxn ang="0">
                      <a:pos x="20" y="148"/>
                    </a:cxn>
                    <a:cxn ang="0">
                      <a:pos x="34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4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8" name="Freeform 27"/>
                <p:cNvSpPr>
                  <a:spLocks/>
                </p:cNvSpPr>
                <p:nvPr/>
              </p:nvSpPr>
              <p:spPr bwMode="auto">
                <a:xfrm>
                  <a:off x="11073215" y="221233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3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3"/>
                    </a:cxn>
                    <a:cxn ang="0">
                      <a:pos x="1259" y="49"/>
                    </a:cxn>
                    <a:cxn ang="0">
                      <a:pos x="1269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7"/>
                    </a:cxn>
                    <a:cxn ang="0">
                      <a:pos x="1169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6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4"/>
                    </a:cxn>
                    <a:cxn ang="0">
                      <a:pos x="76" y="6"/>
                    </a:cxn>
                    <a:cxn ang="0">
                      <a:pos x="97" y="2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2"/>
                      </a:lnTo>
                      <a:lnTo>
                        <a:pt x="1190" y="3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3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8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6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7"/>
                      </a:lnTo>
                      <a:lnTo>
                        <a:pt x="1180" y="218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7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6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7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3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3"/>
                      </a:lnTo>
                      <a:lnTo>
                        <a:pt x="97" y="2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9" name="Freeform 28"/>
                <p:cNvSpPr>
                  <a:spLocks/>
                </p:cNvSpPr>
                <p:nvPr/>
              </p:nvSpPr>
              <p:spPr bwMode="auto">
                <a:xfrm>
                  <a:off x="10455678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50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0" name="Freeform 29"/>
                <p:cNvSpPr>
                  <a:spLocks/>
                </p:cNvSpPr>
                <p:nvPr/>
              </p:nvSpPr>
              <p:spPr bwMode="auto">
                <a:xfrm>
                  <a:off x="10495365" y="221392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50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1" name="Freeform 30"/>
                <p:cNvSpPr>
                  <a:spLocks/>
                </p:cNvSpPr>
                <p:nvPr/>
              </p:nvSpPr>
              <p:spPr bwMode="auto">
                <a:xfrm>
                  <a:off x="10536640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3" y="100"/>
                    </a:cxn>
                    <a:cxn ang="0">
                      <a:pos x="183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7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3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3" y="100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1" y="167"/>
                      </a:lnTo>
                      <a:lnTo>
                        <a:pt x="47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2" name="Freeform 31"/>
                <p:cNvSpPr>
                  <a:spLocks/>
                </p:cNvSpPr>
                <p:nvPr/>
              </p:nvSpPr>
              <p:spPr bwMode="auto">
                <a:xfrm>
                  <a:off x="10576328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3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1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3" name="Freeform 32"/>
                <p:cNvSpPr>
                  <a:spLocks/>
                </p:cNvSpPr>
                <p:nvPr/>
              </p:nvSpPr>
              <p:spPr bwMode="auto">
                <a:xfrm>
                  <a:off x="1061601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0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0" y="134"/>
                    </a:cxn>
                    <a:cxn ang="0">
                      <a:pos x="20" y="149"/>
                    </a:cxn>
                    <a:cxn ang="0">
                      <a:pos x="34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4" name="Freeform 33"/>
                <p:cNvSpPr>
                  <a:spLocks/>
                </p:cNvSpPr>
                <p:nvPr/>
              </p:nvSpPr>
              <p:spPr bwMode="auto">
                <a:xfrm>
                  <a:off x="11073215" y="239966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9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8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7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5" name="Freeform 34"/>
                <p:cNvSpPr>
                  <a:spLocks/>
                </p:cNvSpPr>
                <p:nvPr/>
              </p:nvSpPr>
              <p:spPr bwMode="auto">
                <a:xfrm>
                  <a:off x="10455678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6" name="Freeform 35"/>
                <p:cNvSpPr>
                  <a:spLocks/>
                </p:cNvSpPr>
                <p:nvPr/>
              </p:nvSpPr>
              <p:spPr bwMode="auto">
                <a:xfrm>
                  <a:off x="10495365" y="240124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7" name="Freeform 36"/>
                <p:cNvSpPr>
                  <a:spLocks/>
                </p:cNvSpPr>
                <p:nvPr/>
              </p:nvSpPr>
              <p:spPr bwMode="auto">
                <a:xfrm>
                  <a:off x="10536640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8" name="Freeform 37"/>
                <p:cNvSpPr>
                  <a:spLocks/>
                </p:cNvSpPr>
                <p:nvPr/>
              </p:nvSpPr>
              <p:spPr bwMode="auto">
                <a:xfrm>
                  <a:off x="10576328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9" name="Freeform 38"/>
                <p:cNvSpPr>
                  <a:spLocks/>
                </p:cNvSpPr>
                <p:nvPr/>
              </p:nvSpPr>
              <p:spPr bwMode="auto">
                <a:xfrm>
                  <a:off x="1061601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0" name="Freeform 39"/>
                <p:cNvSpPr>
                  <a:spLocks/>
                </p:cNvSpPr>
                <p:nvPr/>
              </p:nvSpPr>
              <p:spPr bwMode="auto">
                <a:xfrm>
                  <a:off x="11073215" y="371411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8"/>
                    </a:cxn>
                    <a:cxn ang="0">
                      <a:pos x="1276" y="88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8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8"/>
                      </a:lnTo>
                      <a:lnTo>
                        <a:pt x="1272" y="78"/>
                      </a:lnTo>
                      <a:lnTo>
                        <a:pt x="1276" y="88"/>
                      </a:lnTo>
                      <a:lnTo>
                        <a:pt x="1277" y="99"/>
                      </a:lnTo>
                      <a:lnTo>
                        <a:pt x="1278" y="110"/>
                      </a:lnTo>
                      <a:lnTo>
                        <a:pt x="1277" y="121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8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8"/>
                      </a:lnTo>
                      <a:lnTo>
                        <a:pt x="4" y="78"/>
                      </a:lnTo>
                      <a:lnTo>
                        <a:pt x="7" y="68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1" name="Freeform 40"/>
                <p:cNvSpPr>
                  <a:spLocks/>
                </p:cNvSpPr>
                <p:nvPr/>
              </p:nvSpPr>
              <p:spPr bwMode="auto">
                <a:xfrm>
                  <a:off x="10455678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2" name="Freeform 41"/>
                <p:cNvSpPr>
                  <a:spLocks/>
                </p:cNvSpPr>
                <p:nvPr/>
              </p:nvSpPr>
              <p:spPr bwMode="auto">
                <a:xfrm>
                  <a:off x="10495365" y="371569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3" name="Freeform 42"/>
                <p:cNvSpPr>
                  <a:spLocks/>
                </p:cNvSpPr>
                <p:nvPr/>
              </p:nvSpPr>
              <p:spPr bwMode="auto">
                <a:xfrm>
                  <a:off x="10536640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4" name="Freeform 43"/>
                <p:cNvSpPr>
                  <a:spLocks/>
                </p:cNvSpPr>
                <p:nvPr/>
              </p:nvSpPr>
              <p:spPr bwMode="auto">
                <a:xfrm>
                  <a:off x="10576328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5" name="Freeform 44"/>
                <p:cNvSpPr>
                  <a:spLocks/>
                </p:cNvSpPr>
                <p:nvPr/>
              </p:nvSpPr>
              <p:spPr bwMode="auto">
                <a:xfrm>
                  <a:off x="1061601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4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6" name="Freeform 45"/>
                <p:cNvSpPr>
                  <a:spLocks/>
                </p:cNvSpPr>
                <p:nvPr/>
              </p:nvSpPr>
              <p:spPr bwMode="auto">
                <a:xfrm>
                  <a:off x="11073215" y="2775899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5"/>
                    </a:cxn>
                    <a:cxn ang="0">
                      <a:pos x="1169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4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8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4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7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7" name="Freeform 46"/>
                <p:cNvSpPr>
                  <a:spLocks/>
                </p:cNvSpPr>
                <p:nvPr/>
              </p:nvSpPr>
              <p:spPr bwMode="auto">
                <a:xfrm>
                  <a:off x="10455678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8" name="Freeform 47"/>
                <p:cNvSpPr>
                  <a:spLocks/>
                </p:cNvSpPr>
                <p:nvPr/>
              </p:nvSpPr>
              <p:spPr bwMode="auto">
                <a:xfrm>
                  <a:off x="10495365" y="2775899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79" name="Freeform 48"/>
                <p:cNvSpPr>
                  <a:spLocks/>
                </p:cNvSpPr>
                <p:nvPr/>
              </p:nvSpPr>
              <p:spPr bwMode="auto">
                <a:xfrm>
                  <a:off x="10536640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0" name="Freeform 49"/>
                <p:cNvSpPr>
                  <a:spLocks/>
                </p:cNvSpPr>
                <p:nvPr/>
              </p:nvSpPr>
              <p:spPr bwMode="auto">
                <a:xfrm>
                  <a:off x="10576328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1" name="Freeform 50"/>
                <p:cNvSpPr>
                  <a:spLocks/>
                </p:cNvSpPr>
                <p:nvPr/>
              </p:nvSpPr>
              <p:spPr bwMode="auto">
                <a:xfrm>
                  <a:off x="1061601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2" name="Freeform 51"/>
                <p:cNvSpPr>
                  <a:spLocks/>
                </p:cNvSpPr>
                <p:nvPr/>
              </p:nvSpPr>
              <p:spPr bwMode="auto">
                <a:xfrm>
                  <a:off x="11073215" y="296322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69" y="66"/>
                    </a:cxn>
                    <a:cxn ang="0">
                      <a:pos x="1276" y="86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29" y="198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7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6"/>
                    </a:cxn>
                    <a:cxn ang="0">
                      <a:pos x="24" y="40"/>
                    </a:cxn>
                    <a:cxn ang="0">
                      <a:pos x="38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4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6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6"/>
                      </a:lnTo>
                      <a:lnTo>
                        <a:pt x="1277" y="97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29" y="198"/>
                      </a:lnTo>
                      <a:lnTo>
                        <a:pt x="1220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38" y="193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6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4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3" name="Freeform 52"/>
                <p:cNvSpPr>
                  <a:spLocks/>
                </p:cNvSpPr>
                <p:nvPr/>
              </p:nvSpPr>
              <p:spPr bwMode="auto">
                <a:xfrm>
                  <a:off x="10455678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5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6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4" name="Freeform 53"/>
                <p:cNvSpPr>
                  <a:spLocks/>
                </p:cNvSpPr>
                <p:nvPr/>
              </p:nvSpPr>
              <p:spPr bwMode="auto">
                <a:xfrm>
                  <a:off x="10495365" y="296481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5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8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5" name="Freeform 54"/>
                <p:cNvSpPr>
                  <a:spLocks/>
                </p:cNvSpPr>
                <p:nvPr/>
              </p:nvSpPr>
              <p:spPr bwMode="auto">
                <a:xfrm>
                  <a:off x="10536640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7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3"/>
                      </a:lnTo>
                      <a:lnTo>
                        <a:pt x="183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3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7" y="12"/>
                      </a:lnTo>
                      <a:lnTo>
                        <a:pt x="41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6" name="Freeform 55"/>
                <p:cNvSpPr>
                  <a:spLocks/>
                </p:cNvSpPr>
                <p:nvPr/>
              </p:nvSpPr>
              <p:spPr bwMode="auto">
                <a:xfrm>
                  <a:off x="10576328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2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3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1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7" name="Freeform 56"/>
                <p:cNvSpPr>
                  <a:spLocks/>
                </p:cNvSpPr>
                <p:nvPr/>
              </p:nvSpPr>
              <p:spPr bwMode="auto">
                <a:xfrm>
                  <a:off x="1061601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4" y="22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6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4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0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8" name="Freeform 57"/>
                <p:cNvSpPr>
                  <a:spLocks/>
                </p:cNvSpPr>
                <p:nvPr/>
              </p:nvSpPr>
              <p:spPr bwMode="auto">
                <a:xfrm>
                  <a:off x="11073215" y="3150549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3"/>
                    </a:cxn>
                    <a:cxn ang="0">
                      <a:pos x="1212" y="8"/>
                    </a:cxn>
                    <a:cxn ang="0">
                      <a:pos x="1229" y="19"/>
                    </a:cxn>
                    <a:cxn ang="0">
                      <a:pos x="1246" y="33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6"/>
                    </a:cxn>
                    <a:cxn ang="0">
                      <a:pos x="1169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3"/>
                      </a:lnTo>
                      <a:lnTo>
                        <a:pt x="1202" y="5"/>
                      </a:lnTo>
                      <a:lnTo>
                        <a:pt x="1212" y="8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3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8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3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8"/>
                      </a:lnTo>
                      <a:lnTo>
                        <a:pt x="76" y="5"/>
                      </a:lnTo>
                      <a:lnTo>
                        <a:pt x="86" y="3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89" name="Freeform 58"/>
                <p:cNvSpPr>
                  <a:spLocks/>
                </p:cNvSpPr>
                <p:nvPr/>
              </p:nvSpPr>
              <p:spPr bwMode="auto">
                <a:xfrm>
                  <a:off x="10455678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0" name="Freeform 59"/>
                <p:cNvSpPr>
                  <a:spLocks/>
                </p:cNvSpPr>
                <p:nvPr/>
              </p:nvSpPr>
              <p:spPr bwMode="auto">
                <a:xfrm>
                  <a:off x="10495365" y="3152137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1" name="Freeform 60"/>
                <p:cNvSpPr>
                  <a:spLocks/>
                </p:cNvSpPr>
                <p:nvPr/>
              </p:nvSpPr>
              <p:spPr bwMode="auto">
                <a:xfrm>
                  <a:off x="10536640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2" name="Freeform 61"/>
                <p:cNvSpPr>
                  <a:spLocks/>
                </p:cNvSpPr>
                <p:nvPr/>
              </p:nvSpPr>
              <p:spPr bwMode="auto">
                <a:xfrm>
                  <a:off x="10576328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3" name="Freeform 62"/>
                <p:cNvSpPr>
                  <a:spLocks/>
                </p:cNvSpPr>
                <p:nvPr/>
              </p:nvSpPr>
              <p:spPr bwMode="auto">
                <a:xfrm>
                  <a:off x="1061601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4" name="Freeform 63"/>
                <p:cNvSpPr>
                  <a:spLocks/>
                </p:cNvSpPr>
                <p:nvPr/>
              </p:nvSpPr>
              <p:spPr bwMode="auto">
                <a:xfrm>
                  <a:off x="11073215" y="333787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8"/>
                    </a:cxn>
                    <a:cxn ang="0">
                      <a:pos x="1229" y="18"/>
                    </a:cxn>
                    <a:cxn ang="0">
                      <a:pos x="1246" y="31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7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39"/>
                    </a:cxn>
                    <a:cxn ang="0">
                      <a:pos x="38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0" y="13"/>
                      </a:lnTo>
                      <a:lnTo>
                        <a:pt x="1229" y="18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3" y="39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39"/>
                      </a:lnTo>
                      <a:lnTo>
                        <a:pt x="31" y="31"/>
                      </a:lnTo>
                      <a:lnTo>
                        <a:pt x="38" y="24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5" name="Freeform 64"/>
                <p:cNvSpPr>
                  <a:spLocks/>
                </p:cNvSpPr>
                <p:nvPr/>
              </p:nvSpPr>
              <p:spPr bwMode="auto">
                <a:xfrm>
                  <a:off x="10455678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6" name="Freeform 65"/>
                <p:cNvSpPr>
                  <a:spLocks/>
                </p:cNvSpPr>
                <p:nvPr/>
              </p:nvSpPr>
              <p:spPr bwMode="auto">
                <a:xfrm>
                  <a:off x="10495365" y="333946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8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7" name="Freeform 66"/>
                <p:cNvSpPr>
                  <a:spLocks/>
                </p:cNvSpPr>
                <p:nvPr/>
              </p:nvSpPr>
              <p:spPr bwMode="auto">
                <a:xfrm>
                  <a:off x="10536640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6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8" name="Freeform 67"/>
                <p:cNvSpPr>
                  <a:spLocks/>
                </p:cNvSpPr>
                <p:nvPr/>
              </p:nvSpPr>
              <p:spPr bwMode="auto">
                <a:xfrm>
                  <a:off x="10576328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99" name="Freeform 68"/>
                <p:cNvSpPr>
                  <a:spLocks/>
                </p:cNvSpPr>
                <p:nvPr/>
              </p:nvSpPr>
              <p:spPr bwMode="auto">
                <a:xfrm>
                  <a:off x="1061601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0" name="Freeform 69"/>
                <p:cNvSpPr>
                  <a:spLocks/>
                </p:cNvSpPr>
                <p:nvPr/>
              </p:nvSpPr>
              <p:spPr bwMode="auto">
                <a:xfrm>
                  <a:off x="11073215" y="3526787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7"/>
                    </a:cxn>
                    <a:cxn ang="0">
                      <a:pos x="1229" y="17"/>
                    </a:cxn>
                    <a:cxn ang="0">
                      <a:pos x="1246" y="31"/>
                    </a:cxn>
                    <a:cxn ang="0">
                      <a:pos x="1259" y="47"/>
                    </a:cxn>
                    <a:cxn ang="0">
                      <a:pos x="1269" y="66"/>
                    </a:cxn>
                    <a:cxn ang="0">
                      <a:pos x="1276" y="86"/>
                    </a:cxn>
                    <a:cxn ang="0">
                      <a:pos x="1278" y="108"/>
                    </a:cxn>
                    <a:cxn ang="0">
                      <a:pos x="1276" y="130"/>
                    </a:cxn>
                    <a:cxn ang="0">
                      <a:pos x="1269" y="150"/>
                    </a:cxn>
                    <a:cxn ang="0">
                      <a:pos x="1259" y="169"/>
                    </a:cxn>
                    <a:cxn ang="0">
                      <a:pos x="1246" y="185"/>
                    </a:cxn>
                    <a:cxn ang="0">
                      <a:pos x="1229" y="198"/>
                    </a:cxn>
                    <a:cxn ang="0">
                      <a:pos x="1212" y="208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6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2"/>
                    </a:cxn>
                    <a:cxn ang="0">
                      <a:pos x="24" y="177"/>
                    </a:cxn>
                    <a:cxn ang="0">
                      <a:pos x="12" y="159"/>
                    </a:cxn>
                    <a:cxn ang="0">
                      <a:pos x="4" y="140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6"/>
                    </a:cxn>
                    <a:cxn ang="0">
                      <a:pos x="24" y="38"/>
                    </a:cxn>
                    <a:cxn ang="0">
                      <a:pos x="38" y="24"/>
                    </a:cxn>
                    <a:cxn ang="0">
                      <a:pos x="56" y="12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7"/>
                      </a:lnTo>
                      <a:lnTo>
                        <a:pt x="1220" y="12"/>
                      </a:lnTo>
                      <a:lnTo>
                        <a:pt x="1229" y="17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3" y="38"/>
                      </a:lnTo>
                      <a:lnTo>
                        <a:pt x="1259" y="47"/>
                      </a:lnTo>
                      <a:lnTo>
                        <a:pt x="1265" y="56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6"/>
                      </a:lnTo>
                      <a:lnTo>
                        <a:pt x="1277" y="97"/>
                      </a:lnTo>
                      <a:lnTo>
                        <a:pt x="1278" y="108"/>
                      </a:lnTo>
                      <a:lnTo>
                        <a:pt x="1277" y="119"/>
                      </a:lnTo>
                      <a:lnTo>
                        <a:pt x="1276" y="130"/>
                      </a:lnTo>
                      <a:lnTo>
                        <a:pt x="1272" y="140"/>
                      </a:lnTo>
                      <a:lnTo>
                        <a:pt x="1269" y="150"/>
                      </a:lnTo>
                      <a:lnTo>
                        <a:pt x="1265" y="159"/>
                      </a:lnTo>
                      <a:lnTo>
                        <a:pt x="1259" y="169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2"/>
                      </a:lnTo>
                      <a:lnTo>
                        <a:pt x="1229" y="198"/>
                      </a:lnTo>
                      <a:lnTo>
                        <a:pt x="1220" y="204"/>
                      </a:lnTo>
                      <a:lnTo>
                        <a:pt x="1212" y="208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6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6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8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38" y="192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69"/>
                      </a:lnTo>
                      <a:lnTo>
                        <a:pt x="12" y="159"/>
                      </a:lnTo>
                      <a:lnTo>
                        <a:pt x="7" y="150"/>
                      </a:lnTo>
                      <a:lnTo>
                        <a:pt x="4" y="140"/>
                      </a:lnTo>
                      <a:lnTo>
                        <a:pt x="2" y="130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6"/>
                      </a:lnTo>
                      <a:lnTo>
                        <a:pt x="17" y="47"/>
                      </a:lnTo>
                      <a:lnTo>
                        <a:pt x="24" y="38"/>
                      </a:lnTo>
                      <a:lnTo>
                        <a:pt x="31" y="31"/>
                      </a:lnTo>
                      <a:lnTo>
                        <a:pt x="38" y="24"/>
                      </a:lnTo>
                      <a:lnTo>
                        <a:pt x="47" y="17"/>
                      </a:lnTo>
                      <a:lnTo>
                        <a:pt x="56" y="12"/>
                      </a:lnTo>
                      <a:lnTo>
                        <a:pt x="66" y="7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1" name="Freeform 70"/>
                <p:cNvSpPr>
                  <a:spLocks/>
                </p:cNvSpPr>
                <p:nvPr/>
              </p:nvSpPr>
              <p:spPr bwMode="auto">
                <a:xfrm>
                  <a:off x="10455678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2" name="Freeform 71"/>
                <p:cNvSpPr>
                  <a:spLocks/>
                </p:cNvSpPr>
                <p:nvPr/>
              </p:nvSpPr>
              <p:spPr bwMode="auto">
                <a:xfrm>
                  <a:off x="10495365" y="3526787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3" name="Freeform 72"/>
                <p:cNvSpPr>
                  <a:spLocks/>
                </p:cNvSpPr>
                <p:nvPr/>
              </p:nvSpPr>
              <p:spPr bwMode="auto">
                <a:xfrm>
                  <a:off x="10536640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4" name="Freeform 73"/>
                <p:cNvSpPr>
                  <a:spLocks/>
                </p:cNvSpPr>
                <p:nvPr/>
              </p:nvSpPr>
              <p:spPr bwMode="auto">
                <a:xfrm>
                  <a:off x="10576328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5" name="Freeform 74"/>
                <p:cNvSpPr>
                  <a:spLocks/>
                </p:cNvSpPr>
                <p:nvPr/>
              </p:nvSpPr>
              <p:spPr bwMode="auto">
                <a:xfrm>
                  <a:off x="1061601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6" name="Freeform 75"/>
                <p:cNvSpPr>
                  <a:spLocks/>
                </p:cNvSpPr>
                <p:nvPr/>
              </p:nvSpPr>
              <p:spPr bwMode="auto">
                <a:xfrm>
                  <a:off x="11073215" y="258698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8"/>
                    </a:cxn>
                    <a:cxn ang="0">
                      <a:pos x="1229" y="18"/>
                    </a:cxn>
                    <a:cxn ang="0">
                      <a:pos x="1246" y="32"/>
                    </a:cxn>
                    <a:cxn ang="0">
                      <a:pos x="1259" y="47"/>
                    </a:cxn>
                    <a:cxn ang="0">
                      <a:pos x="1269" y="66"/>
                    </a:cxn>
                    <a:cxn ang="0">
                      <a:pos x="1276" y="87"/>
                    </a:cxn>
                    <a:cxn ang="0">
                      <a:pos x="1278" y="108"/>
                    </a:cxn>
                    <a:cxn ang="0">
                      <a:pos x="1276" y="131"/>
                    </a:cxn>
                    <a:cxn ang="0">
                      <a:pos x="1269" y="150"/>
                    </a:cxn>
                    <a:cxn ang="0">
                      <a:pos x="1259" y="169"/>
                    </a:cxn>
                    <a:cxn ang="0">
                      <a:pos x="1246" y="186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0"/>
                    </a:cxn>
                    <a:cxn ang="0">
                      <a:pos x="4" y="141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0" y="13"/>
                      </a:lnTo>
                      <a:lnTo>
                        <a:pt x="1229" y="18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7"/>
                      </a:lnTo>
                      <a:lnTo>
                        <a:pt x="1265" y="57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7"/>
                      </a:lnTo>
                      <a:lnTo>
                        <a:pt x="1277" y="97"/>
                      </a:lnTo>
                      <a:lnTo>
                        <a:pt x="1278" y="108"/>
                      </a:lnTo>
                      <a:lnTo>
                        <a:pt x="1277" y="119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0"/>
                      </a:lnTo>
                      <a:lnTo>
                        <a:pt x="1265" y="160"/>
                      </a:lnTo>
                      <a:lnTo>
                        <a:pt x="1259" y="169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69"/>
                      </a:lnTo>
                      <a:lnTo>
                        <a:pt x="12" y="160"/>
                      </a:lnTo>
                      <a:lnTo>
                        <a:pt x="7" y="150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7"/>
                      </a:lnTo>
                      <a:lnTo>
                        <a:pt x="17" y="47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7" name="Freeform 76"/>
                <p:cNvSpPr>
                  <a:spLocks/>
                </p:cNvSpPr>
                <p:nvPr/>
              </p:nvSpPr>
              <p:spPr bwMode="auto">
                <a:xfrm>
                  <a:off x="10455678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8" name="Freeform 77"/>
                <p:cNvSpPr>
                  <a:spLocks/>
                </p:cNvSpPr>
                <p:nvPr/>
              </p:nvSpPr>
              <p:spPr bwMode="auto">
                <a:xfrm>
                  <a:off x="10495365" y="258857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8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09" name="Freeform 78"/>
                <p:cNvSpPr>
                  <a:spLocks/>
                </p:cNvSpPr>
                <p:nvPr/>
              </p:nvSpPr>
              <p:spPr bwMode="auto">
                <a:xfrm>
                  <a:off x="10536640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0" name="Freeform 79"/>
                <p:cNvSpPr>
                  <a:spLocks/>
                </p:cNvSpPr>
                <p:nvPr/>
              </p:nvSpPr>
              <p:spPr bwMode="auto">
                <a:xfrm>
                  <a:off x="10576328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1" name="Freeform 80"/>
                <p:cNvSpPr>
                  <a:spLocks/>
                </p:cNvSpPr>
                <p:nvPr/>
              </p:nvSpPr>
              <p:spPr bwMode="auto">
                <a:xfrm>
                  <a:off x="1061601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4"/>
                    </a:cxn>
                    <a:cxn ang="0">
                      <a:pos x="10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6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2" name="Freeform 81"/>
                <p:cNvSpPr>
                  <a:spLocks noEditPoints="1"/>
                </p:cNvSpPr>
                <p:nvPr/>
              </p:nvSpPr>
              <p:spPr bwMode="auto">
                <a:xfrm>
                  <a:off x="10287403" y="1826574"/>
                  <a:ext cx="1163638" cy="2817813"/>
                </a:xfrm>
                <a:custGeom>
                  <a:avLst/>
                  <a:gdLst/>
                  <a:ahLst/>
                  <a:cxnLst>
                    <a:cxn ang="0">
                      <a:pos x="7277" y="17716"/>
                    </a:cxn>
                    <a:cxn ang="0">
                      <a:pos x="7" y="108"/>
                    </a:cxn>
                    <a:cxn ang="0">
                      <a:pos x="6787" y="11256"/>
                    </a:cxn>
                    <a:cxn ang="0">
                      <a:pos x="6874" y="12138"/>
                    </a:cxn>
                    <a:cxn ang="0">
                      <a:pos x="664" y="12286"/>
                    </a:cxn>
                    <a:cxn ang="0">
                      <a:pos x="438" y="12054"/>
                    </a:cxn>
                    <a:cxn ang="0">
                      <a:pos x="625" y="11218"/>
                    </a:cxn>
                    <a:cxn ang="0">
                      <a:pos x="6849" y="10134"/>
                    </a:cxn>
                    <a:cxn ang="0">
                      <a:pos x="6826" y="11025"/>
                    </a:cxn>
                    <a:cxn ang="0">
                      <a:pos x="578" y="11077"/>
                    </a:cxn>
                    <a:cxn ang="0">
                      <a:pos x="446" y="10211"/>
                    </a:cxn>
                    <a:cxn ang="0">
                      <a:pos x="704" y="8842"/>
                    </a:cxn>
                    <a:cxn ang="0">
                      <a:pos x="6887" y="9028"/>
                    </a:cxn>
                    <a:cxn ang="0">
                      <a:pos x="6755" y="9895"/>
                    </a:cxn>
                    <a:cxn ang="0">
                      <a:pos x="507" y="9842"/>
                    </a:cxn>
                    <a:cxn ang="0">
                      <a:pos x="483" y="8952"/>
                    </a:cxn>
                    <a:cxn ang="0">
                      <a:pos x="6707" y="7670"/>
                    </a:cxn>
                    <a:cxn ang="0">
                      <a:pos x="6895" y="8507"/>
                    </a:cxn>
                    <a:cxn ang="0">
                      <a:pos x="6669" y="8739"/>
                    </a:cxn>
                    <a:cxn ang="0">
                      <a:pos x="458" y="8590"/>
                    </a:cxn>
                    <a:cxn ang="0">
                      <a:pos x="544" y="7709"/>
                    </a:cxn>
                    <a:cxn ang="0">
                      <a:pos x="6787" y="6526"/>
                    </a:cxn>
                    <a:cxn ang="0">
                      <a:pos x="6874" y="7407"/>
                    </a:cxn>
                    <a:cxn ang="0">
                      <a:pos x="664" y="7556"/>
                    </a:cxn>
                    <a:cxn ang="0">
                      <a:pos x="438" y="7324"/>
                    </a:cxn>
                    <a:cxn ang="0">
                      <a:pos x="625" y="6488"/>
                    </a:cxn>
                    <a:cxn ang="0">
                      <a:pos x="6849" y="5404"/>
                    </a:cxn>
                    <a:cxn ang="0">
                      <a:pos x="6826" y="6296"/>
                    </a:cxn>
                    <a:cxn ang="0">
                      <a:pos x="578" y="6347"/>
                    </a:cxn>
                    <a:cxn ang="0">
                      <a:pos x="446" y="5480"/>
                    </a:cxn>
                    <a:cxn ang="0">
                      <a:pos x="704" y="4111"/>
                    </a:cxn>
                    <a:cxn ang="0">
                      <a:pos x="6887" y="4298"/>
                    </a:cxn>
                    <a:cxn ang="0">
                      <a:pos x="6755" y="5164"/>
                    </a:cxn>
                    <a:cxn ang="0">
                      <a:pos x="507" y="5113"/>
                    </a:cxn>
                    <a:cxn ang="0">
                      <a:pos x="483" y="4221"/>
                    </a:cxn>
                    <a:cxn ang="0">
                      <a:pos x="3868" y="13193"/>
                    </a:cxn>
                    <a:cxn ang="0">
                      <a:pos x="4226" y="13800"/>
                    </a:cxn>
                    <a:cxn ang="0">
                      <a:pos x="3706" y="14270"/>
                    </a:cxn>
                    <a:cxn ang="0">
                      <a:pos x="3139" y="13854"/>
                    </a:cxn>
                    <a:cxn ang="0">
                      <a:pos x="3436" y="13214"/>
                    </a:cxn>
                    <a:cxn ang="0">
                      <a:pos x="5725" y="15090"/>
                    </a:cxn>
                    <a:cxn ang="0">
                      <a:pos x="1624" y="15153"/>
                    </a:cxn>
                    <a:cxn ang="0">
                      <a:pos x="5640" y="15449"/>
                    </a:cxn>
                    <a:cxn ang="0">
                      <a:pos x="5600" y="15705"/>
                    </a:cxn>
                    <a:cxn ang="0">
                      <a:pos x="1659" y="15469"/>
                    </a:cxn>
                    <a:cxn ang="0">
                      <a:pos x="5722" y="16082"/>
                    </a:cxn>
                    <a:cxn ang="0">
                      <a:pos x="1613" y="16095"/>
                    </a:cxn>
                    <a:cxn ang="0">
                      <a:pos x="6707" y="2941"/>
                    </a:cxn>
                    <a:cxn ang="0">
                      <a:pos x="6895" y="3776"/>
                    </a:cxn>
                    <a:cxn ang="0">
                      <a:pos x="6669" y="4009"/>
                    </a:cxn>
                    <a:cxn ang="0">
                      <a:pos x="458" y="3861"/>
                    </a:cxn>
                    <a:cxn ang="0">
                      <a:pos x="544" y="2979"/>
                    </a:cxn>
                    <a:cxn ang="0">
                      <a:pos x="6787" y="1796"/>
                    </a:cxn>
                    <a:cxn ang="0">
                      <a:pos x="6874" y="2678"/>
                    </a:cxn>
                    <a:cxn ang="0">
                      <a:pos x="664" y="2827"/>
                    </a:cxn>
                    <a:cxn ang="0">
                      <a:pos x="438" y="2594"/>
                    </a:cxn>
                    <a:cxn ang="0">
                      <a:pos x="625" y="1758"/>
                    </a:cxn>
                    <a:cxn ang="0">
                      <a:pos x="6849" y="673"/>
                    </a:cxn>
                    <a:cxn ang="0">
                      <a:pos x="6826" y="1565"/>
                    </a:cxn>
                    <a:cxn ang="0">
                      <a:pos x="578" y="1617"/>
                    </a:cxn>
                    <a:cxn ang="0">
                      <a:pos x="446" y="750"/>
                    </a:cxn>
                  </a:cxnLst>
                  <a:rect l="0" t="0" r="r" b="b"/>
                  <a:pathLst>
                    <a:path w="7333" h="17750">
                      <a:moveTo>
                        <a:pt x="152" y="0"/>
                      </a:moveTo>
                      <a:lnTo>
                        <a:pt x="7181" y="0"/>
                      </a:lnTo>
                      <a:lnTo>
                        <a:pt x="7196" y="1"/>
                      </a:lnTo>
                      <a:lnTo>
                        <a:pt x="7211" y="3"/>
                      </a:lnTo>
                      <a:lnTo>
                        <a:pt x="7225" y="7"/>
                      </a:lnTo>
                      <a:lnTo>
                        <a:pt x="7240" y="12"/>
                      </a:lnTo>
                      <a:lnTo>
                        <a:pt x="7253" y="19"/>
                      </a:lnTo>
                      <a:lnTo>
                        <a:pt x="7265" y="27"/>
                      </a:lnTo>
                      <a:lnTo>
                        <a:pt x="7277" y="36"/>
                      </a:lnTo>
                      <a:lnTo>
                        <a:pt x="7287" y="44"/>
                      </a:lnTo>
                      <a:lnTo>
                        <a:pt x="7297" y="55"/>
                      </a:lnTo>
                      <a:lnTo>
                        <a:pt x="7306" y="68"/>
                      </a:lnTo>
                      <a:lnTo>
                        <a:pt x="7314" y="80"/>
                      </a:lnTo>
                      <a:lnTo>
                        <a:pt x="7321" y="93"/>
                      </a:lnTo>
                      <a:lnTo>
                        <a:pt x="7325" y="108"/>
                      </a:lnTo>
                      <a:lnTo>
                        <a:pt x="7329" y="122"/>
                      </a:lnTo>
                      <a:lnTo>
                        <a:pt x="7332" y="138"/>
                      </a:lnTo>
                      <a:lnTo>
                        <a:pt x="7333" y="153"/>
                      </a:lnTo>
                      <a:lnTo>
                        <a:pt x="7333" y="17597"/>
                      </a:lnTo>
                      <a:lnTo>
                        <a:pt x="7332" y="17612"/>
                      </a:lnTo>
                      <a:lnTo>
                        <a:pt x="7329" y="17628"/>
                      </a:lnTo>
                      <a:lnTo>
                        <a:pt x="7325" y="17642"/>
                      </a:lnTo>
                      <a:lnTo>
                        <a:pt x="7321" y="17657"/>
                      </a:lnTo>
                      <a:lnTo>
                        <a:pt x="7314" y="17670"/>
                      </a:lnTo>
                      <a:lnTo>
                        <a:pt x="7306" y="17682"/>
                      </a:lnTo>
                      <a:lnTo>
                        <a:pt x="7297" y="17695"/>
                      </a:lnTo>
                      <a:lnTo>
                        <a:pt x="7287" y="17706"/>
                      </a:lnTo>
                      <a:lnTo>
                        <a:pt x="7277" y="17716"/>
                      </a:lnTo>
                      <a:lnTo>
                        <a:pt x="7265" y="17723"/>
                      </a:lnTo>
                      <a:lnTo>
                        <a:pt x="7253" y="17731"/>
                      </a:lnTo>
                      <a:lnTo>
                        <a:pt x="7240" y="17738"/>
                      </a:lnTo>
                      <a:lnTo>
                        <a:pt x="7225" y="17743"/>
                      </a:lnTo>
                      <a:lnTo>
                        <a:pt x="7211" y="17747"/>
                      </a:lnTo>
                      <a:lnTo>
                        <a:pt x="7196" y="17749"/>
                      </a:lnTo>
                      <a:lnTo>
                        <a:pt x="7181" y="17750"/>
                      </a:lnTo>
                      <a:lnTo>
                        <a:pt x="152" y="17750"/>
                      </a:lnTo>
                      <a:lnTo>
                        <a:pt x="136" y="17749"/>
                      </a:lnTo>
                      <a:lnTo>
                        <a:pt x="121" y="17747"/>
                      </a:lnTo>
                      <a:lnTo>
                        <a:pt x="106" y="17743"/>
                      </a:lnTo>
                      <a:lnTo>
                        <a:pt x="93" y="17738"/>
                      </a:lnTo>
                      <a:lnTo>
                        <a:pt x="80" y="17731"/>
                      </a:lnTo>
                      <a:lnTo>
                        <a:pt x="68" y="17723"/>
                      </a:lnTo>
                      <a:lnTo>
                        <a:pt x="55" y="17716"/>
                      </a:lnTo>
                      <a:lnTo>
                        <a:pt x="44" y="17706"/>
                      </a:lnTo>
                      <a:lnTo>
                        <a:pt x="34" y="17695"/>
                      </a:lnTo>
                      <a:lnTo>
                        <a:pt x="26" y="17682"/>
                      </a:lnTo>
                      <a:lnTo>
                        <a:pt x="19" y="17670"/>
                      </a:lnTo>
                      <a:lnTo>
                        <a:pt x="12" y="17657"/>
                      </a:lnTo>
                      <a:lnTo>
                        <a:pt x="7" y="17642"/>
                      </a:lnTo>
                      <a:lnTo>
                        <a:pt x="3" y="17628"/>
                      </a:lnTo>
                      <a:lnTo>
                        <a:pt x="1" y="17612"/>
                      </a:lnTo>
                      <a:lnTo>
                        <a:pt x="0" y="17597"/>
                      </a:lnTo>
                      <a:lnTo>
                        <a:pt x="0" y="153"/>
                      </a:lnTo>
                      <a:lnTo>
                        <a:pt x="1" y="138"/>
                      </a:lnTo>
                      <a:lnTo>
                        <a:pt x="3" y="122"/>
                      </a:lnTo>
                      <a:lnTo>
                        <a:pt x="7" y="108"/>
                      </a:lnTo>
                      <a:lnTo>
                        <a:pt x="12" y="93"/>
                      </a:lnTo>
                      <a:lnTo>
                        <a:pt x="19" y="80"/>
                      </a:lnTo>
                      <a:lnTo>
                        <a:pt x="26" y="68"/>
                      </a:lnTo>
                      <a:lnTo>
                        <a:pt x="34" y="55"/>
                      </a:lnTo>
                      <a:lnTo>
                        <a:pt x="44" y="44"/>
                      </a:lnTo>
                      <a:lnTo>
                        <a:pt x="55" y="36"/>
                      </a:lnTo>
                      <a:lnTo>
                        <a:pt x="68" y="27"/>
                      </a:lnTo>
                      <a:lnTo>
                        <a:pt x="80" y="19"/>
                      </a:lnTo>
                      <a:lnTo>
                        <a:pt x="93" y="12"/>
                      </a:lnTo>
                      <a:lnTo>
                        <a:pt x="106" y="7"/>
                      </a:lnTo>
                      <a:lnTo>
                        <a:pt x="121" y="3"/>
                      </a:lnTo>
                      <a:lnTo>
                        <a:pt x="136" y="1"/>
                      </a:lnTo>
                      <a:lnTo>
                        <a:pt x="152" y="0"/>
                      </a:lnTo>
                      <a:close/>
                      <a:moveTo>
                        <a:pt x="704" y="11207"/>
                      </a:moveTo>
                      <a:lnTo>
                        <a:pt x="6628" y="11207"/>
                      </a:lnTo>
                      <a:lnTo>
                        <a:pt x="6642" y="11207"/>
                      </a:lnTo>
                      <a:lnTo>
                        <a:pt x="6655" y="11208"/>
                      </a:lnTo>
                      <a:lnTo>
                        <a:pt x="6669" y="11209"/>
                      </a:lnTo>
                      <a:lnTo>
                        <a:pt x="6682" y="11211"/>
                      </a:lnTo>
                      <a:lnTo>
                        <a:pt x="6694" y="11215"/>
                      </a:lnTo>
                      <a:lnTo>
                        <a:pt x="6707" y="11218"/>
                      </a:lnTo>
                      <a:lnTo>
                        <a:pt x="6720" y="11221"/>
                      </a:lnTo>
                      <a:lnTo>
                        <a:pt x="6732" y="11226"/>
                      </a:lnTo>
                      <a:lnTo>
                        <a:pt x="6744" y="11231"/>
                      </a:lnTo>
                      <a:lnTo>
                        <a:pt x="6755" y="11237"/>
                      </a:lnTo>
                      <a:lnTo>
                        <a:pt x="6766" y="11242"/>
                      </a:lnTo>
                      <a:lnTo>
                        <a:pt x="6777" y="11249"/>
                      </a:lnTo>
                      <a:lnTo>
                        <a:pt x="6787" y="11256"/>
                      </a:lnTo>
                      <a:lnTo>
                        <a:pt x="6797" y="11263"/>
                      </a:lnTo>
                      <a:lnTo>
                        <a:pt x="6807" y="11271"/>
                      </a:lnTo>
                      <a:lnTo>
                        <a:pt x="6817" y="11279"/>
                      </a:lnTo>
                      <a:lnTo>
                        <a:pt x="6826" y="11288"/>
                      </a:lnTo>
                      <a:lnTo>
                        <a:pt x="6834" y="11297"/>
                      </a:lnTo>
                      <a:lnTo>
                        <a:pt x="6842" y="11307"/>
                      </a:lnTo>
                      <a:lnTo>
                        <a:pt x="6849" y="11316"/>
                      </a:lnTo>
                      <a:lnTo>
                        <a:pt x="6856" y="11327"/>
                      </a:lnTo>
                      <a:lnTo>
                        <a:pt x="6863" y="11337"/>
                      </a:lnTo>
                      <a:lnTo>
                        <a:pt x="6868" y="11348"/>
                      </a:lnTo>
                      <a:lnTo>
                        <a:pt x="6874" y="11358"/>
                      </a:lnTo>
                      <a:lnTo>
                        <a:pt x="6879" y="11370"/>
                      </a:lnTo>
                      <a:lnTo>
                        <a:pt x="6883" y="11381"/>
                      </a:lnTo>
                      <a:lnTo>
                        <a:pt x="6887" y="11392"/>
                      </a:lnTo>
                      <a:lnTo>
                        <a:pt x="6889" y="11404"/>
                      </a:lnTo>
                      <a:lnTo>
                        <a:pt x="6893" y="11417"/>
                      </a:lnTo>
                      <a:lnTo>
                        <a:pt x="6894" y="11429"/>
                      </a:lnTo>
                      <a:lnTo>
                        <a:pt x="6895" y="11442"/>
                      </a:lnTo>
                      <a:lnTo>
                        <a:pt x="6895" y="11454"/>
                      </a:lnTo>
                      <a:lnTo>
                        <a:pt x="6895" y="12041"/>
                      </a:lnTo>
                      <a:lnTo>
                        <a:pt x="6895" y="12054"/>
                      </a:lnTo>
                      <a:lnTo>
                        <a:pt x="6894" y="12067"/>
                      </a:lnTo>
                      <a:lnTo>
                        <a:pt x="6893" y="12079"/>
                      </a:lnTo>
                      <a:lnTo>
                        <a:pt x="6889" y="12091"/>
                      </a:lnTo>
                      <a:lnTo>
                        <a:pt x="6887" y="12103"/>
                      </a:lnTo>
                      <a:lnTo>
                        <a:pt x="6883" y="12115"/>
                      </a:lnTo>
                      <a:lnTo>
                        <a:pt x="6879" y="12127"/>
                      </a:lnTo>
                      <a:lnTo>
                        <a:pt x="6874" y="12138"/>
                      </a:lnTo>
                      <a:lnTo>
                        <a:pt x="6868" y="12149"/>
                      </a:lnTo>
                      <a:lnTo>
                        <a:pt x="6863" y="12160"/>
                      </a:lnTo>
                      <a:lnTo>
                        <a:pt x="6856" y="12170"/>
                      </a:lnTo>
                      <a:lnTo>
                        <a:pt x="6849" y="12180"/>
                      </a:lnTo>
                      <a:lnTo>
                        <a:pt x="6842" y="12190"/>
                      </a:lnTo>
                      <a:lnTo>
                        <a:pt x="6834" y="12199"/>
                      </a:lnTo>
                      <a:lnTo>
                        <a:pt x="6826" y="12208"/>
                      </a:lnTo>
                      <a:lnTo>
                        <a:pt x="6817" y="12216"/>
                      </a:lnTo>
                      <a:lnTo>
                        <a:pt x="6807" y="12224"/>
                      </a:lnTo>
                      <a:lnTo>
                        <a:pt x="6797" y="12232"/>
                      </a:lnTo>
                      <a:lnTo>
                        <a:pt x="6787" y="12240"/>
                      </a:lnTo>
                      <a:lnTo>
                        <a:pt x="6777" y="12246"/>
                      </a:lnTo>
                      <a:lnTo>
                        <a:pt x="6766" y="12253"/>
                      </a:lnTo>
                      <a:lnTo>
                        <a:pt x="6755" y="12260"/>
                      </a:lnTo>
                      <a:lnTo>
                        <a:pt x="6744" y="12265"/>
                      </a:lnTo>
                      <a:lnTo>
                        <a:pt x="6732" y="12270"/>
                      </a:lnTo>
                      <a:lnTo>
                        <a:pt x="6720" y="12274"/>
                      </a:lnTo>
                      <a:lnTo>
                        <a:pt x="6707" y="12279"/>
                      </a:lnTo>
                      <a:lnTo>
                        <a:pt x="6694" y="12282"/>
                      </a:lnTo>
                      <a:lnTo>
                        <a:pt x="6682" y="12284"/>
                      </a:lnTo>
                      <a:lnTo>
                        <a:pt x="6669" y="12286"/>
                      </a:lnTo>
                      <a:lnTo>
                        <a:pt x="6655" y="12287"/>
                      </a:lnTo>
                      <a:lnTo>
                        <a:pt x="6642" y="12289"/>
                      </a:lnTo>
                      <a:lnTo>
                        <a:pt x="6628" y="12290"/>
                      </a:lnTo>
                      <a:lnTo>
                        <a:pt x="704" y="12290"/>
                      </a:lnTo>
                      <a:lnTo>
                        <a:pt x="691" y="12289"/>
                      </a:lnTo>
                      <a:lnTo>
                        <a:pt x="678" y="12287"/>
                      </a:lnTo>
                      <a:lnTo>
                        <a:pt x="664" y="12286"/>
                      </a:lnTo>
                      <a:lnTo>
                        <a:pt x="651" y="12284"/>
                      </a:lnTo>
                      <a:lnTo>
                        <a:pt x="638" y="12282"/>
                      </a:lnTo>
                      <a:lnTo>
                        <a:pt x="625" y="12279"/>
                      </a:lnTo>
                      <a:lnTo>
                        <a:pt x="613" y="12274"/>
                      </a:lnTo>
                      <a:lnTo>
                        <a:pt x="601" y="12270"/>
                      </a:lnTo>
                      <a:lnTo>
                        <a:pt x="589" y="12265"/>
                      </a:lnTo>
                      <a:lnTo>
                        <a:pt x="578" y="12260"/>
                      </a:lnTo>
                      <a:lnTo>
                        <a:pt x="566" y="12253"/>
                      </a:lnTo>
                      <a:lnTo>
                        <a:pt x="556" y="12246"/>
                      </a:lnTo>
                      <a:lnTo>
                        <a:pt x="544" y="12240"/>
                      </a:lnTo>
                      <a:lnTo>
                        <a:pt x="534" y="12232"/>
                      </a:lnTo>
                      <a:lnTo>
                        <a:pt x="524" y="12224"/>
                      </a:lnTo>
                      <a:lnTo>
                        <a:pt x="516" y="12216"/>
                      </a:lnTo>
                      <a:lnTo>
                        <a:pt x="507" y="12208"/>
                      </a:lnTo>
                      <a:lnTo>
                        <a:pt x="498" y="12199"/>
                      </a:lnTo>
                      <a:lnTo>
                        <a:pt x="490" y="12190"/>
                      </a:lnTo>
                      <a:lnTo>
                        <a:pt x="483" y="12180"/>
                      </a:lnTo>
                      <a:lnTo>
                        <a:pt x="476" y="12170"/>
                      </a:lnTo>
                      <a:lnTo>
                        <a:pt x="469" y="12160"/>
                      </a:lnTo>
                      <a:lnTo>
                        <a:pt x="463" y="12149"/>
                      </a:lnTo>
                      <a:lnTo>
                        <a:pt x="458" y="12138"/>
                      </a:lnTo>
                      <a:lnTo>
                        <a:pt x="454" y="12127"/>
                      </a:lnTo>
                      <a:lnTo>
                        <a:pt x="449" y="12115"/>
                      </a:lnTo>
                      <a:lnTo>
                        <a:pt x="446" y="12103"/>
                      </a:lnTo>
                      <a:lnTo>
                        <a:pt x="442" y="12091"/>
                      </a:lnTo>
                      <a:lnTo>
                        <a:pt x="440" y="12079"/>
                      </a:lnTo>
                      <a:lnTo>
                        <a:pt x="439" y="12067"/>
                      </a:lnTo>
                      <a:lnTo>
                        <a:pt x="438" y="12054"/>
                      </a:lnTo>
                      <a:lnTo>
                        <a:pt x="437" y="12041"/>
                      </a:lnTo>
                      <a:lnTo>
                        <a:pt x="437" y="11454"/>
                      </a:lnTo>
                      <a:lnTo>
                        <a:pt x="438" y="11442"/>
                      </a:lnTo>
                      <a:lnTo>
                        <a:pt x="439" y="11429"/>
                      </a:lnTo>
                      <a:lnTo>
                        <a:pt x="440" y="11417"/>
                      </a:lnTo>
                      <a:lnTo>
                        <a:pt x="442" y="11404"/>
                      </a:lnTo>
                      <a:lnTo>
                        <a:pt x="446" y="11392"/>
                      </a:lnTo>
                      <a:lnTo>
                        <a:pt x="449" y="11381"/>
                      </a:lnTo>
                      <a:lnTo>
                        <a:pt x="454" y="11370"/>
                      </a:lnTo>
                      <a:lnTo>
                        <a:pt x="458" y="11358"/>
                      </a:lnTo>
                      <a:lnTo>
                        <a:pt x="463" y="11348"/>
                      </a:lnTo>
                      <a:lnTo>
                        <a:pt x="469" y="11337"/>
                      </a:lnTo>
                      <a:lnTo>
                        <a:pt x="476" y="11327"/>
                      </a:lnTo>
                      <a:lnTo>
                        <a:pt x="483" y="11316"/>
                      </a:lnTo>
                      <a:lnTo>
                        <a:pt x="490" y="11307"/>
                      </a:lnTo>
                      <a:lnTo>
                        <a:pt x="498" y="11297"/>
                      </a:lnTo>
                      <a:lnTo>
                        <a:pt x="507" y="11288"/>
                      </a:lnTo>
                      <a:lnTo>
                        <a:pt x="516" y="11279"/>
                      </a:lnTo>
                      <a:lnTo>
                        <a:pt x="524" y="11271"/>
                      </a:lnTo>
                      <a:lnTo>
                        <a:pt x="534" y="11263"/>
                      </a:lnTo>
                      <a:lnTo>
                        <a:pt x="544" y="11256"/>
                      </a:lnTo>
                      <a:lnTo>
                        <a:pt x="556" y="11249"/>
                      </a:lnTo>
                      <a:lnTo>
                        <a:pt x="566" y="11242"/>
                      </a:lnTo>
                      <a:lnTo>
                        <a:pt x="578" y="11237"/>
                      </a:lnTo>
                      <a:lnTo>
                        <a:pt x="589" y="11231"/>
                      </a:lnTo>
                      <a:lnTo>
                        <a:pt x="601" y="11226"/>
                      </a:lnTo>
                      <a:lnTo>
                        <a:pt x="613" y="11221"/>
                      </a:lnTo>
                      <a:lnTo>
                        <a:pt x="625" y="11218"/>
                      </a:lnTo>
                      <a:lnTo>
                        <a:pt x="638" y="11215"/>
                      </a:lnTo>
                      <a:lnTo>
                        <a:pt x="651" y="11211"/>
                      </a:lnTo>
                      <a:lnTo>
                        <a:pt x="664" y="11209"/>
                      </a:lnTo>
                      <a:lnTo>
                        <a:pt x="678" y="11208"/>
                      </a:lnTo>
                      <a:lnTo>
                        <a:pt x="691" y="11207"/>
                      </a:lnTo>
                      <a:lnTo>
                        <a:pt x="704" y="11207"/>
                      </a:lnTo>
                      <a:close/>
                      <a:moveTo>
                        <a:pt x="704" y="10024"/>
                      </a:moveTo>
                      <a:lnTo>
                        <a:pt x="6628" y="10024"/>
                      </a:lnTo>
                      <a:lnTo>
                        <a:pt x="6642" y="10024"/>
                      </a:lnTo>
                      <a:lnTo>
                        <a:pt x="6655" y="10025"/>
                      </a:lnTo>
                      <a:lnTo>
                        <a:pt x="6669" y="10027"/>
                      </a:lnTo>
                      <a:lnTo>
                        <a:pt x="6682" y="10029"/>
                      </a:lnTo>
                      <a:lnTo>
                        <a:pt x="6694" y="10032"/>
                      </a:lnTo>
                      <a:lnTo>
                        <a:pt x="6707" y="10035"/>
                      </a:lnTo>
                      <a:lnTo>
                        <a:pt x="6720" y="10039"/>
                      </a:lnTo>
                      <a:lnTo>
                        <a:pt x="6732" y="10043"/>
                      </a:lnTo>
                      <a:lnTo>
                        <a:pt x="6744" y="10049"/>
                      </a:lnTo>
                      <a:lnTo>
                        <a:pt x="6755" y="10054"/>
                      </a:lnTo>
                      <a:lnTo>
                        <a:pt x="6766" y="10060"/>
                      </a:lnTo>
                      <a:lnTo>
                        <a:pt x="6777" y="10066"/>
                      </a:lnTo>
                      <a:lnTo>
                        <a:pt x="6787" y="10073"/>
                      </a:lnTo>
                      <a:lnTo>
                        <a:pt x="6797" y="10081"/>
                      </a:lnTo>
                      <a:lnTo>
                        <a:pt x="6807" y="10089"/>
                      </a:lnTo>
                      <a:lnTo>
                        <a:pt x="6817" y="10096"/>
                      </a:lnTo>
                      <a:lnTo>
                        <a:pt x="6826" y="10105"/>
                      </a:lnTo>
                      <a:lnTo>
                        <a:pt x="6834" y="10114"/>
                      </a:lnTo>
                      <a:lnTo>
                        <a:pt x="6842" y="10124"/>
                      </a:lnTo>
                      <a:lnTo>
                        <a:pt x="6849" y="10134"/>
                      </a:lnTo>
                      <a:lnTo>
                        <a:pt x="6856" y="10144"/>
                      </a:lnTo>
                      <a:lnTo>
                        <a:pt x="6863" y="10154"/>
                      </a:lnTo>
                      <a:lnTo>
                        <a:pt x="6868" y="10165"/>
                      </a:lnTo>
                      <a:lnTo>
                        <a:pt x="6874" y="10175"/>
                      </a:lnTo>
                      <a:lnTo>
                        <a:pt x="6879" y="10187"/>
                      </a:lnTo>
                      <a:lnTo>
                        <a:pt x="6883" y="10198"/>
                      </a:lnTo>
                      <a:lnTo>
                        <a:pt x="6887" y="10211"/>
                      </a:lnTo>
                      <a:lnTo>
                        <a:pt x="6889" y="10222"/>
                      </a:lnTo>
                      <a:lnTo>
                        <a:pt x="6893" y="10234"/>
                      </a:lnTo>
                      <a:lnTo>
                        <a:pt x="6894" y="10246"/>
                      </a:lnTo>
                      <a:lnTo>
                        <a:pt x="6895" y="10260"/>
                      </a:lnTo>
                      <a:lnTo>
                        <a:pt x="6895" y="10272"/>
                      </a:lnTo>
                      <a:lnTo>
                        <a:pt x="6895" y="10859"/>
                      </a:lnTo>
                      <a:lnTo>
                        <a:pt x="6895" y="10872"/>
                      </a:lnTo>
                      <a:lnTo>
                        <a:pt x="6894" y="10884"/>
                      </a:lnTo>
                      <a:lnTo>
                        <a:pt x="6893" y="10896"/>
                      </a:lnTo>
                      <a:lnTo>
                        <a:pt x="6889" y="10908"/>
                      </a:lnTo>
                      <a:lnTo>
                        <a:pt x="6887" y="10921"/>
                      </a:lnTo>
                      <a:lnTo>
                        <a:pt x="6883" y="10933"/>
                      </a:lnTo>
                      <a:lnTo>
                        <a:pt x="6879" y="10944"/>
                      </a:lnTo>
                      <a:lnTo>
                        <a:pt x="6874" y="10955"/>
                      </a:lnTo>
                      <a:lnTo>
                        <a:pt x="6868" y="10966"/>
                      </a:lnTo>
                      <a:lnTo>
                        <a:pt x="6863" y="10977"/>
                      </a:lnTo>
                      <a:lnTo>
                        <a:pt x="6856" y="10987"/>
                      </a:lnTo>
                      <a:lnTo>
                        <a:pt x="6849" y="10997"/>
                      </a:lnTo>
                      <a:lnTo>
                        <a:pt x="6842" y="11007"/>
                      </a:lnTo>
                      <a:lnTo>
                        <a:pt x="6834" y="11016"/>
                      </a:lnTo>
                      <a:lnTo>
                        <a:pt x="6826" y="11025"/>
                      </a:lnTo>
                      <a:lnTo>
                        <a:pt x="6817" y="11034"/>
                      </a:lnTo>
                      <a:lnTo>
                        <a:pt x="6807" y="11043"/>
                      </a:lnTo>
                      <a:lnTo>
                        <a:pt x="6797" y="11050"/>
                      </a:lnTo>
                      <a:lnTo>
                        <a:pt x="6787" y="11057"/>
                      </a:lnTo>
                      <a:lnTo>
                        <a:pt x="6777" y="11064"/>
                      </a:lnTo>
                      <a:lnTo>
                        <a:pt x="6766" y="11070"/>
                      </a:lnTo>
                      <a:lnTo>
                        <a:pt x="6755" y="11077"/>
                      </a:lnTo>
                      <a:lnTo>
                        <a:pt x="6744" y="11083"/>
                      </a:lnTo>
                      <a:lnTo>
                        <a:pt x="6732" y="11087"/>
                      </a:lnTo>
                      <a:lnTo>
                        <a:pt x="6720" y="11092"/>
                      </a:lnTo>
                      <a:lnTo>
                        <a:pt x="6707" y="11096"/>
                      </a:lnTo>
                      <a:lnTo>
                        <a:pt x="6694" y="11099"/>
                      </a:lnTo>
                      <a:lnTo>
                        <a:pt x="6682" y="11102"/>
                      </a:lnTo>
                      <a:lnTo>
                        <a:pt x="6669" y="11104"/>
                      </a:lnTo>
                      <a:lnTo>
                        <a:pt x="6655" y="11106"/>
                      </a:lnTo>
                      <a:lnTo>
                        <a:pt x="6642" y="11106"/>
                      </a:lnTo>
                      <a:lnTo>
                        <a:pt x="6628" y="11107"/>
                      </a:lnTo>
                      <a:lnTo>
                        <a:pt x="704" y="11107"/>
                      </a:lnTo>
                      <a:lnTo>
                        <a:pt x="691" y="11106"/>
                      </a:lnTo>
                      <a:lnTo>
                        <a:pt x="678" y="11106"/>
                      </a:lnTo>
                      <a:lnTo>
                        <a:pt x="664" y="11104"/>
                      </a:lnTo>
                      <a:lnTo>
                        <a:pt x="651" y="11102"/>
                      </a:lnTo>
                      <a:lnTo>
                        <a:pt x="638" y="11099"/>
                      </a:lnTo>
                      <a:lnTo>
                        <a:pt x="625" y="11096"/>
                      </a:lnTo>
                      <a:lnTo>
                        <a:pt x="613" y="11092"/>
                      </a:lnTo>
                      <a:lnTo>
                        <a:pt x="601" y="11087"/>
                      </a:lnTo>
                      <a:lnTo>
                        <a:pt x="589" y="11083"/>
                      </a:lnTo>
                      <a:lnTo>
                        <a:pt x="578" y="11077"/>
                      </a:lnTo>
                      <a:lnTo>
                        <a:pt x="566" y="11070"/>
                      </a:lnTo>
                      <a:lnTo>
                        <a:pt x="556" y="11064"/>
                      </a:lnTo>
                      <a:lnTo>
                        <a:pt x="544" y="11057"/>
                      </a:lnTo>
                      <a:lnTo>
                        <a:pt x="534" y="11050"/>
                      </a:lnTo>
                      <a:lnTo>
                        <a:pt x="524" y="11043"/>
                      </a:lnTo>
                      <a:lnTo>
                        <a:pt x="516" y="11034"/>
                      </a:lnTo>
                      <a:lnTo>
                        <a:pt x="507" y="11025"/>
                      </a:lnTo>
                      <a:lnTo>
                        <a:pt x="498" y="11016"/>
                      </a:lnTo>
                      <a:lnTo>
                        <a:pt x="490" y="11007"/>
                      </a:lnTo>
                      <a:lnTo>
                        <a:pt x="483" y="10997"/>
                      </a:lnTo>
                      <a:lnTo>
                        <a:pt x="476" y="10987"/>
                      </a:lnTo>
                      <a:lnTo>
                        <a:pt x="469" y="10977"/>
                      </a:lnTo>
                      <a:lnTo>
                        <a:pt x="463" y="10966"/>
                      </a:lnTo>
                      <a:lnTo>
                        <a:pt x="458" y="10955"/>
                      </a:lnTo>
                      <a:lnTo>
                        <a:pt x="454" y="10944"/>
                      </a:lnTo>
                      <a:lnTo>
                        <a:pt x="449" y="10933"/>
                      </a:lnTo>
                      <a:lnTo>
                        <a:pt x="446" y="10921"/>
                      </a:lnTo>
                      <a:lnTo>
                        <a:pt x="442" y="10908"/>
                      </a:lnTo>
                      <a:lnTo>
                        <a:pt x="440" y="10896"/>
                      </a:lnTo>
                      <a:lnTo>
                        <a:pt x="439" y="10884"/>
                      </a:lnTo>
                      <a:lnTo>
                        <a:pt x="438" y="10872"/>
                      </a:lnTo>
                      <a:lnTo>
                        <a:pt x="437" y="10859"/>
                      </a:lnTo>
                      <a:lnTo>
                        <a:pt x="437" y="10272"/>
                      </a:lnTo>
                      <a:lnTo>
                        <a:pt x="438" y="10260"/>
                      </a:lnTo>
                      <a:lnTo>
                        <a:pt x="439" y="10246"/>
                      </a:lnTo>
                      <a:lnTo>
                        <a:pt x="440" y="10234"/>
                      </a:lnTo>
                      <a:lnTo>
                        <a:pt x="442" y="10222"/>
                      </a:lnTo>
                      <a:lnTo>
                        <a:pt x="446" y="10211"/>
                      </a:lnTo>
                      <a:lnTo>
                        <a:pt x="449" y="10198"/>
                      </a:lnTo>
                      <a:lnTo>
                        <a:pt x="454" y="10187"/>
                      </a:lnTo>
                      <a:lnTo>
                        <a:pt x="458" y="10175"/>
                      </a:lnTo>
                      <a:lnTo>
                        <a:pt x="463" y="10165"/>
                      </a:lnTo>
                      <a:lnTo>
                        <a:pt x="469" y="10154"/>
                      </a:lnTo>
                      <a:lnTo>
                        <a:pt x="476" y="10144"/>
                      </a:lnTo>
                      <a:lnTo>
                        <a:pt x="483" y="10134"/>
                      </a:lnTo>
                      <a:lnTo>
                        <a:pt x="490" y="10124"/>
                      </a:lnTo>
                      <a:lnTo>
                        <a:pt x="498" y="10114"/>
                      </a:lnTo>
                      <a:lnTo>
                        <a:pt x="507" y="10105"/>
                      </a:lnTo>
                      <a:lnTo>
                        <a:pt x="516" y="10096"/>
                      </a:lnTo>
                      <a:lnTo>
                        <a:pt x="524" y="10089"/>
                      </a:lnTo>
                      <a:lnTo>
                        <a:pt x="534" y="10081"/>
                      </a:lnTo>
                      <a:lnTo>
                        <a:pt x="544" y="10073"/>
                      </a:lnTo>
                      <a:lnTo>
                        <a:pt x="556" y="10066"/>
                      </a:lnTo>
                      <a:lnTo>
                        <a:pt x="566" y="10060"/>
                      </a:lnTo>
                      <a:lnTo>
                        <a:pt x="578" y="10054"/>
                      </a:lnTo>
                      <a:lnTo>
                        <a:pt x="589" y="10049"/>
                      </a:lnTo>
                      <a:lnTo>
                        <a:pt x="601" y="10043"/>
                      </a:lnTo>
                      <a:lnTo>
                        <a:pt x="613" y="10039"/>
                      </a:lnTo>
                      <a:lnTo>
                        <a:pt x="625" y="10035"/>
                      </a:lnTo>
                      <a:lnTo>
                        <a:pt x="638" y="10032"/>
                      </a:lnTo>
                      <a:lnTo>
                        <a:pt x="651" y="10029"/>
                      </a:lnTo>
                      <a:lnTo>
                        <a:pt x="664" y="10027"/>
                      </a:lnTo>
                      <a:lnTo>
                        <a:pt x="678" y="10025"/>
                      </a:lnTo>
                      <a:lnTo>
                        <a:pt x="691" y="10024"/>
                      </a:lnTo>
                      <a:lnTo>
                        <a:pt x="704" y="10024"/>
                      </a:lnTo>
                      <a:close/>
                      <a:moveTo>
                        <a:pt x="704" y="8842"/>
                      </a:moveTo>
                      <a:lnTo>
                        <a:pt x="6628" y="8842"/>
                      </a:lnTo>
                      <a:lnTo>
                        <a:pt x="6642" y="8842"/>
                      </a:lnTo>
                      <a:lnTo>
                        <a:pt x="6655" y="8843"/>
                      </a:lnTo>
                      <a:lnTo>
                        <a:pt x="6669" y="8845"/>
                      </a:lnTo>
                      <a:lnTo>
                        <a:pt x="6682" y="8846"/>
                      </a:lnTo>
                      <a:lnTo>
                        <a:pt x="6694" y="8849"/>
                      </a:lnTo>
                      <a:lnTo>
                        <a:pt x="6707" y="8853"/>
                      </a:lnTo>
                      <a:lnTo>
                        <a:pt x="6720" y="8857"/>
                      </a:lnTo>
                      <a:lnTo>
                        <a:pt x="6732" y="8862"/>
                      </a:lnTo>
                      <a:lnTo>
                        <a:pt x="6744" y="8866"/>
                      </a:lnTo>
                      <a:lnTo>
                        <a:pt x="6755" y="8872"/>
                      </a:lnTo>
                      <a:lnTo>
                        <a:pt x="6766" y="8877"/>
                      </a:lnTo>
                      <a:lnTo>
                        <a:pt x="6777" y="8884"/>
                      </a:lnTo>
                      <a:lnTo>
                        <a:pt x="6787" y="8891"/>
                      </a:lnTo>
                      <a:lnTo>
                        <a:pt x="6797" y="8898"/>
                      </a:lnTo>
                      <a:lnTo>
                        <a:pt x="6807" y="8906"/>
                      </a:lnTo>
                      <a:lnTo>
                        <a:pt x="6817" y="8915"/>
                      </a:lnTo>
                      <a:lnTo>
                        <a:pt x="6826" y="8923"/>
                      </a:lnTo>
                      <a:lnTo>
                        <a:pt x="6834" y="8932"/>
                      </a:lnTo>
                      <a:lnTo>
                        <a:pt x="6842" y="8942"/>
                      </a:lnTo>
                      <a:lnTo>
                        <a:pt x="6849" y="8952"/>
                      </a:lnTo>
                      <a:lnTo>
                        <a:pt x="6856" y="8962"/>
                      </a:lnTo>
                      <a:lnTo>
                        <a:pt x="6863" y="8972"/>
                      </a:lnTo>
                      <a:lnTo>
                        <a:pt x="6868" y="8983"/>
                      </a:lnTo>
                      <a:lnTo>
                        <a:pt x="6874" y="8994"/>
                      </a:lnTo>
                      <a:lnTo>
                        <a:pt x="6879" y="9005"/>
                      </a:lnTo>
                      <a:lnTo>
                        <a:pt x="6883" y="9016"/>
                      </a:lnTo>
                      <a:lnTo>
                        <a:pt x="6887" y="9028"/>
                      </a:lnTo>
                      <a:lnTo>
                        <a:pt x="6889" y="9039"/>
                      </a:lnTo>
                      <a:lnTo>
                        <a:pt x="6893" y="9051"/>
                      </a:lnTo>
                      <a:lnTo>
                        <a:pt x="6894" y="9065"/>
                      </a:lnTo>
                      <a:lnTo>
                        <a:pt x="6895" y="9077"/>
                      </a:lnTo>
                      <a:lnTo>
                        <a:pt x="6895" y="9089"/>
                      </a:lnTo>
                      <a:lnTo>
                        <a:pt x="6895" y="9676"/>
                      </a:lnTo>
                      <a:lnTo>
                        <a:pt x="6895" y="9689"/>
                      </a:lnTo>
                      <a:lnTo>
                        <a:pt x="6894" y="9701"/>
                      </a:lnTo>
                      <a:lnTo>
                        <a:pt x="6893" y="9714"/>
                      </a:lnTo>
                      <a:lnTo>
                        <a:pt x="6889" y="9726"/>
                      </a:lnTo>
                      <a:lnTo>
                        <a:pt x="6887" y="9738"/>
                      </a:lnTo>
                      <a:lnTo>
                        <a:pt x="6883" y="9750"/>
                      </a:lnTo>
                      <a:lnTo>
                        <a:pt x="6879" y="9761"/>
                      </a:lnTo>
                      <a:lnTo>
                        <a:pt x="6874" y="9772"/>
                      </a:lnTo>
                      <a:lnTo>
                        <a:pt x="6868" y="9784"/>
                      </a:lnTo>
                      <a:lnTo>
                        <a:pt x="6863" y="9795"/>
                      </a:lnTo>
                      <a:lnTo>
                        <a:pt x="6856" y="9805"/>
                      </a:lnTo>
                      <a:lnTo>
                        <a:pt x="6849" y="9815"/>
                      </a:lnTo>
                      <a:lnTo>
                        <a:pt x="6842" y="9825"/>
                      </a:lnTo>
                      <a:lnTo>
                        <a:pt x="6834" y="9834"/>
                      </a:lnTo>
                      <a:lnTo>
                        <a:pt x="6826" y="9842"/>
                      </a:lnTo>
                      <a:lnTo>
                        <a:pt x="6817" y="9851"/>
                      </a:lnTo>
                      <a:lnTo>
                        <a:pt x="6807" y="9860"/>
                      </a:lnTo>
                      <a:lnTo>
                        <a:pt x="6797" y="9868"/>
                      </a:lnTo>
                      <a:lnTo>
                        <a:pt x="6787" y="9875"/>
                      </a:lnTo>
                      <a:lnTo>
                        <a:pt x="6777" y="9882"/>
                      </a:lnTo>
                      <a:lnTo>
                        <a:pt x="6766" y="9888"/>
                      </a:lnTo>
                      <a:lnTo>
                        <a:pt x="6755" y="9895"/>
                      </a:lnTo>
                      <a:lnTo>
                        <a:pt x="6744" y="9900"/>
                      </a:lnTo>
                      <a:lnTo>
                        <a:pt x="6732" y="9905"/>
                      </a:lnTo>
                      <a:lnTo>
                        <a:pt x="6720" y="9909"/>
                      </a:lnTo>
                      <a:lnTo>
                        <a:pt x="6707" y="9913"/>
                      </a:lnTo>
                      <a:lnTo>
                        <a:pt x="6694" y="9917"/>
                      </a:lnTo>
                      <a:lnTo>
                        <a:pt x="6682" y="9919"/>
                      </a:lnTo>
                      <a:lnTo>
                        <a:pt x="6669" y="9921"/>
                      </a:lnTo>
                      <a:lnTo>
                        <a:pt x="6655" y="9923"/>
                      </a:lnTo>
                      <a:lnTo>
                        <a:pt x="6642" y="9924"/>
                      </a:lnTo>
                      <a:lnTo>
                        <a:pt x="6628" y="9924"/>
                      </a:lnTo>
                      <a:lnTo>
                        <a:pt x="704" y="9924"/>
                      </a:lnTo>
                      <a:lnTo>
                        <a:pt x="691" y="9924"/>
                      </a:lnTo>
                      <a:lnTo>
                        <a:pt x="678" y="9923"/>
                      </a:lnTo>
                      <a:lnTo>
                        <a:pt x="664" y="9921"/>
                      </a:lnTo>
                      <a:lnTo>
                        <a:pt x="651" y="9919"/>
                      </a:lnTo>
                      <a:lnTo>
                        <a:pt x="638" y="9917"/>
                      </a:lnTo>
                      <a:lnTo>
                        <a:pt x="625" y="9913"/>
                      </a:lnTo>
                      <a:lnTo>
                        <a:pt x="613" y="9909"/>
                      </a:lnTo>
                      <a:lnTo>
                        <a:pt x="601" y="9905"/>
                      </a:lnTo>
                      <a:lnTo>
                        <a:pt x="589" y="9900"/>
                      </a:lnTo>
                      <a:lnTo>
                        <a:pt x="578" y="9895"/>
                      </a:lnTo>
                      <a:lnTo>
                        <a:pt x="566" y="9888"/>
                      </a:lnTo>
                      <a:lnTo>
                        <a:pt x="556" y="9882"/>
                      </a:lnTo>
                      <a:lnTo>
                        <a:pt x="544" y="9875"/>
                      </a:lnTo>
                      <a:lnTo>
                        <a:pt x="534" y="9868"/>
                      </a:lnTo>
                      <a:lnTo>
                        <a:pt x="524" y="9860"/>
                      </a:lnTo>
                      <a:lnTo>
                        <a:pt x="516" y="9851"/>
                      </a:lnTo>
                      <a:lnTo>
                        <a:pt x="507" y="9842"/>
                      </a:lnTo>
                      <a:lnTo>
                        <a:pt x="498" y="9834"/>
                      </a:lnTo>
                      <a:lnTo>
                        <a:pt x="490" y="9825"/>
                      </a:lnTo>
                      <a:lnTo>
                        <a:pt x="483" y="9815"/>
                      </a:lnTo>
                      <a:lnTo>
                        <a:pt x="476" y="9805"/>
                      </a:lnTo>
                      <a:lnTo>
                        <a:pt x="469" y="9795"/>
                      </a:lnTo>
                      <a:lnTo>
                        <a:pt x="463" y="9784"/>
                      </a:lnTo>
                      <a:lnTo>
                        <a:pt x="458" y="9772"/>
                      </a:lnTo>
                      <a:lnTo>
                        <a:pt x="454" y="9761"/>
                      </a:lnTo>
                      <a:lnTo>
                        <a:pt x="449" y="9750"/>
                      </a:lnTo>
                      <a:lnTo>
                        <a:pt x="446" y="9738"/>
                      </a:lnTo>
                      <a:lnTo>
                        <a:pt x="442" y="9726"/>
                      </a:lnTo>
                      <a:lnTo>
                        <a:pt x="440" y="9714"/>
                      </a:lnTo>
                      <a:lnTo>
                        <a:pt x="439" y="9701"/>
                      </a:lnTo>
                      <a:lnTo>
                        <a:pt x="438" y="9689"/>
                      </a:lnTo>
                      <a:lnTo>
                        <a:pt x="437" y="9676"/>
                      </a:lnTo>
                      <a:lnTo>
                        <a:pt x="437" y="9089"/>
                      </a:lnTo>
                      <a:lnTo>
                        <a:pt x="438" y="9077"/>
                      </a:lnTo>
                      <a:lnTo>
                        <a:pt x="439" y="9065"/>
                      </a:lnTo>
                      <a:lnTo>
                        <a:pt x="440" y="9051"/>
                      </a:lnTo>
                      <a:lnTo>
                        <a:pt x="442" y="9039"/>
                      </a:lnTo>
                      <a:lnTo>
                        <a:pt x="446" y="9028"/>
                      </a:lnTo>
                      <a:lnTo>
                        <a:pt x="449" y="9016"/>
                      </a:lnTo>
                      <a:lnTo>
                        <a:pt x="454" y="9005"/>
                      </a:lnTo>
                      <a:lnTo>
                        <a:pt x="458" y="8994"/>
                      </a:lnTo>
                      <a:lnTo>
                        <a:pt x="463" y="8983"/>
                      </a:lnTo>
                      <a:lnTo>
                        <a:pt x="469" y="8972"/>
                      </a:lnTo>
                      <a:lnTo>
                        <a:pt x="476" y="8962"/>
                      </a:lnTo>
                      <a:lnTo>
                        <a:pt x="483" y="8952"/>
                      </a:lnTo>
                      <a:lnTo>
                        <a:pt x="490" y="8942"/>
                      </a:lnTo>
                      <a:lnTo>
                        <a:pt x="498" y="8932"/>
                      </a:lnTo>
                      <a:lnTo>
                        <a:pt x="507" y="8923"/>
                      </a:lnTo>
                      <a:lnTo>
                        <a:pt x="516" y="8915"/>
                      </a:lnTo>
                      <a:lnTo>
                        <a:pt x="524" y="8906"/>
                      </a:lnTo>
                      <a:lnTo>
                        <a:pt x="534" y="8898"/>
                      </a:lnTo>
                      <a:lnTo>
                        <a:pt x="544" y="8891"/>
                      </a:lnTo>
                      <a:lnTo>
                        <a:pt x="556" y="8884"/>
                      </a:lnTo>
                      <a:lnTo>
                        <a:pt x="566" y="8877"/>
                      </a:lnTo>
                      <a:lnTo>
                        <a:pt x="578" y="8872"/>
                      </a:lnTo>
                      <a:lnTo>
                        <a:pt x="589" y="8866"/>
                      </a:lnTo>
                      <a:lnTo>
                        <a:pt x="601" y="8862"/>
                      </a:lnTo>
                      <a:lnTo>
                        <a:pt x="613" y="8857"/>
                      </a:lnTo>
                      <a:lnTo>
                        <a:pt x="625" y="8853"/>
                      </a:lnTo>
                      <a:lnTo>
                        <a:pt x="638" y="8849"/>
                      </a:lnTo>
                      <a:lnTo>
                        <a:pt x="651" y="8846"/>
                      </a:lnTo>
                      <a:lnTo>
                        <a:pt x="664" y="8845"/>
                      </a:lnTo>
                      <a:lnTo>
                        <a:pt x="678" y="8843"/>
                      </a:lnTo>
                      <a:lnTo>
                        <a:pt x="691" y="8842"/>
                      </a:lnTo>
                      <a:lnTo>
                        <a:pt x="704" y="8842"/>
                      </a:lnTo>
                      <a:close/>
                      <a:moveTo>
                        <a:pt x="704" y="7659"/>
                      </a:moveTo>
                      <a:lnTo>
                        <a:pt x="6628" y="7659"/>
                      </a:lnTo>
                      <a:lnTo>
                        <a:pt x="6642" y="7659"/>
                      </a:lnTo>
                      <a:lnTo>
                        <a:pt x="6655" y="7660"/>
                      </a:lnTo>
                      <a:lnTo>
                        <a:pt x="6669" y="7662"/>
                      </a:lnTo>
                      <a:lnTo>
                        <a:pt x="6682" y="7665"/>
                      </a:lnTo>
                      <a:lnTo>
                        <a:pt x="6694" y="7667"/>
                      </a:lnTo>
                      <a:lnTo>
                        <a:pt x="6707" y="7670"/>
                      </a:lnTo>
                      <a:lnTo>
                        <a:pt x="6720" y="7675"/>
                      </a:lnTo>
                      <a:lnTo>
                        <a:pt x="6732" y="7679"/>
                      </a:lnTo>
                      <a:lnTo>
                        <a:pt x="6744" y="7684"/>
                      </a:lnTo>
                      <a:lnTo>
                        <a:pt x="6755" y="7689"/>
                      </a:lnTo>
                      <a:lnTo>
                        <a:pt x="6766" y="7696"/>
                      </a:lnTo>
                      <a:lnTo>
                        <a:pt x="6777" y="7701"/>
                      </a:lnTo>
                      <a:lnTo>
                        <a:pt x="6787" y="7709"/>
                      </a:lnTo>
                      <a:lnTo>
                        <a:pt x="6797" y="7716"/>
                      </a:lnTo>
                      <a:lnTo>
                        <a:pt x="6807" y="7723"/>
                      </a:lnTo>
                      <a:lnTo>
                        <a:pt x="6817" y="7732"/>
                      </a:lnTo>
                      <a:lnTo>
                        <a:pt x="6826" y="7740"/>
                      </a:lnTo>
                      <a:lnTo>
                        <a:pt x="6834" y="7750"/>
                      </a:lnTo>
                      <a:lnTo>
                        <a:pt x="6842" y="7759"/>
                      </a:lnTo>
                      <a:lnTo>
                        <a:pt x="6849" y="7769"/>
                      </a:lnTo>
                      <a:lnTo>
                        <a:pt x="6856" y="7779"/>
                      </a:lnTo>
                      <a:lnTo>
                        <a:pt x="6863" y="7789"/>
                      </a:lnTo>
                      <a:lnTo>
                        <a:pt x="6868" y="7800"/>
                      </a:lnTo>
                      <a:lnTo>
                        <a:pt x="6874" y="7811"/>
                      </a:lnTo>
                      <a:lnTo>
                        <a:pt x="6879" y="7822"/>
                      </a:lnTo>
                      <a:lnTo>
                        <a:pt x="6883" y="7833"/>
                      </a:lnTo>
                      <a:lnTo>
                        <a:pt x="6887" y="7846"/>
                      </a:lnTo>
                      <a:lnTo>
                        <a:pt x="6889" y="7858"/>
                      </a:lnTo>
                      <a:lnTo>
                        <a:pt x="6893" y="7870"/>
                      </a:lnTo>
                      <a:lnTo>
                        <a:pt x="6894" y="7882"/>
                      </a:lnTo>
                      <a:lnTo>
                        <a:pt x="6895" y="7894"/>
                      </a:lnTo>
                      <a:lnTo>
                        <a:pt x="6895" y="7907"/>
                      </a:lnTo>
                      <a:lnTo>
                        <a:pt x="6895" y="8494"/>
                      </a:lnTo>
                      <a:lnTo>
                        <a:pt x="6895" y="8507"/>
                      </a:lnTo>
                      <a:lnTo>
                        <a:pt x="6894" y="8519"/>
                      </a:lnTo>
                      <a:lnTo>
                        <a:pt x="6893" y="8531"/>
                      </a:lnTo>
                      <a:lnTo>
                        <a:pt x="6889" y="8543"/>
                      </a:lnTo>
                      <a:lnTo>
                        <a:pt x="6887" y="8556"/>
                      </a:lnTo>
                      <a:lnTo>
                        <a:pt x="6883" y="8568"/>
                      </a:lnTo>
                      <a:lnTo>
                        <a:pt x="6879" y="8579"/>
                      </a:lnTo>
                      <a:lnTo>
                        <a:pt x="6874" y="8590"/>
                      </a:lnTo>
                      <a:lnTo>
                        <a:pt x="6868" y="8601"/>
                      </a:lnTo>
                      <a:lnTo>
                        <a:pt x="6863" y="8612"/>
                      </a:lnTo>
                      <a:lnTo>
                        <a:pt x="6856" y="8622"/>
                      </a:lnTo>
                      <a:lnTo>
                        <a:pt x="6849" y="8632"/>
                      </a:lnTo>
                      <a:lnTo>
                        <a:pt x="6842" y="8642"/>
                      </a:lnTo>
                      <a:lnTo>
                        <a:pt x="6834" y="8651"/>
                      </a:lnTo>
                      <a:lnTo>
                        <a:pt x="6826" y="8661"/>
                      </a:lnTo>
                      <a:lnTo>
                        <a:pt x="6817" y="8669"/>
                      </a:lnTo>
                      <a:lnTo>
                        <a:pt x="6807" y="8678"/>
                      </a:lnTo>
                      <a:lnTo>
                        <a:pt x="6797" y="8685"/>
                      </a:lnTo>
                      <a:lnTo>
                        <a:pt x="6787" y="8692"/>
                      </a:lnTo>
                      <a:lnTo>
                        <a:pt x="6777" y="8700"/>
                      </a:lnTo>
                      <a:lnTo>
                        <a:pt x="6766" y="8706"/>
                      </a:lnTo>
                      <a:lnTo>
                        <a:pt x="6755" y="8712"/>
                      </a:lnTo>
                      <a:lnTo>
                        <a:pt x="6744" y="8717"/>
                      </a:lnTo>
                      <a:lnTo>
                        <a:pt x="6732" y="8722"/>
                      </a:lnTo>
                      <a:lnTo>
                        <a:pt x="6720" y="8726"/>
                      </a:lnTo>
                      <a:lnTo>
                        <a:pt x="6707" y="8731"/>
                      </a:lnTo>
                      <a:lnTo>
                        <a:pt x="6694" y="8734"/>
                      </a:lnTo>
                      <a:lnTo>
                        <a:pt x="6682" y="8736"/>
                      </a:lnTo>
                      <a:lnTo>
                        <a:pt x="6669" y="8739"/>
                      </a:lnTo>
                      <a:lnTo>
                        <a:pt x="6655" y="8741"/>
                      </a:lnTo>
                      <a:lnTo>
                        <a:pt x="6642" y="8742"/>
                      </a:lnTo>
                      <a:lnTo>
                        <a:pt x="6628" y="8742"/>
                      </a:lnTo>
                      <a:lnTo>
                        <a:pt x="704" y="8742"/>
                      </a:lnTo>
                      <a:lnTo>
                        <a:pt x="691" y="8742"/>
                      </a:lnTo>
                      <a:lnTo>
                        <a:pt x="678" y="8741"/>
                      </a:lnTo>
                      <a:lnTo>
                        <a:pt x="664" y="8739"/>
                      </a:lnTo>
                      <a:lnTo>
                        <a:pt x="651" y="8736"/>
                      </a:lnTo>
                      <a:lnTo>
                        <a:pt x="638" y="8734"/>
                      </a:lnTo>
                      <a:lnTo>
                        <a:pt x="625" y="8731"/>
                      </a:lnTo>
                      <a:lnTo>
                        <a:pt x="613" y="8726"/>
                      </a:lnTo>
                      <a:lnTo>
                        <a:pt x="601" y="8722"/>
                      </a:lnTo>
                      <a:lnTo>
                        <a:pt x="589" y="8717"/>
                      </a:lnTo>
                      <a:lnTo>
                        <a:pt x="578" y="8712"/>
                      </a:lnTo>
                      <a:lnTo>
                        <a:pt x="566" y="8706"/>
                      </a:lnTo>
                      <a:lnTo>
                        <a:pt x="556" y="8700"/>
                      </a:lnTo>
                      <a:lnTo>
                        <a:pt x="544" y="8692"/>
                      </a:lnTo>
                      <a:lnTo>
                        <a:pt x="534" y="8685"/>
                      </a:lnTo>
                      <a:lnTo>
                        <a:pt x="524" y="8678"/>
                      </a:lnTo>
                      <a:lnTo>
                        <a:pt x="516" y="8669"/>
                      </a:lnTo>
                      <a:lnTo>
                        <a:pt x="507" y="8661"/>
                      </a:lnTo>
                      <a:lnTo>
                        <a:pt x="498" y="8651"/>
                      </a:lnTo>
                      <a:lnTo>
                        <a:pt x="490" y="8642"/>
                      </a:lnTo>
                      <a:lnTo>
                        <a:pt x="483" y="8632"/>
                      </a:lnTo>
                      <a:lnTo>
                        <a:pt x="476" y="8622"/>
                      </a:lnTo>
                      <a:lnTo>
                        <a:pt x="469" y="8612"/>
                      </a:lnTo>
                      <a:lnTo>
                        <a:pt x="463" y="8601"/>
                      </a:lnTo>
                      <a:lnTo>
                        <a:pt x="458" y="8590"/>
                      </a:lnTo>
                      <a:lnTo>
                        <a:pt x="454" y="8579"/>
                      </a:lnTo>
                      <a:lnTo>
                        <a:pt x="449" y="8568"/>
                      </a:lnTo>
                      <a:lnTo>
                        <a:pt x="446" y="8556"/>
                      </a:lnTo>
                      <a:lnTo>
                        <a:pt x="442" y="8543"/>
                      </a:lnTo>
                      <a:lnTo>
                        <a:pt x="440" y="8531"/>
                      </a:lnTo>
                      <a:lnTo>
                        <a:pt x="439" y="8519"/>
                      </a:lnTo>
                      <a:lnTo>
                        <a:pt x="438" y="8507"/>
                      </a:lnTo>
                      <a:lnTo>
                        <a:pt x="437" y="8494"/>
                      </a:lnTo>
                      <a:lnTo>
                        <a:pt x="437" y="7907"/>
                      </a:lnTo>
                      <a:lnTo>
                        <a:pt x="438" y="7894"/>
                      </a:lnTo>
                      <a:lnTo>
                        <a:pt x="439" y="7882"/>
                      </a:lnTo>
                      <a:lnTo>
                        <a:pt x="440" y="7870"/>
                      </a:lnTo>
                      <a:lnTo>
                        <a:pt x="442" y="7858"/>
                      </a:lnTo>
                      <a:lnTo>
                        <a:pt x="446" y="7846"/>
                      </a:lnTo>
                      <a:lnTo>
                        <a:pt x="449" y="7833"/>
                      </a:lnTo>
                      <a:lnTo>
                        <a:pt x="454" y="7822"/>
                      </a:lnTo>
                      <a:lnTo>
                        <a:pt x="458" y="7811"/>
                      </a:lnTo>
                      <a:lnTo>
                        <a:pt x="463" y="7800"/>
                      </a:lnTo>
                      <a:lnTo>
                        <a:pt x="469" y="7789"/>
                      </a:lnTo>
                      <a:lnTo>
                        <a:pt x="476" y="7779"/>
                      </a:lnTo>
                      <a:lnTo>
                        <a:pt x="483" y="7769"/>
                      </a:lnTo>
                      <a:lnTo>
                        <a:pt x="490" y="7759"/>
                      </a:lnTo>
                      <a:lnTo>
                        <a:pt x="498" y="7750"/>
                      </a:lnTo>
                      <a:lnTo>
                        <a:pt x="507" y="7740"/>
                      </a:lnTo>
                      <a:lnTo>
                        <a:pt x="516" y="7732"/>
                      </a:lnTo>
                      <a:lnTo>
                        <a:pt x="524" y="7723"/>
                      </a:lnTo>
                      <a:lnTo>
                        <a:pt x="534" y="7716"/>
                      </a:lnTo>
                      <a:lnTo>
                        <a:pt x="544" y="7709"/>
                      </a:lnTo>
                      <a:lnTo>
                        <a:pt x="556" y="7701"/>
                      </a:lnTo>
                      <a:lnTo>
                        <a:pt x="566" y="7696"/>
                      </a:lnTo>
                      <a:lnTo>
                        <a:pt x="578" y="7689"/>
                      </a:lnTo>
                      <a:lnTo>
                        <a:pt x="589" y="7684"/>
                      </a:lnTo>
                      <a:lnTo>
                        <a:pt x="601" y="7679"/>
                      </a:lnTo>
                      <a:lnTo>
                        <a:pt x="613" y="7675"/>
                      </a:lnTo>
                      <a:lnTo>
                        <a:pt x="625" y="7670"/>
                      </a:lnTo>
                      <a:lnTo>
                        <a:pt x="638" y="7667"/>
                      </a:lnTo>
                      <a:lnTo>
                        <a:pt x="651" y="7665"/>
                      </a:lnTo>
                      <a:lnTo>
                        <a:pt x="664" y="7662"/>
                      </a:lnTo>
                      <a:lnTo>
                        <a:pt x="678" y="7660"/>
                      </a:lnTo>
                      <a:lnTo>
                        <a:pt x="691" y="7659"/>
                      </a:lnTo>
                      <a:lnTo>
                        <a:pt x="704" y="7659"/>
                      </a:lnTo>
                      <a:close/>
                      <a:moveTo>
                        <a:pt x="704" y="6477"/>
                      </a:moveTo>
                      <a:lnTo>
                        <a:pt x="6628" y="6477"/>
                      </a:lnTo>
                      <a:lnTo>
                        <a:pt x="6642" y="6477"/>
                      </a:lnTo>
                      <a:lnTo>
                        <a:pt x="6655" y="6478"/>
                      </a:lnTo>
                      <a:lnTo>
                        <a:pt x="6669" y="6480"/>
                      </a:lnTo>
                      <a:lnTo>
                        <a:pt x="6682" y="6482"/>
                      </a:lnTo>
                      <a:lnTo>
                        <a:pt x="6694" y="6484"/>
                      </a:lnTo>
                      <a:lnTo>
                        <a:pt x="6707" y="6488"/>
                      </a:lnTo>
                      <a:lnTo>
                        <a:pt x="6720" y="6492"/>
                      </a:lnTo>
                      <a:lnTo>
                        <a:pt x="6732" y="6497"/>
                      </a:lnTo>
                      <a:lnTo>
                        <a:pt x="6744" y="6501"/>
                      </a:lnTo>
                      <a:lnTo>
                        <a:pt x="6755" y="6506"/>
                      </a:lnTo>
                      <a:lnTo>
                        <a:pt x="6766" y="6513"/>
                      </a:lnTo>
                      <a:lnTo>
                        <a:pt x="6777" y="6519"/>
                      </a:lnTo>
                      <a:lnTo>
                        <a:pt x="6787" y="6526"/>
                      </a:lnTo>
                      <a:lnTo>
                        <a:pt x="6797" y="6533"/>
                      </a:lnTo>
                      <a:lnTo>
                        <a:pt x="6807" y="6541"/>
                      </a:lnTo>
                      <a:lnTo>
                        <a:pt x="6817" y="6550"/>
                      </a:lnTo>
                      <a:lnTo>
                        <a:pt x="6826" y="6559"/>
                      </a:lnTo>
                      <a:lnTo>
                        <a:pt x="6834" y="6568"/>
                      </a:lnTo>
                      <a:lnTo>
                        <a:pt x="6842" y="6576"/>
                      </a:lnTo>
                      <a:lnTo>
                        <a:pt x="6849" y="6586"/>
                      </a:lnTo>
                      <a:lnTo>
                        <a:pt x="6856" y="6596"/>
                      </a:lnTo>
                      <a:lnTo>
                        <a:pt x="6863" y="6606"/>
                      </a:lnTo>
                      <a:lnTo>
                        <a:pt x="6868" y="6617"/>
                      </a:lnTo>
                      <a:lnTo>
                        <a:pt x="6874" y="6629"/>
                      </a:lnTo>
                      <a:lnTo>
                        <a:pt x="6879" y="6640"/>
                      </a:lnTo>
                      <a:lnTo>
                        <a:pt x="6883" y="6651"/>
                      </a:lnTo>
                      <a:lnTo>
                        <a:pt x="6887" y="6663"/>
                      </a:lnTo>
                      <a:lnTo>
                        <a:pt x="6889" y="6675"/>
                      </a:lnTo>
                      <a:lnTo>
                        <a:pt x="6893" y="6687"/>
                      </a:lnTo>
                      <a:lnTo>
                        <a:pt x="6894" y="6700"/>
                      </a:lnTo>
                      <a:lnTo>
                        <a:pt x="6895" y="6712"/>
                      </a:lnTo>
                      <a:lnTo>
                        <a:pt x="6895" y="6725"/>
                      </a:lnTo>
                      <a:lnTo>
                        <a:pt x="6895" y="7312"/>
                      </a:lnTo>
                      <a:lnTo>
                        <a:pt x="6895" y="7324"/>
                      </a:lnTo>
                      <a:lnTo>
                        <a:pt x="6894" y="7336"/>
                      </a:lnTo>
                      <a:lnTo>
                        <a:pt x="6893" y="7350"/>
                      </a:lnTo>
                      <a:lnTo>
                        <a:pt x="6889" y="7362"/>
                      </a:lnTo>
                      <a:lnTo>
                        <a:pt x="6887" y="7373"/>
                      </a:lnTo>
                      <a:lnTo>
                        <a:pt x="6883" y="7385"/>
                      </a:lnTo>
                      <a:lnTo>
                        <a:pt x="6879" y="7396"/>
                      </a:lnTo>
                      <a:lnTo>
                        <a:pt x="6874" y="7407"/>
                      </a:lnTo>
                      <a:lnTo>
                        <a:pt x="6868" y="7418"/>
                      </a:lnTo>
                      <a:lnTo>
                        <a:pt x="6863" y="7429"/>
                      </a:lnTo>
                      <a:lnTo>
                        <a:pt x="6856" y="7439"/>
                      </a:lnTo>
                      <a:lnTo>
                        <a:pt x="6849" y="7449"/>
                      </a:lnTo>
                      <a:lnTo>
                        <a:pt x="6842" y="7459"/>
                      </a:lnTo>
                      <a:lnTo>
                        <a:pt x="6834" y="7469"/>
                      </a:lnTo>
                      <a:lnTo>
                        <a:pt x="6826" y="7478"/>
                      </a:lnTo>
                      <a:lnTo>
                        <a:pt x="6817" y="7486"/>
                      </a:lnTo>
                      <a:lnTo>
                        <a:pt x="6807" y="7495"/>
                      </a:lnTo>
                      <a:lnTo>
                        <a:pt x="6797" y="7503"/>
                      </a:lnTo>
                      <a:lnTo>
                        <a:pt x="6787" y="7510"/>
                      </a:lnTo>
                      <a:lnTo>
                        <a:pt x="6777" y="7517"/>
                      </a:lnTo>
                      <a:lnTo>
                        <a:pt x="6766" y="7524"/>
                      </a:lnTo>
                      <a:lnTo>
                        <a:pt x="6755" y="7529"/>
                      </a:lnTo>
                      <a:lnTo>
                        <a:pt x="6744" y="7535"/>
                      </a:lnTo>
                      <a:lnTo>
                        <a:pt x="6732" y="7539"/>
                      </a:lnTo>
                      <a:lnTo>
                        <a:pt x="6720" y="7544"/>
                      </a:lnTo>
                      <a:lnTo>
                        <a:pt x="6707" y="7548"/>
                      </a:lnTo>
                      <a:lnTo>
                        <a:pt x="6694" y="7552"/>
                      </a:lnTo>
                      <a:lnTo>
                        <a:pt x="6682" y="7554"/>
                      </a:lnTo>
                      <a:lnTo>
                        <a:pt x="6669" y="7556"/>
                      </a:lnTo>
                      <a:lnTo>
                        <a:pt x="6655" y="7558"/>
                      </a:lnTo>
                      <a:lnTo>
                        <a:pt x="6642" y="7559"/>
                      </a:lnTo>
                      <a:lnTo>
                        <a:pt x="6628" y="7559"/>
                      </a:lnTo>
                      <a:lnTo>
                        <a:pt x="704" y="7559"/>
                      </a:lnTo>
                      <a:lnTo>
                        <a:pt x="691" y="7559"/>
                      </a:lnTo>
                      <a:lnTo>
                        <a:pt x="678" y="7558"/>
                      </a:lnTo>
                      <a:lnTo>
                        <a:pt x="664" y="7556"/>
                      </a:lnTo>
                      <a:lnTo>
                        <a:pt x="651" y="7554"/>
                      </a:lnTo>
                      <a:lnTo>
                        <a:pt x="638" y="7552"/>
                      </a:lnTo>
                      <a:lnTo>
                        <a:pt x="625" y="7548"/>
                      </a:lnTo>
                      <a:lnTo>
                        <a:pt x="613" y="7544"/>
                      </a:lnTo>
                      <a:lnTo>
                        <a:pt x="601" y="7539"/>
                      </a:lnTo>
                      <a:lnTo>
                        <a:pt x="589" y="7535"/>
                      </a:lnTo>
                      <a:lnTo>
                        <a:pt x="578" y="7529"/>
                      </a:lnTo>
                      <a:lnTo>
                        <a:pt x="566" y="7524"/>
                      </a:lnTo>
                      <a:lnTo>
                        <a:pt x="556" y="7517"/>
                      </a:lnTo>
                      <a:lnTo>
                        <a:pt x="544" y="7510"/>
                      </a:lnTo>
                      <a:lnTo>
                        <a:pt x="534" y="7503"/>
                      </a:lnTo>
                      <a:lnTo>
                        <a:pt x="524" y="7495"/>
                      </a:lnTo>
                      <a:lnTo>
                        <a:pt x="516" y="7486"/>
                      </a:lnTo>
                      <a:lnTo>
                        <a:pt x="507" y="7478"/>
                      </a:lnTo>
                      <a:lnTo>
                        <a:pt x="498" y="7469"/>
                      </a:lnTo>
                      <a:lnTo>
                        <a:pt x="490" y="7459"/>
                      </a:lnTo>
                      <a:lnTo>
                        <a:pt x="483" y="7449"/>
                      </a:lnTo>
                      <a:lnTo>
                        <a:pt x="476" y="7439"/>
                      </a:lnTo>
                      <a:lnTo>
                        <a:pt x="469" y="7429"/>
                      </a:lnTo>
                      <a:lnTo>
                        <a:pt x="463" y="7418"/>
                      </a:lnTo>
                      <a:lnTo>
                        <a:pt x="458" y="7407"/>
                      </a:lnTo>
                      <a:lnTo>
                        <a:pt x="454" y="7396"/>
                      </a:lnTo>
                      <a:lnTo>
                        <a:pt x="449" y="7385"/>
                      </a:lnTo>
                      <a:lnTo>
                        <a:pt x="446" y="7373"/>
                      </a:lnTo>
                      <a:lnTo>
                        <a:pt x="442" y="7362"/>
                      </a:lnTo>
                      <a:lnTo>
                        <a:pt x="440" y="7350"/>
                      </a:lnTo>
                      <a:lnTo>
                        <a:pt x="439" y="7336"/>
                      </a:lnTo>
                      <a:lnTo>
                        <a:pt x="438" y="7324"/>
                      </a:lnTo>
                      <a:lnTo>
                        <a:pt x="437" y="7312"/>
                      </a:lnTo>
                      <a:lnTo>
                        <a:pt x="437" y="6725"/>
                      </a:lnTo>
                      <a:lnTo>
                        <a:pt x="438" y="6712"/>
                      </a:lnTo>
                      <a:lnTo>
                        <a:pt x="439" y="6700"/>
                      </a:lnTo>
                      <a:lnTo>
                        <a:pt x="440" y="6687"/>
                      </a:lnTo>
                      <a:lnTo>
                        <a:pt x="442" y="6675"/>
                      </a:lnTo>
                      <a:lnTo>
                        <a:pt x="446" y="6663"/>
                      </a:lnTo>
                      <a:lnTo>
                        <a:pt x="449" y="6651"/>
                      </a:lnTo>
                      <a:lnTo>
                        <a:pt x="454" y="6640"/>
                      </a:lnTo>
                      <a:lnTo>
                        <a:pt x="458" y="6629"/>
                      </a:lnTo>
                      <a:lnTo>
                        <a:pt x="463" y="6617"/>
                      </a:lnTo>
                      <a:lnTo>
                        <a:pt x="469" y="6606"/>
                      </a:lnTo>
                      <a:lnTo>
                        <a:pt x="476" y="6596"/>
                      </a:lnTo>
                      <a:lnTo>
                        <a:pt x="483" y="6586"/>
                      </a:lnTo>
                      <a:lnTo>
                        <a:pt x="490" y="6576"/>
                      </a:lnTo>
                      <a:lnTo>
                        <a:pt x="498" y="6568"/>
                      </a:lnTo>
                      <a:lnTo>
                        <a:pt x="507" y="6559"/>
                      </a:lnTo>
                      <a:lnTo>
                        <a:pt x="516" y="6550"/>
                      </a:lnTo>
                      <a:lnTo>
                        <a:pt x="524" y="6541"/>
                      </a:lnTo>
                      <a:lnTo>
                        <a:pt x="534" y="6533"/>
                      </a:lnTo>
                      <a:lnTo>
                        <a:pt x="544" y="6526"/>
                      </a:lnTo>
                      <a:lnTo>
                        <a:pt x="556" y="6519"/>
                      </a:lnTo>
                      <a:lnTo>
                        <a:pt x="566" y="6513"/>
                      </a:lnTo>
                      <a:lnTo>
                        <a:pt x="578" y="6506"/>
                      </a:lnTo>
                      <a:lnTo>
                        <a:pt x="589" y="6501"/>
                      </a:lnTo>
                      <a:lnTo>
                        <a:pt x="601" y="6497"/>
                      </a:lnTo>
                      <a:lnTo>
                        <a:pt x="613" y="6492"/>
                      </a:lnTo>
                      <a:lnTo>
                        <a:pt x="625" y="6488"/>
                      </a:lnTo>
                      <a:lnTo>
                        <a:pt x="638" y="6484"/>
                      </a:lnTo>
                      <a:lnTo>
                        <a:pt x="651" y="6482"/>
                      </a:lnTo>
                      <a:lnTo>
                        <a:pt x="664" y="6480"/>
                      </a:lnTo>
                      <a:lnTo>
                        <a:pt x="678" y="6478"/>
                      </a:lnTo>
                      <a:lnTo>
                        <a:pt x="691" y="6477"/>
                      </a:lnTo>
                      <a:lnTo>
                        <a:pt x="704" y="6477"/>
                      </a:lnTo>
                      <a:close/>
                      <a:moveTo>
                        <a:pt x="704" y="5294"/>
                      </a:moveTo>
                      <a:lnTo>
                        <a:pt x="6628" y="5294"/>
                      </a:lnTo>
                      <a:lnTo>
                        <a:pt x="6642" y="5295"/>
                      </a:lnTo>
                      <a:lnTo>
                        <a:pt x="6655" y="5295"/>
                      </a:lnTo>
                      <a:lnTo>
                        <a:pt x="6669" y="5297"/>
                      </a:lnTo>
                      <a:lnTo>
                        <a:pt x="6682" y="5299"/>
                      </a:lnTo>
                      <a:lnTo>
                        <a:pt x="6694" y="5302"/>
                      </a:lnTo>
                      <a:lnTo>
                        <a:pt x="6707" y="5305"/>
                      </a:lnTo>
                      <a:lnTo>
                        <a:pt x="6720" y="5309"/>
                      </a:lnTo>
                      <a:lnTo>
                        <a:pt x="6732" y="5314"/>
                      </a:lnTo>
                      <a:lnTo>
                        <a:pt x="6744" y="5318"/>
                      </a:lnTo>
                      <a:lnTo>
                        <a:pt x="6755" y="5324"/>
                      </a:lnTo>
                      <a:lnTo>
                        <a:pt x="6766" y="5331"/>
                      </a:lnTo>
                      <a:lnTo>
                        <a:pt x="6777" y="5337"/>
                      </a:lnTo>
                      <a:lnTo>
                        <a:pt x="6787" y="5344"/>
                      </a:lnTo>
                      <a:lnTo>
                        <a:pt x="6797" y="5351"/>
                      </a:lnTo>
                      <a:lnTo>
                        <a:pt x="6807" y="5358"/>
                      </a:lnTo>
                      <a:lnTo>
                        <a:pt x="6817" y="5367"/>
                      </a:lnTo>
                      <a:lnTo>
                        <a:pt x="6826" y="5376"/>
                      </a:lnTo>
                      <a:lnTo>
                        <a:pt x="6834" y="5385"/>
                      </a:lnTo>
                      <a:lnTo>
                        <a:pt x="6842" y="5394"/>
                      </a:lnTo>
                      <a:lnTo>
                        <a:pt x="6849" y="5404"/>
                      </a:lnTo>
                      <a:lnTo>
                        <a:pt x="6856" y="5414"/>
                      </a:lnTo>
                      <a:lnTo>
                        <a:pt x="6863" y="5424"/>
                      </a:lnTo>
                      <a:lnTo>
                        <a:pt x="6868" y="5435"/>
                      </a:lnTo>
                      <a:lnTo>
                        <a:pt x="6874" y="5446"/>
                      </a:lnTo>
                      <a:lnTo>
                        <a:pt x="6879" y="5457"/>
                      </a:lnTo>
                      <a:lnTo>
                        <a:pt x="6883" y="5468"/>
                      </a:lnTo>
                      <a:lnTo>
                        <a:pt x="6887" y="5480"/>
                      </a:lnTo>
                      <a:lnTo>
                        <a:pt x="6889" y="5493"/>
                      </a:lnTo>
                      <a:lnTo>
                        <a:pt x="6893" y="5505"/>
                      </a:lnTo>
                      <a:lnTo>
                        <a:pt x="6894" y="5517"/>
                      </a:lnTo>
                      <a:lnTo>
                        <a:pt x="6895" y="5529"/>
                      </a:lnTo>
                      <a:lnTo>
                        <a:pt x="6895" y="5542"/>
                      </a:lnTo>
                      <a:lnTo>
                        <a:pt x="6895" y="6129"/>
                      </a:lnTo>
                      <a:lnTo>
                        <a:pt x="6895" y="6142"/>
                      </a:lnTo>
                      <a:lnTo>
                        <a:pt x="6894" y="6155"/>
                      </a:lnTo>
                      <a:lnTo>
                        <a:pt x="6893" y="6167"/>
                      </a:lnTo>
                      <a:lnTo>
                        <a:pt x="6889" y="6179"/>
                      </a:lnTo>
                      <a:lnTo>
                        <a:pt x="6887" y="6190"/>
                      </a:lnTo>
                      <a:lnTo>
                        <a:pt x="6883" y="6203"/>
                      </a:lnTo>
                      <a:lnTo>
                        <a:pt x="6879" y="6214"/>
                      </a:lnTo>
                      <a:lnTo>
                        <a:pt x="6874" y="6226"/>
                      </a:lnTo>
                      <a:lnTo>
                        <a:pt x="6868" y="6236"/>
                      </a:lnTo>
                      <a:lnTo>
                        <a:pt x="6863" y="6247"/>
                      </a:lnTo>
                      <a:lnTo>
                        <a:pt x="6856" y="6257"/>
                      </a:lnTo>
                      <a:lnTo>
                        <a:pt x="6849" y="6267"/>
                      </a:lnTo>
                      <a:lnTo>
                        <a:pt x="6842" y="6277"/>
                      </a:lnTo>
                      <a:lnTo>
                        <a:pt x="6834" y="6287"/>
                      </a:lnTo>
                      <a:lnTo>
                        <a:pt x="6826" y="6296"/>
                      </a:lnTo>
                      <a:lnTo>
                        <a:pt x="6817" y="6305"/>
                      </a:lnTo>
                      <a:lnTo>
                        <a:pt x="6807" y="6312"/>
                      </a:lnTo>
                      <a:lnTo>
                        <a:pt x="6797" y="6320"/>
                      </a:lnTo>
                      <a:lnTo>
                        <a:pt x="6787" y="6328"/>
                      </a:lnTo>
                      <a:lnTo>
                        <a:pt x="6777" y="6335"/>
                      </a:lnTo>
                      <a:lnTo>
                        <a:pt x="6766" y="6341"/>
                      </a:lnTo>
                      <a:lnTo>
                        <a:pt x="6755" y="6347"/>
                      </a:lnTo>
                      <a:lnTo>
                        <a:pt x="6744" y="6352"/>
                      </a:lnTo>
                      <a:lnTo>
                        <a:pt x="6732" y="6358"/>
                      </a:lnTo>
                      <a:lnTo>
                        <a:pt x="6720" y="6362"/>
                      </a:lnTo>
                      <a:lnTo>
                        <a:pt x="6707" y="6366"/>
                      </a:lnTo>
                      <a:lnTo>
                        <a:pt x="6694" y="6369"/>
                      </a:lnTo>
                      <a:lnTo>
                        <a:pt x="6682" y="6372"/>
                      </a:lnTo>
                      <a:lnTo>
                        <a:pt x="6669" y="6374"/>
                      </a:lnTo>
                      <a:lnTo>
                        <a:pt x="6655" y="6376"/>
                      </a:lnTo>
                      <a:lnTo>
                        <a:pt x="6642" y="6377"/>
                      </a:lnTo>
                      <a:lnTo>
                        <a:pt x="6628" y="6377"/>
                      </a:lnTo>
                      <a:lnTo>
                        <a:pt x="704" y="6377"/>
                      </a:lnTo>
                      <a:lnTo>
                        <a:pt x="691" y="6377"/>
                      </a:lnTo>
                      <a:lnTo>
                        <a:pt x="678" y="6376"/>
                      </a:lnTo>
                      <a:lnTo>
                        <a:pt x="664" y="6374"/>
                      </a:lnTo>
                      <a:lnTo>
                        <a:pt x="651" y="6372"/>
                      </a:lnTo>
                      <a:lnTo>
                        <a:pt x="638" y="6369"/>
                      </a:lnTo>
                      <a:lnTo>
                        <a:pt x="625" y="6366"/>
                      </a:lnTo>
                      <a:lnTo>
                        <a:pt x="613" y="6362"/>
                      </a:lnTo>
                      <a:lnTo>
                        <a:pt x="601" y="6358"/>
                      </a:lnTo>
                      <a:lnTo>
                        <a:pt x="589" y="6352"/>
                      </a:lnTo>
                      <a:lnTo>
                        <a:pt x="578" y="6347"/>
                      </a:lnTo>
                      <a:lnTo>
                        <a:pt x="566" y="6341"/>
                      </a:lnTo>
                      <a:lnTo>
                        <a:pt x="556" y="6335"/>
                      </a:lnTo>
                      <a:lnTo>
                        <a:pt x="544" y="6328"/>
                      </a:lnTo>
                      <a:lnTo>
                        <a:pt x="534" y="6320"/>
                      </a:lnTo>
                      <a:lnTo>
                        <a:pt x="524" y="6312"/>
                      </a:lnTo>
                      <a:lnTo>
                        <a:pt x="516" y="6305"/>
                      </a:lnTo>
                      <a:lnTo>
                        <a:pt x="507" y="6296"/>
                      </a:lnTo>
                      <a:lnTo>
                        <a:pt x="498" y="6287"/>
                      </a:lnTo>
                      <a:lnTo>
                        <a:pt x="490" y="6277"/>
                      </a:lnTo>
                      <a:lnTo>
                        <a:pt x="483" y="6267"/>
                      </a:lnTo>
                      <a:lnTo>
                        <a:pt x="476" y="6257"/>
                      </a:lnTo>
                      <a:lnTo>
                        <a:pt x="469" y="6247"/>
                      </a:lnTo>
                      <a:lnTo>
                        <a:pt x="463" y="6236"/>
                      </a:lnTo>
                      <a:lnTo>
                        <a:pt x="458" y="6226"/>
                      </a:lnTo>
                      <a:lnTo>
                        <a:pt x="454" y="6214"/>
                      </a:lnTo>
                      <a:lnTo>
                        <a:pt x="449" y="6203"/>
                      </a:lnTo>
                      <a:lnTo>
                        <a:pt x="446" y="6190"/>
                      </a:lnTo>
                      <a:lnTo>
                        <a:pt x="442" y="6179"/>
                      </a:lnTo>
                      <a:lnTo>
                        <a:pt x="440" y="6167"/>
                      </a:lnTo>
                      <a:lnTo>
                        <a:pt x="439" y="6155"/>
                      </a:lnTo>
                      <a:lnTo>
                        <a:pt x="438" y="6142"/>
                      </a:lnTo>
                      <a:lnTo>
                        <a:pt x="437" y="6129"/>
                      </a:lnTo>
                      <a:lnTo>
                        <a:pt x="437" y="5542"/>
                      </a:lnTo>
                      <a:lnTo>
                        <a:pt x="438" y="5529"/>
                      </a:lnTo>
                      <a:lnTo>
                        <a:pt x="439" y="5517"/>
                      </a:lnTo>
                      <a:lnTo>
                        <a:pt x="440" y="5505"/>
                      </a:lnTo>
                      <a:lnTo>
                        <a:pt x="442" y="5493"/>
                      </a:lnTo>
                      <a:lnTo>
                        <a:pt x="446" y="5480"/>
                      </a:lnTo>
                      <a:lnTo>
                        <a:pt x="449" y="5468"/>
                      </a:lnTo>
                      <a:lnTo>
                        <a:pt x="454" y="5457"/>
                      </a:lnTo>
                      <a:lnTo>
                        <a:pt x="458" y="5446"/>
                      </a:lnTo>
                      <a:lnTo>
                        <a:pt x="463" y="5435"/>
                      </a:lnTo>
                      <a:lnTo>
                        <a:pt x="469" y="5424"/>
                      </a:lnTo>
                      <a:lnTo>
                        <a:pt x="476" y="5414"/>
                      </a:lnTo>
                      <a:lnTo>
                        <a:pt x="483" y="5404"/>
                      </a:lnTo>
                      <a:lnTo>
                        <a:pt x="490" y="5394"/>
                      </a:lnTo>
                      <a:lnTo>
                        <a:pt x="498" y="5385"/>
                      </a:lnTo>
                      <a:lnTo>
                        <a:pt x="507" y="5376"/>
                      </a:lnTo>
                      <a:lnTo>
                        <a:pt x="516" y="5367"/>
                      </a:lnTo>
                      <a:lnTo>
                        <a:pt x="524" y="5358"/>
                      </a:lnTo>
                      <a:lnTo>
                        <a:pt x="534" y="5351"/>
                      </a:lnTo>
                      <a:lnTo>
                        <a:pt x="544" y="5344"/>
                      </a:lnTo>
                      <a:lnTo>
                        <a:pt x="556" y="5337"/>
                      </a:lnTo>
                      <a:lnTo>
                        <a:pt x="566" y="5331"/>
                      </a:lnTo>
                      <a:lnTo>
                        <a:pt x="578" y="5324"/>
                      </a:lnTo>
                      <a:lnTo>
                        <a:pt x="589" y="5318"/>
                      </a:lnTo>
                      <a:lnTo>
                        <a:pt x="601" y="5314"/>
                      </a:lnTo>
                      <a:lnTo>
                        <a:pt x="613" y="5309"/>
                      </a:lnTo>
                      <a:lnTo>
                        <a:pt x="625" y="5305"/>
                      </a:lnTo>
                      <a:lnTo>
                        <a:pt x="638" y="5302"/>
                      </a:lnTo>
                      <a:lnTo>
                        <a:pt x="651" y="5299"/>
                      </a:lnTo>
                      <a:lnTo>
                        <a:pt x="664" y="5297"/>
                      </a:lnTo>
                      <a:lnTo>
                        <a:pt x="678" y="5295"/>
                      </a:lnTo>
                      <a:lnTo>
                        <a:pt x="691" y="5295"/>
                      </a:lnTo>
                      <a:lnTo>
                        <a:pt x="704" y="5294"/>
                      </a:lnTo>
                      <a:close/>
                      <a:moveTo>
                        <a:pt x="704" y="4111"/>
                      </a:moveTo>
                      <a:lnTo>
                        <a:pt x="6628" y="4111"/>
                      </a:lnTo>
                      <a:lnTo>
                        <a:pt x="6642" y="4112"/>
                      </a:lnTo>
                      <a:lnTo>
                        <a:pt x="6655" y="4112"/>
                      </a:lnTo>
                      <a:lnTo>
                        <a:pt x="6669" y="4115"/>
                      </a:lnTo>
                      <a:lnTo>
                        <a:pt x="6682" y="4117"/>
                      </a:lnTo>
                      <a:lnTo>
                        <a:pt x="6694" y="4119"/>
                      </a:lnTo>
                      <a:lnTo>
                        <a:pt x="6707" y="4122"/>
                      </a:lnTo>
                      <a:lnTo>
                        <a:pt x="6720" y="4127"/>
                      </a:lnTo>
                      <a:lnTo>
                        <a:pt x="6732" y="4131"/>
                      </a:lnTo>
                      <a:lnTo>
                        <a:pt x="6744" y="4136"/>
                      </a:lnTo>
                      <a:lnTo>
                        <a:pt x="6755" y="4141"/>
                      </a:lnTo>
                      <a:lnTo>
                        <a:pt x="6766" y="4148"/>
                      </a:lnTo>
                      <a:lnTo>
                        <a:pt x="6777" y="4155"/>
                      </a:lnTo>
                      <a:lnTo>
                        <a:pt x="6787" y="4161"/>
                      </a:lnTo>
                      <a:lnTo>
                        <a:pt x="6797" y="4169"/>
                      </a:lnTo>
                      <a:lnTo>
                        <a:pt x="6807" y="4177"/>
                      </a:lnTo>
                      <a:lnTo>
                        <a:pt x="6817" y="4185"/>
                      </a:lnTo>
                      <a:lnTo>
                        <a:pt x="6826" y="4193"/>
                      </a:lnTo>
                      <a:lnTo>
                        <a:pt x="6834" y="4202"/>
                      </a:lnTo>
                      <a:lnTo>
                        <a:pt x="6842" y="4211"/>
                      </a:lnTo>
                      <a:lnTo>
                        <a:pt x="6849" y="4221"/>
                      </a:lnTo>
                      <a:lnTo>
                        <a:pt x="6856" y="4231"/>
                      </a:lnTo>
                      <a:lnTo>
                        <a:pt x="6863" y="4241"/>
                      </a:lnTo>
                      <a:lnTo>
                        <a:pt x="6868" y="4252"/>
                      </a:lnTo>
                      <a:lnTo>
                        <a:pt x="6874" y="4263"/>
                      </a:lnTo>
                      <a:lnTo>
                        <a:pt x="6879" y="4274"/>
                      </a:lnTo>
                      <a:lnTo>
                        <a:pt x="6883" y="4287"/>
                      </a:lnTo>
                      <a:lnTo>
                        <a:pt x="6887" y="4298"/>
                      </a:lnTo>
                      <a:lnTo>
                        <a:pt x="6889" y="4310"/>
                      </a:lnTo>
                      <a:lnTo>
                        <a:pt x="6893" y="4322"/>
                      </a:lnTo>
                      <a:lnTo>
                        <a:pt x="6894" y="4334"/>
                      </a:lnTo>
                      <a:lnTo>
                        <a:pt x="6895" y="4347"/>
                      </a:lnTo>
                      <a:lnTo>
                        <a:pt x="6895" y="4360"/>
                      </a:lnTo>
                      <a:lnTo>
                        <a:pt x="6895" y="4947"/>
                      </a:lnTo>
                      <a:lnTo>
                        <a:pt x="6895" y="4959"/>
                      </a:lnTo>
                      <a:lnTo>
                        <a:pt x="6894" y="4972"/>
                      </a:lnTo>
                      <a:lnTo>
                        <a:pt x="6893" y="4984"/>
                      </a:lnTo>
                      <a:lnTo>
                        <a:pt x="6889" y="4997"/>
                      </a:lnTo>
                      <a:lnTo>
                        <a:pt x="6887" y="5009"/>
                      </a:lnTo>
                      <a:lnTo>
                        <a:pt x="6883" y="5020"/>
                      </a:lnTo>
                      <a:lnTo>
                        <a:pt x="6879" y="5031"/>
                      </a:lnTo>
                      <a:lnTo>
                        <a:pt x="6874" y="5043"/>
                      </a:lnTo>
                      <a:lnTo>
                        <a:pt x="6868" y="5054"/>
                      </a:lnTo>
                      <a:lnTo>
                        <a:pt x="6863" y="5064"/>
                      </a:lnTo>
                      <a:lnTo>
                        <a:pt x="6856" y="5074"/>
                      </a:lnTo>
                      <a:lnTo>
                        <a:pt x="6849" y="5085"/>
                      </a:lnTo>
                      <a:lnTo>
                        <a:pt x="6842" y="5094"/>
                      </a:lnTo>
                      <a:lnTo>
                        <a:pt x="6834" y="5104"/>
                      </a:lnTo>
                      <a:lnTo>
                        <a:pt x="6826" y="5113"/>
                      </a:lnTo>
                      <a:lnTo>
                        <a:pt x="6817" y="5122"/>
                      </a:lnTo>
                      <a:lnTo>
                        <a:pt x="6807" y="5130"/>
                      </a:lnTo>
                      <a:lnTo>
                        <a:pt x="6797" y="5138"/>
                      </a:lnTo>
                      <a:lnTo>
                        <a:pt x="6787" y="5145"/>
                      </a:lnTo>
                      <a:lnTo>
                        <a:pt x="6777" y="5152"/>
                      </a:lnTo>
                      <a:lnTo>
                        <a:pt x="6766" y="5159"/>
                      </a:lnTo>
                      <a:lnTo>
                        <a:pt x="6755" y="5164"/>
                      </a:lnTo>
                      <a:lnTo>
                        <a:pt x="6744" y="5170"/>
                      </a:lnTo>
                      <a:lnTo>
                        <a:pt x="6732" y="5175"/>
                      </a:lnTo>
                      <a:lnTo>
                        <a:pt x="6720" y="5180"/>
                      </a:lnTo>
                      <a:lnTo>
                        <a:pt x="6707" y="5183"/>
                      </a:lnTo>
                      <a:lnTo>
                        <a:pt x="6694" y="5186"/>
                      </a:lnTo>
                      <a:lnTo>
                        <a:pt x="6682" y="5190"/>
                      </a:lnTo>
                      <a:lnTo>
                        <a:pt x="6669" y="5192"/>
                      </a:lnTo>
                      <a:lnTo>
                        <a:pt x="6655" y="5193"/>
                      </a:lnTo>
                      <a:lnTo>
                        <a:pt x="6642" y="5194"/>
                      </a:lnTo>
                      <a:lnTo>
                        <a:pt x="6628" y="5194"/>
                      </a:lnTo>
                      <a:lnTo>
                        <a:pt x="704" y="5194"/>
                      </a:lnTo>
                      <a:lnTo>
                        <a:pt x="691" y="5194"/>
                      </a:lnTo>
                      <a:lnTo>
                        <a:pt x="678" y="5193"/>
                      </a:lnTo>
                      <a:lnTo>
                        <a:pt x="664" y="5192"/>
                      </a:lnTo>
                      <a:lnTo>
                        <a:pt x="651" y="5190"/>
                      </a:lnTo>
                      <a:lnTo>
                        <a:pt x="638" y="5186"/>
                      </a:lnTo>
                      <a:lnTo>
                        <a:pt x="625" y="5183"/>
                      </a:lnTo>
                      <a:lnTo>
                        <a:pt x="613" y="5180"/>
                      </a:lnTo>
                      <a:lnTo>
                        <a:pt x="601" y="5175"/>
                      </a:lnTo>
                      <a:lnTo>
                        <a:pt x="589" y="5170"/>
                      </a:lnTo>
                      <a:lnTo>
                        <a:pt x="578" y="5164"/>
                      </a:lnTo>
                      <a:lnTo>
                        <a:pt x="566" y="5159"/>
                      </a:lnTo>
                      <a:lnTo>
                        <a:pt x="556" y="5152"/>
                      </a:lnTo>
                      <a:lnTo>
                        <a:pt x="544" y="5145"/>
                      </a:lnTo>
                      <a:lnTo>
                        <a:pt x="534" y="5138"/>
                      </a:lnTo>
                      <a:lnTo>
                        <a:pt x="524" y="5130"/>
                      </a:lnTo>
                      <a:lnTo>
                        <a:pt x="516" y="5122"/>
                      </a:lnTo>
                      <a:lnTo>
                        <a:pt x="507" y="5113"/>
                      </a:lnTo>
                      <a:lnTo>
                        <a:pt x="498" y="5104"/>
                      </a:lnTo>
                      <a:lnTo>
                        <a:pt x="490" y="5094"/>
                      </a:lnTo>
                      <a:lnTo>
                        <a:pt x="483" y="5085"/>
                      </a:lnTo>
                      <a:lnTo>
                        <a:pt x="476" y="5074"/>
                      </a:lnTo>
                      <a:lnTo>
                        <a:pt x="469" y="5064"/>
                      </a:lnTo>
                      <a:lnTo>
                        <a:pt x="463" y="5054"/>
                      </a:lnTo>
                      <a:lnTo>
                        <a:pt x="458" y="5043"/>
                      </a:lnTo>
                      <a:lnTo>
                        <a:pt x="454" y="5031"/>
                      </a:lnTo>
                      <a:lnTo>
                        <a:pt x="449" y="5020"/>
                      </a:lnTo>
                      <a:lnTo>
                        <a:pt x="446" y="5009"/>
                      </a:lnTo>
                      <a:lnTo>
                        <a:pt x="442" y="4997"/>
                      </a:lnTo>
                      <a:lnTo>
                        <a:pt x="440" y="4984"/>
                      </a:lnTo>
                      <a:lnTo>
                        <a:pt x="439" y="4972"/>
                      </a:lnTo>
                      <a:lnTo>
                        <a:pt x="438" y="4959"/>
                      </a:lnTo>
                      <a:lnTo>
                        <a:pt x="437" y="4947"/>
                      </a:lnTo>
                      <a:lnTo>
                        <a:pt x="437" y="4360"/>
                      </a:lnTo>
                      <a:lnTo>
                        <a:pt x="438" y="4347"/>
                      </a:lnTo>
                      <a:lnTo>
                        <a:pt x="439" y="4334"/>
                      </a:lnTo>
                      <a:lnTo>
                        <a:pt x="440" y="4322"/>
                      </a:lnTo>
                      <a:lnTo>
                        <a:pt x="442" y="4310"/>
                      </a:lnTo>
                      <a:lnTo>
                        <a:pt x="446" y="4298"/>
                      </a:lnTo>
                      <a:lnTo>
                        <a:pt x="449" y="4287"/>
                      </a:lnTo>
                      <a:lnTo>
                        <a:pt x="454" y="4274"/>
                      </a:lnTo>
                      <a:lnTo>
                        <a:pt x="458" y="4263"/>
                      </a:lnTo>
                      <a:lnTo>
                        <a:pt x="463" y="4252"/>
                      </a:lnTo>
                      <a:lnTo>
                        <a:pt x="469" y="4241"/>
                      </a:lnTo>
                      <a:lnTo>
                        <a:pt x="476" y="4231"/>
                      </a:lnTo>
                      <a:lnTo>
                        <a:pt x="483" y="4221"/>
                      </a:lnTo>
                      <a:lnTo>
                        <a:pt x="490" y="4211"/>
                      </a:lnTo>
                      <a:lnTo>
                        <a:pt x="498" y="4202"/>
                      </a:lnTo>
                      <a:lnTo>
                        <a:pt x="507" y="4193"/>
                      </a:lnTo>
                      <a:lnTo>
                        <a:pt x="516" y="4185"/>
                      </a:lnTo>
                      <a:lnTo>
                        <a:pt x="524" y="4177"/>
                      </a:lnTo>
                      <a:lnTo>
                        <a:pt x="534" y="4169"/>
                      </a:lnTo>
                      <a:lnTo>
                        <a:pt x="544" y="4161"/>
                      </a:lnTo>
                      <a:lnTo>
                        <a:pt x="556" y="4155"/>
                      </a:lnTo>
                      <a:lnTo>
                        <a:pt x="566" y="4148"/>
                      </a:lnTo>
                      <a:lnTo>
                        <a:pt x="578" y="4141"/>
                      </a:lnTo>
                      <a:lnTo>
                        <a:pt x="589" y="4136"/>
                      </a:lnTo>
                      <a:lnTo>
                        <a:pt x="601" y="4131"/>
                      </a:lnTo>
                      <a:lnTo>
                        <a:pt x="613" y="4127"/>
                      </a:lnTo>
                      <a:lnTo>
                        <a:pt x="625" y="4122"/>
                      </a:lnTo>
                      <a:lnTo>
                        <a:pt x="638" y="4119"/>
                      </a:lnTo>
                      <a:lnTo>
                        <a:pt x="651" y="4117"/>
                      </a:lnTo>
                      <a:lnTo>
                        <a:pt x="664" y="4115"/>
                      </a:lnTo>
                      <a:lnTo>
                        <a:pt x="678" y="4112"/>
                      </a:lnTo>
                      <a:lnTo>
                        <a:pt x="691" y="4112"/>
                      </a:lnTo>
                      <a:lnTo>
                        <a:pt x="704" y="4111"/>
                      </a:lnTo>
                      <a:close/>
                      <a:moveTo>
                        <a:pt x="3677" y="13159"/>
                      </a:moveTo>
                      <a:lnTo>
                        <a:pt x="3706" y="13159"/>
                      </a:lnTo>
                      <a:lnTo>
                        <a:pt x="3733" y="13162"/>
                      </a:lnTo>
                      <a:lnTo>
                        <a:pt x="3761" y="13165"/>
                      </a:lnTo>
                      <a:lnTo>
                        <a:pt x="3789" y="13171"/>
                      </a:lnTo>
                      <a:lnTo>
                        <a:pt x="3816" y="13176"/>
                      </a:lnTo>
                      <a:lnTo>
                        <a:pt x="3842" y="13184"/>
                      </a:lnTo>
                      <a:lnTo>
                        <a:pt x="3868" y="13193"/>
                      </a:lnTo>
                      <a:lnTo>
                        <a:pt x="3893" y="13203"/>
                      </a:lnTo>
                      <a:lnTo>
                        <a:pt x="3918" y="13214"/>
                      </a:lnTo>
                      <a:lnTo>
                        <a:pt x="3941" y="13226"/>
                      </a:lnTo>
                      <a:lnTo>
                        <a:pt x="3964" y="13239"/>
                      </a:lnTo>
                      <a:lnTo>
                        <a:pt x="3987" y="13254"/>
                      </a:lnTo>
                      <a:lnTo>
                        <a:pt x="4008" y="13269"/>
                      </a:lnTo>
                      <a:lnTo>
                        <a:pt x="4030" y="13286"/>
                      </a:lnTo>
                      <a:lnTo>
                        <a:pt x="4051" y="13304"/>
                      </a:lnTo>
                      <a:lnTo>
                        <a:pt x="4069" y="13322"/>
                      </a:lnTo>
                      <a:lnTo>
                        <a:pt x="4088" y="13341"/>
                      </a:lnTo>
                      <a:lnTo>
                        <a:pt x="4105" y="13361"/>
                      </a:lnTo>
                      <a:lnTo>
                        <a:pt x="4122" y="13382"/>
                      </a:lnTo>
                      <a:lnTo>
                        <a:pt x="4137" y="13405"/>
                      </a:lnTo>
                      <a:lnTo>
                        <a:pt x="4152" y="13427"/>
                      </a:lnTo>
                      <a:lnTo>
                        <a:pt x="4165" y="13450"/>
                      </a:lnTo>
                      <a:lnTo>
                        <a:pt x="4177" y="13474"/>
                      </a:lnTo>
                      <a:lnTo>
                        <a:pt x="4189" y="13499"/>
                      </a:lnTo>
                      <a:lnTo>
                        <a:pt x="4198" y="13524"/>
                      </a:lnTo>
                      <a:lnTo>
                        <a:pt x="4207" y="13550"/>
                      </a:lnTo>
                      <a:lnTo>
                        <a:pt x="4215" y="13577"/>
                      </a:lnTo>
                      <a:lnTo>
                        <a:pt x="4221" y="13603"/>
                      </a:lnTo>
                      <a:lnTo>
                        <a:pt x="4226" y="13630"/>
                      </a:lnTo>
                      <a:lnTo>
                        <a:pt x="4229" y="13658"/>
                      </a:lnTo>
                      <a:lnTo>
                        <a:pt x="4231" y="13686"/>
                      </a:lnTo>
                      <a:lnTo>
                        <a:pt x="4232" y="13715"/>
                      </a:lnTo>
                      <a:lnTo>
                        <a:pt x="4231" y="13743"/>
                      </a:lnTo>
                      <a:lnTo>
                        <a:pt x="4229" y="13772"/>
                      </a:lnTo>
                      <a:lnTo>
                        <a:pt x="4226" y="13800"/>
                      </a:lnTo>
                      <a:lnTo>
                        <a:pt x="4221" y="13826"/>
                      </a:lnTo>
                      <a:lnTo>
                        <a:pt x="4215" y="13854"/>
                      </a:lnTo>
                      <a:lnTo>
                        <a:pt x="4207" y="13879"/>
                      </a:lnTo>
                      <a:lnTo>
                        <a:pt x="4198" y="13905"/>
                      </a:lnTo>
                      <a:lnTo>
                        <a:pt x="4189" y="13930"/>
                      </a:lnTo>
                      <a:lnTo>
                        <a:pt x="4177" y="13955"/>
                      </a:lnTo>
                      <a:lnTo>
                        <a:pt x="4165" y="13979"/>
                      </a:lnTo>
                      <a:lnTo>
                        <a:pt x="4152" y="14003"/>
                      </a:lnTo>
                      <a:lnTo>
                        <a:pt x="4137" y="14025"/>
                      </a:lnTo>
                      <a:lnTo>
                        <a:pt x="4122" y="14047"/>
                      </a:lnTo>
                      <a:lnTo>
                        <a:pt x="4105" y="14068"/>
                      </a:lnTo>
                      <a:lnTo>
                        <a:pt x="4088" y="14088"/>
                      </a:lnTo>
                      <a:lnTo>
                        <a:pt x="4069" y="14107"/>
                      </a:lnTo>
                      <a:lnTo>
                        <a:pt x="4051" y="14126"/>
                      </a:lnTo>
                      <a:lnTo>
                        <a:pt x="4030" y="14143"/>
                      </a:lnTo>
                      <a:lnTo>
                        <a:pt x="4008" y="14160"/>
                      </a:lnTo>
                      <a:lnTo>
                        <a:pt x="3987" y="14176"/>
                      </a:lnTo>
                      <a:lnTo>
                        <a:pt x="3964" y="14190"/>
                      </a:lnTo>
                      <a:lnTo>
                        <a:pt x="3941" y="14203"/>
                      </a:lnTo>
                      <a:lnTo>
                        <a:pt x="3918" y="14216"/>
                      </a:lnTo>
                      <a:lnTo>
                        <a:pt x="3893" y="14227"/>
                      </a:lnTo>
                      <a:lnTo>
                        <a:pt x="3868" y="14237"/>
                      </a:lnTo>
                      <a:lnTo>
                        <a:pt x="3842" y="14245"/>
                      </a:lnTo>
                      <a:lnTo>
                        <a:pt x="3816" y="14253"/>
                      </a:lnTo>
                      <a:lnTo>
                        <a:pt x="3789" y="14259"/>
                      </a:lnTo>
                      <a:lnTo>
                        <a:pt x="3761" y="14264"/>
                      </a:lnTo>
                      <a:lnTo>
                        <a:pt x="3733" y="14268"/>
                      </a:lnTo>
                      <a:lnTo>
                        <a:pt x="3706" y="14270"/>
                      </a:lnTo>
                      <a:lnTo>
                        <a:pt x="3677" y="14270"/>
                      </a:lnTo>
                      <a:lnTo>
                        <a:pt x="3648" y="14270"/>
                      </a:lnTo>
                      <a:lnTo>
                        <a:pt x="3620" y="14268"/>
                      </a:lnTo>
                      <a:lnTo>
                        <a:pt x="3593" y="14264"/>
                      </a:lnTo>
                      <a:lnTo>
                        <a:pt x="3565" y="14259"/>
                      </a:lnTo>
                      <a:lnTo>
                        <a:pt x="3538" y="14253"/>
                      </a:lnTo>
                      <a:lnTo>
                        <a:pt x="3512" y="14245"/>
                      </a:lnTo>
                      <a:lnTo>
                        <a:pt x="3486" y="14237"/>
                      </a:lnTo>
                      <a:lnTo>
                        <a:pt x="3461" y="14227"/>
                      </a:lnTo>
                      <a:lnTo>
                        <a:pt x="3436" y="14216"/>
                      </a:lnTo>
                      <a:lnTo>
                        <a:pt x="3413" y="14203"/>
                      </a:lnTo>
                      <a:lnTo>
                        <a:pt x="3390" y="14190"/>
                      </a:lnTo>
                      <a:lnTo>
                        <a:pt x="3366" y="14176"/>
                      </a:lnTo>
                      <a:lnTo>
                        <a:pt x="3345" y="14160"/>
                      </a:lnTo>
                      <a:lnTo>
                        <a:pt x="3324" y="14143"/>
                      </a:lnTo>
                      <a:lnTo>
                        <a:pt x="3304" y="14126"/>
                      </a:lnTo>
                      <a:lnTo>
                        <a:pt x="3284" y="14107"/>
                      </a:lnTo>
                      <a:lnTo>
                        <a:pt x="3267" y="14088"/>
                      </a:lnTo>
                      <a:lnTo>
                        <a:pt x="3249" y="14068"/>
                      </a:lnTo>
                      <a:lnTo>
                        <a:pt x="3232" y="14047"/>
                      </a:lnTo>
                      <a:lnTo>
                        <a:pt x="3217" y="14025"/>
                      </a:lnTo>
                      <a:lnTo>
                        <a:pt x="3202" y="14003"/>
                      </a:lnTo>
                      <a:lnTo>
                        <a:pt x="3189" y="13979"/>
                      </a:lnTo>
                      <a:lnTo>
                        <a:pt x="3177" y="13955"/>
                      </a:lnTo>
                      <a:lnTo>
                        <a:pt x="3166" y="13930"/>
                      </a:lnTo>
                      <a:lnTo>
                        <a:pt x="3156" y="13905"/>
                      </a:lnTo>
                      <a:lnTo>
                        <a:pt x="3147" y="13879"/>
                      </a:lnTo>
                      <a:lnTo>
                        <a:pt x="3139" y="13854"/>
                      </a:lnTo>
                      <a:lnTo>
                        <a:pt x="3132" y="13826"/>
                      </a:lnTo>
                      <a:lnTo>
                        <a:pt x="3128" y="13800"/>
                      </a:lnTo>
                      <a:lnTo>
                        <a:pt x="3125" y="13772"/>
                      </a:lnTo>
                      <a:lnTo>
                        <a:pt x="3122" y="13743"/>
                      </a:lnTo>
                      <a:lnTo>
                        <a:pt x="3121" y="13715"/>
                      </a:lnTo>
                      <a:lnTo>
                        <a:pt x="3122" y="13686"/>
                      </a:lnTo>
                      <a:lnTo>
                        <a:pt x="3125" y="13658"/>
                      </a:lnTo>
                      <a:lnTo>
                        <a:pt x="3128" y="13630"/>
                      </a:lnTo>
                      <a:lnTo>
                        <a:pt x="3132" y="13603"/>
                      </a:lnTo>
                      <a:lnTo>
                        <a:pt x="3139" y="13577"/>
                      </a:lnTo>
                      <a:lnTo>
                        <a:pt x="3147" y="13550"/>
                      </a:lnTo>
                      <a:lnTo>
                        <a:pt x="3156" y="13524"/>
                      </a:lnTo>
                      <a:lnTo>
                        <a:pt x="3166" y="13499"/>
                      </a:lnTo>
                      <a:lnTo>
                        <a:pt x="3177" y="13474"/>
                      </a:lnTo>
                      <a:lnTo>
                        <a:pt x="3189" y="13450"/>
                      </a:lnTo>
                      <a:lnTo>
                        <a:pt x="3202" y="13427"/>
                      </a:lnTo>
                      <a:lnTo>
                        <a:pt x="3217" y="13405"/>
                      </a:lnTo>
                      <a:lnTo>
                        <a:pt x="3232" y="13382"/>
                      </a:lnTo>
                      <a:lnTo>
                        <a:pt x="3249" y="13361"/>
                      </a:lnTo>
                      <a:lnTo>
                        <a:pt x="3267" y="13341"/>
                      </a:lnTo>
                      <a:lnTo>
                        <a:pt x="3284" y="13322"/>
                      </a:lnTo>
                      <a:lnTo>
                        <a:pt x="3304" y="13304"/>
                      </a:lnTo>
                      <a:lnTo>
                        <a:pt x="3324" y="13286"/>
                      </a:lnTo>
                      <a:lnTo>
                        <a:pt x="3345" y="13269"/>
                      </a:lnTo>
                      <a:lnTo>
                        <a:pt x="3366" y="13254"/>
                      </a:lnTo>
                      <a:lnTo>
                        <a:pt x="3390" y="13239"/>
                      </a:lnTo>
                      <a:lnTo>
                        <a:pt x="3413" y="13226"/>
                      </a:lnTo>
                      <a:lnTo>
                        <a:pt x="3436" y="13214"/>
                      </a:lnTo>
                      <a:lnTo>
                        <a:pt x="3461" y="13203"/>
                      </a:lnTo>
                      <a:lnTo>
                        <a:pt x="3486" y="13193"/>
                      </a:lnTo>
                      <a:lnTo>
                        <a:pt x="3512" y="13184"/>
                      </a:lnTo>
                      <a:lnTo>
                        <a:pt x="3538" y="13176"/>
                      </a:lnTo>
                      <a:lnTo>
                        <a:pt x="3565" y="13171"/>
                      </a:lnTo>
                      <a:lnTo>
                        <a:pt x="3593" y="13165"/>
                      </a:lnTo>
                      <a:lnTo>
                        <a:pt x="3620" y="13162"/>
                      </a:lnTo>
                      <a:lnTo>
                        <a:pt x="3648" y="13159"/>
                      </a:lnTo>
                      <a:lnTo>
                        <a:pt x="3677" y="13159"/>
                      </a:lnTo>
                      <a:close/>
                      <a:moveTo>
                        <a:pt x="1748" y="14955"/>
                      </a:moveTo>
                      <a:lnTo>
                        <a:pt x="5585" y="14955"/>
                      </a:lnTo>
                      <a:lnTo>
                        <a:pt x="5600" y="14957"/>
                      </a:lnTo>
                      <a:lnTo>
                        <a:pt x="5613" y="14958"/>
                      </a:lnTo>
                      <a:lnTo>
                        <a:pt x="5626" y="14961"/>
                      </a:lnTo>
                      <a:lnTo>
                        <a:pt x="5640" y="14965"/>
                      </a:lnTo>
                      <a:lnTo>
                        <a:pt x="5652" y="14972"/>
                      </a:lnTo>
                      <a:lnTo>
                        <a:pt x="5663" y="14979"/>
                      </a:lnTo>
                      <a:lnTo>
                        <a:pt x="5674" y="14987"/>
                      </a:lnTo>
                      <a:lnTo>
                        <a:pt x="5684" y="14994"/>
                      </a:lnTo>
                      <a:lnTo>
                        <a:pt x="5693" y="15004"/>
                      </a:lnTo>
                      <a:lnTo>
                        <a:pt x="5701" y="15014"/>
                      </a:lnTo>
                      <a:lnTo>
                        <a:pt x="5708" y="15025"/>
                      </a:lnTo>
                      <a:lnTo>
                        <a:pt x="5714" y="15038"/>
                      </a:lnTo>
                      <a:lnTo>
                        <a:pt x="5718" y="15050"/>
                      </a:lnTo>
                      <a:lnTo>
                        <a:pt x="5722" y="15062"/>
                      </a:lnTo>
                      <a:lnTo>
                        <a:pt x="5724" y="15075"/>
                      </a:lnTo>
                      <a:lnTo>
                        <a:pt x="5725" y="15090"/>
                      </a:lnTo>
                      <a:lnTo>
                        <a:pt x="5725" y="15090"/>
                      </a:lnTo>
                      <a:lnTo>
                        <a:pt x="5724" y="15103"/>
                      </a:lnTo>
                      <a:lnTo>
                        <a:pt x="5722" y="15116"/>
                      </a:lnTo>
                      <a:lnTo>
                        <a:pt x="5718" y="15130"/>
                      </a:lnTo>
                      <a:lnTo>
                        <a:pt x="5714" y="15142"/>
                      </a:lnTo>
                      <a:lnTo>
                        <a:pt x="5708" y="15153"/>
                      </a:lnTo>
                      <a:lnTo>
                        <a:pt x="5701" y="15164"/>
                      </a:lnTo>
                      <a:lnTo>
                        <a:pt x="5693" y="15175"/>
                      </a:lnTo>
                      <a:lnTo>
                        <a:pt x="5684" y="15184"/>
                      </a:lnTo>
                      <a:lnTo>
                        <a:pt x="5674" y="15193"/>
                      </a:lnTo>
                      <a:lnTo>
                        <a:pt x="5663" y="15201"/>
                      </a:lnTo>
                      <a:lnTo>
                        <a:pt x="5652" y="15207"/>
                      </a:lnTo>
                      <a:lnTo>
                        <a:pt x="5640" y="15213"/>
                      </a:lnTo>
                      <a:lnTo>
                        <a:pt x="5626" y="15217"/>
                      </a:lnTo>
                      <a:lnTo>
                        <a:pt x="5613" y="15221"/>
                      </a:lnTo>
                      <a:lnTo>
                        <a:pt x="5600" y="15223"/>
                      </a:lnTo>
                      <a:lnTo>
                        <a:pt x="5585" y="15224"/>
                      </a:lnTo>
                      <a:lnTo>
                        <a:pt x="1748" y="15224"/>
                      </a:lnTo>
                      <a:lnTo>
                        <a:pt x="1733" y="15223"/>
                      </a:lnTo>
                      <a:lnTo>
                        <a:pt x="1720" y="15221"/>
                      </a:lnTo>
                      <a:lnTo>
                        <a:pt x="1705" y="15217"/>
                      </a:lnTo>
                      <a:lnTo>
                        <a:pt x="1693" y="15213"/>
                      </a:lnTo>
                      <a:lnTo>
                        <a:pt x="1681" y="15207"/>
                      </a:lnTo>
                      <a:lnTo>
                        <a:pt x="1669" y="15201"/>
                      </a:lnTo>
                      <a:lnTo>
                        <a:pt x="1659" y="15193"/>
                      </a:lnTo>
                      <a:lnTo>
                        <a:pt x="1649" y="15184"/>
                      </a:lnTo>
                      <a:lnTo>
                        <a:pt x="1640" y="15175"/>
                      </a:lnTo>
                      <a:lnTo>
                        <a:pt x="1631" y="15164"/>
                      </a:lnTo>
                      <a:lnTo>
                        <a:pt x="1624" y="15153"/>
                      </a:lnTo>
                      <a:lnTo>
                        <a:pt x="1619" y="15142"/>
                      </a:lnTo>
                      <a:lnTo>
                        <a:pt x="1613" y="15130"/>
                      </a:lnTo>
                      <a:lnTo>
                        <a:pt x="1610" y="15116"/>
                      </a:lnTo>
                      <a:lnTo>
                        <a:pt x="1608" y="15103"/>
                      </a:lnTo>
                      <a:lnTo>
                        <a:pt x="1608" y="15090"/>
                      </a:lnTo>
                      <a:lnTo>
                        <a:pt x="1608" y="15090"/>
                      </a:lnTo>
                      <a:lnTo>
                        <a:pt x="1608" y="15075"/>
                      </a:lnTo>
                      <a:lnTo>
                        <a:pt x="1610" y="15062"/>
                      </a:lnTo>
                      <a:lnTo>
                        <a:pt x="1613" y="15050"/>
                      </a:lnTo>
                      <a:lnTo>
                        <a:pt x="1619" y="15038"/>
                      </a:lnTo>
                      <a:lnTo>
                        <a:pt x="1624" y="15025"/>
                      </a:lnTo>
                      <a:lnTo>
                        <a:pt x="1631" y="15014"/>
                      </a:lnTo>
                      <a:lnTo>
                        <a:pt x="1640" y="15004"/>
                      </a:lnTo>
                      <a:lnTo>
                        <a:pt x="1649" y="14994"/>
                      </a:lnTo>
                      <a:lnTo>
                        <a:pt x="1659" y="14987"/>
                      </a:lnTo>
                      <a:lnTo>
                        <a:pt x="1669" y="14979"/>
                      </a:lnTo>
                      <a:lnTo>
                        <a:pt x="1681" y="14972"/>
                      </a:lnTo>
                      <a:lnTo>
                        <a:pt x="1693" y="14965"/>
                      </a:lnTo>
                      <a:lnTo>
                        <a:pt x="1705" y="14961"/>
                      </a:lnTo>
                      <a:lnTo>
                        <a:pt x="1720" y="14958"/>
                      </a:lnTo>
                      <a:lnTo>
                        <a:pt x="1733" y="14957"/>
                      </a:lnTo>
                      <a:lnTo>
                        <a:pt x="1748" y="14955"/>
                      </a:lnTo>
                      <a:close/>
                      <a:moveTo>
                        <a:pt x="1748" y="15438"/>
                      </a:moveTo>
                      <a:lnTo>
                        <a:pt x="5585" y="15438"/>
                      </a:lnTo>
                      <a:lnTo>
                        <a:pt x="5600" y="15439"/>
                      </a:lnTo>
                      <a:lnTo>
                        <a:pt x="5613" y="15440"/>
                      </a:lnTo>
                      <a:lnTo>
                        <a:pt x="5626" y="15444"/>
                      </a:lnTo>
                      <a:lnTo>
                        <a:pt x="5640" y="15449"/>
                      </a:lnTo>
                      <a:lnTo>
                        <a:pt x="5652" y="15455"/>
                      </a:lnTo>
                      <a:lnTo>
                        <a:pt x="5663" y="15461"/>
                      </a:lnTo>
                      <a:lnTo>
                        <a:pt x="5674" y="15469"/>
                      </a:lnTo>
                      <a:lnTo>
                        <a:pt x="5684" y="15478"/>
                      </a:lnTo>
                      <a:lnTo>
                        <a:pt x="5693" y="15487"/>
                      </a:lnTo>
                      <a:lnTo>
                        <a:pt x="5701" y="15497"/>
                      </a:lnTo>
                      <a:lnTo>
                        <a:pt x="5708" y="15508"/>
                      </a:lnTo>
                      <a:lnTo>
                        <a:pt x="5714" y="15520"/>
                      </a:lnTo>
                      <a:lnTo>
                        <a:pt x="5718" y="15532"/>
                      </a:lnTo>
                      <a:lnTo>
                        <a:pt x="5722" y="15546"/>
                      </a:lnTo>
                      <a:lnTo>
                        <a:pt x="5724" y="15559"/>
                      </a:lnTo>
                      <a:lnTo>
                        <a:pt x="5725" y="15572"/>
                      </a:lnTo>
                      <a:lnTo>
                        <a:pt x="5725" y="15572"/>
                      </a:lnTo>
                      <a:lnTo>
                        <a:pt x="5724" y="15586"/>
                      </a:lnTo>
                      <a:lnTo>
                        <a:pt x="5722" y="15599"/>
                      </a:lnTo>
                      <a:lnTo>
                        <a:pt x="5718" y="15612"/>
                      </a:lnTo>
                      <a:lnTo>
                        <a:pt x="5714" y="15624"/>
                      </a:lnTo>
                      <a:lnTo>
                        <a:pt x="5708" y="15636"/>
                      </a:lnTo>
                      <a:lnTo>
                        <a:pt x="5701" y="15647"/>
                      </a:lnTo>
                      <a:lnTo>
                        <a:pt x="5693" y="15658"/>
                      </a:lnTo>
                      <a:lnTo>
                        <a:pt x="5684" y="15667"/>
                      </a:lnTo>
                      <a:lnTo>
                        <a:pt x="5674" y="15675"/>
                      </a:lnTo>
                      <a:lnTo>
                        <a:pt x="5663" y="15683"/>
                      </a:lnTo>
                      <a:lnTo>
                        <a:pt x="5652" y="15690"/>
                      </a:lnTo>
                      <a:lnTo>
                        <a:pt x="5640" y="15695"/>
                      </a:lnTo>
                      <a:lnTo>
                        <a:pt x="5626" y="15700"/>
                      </a:lnTo>
                      <a:lnTo>
                        <a:pt x="5613" y="15703"/>
                      </a:lnTo>
                      <a:lnTo>
                        <a:pt x="5600" y="15705"/>
                      </a:lnTo>
                      <a:lnTo>
                        <a:pt x="5585" y="15707"/>
                      </a:lnTo>
                      <a:lnTo>
                        <a:pt x="1748" y="15707"/>
                      </a:lnTo>
                      <a:lnTo>
                        <a:pt x="1733" y="15705"/>
                      </a:lnTo>
                      <a:lnTo>
                        <a:pt x="1720" y="15703"/>
                      </a:lnTo>
                      <a:lnTo>
                        <a:pt x="1705" y="15700"/>
                      </a:lnTo>
                      <a:lnTo>
                        <a:pt x="1693" y="15695"/>
                      </a:lnTo>
                      <a:lnTo>
                        <a:pt x="1681" y="15690"/>
                      </a:lnTo>
                      <a:lnTo>
                        <a:pt x="1669" y="15683"/>
                      </a:lnTo>
                      <a:lnTo>
                        <a:pt x="1659" y="15675"/>
                      </a:lnTo>
                      <a:lnTo>
                        <a:pt x="1649" y="15667"/>
                      </a:lnTo>
                      <a:lnTo>
                        <a:pt x="1640" y="15658"/>
                      </a:lnTo>
                      <a:lnTo>
                        <a:pt x="1631" y="15647"/>
                      </a:lnTo>
                      <a:lnTo>
                        <a:pt x="1624" y="15636"/>
                      </a:lnTo>
                      <a:lnTo>
                        <a:pt x="1619" y="15624"/>
                      </a:lnTo>
                      <a:lnTo>
                        <a:pt x="1613" y="15612"/>
                      </a:lnTo>
                      <a:lnTo>
                        <a:pt x="1610" y="15599"/>
                      </a:lnTo>
                      <a:lnTo>
                        <a:pt x="1608" y="15586"/>
                      </a:lnTo>
                      <a:lnTo>
                        <a:pt x="1608" y="15572"/>
                      </a:lnTo>
                      <a:lnTo>
                        <a:pt x="1608" y="15572"/>
                      </a:lnTo>
                      <a:lnTo>
                        <a:pt x="1608" y="15559"/>
                      </a:lnTo>
                      <a:lnTo>
                        <a:pt x="1610" y="15546"/>
                      </a:lnTo>
                      <a:lnTo>
                        <a:pt x="1613" y="15532"/>
                      </a:lnTo>
                      <a:lnTo>
                        <a:pt x="1619" y="15520"/>
                      </a:lnTo>
                      <a:lnTo>
                        <a:pt x="1624" y="15508"/>
                      </a:lnTo>
                      <a:lnTo>
                        <a:pt x="1631" y="15497"/>
                      </a:lnTo>
                      <a:lnTo>
                        <a:pt x="1640" y="15487"/>
                      </a:lnTo>
                      <a:lnTo>
                        <a:pt x="1649" y="15478"/>
                      </a:lnTo>
                      <a:lnTo>
                        <a:pt x="1659" y="15469"/>
                      </a:lnTo>
                      <a:lnTo>
                        <a:pt x="1669" y="15461"/>
                      </a:lnTo>
                      <a:lnTo>
                        <a:pt x="1681" y="15455"/>
                      </a:lnTo>
                      <a:lnTo>
                        <a:pt x="1693" y="15449"/>
                      </a:lnTo>
                      <a:lnTo>
                        <a:pt x="1705" y="15444"/>
                      </a:lnTo>
                      <a:lnTo>
                        <a:pt x="1720" y="15440"/>
                      </a:lnTo>
                      <a:lnTo>
                        <a:pt x="1733" y="15439"/>
                      </a:lnTo>
                      <a:lnTo>
                        <a:pt x="1748" y="15438"/>
                      </a:lnTo>
                      <a:close/>
                      <a:moveTo>
                        <a:pt x="1748" y="15921"/>
                      </a:moveTo>
                      <a:lnTo>
                        <a:pt x="5585" y="15921"/>
                      </a:lnTo>
                      <a:lnTo>
                        <a:pt x="5600" y="15922"/>
                      </a:lnTo>
                      <a:lnTo>
                        <a:pt x="5613" y="15924"/>
                      </a:lnTo>
                      <a:lnTo>
                        <a:pt x="5626" y="15927"/>
                      </a:lnTo>
                      <a:lnTo>
                        <a:pt x="5640" y="15932"/>
                      </a:lnTo>
                      <a:lnTo>
                        <a:pt x="5652" y="15937"/>
                      </a:lnTo>
                      <a:lnTo>
                        <a:pt x="5663" y="15944"/>
                      </a:lnTo>
                      <a:lnTo>
                        <a:pt x="5674" y="15952"/>
                      </a:lnTo>
                      <a:lnTo>
                        <a:pt x="5684" y="15961"/>
                      </a:lnTo>
                      <a:lnTo>
                        <a:pt x="5693" y="15969"/>
                      </a:lnTo>
                      <a:lnTo>
                        <a:pt x="5701" y="15981"/>
                      </a:lnTo>
                      <a:lnTo>
                        <a:pt x="5708" y="15992"/>
                      </a:lnTo>
                      <a:lnTo>
                        <a:pt x="5714" y="16003"/>
                      </a:lnTo>
                      <a:lnTo>
                        <a:pt x="5718" y="16015"/>
                      </a:lnTo>
                      <a:lnTo>
                        <a:pt x="5722" y="16028"/>
                      </a:lnTo>
                      <a:lnTo>
                        <a:pt x="5724" y="16042"/>
                      </a:lnTo>
                      <a:lnTo>
                        <a:pt x="5725" y="16055"/>
                      </a:lnTo>
                      <a:lnTo>
                        <a:pt x="5725" y="16055"/>
                      </a:lnTo>
                      <a:lnTo>
                        <a:pt x="5724" y="16068"/>
                      </a:lnTo>
                      <a:lnTo>
                        <a:pt x="5722" y="16082"/>
                      </a:lnTo>
                      <a:lnTo>
                        <a:pt x="5718" y="16095"/>
                      </a:lnTo>
                      <a:lnTo>
                        <a:pt x="5714" y="16107"/>
                      </a:lnTo>
                      <a:lnTo>
                        <a:pt x="5708" y="16119"/>
                      </a:lnTo>
                      <a:lnTo>
                        <a:pt x="5701" y="16129"/>
                      </a:lnTo>
                      <a:lnTo>
                        <a:pt x="5693" y="16140"/>
                      </a:lnTo>
                      <a:lnTo>
                        <a:pt x="5684" y="16149"/>
                      </a:lnTo>
                      <a:lnTo>
                        <a:pt x="5674" y="16158"/>
                      </a:lnTo>
                      <a:lnTo>
                        <a:pt x="5663" y="16166"/>
                      </a:lnTo>
                      <a:lnTo>
                        <a:pt x="5652" y="16172"/>
                      </a:lnTo>
                      <a:lnTo>
                        <a:pt x="5640" y="16178"/>
                      </a:lnTo>
                      <a:lnTo>
                        <a:pt x="5626" y="16182"/>
                      </a:lnTo>
                      <a:lnTo>
                        <a:pt x="5613" y="16186"/>
                      </a:lnTo>
                      <a:lnTo>
                        <a:pt x="5600" y="16188"/>
                      </a:lnTo>
                      <a:lnTo>
                        <a:pt x="5585" y="16189"/>
                      </a:lnTo>
                      <a:lnTo>
                        <a:pt x="1748" y="16189"/>
                      </a:lnTo>
                      <a:lnTo>
                        <a:pt x="1733" y="16188"/>
                      </a:lnTo>
                      <a:lnTo>
                        <a:pt x="1720" y="16186"/>
                      </a:lnTo>
                      <a:lnTo>
                        <a:pt x="1705" y="16182"/>
                      </a:lnTo>
                      <a:lnTo>
                        <a:pt x="1693" y="16178"/>
                      </a:lnTo>
                      <a:lnTo>
                        <a:pt x="1681" y="16172"/>
                      </a:lnTo>
                      <a:lnTo>
                        <a:pt x="1669" y="16166"/>
                      </a:lnTo>
                      <a:lnTo>
                        <a:pt x="1659" y="16158"/>
                      </a:lnTo>
                      <a:lnTo>
                        <a:pt x="1649" y="16149"/>
                      </a:lnTo>
                      <a:lnTo>
                        <a:pt x="1640" y="16140"/>
                      </a:lnTo>
                      <a:lnTo>
                        <a:pt x="1631" y="16129"/>
                      </a:lnTo>
                      <a:lnTo>
                        <a:pt x="1624" y="16119"/>
                      </a:lnTo>
                      <a:lnTo>
                        <a:pt x="1619" y="16107"/>
                      </a:lnTo>
                      <a:lnTo>
                        <a:pt x="1613" y="16095"/>
                      </a:lnTo>
                      <a:lnTo>
                        <a:pt x="1610" y="16082"/>
                      </a:lnTo>
                      <a:lnTo>
                        <a:pt x="1608" y="16068"/>
                      </a:lnTo>
                      <a:lnTo>
                        <a:pt x="1608" y="16055"/>
                      </a:lnTo>
                      <a:lnTo>
                        <a:pt x="1608" y="16055"/>
                      </a:lnTo>
                      <a:lnTo>
                        <a:pt x="1608" y="16042"/>
                      </a:lnTo>
                      <a:lnTo>
                        <a:pt x="1610" y="16028"/>
                      </a:lnTo>
                      <a:lnTo>
                        <a:pt x="1613" y="16015"/>
                      </a:lnTo>
                      <a:lnTo>
                        <a:pt x="1619" y="16003"/>
                      </a:lnTo>
                      <a:lnTo>
                        <a:pt x="1624" y="15992"/>
                      </a:lnTo>
                      <a:lnTo>
                        <a:pt x="1631" y="15981"/>
                      </a:lnTo>
                      <a:lnTo>
                        <a:pt x="1640" y="15969"/>
                      </a:lnTo>
                      <a:lnTo>
                        <a:pt x="1649" y="15961"/>
                      </a:lnTo>
                      <a:lnTo>
                        <a:pt x="1659" y="15952"/>
                      </a:lnTo>
                      <a:lnTo>
                        <a:pt x="1669" y="15944"/>
                      </a:lnTo>
                      <a:lnTo>
                        <a:pt x="1681" y="15937"/>
                      </a:lnTo>
                      <a:lnTo>
                        <a:pt x="1693" y="15932"/>
                      </a:lnTo>
                      <a:lnTo>
                        <a:pt x="1705" y="15927"/>
                      </a:lnTo>
                      <a:lnTo>
                        <a:pt x="1720" y="15924"/>
                      </a:lnTo>
                      <a:lnTo>
                        <a:pt x="1733" y="15922"/>
                      </a:lnTo>
                      <a:lnTo>
                        <a:pt x="1748" y="15921"/>
                      </a:lnTo>
                      <a:close/>
                      <a:moveTo>
                        <a:pt x="704" y="2929"/>
                      </a:moveTo>
                      <a:lnTo>
                        <a:pt x="6628" y="2929"/>
                      </a:lnTo>
                      <a:lnTo>
                        <a:pt x="6642" y="2930"/>
                      </a:lnTo>
                      <a:lnTo>
                        <a:pt x="6655" y="2931"/>
                      </a:lnTo>
                      <a:lnTo>
                        <a:pt x="6669" y="2932"/>
                      </a:lnTo>
                      <a:lnTo>
                        <a:pt x="6682" y="2934"/>
                      </a:lnTo>
                      <a:lnTo>
                        <a:pt x="6694" y="2938"/>
                      </a:lnTo>
                      <a:lnTo>
                        <a:pt x="6707" y="2941"/>
                      </a:lnTo>
                      <a:lnTo>
                        <a:pt x="6720" y="2944"/>
                      </a:lnTo>
                      <a:lnTo>
                        <a:pt x="6732" y="2949"/>
                      </a:lnTo>
                      <a:lnTo>
                        <a:pt x="6744" y="2954"/>
                      </a:lnTo>
                      <a:lnTo>
                        <a:pt x="6755" y="2960"/>
                      </a:lnTo>
                      <a:lnTo>
                        <a:pt x="6766" y="2965"/>
                      </a:lnTo>
                      <a:lnTo>
                        <a:pt x="6777" y="2972"/>
                      </a:lnTo>
                      <a:lnTo>
                        <a:pt x="6787" y="2979"/>
                      </a:lnTo>
                      <a:lnTo>
                        <a:pt x="6797" y="2986"/>
                      </a:lnTo>
                      <a:lnTo>
                        <a:pt x="6807" y="2994"/>
                      </a:lnTo>
                      <a:lnTo>
                        <a:pt x="6817" y="3002"/>
                      </a:lnTo>
                      <a:lnTo>
                        <a:pt x="6826" y="3011"/>
                      </a:lnTo>
                      <a:lnTo>
                        <a:pt x="6834" y="3020"/>
                      </a:lnTo>
                      <a:lnTo>
                        <a:pt x="6842" y="3029"/>
                      </a:lnTo>
                      <a:lnTo>
                        <a:pt x="6849" y="3039"/>
                      </a:lnTo>
                      <a:lnTo>
                        <a:pt x="6856" y="3049"/>
                      </a:lnTo>
                      <a:lnTo>
                        <a:pt x="6863" y="3060"/>
                      </a:lnTo>
                      <a:lnTo>
                        <a:pt x="6868" y="3070"/>
                      </a:lnTo>
                      <a:lnTo>
                        <a:pt x="6874" y="3081"/>
                      </a:lnTo>
                      <a:lnTo>
                        <a:pt x="6879" y="3092"/>
                      </a:lnTo>
                      <a:lnTo>
                        <a:pt x="6883" y="3104"/>
                      </a:lnTo>
                      <a:lnTo>
                        <a:pt x="6887" y="3115"/>
                      </a:lnTo>
                      <a:lnTo>
                        <a:pt x="6889" y="3127"/>
                      </a:lnTo>
                      <a:lnTo>
                        <a:pt x="6893" y="3140"/>
                      </a:lnTo>
                      <a:lnTo>
                        <a:pt x="6894" y="3152"/>
                      </a:lnTo>
                      <a:lnTo>
                        <a:pt x="6895" y="3164"/>
                      </a:lnTo>
                      <a:lnTo>
                        <a:pt x="6895" y="3177"/>
                      </a:lnTo>
                      <a:lnTo>
                        <a:pt x="6895" y="3764"/>
                      </a:lnTo>
                      <a:lnTo>
                        <a:pt x="6895" y="3776"/>
                      </a:lnTo>
                      <a:lnTo>
                        <a:pt x="6894" y="3790"/>
                      </a:lnTo>
                      <a:lnTo>
                        <a:pt x="6893" y="3802"/>
                      </a:lnTo>
                      <a:lnTo>
                        <a:pt x="6889" y="3814"/>
                      </a:lnTo>
                      <a:lnTo>
                        <a:pt x="6887" y="3826"/>
                      </a:lnTo>
                      <a:lnTo>
                        <a:pt x="6883" y="3837"/>
                      </a:lnTo>
                      <a:lnTo>
                        <a:pt x="6879" y="3850"/>
                      </a:lnTo>
                      <a:lnTo>
                        <a:pt x="6874" y="3861"/>
                      </a:lnTo>
                      <a:lnTo>
                        <a:pt x="6868" y="3872"/>
                      </a:lnTo>
                      <a:lnTo>
                        <a:pt x="6863" y="3882"/>
                      </a:lnTo>
                      <a:lnTo>
                        <a:pt x="6856" y="3893"/>
                      </a:lnTo>
                      <a:lnTo>
                        <a:pt x="6849" y="3903"/>
                      </a:lnTo>
                      <a:lnTo>
                        <a:pt x="6842" y="3912"/>
                      </a:lnTo>
                      <a:lnTo>
                        <a:pt x="6834" y="3922"/>
                      </a:lnTo>
                      <a:lnTo>
                        <a:pt x="6826" y="3931"/>
                      </a:lnTo>
                      <a:lnTo>
                        <a:pt x="6817" y="3939"/>
                      </a:lnTo>
                      <a:lnTo>
                        <a:pt x="6807" y="3947"/>
                      </a:lnTo>
                      <a:lnTo>
                        <a:pt x="6797" y="3955"/>
                      </a:lnTo>
                      <a:lnTo>
                        <a:pt x="6787" y="3963"/>
                      </a:lnTo>
                      <a:lnTo>
                        <a:pt x="6777" y="3969"/>
                      </a:lnTo>
                      <a:lnTo>
                        <a:pt x="6766" y="3976"/>
                      </a:lnTo>
                      <a:lnTo>
                        <a:pt x="6755" y="3982"/>
                      </a:lnTo>
                      <a:lnTo>
                        <a:pt x="6744" y="3987"/>
                      </a:lnTo>
                      <a:lnTo>
                        <a:pt x="6732" y="3993"/>
                      </a:lnTo>
                      <a:lnTo>
                        <a:pt x="6720" y="3997"/>
                      </a:lnTo>
                      <a:lnTo>
                        <a:pt x="6707" y="4000"/>
                      </a:lnTo>
                      <a:lnTo>
                        <a:pt x="6694" y="4004"/>
                      </a:lnTo>
                      <a:lnTo>
                        <a:pt x="6682" y="4007"/>
                      </a:lnTo>
                      <a:lnTo>
                        <a:pt x="6669" y="4009"/>
                      </a:lnTo>
                      <a:lnTo>
                        <a:pt x="6655" y="4010"/>
                      </a:lnTo>
                      <a:lnTo>
                        <a:pt x="6642" y="4012"/>
                      </a:lnTo>
                      <a:lnTo>
                        <a:pt x="6628" y="4012"/>
                      </a:lnTo>
                      <a:lnTo>
                        <a:pt x="704" y="4012"/>
                      </a:lnTo>
                      <a:lnTo>
                        <a:pt x="691" y="4012"/>
                      </a:lnTo>
                      <a:lnTo>
                        <a:pt x="678" y="4010"/>
                      </a:lnTo>
                      <a:lnTo>
                        <a:pt x="664" y="4009"/>
                      </a:lnTo>
                      <a:lnTo>
                        <a:pt x="651" y="4007"/>
                      </a:lnTo>
                      <a:lnTo>
                        <a:pt x="638" y="4004"/>
                      </a:lnTo>
                      <a:lnTo>
                        <a:pt x="625" y="4000"/>
                      </a:lnTo>
                      <a:lnTo>
                        <a:pt x="613" y="3997"/>
                      </a:lnTo>
                      <a:lnTo>
                        <a:pt x="601" y="3993"/>
                      </a:lnTo>
                      <a:lnTo>
                        <a:pt x="589" y="3987"/>
                      </a:lnTo>
                      <a:lnTo>
                        <a:pt x="578" y="3982"/>
                      </a:lnTo>
                      <a:lnTo>
                        <a:pt x="566" y="3976"/>
                      </a:lnTo>
                      <a:lnTo>
                        <a:pt x="556" y="3969"/>
                      </a:lnTo>
                      <a:lnTo>
                        <a:pt x="544" y="3963"/>
                      </a:lnTo>
                      <a:lnTo>
                        <a:pt x="534" y="3955"/>
                      </a:lnTo>
                      <a:lnTo>
                        <a:pt x="524" y="3947"/>
                      </a:lnTo>
                      <a:lnTo>
                        <a:pt x="516" y="3939"/>
                      </a:lnTo>
                      <a:lnTo>
                        <a:pt x="507" y="3931"/>
                      </a:lnTo>
                      <a:lnTo>
                        <a:pt x="498" y="3922"/>
                      </a:lnTo>
                      <a:lnTo>
                        <a:pt x="490" y="3912"/>
                      </a:lnTo>
                      <a:lnTo>
                        <a:pt x="483" y="3903"/>
                      </a:lnTo>
                      <a:lnTo>
                        <a:pt x="476" y="3893"/>
                      </a:lnTo>
                      <a:lnTo>
                        <a:pt x="469" y="3882"/>
                      </a:lnTo>
                      <a:lnTo>
                        <a:pt x="463" y="3872"/>
                      </a:lnTo>
                      <a:lnTo>
                        <a:pt x="458" y="3861"/>
                      </a:lnTo>
                      <a:lnTo>
                        <a:pt x="454" y="3850"/>
                      </a:lnTo>
                      <a:lnTo>
                        <a:pt x="449" y="3837"/>
                      </a:lnTo>
                      <a:lnTo>
                        <a:pt x="446" y="3826"/>
                      </a:lnTo>
                      <a:lnTo>
                        <a:pt x="442" y="3814"/>
                      </a:lnTo>
                      <a:lnTo>
                        <a:pt x="440" y="3802"/>
                      </a:lnTo>
                      <a:lnTo>
                        <a:pt x="439" y="3790"/>
                      </a:lnTo>
                      <a:lnTo>
                        <a:pt x="438" y="3776"/>
                      </a:lnTo>
                      <a:lnTo>
                        <a:pt x="437" y="3764"/>
                      </a:lnTo>
                      <a:lnTo>
                        <a:pt x="437" y="3177"/>
                      </a:lnTo>
                      <a:lnTo>
                        <a:pt x="438" y="3164"/>
                      </a:lnTo>
                      <a:lnTo>
                        <a:pt x="439" y="3152"/>
                      </a:lnTo>
                      <a:lnTo>
                        <a:pt x="440" y="3140"/>
                      </a:lnTo>
                      <a:lnTo>
                        <a:pt x="442" y="3127"/>
                      </a:lnTo>
                      <a:lnTo>
                        <a:pt x="446" y="3115"/>
                      </a:lnTo>
                      <a:lnTo>
                        <a:pt x="449" y="3104"/>
                      </a:lnTo>
                      <a:lnTo>
                        <a:pt x="454" y="3092"/>
                      </a:lnTo>
                      <a:lnTo>
                        <a:pt x="458" y="3081"/>
                      </a:lnTo>
                      <a:lnTo>
                        <a:pt x="463" y="3070"/>
                      </a:lnTo>
                      <a:lnTo>
                        <a:pt x="469" y="3060"/>
                      </a:lnTo>
                      <a:lnTo>
                        <a:pt x="476" y="3049"/>
                      </a:lnTo>
                      <a:lnTo>
                        <a:pt x="483" y="3039"/>
                      </a:lnTo>
                      <a:lnTo>
                        <a:pt x="490" y="3029"/>
                      </a:lnTo>
                      <a:lnTo>
                        <a:pt x="498" y="3020"/>
                      </a:lnTo>
                      <a:lnTo>
                        <a:pt x="507" y="3011"/>
                      </a:lnTo>
                      <a:lnTo>
                        <a:pt x="516" y="3002"/>
                      </a:lnTo>
                      <a:lnTo>
                        <a:pt x="524" y="2994"/>
                      </a:lnTo>
                      <a:lnTo>
                        <a:pt x="534" y="2986"/>
                      </a:lnTo>
                      <a:lnTo>
                        <a:pt x="544" y="2979"/>
                      </a:lnTo>
                      <a:lnTo>
                        <a:pt x="556" y="2972"/>
                      </a:lnTo>
                      <a:lnTo>
                        <a:pt x="566" y="2965"/>
                      </a:lnTo>
                      <a:lnTo>
                        <a:pt x="578" y="2960"/>
                      </a:lnTo>
                      <a:lnTo>
                        <a:pt x="589" y="2954"/>
                      </a:lnTo>
                      <a:lnTo>
                        <a:pt x="601" y="2949"/>
                      </a:lnTo>
                      <a:lnTo>
                        <a:pt x="613" y="2944"/>
                      </a:lnTo>
                      <a:lnTo>
                        <a:pt x="625" y="2941"/>
                      </a:lnTo>
                      <a:lnTo>
                        <a:pt x="638" y="2938"/>
                      </a:lnTo>
                      <a:lnTo>
                        <a:pt x="651" y="2934"/>
                      </a:lnTo>
                      <a:lnTo>
                        <a:pt x="664" y="2932"/>
                      </a:lnTo>
                      <a:lnTo>
                        <a:pt x="678" y="2931"/>
                      </a:lnTo>
                      <a:lnTo>
                        <a:pt x="691" y="2930"/>
                      </a:lnTo>
                      <a:lnTo>
                        <a:pt x="704" y="2929"/>
                      </a:lnTo>
                      <a:close/>
                      <a:moveTo>
                        <a:pt x="704" y="1747"/>
                      </a:moveTo>
                      <a:lnTo>
                        <a:pt x="6628" y="1747"/>
                      </a:lnTo>
                      <a:lnTo>
                        <a:pt x="6642" y="1747"/>
                      </a:lnTo>
                      <a:lnTo>
                        <a:pt x="6655" y="1748"/>
                      </a:lnTo>
                      <a:lnTo>
                        <a:pt x="6669" y="1749"/>
                      </a:lnTo>
                      <a:lnTo>
                        <a:pt x="6682" y="1752"/>
                      </a:lnTo>
                      <a:lnTo>
                        <a:pt x="6694" y="1755"/>
                      </a:lnTo>
                      <a:lnTo>
                        <a:pt x="6707" y="1758"/>
                      </a:lnTo>
                      <a:lnTo>
                        <a:pt x="6720" y="1762"/>
                      </a:lnTo>
                      <a:lnTo>
                        <a:pt x="6732" y="1766"/>
                      </a:lnTo>
                      <a:lnTo>
                        <a:pt x="6744" y="1772"/>
                      </a:lnTo>
                      <a:lnTo>
                        <a:pt x="6755" y="1777"/>
                      </a:lnTo>
                      <a:lnTo>
                        <a:pt x="6766" y="1783"/>
                      </a:lnTo>
                      <a:lnTo>
                        <a:pt x="6777" y="1789"/>
                      </a:lnTo>
                      <a:lnTo>
                        <a:pt x="6787" y="1796"/>
                      </a:lnTo>
                      <a:lnTo>
                        <a:pt x="6797" y="1804"/>
                      </a:lnTo>
                      <a:lnTo>
                        <a:pt x="6807" y="1812"/>
                      </a:lnTo>
                      <a:lnTo>
                        <a:pt x="6817" y="1819"/>
                      </a:lnTo>
                      <a:lnTo>
                        <a:pt x="6826" y="1828"/>
                      </a:lnTo>
                      <a:lnTo>
                        <a:pt x="6834" y="1837"/>
                      </a:lnTo>
                      <a:lnTo>
                        <a:pt x="6842" y="1846"/>
                      </a:lnTo>
                      <a:lnTo>
                        <a:pt x="6849" y="1856"/>
                      </a:lnTo>
                      <a:lnTo>
                        <a:pt x="6856" y="1866"/>
                      </a:lnTo>
                      <a:lnTo>
                        <a:pt x="6863" y="1877"/>
                      </a:lnTo>
                      <a:lnTo>
                        <a:pt x="6868" y="1887"/>
                      </a:lnTo>
                      <a:lnTo>
                        <a:pt x="6874" y="1898"/>
                      </a:lnTo>
                      <a:lnTo>
                        <a:pt x="6879" y="1909"/>
                      </a:lnTo>
                      <a:lnTo>
                        <a:pt x="6883" y="1921"/>
                      </a:lnTo>
                      <a:lnTo>
                        <a:pt x="6887" y="1933"/>
                      </a:lnTo>
                      <a:lnTo>
                        <a:pt x="6889" y="1945"/>
                      </a:lnTo>
                      <a:lnTo>
                        <a:pt x="6893" y="1957"/>
                      </a:lnTo>
                      <a:lnTo>
                        <a:pt x="6894" y="1969"/>
                      </a:lnTo>
                      <a:lnTo>
                        <a:pt x="6895" y="1981"/>
                      </a:lnTo>
                      <a:lnTo>
                        <a:pt x="6895" y="1995"/>
                      </a:lnTo>
                      <a:lnTo>
                        <a:pt x="6895" y="2582"/>
                      </a:lnTo>
                      <a:lnTo>
                        <a:pt x="6895" y="2594"/>
                      </a:lnTo>
                      <a:lnTo>
                        <a:pt x="6894" y="2607"/>
                      </a:lnTo>
                      <a:lnTo>
                        <a:pt x="6893" y="2619"/>
                      </a:lnTo>
                      <a:lnTo>
                        <a:pt x="6889" y="2631"/>
                      </a:lnTo>
                      <a:lnTo>
                        <a:pt x="6887" y="2644"/>
                      </a:lnTo>
                      <a:lnTo>
                        <a:pt x="6883" y="2655"/>
                      </a:lnTo>
                      <a:lnTo>
                        <a:pt x="6879" y="2667"/>
                      </a:lnTo>
                      <a:lnTo>
                        <a:pt x="6874" y="2678"/>
                      </a:lnTo>
                      <a:lnTo>
                        <a:pt x="6868" y="2689"/>
                      </a:lnTo>
                      <a:lnTo>
                        <a:pt x="6863" y="2699"/>
                      </a:lnTo>
                      <a:lnTo>
                        <a:pt x="6856" y="2710"/>
                      </a:lnTo>
                      <a:lnTo>
                        <a:pt x="6849" y="2720"/>
                      </a:lnTo>
                      <a:lnTo>
                        <a:pt x="6842" y="2730"/>
                      </a:lnTo>
                      <a:lnTo>
                        <a:pt x="6834" y="2739"/>
                      </a:lnTo>
                      <a:lnTo>
                        <a:pt x="6826" y="2748"/>
                      </a:lnTo>
                      <a:lnTo>
                        <a:pt x="6817" y="2757"/>
                      </a:lnTo>
                      <a:lnTo>
                        <a:pt x="6807" y="2765"/>
                      </a:lnTo>
                      <a:lnTo>
                        <a:pt x="6797" y="2772"/>
                      </a:lnTo>
                      <a:lnTo>
                        <a:pt x="6787" y="2780"/>
                      </a:lnTo>
                      <a:lnTo>
                        <a:pt x="6777" y="2787"/>
                      </a:lnTo>
                      <a:lnTo>
                        <a:pt x="6766" y="2793"/>
                      </a:lnTo>
                      <a:lnTo>
                        <a:pt x="6755" y="2799"/>
                      </a:lnTo>
                      <a:lnTo>
                        <a:pt x="6744" y="2805"/>
                      </a:lnTo>
                      <a:lnTo>
                        <a:pt x="6732" y="2810"/>
                      </a:lnTo>
                      <a:lnTo>
                        <a:pt x="6720" y="2814"/>
                      </a:lnTo>
                      <a:lnTo>
                        <a:pt x="6707" y="2818"/>
                      </a:lnTo>
                      <a:lnTo>
                        <a:pt x="6694" y="2821"/>
                      </a:lnTo>
                      <a:lnTo>
                        <a:pt x="6682" y="2824"/>
                      </a:lnTo>
                      <a:lnTo>
                        <a:pt x="6669" y="2827"/>
                      </a:lnTo>
                      <a:lnTo>
                        <a:pt x="6655" y="2828"/>
                      </a:lnTo>
                      <a:lnTo>
                        <a:pt x="6642" y="2829"/>
                      </a:lnTo>
                      <a:lnTo>
                        <a:pt x="6628" y="2829"/>
                      </a:lnTo>
                      <a:lnTo>
                        <a:pt x="704" y="2829"/>
                      </a:lnTo>
                      <a:lnTo>
                        <a:pt x="691" y="2829"/>
                      </a:lnTo>
                      <a:lnTo>
                        <a:pt x="678" y="2828"/>
                      </a:lnTo>
                      <a:lnTo>
                        <a:pt x="664" y="2827"/>
                      </a:lnTo>
                      <a:lnTo>
                        <a:pt x="651" y="2824"/>
                      </a:lnTo>
                      <a:lnTo>
                        <a:pt x="638" y="2821"/>
                      </a:lnTo>
                      <a:lnTo>
                        <a:pt x="625" y="2818"/>
                      </a:lnTo>
                      <a:lnTo>
                        <a:pt x="613" y="2814"/>
                      </a:lnTo>
                      <a:lnTo>
                        <a:pt x="601" y="2810"/>
                      </a:lnTo>
                      <a:lnTo>
                        <a:pt x="589" y="2805"/>
                      </a:lnTo>
                      <a:lnTo>
                        <a:pt x="578" y="2799"/>
                      </a:lnTo>
                      <a:lnTo>
                        <a:pt x="566" y="2793"/>
                      </a:lnTo>
                      <a:lnTo>
                        <a:pt x="556" y="2787"/>
                      </a:lnTo>
                      <a:lnTo>
                        <a:pt x="544" y="2780"/>
                      </a:lnTo>
                      <a:lnTo>
                        <a:pt x="534" y="2772"/>
                      </a:lnTo>
                      <a:lnTo>
                        <a:pt x="524" y="2765"/>
                      </a:lnTo>
                      <a:lnTo>
                        <a:pt x="516" y="2757"/>
                      </a:lnTo>
                      <a:lnTo>
                        <a:pt x="507" y="2748"/>
                      </a:lnTo>
                      <a:lnTo>
                        <a:pt x="498" y="2739"/>
                      </a:lnTo>
                      <a:lnTo>
                        <a:pt x="490" y="2730"/>
                      </a:lnTo>
                      <a:lnTo>
                        <a:pt x="483" y="2720"/>
                      </a:lnTo>
                      <a:lnTo>
                        <a:pt x="476" y="2710"/>
                      </a:lnTo>
                      <a:lnTo>
                        <a:pt x="469" y="2699"/>
                      </a:lnTo>
                      <a:lnTo>
                        <a:pt x="463" y="2689"/>
                      </a:lnTo>
                      <a:lnTo>
                        <a:pt x="458" y="2678"/>
                      </a:lnTo>
                      <a:lnTo>
                        <a:pt x="454" y="2667"/>
                      </a:lnTo>
                      <a:lnTo>
                        <a:pt x="449" y="2655"/>
                      </a:lnTo>
                      <a:lnTo>
                        <a:pt x="446" y="2644"/>
                      </a:lnTo>
                      <a:lnTo>
                        <a:pt x="442" y="2631"/>
                      </a:lnTo>
                      <a:lnTo>
                        <a:pt x="440" y="2619"/>
                      </a:lnTo>
                      <a:lnTo>
                        <a:pt x="439" y="2607"/>
                      </a:lnTo>
                      <a:lnTo>
                        <a:pt x="438" y="2594"/>
                      </a:lnTo>
                      <a:lnTo>
                        <a:pt x="437" y="2582"/>
                      </a:lnTo>
                      <a:lnTo>
                        <a:pt x="437" y="1995"/>
                      </a:lnTo>
                      <a:lnTo>
                        <a:pt x="438" y="1981"/>
                      </a:lnTo>
                      <a:lnTo>
                        <a:pt x="439" y="1969"/>
                      </a:lnTo>
                      <a:lnTo>
                        <a:pt x="440" y="1957"/>
                      </a:lnTo>
                      <a:lnTo>
                        <a:pt x="442" y="1945"/>
                      </a:lnTo>
                      <a:lnTo>
                        <a:pt x="446" y="1933"/>
                      </a:lnTo>
                      <a:lnTo>
                        <a:pt x="449" y="1921"/>
                      </a:lnTo>
                      <a:lnTo>
                        <a:pt x="454" y="1909"/>
                      </a:lnTo>
                      <a:lnTo>
                        <a:pt x="458" y="1898"/>
                      </a:lnTo>
                      <a:lnTo>
                        <a:pt x="463" y="1887"/>
                      </a:lnTo>
                      <a:lnTo>
                        <a:pt x="469" y="1877"/>
                      </a:lnTo>
                      <a:lnTo>
                        <a:pt x="476" y="1866"/>
                      </a:lnTo>
                      <a:lnTo>
                        <a:pt x="483" y="1856"/>
                      </a:lnTo>
                      <a:lnTo>
                        <a:pt x="490" y="1846"/>
                      </a:lnTo>
                      <a:lnTo>
                        <a:pt x="498" y="1837"/>
                      </a:lnTo>
                      <a:lnTo>
                        <a:pt x="507" y="1828"/>
                      </a:lnTo>
                      <a:lnTo>
                        <a:pt x="516" y="1819"/>
                      </a:lnTo>
                      <a:lnTo>
                        <a:pt x="524" y="1812"/>
                      </a:lnTo>
                      <a:lnTo>
                        <a:pt x="534" y="1804"/>
                      </a:lnTo>
                      <a:lnTo>
                        <a:pt x="544" y="1796"/>
                      </a:lnTo>
                      <a:lnTo>
                        <a:pt x="556" y="1789"/>
                      </a:lnTo>
                      <a:lnTo>
                        <a:pt x="566" y="1783"/>
                      </a:lnTo>
                      <a:lnTo>
                        <a:pt x="578" y="1777"/>
                      </a:lnTo>
                      <a:lnTo>
                        <a:pt x="589" y="1772"/>
                      </a:lnTo>
                      <a:lnTo>
                        <a:pt x="601" y="1766"/>
                      </a:lnTo>
                      <a:lnTo>
                        <a:pt x="613" y="1762"/>
                      </a:lnTo>
                      <a:lnTo>
                        <a:pt x="625" y="1758"/>
                      </a:lnTo>
                      <a:lnTo>
                        <a:pt x="638" y="1755"/>
                      </a:lnTo>
                      <a:lnTo>
                        <a:pt x="651" y="1752"/>
                      </a:lnTo>
                      <a:lnTo>
                        <a:pt x="664" y="1749"/>
                      </a:lnTo>
                      <a:lnTo>
                        <a:pt x="678" y="1748"/>
                      </a:lnTo>
                      <a:lnTo>
                        <a:pt x="691" y="1747"/>
                      </a:lnTo>
                      <a:lnTo>
                        <a:pt x="704" y="1747"/>
                      </a:lnTo>
                      <a:close/>
                      <a:moveTo>
                        <a:pt x="704" y="565"/>
                      </a:moveTo>
                      <a:lnTo>
                        <a:pt x="6628" y="565"/>
                      </a:lnTo>
                      <a:lnTo>
                        <a:pt x="6642" y="565"/>
                      </a:lnTo>
                      <a:lnTo>
                        <a:pt x="6655" y="566"/>
                      </a:lnTo>
                      <a:lnTo>
                        <a:pt x="6669" y="567"/>
                      </a:lnTo>
                      <a:lnTo>
                        <a:pt x="6682" y="569"/>
                      </a:lnTo>
                      <a:lnTo>
                        <a:pt x="6694" y="572"/>
                      </a:lnTo>
                      <a:lnTo>
                        <a:pt x="6707" y="576"/>
                      </a:lnTo>
                      <a:lnTo>
                        <a:pt x="6720" y="579"/>
                      </a:lnTo>
                      <a:lnTo>
                        <a:pt x="6732" y="584"/>
                      </a:lnTo>
                      <a:lnTo>
                        <a:pt x="6744" y="589"/>
                      </a:lnTo>
                      <a:lnTo>
                        <a:pt x="6755" y="595"/>
                      </a:lnTo>
                      <a:lnTo>
                        <a:pt x="6766" y="600"/>
                      </a:lnTo>
                      <a:lnTo>
                        <a:pt x="6777" y="607"/>
                      </a:lnTo>
                      <a:lnTo>
                        <a:pt x="6787" y="613"/>
                      </a:lnTo>
                      <a:lnTo>
                        <a:pt x="6797" y="621"/>
                      </a:lnTo>
                      <a:lnTo>
                        <a:pt x="6807" y="629"/>
                      </a:lnTo>
                      <a:lnTo>
                        <a:pt x="6817" y="637"/>
                      </a:lnTo>
                      <a:lnTo>
                        <a:pt x="6826" y="646"/>
                      </a:lnTo>
                      <a:lnTo>
                        <a:pt x="6834" y="655"/>
                      </a:lnTo>
                      <a:lnTo>
                        <a:pt x="6842" y="665"/>
                      </a:lnTo>
                      <a:lnTo>
                        <a:pt x="6849" y="673"/>
                      </a:lnTo>
                      <a:lnTo>
                        <a:pt x="6856" y="683"/>
                      </a:lnTo>
                      <a:lnTo>
                        <a:pt x="6863" y="694"/>
                      </a:lnTo>
                      <a:lnTo>
                        <a:pt x="6868" y="704"/>
                      </a:lnTo>
                      <a:lnTo>
                        <a:pt x="6874" y="716"/>
                      </a:lnTo>
                      <a:lnTo>
                        <a:pt x="6879" y="727"/>
                      </a:lnTo>
                      <a:lnTo>
                        <a:pt x="6883" y="739"/>
                      </a:lnTo>
                      <a:lnTo>
                        <a:pt x="6887" y="750"/>
                      </a:lnTo>
                      <a:lnTo>
                        <a:pt x="6889" y="762"/>
                      </a:lnTo>
                      <a:lnTo>
                        <a:pt x="6893" y="774"/>
                      </a:lnTo>
                      <a:lnTo>
                        <a:pt x="6894" y="787"/>
                      </a:lnTo>
                      <a:lnTo>
                        <a:pt x="6895" y="800"/>
                      </a:lnTo>
                      <a:lnTo>
                        <a:pt x="6895" y="812"/>
                      </a:lnTo>
                      <a:lnTo>
                        <a:pt x="6895" y="1399"/>
                      </a:lnTo>
                      <a:lnTo>
                        <a:pt x="6895" y="1412"/>
                      </a:lnTo>
                      <a:lnTo>
                        <a:pt x="6894" y="1424"/>
                      </a:lnTo>
                      <a:lnTo>
                        <a:pt x="6893" y="1437"/>
                      </a:lnTo>
                      <a:lnTo>
                        <a:pt x="6889" y="1449"/>
                      </a:lnTo>
                      <a:lnTo>
                        <a:pt x="6887" y="1461"/>
                      </a:lnTo>
                      <a:lnTo>
                        <a:pt x="6883" y="1472"/>
                      </a:lnTo>
                      <a:lnTo>
                        <a:pt x="6879" y="1484"/>
                      </a:lnTo>
                      <a:lnTo>
                        <a:pt x="6874" y="1495"/>
                      </a:lnTo>
                      <a:lnTo>
                        <a:pt x="6868" y="1507"/>
                      </a:lnTo>
                      <a:lnTo>
                        <a:pt x="6863" y="1517"/>
                      </a:lnTo>
                      <a:lnTo>
                        <a:pt x="6856" y="1528"/>
                      </a:lnTo>
                      <a:lnTo>
                        <a:pt x="6849" y="1538"/>
                      </a:lnTo>
                      <a:lnTo>
                        <a:pt x="6842" y="1548"/>
                      </a:lnTo>
                      <a:lnTo>
                        <a:pt x="6834" y="1556"/>
                      </a:lnTo>
                      <a:lnTo>
                        <a:pt x="6826" y="1565"/>
                      </a:lnTo>
                      <a:lnTo>
                        <a:pt x="6817" y="1574"/>
                      </a:lnTo>
                      <a:lnTo>
                        <a:pt x="6807" y="1582"/>
                      </a:lnTo>
                      <a:lnTo>
                        <a:pt x="6797" y="1590"/>
                      </a:lnTo>
                      <a:lnTo>
                        <a:pt x="6787" y="1598"/>
                      </a:lnTo>
                      <a:lnTo>
                        <a:pt x="6777" y="1604"/>
                      </a:lnTo>
                      <a:lnTo>
                        <a:pt x="6766" y="1611"/>
                      </a:lnTo>
                      <a:lnTo>
                        <a:pt x="6755" y="1617"/>
                      </a:lnTo>
                      <a:lnTo>
                        <a:pt x="6744" y="1622"/>
                      </a:lnTo>
                      <a:lnTo>
                        <a:pt x="6732" y="1627"/>
                      </a:lnTo>
                      <a:lnTo>
                        <a:pt x="6720" y="1632"/>
                      </a:lnTo>
                      <a:lnTo>
                        <a:pt x="6707" y="1635"/>
                      </a:lnTo>
                      <a:lnTo>
                        <a:pt x="6694" y="1639"/>
                      </a:lnTo>
                      <a:lnTo>
                        <a:pt x="6682" y="1642"/>
                      </a:lnTo>
                      <a:lnTo>
                        <a:pt x="6669" y="1644"/>
                      </a:lnTo>
                      <a:lnTo>
                        <a:pt x="6655" y="1645"/>
                      </a:lnTo>
                      <a:lnTo>
                        <a:pt x="6642" y="1646"/>
                      </a:lnTo>
                      <a:lnTo>
                        <a:pt x="6628" y="1647"/>
                      </a:lnTo>
                      <a:lnTo>
                        <a:pt x="704" y="1647"/>
                      </a:lnTo>
                      <a:lnTo>
                        <a:pt x="691" y="1646"/>
                      </a:lnTo>
                      <a:lnTo>
                        <a:pt x="678" y="1645"/>
                      </a:lnTo>
                      <a:lnTo>
                        <a:pt x="664" y="1644"/>
                      </a:lnTo>
                      <a:lnTo>
                        <a:pt x="651" y="1642"/>
                      </a:lnTo>
                      <a:lnTo>
                        <a:pt x="638" y="1639"/>
                      </a:lnTo>
                      <a:lnTo>
                        <a:pt x="625" y="1635"/>
                      </a:lnTo>
                      <a:lnTo>
                        <a:pt x="613" y="1632"/>
                      </a:lnTo>
                      <a:lnTo>
                        <a:pt x="601" y="1627"/>
                      </a:lnTo>
                      <a:lnTo>
                        <a:pt x="589" y="1622"/>
                      </a:lnTo>
                      <a:lnTo>
                        <a:pt x="578" y="1617"/>
                      </a:lnTo>
                      <a:lnTo>
                        <a:pt x="566" y="1611"/>
                      </a:lnTo>
                      <a:lnTo>
                        <a:pt x="556" y="1604"/>
                      </a:lnTo>
                      <a:lnTo>
                        <a:pt x="544" y="1598"/>
                      </a:lnTo>
                      <a:lnTo>
                        <a:pt x="534" y="1590"/>
                      </a:lnTo>
                      <a:lnTo>
                        <a:pt x="524" y="1582"/>
                      </a:lnTo>
                      <a:lnTo>
                        <a:pt x="516" y="1574"/>
                      </a:lnTo>
                      <a:lnTo>
                        <a:pt x="507" y="1565"/>
                      </a:lnTo>
                      <a:lnTo>
                        <a:pt x="498" y="1556"/>
                      </a:lnTo>
                      <a:lnTo>
                        <a:pt x="490" y="1548"/>
                      </a:lnTo>
                      <a:lnTo>
                        <a:pt x="483" y="1538"/>
                      </a:lnTo>
                      <a:lnTo>
                        <a:pt x="476" y="1528"/>
                      </a:lnTo>
                      <a:lnTo>
                        <a:pt x="469" y="1517"/>
                      </a:lnTo>
                      <a:lnTo>
                        <a:pt x="463" y="1507"/>
                      </a:lnTo>
                      <a:lnTo>
                        <a:pt x="458" y="1495"/>
                      </a:lnTo>
                      <a:lnTo>
                        <a:pt x="454" y="1484"/>
                      </a:lnTo>
                      <a:lnTo>
                        <a:pt x="449" y="1472"/>
                      </a:lnTo>
                      <a:lnTo>
                        <a:pt x="446" y="1461"/>
                      </a:lnTo>
                      <a:lnTo>
                        <a:pt x="442" y="1449"/>
                      </a:lnTo>
                      <a:lnTo>
                        <a:pt x="440" y="1437"/>
                      </a:lnTo>
                      <a:lnTo>
                        <a:pt x="439" y="1424"/>
                      </a:lnTo>
                      <a:lnTo>
                        <a:pt x="438" y="1412"/>
                      </a:lnTo>
                      <a:lnTo>
                        <a:pt x="437" y="1399"/>
                      </a:lnTo>
                      <a:lnTo>
                        <a:pt x="437" y="812"/>
                      </a:lnTo>
                      <a:lnTo>
                        <a:pt x="438" y="800"/>
                      </a:lnTo>
                      <a:lnTo>
                        <a:pt x="439" y="787"/>
                      </a:lnTo>
                      <a:lnTo>
                        <a:pt x="440" y="774"/>
                      </a:lnTo>
                      <a:lnTo>
                        <a:pt x="442" y="762"/>
                      </a:lnTo>
                      <a:lnTo>
                        <a:pt x="446" y="750"/>
                      </a:lnTo>
                      <a:lnTo>
                        <a:pt x="449" y="739"/>
                      </a:lnTo>
                      <a:lnTo>
                        <a:pt x="454" y="727"/>
                      </a:lnTo>
                      <a:lnTo>
                        <a:pt x="458" y="716"/>
                      </a:lnTo>
                      <a:lnTo>
                        <a:pt x="463" y="704"/>
                      </a:lnTo>
                      <a:lnTo>
                        <a:pt x="469" y="694"/>
                      </a:lnTo>
                      <a:lnTo>
                        <a:pt x="476" y="683"/>
                      </a:lnTo>
                      <a:lnTo>
                        <a:pt x="483" y="673"/>
                      </a:lnTo>
                      <a:lnTo>
                        <a:pt x="490" y="665"/>
                      </a:lnTo>
                      <a:lnTo>
                        <a:pt x="498" y="655"/>
                      </a:lnTo>
                      <a:lnTo>
                        <a:pt x="507" y="646"/>
                      </a:lnTo>
                      <a:lnTo>
                        <a:pt x="516" y="637"/>
                      </a:lnTo>
                      <a:lnTo>
                        <a:pt x="524" y="629"/>
                      </a:lnTo>
                      <a:lnTo>
                        <a:pt x="534" y="621"/>
                      </a:lnTo>
                      <a:lnTo>
                        <a:pt x="544" y="613"/>
                      </a:lnTo>
                      <a:lnTo>
                        <a:pt x="556" y="607"/>
                      </a:lnTo>
                      <a:lnTo>
                        <a:pt x="566" y="600"/>
                      </a:lnTo>
                      <a:lnTo>
                        <a:pt x="578" y="595"/>
                      </a:lnTo>
                      <a:lnTo>
                        <a:pt x="589" y="589"/>
                      </a:lnTo>
                      <a:lnTo>
                        <a:pt x="601" y="584"/>
                      </a:lnTo>
                      <a:lnTo>
                        <a:pt x="613" y="579"/>
                      </a:lnTo>
                      <a:lnTo>
                        <a:pt x="625" y="576"/>
                      </a:lnTo>
                      <a:lnTo>
                        <a:pt x="638" y="572"/>
                      </a:lnTo>
                      <a:lnTo>
                        <a:pt x="651" y="569"/>
                      </a:lnTo>
                      <a:lnTo>
                        <a:pt x="664" y="567"/>
                      </a:lnTo>
                      <a:lnTo>
                        <a:pt x="678" y="566"/>
                      </a:lnTo>
                      <a:lnTo>
                        <a:pt x="691" y="565"/>
                      </a:lnTo>
                      <a:lnTo>
                        <a:pt x="704" y="5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3" name="Freeform 82"/>
                <p:cNvSpPr>
                  <a:spLocks/>
                </p:cNvSpPr>
                <p:nvPr/>
              </p:nvSpPr>
              <p:spPr bwMode="auto">
                <a:xfrm>
                  <a:off x="12235265" y="2025012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6"/>
                    </a:cxn>
                    <a:cxn ang="0">
                      <a:pos x="1276" y="87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8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6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3"/>
                    </a:cxn>
                    <a:cxn ang="0">
                      <a:pos x="76" y="5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7"/>
                      </a:lnTo>
                      <a:lnTo>
                        <a:pt x="1278" y="99"/>
                      </a:lnTo>
                      <a:lnTo>
                        <a:pt x="1278" y="110"/>
                      </a:lnTo>
                      <a:lnTo>
                        <a:pt x="1278" y="121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7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4" name="Freeform 83"/>
                <p:cNvSpPr>
                  <a:spLocks/>
                </p:cNvSpPr>
                <p:nvPr/>
              </p:nvSpPr>
              <p:spPr bwMode="auto">
                <a:xfrm>
                  <a:off x="1161931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9" y="117"/>
                    </a:cxn>
                    <a:cxn ang="0">
                      <a:pos x="183" y="99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3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5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4" y="162"/>
                    </a:cxn>
                    <a:cxn ang="0">
                      <a:pos x="49" y="170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0"/>
                      </a:lnTo>
                      <a:lnTo>
                        <a:pt x="143" y="166"/>
                      </a:lnTo>
                      <a:lnTo>
                        <a:pt x="150" y="162"/>
                      </a:lnTo>
                      <a:lnTo>
                        <a:pt x="157" y="155"/>
                      </a:lnTo>
                      <a:lnTo>
                        <a:pt x="162" y="148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3" y="99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7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3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5" y="117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8" y="155"/>
                      </a:lnTo>
                      <a:lnTo>
                        <a:pt x="34" y="162"/>
                      </a:lnTo>
                      <a:lnTo>
                        <a:pt x="41" y="166"/>
                      </a:lnTo>
                      <a:lnTo>
                        <a:pt x="49" y="170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5" name="Freeform 84"/>
                <p:cNvSpPr>
                  <a:spLocks/>
                </p:cNvSpPr>
                <p:nvPr/>
              </p:nvSpPr>
              <p:spPr bwMode="auto">
                <a:xfrm>
                  <a:off x="11659003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3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0" y="134"/>
                    </a:cxn>
                    <a:cxn ang="0">
                      <a:pos x="20" y="148"/>
                    </a:cxn>
                    <a:cxn ang="0">
                      <a:pos x="32" y="162"/>
                    </a:cxn>
                    <a:cxn ang="0">
                      <a:pos x="48" y="170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2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0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6" name="Freeform 85"/>
                <p:cNvSpPr>
                  <a:spLocks/>
                </p:cNvSpPr>
                <p:nvPr/>
              </p:nvSpPr>
              <p:spPr bwMode="auto">
                <a:xfrm>
                  <a:off x="11698690" y="2025012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3" y="117"/>
                    </a:cxn>
                    <a:cxn ang="0">
                      <a:pos x="11" y="134"/>
                    </a:cxn>
                    <a:cxn ang="0">
                      <a:pos x="20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2" y="148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3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7" name="Freeform 86"/>
                <p:cNvSpPr>
                  <a:spLocks/>
                </p:cNvSpPr>
                <p:nvPr/>
              </p:nvSpPr>
              <p:spPr bwMode="auto">
                <a:xfrm>
                  <a:off x="1173996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8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3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8" y="162"/>
                      </a:lnTo>
                      <a:lnTo>
                        <a:pt x="155" y="155"/>
                      </a:lnTo>
                      <a:lnTo>
                        <a:pt x="162" y="148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3" y="117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8" name="Freeform 87"/>
                <p:cNvSpPr>
                  <a:spLocks/>
                </p:cNvSpPr>
                <p:nvPr/>
              </p:nvSpPr>
              <p:spPr bwMode="auto">
                <a:xfrm>
                  <a:off x="11779653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7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7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19" name="Freeform 88"/>
                <p:cNvSpPr>
                  <a:spLocks/>
                </p:cNvSpPr>
                <p:nvPr/>
              </p:nvSpPr>
              <p:spPr bwMode="auto">
                <a:xfrm>
                  <a:off x="12235265" y="221233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3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3"/>
                    </a:cxn>
                    <a:cxn ang="0">
                      <a:pos x="1259" y="49"/>
                    </a:cxn>
                    <a:cxn ang="0">
                      <a:pos x="1271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7"/>
                    </a:cxn>
                    <a:cxn ang="0">
                      <a:pos x="1170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6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4"/>
                    </a:cxn>
                    <a:cxn ang="0">
                      <a:pos x="76" y="6"/>
                    </a:cxn>
                    <a:cxn ang="0">
                      <a:pos x="97" y="2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2"/>
                      </a:lnTo>
                      <a:lnTo>
                        <a:pt x="1192" y="3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3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8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6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7"/>
                      </a:lnTo>
                      <a:lnTo>
                        <a:pt x="1181" y="218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7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6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7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3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3"/>
                      </a:lnTo>
                      <a:lnTo>
                        <a:pt x="97" y="2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0" name="Freeform 89"/>
                <p:cNvSpPr>
                  <a:spLocks/>
                </p:cNvSpPr>
                <p:nvPr/>
              </p:nvSpPr>
              <p:spPr bwMode="auto">
                <a:xfrm>
                  <a:off x="1161931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9" y="118"/>
                    </a:cxn>
                    <a:cxn ang="0">
                      <a:pos x="183" y="100"/>
                    </a:cxn>
                    <a:cxn ang="0">
                      <a:pos x="183" y="82"/>
                    </a:cxn>
                    <a:cxn ang="0">
                      <a:pos x="179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5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4" y="161"/>
                    </a:cxn>
                    <a:cxn ang="0">
                      <a:pos x="49" y="171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3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3" y="100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0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0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5" y="118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1"/>
                      </a:lnTo>
                      <a:lnTo>
                        <a:pt x="41" y="167"/>
                      </a:lnTo>
                      <a:lnTo>
                        <a:pt x="49" y="171"/>
                      </a:lnTo>
                      <a:lnTo>
                        <a:pt x="57" y="175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1" name="Freeform 90"/>
                <p:cNvSpPr>
                  <a:spLocks/>
                </p:cNvSpPr>
                <p:nvPr/>
              </p:nvSpPr>
              <p:spPr bwMode="auto">
                <a:xfrm>
                  <a:off x="11659003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0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0" y="134"/>
                    </a:cxn>
                    <a:cxn ang="0">
                      <a:pos x="20" y="149"/>
                    </a:cxn>
                    <a:cxn ang="0">
                      <a:pos x="32" y="161"/>
                    </a:cxn>
                    <a:cxn ang="0">
                      <a:pos x="48" y="171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2" name="Freeform 91"/>
                <p:cNvSpPr>
                  <a:spLocks/>
                </p:cNvSpPr>
                <p:nvPr/>
              </p:nvSpPr>
              <p:spPr bwMode="auto">
                <a:xfrm>
                  <a:off x="11698690" y="221392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3" y="118"/>
                    </a:cxn>
                    <a:cxn ang="0">
                      <a:pos x="11" y="134"/>
                    </a:cxn>
                    <a:cxn ang="0">
                      <a:pos x="20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3" name="Freeform 92"/>
                <p:cNvSpPr>
                  <a:spLocks/>
                </p:cNvSpPr>
                <p:nvPr/>
              </p:nvSpPr>
              <p:spPr bwMode="auto">
                <a:xfrm>
                  <a:off x="1173996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8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3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8" y="161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4" name="Freeform 93"/>
                <p:cNvSpPr>
                  <a:spLocks/>
                </p:cNvSpPr>
                <p:nvPr/>
              </p:nvSpPr>
              <p:spPr bwMode="auto">
                <a:xfrm>
                  <a:off x="11779653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7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7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5" name="Freeform 94"/>
                <p:cNvSpPr>
                  <a:spLocks/>
                </p:cNvSpPr>
                <p:nvPr/>
              </p:nvSpPr>
              <p:spPr bwMode="auto">
                <a:xfrm>
                  <a:off x="12235265" y="239966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9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8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7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6" name="Freeform 95"/>
                <p:cNvSpPr>
                  <a:spLocks/>
                </p:cNvSpPr>
                <p:nvPr/>
              </p:nvSpPr>
              <p:spPr bwMode="auto">
                <a:xfrm>
                  <a:off x="1161931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3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1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8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7" name="Freeform 96"/>
                <p:cNvSpPr>
                  <a:spLocks/>
                </p:cNvSpPr>
                <p:nvPr/>
              </p:nvSpPr>
              <p:spPr bwMode="auto">
                <a:xfrm>
                  <a:off x="11659003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2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8" name="Freeform 97"/>
                <p:cNvSpPr>
                  <a:spLocks/>
                </p:cNvSpPr>
                <p:nvPr/>
              </p:nvSpPr>
              <p:spPr bwMode="auto">
                <a:xfrm>
                  <a:off x="11698690" y="240124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0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29" name="Freeform 98"/>
                <p:cNvSpPr>
                  <a:spLocks/>
                </p:cNvSpPr>
                <p:nvPr/>
              </p:nvSpPr>
              <p:spPr bwMode="auto">
                <a:xfrm>
                  <a:off x="1173996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8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0" name="Freeform 99"/>
                <p:cNvSpPr>
                  <a:spLocks/>
                </p:cNvSpPr>
                <p:nvPr/>
              </p:nvSpPr>
              <p:spPr bwMode="auto">
                <a:xfrm>
                  <a:off x="11779653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1" name="Freeform 100"/>
                <p:cNvSpPr>
                  <a:spLocks/>
                </p:cNvSpPr>
                <p:nvPr/>
              </p:nvSpPr>
              <p:spPr bwMode="auto">
                <a:xfrm>
                  <a:off x="12235265" y="371411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8"/>
                    </a:cxn>
                    <a:cxn ang="0">
                      <a:pos x="1276" y="88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8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8"/>
                      </a:lnTo>
                      <a:lnTo>
                        <a:pt x="1274" y="78"/>
                      </a:lnTo>
                      <a:lnTo>
                        <a:pt x="1276" y="88"/>
                      </a:lnTo>
                      <a:lnTo>
                        <a:pt x="1278" y="99"/>
                      </a:lnTo>
                      <a:lnTo>
                        <a:pt x="1278" y="110"/>
                      </a:lnTo>
                      <a:lnTo>
                        <a:pt x="1278" y="121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8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8"/>
                      </a:lnTo>
                      <a:lnTo>
                        <a:pt x="4" y="78"/>
                      </a:lnTo>
                      <a:lnTo>
                        <a:pt x="9" y="68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2" name="Freeform 101"/>
                <p:cNvSpPr>
                  <a:spLocks/>
                </p:cNvSpPr>
                <p:nvPr/>
              </p:nvSpPr>
              <p:spPr bwMode="auto">
                <a:xfrm>
                  <a:off x="1161931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3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6"/>
                      </a:lnTo>
                      <a:lnTo>
                        <a:pt x="150" y="162"/>
                      </a:lnTo>
                      <a:lnTo>
                        <a:pt x="157" y="155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3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5"/>
                      </a:lnTo>
                      <a:lnTo>
                        <a:pt x="34" y="162"/>
                      </a:lnTo>
                      <a:lnTo>
                        <a:pt x="41" y="166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3" name="Freeform 102"/>
                <p:cNvSpPr>
                  <a:spLocks/>
                </p:cNvSpPr>
                <p:nvPr/>
              </p:nvSpPr>
              <p:spPr bwMode="auto">
                <a:xfrm>
                  <a:off x="11659003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3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2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4" name="Freeform 103"/>
                <p:cNvSpPr>
                  <a:spLocks/>
                </p:cNvSpPr>
                <p:nvPr/>
              </p:nvSpPr>
              <p:spPr bwMode="auto">
                <a:xfrm>
                  <a:off x="11698690" y="371569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5" name="Freeform 104"/>
                <p:cNvSpPr>
                  <a:spLocks/>
                </p:cNvSpPr>
                <p:nvPr/>
              </p:nvSpPr>
              <p:spPr bwMode="auto">
                <a:xfrm>
                  <a:off x="1173996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8" y="162"/>
                      </a:lnTo>
                      <a:lnTo>
                        <a:pt x="155" y="155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6" name="Freeform 105"/>
                <p:cNvSpPr>
                  <a:spLocks/>
                </p:cNvSpPr>
                <p:nvPr/>
              </p:nvSpPr>
              <p:spPr bwMode="auto">
                <a:xfrm>
                  <a:off x="11779653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7" name="Freeform 106"/>
                <p:cNvSpPr>
                  <a:spLocks/>
                </p:cNvSpPr>
                <p:nvPr/>
              </p:nvSpPr>
              <p:spPr bwMode="auto">
                <a:xfrm>
                  <a:off x="12235265" y="2775899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5"/>
                    </a:cxn>
                    <a:cxn ang="0">
                      <a:pos x="1170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4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8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4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7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8" name="Freeform 107"/>
                <p:cNvSpPr>
                  <a:spLocks/>
                </p:cNvSpPr>
                <p:nvPr/>
              </p:nvSpPr>
              <p:spPr bwMode="auto">
                <a:xfrm>
                  <a:off x="1161931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3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1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39" name="Freeform 108"/>
                <p:cNvSpPr>
                  <a:spLocks/>
                </p:cNvSpPr>
                <p:nvPr/>
              </p:nvSpPr>
              <p:spPr bwMode="auto">
                <a:xfrm>
                  <a:off x="11659003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8"/>
                      </a:lnTo>
                      <a:lnTo>
                        <a:pt x="72" y="181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0" name="Freeform 109"/>
                <p:cNvSpPr>
                  <a:spLocks/>
                </p:cNvSpPr>
                <p:nvPr/>
              </p:nvSpPr>
              <p:spPr bwMode="auto">
                <a:xfrm>
                  <a:off x="11698690" y="2775899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2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1" name="Freeform 110"/>
                <p:cNvSpPr>
                  <a:spLocks/>
                </p:cNvSpPr>
                <p:nvPr/>
              </p:nvSpPr>
              <p:spPr bwMode="auto">
                <a:xfrm>
                  <a:off x="1173996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2" name="Freeform 111"/>
                <p:cNvSpPr>
                  <a:spLocks/>
                </p:cNvSpPr>
                <p:nvPr/>
              </p:nvSpPr>
              <p:spPr bwMode="auto">
                <a:xfrm>
                  <a:off x="11779653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3" name="Freeform 112"/>
                <p:cNvSpPr>
                  <a:spLocks/>
                </p:cNvSpPr>
                <p:nvPr/>
              </p:nvSpPr>
              <p:spPr bwMode="auto">
                <a:xfrm>
                  <a:off x="12235265" y="296322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71" y="66"/>
                    </a:cxn>
                    <a:cxn ang="0">
                      <a:pos x="1276" y="86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31" y="198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7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6"/>
                    </a:cxn>
                    <a:cxn ang="0">
                      <a:pos x="24" y="40"/>
                    </a:cxn>
                    <a:cxn ang="0">
                      <a:pos x="40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4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6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6"/>
                      </a:lnTo>
                      <a:lnTo>
                        <a:pt x="1278" y="97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31" y="198"/>
                      </a:lnTo>
                      <a:lnTo>
                        <a:pt x="1222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40" y="193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6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4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4" name="Freeform 113"/>
                <p:cNvSpPr>
                  <a:spLocks/>
                </p:cNvSpPr>
                <p:nvPr/>
              </p:nvSpPr>
              <p:spPr bwMode="auto">
                <a:xfrm>
                  <a:off x="1161931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3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6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5" y="5"/>
                    </a:cxn>
                    <a:cxn ang="0">
                      <a:pos x="49" y="12"/>
                    </a:cxn>
                    <a:cxn ang="0">
                      <a:pos x="34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5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7"/>
                      </a:lnTo>
                      <a:lnTo>
                        <a:pt x="162" y="150"/>
                      </a:lnTo>
                      <a:lnTo>
                        <a:pt x="168" y="144"/>
                      </a:lnTo>
                      <a:lnTo>
                        <a:pt x="172" y="136"/>
                      </a:lnTo>
                      <a:lnTo>
                        <a:pt x="177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3"/>
                      </a:lnTo>
                      <a:lnTo>
                        <a:pt x="183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7" y="57"/>
                      </a:lnTo>
                      <a:lnTo>
                        <a:pt x="172" y="48"/>
                      </a:lnTo>
                      <a:lnTo>
                        <a:pt x="168" y="42"/>
                      </a:lnTo>
                      <a:lnTo>
                        <a:pt x="162" y="34"/>
                      </a:lnTo>
                      <a:lnTo>
                        <a:pt x="157" y="27"/>
                      </a:lnTo>
                      <a:lnTo>
                        <a:pt x="150" y="22"/>
                      </a:lnTo>
                      <a:lnTo>
                        <a:pt x="143" y="16"/>
                      </a:lnTo>
                      <a:lnTo>
                        <a:pt x="136" y="12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5" y="5"/>
                      </a:lnTo>
                      <a:lnTo>
                        <a:pt x="57" y="8"/>
                      </a:lnTo>
                      <a:lnTo>
                        <a:pt x="49" y="12"/>
                      </a:lnTo>
                      <a:lnTo>
                        <a:pt x="41" y="16"/>
                      </a:lnTo>
                      <a:lnTo>
                        <a:pt x="34" y="22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8" y="57"/>
                      </a:lnTo>
                      <a:lnTo>
                        <a:pt x="5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8" y="157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5" name="Freeform 114"/>
                <p:cNvSpPr>
                  <a:spLocks/>
                </p:cNvSpPr>
                <p:nvPr/>
              </p:nvSpPr>
              <p:spPr bwMode="auto">
                <a:xfrm>
                  <a:off x="11659003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1" y="2"/>
                    </a:cxn>
                    <a:cxn ang="0">
                      <a:pos x="63" y="5"/>
                    </a:cxn>
                    <a:cxn ang="0">
                      <a:pos x="48" y="12"/>
                    </a:cxn>
                    <a:cxn ang="0">
                      <a:pos x="32" y="22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5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1" y="2"/>
                      </a:lnTo>
                      <a:lnTo>
                        <a:pt x="72" y="3"/>
                      </a:lnTo>
                      <a:lnTo>
                        <a:pt x="63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2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0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6" name="Freeform 115"/>
                <p:cNvSpPr>
                  <a:spLocks/>
                </p:cNvSpPr>
                <p:nvPr/>
              </p:nvSpPr>
              <p:spPr bwMode="auto">
                <a:xfrm>
                  <a:off x="11698690" y="296481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0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4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8"/>
                      </a:lnTo>
                      <a:lnTo>
                        <a:pt x="166" y="42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2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7" name="Freeform 116"/>
                <p:cNvSpPr>
                  <a:spLocks/>
                </p:cNvSpPr>
                <p:nvPr/>
              </p:nvSpPr>
              <p:spPr bwMode="auto">
                <a:xfrm>
                  <a:off x="1173996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8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6" y="42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8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6" y="57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8" name="Freeform 117"/>
                <p:cNvSpPr>
                  <a:spLocks/>
                </p:cNvSpPr>
                <p:nvPr/>
              </p:nvSpPr>
              <p:spPr bwMode="auto">
                <a:xfrm>
                  <a:off x="11779653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7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7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6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49" name="Freeform 118"/>
                <p:cNvSpPr>
                  <a:spLocks/>
                </p:cNvSpPr>
                <p:nvPr/>
              </p:nvSpPr>
              <p:spPr bwMode="auto">
                <a:xfrm>
                  <a:off x="12235265" y="3150549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3"/>
                    </a:cxn>
                    <a:cxn ang="0">
                      <a:pos x="1212" y="8"/>
                    </a:cxn>
                    <a:cxn ang="0">
                      <a:pos x="1231" y="19"/>
                    </a:cxn>
                    <a:cxn ang="0">
                      <a:pos x="1246" y="33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6"/>
                    </a:cxn>
                    <a:cxn ang="0">
                      <a:pos x="1170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3"/>
                      </a:lnTo>
                      <a:lnTo>
                        <a:pt x="1202" y="5"/>
                      </a:lnTo>
                      <a:lnTo>
                        <a:pt x="1212" y="8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3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8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3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8"/>
                      </a:lnTo>
                      <a:lnTo>
                        <a:pt x="76" y="5"/>
                      </a:lnTo>
                      <a:lnTo>
                        <a:pt x="86" y="3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0" name="Freeform 119"/>
                <p:cNvSpPr>
                  <a:spLocks/>
                </p:cNvSpPr>
                <p:nvPr/>
              </p:nvSpPr>
              <p:spPr bwMode="auto">
                <a:xfrm>
                  <a:off x="1161931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1" name="Freeform 120"/>
                <p:cNvSpPr>
                  <a:spLocks/>
                </p:cNvSpPr>
                <p:nvPr/>
              </p:nvSpPr>
              <p:spPr bwMode="auto">
                <a:xfrm>
                  <a:off x="11659003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2" name="Freeform 121"/>
                <p:cNvSpPr>
                  <a:spLocks/>
                </p:cNvSpPr>
                <p:nvPr/>
              </p:nvSpPr>
              <p:spPr bwMode="auto">
                <a:xfrm>
                  <a:off x="11698690" y="3152137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3" name="Freeform 122"/>
                <p:cNvSpPr>
                  <a:spLocks/>
                </p:cNvSpPr>
                <p:nvPr/>
              </p:nvSpPr>
              <p:spPr bwMode="auto">
                <a:xfrm>
                  <a:off x="1173996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4" name="Freeform 123"/>
                <p:cNvSpPr>
                  <a:spLocks/>
                </p:cNvSpPr>
                <p:nvPr/>
              </p:nvSpPr>
              <p:spPr bwMode="auto">
                <a:xfrm>
                  <a:off x="11779653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5" name="Freeform 124"/>
                <p:cNvSpPr>
                  <a:spLocks/>
                </p:cNvSpPr>
                <p:nvPr/>
              </p:nvSpPr>
              <p:spPr bwMode="auto">
                <a:xfrm>
                  <a:off x="12235265" y="333787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8"/>
                    </a:cxn>
                    <a:cxn ang="0">
                      <a:pos x="1231" y="18"/>
                    </a:cxn>
                    <a:cxn ang="0">
                      <a:pos x="1246" y="31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7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39"/>
                    </a:cxn>
                    <a:cxn ang="0">
                      <a:pos x="40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2" y="13"/>
                      </a:lnTo>
                      <a:lnTo>
                        <a:pt x="1231" y="18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4" y="39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39"/>
                      </a:lnTo>
                      <a:lnTo>
                        <a:pt x="32" y="31"/>
                      </a:lnTo>
                      <a:lnTo>
                        <a:pt x="40" y="24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6" name="Freeform 125"/>
                <p:cNvSpPr>
                  <a:spLocks/>
                </p:cNvSpPr>
                <p:nvPr/>
              </p:nvSpPr>
              <p:spPr bwMode="auto">
                <a:xfrm>
                  <a:off x="1161931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2"/>
                      </a:lnTo>
                      <a:lnTo>
                        <a:pt x="172" y="135"/>
                      </a:lnTo>
                      <a:lnTo>
                        <a:pt x="177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7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5" y="118"/>
                      </a:lnTo>
                      <a:lnTo>
                        <a:pt x="8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7" name="Freeform 126"/>
                <p:cNvSpPr>
                  <a:spLocks/>
                </p:cNvSpPr>
                <p:nvPr/>
              </p:nvSpPr>
              <p:spPr bwMode="auto">
                <a:xfrm>
                  <a:off x="11659003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0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8" name="Freeform 127"/>
                <p:cNvSpPr>
                  <a:spLocks/>
                </p:cNvSpPr>
                <p:nvPr/>
              </p:nvSpPr>
              <p:spPr bwMode="auto">
                <a:xfrm>
                  <a:off x="11698690" y="333946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0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1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59" name="Freeform 128"/>
                <p:cNvSpPr>
                  <a:spLocks/>
                </p:cNvSpPr>
                <p:nvPr/>
              </p:nvSpPr>
              <p:spPr bwMode="auto">
                <a:xfrm>
                  <a:off x="1173996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6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0" name="Freeform 129"/>
                <p:cNvSpPr>
                  <a:spLocks/>
                </p:cNvSpPr>
                <p:nvPr/>
              </p:nvSpPr>
              <p:spPr bwMode="auto">
                <a:xfrm>
                  <a:off x="11779653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6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1" name="Freeform 130"/>
                <p:cNvSpPr>
                  <a:spLocks/>
                </p:cNvSpPr>
                <p:nvPr/>
              </p:nvSpPr>
              <p:spPr bwMode="auto">
                <a:xfrm>
                  <a:off x="12235265" y="3526787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7"/>
                    </a:cxn>
                    <a:cxn ang="0">
                      <a:pos x="1231" y="17"/>
                    </a:cxn>
                    <a:cxn ang="0">
                      <a:pos x="1246" y="31"/>
                    </a:cxn>
                    <a:cxn ang="0">
                      <a:pos x="1259" y="47"/>
                    </a:cxn>
                    <a:cxn ang="0">
                      <a:pos x="1271" y="66"/>
                    </a:cxn>
                    <a:cxn ang="0">
                      <a:pos x="1276" y="86"/>
                    </a:cxn>
                    <a:cxn ang="0">
                      <a:pos x="1278" y="108"/>
                    </a:cxn>
                    <a:cxn ang="0">
                      <a:pos x="1276" y="130"/>
                    </a:cxn>
                    <a:cxn ang="0">
                      <a:pos x="1271" y="150"/>
                    </a:cxn>
                    <a:cxn ang="0">
                      <a:pos x="1259" y="169"/>
                    </a:cxn>
                    <a:cxn ang="0">
                      <a:pos x="1246" y="185"/>
                    </a:cxn>
                    <a:cxn ang="0">
                      <a:pos x="1231" y="198"/>
                    </a:cxn>
                    <a:cxn ang="0">
                      <a:pos x="1212" y="208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6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2"/>
                    </a:cxn>
                    <a:cxn ang="0">
                      <a:pos x="24" y="177"/>
                    </a:cxn>
                    <a:cxn ang="0">
                      <a:pos x="13" y="159"/>
                    </a:cxn>
                    <a:cxn ang="0">
                      <a:pos x="4" y="140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6"/>
                    </a:cxn>
                    <a:cxn ang="0">
                      <a:pos x="24" y="38"/>
                    </a:cxn>
                    <a:cxn ang="0">
                      <a:pos x="40" y="24"/>
                    </a:cxn>
                    <a:cxn ang="0">
                      <a:pos x="56" y="12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7"/>
                      </a:lnTo>
                      <a:lnTo>
                        <a:pt x="1222" y="12"/>
                      </a:lnTo>
                      <a:lnTo>
                        <a:pt x="1231" y="17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4" y="38"/>
                      </a:lnTo>
                      <a:lnTo>
                        <a:pt x="1259" y="47"/>
                      </a:lnTo>
                      <a:lnTo>
                        <a:pt x="1265" y="56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6"/>
                      </a:lnTo>
                      <a:lnTo>
                        <a:pt x="1278" y="97"/>
                      </a:lnTo>
                      <a:lnTo>
                        <a:pt x="1278" y="108"/>
                      </a:lnTo>
                      <a:lnTo>
                        <a:pt x="1278" y="119"/>
                      </a:lnTo>
                      <a:lnTo>
                        <a:pt x="1276" y="130"/>
                      </a:lnTo>
                      <a:lnTo>
                        <a:pt x="1274" y="140"/>
                      </a:lnTo>
                      <a:lnTo>
                        <a:pt x="1271" y="150"/>
                      </a:lnTo>
                      <a:lnTo>
                        <a:pt x="1265" y="159"/>
                      </a:lnTo>
                      <a:lnTo>
                        <a:pt x="1259" y="169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2"/>
                      </a:lnTo>
                      <a:lnTo>
                        <a:pt x="1231" y="198"/>
                      </a:lnTo>
                      <a:lnTo>
                        <a:pt x="1222" y="204"/>
                      </a:lnTo>
                      <a:lnTo>
                        <a:pt x="1212" y="208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6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6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8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40" y="192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69"/>
                      </a:lnTo>
                      <a:lnTo>
                        <a:pt x="13" y="159"/>
                      </a:lnTo>
                      <a:lnTo>
                        <a:pt x="9" y="150"/>
                      </a:lnTo>
                      <a:lnTo>
                        <a:pt x="4" y="140"/>
                      </a:lnTo>
                      <a:lnTo>
                        <a:pt x="2" y="130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6"/>
                      </a:lnTo>
                      <a:lnTo>
                        <a:pt x="19" y="47"/>
                      </a:lnTo>
                      <a:lnTo>
                        <a:pt x="24" y="38"/>
                      </a:lnTo>
                      <a:lnTo>
                        <a:pt x="32" y="31"/>
                      </a:lnTo>
                      <a:lnTo>
                        <a:pt x="40" y="24"/>
                      </a:lnTo>
                      <a:lnTo>
                        <a:pt x="47" y="17"/>
                      </a:lnTo>
                      <a:lnTo>
                        <a:pt x="56" y="12"/>
                      </a:lnTo>
                      <a:lnTo>
                        <a:pt x="66" y="7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2" name="Freeform 131"/>
                <p:cNvSpPr>
                  <a:spLocks/>
                </p:cNvSpPr>
                <p:nvPr/>
              </p:nvSpPr>
              <p:spPr bwMode="auto">
                <a:xfrm>
                  <a:off x="1161931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5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5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4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5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3" name="Freeform 132"/>
                <p:cNvSpPr>
                  <a:spLocks/>
                </p:cNvSpPr>
                <p:nvPr/>
              </p:nvSpPr>
              <p:spPr bwMode="auto">
                <a:xfrm>
                  <a:off x="11659003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5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4" name="Freeform 133"/>
                <p:cNvSpPr>
                  <a:spLocks/>
                </p:cNvSpPr>
                <p:nvPr/>
              </p:nvSpPr>
              <p:spPr bwMode="auto">
                <a:xfrm>
                  <a:off x="11698690" y="3526787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5" name="Freeform 134"/>
                <p:cNvSpPr>
                  <a:spLocks/>
                </p:cNvSpPr>
                <p:nvPr/>
              </p:nvSpPr>
              <p:spPr bwMode="auto">
                <a:xfrm>
                  <a:off x="1173996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6" name="Freeform 135"/>
                <p:cNvSpPr>
                  <a:spLocks/>
                </p:cNvSpPr>
                <p:nvPr/>
              </p:nvSpPr>
              <p:spPr bwMode="auto">
                <a:xfrm>
                  <a:off x="11779653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7" name="Freeform 136"/>
                <p:cNvSpPr>
                  <a:spLocks/>
                </p:cNvSpPr>
                <p:nvPr/>
              </p:nvSpPr>
              <p:spPr bwMode="auto">
                <a:xfrm>
                  <a:off x="12235265" y="258698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8"/>
                    </a:cxn>
                    <a:cxn ang="0">
                      <a:pos x="1231" y="18"/>
                    </a:cxn>
                    <a:cxn ang="0">
                      <a:pos x="1246" y="32"/>
                    </a:cxn>
                    <a:cxn ang="0">
                      <a:pos x="1259" y="47"/>
                    </a:cxn>
                    <a:cxn ang="0">
                      <a:pos x="1271" y="66"/>
                    </a:cxn>
                    <a:cxn ang="0">
                      <a:pos x="1276" y="87"/>
                    </a:cxn>
                    <a:cxn ang="0">
                      <a:pos x="1278" y="108"/>
                    </a:cxn>
                    <a:cxn ang="0">
                      <a:pos x="1276" y="131"/>
                    </a:cxn>
                    <a:cxn ang="0">
                      <a:pos x="1271" y="150"/>
                    </a:cxn>
                    <a:cxn ang="0">
                      <a:pos x="1259" y="169"/>
                    </a:cxn>
                    <a:cxn ang="0">
                      <a:pos x="1246" y="186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0"/>
                    </a:cxn>
                    <a:cxn ang="0">
                      <a:pos x="4" y="141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2" y="13"/>
                      </a:lnTo>
                      <a:lnTo>
                        <a:pt x="1231" y="18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7"/>
                      </a:lnTo>
                      <a:lnTo>
                        <a:pt x="1265" y="57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7"/>
                      </a:lnTo>
                      <a:lnTo>
                        <a:pt x="1278" y="97"/>
                      </a:lnTo>
                      <a:lnTo>
                        <a:pt x="1278" y="108"/>
                      </a:lnTo>
                      <a:lnTo>
                        <a:pt x="1278" y="119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0"/>
                      </a:lnTo>
                      <a:lnTo>
                        <a:pt x="1265" y="160"/>
                      </a:lnTo>
                      <a:lnTo>
                        <a:pt x="1259" y="169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69"/>
                      </a:lnTo>
                      <a:lnTo>
                        <a:pt x="13" y="160"/>
                      </a:lnTo>
                      <a:lnTo>
                        <a:pt x="9" y="150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7"/>
                      </a:lnTo>
                      <a:lnTo>
                        <a:pt x="19" y="47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8" name="Freeform 137"/>
                <p:cNvSpPr>
                  <a:spLocks/>
                </p:cNvSpPr>
                <p:nvPr/>
              </p:nvSpPr>
              <p:spPr bwMode="auto">
                <a:xfrm>
                  <a:off x="1161931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5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5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7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7"/>
                      </a:lnTo>
                      <a:lnTo>
                        <a:pt x="162" y="150"/>
                      </a:lnTo>
                      <a:lnTo>
                        <a:pt x="168" y="143"/>
                      </a:lnTo>
                      <a:lnTo>
                        <a:pt x="172" y="136"/>
                      </a:lnTo>
                      <a:lnTo>
                        <a:pt x="177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7" y="57"/>
                      </a:lnTo>
                      <a:lnTo>
                        <a:pt x="172" y="49"/>
                      </a:lnTo>
                      <a:lnTo>
                        <a:pt x="168" y="41"/>
                      </a:lnTo>
                      <a:lnTo>
                        <a:pt x="162" y="34"/>
                      </a:lnTo>
                      <a:lnTo>
                        <a:pt x="157" y="28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5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8" y="57"/>
                      </a:lnTo>
                      <a:lnTo>
                        <a:pt x="5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8" y="157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7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69" name="Freeform 138"/>
                <p:cNvSpPr>
                  <a:spLocks/>
                </p:cNvSpPr>
                <p:nvPr/>
              </p:nvSpPr>
              <p:spPr bwMode="auto">
                <a:xfrm>
                  <a:off x="11659003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5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4"/>
                    </a:cxn>
                    <a:cxn ang="0">
                      <a:pos x="10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5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0" name="Freeform 139"/>
                <p:cNvSpPr>
                  <a:spLocks/>
                </p:cNvSpPr>
                <p:nvPr/>
              </p:nvSpPr>
              <p:spPr bwMode="auto">
                <a:xfrm>
                  <a:off x="11698690" y="258857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4"/>
                    </a:cxn>
                    <a:cxn ang="0">
                      <a:pos x="11" y="49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9"/>
                      </a:lnTo>
                      <a:lnTo>
                        <a:pt x="166" y="41"/>
                      </a:lnTo>
                      <a:lnTo>
                        <a:pt x="162" y="34"/>
                      </a:lnTo>
                      <a:lnTo>
                        <a:pt x="155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1" name="Freeform 140"/>
                <p:cNvSpPr>
                  <a:spLocks/>
                </p:cNvSpPr>
                <p:nvPr/>
              </p:nvSpPr>
              <p:spPr bwMode="auto">
                <a:xfrm>
                  <a:off x="1173996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6" y="41"/>
                      </a:lnTo>
                      <a:lnTo>
                        <a:pt x="162" y="34"/>
                      </a:lnTo>
                      <a:lnTo>
                        <a:pt x="155" y="28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6" y="57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2" name="Freeform 141"/>
                <p:cNvSpPr>
                  <a:spLocks/>
                </p:cNvSpPr>
                <p:nvPr/>
              </p:nvSpPr>
              <p:spPr bwMode="auto">
                <a:xfrm>
                  <a:off x="11779653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6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273" name="Freeform 142"/>
                <p:cNvSpPr>
                  <a:spLocks noEditPoints="1"/>
                </p:cNvSpPr>
                <p:nvPr/>
              </p:nvSpPr>
              <p:spPr bwMode="auto">
                <a:xfrm>
                  <a:off x="11451040" y="1826574"/>
                  <a:ext cx="1163638" cy="2817813"/>
                </a:xfrm>
                <a:custGeom>
                  <a:avLst/>
                  <a:gdLst/>
                  <a:ahLst/>
                  <a:cxnLst>
                    <a:cxn ang="0">
                      <a:pos x="7278" y="17716"/>
                    </a:cxn>
                    <a:cxn ang="0">
                      <a:pos x="8" y="108"/>
                    </a:cxn>
                    <a:cxn ang="0">
                      <a:pos x="6789" y="11256"/>
                    </a:cxn>
                    <a:cxn ang="0">
                      <a:pos x="6875" y="12138"/>
                    </a:cxn>
                    <a:cxn ang="0">
                      <a:pos x="664" y="12286"/>
                    </a:cxn>
                    <a:cxn ang="0">
                      <a:pos x="438" y="12054"/>
                    </a:cxn>
                    <a:cxn ang="0">
                      <a:pos x="626" y="11218"/>
                    </a:cxn>
                    <a:cxn ang="0">
                      <a:pos x="6850" y="10134"/>
                    </a:cxn>
                    <a:cxn ang="0">
                      <a:pos x="6826" y="11025"/>
                    </a:cxn>
                    <a:cxn ang="0">
                      <a:pos x="578" y="11077"/>
                    </a:cxn>
                    <a:cxn ang="0">
                      <a:pos x="446" y="10211"/>
                    </a:cxn>
                    <a:cxn ang="0">
                      <a:pos x="705" y="8842"/>
                    </a:cxn>
                    <a:cxn ang="0">
                      <a:pos x="6887" y="9028"/>
                    </a:cxn>
                    <a:cxn ang="0">
                      <a:pos x="6755" y="9895"/>
                    </a:cxn>
                    <a:cxn ang="0">
                      <a:pos x="507" y="9842"/>
                    </a:cxn>
                    <a:cxn ang="0">
                      <a:pos x="484" y="8952"/>
                    </a:cxn>
                    <a:cxn ang="0">
                      <a:pos x="6708" y="7670"/>
                    </a:cxn>
                    <a:cxn ang="0">
                      <a:pos x="6895" y="8507"/>
                    </a:cxn>
                    <a:cxn ang="0">
                      <a:pos x="6669" y="8739"/>
                    </a:cxn>
                    <a:cxn ang="0">
                      <a:pos x="459" y="8590"/>
                    </a:cxn>
                    <a:cxn ang="0">
                      <a:pos x="546" y="7709"/>
                    </a:cxn>
                    <a:cxn ang="0">
                      <a:pos x="6789" y="6526"/>
                    </a:cxn>
                    <a:cxn ang="0">
                      <a:pos x="6875" y="7407"/>
                    </a:cxn>
                    <a:cxn ang="0">
                      <a:pos x="664" y="7556"/>
                    </a:cxn>
                    <a:cxn ang="0">
                      <a:pos x="438" y="7324"/>
                    </a:cxn>
                    <a:cxn ang="0">
                      <a:pos x="626" y="6488"/>
                    </a:cxn>
                    <a:cxn ang="0">
                      <a:pos x="6850" y="5404"/>
                    </a:cxn>
                    <a:cxn ang="0">
                      <a:pos x="6826" y="6296"/>
                    </a:cxn>
                    <a:cxn ang="0">
                      <a:pos x="578" y="6347"/>
                    </a:cxn>
                    <a:cxn ang="0">
                      <a:pos x="446" y="5480"/>
                    </a:cxn>
                    <a:cxn ang="0">
                      <a:pos x="705" y="4111"/>
                    </a:cxn>
                    <a:cxn ang="0">
                      <a:pos x="6887" y="4298"/>
                    </a:cxn>
                    <a:cxn ang="0">
                      <a:pos x="6755" y="5164"/>
                    </a:cxn>
                    <a:cxn ang="0">
                      <a:pos x="507" y="5113"/>
                    </a:cxn>
                    <a:cxn ang="0">
                      <a:pos x="484" y="4221"/>
                    </a:cxn>
                    <a:cxn ang="0">
                      <a:pos x="3868" y="13193"/>
                    </a:cxn>
                    <a:cxn ang="0">
                      <a:pos x="4227" y="13800"/>
                    </a:cxn>
                    <a:cxn ang="0">
                      <a:pos x="3706" y="14270"/>
                    </a:cxn>
                    <a:cxn ang="0">
                      <a:pos x="3139" y="13854"/>
                    </a:cxn>
                    <a:cxn ang="0">
                      <a:pos x="3438" y="13214"/>
                    </a:cxn>
                    <a:cxn ang="0">
                      <a:pos x="5725" y="15090"/>
                    </a:cxn>
                    <a:cxn ang="0">
                      <a:pos x="1625" y="15153"/>
                    </a:cxn>
                    <a:cxn ang="0">
                      <a:pos x="5640" y="15449"/>
                    </a:cxn>
                    <a:cxn ang="0">
                      <a:pos x="5600" y="15705"/>
                    </a:cxn>
                    <a:cxn ang="0">
                      <a:pos x="1659" y="15469"/>
                    </a:cxn>
                    <a:cxn ang="0">
                      <a:pos x="5723" y="16082"/>
                    </a:cxn>
                    <a:cxn ang="0">
                      <a:pos x="1615" y="16095"/>
                    </a:cxn>
                    <a:cxn ang="0">
                      <a:pos x="6708" y="2941"/>
                    </a:cxn>
                    <a:cxn ang="0">
                      <a:pos x="6895" y="3776"/>
                    </a:cxn>
                    <a:cxn ang="0">
                      <a:pos x="6669" y="4009"/>
                    </a:cxn>
                    <a:cxn ang="0">
                      <a:pos x="459" y="3861"/>
                    </a:cxn>
                    <a:cxn ang="0">
                      <a:pos x="546" y="2979"/>
                    </a:cxn>
                    <a:cxn ang="0">
                      <a:pos x="6789" y="1796"/>
                    </a:cxn>
                    <a:cxn ang="0">
                      <a:pos x="6875" y="2678"/>
                    </a:cxn>
                    <a:cxn ang="0">
                      <a:pos x="664" y="2827"/>
                    </a:cxn>
                    <a:cxn ang="0">
                      <a:pos x="438" y="2594"/>
                    </a:cxn>
                    <a:cxn ang="0">
                      <a:pos x="626" y="1758"/>
                    </a:cxn>
                    <a:cxn ang="0">
                      <a:pos x="6850" y="673"/>
                    </a:cxn>
                    <a:cxn ang="0">
                      <a:pos x="6826" y="1565"/>
                    </a:cxn>
                    <a:cxn ang="0">
                      <a:pos x="578" y="1617"/>
                    </a:cxn>
                    <a:cxn ang="0">
                      <a:pos x="446" y="750"/>
                    </a:cxn>
                  </a:cxnLst>
                  <a:rect l="0" t="0" r="r" b="b"/>
                  <a:pathLst>
                    <a:path w="7333" h="17750">
                      <a:moveTo>
                        <a:pt x="152" y="0"/>
                      </a:moveTo>
                      <a:lnTo>
                        <a:pt x="7181" y="0"/>
                      </a:lnTo>
                      <a:lnTo>
                        <a:pt x="7197" y="1"/>
                      </a:lnTo>
                      <a:lnTo>
                        <a:pt x="7211" y="3"/>
                      </a:lnTo>
                      <a:lnTo>
                        <a:pt x="7227" y="7"/>
                      </a:lnTo>
                      <a:lnTo>
                        <a:pt x="7240" y="12"/>
                      </a:lnTo>
                      <a:lnTo>
                        <a:pt x="7253" y="19"/>
                      </a:lnTo>
                      <a:lnTo>
                        <a:pt x="7265" y="27"/>
                      </a:lnTo>
                      <a:lnTo>
                        <a:pt x="7278" y="36"/>
                      </a:lnTo>
                      <a:lnTo>
                        <a:pt x="7289" y="44"/>
                      </a:lnTo>
                      <a:lnTo>
                        <a:pt x="7299" y="55"/>
                      </a:lnTo>
                      <a:lnTo>
                        <a:pt x="7306" y="68"/>
                      </a:lnTo>
                      <a:lnTo>
                        <a:pt x="7314" y="80"/>
                      </a:lnTo>
                      <a:lnTo>
                        <a:pt x="7321" y="93"/>
                      </a:lnTo>
                      <a:lnTo>
                        <a:pt x="7326" y="108"/>
                      </a:lnTo>
                      <a:lnTo>
                        <a:pt x="7330" y="122"/>
                      </a:lnTo>
                      <a:lnTo>
                        <a:pt x="7332" y="138"/>
                      </a:lnTo>
                      <a:lnTo>
                        <a:pt x="7333" y="153"/>
                      </a:lnTo>
                      <a:lnTo>
                        <a:pt x="7333" y="17597"/>
                      </a:lnTo>
                      <a:lnTo>
                        <a:pt x="7332" y="17612"/>
                      </a:lnTo>
                      <a:lnTo>
                        <a:pt x="7330" y="17628"/>
                      </a:lnTo>
                      <a:lnTo>
                        <a:pt x="7326" y="17642"/>
                      </a:lnTo>
                      <a:lnTo>
                        <a:pt x="7321" y="17657"/>
                      </a:lnTo>
                      <a:lnTo>
                        <a:pt x="7314" y="17670"/>
                      </a:lnTo>
                      <a:lnTo>
                        <a:pt x="7306" y="17682"/>
                      </a:lnTo>
                      <a:lnTo>
                        <a:pt x="7299" y="17695"/>
                      </a:lnTo>
                      <a:lnTo>
                        <a:pt x="7289" y="17706"/>
                      </a:lnTo>
                      <a:lnTo>
                        <a:pt x="7278" y="17716"/>
                      </a:lnTo>
                      <a:lnTo>
                        <a:pt x="7265" y="17723"/>
                      </a:lnTo>
                      <a:lnTo>
                        <a:pt x="7253" y="17731"/>
                      </a:lnTo>
                      <a:lnTo>
                        <a:pt x="7240" y="17738"/>
                      </a:lnTo>
                      <a:lnTo>
                        <a:pt x="7227" y="17743"/>
                      </a:lnTo>
                      <a:lnTo>
                        <a:pt x="7211" y="17747"/>
                      </a:lnTo>
                      <a:lnTo>
                        <a:pt x="7197" y="17749"/>
                      </a:lnTo>
                      <a:lnTo>
                        <a:pt x="7181" y="17750"/>
                      </a:lnTo>
                      <a:lnTo>
                        <a:pt x="152" y="17750"/>
                      </a:lnTo>
                      <a:lnTo>
                        <a:pt x="137" y="17749"/>
                      </a:lnTo>
                      <a:lnTo>
                        <a:pt x="122" y="17747"/>
                      </a:lnTo>
                      <a:lnTo>
                        <a:pt x="108" y="17743"/>
                      </a:lnTo>
                      <a:lnTo>
                        <a:pt x="93" y="17738"/>
                      </a:lnTo>
                      <a:lnTo>
                        <a:pt x="80" y="17731"/>
                      </a:lnTo>
                      <a:lnTo>
                        <a:pt x="68" y="17723"/>
                      </a:lnTo>
                      <a:lnTo>
                        <a:pt x="56" y="17716"/>
                      </a:lnTo>
                      <a:lnTo>
                        <a:pt x="46" y="17706"/>
                      </a:lnTo>
                      <a:lnTo>
                        <a:pt x="36" y="17695"/>
                      </a:lnTo>
                      <a:lnTo>
                        <a:pt x="27" y="17682"/>
                      </a:lnTo>
                      <a:lnTo>
                        <a:pt x="19" y="17670"/>
                      </a:lnTo>
                      <a:lnTo>
                        <a:pt x="12" y="17657"/>
                      </a:lnTo>
                      <a:lnTo>
                        <a:pt x="8" y="17642"/>
                      </a:lnTo>
                      <a:lnTo>
                        <a:pt x="4" y="17628"/>
                      </a:lnTo>
                      <a:lnTo>
                        <a:pt x="1" y="17612"/>
                      </a:lnTo>
                      <a:lnTo>
                        <a:pt x="0" y="17597"/>
                      </a:lnTo>
                      <a:lnTo>
                        <a:pt x="0" y="153"/>
                      </a:lnTo>
                      <a:lnTo>
                        <a:pt x="1" y="138"/>
                      </a:lnTo>
                      <a:lnTo>
                        <a:pt x="4" y="122"/>
                      </a:lnTo>
                      <a:lnTo>
                        <a:pt x="8" y="108"/>
                      </a:lnTo>
                      <a:lnTo>
                        <a:pt x="12" y="93"/>
                      </a:lnTo>
                      <a:lnTo>
                        <a:pt x="19" y="80"/>
                      </a:lnTo>
                      <a:lnTo>
                        <a:pt x="27" y="68"/>
                      </a:lnTo>
                      <a:lnTo>
                        <a:pt x="36" y="55"/>
                      </a:lnTo>
                      <a:lnTo>
                        <a:pt x="46" y="44"/>
                      </a:lnTo>
                      <a:lnTo>
                        <a:pt x="56" y="36"/>
                      </a:lnTo>
                      <a:lnTo>
                        <a:pt x="68" y="27"/>
                      </a:lnTo>
                      <a:lnTo>
                        <a:pt x="80" y="19"/>
                      </a:lnTo>
                      <a:lnTo>
                        <a:pt x="93" y="12"/>
                      </a:lnTo>
                      <a:lnTo>
                        <a:pt x="108" y="7"/>
                      </a:lnTo>
                      <a:lnTo>
                        <a:pt x="122" y="3"/>
                      </a:lnTo>
                      <a:lnTo>
                        <a:pt x="137" y="1"/>
                      </a:lnTo>
                      <a:lnTo>
                        <a:pt x="152" y="0"/>
                      </a:lnTo>
                      <a:close/>
                      <a:moveTo>
                        <a:pt x="705" y="11207"/>
                      </a:moveTo>
                      <a:lnTo>
                        <a:pt x="6629" y="11207"/>
                      </a:lnTo>
                      <a:lnTo>
                        <a:pt x="6642" y="11207"/>
                      </a:lnTo>
                      <a:lnTo>
                        <a:pt x="6655" y="11208"/>
                      </a:lnTo>
                      <a:lnTo>
                        <a:pt x="6669" y="11209"/>
                      </a:lnTo>
                      <a:lnTo>
                        <a:pt x="6682" y="11211"/>
                      </a:lnTo>
                      <a:lnTo>
                        <a:pt x="6695" y="11215"/>
                      </a:lnTo>
                      <a:lnTo>
                        <a:pt x="6708" y="11218"/>
                      </a:lnTo>
                      <a:lnTo>
                        <a:pt x="6720" y="11221"/>
                      </a:lnTo>
                      <a:lnTo>
                        <a:pt x="6732" y="11226"/>
                      </a:lnTo>
                      <a:lnTo>
                        <a:pt x="6744" y="11231"/>
                      </a:lnTo>
                      <a:lnTo>
                        <a:pt x="6755" y="11237"/>
                      </a:lnTo>
                      <a:lnTo>
                        <a:pt x="6766" y="11242"/>
                      </a:lnTo>
                      <a:lnTo>
                        <a:pt x="6777" y="11249"/>
                      </a:lnTo>
                      <a:lnTo>
                        <a:pt x="6789" y="11256"/>
                      </a:lnTo>
                      <a:lnTo>
                        <a:pt x="6799" y="11263"/>
                      </a:lnTo>
                      <a:lnTo>
                        <a:pt x="6809" y="11271"/>
                      </a:lnTo>
                      <a:lnTo>
                        <a:pt x="6817" y="11279"/>
                      </a:lnTo>
                      <a:lnTo>
                        <a:pt x="6826" y="11288"/>
                      </a:lnTo>
                      <a:lnTo>
                        <a:pt x="6834" y="11297"/>
                      </a:lnTo>
                      <a:lnTo>
                        <a:pt x="6843" y="11307"/>
                      </a:lnTo>
                      <a:lnTo>
                        <a:pt x="6850" y="11316"/>
                      </a:lnTo>
                      <a:lnTo>
                        <a:pt x="6857" y="11327"/>
                      </a:lnTo>
                      <a:lnTo>
                        <a:pt x="6863" y="11337"/>
                      </a:lnTo>
                      <a:lnTo>
                        <a:pt x="6870" y="11348"/>
                      </a:lnTo>
                      <a:lnTo>
                        <a:pt x="6875" y="11358"/>
                      </a:lnTo>
                      <a:lnTo>
                        <a:pt x="6879" y="11370"/>
                      </a:lnTo>
                      <a:lnTo>
                        <a:pt x="6884" y="11381"/>
                      </a:lnTo>
                      <a:lnTo>
                        <a:pt x="6887" y="11392"/>
                      </a:lnTo>
                      <a:lnTo>
                        <a:pt x="6891" y="11404"/>
                      </a:lnTo>
                      <a:lnTo>
                        <a:pt x="6893" y="11417"/>
                      </a:lnTo>
                      <a:lnTo>
                        <a:pt x="6894" y="11429"/>
                      </a:lnTo>
                      <a:lnTo>
                        <a:pt x="6895" y="11442"/>
                      </a:lnTo>
                      <a:lnTo>
                        <a:pt x="6896" y="11454"/>
                      </a:lnTo>
                      <a:lnTo>
                        <a:pt x="6896" y="12041"/>
                      </a:lnTo>
                      <a:lnTo>
                        <a:pt x="6895" y="12054"/>
                      </a:lnTo>
                      <a:lnTo>
                        <a:pt x="6894" y="12067"/>
                      </a:lnTo>
                      <a:lnTo>
                        <a:pt x="6893" y="12079"/>
                      </a:lnTo>
                      <a:lnTo>
                        <a:pt x="6891" y="12091"/>
                      </a:lnTo>
                      <a:lnTo>
                        <a:pt x="6887" y="12103"/>
                      </a:lnTo>
                      <a:lnTo>
                        <a:pt x="6884" y="12115"/>
                      </a:lnTo>
                      <a:lnTo>
                        <a:pt x="6879" y="12127"/>
                      </a:lnTo>
                      <a:lnTo>
                        <a:pt x="6875" y="12138"/>
                      </a:lnTo>
                      <a:lnTo>
                        <a:pt x="6870" y="12149"/>
                      </a:lnTo>
                      <a:lnTo>
                        <a:pt x="6863" y="12160"/>
                      </a:lnTo>
                      <a:lnTo>
                        <a:pt x="6857" y="12170"/>
                      </a:lnTo>
                      <a:lnTo>
                        <a:pt x="6850" y="12180"/>
                      </a:lnTo>
                      <a:lnTo>
                        <a:pt x="6843" y="12190"/>
                      </a:lnTo>
                      <a:lnTo>
                        <a:pt x="6834" y="12199"/>
                      </a:lnTo>
                      <a:lnTo>
                        <a:pt x="6826" y="12208"/>
                      </a:lnTo>
                      <a:lnTo>
                        <a:pt x="6817" y="12216"/>
                      </a:lnTo>
                      <a:lnTo>
                        <a:pt x="6809" y="12224"/>
                      </a:lnTo>
                      <a:lnTo>
                        <a:pt x="6799" y="12232"/>
                      </a:lnTo>
                      <a:lnTo>
                        <a:pt x="6789" y="12240"/>
                      </a:lnTo>
                      <a:lnTo>
                        <a:pt x="6777" y="12246"/>
                      </a:lnTo>
                      <a:lnTo>
                        <a:pt x="6766" y="12253"/>
                      </a:lnTo>
                      <a:lnTo>
                        <a:pt x="6755" y="12260"/>
                      </a:lnTo>
                      <a:lnTo>
                        <a:pt x="6744" y="12265"/>
                      </a:lnTo>
                      <a:lnTo>
                        <a:pt x="6732" y="12270"/>
                      </a:lnTo>
                      <a:lnTo>
                        <a:pt x="6720" y="12274"/>
                      </a:lnTo>
                      <a:lnTo>
                        <a:pt x="6708" y="12279"/>
                      </a:lnTo>
                      <a:lnTo>
                        <a:pt x="6695" y="12282"/>
                      </a:lnTo>
                      <a:lnTo>
                        <a:pt x="6682" y="12284"/>
                      </a:lnTo>
                      <a:lnTo>
                        <a:pt x="6669" y="12286"/>
                      </a:lnTo>
                      <a:lnTo>
                        <a:pt x="6655" y="12287"/>
                      </a:lnTo>
                      <a:lnTo>
                        <a:pt x="6642" y="12289"/>
                      </a:lnTo>
                      <a:lnTo>
                        <a:pt x="6629" y="12290"/>
                      </a:lnTo>
                      <a:lnTo>
                        <a:pt x="705" y="12290"/>
                      </a:lnTo>
                      <a:lnTo>
                        <a:pt x="691" y="12289"/>
                      </a:lnTo>
                      <a:lnTo>
                        <a:pt x="678" y="12287"/>
                      </a:lnTo>
                      <a:lnTo>
                        <a:pt x="664" y="12286"/>
                      </a:lnTo>
                      <a:lnTo>
                        <a:pt x="651" y="12284"/>
                      </a:lnTo>
                      <a:lnTo>
                        <a:pt x="638" y="12282"/>
                      </a:lnTo>
                      <a:lnTo>
                        <a:pt x="626" y="12279"/>
                      </a:lnTo>
                      <a:lnTo>
                        <a:pt x="613" y="12274"/>
                      </a:lnTo>
                      <a:lnTo>
                        <a:pt x="601" y="12270"/>
                      </a:lnTo>
                      <a:lnTo>
                        <a:pt x="589" y="12265"/>
                      </a:lnTo>
                      <a:lnTo>
                        <a:pt x="578" y="12260"/>
                      </a:lnTo>
                      <a:lnTo>
                        <a:pt x="567" y="12253"/>
                      </a:lnTo>
                      <a:lnTo>
                        <a:pt x="556" y="12246"/>
                      </a:lnTo>
                      <a:lnTo>
                        <a:pt x="546" y="12240"/>
                      </a:lnTo>
                      <a:lnTo>
                        <a:pt x="536" y="12232"/>
                      </a:lnTo>
                      <a:lnTo>
                        <a:pt x="526" y="12224"/>
                      </a:lnTo>
                      <a:lnTo>
                        <a:pt x="516" y="12216"/>
                      </a:lnTo>
                      <a:lnTo>
                        <a:pt x="507" y="12208"/>
                      </a:lnTo>
                      <a:lnTo>
                        <a:pt x="499" y="12199"/>
                      </a:lnTo>
                      <a:lnTo>
                        <a:pt x="491" y="12190"/>
                      </a:lnTo>
                      <a:lnTo>
                        <a:pt x="484" y="12180"/>
                      </a:lnTo>
                      <a:lnTo>
                        <a:pt x="477" y="12170"/>
                      </a:lnTo>
                      <a:lnTo>
                        <a:pt x="470" y="12160"/>
                      </a:lnTo>
                      <a:lnTo>
                        <a:pt x="464" y="12149"/>
                      </a:lnTo>
                      <a:lnTo>
                        <a:pt x="459" y="12138"/>
                      </a:lnTo>
                      <a:lnTo>
                        <a:pt x="454" y="12127"/>
                      </a:lnTo>
                      <a:lnTo>
                        <a:pt x="450" y="12115"/>
                      </a:lnTo>
                      <a:lnTo>
                        <a:pt x="446" y="12103"/>
                      </a:lnTo>
                      <a:lnTo>
                        <a:pt x="444" y="12091"/>
                      </a:lnTo>
                      <a:lnTo>
                        <a:pt x="440" y="12079"/>
                      </a:lnTo>
                      <a:lnTo>
                        <a:pt x="439" y="12067"/>
                      </a:lnTo>
                      <a:lnTo>
                        <a:pt x="438" y="12054"/>
                      </a:lnTo>
                      <a:lnTo>
                        <a:pt x="438" y="12041"/>
                      </a:lnTo>
                      <a:lnTo>
                        <a:pt x="438" y="11454"/>
                      </a:lnTo>
                      <a:lnTo>
                        <a:pt x="438" y="11442"/>
                      </a:lnTo>
                      <a:lnTo>
                        <a:pt x="439" y="11429"/>
                      </a:lnTo>
                      <a:lnTo>
                        <a:pt x="440" y="11417"/>
                      </a:lnTo>
                      <a:lnTo>
                        <a:pt x="444" y="11404"/>
                      </a:lnTo>
                      <a:lnTo>
                        <a:pt x="446" y="11392"/>
                      </a:lnTo>
                      <a:lnTo>
                        <a:pt x="450" y="11381"/>
                      </a:lnTo>
                      <a:lnTo>
                        <a:pt x="454" y="11370"/>
                      </a:lnTo>
                      <a:lnTo>
                        <a:pt x="459" y="11358"/>
                      </a:lnTo>
                      <a:lnTo>
                        <a:pt x="464" y="11348"/>
                      </a:lnTo>
                      <a:lnTo>
                        <a:pt x="470" y="11337"/>
                      </a:lnTo>
                      <a:lnTo>
                        <a:pt x="477" y="11327"/>
                      </a:lnTo>
                      <a:lnTo>
                        <a:pt x="484" y="11316"/>
                      </a:lnTo>
                      <a:lnTo>
                        <a:pt x="491" y="11307"/>
                      </a:lnTo>
                      <a:lnTo>
                        <a:pt x="499" y="11297"/>
                      </a:lnTo>
                      <a:lnTo>
                        <a:pt x="507" y="11288"/>
                      </a:lnTo>
                      <a:lnTo>
                        <a:pt x="516" y="11279"/>
                      </a:lnTo>
                      <a:lnTo>
                        <a:pt x="526" y="11271"/>
                      </a:lnTo>
                      <a:lnTo>
                        <a:pt x="536" y="11263"/>
                      </a:lnTo>
                      <a:lnTo>
                        <a:pt x="546" y="11256"/>
                      </a:lnTo>
                      <a:lnTo>
                        <a:pt x="556" y="11249"/>
                      </a:lnTo>
                      <a:lnTo>
                        <a:pt x="567" y="11242"/>
                      </a:lnTo>
                      <a:lnTo>
                        <a:pt x="578" y="11237"/>
                      </a:lnTo>
                      <a:lnTo>
                        <a:pt x="589" y="11231"/>
                      </a:lnTo>
                      <a:lnTo>
                        <a:pt x="601" y="11226"/>
                      </a:lnTo>
                      <a:lnTo>
                        <a:pt x="613" y="11221"/>
                      </a:lnTo>
                      <a:lnTo>
                        <a:pt x="626" y="11218"/>
                      </a:lnTo>
                      <a:lnTo>
                        <a:pt x="638" y="11215"/>
                      </a:lnTo>
                      <a:lnTo>
                        <a:pt x="651" y="11211"/>
                      </a:lnTo>
                      <a:lnTo>
                        <a:pt x="664" y="11209"/>
                      </a:lnTo>
                      <a:lnTo>
                        <a:pt x="678" y="11208"/>
                      </a:lnTo>
                      <a:lnTo>
                        <a:pt x="691" y="11207"/>
                      </a:lnTo>
                      <a:lnTo>
                        <a:pt x="705" y="11207"/>
                      </a:lnTo>
                      <a:close/>
                      <a:moveTo>
                        <a:pt x="705" y="10024"/>
                      </a:moveTo>
                      <a:lnTo>
                        <a:pt x="6629" y="10024"/>
                      </a:lnTo>
                      <a:lnTo>
                        <a:pt x="6642" y="10024"/>
                      </a:lnTo>
                      <a:lnTo>
                        <a:pt x="6655" y="10025"/>
                      </a:lnTo>
                      <a:lnTo>
                        <a:pt x="6669" y="10027"/>
                      </a:lnTo>
                      <a:lnTo>
                        <a:pt x="6682" y="10029"/>
                      </a:lnTo>
                      <a:lnTo>
                        <a:pt x="6695" y="10032"/>
                      </a:lnTo>
                      <a:lnTo>
                        <a:pt x="6708" y="10035"/>
                      </a:lnTo>
                      <a:lnTo>
                        <a:pt x="6720" y="10039"/>
                      </a:lnTo>
                      <a:lnTo>
                        <a:pt x="6732" y="10043"/>
                      </a:lnTo>
                      <a:lnTo>
                        <a:pt x="6744" y="10049"/>
                      </a:lnTo>
                      <a:lnTo>
                        <a:pt x="6755" y="10054"/>
                      </a:lnTo>
                      <a:lnTo>
                        <a:pt x="6766" y="10060"/>
                      </a:lnTo>
                      <a:lnTo>
                        <a:pt x="6777" y="10066"/>
                      </a:lnTo>
                      <a:lnTo>
                        <a:pt x="6789" y="10073"/>
                      </a:lnTo>
                      <a:lnTo>
                        <a:pt x="6799" y="10081"/>
                      </a:lnTo>
                      <a:lnTo>
                        <a:pt x="6809" y="10089"/>
                      </a:lnTo>
                      <a:lnTo>
                        <a:pt x="6817" y="10096"/>
                      </a:lnTo>
                      <a:lnTo>
                        <a:pt x="6826" y="10105"/>
                      </a:lnTo>
                      <a:lnTo>
                        <a:pt x="6834" y="10114"/>
                      </a:lnTo>
                      <a:lnTo>
                        <a:pt x="6843" y="10124"/>
                      </a:lnTo>
                      <a:lnTo>
                        <a:pt x="6850" y="10134"/>
                      </a:lnTo>
                      <a:lnTo>
                        <a:pt x="6857" y="10144"/>
                      </a:lnTo>
                      <a:lnTo>
                        <a:pt x="6863" y="10154"/>
                      </a:lnTo>
                      <a:lnTo>
                        <a:pt x="6870" y="10165"/>
                      </a:lnTo>
                      <a:lnTo>
                        <a:pt x="6875" y="10175"/>
                      </a:lnTo>
                      <a:lnTo>
                        <a:pt x="6879" y="10187"/>
                      </a:lnTo>
                      <a:lnTo>
                        <a:pt x="6884" y="10198"/>
                      </a:lnTo>
                      <a:lnTo>
                        <a:pt x="6887" y="10211"/>
                      </a:lnTo>
                      <a:lnTo>
                        <a:pt x="6891" y="10222"/>
                      </a:lnTo>
                      <a:lnTo>
                        <a:pt x="6893" y="10234"/>
                      </a:lnTo>
                      <a:lnTo>
                        <a:pt x="6894" y="10246"/>
                      </a:lnTo>
                      <a:lnTo>
                        <a:pt x="6895" y="10260"/>
                      </a:lnTo>
                      <a:lnTo>
                        <a:pt x="6896" y="10272"/>
                      </a:lnTo>
                      <a:lnTo>
                        <a:pt x="6896" y="10859"/>
                      </a:lnTo>
                      <a:lnTo>
                        <a:pt x="6895" y="10872"/>
                      </a:lnTo>
                      <a:lnTo>
                        <a:pt x="6894" y="10884"/>
                      </a:lnTo>
                      <a:lnTo>
                        <a:pt x="6893" y="10896"/>
                      </a:lnTo>
                      <a:lnTo>
                        <a:pt x="6891" y="10908"/>
                      </a:lnTo>
                      <a:lnTo>
                        <a:pt x="6887" y="10921"/>
                      </a:lnTo>
                      <a:lnTo>
                        <a:pt x="6884" y="10933"/>
                      </a:lnTo>
                      <a:lnTo>
                        <a:pt x="6879" y="10944"/>
                      </a:lnTo>
                      <a:lnTo>
                        <a:pt x="6875" y="10955"/>
                      </a:lnTo>
                      <a:lnTo>
                        <a:pt x="6870" y="10966"/>
                      </a:lnTo>
                      <a:lnTo>
                        <a:pt x="6863" y="10977"/>
                      </a:lnTo>
                      <a:lnTo>
                        <a:pt x="6857" y="10987"/>
                      </a:lnTo>
                      <a:lnTo>
                        <a:pt x="6850" y="10997"/>
                      </a:lnTo>
                      <a:lnTo>
                        <a:pt x="6843" y="11007"/>
                      </a:lnTo>
                      <a:lnTo>
                        <a:pt x="6834" y="11016"/>
                      </a:lnTo>
                      <a:lnTo>
                        <a:pt x="6826" y="11025"/>
                      </a:lnTo>
                      <a:lnTo>
                        <a:pt x="6817" y="11034"/>
                      </a:lnTo>
                      <a:lnTo>
                        <a:pt x="6809" y="11043"/>
                      </a:lnTo>
                      <a:lnTo>
                        <a:pt x="6799" y="11050"/>
                      </a:lnTo>
                      <a:lnTo>
                        <a:pt x="6789" y="11057"/>
                      </a:lnTo>
                      <a:lnTo>
                        <a:pt x="6777" y="11064"/>
                      </a:lnTo>
                      <a:lnTo>
                        <a:pt x="6766" y="11070"/>
                      </a:lnTo>
                      <a:lnTo>
                        <a:pt x="6755" y="11077"/>
                      </a:lnTo>
                      <a:lnTo>
                        <a:pt x="6744" y="11083"/>
                      </a:lnTo>
                      <a:lnTo>
                        <a:pt x="6732" y="11087"/>
                      </a:lnTo>
                      <a:lnTo>
                        <a:pt x="6720" y="11092"/>
                      </a:lnTo>
                      <a:lnTo>
                        <a:pt x="6708" y="11096"/>
                      </a:lnTo>
                      <a:lnTo>
                        <a:pt x="6695" y="11099"/>
                      </a:lnTo>
                      <a:lnTo>
                        <a:pt x="6682" y="11102"/>
                      </a:lnTo>
                      <a:lnTo>
                        <a:pt x="6669" y="11104"/>
                      </a:lnTo>
                      <a:lnTo>
                        <a:pt x="6655" y="11106"/>
                      </a:lnTo>
                      <a:lnTo>
                        <a:pt x="6642" y="11106"/>
                      </a:lnTo>
                      <a:lnTo>
                        <a:pt x="6629" y="11107"/>
                      </a:lnTo>
                      <a:lnTo>
                        <a:pt x="705" y="11107"/>
                      </a:lnTo>
                      <a:lnTo>
                        <a:pt x="691" y="11106"/>
                      </a:lnTo>
                      <a:lnTo>
                        <a:pt x="678" y="11106"/>
                      </a:lnTo>
                      <a:lnTo>
                        <a:pt x="664" y="11104"/>
                      </a:lnTo>
                      <a:lnTo>
                        <a:pt x="651" y="11102"/>
                      </a:lnTo>
                      <a:lnTo>
                        <a:pt x="638" y="11099"/>
                      </a:lnTo>
                      <a:lnTo>
                        <a:pt x="626" y="11096"/>
                      </a:lnTo>
                      <a:lnTo>
                        <a:pt x="613" y="11092"/>
                      </a:lnTo>
                      <a:lnTo>
                        <a:pt x="601" y="11087"/>
                      </a:lnTo>
                      <a:lnTo>
                        <a:pt x="589" y="11083"/>
                      </a:lnTo>
                      <a:lnTo>
                        <a:pt x="578" y="11077"/>
                      </a:lnTo>
                      <a:lnTo>
                        <a:pt x="567" y="11070"/>
                      </a:lnTo>
                      <a:lnTo>
                        <a:pt x="556" y="11064"/>
                      </a:lnTo>
                      <a:lnTo>
                        <a:pt x="546" y="11057"/>
                      </a:lnTo>
                      <a:lnTo>
                        <a:pt x="536" y="11050"/>
                      </a:lnTo>
                      <a:lnTo>
                        <a:pt x="526" y="11043"/>
                      </a:lnTo>
                      <a:lnTo>
                        <a:pt x="516" y="11034"/>
                      </a:lnTo>
                      <a:lnTo>
                        <a:pt x="507" y="11025"/>
                      </a:lnTo>
                      <a:lnTo>
                        <a:pt x="499" y="11016"/>
                      </a:lnTo>
                      <a:lnTo>
                        <a:pt x="491" y="11007"/>
                      </a:lnTo>
                      <a:lnTo>
                        <a:pt x="484" y="10997"/>
                      </a:lnTo>
                      <a:lnTo>
                        <a:pt x="477" y="10987"/>
                      </a:lnTo>
                      <a:lnTo>
                        <a:pt x="470" y="10977"/>
                      </a:lnTo>
                      <a:lnTo>
                        <a:pt x="464" y="10966"/>
                      </a:lnTo>
                      <a:lnTo>
                        <a:pt x="459" y="10955"/>
                      </a:lnTo>
                      <a:lnTo>
                        <a:pt x="454" y="10944"/>
                      </a:lnTo>
                      <a:lnTo>
                        <a:pt x="450" y="10933"/>
                      </a:lnTo>
                      <a:lnTo>
                        <a:pt x="446" y="10921"/>
                      </a:lnTo>
                      <a:lnTo>
                        <a:pt x="444" y="10908"/>
                      </a:lnTo>
                      <a:lnTo>
                        <a:pt x="440" y="10896"/>
                      </a:lnTo>
                      <a:lnTo>
                        <a:pt x="439" y="10884"/>
                      </a:lnTo>
                      <a:lnTo>
                        <a:pt x="438" y="10872"/>
                      </a:lnTo>
                      <a:lnTo>
                        <a:pt x="438" y="10859"/>
                      </a:lnTo>
                      <a:lnTo>
                        <a:pt x="438" y="10272"/>
                      </a:lnTo>
                      <a:lnTo>
                        <a:pt x="438" y="10260"/>
                      </a:lnTo>
                      <a:lnTo>
                        <a:pt x="439" y="10246"/>
                      </a:lnTo>
                      <a:lnTo>
                        <a:pt x="440" y="10234"/>
                      </a:lnTo>
                      <a:lnTo>
                        <a:pt x="444" y="10222"/>
                      </a:lnTo>
                      <a:lnTo>
                        <a:pt x="446" y="10211"/>
                      </a:lnTo>
                      <a:lnTo>
                        <a:pt x="450" y="10198"/>
                      </a:lnTo>
                      <a:lnTo>
                        <a:pt x="454" y="10187"/>
                      </a:lnTo>
                      <a:lnTo>
                        <a:pt x="459" y="10175"/>
                      </a:lnTo>
                      <a:lnTo>
                        <a:pt x="464" y="10165"/>
                      </a:lnTo>
                      <a:lnTo>
                        <a:pt x="470" y="10154"/>
                      </a:lnTo>
                      <a:lnTo>
                        <a:pt x="477" y="10144"/>
                      </a:lnTo>
                      <a:lnTo>
                        <a:pt x="484" y="10134"/>
                      </a:lnTo>
                      <a:lnTo>
                        <a:pt x="491" y="10124"/>
                      </a:lnTo>
                      <a:lnTo>
                        <a:pt x="499" y="10114"/>
                      </a:lnTo>
                      <a:lnTo>
                        <a:pt x="507" y="10105"/>
                      </a:lnTo>
                      <a:lnTo>
                        <a:pt x="516" y="10096"/>
                      </a:lnTo>
                      <a:lnTo>
                        <a:pt x="526" y="10089"/>
                      </a:lnTo>
                      <a:lnTo>
                        <a:pt x="536" y="10081"/>
                      </a:lnTo>
                      <a:lnTo>
                        <a:pt x="546" y="10073"/>
                      </a:lnTo>
                      <a:lnTo>
                        <a:pt x="556" y="10066"/>
                      </a:lnTo>
                      <a:lnTo>
                        <a:pt x="567" y="10060"/>
                      </a:lnTo>
                      <a:lnTo>
                        <a:pt x="578" y="10054"/>
                      </a:lnTo>
                      <a:lnTo>
                        <a:pt x="589" y="10049"/>
                      </a:lnTo>
                      <a:lnTo>
                        <a:pt x="601" y="10043"/>
                      </a:lnTo>
                      <a:lnTo>
                        <a:pt x="613" y="10039"/>
                      </a:lnTo>
                      <a:lnTo>
                        <a:pt x="626" y="10035"/>
                      </a:lnTo>
                      <a:lnTo>
                        <a:pt x="638" y="10032"/>
                      </a:lnTo>
                      <a:lnTo>
                        <a:pt x="651" y="10029"/>
                      </a:lnTo>
                      <a:lnTo>
                        <a:pt x="664" y="10027"/>
                      </a:lnTo>
                      <a:lnTo>
                        <a:pt x="678" y="10025"/>
                      </a:lnTo>
                      <a:lnTo>
                        <a:pt x="691" y="10024"/>
                      </a:lnTo>
                      <a:lnTo>
                        <a:pt x="705" y="10024"/>
                      </a:lnTo>
                      <a:close/>
                      <a:moveTo>
                        <a:pt x="705" y="8842"/>
                      </a:moveTo>
                      <a:lnTo>
                        <a:pt x="6629" y="8842"/>
                      </a:lnTo>
                      <a:lnTo>
                        <a:pt x="6642" y="8842"/>
                      </a:lnTo>
                      <a:lnTo>
                        <a:pt x="6655" y="8843"/>
                      </a:lnTo>
                      <a:lnTo>
                        <a:pt x="6669" y="8845"/>
                      </a:lnTo>
                      <a:lnTo>
                        <a:pt x="6682" y="8846"/>
                      </a:lnTo>
                      <a:lnTo>
                        <a:pt x="6695" y="8849"/>
                      </a:lnTo>
                      <a:lnTo>
                        <a:pt x="6708" y="8853"/>
                      </a:lnTo>
                      <a:lnTo>
                        <a:pt x="6720" y="8857"/>
                      </a:lnTo>
                      <a:lnTo>
                        <a:pt x="6732" y="8862"/>
                      </a:lnTo>
                      <a:lnTo>
                        <a:pt x="6744" y="8866"/>
                      </a:lnTo>
                      <a:lnTo>
                        <a:pt x="6755" y="8872"/>
                      </a:lnTo>
                      <a:lnTo>
                        <a:pt x="6766" y="8877"/>
                      </a:lnTo>
                      <a:lnTo>
                        <a:pt x="6777" y="8884"/>
                      </a:lnTo>
                      <a:lnTo>
                        <a:pt x="6789" y="8891"/>
                      </a:lnTo>
                      <a:lnTo>
                        <a:pt x="6799" y="8898"/>
                      </a:lnTo>
                      <a:lnTo>
                        <a:pt x="6809" y="8906"/>
                      </a:lnTo>
                      <a:lnTo>
                        <a:pt x="6817" y="8915"/>
                      </a:lnTo>
                      <a:lnTo>
                        <a:pt x="6826" y="8923"/>
                      </a:lnTo>
                      <a:lnTo>
                        <a:pt x="6834" y="8932"/>
                      </a:lnTo>
                      <a:lnTo>
                        <a:pt x="6843" y="8942"/>
                      </a:lnTo>
                      <a:lnTo>
                        <a:pt x="6850" y="8952"/>
                      </a:lnTo>
                      <a:lnTo>
                        <a:pt x="6857" y="8962"/>
                      </a:lnTo>
                      <a:lnTo>
                        <a:pt x="6863" y="8972"/>
                      </a:lnTo>
                      <a:lnTo>
                        <a:pt x="6870" y="8983"/>
                      </a:lnTo>
                      <a:lnTo>
                        <a:pt x="6875" y="8994"/>
                      </a:lnTo>
                      <a:lnTo>
                        <a:pt x="6879" y="9005"/>
                      </a:lnTo>
                      <a:lnTo>
                        <a:pt x="6884" y="9016"/>
                      </a:lnTo>
                      <a:lnTo>
                        <a:pt x="6887" y="9028"/>
                      </a:lnTo>
                      <a:lnTo>
                        <a:pt x="6891" y="9039"/>
                      </a:lnTo>
                      <a:lnTo>
                        <a:pt x="6893" y="9051"/>
                      </a:lnTo>
                      <a:lnTo>
                        <a:pt x="6894" y="9065"/>
                      </a:lnTo>
                      <a:lnTo>
                        <a:pt x="6895" y="9077"/>
                      </a:lnTo>
                      <a:lnTo>
                        <a:pt x="6896" y="9089"/>
                      </a:lnTo>
                      <a:lnTo>
                        <a:pt x="6896" y="9676"/>
                      </a:lnTo>
                      <a:lnTo>
                        <a:pt x="6895" y="9689"/>
                      </a:lnTo>
                      <a:lnTo>
                        <a:pt x="6894" y="9701"/>
                      </a:lnTo>
                      <a:lnTo>
                        <a:pt x="6893" y="9714"/>
                      </a:lnTo>
                      <a:lnTo>
                        <a:pt x="6891" y="9726"/>
                      </a:lnTo>
                      <a:lnTo>
                        <a:pt x="6887" y="9738"/>
                      </a:lnTo>
                      <a:lnTo>
                        <a:pt x="6884" y="9750"/>
                      </a:lnTo>
                      <a:lnTo>
                        <a:pt x="6879" y="9761"/>
                      </a:lnTo>
                      <a:lnTo>
                        <a:pt x="6875" y="9772"/>
                      </a:lnTo>
                      <a:lnTo>
                        <a:pt x="6870" y="9784"/>
                      </a:lnTo>
                      <a:lnTo>
                        <a:pt x="6863" y="9795"/>
                      </a:lnTo>
                      <a:lnTo>
                        <a:pt x="6857" y="9805"/>
                      </a:lnTo>
                      <a:lnTo>
                        <a:pt x="6850" y="9815"/>
                      </a:lnTo>
                      <a:lnTo>
                        <a:pt x="6843" y="9825"/>
                      </a:lnTo>
                      <a:lnTo>
                        <a:pt x="6834" y="9834"/>
                      </a:lnTo>
                      <a:lnTo>
                        <a:pt x="6826" y="9842"/>
                      </a:lnTo>
                      <a:lnTo>
                        <a:pt x="6817" y="9851"/>
                      </a:lnTo>
                      <a:lnTo>
                        <a:pt x="6809" y="9860"/>
                      </a:lnTo>
                      <a:lnTo>
                        <a:pt x="6799" y="9868"/>
                      </a:lnTo>
                      <a:lnTo>
                        <a:pt x="6789" y="9875"/>
                      </a:lnTo>
                      <a:lnTo>
                        <a:pt x="6777" y="9882"/>
                      </a:lnTo>
                      <a:lnTo>
                        <a:pt x="6766" y="9888"/>
                      </a:lnTo>
                      <a:lnTo>
                        <a:pt x="6755" y="9895"/>
                      </a:lnTo>
                      <a:lnTo>
                        <a:pt x="6744" y="9900"/>
                      </a:lnTo>
                      <a:lnTo>
                        <a:pt x="6732" y="9905"/>
                      </a:lnTo>
                      <a:lnTo>
                        <a:pt x="6720" y="9909"/>
                      </a:lnTo>
                      <a:lnTo>
                        <a:pt x="6708" y="9913"/>
                      </a:lnTo>
                      <a:lnTo>
                        <a:pt x="6695" y="9917"/>
                      </a:lnTo>
                      <a:lnTo>
                        <a:pt x="6682" y="9919"/>
                      </a:lnTo>
                      <a:lnTo>
                        <a:pt x="6669" y="9921"/>
                      </a:lnTo>
                      <a:lnTo>
                        <a:pt x="6655" y="9923"/>
                      </a:lnTo>
                      <a:lnTo>
                        <a:pt x="6642" y="9924"/>
                      </a:lnTo>
                      <a:lnTo>
                        <a:pt x="6629" y="9924"/>
                      </a:lnTo>
                      <a:lnTo>
                        <a:pt x="705" y="9924"/>
                      </a:lnTo>
                      <a:lnTo>
                        <a:pt x="691" y="9924"/>
                      </a:lnTo>
                      <a:lnTo>
                        <a:pt x="678" y="9923"/>
                      </a:lnTo>
                      <a:lnTo>
                        <a:pt x="664" y="9921"/>
                      </a:lnTo>
                      <a:lnTo>
                        <a:pt x="651" y="9919"/>
                      </a:lnTo>
                      <a:lnTo>
                        <a:pt x="638" y="9917"/>
                      </a:lnTo>
                      <a:lnTo>
                        <a:pt x="626" y="9913"/>
                      </a:lnTo>
                      <a:lnTo>
                        <a:pt x="613" y="9909"/>
                      </a:lnTo>
                      <a:lnTo>
                        <a:pt x="601" y="9905"/>
                      </a:lnTo>
                      <a:lnTo>
                        <a:pt x="589" y="9900"/>
                      </a:lnTo>
                      <a:lnTo>
                        <a:pt x="578" y="9895"/>
                      </a:lnTo>
                      <a:lnTo>
                        <a:pt x="567" y="9888"/>
                      </a:lnTo>
                      <a:lnTo>
                        <a:pt x="556" y="9882"/>
                      </a:lnTo>
                      <a:lnTo>
                        <a:pt x="546" y="9875"/>
                      </a:lnTo>
                      <a:lnTo>
                        <a:pt x="536" y="9868"/>
                      </a:lnTo>
                      <a:lnTo>
                        <a:pt x="526" y="9860"/>
                      </a:lnTo>
                      <a:lnTo>
                        <a:pt x="516" y="9851"/>
                      </a:lnTo>
                      <a:lnTo>
                        <a:pt x="507" y="9842"/>
                      </a:lnTo>
                      <a:lnTo>
                        <a:pt x="499" y="9834"/>
                      </a:lnTo>
                      <a:lnTo>
                        <a:pt x="491" y="9825"/>
                      </a:lnTo>
                      <a:lnTo>
                        <a:pt x="484" y="9815"/>
                      </a:lnTo>
                      <a:lnTo>
                        <a:pt x="477" y="9805"/>
                      </a:lnTo>
                      <a:lnTo>
                        <a:pt x="470" y="9795"/>
                      </a:lnTo>
                      <a:lnTo>
                        <a:pt x="464" y="9784"/>
                      </a:lnTo>
                      <a:lnTo>
                        <a:pt x="459" y="9772"/>
                      </a:lnTo>
                      <a:lnTo>
                        <a:pt x="454" y="9761"/>
                      </a:lnTo>
                      <a:lnTo>
                        <a:pt x="450" y="9750"/>
                      </a:lnTo>
                      <a:lnTo>
                        <a:pt x="446" y="9738"/>
                      </a:lnTo>
                      <a:lnTo>
                        <a:pt x="444" y="9726"/>
                      </a:lnTo>
                      <a:lnTo>
                        <a:pt x="440" y="9714"/>
                      </a:lnTo>
                      <a:lnTo>
                        <a:pt x="439" y="9701"/>
                      </a:lnTo>
                      <a:lnTo>
                        <a:pt x="438" y="9689"/>
                      </a:lnTo>
                      <a:lnTo>
                        <a:pt x="438" y="9676"/>
                      </a:lnTo>
                      <a:lnTo>
                        <a:pt x="438" y="9089"/>
                      </a:lnTo>
                      <a:lnTo>
                        <a:pt x="438" y="9077"/>
                      </a:lnTo>
                      <a:lnTo>
                        <a:pt x="439" y="9065"/>
                      </a:lnTo>
                      <a:lnTo>
                        <a:pt x="440" y="9051"/>
                      </a:lnTo>
                      <a:lnTo>
                        <a:pt x="444" y="9039"/>
                      </a:lnTo>
                      <a:lnTo>
                        <a:pt x="446" y="9028"/>
                      </a:lnTo>
                      <a:lnTo>
                        <a:pt x="450" y="9016"/>
                      </a:lnTo>
                      <a:lnTo>
                        <a:pt x="454" y="9005"/>
                      </a:lnTo>
                      <a:lnTo>
                        <a:pt x="459" y="8994"/>
                      </a:lnTo>
                      <a:lnTo>
                        <a:pt x="464" y="8983"/>
                      </a:lnTo>
                      <a:lnTo>
                        <a:pt x="470" y="8972"/>
                      </a:lnTo>
                      <a:lnTo>
                        <a:pt x="477" y="8962"/>
                      </a:lnTo>
                      <a:lnTo>
                        <a:pt x="484" y="8952"/>
                      </a:lnTo>
                      <a:lnTo>
                        <a:pt x="491" y="8942"/>
                      </a:lnTo>
                      <a:lnTo>
                        <a:pt x="499" y="8932"/>
                      </a:lnTo>
                      <a:lnTo>
                        <a:pt x="507" y="8923"/>
                      </a:lnTo>
                      <a:lnTo>
                        <a:pt x="516" y="8915"/>
                      </a:lnTo>
                      <a:lnTo>
                        <a:pt x="526" y="8906"/>
                      </a:lnTo>
                      <a:lnTo>
                        <a:pt x="536" y="8898"/>
                      </a:lnTo>
                      <a:lnTo>
                        <a:pt x="546" y="8891"/>
                      </a:lnTo>
                      <a:lnTo>
                        <a:pt x="556" y="8884"/>
                      </a:lnTo>
                      <a:lnTo>
                        <a:pt x="567" y="8877"/>
                      </a:lnTo>
                      <a:lnTo>
                        <a:pt x="578" y="8872"/>
                      </a:lnTo>
                      <a:lnTo>
                        <a:pt x="589" y="8866"/>
                      </a:lnTo>
                      <a:lnTo>
                        <a:pt x="601" y="8862"/>
                      </a:lnTo>
                      <a:lnTo>
                        <a:pt x="613" y="8857"/>
                      </a:lnTo>
                      <a:lnTo>
                        <a:pt x="626" y="8853"/>
                      </a:lnTo>
                      <a:lnTo>
                        <a:pt x="638" y="8849"/>
                      </a:lnTo>
                      <a:lnTo>
                        <a:pt x="651" y="8846"/>
                      </a:lnTo>
                      <a:lnTo>
                        <a:pt x="664" y="8845"/>
                      </a:lnTo>
                      <a:lnTo>
                        <a:pt x="678" y="8843"/>
                      </a:lnTo>
                      <a:lnTo>
                        <a:pt x="691" y="8842"/>
                      </a:lnTo>
                      <a:lnTo>
                        <a:pt x="705" y="8842"/>
                      </a:lnTo>
                      <a:close/>
                      <a:moveTo>
                        <a:pt x="705" y="7659"/>
                      </a:moveTo>
                      <a:lnTo>
                        <a:pt x="6629" y="7659"/>
                      </a:lnTo>
                      <a:lnTo>
                        <a:pt x="6642" y="7659"/>
                      </a:lnTo>
                      <a:lnTo>
                        <a:pt x="6655" y="7660"/>
                      </a:lnTo>
                      <a:lnTo>
                        <a:pt x="6669" y="7662"/>
                      </a:lnTo>
                      <a:lnTo>
                        <a:pt x="6682" y="7665"/>
                      </a:lnTo>
                      <a:lnTo>
                        <a:pt x="6695" y="7667"/>
                      </a:lnTo>
                      <a:lnTo>
                        <a:pt x="6708" y="7670"/>
                      </a:lnTo>
                      <a:lnTo>
                        <a:pt x="6720" y="7675"/>
                      </a:lnTo>
                      <a:lnTo>
                        <a:pt x="6732" y="7679"/>
                      </a:lnTo>
                      <a:lnTo>
                        <a:pt x="6744" y="7684"/>
                      </a:lnTo>
                      <a:lnTo>
                        <a:pt x="6755" y="7689"/>
                      </a:lnTo>
                      <a:lnTo>
                        <a:pt x="6766" y="7696"/>
                      </a:lnTo>
                      <a:lnTo>
                        <a:pt x="6777" y="7701"/>
                      </a:lnTo>
                      <a:lnTo>
                        <a:pt x="6789" y="7709"/>
                      </a:lnTo>
                      <a:lnTo>
                        <a:pt x="6799" y="7716"/>
                      </a:lnTo>
                      <a:lnTo>
                        <a:pt x="6809" y="7723"/>
                      </a:lnTo>
                      <a:lnTo>
                        <a:pt x="6817" y="7732"/>
                      </a:lnTo>
                      <a:lnTo>
                        <a:pt x="6826" y="7740"/>
                      </a:lnTo>
                      <a:lnTo>
                        <a:pt x="6834" y="7750"/>
                      </a:lnTo>
                      <a:lnTo>
                        <a:pt x="6843" y="7759"/>
                      </a:lnTo>
                      <a:lnTo>
                        <a:pt x="6850" y="7769"/>
                      </a:lnTo>
                      <a:lnTo>
                        <a:pt x="6857" y="7779"/>
                      </a:lnTo>
                      <a:lnTo>
                        <a:pt x="6863" y="7789"/>
                      </a:lnTo>
                      <a:lnTo>
                        <a:pt x="6870" y="7800"/>
                      </a:lnTo>
                      <a:lnTo>
                        <a:pt x="6875" y="7811"/>
                      </a:lnTo>
                      <a:lnTo>
                        <a:pt x="6879" y="7822"/>
                      </a:lnTo>
                      <a:lnTo>
                        <a:pt x="6884" y="7833"/>
                      </a:lnTo>
                      <a:lnTo>
                        <a:pt x="6887" y="7846"/>
                      </a:lnTo>
                      <a:lnTo>
                        <a:pt x="6891" y="7858"/>
                      </a:lnTo>
                      <a:lnTo>
                        <a:pt x="6893" y="7870"/>
                      </a:lnTo>
                      <a:lnTo>
                        <a:pt x="6894" y="7882"/>
                      </a:lnTo>
                      <a:lnTo>
                        <a:pt x="6895" y="7894"/>
                      </a:lnTo>
                      <a:lnTo>
                        <a:pt x="6896" y="7907"/>
                      </a:lnTo>
                      <a:lnTo>
                        <a:pt x="6896" y="8494"/>
                      </a:lnTo>
                      <a:lnTo>
                        <a:pt x="6895" y="8507"/>
                      </a:lnTo>
                      <a:lnTo>
                        <a:pt x="6894" y="8519"/>
                      </a:lnTo>
                      <a:lnTo>
                        <a:pt x="6893" y="8531"/>
                      </a:lnTo>
                      <a:lnTo>
                        <a:pt x="6891" y="8543"/>
                      </a:lnTo>
                      <a:lnTo>
                        <a:pt x="6887" y="8556"/>
                      </a:lnTo>
                      <a:lnTo>
                        <a:pt x="6884" y="8568"/>
                      </a:lnTo>
                      <a:lnTo>
                        <a:pt x="6879" y="8579"/>
                      </a:lnTo>
                      <a:lnTo>
                        <a:pt x="6875" y="8590"/>
                      </a:lnTo>
                      <a:lnTo>
                        <a:pt x="6870" y="8601"/>
                      </a:lnTo>
                      <a:lnTo>
                        <a:pt x="6863" y="8612"/>
                      </a:lnTo>
                      <a:lnTo>
                        <a:pt x="6857" y="8622"/>
                      </a:lnTo>
                      <a:lnTo>
                        <a:pt x="6850" y="8632"/>
                      </a:lnTo>
                      <a:lnTo>
                        <a:pt x="6843" y="8642"/>
                      </a:lnTo>
                      <a:lnTo>
                        <a:pt x="6834" y="8651"/>
                      </a:lnTo>
                      <a:lnTo>
                        <a:pt x="6826" y="8661"/>
                      </a:lnTo>
                      <a:lnTo>
                        <a:pt x="6817" y="8669"/>
                      </a:lnTo>
                      <a:lnTo>
                        <a:pt x="6809" y="8678"/>
                      </a:lnTo>
                      <a:lnTo>
                        <a:pt x="6799" y="8685"/>
                      </a:lnTo>
                      <a:lnTo>
                        <a:pt x="6789" y="8692"/>
                      </a:lnTo>
                      <a:lnTo>
                        <a:pt x="6777" y="8700"/>
                      </a:lnTo>
                      <a:lnTo>
                        <a:pt x="6766" y="8706"/>
                      </a:lnTo>
                      <a:lnTo>
                        <a:pt x="6755" y="8712"/>
                      </a:lnTo>
                      <a:lnTo>
                        <a:pt x="6744" y="8717"/>
                      </a:lnTo>
                      <a:lnTo>
                        <a:pt x="6732" y="8722"/>
                      </a:lnTo>
                      <a:lnTo>
                        <a:pt x="6720" y="8726"/>
                      </a:lnTo>
                      <a:lnTo>
                        <a:pt x="6708" y="8731"/>
                      </a:lnTo>
                      <a:lnTo>
                        <a:pt x="6695" y="8734"/>
                      </a:lnTo>
                      <a:lnTo>
                        <a:pt x="6682" y="8736"/>
                      </a:lnTo>
                      <a:lnTo>
                        <a:pt x="6669" y="8739"/>
                      </a:lnTo>
                      <a:lnTo>
                        <a:pt x="6655" y="8741"/>
                      </a:lnTo>
                      <a:lnTo>
                        <a:pt x="6642" y="8742"/>
                      </a:lnTo>
                      <a:lnTo>
                        <a:pt x="6629" y="8742"/>
                      </a:lnTo>
                      <a:lnTo>
                        <a:pt x="705" y="8742"/>
                      </a:lnTo>
                      <a:lnTo>
                        <a:pt x="691" y="8742"/>
                      </a:lnTo>
                      <a:lnTo>
                        <a:pt x="678" y="8741"/>
                      </a:lnTo>
                      <a:lnTo>
                        <a:pt x="664" y="8739"/>
                      </a:lnTo>
                      <a:lnTo>
                        <a:pt x="651" y="8736"/>
                      </a:lnTo>
                      <a:lnTo>
                        <a:pt x="638" y="8734"/>
                      </a:lnTo>
                      <a:lnTo>
                        <a:pt x="626" y="8731"/>
                      </a:lnTo>
                      <a:lnTo>
                        <a:pt x="613" y="8726"/>
                      </a:lnTo>
                      <a:lnTo>
                        <a:pt x="601" y="8722"/>
                      </a:lnTo>
                      <a:lnTo>
                        <a:pt x="589" y="8717"/>
                      </a:lnTo>
                      <a:lnTo>
                        <a:pt x="578" y="8712"/>
                      </a:lnTo>
                      <a:lnTo>
                        <a:pt x="567" y="8706"/>
                      </a:lnTo>
                      <a:lnTo>
                        <a:pt x="556" y="8700"/>
                      </a:lnTo>
                      <a:lnTo>
                        <a:pt x="546" y="8692"/>
                      </a:lnTo>
                      <a:lnTo>
                        <a:pt x="536" y="8685"/>
                      </a:lnTo>
                      <a:lnTo>
                        <a:pt x="526" y="8678"/>
                      </a:lnTo>
                      <a:lnTo>
                        <a:pt x="516" y="8669"/>
                      </a:lnTo>
                      <a:lnTo>
                        <a:pt x="507" y="8661"/>
                      </a:lnTo>
                      <a:lnTo>
                        <a:pt x="499" y="8651"/>
                      </a:lnTo>
                      <a:lnTo>
                        <a:pt x="491" y="8642"/>
                      </a:lnTo>
                      <a:lnTo>
                        <a:pt x="484" y="8632"/>
                      </a:lnTo>
                      <a:lnTo>
                        <a:pt x="477" y="8622"/>
                      </a:lnTo>
                      <a:lnTo>
                        <a:pt x="470" y="8612"/>
                      </a:lnTo>
                      <a:lnTo>
                        <a:pt x="464" y="8601"/>
                      </a:lnTo>
                      <a:lnTo>
                        <a:pt x="459" y="8590"/>
                      </a:lnTo>
                      <a:lnTo>
                        <a:pt x="454" y="8579"/>
                      </a:lnTo>
                      <a:lnTo>
                        <a:pt x="450" y="8568"/>
                      </a:lnTo>
                      <a:lnTo>
                        <a:pt x="446" y="8556"/>
                      </a:lnTo>
                      <a:lnTo>
                        <a:pt x="444" y="8543"/>
                      </a:lnTo>
                      <a:lnTo>
                        <a:pt x="440" y="8531"/>
                      </a:lnTo>
                      <a:lnTo>
                        <a:pt x="439" y="8519"/>
                      </a:lnTo>
                      <a:lnTo>
                        <a:pt x="438" y="8507"/>
                      </a:lnTo>
                      <a:lnTo>
                        <a:pt x="438" y="8494"/>
                      </a:lnTo>
                      <a:lnTo>
                        <a:pt x="438" y="7907"/>
                      </a:lnTo>
                      <a:lnTo>
                        <a:pt x="438" y="7894"/>
                      </a:lnTo>
                      <a:lnTo>
                        <a:pt x="439" y="7882"/>
                      </a:lnTo>
                      <a:lnTo>
                        <a:pt x="440" y="7870"/>
                      </a:lnTo>
                      <a:lnTo>
                        <a:pt x="444" y="7858"/>
                      </a:lnTo>
                      <a:lnTo>
                        <a:pt x="446" y="7846"/>
                      </a:lnTo>
                      <a:lnTo>
                        <a:pt x="450" y="7833"/>
                      </a:lnTo>
                      <a:lnTo>
                        <a:pt x="454" y="7822"/>
                      </a:lnTo>
                      <a:lnTo>
                        <a:pt x="459" y="7811"/>
                      </a:lnTo>
                      <a:lnTo>
                        <a:pt x="464" y="7800"/>
                      </a:lnTo>
                      <a:lnTo>
                        <a:pt x="470" y="7789"/>
                      </a:lnTo>
                      <a:lnTo>
                        <a:pt x="477" y="7779"/>
                      </a:lnTo>
                      <a:lnTo>
                        <a:pt x="484" y="7769"/>
                      </a:lnTo>
                      <a:lnTo>
                        <a:pt x="491" y="7759"/>
                      </a:lnTo>
                      <a:lnTo>
                        <a:pt x="499" y="7750"/>
                      </a:lnTo>
                      <a:lnTo>
                        <a:pt x="507" y="7740"/>
                      </a:lnTo>
                      <a:lnTo>
                        <a:pt x="516" y="7732"/>
                      </a:lnTo>
                      <a:lnTo>
                        <a:pt x="526" y="7723"/>
                      </a:lnTo>
                      <a:lnTo>
                        <a:pt x="536" y="7716"/>
                      </a:lnTo>
                      <a:lnTo>
                        <a:pt x="546" y="7709"/>
                      </a:lnTo>
                      <a:lnTo>
                        <a:pt x="556" y="7701"/>
                      </a:lnTo>
                      <a:lnTo>
                        <a:pt x="567" y="7696"/>
                      </a:lnTo>
                      <a:lnTo>
                        <a:pt x="578" y="7689"/>
                      </a:lnTo>
                      <a:lnTo>
                        <a:pt x="589" y="7684"/>
                      </a:lnTo>
                      <a:lnTo>
                        <a:pt x="601" y="7679"/>
                      </a:lnTo>
                      <a:lnTo>
                        <a:pt x="613" y="7675"/>
                      </a:lnTo>
                      <a:lnTo>
                        <a:pt x="626" y="7670"/>
                      </a:lnTo>
                      <a:lnTo>
                        <a:pt x="638" y="7667"/>
                      </a:lnTo>
                      <a:lnTo>
                        <a:pt x="651" y="7665"/>
                      </a:lnTo>
                      <a:lnTo>
                        <a:pt x="664" y="7662"/>
                      </a:lnTo>
                      <a:lnTo>
                        <a:pt x="678" y="7660"/>
                      </a:lnTo>
                      <a:lnTo>
                        <a:pt x="691" y="7659"/>
                      </a:lnTo>
                      <a:lnTo>
                        <a:pt x="705" y="7659"/>
                      </a:lnTo>
                      <a:close/>
                      <a:moveTo>
                        <a:pt x="705" y="6477"/>
                      </a:moveTo>
                      <a:lnTo>
                        <a:pt x="6629" y="6477"/>
                      </a:lnTo>
                      <a:lnTo>
                        <a:pt x="6642" y="6477"/>
                      </a:lnTo>
                      <a:lnTo>
                        <a:pt x="6655" y="6478"/>
                      </a:lnTo>
                      <a:lnTo>
                        <a:pt x="6669" y="6480"/>
                      </a:lnTo>
                      <a:lnTo>
                        <a:pt x="6682" y="6482"/>
                      </a:lnTo>
                      <a:lnTo>
                        <a:pt x="6695" y="6484"/>
                      </a:lnTo>
                      <a:lnTo>
                        <a:pt x="6708" y="6488"/>
                      </a:lnTo>
                      <a:lnTo>
                        <a:pt x="6720" y="6492"/>
                      </a:lnTo>
                      <a:lnTo>
                        <a:pt x="6732" y="6497"/>
                      </a:lnTo>
                      <a:lnTo>
                        <a:pt x="6744" y="6501"/>
                      </a:lnTo>
                      <a:lnTo>
                        <a:pt x="6755" y="6506"/>
                      </a:lnTo>
                      <a:lnTo>
                        <a:pt x="6766" y="6513"/>
                      </a:lnTo>
                      <a:lnTo>
                        <a:pt x="6777" y="6519"/>
                      </a:lnTo>
                      <a:lnTo>
                        <a:pt x="6789" y="6526"/>
                      </a:lnTo>
                      <a:lnTo>
                        <a:pt x="6799" y="6533"/>
                      </a:lnTo>
                      <a:lnTo>
                        <a:pt x="6809" y="6541"/>
                      </a:lnTo>
                      <a:lnTo>
                        <a:pt x="6817" y="6550"/>
                      </a:lnTo>
                      <a:lnTo>
                        <a:pt x="6826" y="6559"/>
                      </a:lnTo>
                      <a:lnTo>
                        <a:pt x="6834" y="6568"/>
                      </a:lnTo>
                      <a:lnTo>
                        <a:pt x="6843" y="6576"/>
                      </a:lnTo>
                      <a:lnTo>
                        <a:pt x="6850" y="6586"/>
                      </a:lnTo>
                      <a:lnTo>
                        <a:pt x="6857" y="6596"/>
                      </a:lnTo>
                      <a:lnTo>
                        <a:pt x="6863" y="6606"/>
                      </a:lnTo>
                      <a:lnTo>
                        <a:pt x="6870" y="6617"/>
                      </a:lnTo>
                      <a:lnTo>
                        <a:pt x="6875" y="6629"/>
                      </a:lnTo>
                      <a:lnTo>
                        <a:pt x="6879" y="6640"/>
                      </a:lnTo>
                      <a:lnTo>
                        <a:pt x="6884" y="6651"/>
                      </a:lnTo>
                      <a:lnTo>
                        <a:pt x="6887" y="6663"/>
                      </a:lnTo>
                      <a:lnTo>
                        <a:pt x="6891" y="6675"/>
                      </a:lnTo>
                      <a:lnTo>
                        <a:pt x="6893" y="6687"/>
                      </a:lnTo>
                      <a:lnTo>
                        <a:pt x="6894" y="6700"/>
                      </a:lnTo>
                      <a:lnTo>
                        <a:pt x="6895" y="6712"/>
                      </a:lnTo>
                      <a:lnTo>
                        <a:pt x="6896" y="6725"/>
                      </a:lnTo>
                      <a:lnTo>
                        <a:pt x="6896" y="7312"/>
                      </a:lnTo>
                      <a:lnTo>
                        <a:pt x="6895" y="7324"/>
                      </a:lnTo>
                      <a:lnTo>
                        <a:pt x="6894" y="7336"/>
                      </a:lnTo>
                      <a:lnTo>
                        <a:pt x="6893" y="7350"/>
                      </a:lnTo>
                      <a:lnTo>
                        <a:pt x="6891" y="7362"/>
                      </a:lnTo>
                      <a:lnTo>
                        <a:pt x="6887" y="7373"/>
                      </a:lnTo>
                      <a:lnTo>
                        <a:pt x="6884" y="7385"/>
                      </a:lnTo>
                      <a:lnTo>
                        <a:pt x="6879" y="7396"/>
                      </a:lnTo>
                      <a:lnTo>
                        <a:pt x="6875" y="7407"/>
                      </a:lnTo>
                      <a:lnTo>
                        <a:pt x="6870" y="7418"/>
                      </a:lnTo>
                      <a:lnTo>
                        <a:pt x="6863" y="7429"/>
                      </a:lnTo>
                      <a:lnTo>
                        <a:pt x="6857" y="7439"/>
                      </a:lnTo>
                      <a:lnTo>
                        <a:pt x="6850" y="7449"/>
                      </a:lnTo>
                      <a:lnTo>
                        <a:pt x="6843" y="7459"/>
                      </a:lnTo>
                      <a:lnTo>
                        <a:pt x="6834" y="7469"/>
                      </a:lnTo>
                      <a:lnTo>
                        <a:pt x="6826" y="7478"/>
                      </a:lnTo>
                      <a:lnTo>
                        <a:pt x="6817" y="7486"/>
                      </a:lnTo>
                      <a:lnTo>
                        <a:pt x="6809" y="7495"/>
                      </a:lnTo>
                      <a:lnTo>
                        <a:pt x="6799" y="7503"/>
                      </a:lnTo>
                      <a:lnTo>
                        <a:pt x="6789" y="7510"/>
                      </a:lnTo>
                      <a:lnTo>
                        <a:pt x="6777" y="7517"/>
                      </a:lnTo>
                      <a:lnTo>
                        <a:pt x="6766" y="7524"/>
                      </a:lnTo>
                      <a:lnTo>
                        <a:pt x="6755" y="7529"/>
                      </a:lnTo>
                      <a:lnTo>
                        <a:pt x="6744" y="7535"/>
                      </a:lnTo>
                      <a:lnTo>
                        <a:pt x="6732" y="7539"/>
                      </a:lnTo>
                      <a:lnTo>
                        <a:pt x="6720" y="7544"/>
                      </a:lnTo>
                      <a:lnTo>
                        <a:pt x="6708" y="7548"/>
                      </a:lnTo>
                      <a:lnTo>
                        <a:pt x="6695" y="7552"/>
                      </a:lnTo>
                      <a:lnTo>
                        <a:pt x="6682" y="7554"/>
                      </a:lnTo>
                      <a:lnTo>
                        <a:pt x="6669" y="7556"/>
                      </a:lnTo>
                      <a:lnTo>
                        <a:pt x="6655" y="7558"/>
                      </a:lnTo>
                      <a:lnTo>
                        <a:pt x="6642" y="7559"/>
                      </a:lnTo>
                      <a:lnTo>
                        <a:pt x="6629" y="7559"/>
                      </a:lnTo>
                      <a:lnTo>
                        <a:pt x="705" y="7559"/>
                      </a:lnTo>
                      <a:lnTo>
                        <a:pt x="691" y="7559"/>
                      </a:lnTo>
                      <a:lnTo>
                        <a:pt x="678" y="7558"/>
                      </a:lnTo>
                      <a:lnTo>
                        <a:pt x="664" y="7556"/>
                      </a:lnTo>
                      <a:lnTo>
                        <a:pt x="651" y="7554"/>
                      </a:lnTo>
                      <a:lnTo>
                        <a:pt x="638" y="7552"/>
                      </a:lnTo>
                      <a:lnTo>
                        <a:pt x="626" y="7548"/>
                      </a:lnTo>
                      <a:lnTo>
                        <a:pt x="613" y="7544"/>
                      </a:lnTo>
                      <a:lnTo>
                        <a:pt x="601" y="7539"/>
                      </a:lnTo>
                      <a:lnTo>
                        <a:pt x="589" y="7535"/>
                      </a:lnTo>
                      <a:lnTo>
                        <a:pt x="578" y="7529"/>
                      </a:lnTo>
                      <a:lnTo>
                        <a:pt x="567" y="7524"/>
                      </a:lnTo>
                      <a:lnTo>
                        <a:pt x="556" y="7517"/>
                      </a:lnTo>
                      <a:lnTo>
                        <a:pt x="546" y="7510"/>
                      </a:lnTo>
                      <a:lnTo>
                        <a:pt x="536" y="7503"/>
                      </a:lnTo>
                      <a:lnTo>
                        <a:pt x="526" y="7495"/>
                      </a:lnTo>
                      <a:lnTo>
                        <a:pt x="516" y="7486"/>
                      </a:lnTo>
                      <a:lnTo>
                        <a:pt x="507" y="7478"/>
                      </a:lnTo>
                      <a:lnTo>
                        <a:pt x="499" y="7469"/>
                      </a:lnTo>
                      <a:lnTo>
                        <a:pt x="491" y="7459"/>
                      </a:lnTo>
                      <a:lnTo>
                        <a:pt x="484" y="7449"/>
                      </a:lnTo>
                      <a:lnTo>
                        <a:pt x="477" y="7439"/>
                      </a:lnTo>
                      <a:lnTo>
                        <a:pt x="470" y="7429"/>
                      </a:lnTo>
                      <a:lnTo>
                        <a:pt x="464" y="7418"/>
                      </a:lnTo>
                      <a:lnTo>
                        <a:pt x="459" y="7407"/>
                      </a:lnTo>
                      <a:lnTo>
                        <a:pt x="454" y="7396"/>
                      </a:lnTo>
                      <a:lnTo>
                        <a:pt x="450" y="7385"/>
                      </a:lnTo>
                      <a:lnTo>
                        <a:pt x="446" y="7373"/>
                      </a:lnTo>
                      <a:lnTo>
                        <a:pt x="444" y="7362"/>
                      </a:lnTo>
                      <a:lnTo>
                        <a:pt x="440" y="7350"/>
                      </a:lnTo>
                      <a:lnTo>
                        <a:pt x="439" y="7336"/>
                      </a:lnTo>
                      <a:lnTo>
                        <a:pt x="438" y="7324"/>
                      </a:lnTo>
                      <a:lnTo>
                        <a:pt x="438" y="7312"/>
                      </a:lnTo>
                      <a:lnTo>
                        <a:pt x="438" y="6725"/>
                      </a:lnTo>
                      <a:lnTo>
                        <a:pt x="438" y="6712"/>
                      </a:lnTo>
                      <a:lnTo>
                        <a:pt x="439" y="6700"/>
                      </a:lnTo>
                      <a:lnTo>
                        <a:pt x="440" y="6687"/>
                      </a:lnTo>
                      <a:lnTo>
                        <a:pt x="444" y="6675"/>
                      </a:lnTo>
                      <a:lnTo>
                        <a:pt x="446" y="6663"/>
                      </a:lnTo>
                      <a:lnTo>
                        <a:pt x="450" y="6651"/>
                      </a:lnTo>
                      <a:lnTo>
                        <a:pt x="454" y="6640"/>
                      </a:lnTo>
                      <a:lnTo>
                        <a:pt x="459" y="6629"/>
                      </a:lnTo>
                      <a:lnTo>
                        <a:pt x="464" y="6617"/>
                      </a:lnTo>
                      <a:lnTo>
                        <a:pt x="470" y="6606"/>
                      </a:lnTo>
                      <a:lnTo>
                        <a:pt x="477" y="6596"/>
                      </a:lnTo>
                      <a:lnTo>
                        <a:pt x="484" y="6586"/>
                      </a:lnTo>
                      <a:lnTo>
                        <a:pt x="491" y="6576"/>
                      </a:lnTo>
                      <a:lnTo>
                        <a:pt x="499" y="6568"/>
                      </a:lnTo>
                      <a:lnTo>
                        <a:pt x="507" y="6559"/>
                      </a:lnTo>
                      <a:lnTo>
                        <a:pt x="516" y="6550"/>
                      </a:lnTo>
                      <a:lnTo>
                        <a:pt x="526" y="6541"/>
                      </a:lnTo>
                      <a:lnTo>
                        <a:pt x="536" y="6533"/>
                      </a:lnTo>
                      <a:lnTo>
                        <a:pt x="546" y="6526"/>
                      </a:lnTo>
                      <a:lnTo>
                        <a:pt x="556" y="6519"/>
                      </a:lnTo>
                      <a:lnTo>
                        <a:pt x="567" y="6513"/>
                      </a:lnTo>
                      <a:lnTo>
                        <a:pt x="578" y="6506"/>
                      </a:lnTo>
                      <a:lnTo>
                        <a:pt x="589" y="6501"/>
                      </a:lnTo>
                      <a:lnTo>
                        <a:pt x="601" y="6497"/>
                      </a:lnTo>
                      <a:lnTo>
                        <a:pt x="613" y="6492"/>
                      </a:lnTo>
                      <a:lnTo>
                        <a:pt x="626" y="6488"/>
                      </a:lnTo>
                      <a:lnTo>
                        <a:pt x="638" y="6484"/>
                      </a:lnTo>
                      <a:lnTo>
                        <a:pt x="651" y="6482"/>
                      </a:lnTo>
                      <a:lnTo>
                        <a:pt x="664" y="6480"/>
                      </a:lnTo>
                      <a:lnTo>
                        <a:pt x="678" y="6478"/>
                      </a:lnTo>
                      <a:lnTo>
                        <a:pt x="691" y="6477"/>
                      </a:lnTo>
                      <a:lnTo>
                        <a:pt x="705" y="6477"/>
                      </a:lnTo>
                      <a:close/>
                      <a:moveTo>
                        <a:pt x="705" y="5294"/>
                      </a:moveTo>
                      <a:lnTo>
                        <a:pt x="6629" y="5294"/>
                      </a:lnTo>
                      <a:lnTo>
                        <a:pt x="6642" y="5295"/>
                      </a:lnTo>
                      <a:lnTo>
                        <a:pt x="6655" y="5295"/>
                      </a:lnTo>
                      <a:lnTo>
                        <a:pt x="6669" y="5297"/>
                      </a:lnTo>
                      <a:lnTo>
                        <a:pt x="6682" y="5299"/>
                      </a:lnTo>
                      <a:lnTo>
                        <a:pt x="6695" y="5302"/>
                      </a:lnTo>
                      <a:lnTo>
                        <a:pt x="6708" y="5305"/>
                      </a:lnTo>
                      <a:lnTo>
                        <a:pt x="6720" y="5309"/>
                      </a:lnTo>
                      <a:lnTo>
                        <a:pt x="6732" y="5314"/>
                      </a:lnTo>
                      <a:lnTo>
                        <a:pt x="6744" y="5318"/>
                      </a:lnTo>
                      <a:lnTo>
                        <a:pt x="6755" y="5324"/>
                      </a:lnTo>
                      <a:lnTo>
                        <a:pt x="6766" y="5331"/>
                      </a:lnTo>
                      <a:lnTo>
                        <a:pt x="6777" y="5337"/>
                      </a:lnTo>
                      <a:lnTo>
                        <a:pt x="6789" y="5344"/>
                      </a:lnTo>
                      <a:lnTo>
                        <a:pt x="6799" y="5351"/>
                      </a:lnTo>
                      <a:lnTo>
                        <a:pt x="6809" y="5358"/>
                      </a:lnTo>
                      <a:lnTo>
                        <a:pt x="6817" y="5367"/>
                      </a:lnTo>
                      <a:lnTo>
                        <a:pt x="6826" y="5376"/>
                      </a:lnTo>
                      <a:lnTo>
                        <a:pt x="6834" y="5385"/>
                      </a:lnTo>
                      <a:lnTo>
                        <a:pt x="6843" y="5394"/>
                      </a:lnTo>
                      <a:lnTo>
                        <a:pt x="6850" y="5404"/>
                      </a:lnTo>
                      <a:lnTo>
                        <a:pt x="6857" y="5414"/>
                      </a:lnTo>
                      <a:lnTo>
                        <a:pt x="6863" y="5424"/>
                      </a:lnTo>
                      <a:lnTo>
                        <a:pt x="6870" y="5435"/>
                      </a:lnTo>
                      <a:lnTo>
                        <a:pt x="6875" y="5446"/>
                      </a:lnTo>
                      <a:lnTo>
                        <a:pt x="6879" y="5457"/>
                      </a:lnTo>
                      <a:lnTo>
                        <a:pt x="6884" y="5468"/>
                      </a:lnTo>
                      <a:lnTo>
                        <a:pt x="6887" y="5480"/>
                      </a:lnTo>
                      <a:lnTo>
                        <a:pt x="6891" y="5493"/>
                      </a:lnTo>
                      <a:lnTo>
                        <a:pt x="6893" y="5505"/>
                      </a:lnTo>
                      <a:lnTo>
                        <a:pt x="6894" y="5517"/>
                      </a:lnTo>
                      <a:lnTo>
                        <a:pt x="6895" y="5529"/>
                      </a:lnTo>
                      <a:lnTo>
                        <a:pt x="6896" y="5542"/>
                      </a:lnTo>
                      <a:lnTo>
                        <a:pt x="6896" y="6129"/>
                      </a:lnTo>
                      <a:lnTo>
                        <a:pt x="6895" y="6142"/>
                      </a:lnTo>
                      <a:lnTo>
                        <a:pt x="6894" y="6155"/>
                      </a:lnTo>
                      <a:lnTo>
                        <a:pt x="6893" y="6167"/>
                      </a:lnTo>
                      <a:lnTo>
                        <a:pt x="6891" y="6179"/>
                      </a:lnTo>
                      <a:lnTo>
                        <a:pt x="6887" y="6190"/>
                      </a:lnTo>
                      <a:lnTo>
                        <a:pt x="6884" y="6203"/>
                      </a:lnTo>
                      <a:lnTo>
                        <a:pt x="6879" y="6214"/>
                      </a:lnTo>
                      <a:lnTo>
                        <a:pt x="6875" y="6226"/>
                      </a:lnTo>
                      <a:lnTo>
                        <a:pt x="6870" y="6236"/>
                      </a:lnTo>
                      <a:lnTo>
                        <a:pt x="6863" y="6247"/>
                      </a:lnTo>
                      <a:lnTo>
                        <a:pt x="6857" y="6257"/>
                      </a:lnTo>
                      <a:lnTo>
                        <a:pt x="6850" y="6267"/>
                      </a:lnTo>
                      <a:lnTo>
                        <a:pt x="6843" y="6277"/>
                      </a:lnTo>
                      <a:lnTo>
                        <a:pt x="6834" y="6287"/>
                      </a:lnTo>
                      <a:lnTo>
                        <a:pt x="6826" y="6296"/>
                      </a:lnTo>
                      <a:lnTo>
                        <a:pt x="6817" y="6305"/>
                      </a:lnTo>
                      <a:lnTo>
                        <a:pt x="6809" y="6312"/>
                      </a:lnTo>
                      <a:lnTo>
                        <a:pt x="6799" y="6320"/>
                      </a:lnTo>
                      <a:lnTo>
                        <a:pt x="6789" y="6328"/>
                      </a:lnTo>
                      <a:lnTo>
                        <a:pt x="6777" y="6335"/>
                      </a:lnTo>
                      <a:lnTo>
                        <a:pt x="6766" y="6341"/>
                      </a:lnTo>
                      <a:lnTo>
                        <a:pt x="6755" y="6347"/>
                      </a:lnTo>
                      <a:lnTo>
                        <a:pt x="6744" y="6352"/>
                      </a:lnTo>
                      <a:lnTo>
                        <a:pt x="6732" y="6358"/>
                      </a:lnTo>
                      <a:lnTo>
                        <a:pt x="6720" y="6362"/>
                      </a:lnTo>
                      <a:lnTo>
                        <a:pt x="6708" y="6366"/>
                      </a:lnTo>
                      <a:lnTo>
                        <a:pt x="6695" y="6369"/>
                      </a:lnTo>
                      <a:lnTo>
                        <a:pt x="6682" y="6372"/>
                      </a:lnTo>
                      <a:lnTo>
                        <a:pt x="6669" y="6374"/>
                      </a:lnTo>
                      <a:lnTo>
                        <a:pt x="6655" y="6376"/>
                      </a:lnTo>
                      <a:lnTo>
                        <a:pt x="6642" y="6377"/>
                      </a:lnTo>
                      <a:lnTo>
                        <a:pt x="6629" y="6377"/>
                      </a:lnTo>
                      <a:lnTo>
                        <a:pt x="705" y="6377"/>
                      </a:lnTo>
                      <a:lnTo>
                        <a:pt x="691" y="6377"/>
                      </a:lnTo>
                      <a:lnTo>
                        <a:pt x="678" y="6376"/>
                      </a:lnTo>
                      <a:lnTo>
                        <a:pt x="664" y="6374"/>
                      </a:lnTo>
                      <a:lnTo>
                        <a:pt x="651" y="6372"/>
                      </a:lnTo>
                      <a:lnTo>
                        <a:pt x="638" y="6369"/>
                      </a:lnTo>
                      <a:lnTo>
                        <a:pt x="626" y="6366"/>
                      </a:lnTo>
                      <a:lnTo>
                        <a:pt x="613" y="6362"/>
                      </a:lnTo>
                      <a:lnTo>
                        <a:pt x="601" y="6358"/>
                      </a:lnTo>
                      <a:lnTo>
                        <a:pt x="589" y="6352"/>
                      </a:lnTo>
                      <a:lnTo>
                        <a:pt x="578" y="6347"/>
                      </a:lnTo>
                      <a:lnTo>
                        <a:pt x="567" y="6341"/>
                      </a:lnTo>
                      <a:lnTo>
                        <a:pt x="556" y="6335"/>
                      </a:lnTo>
                      <a:lnTo>
                        <a:pt x="546" y="6328"/>
                      </a:lnTo>
                      <a:lnTo>
                        <a:pt x="536" y="6320"/>
                      </a:lnTo>
                      <a:lnTo>
                        <a:pt x="526" y="6312"/>
                      </a:lnTo>
                      <a:lnTo>
                        <a:pt x="516" y="6305"/>
                      </a:lnTo>
                      <a:lnTo>
                        <a:pt x="507" y="6296"/>
                      </a:lnTo>
                      <a:lnTo>
                        <a:pt x="499" y="6287"/>
                      </a:lnTo>
                      <a:lnTo>
                        <a:pt x="491" y="6277"/>
                      </a:lnTo>
                      <a:lnTo>
                        <a:pt x="484" y="6267"/>
                      </a:lnTo>
                      <a:lnTo>
                        <a:pt x="477" y="6257"/>
                      </a:lnTo>
                      <a:lnTo>
                        <a:pt x="470" y="6247"/>
                      </a:lnTo>
                      <a:lnTo>
                        <a:pt x="464" y="6236"/>
                      </a:lnTo>
                      <a:lnTo>
                        <a:pt x="459" y="6226"/>
                      </a:lnTo>
                      <a:lnTo>
                        <a:pt x="454" y="6214"/>
                      </a:lnTo>
                      <a:lnTo>
                        <a:pt x="450" y="6203"/>
                      </a:lnTo>
                      <a:lnTo>
                        <a:pt x="446" y="6190"/>
                      </a:lnTo>
                      <a:lnTo>
                        <a:pt x="444" y="6179"/>
                      </a:lnTo>
                      <a:lnTo>
                        <a:pt x="440" y="6167"/>
                      </a:lnTo>
                      <a:lnTo>
                        <a:pt x="439" y="6155"/>
                      </a:lnTo>
                      <a:lnTo>
                        <a:pt x="438" y="6142"/>
                      </a:lnTo>
                      <a:lnTo>
                        <a:pt x="438" y="6129"/>
                      </a:lnTo>
                      <a:lnTo>
                        <a:pt x="438" y="5542"/>
                      </a:lnTo>
                      <a:lnTo>
                        <a:pt x="438" y="5529"/>
                      </a:lnTo>
                      <a:lnTo>
                        <a:pt x="439" y="5517"/>
                      </a:lnTo>
                      <a:lnTo>
                        <a:pt x="440" y="5505"/>
                      </a:lnTo>
                      <a:lnTo>
                        <a:pt x="444" y="5493"/>
                      </a:lnTo>
                      <a:lnTo>
                        <a:pt x="446" y="5480"/>
                      </a:lnTo>
                      <a:lnTo>
                        <a:pt x="450" y="5468"/>
                      </a:lnTo>
                      <a:lnTo>
                        <a:pt x="454" y="5457"/>
                      </a:lnTo>
                      <a:lnTo>
                        <a:pt x="459" y="5446"/>
                      </a:lnTo>
                      <a:lnTo>
                        <a:pt x="464" y="5435"/>
                      </a:lnTo>
                      <a:lnTo>
                        <a:pt x="470" y="5424"/>
                      </a:lnTo>
                      <a:lnTo>
                        <a:pt x="477" y="5414"/>
                      </a:lnTo>
                      <a:lnTo>
                        <a:pt x="484" y="5404"/>
                      </a:lnTo>
                      <a:lnTo>
                        <a:pt x="491" y="5394"/>
                      </a:lnTo>
                      <a:lnTo>
                        <a:pt x="499" y="5385"/>
                      </a:lnTo>
                      <a:lnTo>
                        <a:pt x="507" y="5376"/>
                      </a:lnTo>
                      <a:lnTo>
                        <a:pt x="516" y="5367"/>
                      </a:lnTo>
                      <a:lnTo>
                        <a:pt x="526" y="5358"/>
                      </a:lnTo>
                      <a:lnTo>
                        <a:pt x="536" y="5351"/>
                      </a:lnTo>
                      <a:lnTo>
                        <a:pt x="546" y="5344"/>
                      </a:lnTo>
                      <a:lnTo>
                        <a:pt x="556" y="5337"/>
                      </a:lnTo>
                      <a:lnTo>
                        <a:pt x="567" y="5331"/>
                      </a:lnTo>
                      <a:lnTo>
                        <a:pt x="578" y="5324"/>
                      </a:lnTo>
                      <a:lnTo>
                        <a:pt x="589" y="5318"/>
                      </a:lnTo>
                      <a:lnTo>
                        <a:pt x="601" y="5314"/>
                      </a:lnTo>
                      <a:lnTo>
                        <a:pt x="613" y="5309"/>
                      </a:lnTo>
                      <a:lnTo>
                        <a:pt x="626" y="5305"/>
                      </a:lnTo>
                      <a:lnTo>
                        <a:pt x="638" y="5302"/>
                      </a:lnTo>
                      <a:lnTo>
                        <a:pt x="651" y="5299"/>
                      </a:lnTo>
                      <a:lnTo>
                        <a:pt x="664" y="5297"/>
                      </a:lnTo>
                      <a:lnTo>
                        <a:pt x="678" y="5295"/>
                      </a:lnTo>
                      <a:lnTo>
                        <a:pt x="691" y="5295"/>
                      </a:lnTo>
                      <a:lnTo>
                        <a:pt x="705" y="5294"/>
                      </a:lnTo>
                      <a:close/>
                      <a:moveTo>
                        <a:pt x="705" y="4111"/>
                      </a:moveTo>
                      <a:lnTo>
                        <a:pt x="6629" y="4111"/>
                      </a:lnTo>
                      <a:lnTo>
                        <a:pt x="6642" y="4112"/>
                      </a:lnTo>
                      <a:lnTo>
                        <a:pt x="6655" y="4112"/>
                      </a:lnTo>
                      <a:lnTo>
                        <a:pt x="6669" y="4115"/>
                      </a:lnTo>
                      <a:lnTo>
                        <a:pt x="6682" y="4117"/>
                      </a:lnTo>
                      <a:lnTo>
                        <a:pt x="6695" y="4119"/>
                      </a:lnTo>
                      <a:lnTo>
                        <a:pt x="6708" y="4122"/>
                      </a:lnTo>
                      <a:lnTo>
                        <a:pt x="6720" y="4127"/>
                      </a:lnTo>
                      <a:lnTo>
                        <a:pt x="6732" y="4131"/>
                      </a:lnTo>
                      <a:lnTo>
                        <a:pt x="6744" y="4136"/>
                      </a:lnTo>
                      <a:lnTo>
                        <a:pt x="6755" y="4141"/>
                      </a:lnTo>
                      <a:lnTo>
                        <a:pt x="6766" y="4148"/>
                      </a:lnTo>
                      <a:lnTo>
                        <a:pt x="6777" y="4155"/>
                      </a:lnTo>
                      <a:lnTo>
                        <a:pt x="6789" y="4161"/>
                      </a:lnTo>
                      <a:lnTo>
                        <a:pt x="6799" y="4169"/>
                      </a:lnTo>
                      <a:lnTo>
                        <a:pt x="6809" y="4177"/>
                      </a:lnTo>
                      <a:lnTo>
                        <a:pt x="6817" y="4185"/>
                      </a:lnTo>
                      <a:lnTo>
                        <a:pt x="6826" y="4193"/>
                      </a:lnTo>
                      <a:lnTo>
                        <a:pt x="6834" y="4202"/>
                      </a:lnTo>
                      <a:lnTo>
                        <a:pt x="6843" y="4211"/>
                      </a:lnTo>
                      <a:lnTo>
                        <a:pt x="6850" y="4221"/>
                      </a:lnTo>
                      <a:lnTo>
                        <a:pt x="6857" y="4231"/>
                      </a:lnTo>
                      <a:lnTo>
                        <a:pt x="6863" y="4241"/>
                      </a:lnTo>
                      <a:lnTo>
                        <a:pt x="6870" y="4252"/>
                      </a:lnTo>
                      <a:lnTo>
                        <a:pt x="6875" y="4263"/>
                      </a:lnTo>
                      <a:lnTo>
                        <a:pt x="6879" y="4274"/>
                      </a:lnTo>
                      <a:lnTo>
                        <a:pt x="6884" y="4287"/>
                      </a:lnTo>
                      <a:lnTo>
                        <a:pt x="6887" y="4298"/>
                      </a:lnTo>
                      <a:lnTo>
                        <a:pt x="6891" y="4310"/>
                      </a:lnTo>
                      <a:lnTo>
                        <a:pt x="6893" y="4322"/>
                      </a:lnTo>
                      <a:lnTo>
                        <a:pt x="6894" y="4334"/>
                      </a:lnTo>
                      <a:lnTo>
                        <a:pt x="6895" y="4347"/>
                      </a:lnTo>
                      <a:lnTo>
                        <a:pt x="6896" y="4360"/>
                      </a:lnTo>
                      <a:lnTo>
                        <a:pt x="6896" y="4947"/>
                      </a:lnTo>
                      <a:lnTo>
                        <a:pt x="6895" y="4959"/>
                      </a:lnTo>
                      <a:lnTo>
                        <a:pt x="6894" y="4972"/>
                      </a:lnTo>
                      <a:lnTo>
                        <a:pt x="6893" y="4984"/>
                      </a:lnTo>
                      <a:lnTo>
                        <a:pt x="6891" y="4997"/>
                      </a:lnTo>
                      <a:lnTo>
                        <a:pt x="6887" y="5009"/>
                      </a:lnTo>
                      <a:lnTo>
                        <a:pt x="6884" y="5020"/>
                      </a:lnTo>
                      <a:lnTo>
                        <a:pt x="6879" y="5031"/>
                      </a:lnTo>
                      <a:lnTo>
                        <a:pt x="6875" y="5043"/>
                      </a:lnTo>
                      <a:lnTo>
                        <a:pt x="6870" y="5054"/>
                      </a:lnTo>
                      <a:lnTo>
                        <a:pt x="6863" y="5064"/>
                      </a:lnTo>
                      <a:lnTo>
                        <a:pt x="6857" y="5074"/>
                      </a:lnTo>
                      <a:lnTo>
                        <a:pt x="6850" y="5085"/>
                      </a:lnTo>
                      <a:lnTo>
                        <a:pt x="6843" y="5094"/>
                      </a:lnTo>
                      <a:lnTo>
                        <a:pt x="6834" y="5104"/>
                      </a:lnTo>
                      <a:lnTo>
                        <a:pt x="6826" y="5113"/>
                      </a:lnTo>
                      <a:lnTo>
                        <a:pt x="6817" y="5122"/>
                      </a:lnTo>
                      <a:lnTo>
                        <a:pt x="6809" y="5130"/>
                      </a:lnTo>
                      <a:lnTo>
                        <a:pt x="6799" y="5138"/>
                      </a:lnTo>
                      <a:lnTo>
                        <a:pt x="6789" y="5145"/>
                      </a:lnTo>
                      <a:lnTo>
                        <a:pt x="6777" y="5152"/>
                      </a:lnTo>
                      <a:lnTo>
                        <a:pt x="6766" y="5159"/>
                      </a:lnTo>
                      <a:lnTo>
                        <a:pt x="6755" y="5164"/>
                      </a:lnTo>
                      <a:lnTo>
                        <a:pt x="6744" y="5170"/>
                      </a:lnTo>
                      <a:lnTo>
                        <a:pt x="6732" y="5175"/>
                      </a:lnTo>
                      <a:lnTo>
                        <a:pt x="6720" y="5180"/>
                      </a:lnTo>
                      <a:lnTo>
                        <a:pt x="6708" y="5183"/>
                      </a:lnTo>
                      <a:lnTo>
                        <a:pt x="6695" y="5186"/>
                      </a:lnTo>
                      <a:lnTo>
                        <a:pt x="6682" y="5190"/>
                      </a:lnTo>
                      <a:lnTo>
                        <a:pt x="6669" y="5192"/>
                      </a:lnTo>
                      <a:lnTo>
                        <a:pt x="6655" y="5193"/>
                      </a:lnTo>
                      <a:lnTo>
                        <a:pt x="6642" y="5194"/>
                      </a:lnTo>
                      <a:lnTo>
                        <a:pt x="6629" y="5194"/>
                      </a:lnTo>
                      <a:lnTo>
                        <a:pt x="705" y="5194"/>
                      </a:lnTo>
                      <a:lnTo>
                        <a:pt x="691" y="5194"/>
                      </a:lnTo>
                      <a:lnTo>
                        <a:pt x="678" y="5193"/>
                      </a:lnTo>
                      <a:lnTo>
                        <a:pt x="664" y="5192"/>
                      </a:lnTo>
                      <a:lnTo>
                        <a:pt x="651" y="5190"/>
                      </a:lnTo>
                      <a:lnTo>
                        <a:pt x="638" y="5186"/>
                      </a:lnTo>
                      <a:lnTo>
                        <a:pt x="626" y="5183"/>
                      </a:lnTo>
                      <a:lnTo>
                        <a:pt x="613" y="5180"/>
                      </a:lnTo>
                      <a:lnTo>
                        <a:pt x="601" y="5175"/>
                      </a:lnTo>
                      <a:lnTo>
                        <a:pt x="589" y="5170"/>
                      </a:lnTo>
                      <a:lnTo>
                        <a:pt x="578" y="5164"/>
                      </a:lnTo>
                      <a:lnTo>
                        <a:pt x="567" y="5159"/>
                      </a:lnTo>
                      <a:lnTo>
                        <a:pt x="556" y="5152"/>
                      </a:lnTo>
                      <a:lnTo>
                        <a:pt x="546" y="5145"/>
                      </a:lnTo>
                      <a:lnTo>
                        <a:pt x="536" y="5138"/>
                      </a:lnTo>
                      <a:lnTo>
                        <a:pt x="526" y="5130"/>
                      </a:lnTo>
                      <a:lnTo>
                        <a:pt x="516" y="5122"/>
                      </a:lnTo>
                      <a:lnTo>
                        <a:pt x="507" y="5113"/>
                      </a:lnTo>
                      <a:lnTo>
                        <a:pt x="499" y="5104"/>
                      </a:lnTo>
                      <a:lnTo>
                        <a:pt x="491" y="5094"/>
                      </a:lnTo>
                      <a:lnTo>
                        <a:pt x="484" y="5085"/>
                      </a:lnTo>
                      <a:lnTo>
                        <a:pt x="477" y="5074"/>
                      </a:lnTo>
                      <a:lnTo>
                        <a:pt x="470" y="5064"/>
                      </a:lnTo>
                      <a:lnTo>
                        <a:pt x="464" y="5054"/>
                      </a:lnTo>
                      <a:lnTo>
                        <a:pt x="459" y="5043"/>
                      </a:lnTo>
                      <a:lnTo>
                        <a:pt x="454" y="5031"/>
                      </a:lnTo>
                      <a:lnTo>
                        <a:pt x="450" y="5020"/>
                      </a:lnTo>
                      <a:lnTo>
                        <a:pt x="446" y="5009"/>
                      </a:lnTo>
                      <a:lnTo>
                        <a:pt x="444" y="4997"/>
                      </a:lnTo>
                      <a:lnTo>
                        <a:pt x="440" y="4984"/>
                      </a:lnTo>
                      <a:lnTo>
                        <a:pt x="439" y="4972"/>
                      </a:lnTo>
                      <a:lnTo>
                        <a:pt x="438" y="4959"/>
                      </a:lnTo>
                      <a:lnTo>
                        <a:pt x="438" y="4947"/>
                      </a:lnTo>
                      <a:lnTo>
                        <a:pt x="438" y="4360"/>
                      </a:lnTo>
                      <a:lnTo>
                        <a:pt x="438" y="4347"/>
                      </a:lnTo>
                      <a:lnTo>
                        <a:pt x="439" y="4334"/>
                      </a:lnTo>
                      <a:lnTo>
                        <a:pt x="440" y="4322"/>
                      </a:lnTo>
                      <a:lnTo>
                        <a:pt x="444" y="4310"/>
                      </a:lnTo>
                      <a:lnTo>
                        <a:pt x="446" y="4298"/>
                      </a:lnTo>
                      <a:lnTo>
                        <a:pt x="450" y="4287"/>
                      </a:lnTo>
                      <a:lnTo>
                        <a:pt x="454" y="4274"/>
                      </a:lnTo>
                      <a:lnTo>
                        <a:pt x="459" y="4263"/>
                      </a:lnTo>
                      <a:lnTo>
                        <a:pt x="464" y="4252"/>
                      </a:lnTo>
                      <a:lnTo>
                        <a:pt x="470" y="4241"/>
                      </a:lnTo>
                      <a:lnTo>
                        <a:pt x="477" y="4231"/>
                      </a:lnTo>
                      <a:lnTo>
                        <a:pt x="484" y="4221"/>
                      </a:lnTo>
                      <a:lnTo>
                        <a:pt x="491" y="4211"/>
                      </a:lnTo>
                      <a:lnTo>
                        <a:pt x="499" y="4202"/>
                      </a:lnTo>
                      <a:lnTo>
                        <a:pt x="507" y="4193"/>
                      </a:lnTo>
                      <a:lnTo>
                        <a:pt x="516" y="4185"/>
                      </a:lnTo>
                      <a:lnTo>
                        <a:pt x="526" y="4177"/>
                      </a:lnTo>
                      <a:lnTo>
                        <a:pt x="536" y="4169"/>
                      </a:lnTo>
                      <a:lnTo>
                        <a:pt x="546" y="4161"/>
                      </a:lnTo>
                      <a:lnTo>
                        <a:pt x="556" y="4155"/>
                      </a:lnTo>
                      <a:lnTo>
                        <a:pt x="567" y="4148"/>
                      </a:lnTo>
                      <a:lnTo>
                        <a:pt x="578" y="4141"/>
                      </a:lnTo>
                      <a:lnTo>
                        <a:pt x="589" y="4136"/>
                      </a:lnTo>
                      <a:lnTo>
                        <a:pt x="601" y="4131"/>
                      </a:lnTo>
                      <a:lnTo>
                        <a:pt x="613" y="4127"/>
                      </a:lnTo>
                      <a:lnTo>
                        <a:pt x="626" y="4122"/>
                      </a:lnTo>
                      <a:lnTo>
                        <a:pt x="638" y="4119"/>
                      </a:lnTo>
                      <a:lnTo>
                        <a:pt x="651" y="4117"/>
                      </a:lnTo>
                      <a:lnTo>
                        <a:pt x="664" y="4115"/>
                      </a:lnTo>
                      <a:lnTo>
                        <a:pt x="678" y="4112"/>
                      </a:lnTo>
                      <a:lnTo>
                        <a:pt x="691" y="4112"/>
                      </a:lnTo>
                      <a:lnTo>
                        <a:pt x="705" y="4111"/>
                      </a:lnTo>
                      <a:close/>
                      <a:moveTo>
                        <a:pt x="3677" y="13159"/>
                      </a:moveTo>
                      <a:lnTo>
                        <a:pt x="3706" y="13159"/>
                      </a:lnTo>
                      <a:lnTo>
                        <a:pt x="3735" y="13162"/>
                      </a:lnTo>
                      <a:lnTo>
                        <a:pt x="3763" y="13165"/>
                      </a:lnTo>
                      <a:lnTo>
                        <a:pt x="3789" y="13171"/>
                      </a:lnTo>
                      <a:lnTo>
                        <a:pt x="3816" y="13176"/>
                      </a:lnTo>
                      <a:lnTo>
                        <a:pt x="3842" y="13184"/>
                      </a:lnTo>
                      <a:lnTo>
                        <a:pt x="3868" y="13193"/>
                      </a:lnTo>
                      <a:lnTo>
                        <a:pt x="3893" y="13203"/>
                      </a:lnTo>
                      <a:lnTo>
                        <a:pt x="3918" y="13214"/>
                      </a:lnTo>
                      <a:lnTo>
                        <a:pt x="3942" y="13226"/>
                      </a:lnTo>
                      <a:lnTo>
                        <a:pt x="3965" y="13239"/>
                      </a:lnTo>
                      <a:lnTo>
                        <a:pt x="3988" y="13254"/>
                      </a:lnTo>
                      <a:lnTo>
                        <a:pt x="4010" y="13269"/>
                      </a:lnTo>
                      <a:lnTo>
                        <a:pt x="4031" y="13286"/>
                      </a:lnTo>
                      <a:lnTo>
                        <a:pt x="4051" y="13304"/>
                      </a:lnTo>
                      <a:lnTo>
                        <a:pt x="4070" y="13322"/>
                      </a:lnTo>
                      <a:lnTo>
                        <a:pt x="4089" y="13341"/>
                      </a:lnTo>
                      <a:lnTo>
                        <a:pt x="4106" y="13361"/>
                      </a:lnTo>
                      <a:lnTo>
                        <a:pt x="4123" y="13382"/>
                      </a:lnTo>
                      <a:lnTo>
                        <a:pt x="4138" y="13405"/>
                      </a:lnTo>
                      <a:lnTo>
                        <a:pt x="4153" y="13427"/>
                      </a:lnTo>
                      <a:lnTo>
                        <a:pt x="4166" y="13450"/>
                      </a:lnTo>
                      <a:lnTo>
                        <a:pt x="4178" y="13474"/>
                      </a:lnTo>
                      <a:lnTo>
                        <a:pt x="4189" y="13499"/>
                      </a:lnTo>
                      <a:lnTo>
                        <a:pt x="4199" y="13524"/>
                      </a:lnTo>
                      <a:lnTo>
                        <a:pt x="4208" y="13550"/>
                      </a:lnTo>
                      <a:lnTo>
                        <a:pt x="4216" y="13577"/>
                      </a:lnTo>
                      <a:lnTo>
                        <a:pt x="4222" y="13603"/>
                      </a:lnTo>
                      <a:lnTo>
                        <a:pt x="4227" y="13630"/>
                      </a:lnTo>
                      <a:lnTo>
                        <a:pt x="4230" y="13658"/>
                      </a:lnTo>
                      <a:lnTo>
                        <a:pt x="4233" y="13686"/>
                      </a:lnTo>
                      <a:lnTo>
                        <a:pt x="4233" y="13715"/>
                      </a:lnTo>
                      <a:lnTo>
                        <a:pt x="4233" y="13743"/>
                      </a:lnTo>
                      <a:lnTo>
                        <a:pt x="4230" y="13772"/>
                      </a:lnTo>
                      <a:lnTo>
                        <a:pt x="4227" y="13800"/>
                      </a:lnTo>
                      <a:lnTo>
                        <a:pt x="4222" y="13826"/>
                      </a:lnTo>
                      <a:lnTo>
                        <a:pt x="4216" y="13854"/>
                      </a:lnTo>
                      <a:lnTo>
                        <a:pt x="4208" y="13879"/>
                      </a:lnTo>
                      <a:lnTo>
                        <a:pt x="4199" y="13905"/>
                      </a:lnTo>
                      <a:lnTo>
                        <a:pt x="4189" y="13930"/>
                      </a:lnTo>
                      <a:lnTo>
                        <a:pt x="4178" y="13955"/>
                      </a:lnTo>
                      <a:lnTo>
                        <a:pt x="4166" y="13979"/>
                      </a:lnTo>
                      <a:lnTo>
                        <a:pt x="4153" y="14003"/>
                      </a:lnTo>
                      <a:lnTo>
                        <a:pt x="4138" y="14025"/>
                      </a:lnTo>
                      <a:lnTo>
                        <a:pt x="4123" y="14047"/>
                      </a:lnTo>
                      <a:lnTo>
                        <a:pt x="4106" y="14068"/>
                      </a:lnTo>
                      <a:lnTo>
                        <a:pt x="4089" y="14088"/>
                      </a:lnTo>
                      <a:lnTo>
                        <a:pt x="4070" y="14107"/>
                      </a:lnTo>
                      <a:lnTo>
                        <a:pt x="4051" y="14126"/>
                      </a:lnTo>
                      <a:lnTo>
                        <a:pt x="4031" y="14143"/>
                      </a:lnTo>
                      <a:lnTo>
                        <a:pt x="4010" y="14160"/>
                      </a:lnTo>
                      <a:lnTo>
                        <a:pt x="3988" y="14176"/>
                      </a:lnTo>
                      <a:lnTo>
                        <a:pt x="3965" y="14190"/>
                      </a:lnTo>
                      <a:lnTo>
                        <a:pt x="3942" y="14203"/>
                      </a:lnTo>
                      <a:lnTo>
                        <a:pt x="3918" y="14216"/>
                      </a:lnTo>
                      <a:lnTo>
                        <a:pt x="3893" y="14227"/>
                      </a:lnTo>
                      <a:lnTo>
                        <a:pt x="3868" y="14237"/>
                      </a:lnTo>
                      <a:lnTo>
                        <a:pt x="3842" y="14245"/>
                      </a:lnTo>
                      <a:lnTo>
                        <a:pt x="3816" y="14253"/>
                      </a:lnTo>
                      <a:lnTo>
                        <a:pt x="3789" y="14259"/>
                      </a:lnTo>
                      <a:lnTo>
                        <a:pt x="3763" y="14264"/>
                      </a:lnTo>
                      <a:lnTo>
                        <a:pt x="3735" y="14268"/>
                      </a:lnTo>
                      <a:lnTo>
                        <a:pt x="3706" y="14270"/>
                      </a:lnTo>
                      <a:lnTo>
                        <a:pt x="3677" y="14270"/>
                      </a:lnTo>
                      <a:lnTo>
                        <a:pt x="3649" y="14270"/>
                      </a:lnTo>
                      <a:lnTo>
                        <a:pt x="3621" y="14268"/>
                      </a:lnTo>
                      <a:lnTo>
                        <a:pt x="3593" y="14264"/>
                      </a:lnTo>
                      <a:lnTo>
                        <a:pt x="3566" y="14259"/>
                      </a:lnTo>
                      <a:lnTo>
                        <a:pt x="3539" y="14253"/>
                      </a:lnTo>
                      <a:lnTo>
                        <a:pt x="3513" y="14245"/>
                      </a:lnTo>
                      <a:lnTo>
                        <a:pt x="3488" y="14237"/>
                      </a:lnTo>
                      <a:lnTo>
                        <a:pt x="3462" y="14227"/>
                      </a:lnTo>
                      <a:lnTo>
                        <a:pt x="3438" y="14216"/>
                      </a:lnTo>
                      <a:lnTo>
                        <a:pt x="3413" y="14203"/>
                      </a:lnTo>
                      <a:lnTo>
                        <a:pt x="3390" y="14190"/>
                      </a:lnTo>
                      <a:lnTo>
                        <a:pt x="3368" y="14176"/>
                      </a:lnTo>
                      <a:lnTo>
                        <a:pt x="3346" y="14160"/>
                      </a:lnTo>
                      <a:lnTo>
                        <a:pt x="3325" y="14143"/>
                      </a:lnTo>
                      <a:lnTo>
                        <a:pt x="3305" y="14126"/>
                      </a:lnTo>
                      <a:lnTo>
                        <a:pt x="3286" y="14107"/>
                      </a:lnTo>
                      <a:lnTo>
                        <a:pt x="3267" y="14088"/>
                      </a:lnTo>
                      <a:lnTo>
                        <a:pt x="3249" y="14068"/>
                      </a:lnTo>
                      <a:lnTo>
                        <a:pt x="3233" y="14047"/>
                      </a:lnTo>
                      <a:lnTo>
                        <a:pt x="3217" y="14025"/>
                      </a:lnTo>
                      <a:lnTo>
                        <a:pt x="3203" y="14003"/>
                      </a:lnTo>
                      <a:lnTo>
                        <a:pt x="3189" y="13979"/>
                      </a:lnTo>
                      <a:lnTo>
                        <a:pt x="3177" y="13955"/>
                      </a:lnTo>
                      <a:lnTo>
                        <a:pt x="3166" y="13930"/>
                      </a:lnTo>
                      <a:lnTo>
                        <a:pt x="3156" y="13905"/>
                      </a:lnTo>
                      <a:lnTo>
                        <a:pt x="3147" y="13879"/>
                      </a:lnTo>
                      <a:lnTo>
                        <a:pt x="3139" y="13854"/>
                      </a:lnTo>
                      <a:lnTo>
                        <a:pt x="3134" y="13826"/>
                      </a:lnTo>
                      <a:lnTo>
                        <a:pt x="3128" y="13800"/>
                      </a:lnTo>
                      <a:lnTo>
                        <a:pt x="3125" y="13772"/>
                      </a:lnTo>
                      <a:lnTo>
                        <a:pt x="3123" y="13743"/>
                      </a:lnTo>
                      <a:lnTo>
                        <a:pt x="3123" y="13715"/>
                      </a:lnTo>
                      <a:lnTo>
                        <a:pt x="3123" y="13686"/>
                      </a:lnTo>
                      <a:lnTo>
                        <a:pt x="3125" y="13658"/>
                      </a:lnTo>
                      <a:lnTo>
                        <a:pt x="3128" y="13630"/>
                      </a:lnTo>
                      <a:lnTo>
                        <a:pt x="3134" y="13603"/>
                      </a:lnTo>
                      <a:lnTo>
                        <a:pt x="3139" y="13577"/>
                      </a:lnTo>
                      <a:lnTo>
                        <a:pt x="3147" y="13550"/>
                      </a:lnTo>
                      <a:lnTo>
                        <a:pt x="3156" y="13524"/>
                      </a:lnTo>
                      <a:lnTo>
                        <a:pt x="3166" y="13499"/>
                      </a:lnTo>
                      <a:lnTo>
                        <a:pt x="3177" y="13474"/>
                      </a:lnTo>
                      <a:lnTo>
                        <a:pt x="3189" y="13450"/>
                      </a:lnTo>
                      <a:lnTo>
                        <a:pt x="3203" y="13427"/>
                      </a:lnTo>
                      <a:lnTo>
                        <a:pt x="3217" y="13405"/>
                      </a:lnTo>
                      <a:lnTo>
                        <a:pt x="3233" y="13382"/>
                      </a:lnTo>
                      <a:lnTo>
                        <a:pt x="3249" y="13361"/>
                      </a:lnTo>
                      <a:lnTo>
                        <a:pt x="3267" y="13341"/>
                      </a:lnTo>
                      <a:lnTo>
                        <a:pt x="3286" y="13322"/>
                      </a:lnTo>
                      <a:lnTo>
                        <a:pt x="3305" y="13304"/>
                      </a:lnTo>
                      <a:lnTo>
                        <a:pt x="3325" y="13286"/>
                      </a:lnTo>
                      <a:lnTo>
                        <a:pt x="3346" y="13269"/>
                      </a:lnTo>
                      <a:lnTo>
                        <a:pt x="3368" y="13254"/>
                      </a:lnTo>
                      <a:lnTo>
                        <a:pt x="3390" y="13239"/>
                      </a:lnTo>
                      <a:lnTo>
                        <a:pt x="3413" y="13226"/>
                      </a:lnTo>
                      <a:lnTo>
                        <a:pt x="3438" y="13214"/>
                      </a:lnTo>
                      <a:lnTo>
                        <a:pt x="3462" y="13203"/>
                      </a:lnTo>
                      <a:lnTo>
                        <a:pt x="3488" y="13193"/>
                      </a:lnTo>
                      <a:lnTo>
                        <a:pt x="3513" y="13184"/>
                      </a:lnTo>
                      <a:lnTo>
                        <a:pt x="3539" y="13176"/>
                      </a:lnTo>
                      <a:lnTo>
                        <a:pt x="3566" y="13171"/>
                      </a:lnTo>
                      <a:lnTo>
                        <a:pt x="3593" y="13165"/>
                      </a:lnTo>
                      <a:lnTo>
                        <a:pt x="3621" y="13162"/>
                      </a:lnTo>
                      <a:lnTo>
                        <a:pt x="3649" y="13159"/>
                      </a:lnTo>
                      <a:lnTo>
                        <a:pt x="3677" y="13159"/>
                      </a:lnTo>
                      <a:close/>
                      <a:moveTo>
                        <a:pt x="1748" y="14955"/>
                      </a:moveTo>
                      <a:lnTo>
                        <a:pt x="5585" y="14955"/>
                      </a:lnTo>
                      <a:lnTo>
                        <a:pt x="5600" y="14957"/>
                      </a:lnTo>
                      <a:lnTo>
                        <a:pt x="5613" y="14958"/>
                      </a:lnTo>
                      <a:lnTo>
                        <a:pt x="5626" y="14961"/>
                      </a:lnTo>
                      <a:lnTo>
                        <a:pt x="5640" y="14965"/>
                      </a:lnTo>
                      <a:lnTo>
                        <a:pt x="5652" y="14972"/>
                      </a:lnTo>
                      <a:lnTo>
                        <a:pt x="5663" y="14979"/>
                      </a:lnTo>
                      <a:lnTo>
                        <a:pt x="5674" y="14987"/>
                      </a:lnTo>
                      <a:lnTo>
                        <a:pt x="5684" y="14994"/>
                      </a:lnTo>
                      <a:lnTo>
                        <a:pt x="5693" y="15004"/>
                      </a:lnTo>
                      <a:lnTo>
                        <a:pt x="5702" y="15014"/>
                      </a:lnTo>
                      <a:lnTo>
                        <a:pt x="5709" y="15025"/>
                      </a:lnTo>
                      <a:lnTo>
                        <a:pt x="5714" y="15038"/>
                      </a:lnTo>
                      <a:lnTo>
                        <a:pt x="5720" y="15050"/>
                      </a:lnTo>
                      <a:lnTo>
                        <a:pt x="5723" y="15062"/>
                      </a:lnTo>
                      <a:lnTo>
                        <a:pt x="5725" y="15075"/>
                      </a:lnTo>
                      <a:lnTo>
                        <a:pt x="5725" y="15090"/>
                      </a:lnTo>
                      <a:lnTo>
                        <a:pt x="5725" y="15090"/>
                      </a:lnTo>
                      <a:lnTo>
                        <a:pt x="5725" y="15103"/>
                      </a:lnTo>
                      <a:lnTo>
                        <a:pt x="5723" y="15116"/>
                      </a:lnTo>
                      <a:lnTo>
                        <a:pt x="5720" y="15130"/>
                      </a:lnTo>
                      <a:lnTo>
                        <a:pt x="5714" y="15142"/>
                      </a:lnTo>
                      <a:lnTo>
                        <a:pt x="5709" y="15153"/>
                      </a:lnTo>
                      <a:lnTo>
                        <a:pt x="5702" y="15164"/>
                      </a:lnTo>
                      <a:lnTo>
                        <a:pt x="5693" y="15175"/>
                      </a:lnTo>
                      <a:lnTo>
                        <a:pt x="5684" y="15184"/>
                      </a:lnTo>
                      <a:lnTo>
                        <a:pt x="5674" y="15193"/>
                      </a:lnTo>
                      <a:lnTo>
                        <a:pt x="5663" y="15201"/>
                      </a:lnTo>
                      <a:lnTo>
                        <a:pt x="5652" y="15207"/>
                      </a:lnTo>
                      <a:lnTo>
                        <a:pt x="5640" y="15213"/>
                      </a:lnTo>
                      <a:lnTo>
                        <a:pt x="5626" y="15217"/>
                      </a:lnTo>
                      <a:lnTo>
                        <a:pt x="5613" y="15221"/>
                      </a:lnTo>
                      <a:lnTo>
                        <a:pt x="5600" y="15223"/>
                      </a:lnTo>
                      <a:lnTo>
                        <a:pt x="5585" y="15224"/>
                      </a:lnTo>
                      <a:lnTo>
                        <a:pt x="1748" y="15224"/>
                      </a:lnTo>
                      <a:lnTo>
                        <a:pt x="1733" y="15223"/>
                      </a:lnTo>
                      <a:lnTo>
                        <a:pt x="1720" y="15221"/>
                      </a:lnTo>
                      <a:lnTo>
                        <a:pt x="1707" y="15217"/>
                      </a:lnTo>
                      <a:lnTo>
                        <a:pt x="1693" y="15213"/>
                      </a:lnTo>
                      <a:lnTo>
                        <a:pt x="1681" y="15207"/>
                      </a:lnTo>
                      <a:lnTo>
                        <a:pt x="1670" y="15201"/>
                      </a:lnTo>
                      <a:lnTo>
                        <a:pt x="1659" y="15193"/>
                      </a:lnTo>
                      <a:lnTo>
                        <a:pt x="1649" y="15184"/>
                      </a:lnTo>
                      <a:lnTo>
                        <a:pt x="1640" y="15175"/>
                      </a:lnTo>
                      <a:lnTo>
                        <a:pt x="1632" y="15164"/>
                      </a:lnTo>
                      <a:lnTo>
                        <a:pt x="1625" y="15153"/>
                      </a:lnTo>
                      <a:lnTo>
                        <a:pt x="1619" y="15142"/>
                      </a:lnTo>
                      <a:lnTo>
                        <a:pt x="1615" y="15130"/>
                      </a:lnTo>
                      <a:lnTo>
                        <a:pt x="1611" y="15116"/>
                      </a:lnTo>
                      <a:lnTo>
                        <a:pt x="1609" y="15103"/>
                      </a:lnTo>
                      <a:lnTo>
                        <a:pt x="1608" y="15090"/>
                      </a:lnTo>
                      <a:lnTo>
                        <a:pt x="1608" y="15090"/>
                      </a:lnTo>
                      <a:lnTo>
                        <a:pt x="1609" y="15075"/>
                      </a:lnTo>
                      <a:lnTo>
                        <a:pt x="1611" y="15062"/>
                      </a:lnTo>
                      <a:lnTo>
                        <a:pt x="1615" y="15050"/>
                      </a:lnTo>
                      <a:lnTo>
                        <a:pt x="1619" y="15038"/>
                      </a:lnTo>
                      <a:lnTo>
                        <a:pt x="1625" y="15025"/>
                      </a:lnTo>
                      <a:lnTo>
                        <a:pt x="1632" y="15014"/>
                      </a:lnTo>
                      <a:lnTo>
                        <a:pt x="1640" y="15004"/>
                      </a:lnTo>
                      <a:lnTo>
                        <a:pt x="1649" y="14994"/>
                      </a:lnTo>
                      <a:lnTo>
                        <a:pt x="1659" y="14987"/>
                      </a:lnTo>
                      <a:lnTo>
                        <a:pt x="1670" y="14979"/>
                      </a:lnTo>
                      <a:lnTo>
                        <a:pt x="1681" y="14972"/>
                      </a:lnTo>
                      <a:lnTo>
                        <a:pt x="1693" y="14965"/>
                      </a:lnTo>
                      <a:lnTo>
                        <a:pt x="1707" y="14961"/>
                      </a:lnTo>
                      <a:lnTo>
                        <a:pt x="1720" y="14958"/>
                      </a:lnTo>
                      <a:lnTo>
                        <a:pt x="1733" y="14957"/>
                      </a:lnTo>
                      <a:lnTo>
                        <a:pt x="1748" y="14955"/>
                      </a:lnTo>
                      <a:close/>
                      <a:moveTo>
                        <a:pt x="1748" y="15438"/>
                      </a:moveTo>
                      <a:lnTo>
                        <a:pt x="5585" y="15438"/>
                      </a:lnTo>
                      <a:lnTo>
                        <a:pt x="5600" y="15439"/>
                      </a:lnTo>
                      <a:lnTo>
                        <a:pt x="5613" y="15440"/>
                      </a:lnTo>
                      <a:lnTo>
                        <a:pt x="5626" y="15444"/>
                      </a:lnTo>
                      <a:lnTo>
                        <a:pt x="5640" y="15449"/>
                      </a:lnTo>
                      <a:lnTo>
                        <a:pt x="5652" y="15455"/>
                      </a:lnTo>
                      <a:lnTo>
                        <a:pt x="5663" y="15461"/>
                      </a:lnTo>
                      <a:lnTo>
                        <a:pt x="5674" y="15469"/>
                      </a:lnTo>
                      <a:lnTo>
                        <a:pt x="5684" y="15478"/>
                      </a:lnTo>
                      <a:lnTo>
                        <a:pt x="5693" y="15487"/>
                      </a:lnTo>
                      <a:lnTo>
                        <a:pt x="5702" y="15497"/>
                      </a:lnTo>
                      <a:lnTo>
                        <a:pt x="5709" y="15508"/>
                      </a:lnTo>
                      <a:lnTo>
                        <a:pt x="5714" y="15520"/>
                      </a:lnTo>
                      <a:lnTo>
                        <a:pt x="5720" y="15532"/>
                      </a:lnTo>
                      <a:lnTo>
                        <a:pt x="5723" y="15546"/>
                      </a:lnTo>
                      <a:lnTo>
                        <a:pt x="5725" y="15559"/>
                      </a:lnTo>
                      <a:lnTo>
                        <a:pt x="5725" y="15572"/>
                      </a:lnTo>
                      <a:lnTo>
                        <a:pt x="5725" y="15572"/>
                      </a:lnTo>
                      <a:lnTo>
                        <a:pt x="5725" y="15586"/>
                      </a:lnTo>
                      <a:lnTo>
                        <a:pt x="5723" y="15599"/>
                      </a:lnTo>
                      <a:lnTo>
                        <a:pt x="5720" y="15612"/>
                      </a:lnTo>
                      <a:lnTo>
                        <a:pt x="5714" y="15624"/>
                      </a:lnTo>
                      <a:lnTo>
                        <a:pt x="5709" y="15636"/>
                      </a:lnTo>
                      <a:lnTo>
                        <a:pt x="5702" y="15647"/>
                      </a:lnTo>
                      <a:lnTo>
                        <a:pt x="5693" y="15658"/>
                      </a:lnTo>
                      <a:lnTo>
                        <a:pt x="5684" y="15667"/>
                      </a:lnTo>
                      <a:lnTo>
                        <a:pt x="5674" y="15675"/>
                      </a:lnTo>
                      <a:lnTo>
                        <a:pt x="5663" y="15683"/>
                      </a:lnTo>
                      <a:lnTo>
                        <a:pt x="5652" y="15690"/>
                      </a:lnTo>
                      <a:lnTo>
                        <a:pt x="5640" y="15695"/>
                      </a:lnTo>
                      <a:lnTo>
                        <a:pt x="5626" y="15700"/>
                      </a:lnTo>
                      <a:lnTo>
                        <a:pt x="5613" y="15703"/>
                      </a:lnTo>
                      <a:lnTo>
                        <a:pt x="5600" y="15705"/>
                      </a:lnTo>
                      <a:lnTo>
                        <a:pt x="5585" y="15707"/>
                      </a:lnTo>
                      <a:lnTo>
                        <a:pt x="1748" y="15707"/>
                      </a:lnTo>
                      <a:lnTo>
                        <a:pt x="1733" y="15705"/>
                      </a:lnTo>
                      <a:lnTo>
                        <a:pt x="1720" y="15703"/>
                      </a:lnTo>
                      <a:lnTo>
                        <a:pt x="1707" y="15700"/>
                      </a:lnTo>
                      <a:lnTo>
                        <a:pt x="1693" y="15695"/>
                      </a:lnTo>
                      <a:lnTo>
                        <a:pt x="1681" y="15690"/>
                      </a:lnTo>
                      <a:lnTo>
                        <a:pt x="1670" y="15683"/>
                      </a:lnTo>
                      <a:lnTo>
                        <a:pt x="1659" y="15675"/>
                      </a:lnTo>
                      <a:lnTo>
                        <a:pt x="1649" y="15667"/>
                      </a:lnTo>
                      <a:lnTo>
                        <a:pt x="1640" y="15658"/>
                      </a:lnTo>
                      <a:lnTo>
                        <a:pt x="1632" y="15647"/>
                      </a:lnTo>
                      <a:lnTo>
                        <a:pt x="1625" y="15636"/>
                      </a:lnTo>
                      <a:lnTo>
                        <a:pt x="1619" y="15624"/>
                      </a:lnTo>
                      <a:lnTo>
                        <a:pt x="1615" y="15612"/>
                      </a:lnTo>
                      <a:lnTo>
                        <a:pt x="1611" y="15599"/>
                      </a:lnTo>
                      <a:lnTo>
                        <a:pt x="1609" y="15586"/>
                      </a:lnTo>
                      <a:lnTo>
                        <a:pt x="1608" y="15572"/>
                      </a:lnTo>
                      <a:lnTo>
                        <a:pt x="1608" y="15572"/>
                      </a:lnTo>
                      <a:lnTo>
                        <a:pt x="1609" y="15559"/>
                      </a:lnTo>
                      <a:lnTo>
                        <a:pt x="1611" y="15546"/>
                      </a:lnTo>
                      <a:lnTo>
                        <a:pt x="1615" y="15532"/>
                      </a:lnTo>
                      <a:lnTo>
                        <a:pt x="1619" y="15520"/>
                      </a:lnTo>
                      <a:lnTo>
                        <a:pt x="1625" y="15508"/>
                      </a:lnTo>
                      <a:lnTo>
                        <a:pt x="1632" y="15497"/>
                      </a:lnTo>
                      <a:lnTo>
                        <a:pt x="1640" y="15487"/>
                      </a:lnTo>
                      <a:lnTo>
                        <a:pt x="1649" y="15478"/>
                      </a:lnTo>
                      <a:lnTo>
                        <a:pt x="1659" y="15469"/>
                      </a:lnTo>
                      <a:lnTo>
                        <a:pt x="1670" y="15461"/>
                      </a:lnTo>
                      <a:lnTo>
                        <a:pt x="1681" y="15455"/>
                      </a:lnTo>
                      <a:lnTo>
                        <a:pt x="1693" y="15449"/>
                      </a:lnTo>
                      <a:lnTo>
                        <a:pt x="1707" y="15444"/>
                      </a:lnTo>
                      <a:lnTo>
                        <a:pt x="1720" y="15440"/>
                      </a:lnTo>
                      <a:lnTo>
                        <a:pt x="1733" y="15439"/>
                      </a:lnTo>
                      <a:lnTo>
                        <a:pt x="1748" y="15438"/>
                      </a:lnTo>
                      <a:close/>
                      <a:moveTo>
                        <a:pt x="1748" y="15921"/>
                      </a:moveTo>
                      <a:lnTo>
                        <a:pt x="5585" y="15921"/>
                      </a:lnTo>
                      <a:lnTo>
                        <a:pt x="5600" y="15922"/>
                      </a:lnTo>
                      <a:lnTo>
                        <a:pt x="5613" y="15924"/>
                      </a:lnTo>
                      <a:lnTo>
                        <a:pt x="5626" y="15927"/>
                      </a:lnTo>
                      <a:lnTo>
                        <a:pt x="5640" y="15932"/>
                      </a:lnTo>
                      <a:lnTo>
                        <a:pt x="5652" y="15937"/>
                      </a:lnTo>
                      <a:lnTo>
                        <a:pt x="5663" y="15944"/>
                      </a:lnTo>
                      <a:lnTo>
                        <a:pt x="5674" y="15952"/>
                      </a:lnTo>
                      <a:lnTo>
                        <a:pt x="5684" y="15961"/>
                      </a:lnTo>
                      <a:lnTo>
                        <a:pt x="5693" y="15969"/>
                      </a:lnTo>
                      <a:lnTo>
                        <a:pt x="5702" y="15981"/>
                      </a:lnTo>
                      <a:lnTo>
                        <a:pt x="5709" y="15992"/>
                      </a:lnTo>
                      <a:lnTo>
                        <a:pt x="5714" y="16003"/>
                      </a:lnTo>
                      <a:lnTo>
                        <a:pt x="5720" y="16015"/>
                      </a:lnTo>
                      <a:lnTo>
                        <a:pt x="5723" y="16028"/>
                      </a:lnTo>
                      <a:lnTo>
                        <a:pt x="5725" y="16042"/>
                      </a:lnTo>
                      <a:lnTo>
                        <a:pt x="5725" y="16055"/>
                      </a:lnTo>
                      <a:lnTo>
                        <a:pt x="5725" y="16055"/>
                      </a:lnTo>
                      <a:lnTo>
                        <a:pt x="5725" y="16068"/>
                      </a:lnTo>
                      <a:lnTo>
                        <a:pt x="5723" y="16082"/>
                      </a:lnTo>
                      <a:lnTo>
                        <a:pt x="5720" y="16095"/>
                      </a:lnTo>
                      <a:lnTo>
                        <a:pt x="5714" y="16107"/>
                      </a:lnTo>
                      <a:lnTo>
                        <a:pt x="5709" y="16119"/>
                      </a:lnTo>
                      <a:lnTo>
                        <a:pt x="5702" y="16129"/>
                      </a:lnTo>
                      <a:lnTo>
                        <a:pt x="5693" y="16140"/>
                      </a:lnTo>
                      <a:lnTo>
                        <a:pt x="5684" y="16149"/>
                      </a:lnTo>
                      <a:lnTo>
                        <a:pt x="5674" y="16158"/>
                      </a:lnTo>
                      <a:lnTo>
                        <a:pt x="5663" y="16166"/>
                      </a:lnTo>
                      <a:lnTo>
                        <a:pt x="5652" y="16172"/>
                      </a:lnTo>
                      <a:lnTo>
                        <a:pt x="5640" y="16178"/>
                      </a:lnTo>
                      <a:lnTo>
                        <a:pt x="5626" y="16182"/>
                      </a:lnTo>
                      <a:lnTo>
                        <a:pt x="5613" y="16186"/>
                      </a:lnTo>
                      <a:lnTo>
                        <a:pt x="5600" y="16188"/>
                      </a:lnTo>
                      <a:lnTo>
                        <a:pt x="5585" y="16189"/>
                      </a:lnTo>
                      <a:lnTo>
                        <a:pt x="1748" y="16189"/>
                      </a:lnTo>
                      <a:lnTo>
                        <a:pt x="1733" y="16188"/>
                      </a:lnTo>
                      <a:lnTo>
                        <a:pt x="1720" y="16186"/>
                      </a:lnTo>
                      <a:lnTo>
                        <a:pt x="1707" y="16182"/>
                      </a:lnTo>
                      <a:lnTo>
                        <a:pt x="1693" y="16178"/>
                      </a:lnTo>
                      <a:lnTo>
                        <a:pt x="1681" y="16172"/>
                      </a:lnTo>
                      <a:lnTo>
                        <a:pt x="1670" y="16166"/>
                      </a:lnTo>
                      <a:lnTo>
                        <a:pt x="1659" y="16158"/>
                      </a:lnTo>
                      <a:lnTo>
                        <a:pt x="1649" y="16149"/>
                      </a:lnTo>
                      <a:lnTo>
                        <a:pt x="1640" y="16140"/>
                      </a:lnTo>
                      <a:lnTo>
                        <a:pt x="1632" y="16129"/>
                      </a:lnTo>
                      <a:lnTo>
                        <a:pt x="1625" y="16119"/>
                      </a:lnTo>
                      <a:lnTo>
                        <a:pt x="1619" y="16107"/>
                      </a:lnTo>
                      <a:lnTo>
                        <a:pt x="1615" y="16095"/>
                      </a:lnTo>
                      <a:lnTo>
                        <a:pt x="1611" y="16082"/>
                      </a:lnTo>
                      <a:lnTo>
                        <a:pt x="1609" y="16068"/>
                      </a:lnTo>
                      <a:lnTo>
                        <a:pt x="1608" y="16055"/>
                      </a:lnTo>
                      <a:lnTo>
                        <a:pt x="1608" y="16055"/>
                      </a:lnTo>
                      <a:lnTo>
                        <a:pt x="1609" y="16042"/>
                      </a:lnTo>
                      <a:lnTo>
                        <a:pt x="1611" y="16028"/>
                      </a:lnTo>
                      <a:lnTo>
                        <a:pt x="1615" y="16015"/>
                      </a:lnTo>
                      <a:lnTo>
                        <a:pt x="1619" y="16003"/>
                      </a:lnTo>
                      <a:lnTo>
                        <a:pt x="1625" y="15992"/>
                      </a:lnTo>
                      <a:lnTo>
                        <a:pt x="1632" y="15981"/>
                      </a:lnTo>
                      <a:lnTo>
                        <a:pt x="1640" y="15969"/>
                      </a:lnTo>
                      <a:lnTo>
                        <a:pt x="1649" y="15961"/>
                      </a:lnTo>
                      <a:lnTo>
                        <a:pt x="1659" y="15952"/>
                      </a:lnTo>
                      <a:lnTo>
                        <a:pt x="1670" y="15944"/>
                      </a:lnTo>
                      <a:lnTo>
                        <a:pt x="1681" y="15937"/>
                      </a:lnTo>
                      <a:lnTo>
                        <a:pt x="1693" y="15932"/>
                      </a:lnTo>
                      <a:lnTo>
                        <a:pt x="1707" y="15927"/>
                      </a:lnTo>
                      <a:lnTo>
                        <a:pt x="1720" y="15924"/>
                      </a:lnTo>
                      <a:lnTo>
                        <a:pt x="1733" y="15922"/>
                      </a:lnTo>
                      <a:lnTo>
                        <a:pt x="1748" y="15921"/>
                      </a:lnTo>
                      <a:close/>
                      <a:moveTo>
                        <a:pt x="705" y="2929"/>
                      </a:moveTo>
                      <a:lnTo>
                        <a:pt x="6629" y="2929"/>
                      </a:lnTo>
                      <a:lnTo>
                        <a:pt x="6642" y="2930"/>
                      </a:lnTo>
                      <a:lnTo>
                        <a:pt x="6655" y="2931"/>
                      </a:lnTo>
                      <a:lnTo>
                        <a:pt x="6669" y="2932"/>
                      </a:lnTo>
                      <a:lnTo>
                        <a:pt x="6682" y="2934"/>
                      </a:lnTo>
                      <a:lnTo>
                        <a:pt x="6695" y="2938"/>
                      </a:lnTo>
                      <a:lnTo>
                        <a:pt x="6708" y="2941"/>
                      </a:lnTo>
                      <a:lnTo>
                        <a:pt x="6720" y="2944"/>
                      </a:lnTo>
                      <a:lnTo>
                        <a:pt x="6732" y="2949"/>
                      </a:lnTo>
                      <a:lnTo>
                        <a:pt x="6744" y="2954"/>
                      </a:lnTo>
                      <a:lnTo>
                        <a:pt x="6755" y="2960"/>
                      </a:lnTo>
                      <a:lnTo>
                        <a:pt x="6766" y="2965"/>
                      </a:lnTo>
                      <a:lnTo>
                        <a:pt x="6777" y="2972"/>
                      </a:lnTo>
                      <a:lnTo>
                        <a:pt x="6789" y="2979"/>
                      </a:lnTo>
                      <a:lnTo>
                        <a:pt x="6799" y="2986"/>
                      </a:lnTo>
                      <a:lnTo>
                        <a:pt x="6809" y="2994"/>
                      </a:lnTo>
                      <a:lnTo>
                        <a:pt x="6817" y="3002"/>
                      </a:lnTo>
                      <a:lnTo>
                        <a:pt x="6826" y="3011"/>
                      </a:lnTo>
                      <a:lnTo>
                        <a:pt x="6834" y="3020"/>
                      </a:lnTo>
                      <a:lnTo>
                        <a:pt x="6843" y="3029"/>
                      </a:lnTo>
                      <a:lnTo>
                        <a:pt x="6850" y="3039"/>
                      </a:lnTo>
                      <a:lnTo>
                        <a:pt x="6857" y="3049"/>
                      </a:lnTo>
                      <a:lnTo>
                        <a:pt x="6863" y="3060"/>
                      </a:lnTo>
                      <a:lnTo>
                        <a:pt x="6870" y="3070"/>
                      </a:lnTo>
                      <a:lnTo>
                        <a:pt x="6875" y="3081"/>
                      </a:lnTo>
                      <a:lnTo>
                        <a:pt x="6879" y="3092"/>
                      </a:lnTo>
                      <a:lnTo>
                        <a:pt x="6884" y="3104"/>
                      </a:lnTo>
                      <a:lnTo>
                        <a:pt x="6887" y="3115"/>
                      </a:lnTo>
                      <a:lnTo>
                        <a:pt x="6891" y="3127"/>
                      </a:lnTo>
                      <a:lnTo>
                        <a:pt x="6893" y="3140"/>
                      </a:lnTo>
                      <a:lnTo>
                        <a:pt x="6894" y="3152"/>
                      </a:lnTo>
                      <a:lnTo>
                        <a:pt x="6895" y="3164"/>
                      </a:lnTo>
                      <a:lnTo>
                        <a:pt x="6896" y="3177"/>
                      </a:lnTo>
                      <a:lnTo>
                        <a:pt x="6896" y="3764"/>
                      </a:lnTo>
                      <a:lnTo>
                        <a:pt x="6895" y="3776"/>
                      </a:lnTo>
                      <a:lnTo>
                        <a:pt x="6894" y="3790"/>
                      </a:lnTo>
                      <a:lnTo>
                        <a:pt x="6893" y="3802"/>
                      </a:lnTo>
                      <a:lnTo>
                        <a:pt x="6891" y="3814"/>
                      </a:lnTo>
                      <a:lnTo>
                        <a:pt x="6887" y="3826"/>
                      </a:lnTo>
                      <a:lnTo>
                        <a:pt x="6884" y="3837"/>
                      </a:lnTo>
                      <a:lnTo>
                        <a:pt x="6879" y="3850"/>
                      </a:lnTo>
                      <a:lnTo>
                        <a:pt x="6875" y="3861"/>
                      </a:lnTo>
                      <a:lnTo>
                        <a:pt x="6870" y="3872"/>
                      </a:lnTo>
                      <a:lnTo>
                        <a:pt x="6863" y="3882"/>
                      </a:lnTo>
                      <a:lnTo>
                        <a:pt x="6857" y="3893"/>
                      </a:lnTo>
                      <a:lnTo>
                        <a:pt x="6850" y="3903"/>
                      </a:lnTo>
                      <a:lnTo>
                        <a:pt x="6843" y="3912"/>
                      </a:lnTo>
                      <a:lnTo>
                        <a:pt x="6834" y="3922"/>
                      </a:lnTo>
                      <a:lnTo>
                        <a:pt x="6826" y="3931"/>
                      </a:lnTo>
                      <a:lnTo>
                        <a:pt x="6817" y="3939"/>
                      </a:lnTo>
                      <a:lnTo>
                        <a:pt x="6809" y="3947"/>
                      </a:lnTo>
                      <a:lnTo>
                        <a:pt x="6799" y="3955"/>
                      </a:lnTo>
                      <a:lnTo>
                        <a:pt x="6789" y="3963"/>
                      </a:lnTo>
                      <a:lnTo>
                        <a:pt x="6777" y="3969"/>
                      </a:lnTo>
                      <a:lnTo>
                        <a:pt x="6766" y="3976"/>
                      </a:lnTo>
                      <a:lnTo>
                        <a:pt x="6755" y="3982"/>
                      </a:lnTo>
                      <a:lnTo>
                        <a:pt x="6744" y="3987"/>
                      </a:lnTo>
                      <a:lnTo>
                        <a:pt x="6732" y="3993"/>
                      </a:lnTo>
                      <a:lnTo>
                        <a:pt x="6720" y="3997"/>
                      </a:lnTo>
                      <a:lnTo>
                        <a:pt x="6708" y="4000"/>
                      </a:lnTo>
                      <a:lnTo>
                        <a:pt x="6695" y="4004"/>
                      </a:lnTo>
                      <a:lnTo>
                        <a:pt x="6682" y="4007"/>
                      </a:lnTo>
                      <a:lnTo>
                        <a:pt x="6669" y="4009"/>
                      </a:lnTo>
                      <a:lnTo>
                        <a:pt x="6655" y="4010"/>
                      </a:lnTo>
                      <a:lnTo>
                        <a:pt x="6642" y="4012"/>
                      </a:lnTo>
                      <a:lnTo>
                        <a:pt x="6629" y="4012"/>
                      </a:lnTo>
                      <a:lnTo>
                        <a:pt x="705" y="4012"/>
                      </a:lnTo>
                      <a:lnTo>
                        <a:pt x="691" y="4012"/>
                      </a:lnTo>
                      <a:lnTo>
                        <a:pt x="678" y="4010"/>
                      </a:lnTo>
                      <a:lnTo>
                        <a:pt x="664" y="4009"/>
                      </a:lnTo>
                      <a:lnTo>
                        <a:pt x="651" y="4007"/>
                      </a:lnTo>
                      <a:lnTo>
                        <a:pt x="638" y="4004"/>
                      </a:lnTo>
                      <a:lnTo>
                        <a:pt x="626" y="4000"/>
                      </a:lnTo>
                      <a:lnTo>
                        <a:pt x="613" y="3997"/>
                      </a:lnTo>
                      <a:lnTo>
                        <a:pt x="601" y="3993"/>
                      </a:lnTo>
                      <a:lnTo>
                        <a:pt x="589" y="3987"/>
                      </a:lnTo>
                      <a:lnTo>
                        <a:pt x="578" y="3982"/>
                      </a:lnTo>
                      <a:lnTo>
                        <a:pt x="567" y="3976"/>
                      </a:lnTo>
                      <a:lnTo>
                        <a:pt x="556" y="3969"/>
                      </a:lnTo>
                      <a:lnTo>
                        <a:pt x="546" y="3963"/>
                      </a:lnTo>
                      <a:lnTo>
                        <a:pt x="536" y="3955"/>
                      </a:lnTo>
                      <a:lnTo>
                        <a:pt x="526" y="3947"/>
                      </a:lnTo>
                      <a:lnTo>
                        <a:pt x="516" y="3939"/>
                      </a:lnTo>
                      <a:lnTo>
                        <a:pt x="507" y="3931"/>
                      </a:lnTo>
                      <a:lnTo>
                        <a:pt x="499" y="3922"/>
                      </a:lnTo>
                      <a:lnTo>
                        <a:pt x="491" y="3912"/>
                      </a:lnTo>
                      <a:lnTo>
                        <a:pt x="484" y="3903"/>
                      </a:lnTo>
                      <a:lnTo>
                        <a:pt x="477" y="3893"/>
                      </a:lnTo>
                      <a:lnTo>
                        <a:pt x="470" y="3882"/>
                      </a:lnTo>
                      <a:lnTo>
                        <a:pt x="464" y="3872"/>
                      </a:lnTo>
                      <a:lnTo>
                        <a:pt x="459" y="3861"/>
                      </a:lnTo>
                      <a:lnTo>
                        <a:pt x="454" y="3850"/>
                      </a:lnTo>
                      <a:lnTo>
                        <a:pt x="450" y="3837"/>
                      </a:lnTo>
                      <a:lnTo>
                        <a:pt x="446" y="3826"/>
                      </a:lnTo>
                      <a:lnTo>
                        <a:pt x="444" y="3814"/>
                      </a:lnTo>
                      <a:lnTo>
                        <a:pt x="440" y="3802"/>
                      </a:lnTo>
                      <a:lnTo>
                        <a:pt x="439" y="3790"/>
                      </a:lnTo>
                      <a:lnTo>
                        <a:pt x="438" y="3776"/>
                      </a:lnTo>
                      <a:lnTo>
                        <a:pt x="438" y="3764"/>
                      </a:lnTo>
                      <a:lnTo>
                        <a:pt x="438" y="3177"/>
                      </a:lnTo>
                      <a:lnTo>
                        <a:pt x="438" y="3164"/>
                      </a:lnTo>
                      <a:lnTo>
                        <a:pt x="439" y="3152"/>
                      </a:lnTo>
                      <a:lnTo>
                        <a:pt x="440" y="3140"/>
                      </a:lnTo>
                      <a:lnTo>
                        <a:pt x="444" y="3127"/>
                      </a:lnTo>
                      <a:lnTo>
                        <a:pt x="446" y="3115"/>
                      </a:lnTo>
                      <a:lnTo>
                        <a:pt x="450" y="3104"/>
                      </a:lnTo>
                      <a:lnTo>
                        <a:pt x="454" y="3092"/>
                      </a:lnTo>
                      <a:lnTo>
                        <a:pt x="459" y="3081"/>
                      </a:lnTo>
                      <a:lnTo>
                        <a:pt x="464" y="3070"/>
                      </a:lnTo>
                      <a:lnTo>
                        <a:pt x="470" y="3060"/>
                      </a:lnTo>
                      <a:lnTo>
                        <a:pt x="477" y="3049"/>
                      </a:lnTo>
                      <a:lnTo>
                        <a:pt x="484" y="3039"/>
                      </a:lnTo>
                      <a:lnTo>
                        <a:pt x="491" y="3029"/>
                      </a:lnTo>
                      <a:lnTo>
                        <a:pt x="499" y="3020"/>
                      </a:lnTo>
                      <a:lnTo>
                        <a:pt x="507" y="3011"/>
                      </a:lnTo>
                      <a:lnTo>
                        <a:pt x="516" y="3002"/>
                      </a:lnTo>
                      <a:lnTo>
                        <a:pt x="526" y="2994"/>
                      </a:lnTo>
                      <a:lnTo>
                        <a:pt x="536" y="2986"/>
                      </a:lnTo>
                      <a:lnTo>
                        <a:pt x="546" y="2979"/>
                      </a:lnTo>
                      <a:lnTo>
                        <a:pt x="556" y="2972"/>
                      </a:lnTo>
                      <a:lnTo>
                        <a:pt x="567" y="2965"/>
                      </a:lnTo>
                      <a:lnTo>
                        <a:pt x="578" y="2960"/>
                      </a:lnTo>
                      <a:lnTo>
                        <a:pt x="589" y="2954"/>
                      </a:lnTo>
                      <a:lnTo>
                        <a:pt x="601" y="2949"/>
                      </a:lnTo>
                      <a:lnTo>
                        <a:pt x="613" y="2944"/>
                      </a:lnTo>
                      <a:lnTo>
                        <a:pt x="626" y="2941"/>
                      </a:lnTo>
                      <a:lnTo>
                        <a:pt x="638" y="2938"/>
                      </a:lnTo>
                      <a:lnTo>
                        <a:pt x="651" y="2934"/>
                      </a:lnTo>
                      <a:lnTo>
                        <a:pt x="664" y="2932"/>
                      </a:lnTo>
                      <a:lnTo>
                        <a:pt x="678" y="2931"/>
                      </a:lnTo>
                      <a:lnTo>
                        <a:pt x="691" y="2930"/>
                      </a:lnTo>
                      <a:lnTo>
                        <a:pt x="705" y="2929"/>
                      </a:lnTo>
                      <a:close/>
                      <a:moveTo>
                        <a:pt x="705" y="1747"/>
                      </a:moveTo>
                      <a:lnTo>
                        <a:pt x="6629" y="1747"/>
                      </a:lnTo>
                      <a:lnTo>
                        <a:pt x="6642" y="1747"/>
                      </a:lnTo>
                      <a:lnTo>
                        <a:pt x="6655" y="1748"/>
                      </a:lnTo>
                      <a:lnTo>
                        <a:pt x="6669" y="1749"/>
                      </a:lnTo>
                      <a:lnTo>
                        <a:pt x="6682" y="1752"/>
                      </a:lnTo>
                      <a:lnTo>
                        <a:pt x="6695" y="1755"/>
                      </a:lnTo>
                      <a:lnTo>
                        <a:pt x="6708" y="1758"/>
                      </a:lnTo>
                      <a:lnTo>
                        <a:pt x="6720" y="1762"/>
                      </a:lnTo>
                      <a:lnTo>
                        <a:pt x="6732" y="1766"/>
                      </a:lnTo>
                      <a:lnTo>
                        <a:pt x="6744" y="1772"/>
                      </a:lnTo>
                      <a:lnTo>
                        <a:pt x="6755" y="1777"/>
                      </a:lnTo>
                      <a:lnTo>
                        <a:pt x="6766" y="1783"/>
                      </a:lnTo>
                      <a:lnTo>
                        <a:pt x="6777" y="1789"/>
                      </a:lnTo>
                      <a:lnTo>
                        <a:pt x="6789" y="1796"/>
                      </a:lnTo>
                      <a:lnTo>
                        <a:pt x="6799" y="1804"/>
                      </a:lnTo>
                      <a:lnTo>
                        <a:pt x="6809" y="1812"/>
                      </a:lnTo>
                      <a:lnTo>
                        <a:pt x="6817" y="1819"/>
                      </a:lnTo>
                      <a:lnTo>
                        <a:pt x="6826" y="1828"/>
                      </a:lnTo>
                      <a:lnTo>
                        <a:pt x="6834" y="1837"/>
                      </a:lnTo>
                      <a:lnTo>
                        <a:pt x="6843" y="1846"/>
                      </a:lnTo>
                      <a:lnTo>
                        <a:pt x="6850" y="1856"/>
                      </a:lnTo>
                      <a:lnTo>
                        <a:pt x="6857" y="1866"/>
                      </a:lnTo>
                      <a:lnTo>
                        <a:pt x="6863" y="1877"/>
                      </a:lnTo>
                      <a:lnTo>
                        <a:pt x="6870" y="1887"/>
                      </a:lnTo>
                      <a:lnTo>
                        <a:pt x="6875" y="1898"/>
                      </a:lnTo>
                      <a:lnTo>
                        <a:pt x="6879" y="1909"/>
                      </a:lnTo>
                      <a:lnTo>
                        <a:pt x="6884" y="1921"/>
                      </a:lnTo>
                      <a:lnTo>
                        <a:pt x="6887" y="1933"/>
                      </a:lnTo>
                      <a:lnTo>
                        <a:pt x="6891" y="1945"/>
                      </a:lnTo>
                      <a:lnTo>
                        <a:pt x="6893" y="1957"/>
                      </a:lnTo>
                      <a:lnTo>
                        <a:pt x="6894" y="1969"/>
                      </a:lnTo>
                      <a:lnTo>
                        <a:pt x="6895" y="1981"/>
                      </a:lnTo>
                      <a:lnTo>
                        <a:pt x="6896" y="1995"/>
                      </a:lnTo>
                      <a:lnTo>
                        <a:pt x="6896" y="2582"/>
                      </a:lnTo>
                      <a:lnTo>
                        <a:pt x="6895" y="2594"/>
                      </a:lnTo>
                      <a:lnTo>
                        <a:pt x="6894" y="2607"/>
                      </a:lnTo>
                      <a:lnTo>
                        <a:pt x="6893" y="2619"/>
                      </a:lnTo>
                      <a:lnTo>
                        <a:pt x="6891" y="2631"/>
                      </a:lnTo>
                      <a:lnTo>
                        <a:pt x="6887" y="2644"/>
                      </a:lnTo>
                      <a:lnTo>
                        <a:pt x="6884" y="2655"/>
                      </a:lnTo>
                      <a:lnTo>
                        <a:pt x="6879" y="2667"/>
                      </a:lnTo>
                      <a:lnTo>
                        <a:pt x="6875" y="2678"/>
                      </a:lnTo>
                      <a:lnTo>
                        <a:pt x="6870" y="2689"/>
                      </a:lnTo>
                      <a:lnTo>
                        <a:pt x="6863" y="2699"/>
                      </a:lnTo>
                      <a:lnTo>
                        <a:pt x="6857" y="2710"/>
                      </a:lnTo>
                      <a:lnTo>
                        <a:pt x="6850" y="2720"/>
                      </a:lnTo>
                      <a:lnTo>
                        <a:pt x="6843" y="2730"/>
                      </a:lnTo>
                      <a:lnTo>
                        <a:pt x="6834" y="2739"/>
                      </a:lnTo>
                      <a:lnTo>
                        <a:pt x="6826" y="2748"/>
                      </a:lnTo>
                      <a:lnTo>
                        <a:pt x="6817" y="2757"/>
                      </a:lnTo>
                      <a:lnTo>
                        <a:pt x="6809" y="2765"/>
                      </a:lnTo>
                      <a:lnTo>
                        <a:pt x="6799" y="2772"/>
                      </a:lnTo>
                      <a:lnTo>
                        <a:pt x="6789" y="2780"/>
                      </a:lnTo>
                      <a:lnTo>
                        <a:pt x="6777" y="2787"/>
                      </a:lnTo>
                      <a:lnTo>
                        <a:pt x="6766" y="2793"/>
                      </a:lnTo>
                      <a:lnTo>
                        <a:pt x="6755" y="2799"/>
                      </a:lnTo>
                      <a:lnTo>
                        <a:pt x="6744" y="2805"/>
                      </a:lnTo>
                      <a:lnTo>
                        <a:pt x="6732" y="2810"/>
                      </a:lnTo>
                      <a:lnTo>
                        <a:pt x="6720" y="2814"/>
                      </a:lnTo>
                      <a:lnTo>
                        <a:pt x="6708" y="2818"/>
                      </a:lnTo>
                      <a:lnTo>
                        <a:pt x="6695" y="2821"/>
                      </a:lnTo>
                      <a:lnTo>
                        <a:pt x="6682" y="2824"/>
                      </a:lnTo>
                      <a:lnTo>
                        <a:pt x="6669" y="2827"/>
                      </a:lnTo>
                      <a:lnTo>
                        <a:pt x="6655" y="2828"/>
                      </a:lnTo>
                      <a:lnTo>
                        <a:pt x="6642" y="2829"/>
                      </a:lnTo>
                      <a:lnTo>
                        <a:pt x="6629" y="2829"/>
                      </a:lnTo>
                      <a:lnTo>
                        <a:pt x="705" y="2829"/>
                      </a:lnTo>
                      <a:lnTo>
                        <a:pt x="691" y="2829"/>
                      </a:lnTo>
                      <a:lnTo>
                        <a:pt x="678" y="2828"/>
                      </a:lnTo>
                      <a:lnTo>
                        <a:pt x="664" y="2827"/>
                      </a:lnTo>
                      <a:lnTo>
                        <a:pt x="651" y="2824"/>
                      </a:lnTo>
                      <a:lnTo>
                        <a:pt x="638" y="2821"/>
                      </a:lnTo>
                      <a:lnTo>
                        <a:pt x="626" y="2818"/>
                      </a:lnTo>
                      <a:lnTo>
                        <a:pt x="613" y="2814"/>
                      </a:lnTo>
                      <a:lnTo>
                        <a:pt x="601" y="2810"/>
                      </a:lnTo>
                      <a:lnTo>
                        <a:pt x="589" y="2805"/>
                      </a:lnTo>
                      <a:lnTo>
                        <a:pt x="578" y="2799"/>
                      </a:lnTo>
                      <a:lnTo>
                        <a:pt x="567" y="2793"/>
                      </a:lnTo>
                      <a:lnTo>
                        <a:pt x="556" y="2787"/>
                      </a:lnTo>
                      <a:lnTo>
                        <a:pt x="546" y="2780"/>
                      </a:lnTo>
                      <a:lnTo>
                        <a:pt x="536" y="2772"/>
                      </a:lnTo>
                      <a:lnTo>
                        <a:pt x="526" y="2765"/>
                      </a:lnTo>
                      <a:lnTo>
                        <a:pt x="516" y="2757"/>
                      </a:lnTo>
                      <a:lnTo>
                        <a:pt x="507" y="2748"/>
                      </a:lnTo>
                      <a:lnTo>
                        <a:pt x="499" y="2739"/>
                      </a:lnTo>
                      <a:lnTo>
                        <a:pt x="491" y="2730"/>
                      </a:lnTo>
                      <a:lnTo>
                        <a:pt x="484" y="2720"/>
                      </a:lnTo>
                      <a:lnTo>
                        <a:pt x="477" y="2710"/>
                      </a:lnTo>
                      <a:lnTo>
                        <a:pt x="470" y="2699"/>
                      </a:lnTo>
                      <a:lnTo>
                        <a:pt x="464" y="2689"/>
                      </a:lnTo>
                      <a:lnTo>
                        <a:pt x="459" y="2678"/>
                      </a:lnTo>
                      <a:lnTo>
                        <a:pt x="454" y="2667"/>
                      </a:lnTo>
                      <a:lnTo>
                        <a:pt x="450" y="2655"/>
                      </a:lnTo>
                      <a:lnTo>
                        <a:pt x="446" y="2644"/>
                      </a:lnTo>
                      <a:lnTo>
                        <a:pt x="444" y="2631"/>
                      </a:lnTo>
                      <a:lnTo>
                        <a:pt x="440" y="2619"/>
                      </a:lnTo>
                      <a:lnTo>
                        <a:pt x="439" y="2607"/>
                      </a:lnTo>
                      <a:lnTo>
                        <a:pt x="438" y="2594"/>
                      </a:lnTo>
                      <a:lnTo>
                        <a:pt x="438" y="2582"/>
                      </a:lnTo>
                      <a:lnTo>
                        <a:pt x="438" y="1995"/>
                      </a:lnTo>
                      <a:lnTo>
                        <a:pt x="438" y="1981"/>
                      </a:lnTo>
                      <a:lnTo>
                        <a:pt x="439" y="1969"/>
                      </a:lnTo>
                      <a:lnTo>
                        <a:pt x="440" y="1957"/>
                      </a:lnTo>
                      <a:lnTo>
                        <a:pt x="444" y="1945"/>
                      </a:lnTo>
                      <a:lnTo>
                        <a:pt x="446" y="1933"/>
                      </a:lnTo>
                      <a:lnTo>
                        <a:pt x="450" y="1921"/>
                      </a:lnTo>
                      <a:lnTo>
                        <a:pt x="454" y="1909"/>
                      </a:lnTo>
                      <a:lnTo>
                        <a:pt x="459" y="1898"/>
                      </a:lnTo>
                      <a:lnTo>
                        <a:pt x="464" y="1887"/>
                      </a:lnTo>
                      <a:lnTo>
                        <a:pt x="470" y="1877"/>
                      </a:lnTo>
                      <a:lnTo>
                        <a:pt x="477" y="1866"/>
                      </a:lnTo>
                      <a:lnTo>
                        <a:pt x="484" y="1856"/>
                      </a:lnTo>
                      <a:lnTo>
                        <a:pt x="491" y="1846"/>
                      </a:lnTo>
                      <a:lnTo>
                        <a:pt x="499" y="1837"/>
                      </a:lnTo>
                      <a:lnTo>
                        <a:pt x="507" y="1828"/>
                      </a:lnTo>
                      <a:lnTo>
                        <a:pt x="516" y="1819"/>
                      </a:lnTo>
                      <a:lnTo>
                        <a:pt x="526" y="1812"/>
                      </a:lnTo>
                      <a:lnTo>
                        <a:pt x="536" y="1804"/>
                      </a:lnTo>
                      <a:lnTo>
                        <a:pt x="546" y="1796"/>
                      </a:lnTo>
                      <a:lnTo>
                        <a:pt x="556" y="1789"/>
                      </a:lnTo>
                      <a:lnTo>
                        <a:pt x="567" y="1783"/>
                      </a:lnTo>
                      <a:lnTo>
                        <a:pt x="578" y="1777"/>
                      </a:lnTo>
                      <a:lnTo>
                        <a:pt x="589" y="1772"/>
                      </a:lnTo>
                      <a:lnTo>
                        <a:pt x="601" y="1766"/>
                      </a:lnTo>
                      <a:lnTo>
                        <a:pt x="613" y="1762"/>
                      </a:lnTo>
                      <a:lnTo>
                        <a:pt x="626" y="1758"/>
                      </a:lnTo>
                      <a:lnTo>
                        <a:pt x="638" y="1755"/>
                      </a:lnTo>
                      <a:lnTo>
                        <a:pt x="651" y="1752"/>
                      </a:lnTo>
                      <a:lnTo>
                        <a:pt x="664" y="1749"/>
                      </a:lnTo>
                      <a:lnTo>
                        <a:pt x="678" y="1748"/>
                      </a:lnTo>
                      <a:lnTo>
                        <a:pt x="691" y="1747"/>
                      </a:lnTo>
                      <a:lnTo>
                        <a:pt x="705" y="1747"/>
                      </a:lnTo>
                      <a:close/>
                      <a:moveTo>
                        <a:pt x="705" y="565"/>
                      </a:moveTo>
                      <a:lnTo>
                        <a:pt x="6629" y="565"/>
                      </a:lnTo>
                      <a:lnTo>
                        <a:pt x="6642" y="565"/>
                      </a:lnTo>
                      <a:lnTo>
                        <a:pt x="6655" y="566"/>
                      </a:lnTo>
                      <a:lnTo>
                        <a:pt x="6669" y="567"/>
                      </a:lnTo>
                      <a:lnTo>
                        <a:pt x="6682" y="569"/>
                      </a:lnTo>
                      <a:lnTo>
                        <a:pt x="6695" y="572"/>
                      </a:lnTo>
                      <a:lnTo>
                        <a:pt x="6708" y="576"/>
                      </a:lnTo>
                      <a:lnTo>
                        <a:pt x="6720" y="579"/>
                      </a:lnTo>
                      <a:lnTo>
                        <a:pt x="6732" y="584"/>
                      </a:lnTo>
                      <a:lnTo>
                        <a:pt x="6744" y="589"/>
                      </a:lnTo>
                      <a:lnTo>
                        <a:pt x="6755" y="595"/>
                      </a:lnTo>
                      <a:lnTo>
                        <a:pt x="6766" y="600"/>
                      </a:lnTo>
                      <a:lnTo>
                        <a:pt x="6777" y="607"/>
                      </a:lnTo>
                      <a:lnTo>
                        <a:pt x="6789" y="613"/>
                      </a:lnTo>
                      <a:lnTo>
                        <a:pt x="6799" y="621"/>
                      </a:lnTo>
                      <a:lnTo>
                        <a:pt x="6809" y="629"/>
                      </a:lnTo>
                      <a:lnTo>
                        <a:pt x="6817" y="637"/>
                      </a:lnTo>
                      <a:lnTo>
                        <a:pt x="6826" y="646"/>
                      </a:lnTo>
                      <a:lnTo>
                        <a:pt x="6834" y="655"/>
                      </a:lnTo>
                      <a:lnTo>
                        <a:pt x="6843" y="665"/>
                      </a:lnTo>
                      <a:lnTo>
                        <a:pt x="6850" y="673"/>
                      </a:lnTo>
                      <a:lnTo>
                        <a:pt x="6857" y="683"/>
                      </a:lnTo>
                      <a:lnTo>
                        <a:pt x="6863" y="694"/>
                      </a:lnTo>
                      <a:lnTo>
                        <a:pt x="6870" y="704"/>
                      </a:lnTo>
                      <a:lnTo>
                        <a:pt x="6875" y="716"/>
                      </a:lnTo>
                      <a:lnTo>
                        <a:pt x="6879" y="727"/>
                      </a:lnTo>
                      <a:lnTo>
                        <a:pt x="6884" y="739"/>
                      </a:lnTo>
                      <a:lnTo>
                        <a:pt x="6887" y="750"/>
                      </a:lnTo>
                      <a:lnTo>
                        <a:pt x="6891" y="762"/>
                      </a:lnTo>
                      <a:lnTo>
                        <a:pt x="6893" y="774"/>
                      </a:lnTo>
                      <a:lnTo>
                        <a:pt x="6894" y="787"/>
                      </a:lnTo>
                      <a:lnTo>
                        <a:pt x="6895" y="800"/>
                      </a:lnTo>
                      <a:lnTo>
                        <a:pt x="6896" y="812"/>
                      </a:lnTo>
                      <a:lnTo>
                        <a:pt x="6896" y="1399"/>
                      </a:lnTo>
                      <a:lnTo>
                        <a:pt x="6895" y="1412"/>
                      </a:lnTo>
                      <a:lnTo>
                        <a:pt x="6894" y="1424"/>
                      </a:lnTo>
                      <a:lnTo>
                        <a:pt x="6893" y="1437"/>
                      </a:lnTo>
                      <a:lnTo>
                        <a:pt x="6891" y="1449"/>
                      </a:lnTo>
                      <a:lnTo>
                        <a:pt x="6887" y="1461"/>
                      </a:lnTo>
                      <a:lnTo>
                        <a:pt x="6884" y="1472"/>
                      </a:lnTo>
                      <a:lnTo>
                        <a:pt x="6879" y="1484"/>
                      </a:lnTo>
                      <a:lnTo>
                        <a:pt x="6875" y="1495"/>
                      </a:lnTo>
                      <a:lnTo>
                        <a:pt x="6870" y="1507"/>
                      </a:lnTo>
                      <a:lnTo>
                        <a:pt x="6863" y="1517"/>
                      </a:lnTo>
                      <a:lnTo>
                        <a:pt x="6857" y="1528"/>
                      </a:lnTo>
                      <a:lnTo>
                        <a:pt x="6850" y="1538"/>
                      </a:lnTo>
                      <a:lnTo>
                        <a:pt x="6843" y="1548"/>
                      </a:lnTo>
                      <a:lnTo>
                        <a:pt x="6834" y="1556"/>
                      </a:lnTo>
                      <a:lnTo>
                        <a:pt x="6826" y="1565"/>
                      </a:lnTo>
                      <a:lnTo>
                        <a:pt x="6817" y="1574"/>
                      </a:lnTo>
                      <a:lnTo>
                        <a:pt x="6809" y="1582"/>
                      </a:lnTo>
                      <a:lnTo>
                        <a:pt x="6799" y="1590"/>
                      </a:lnTo>
                      <a:lnTo>
                        <a:pt x="6789" y="1598"/>
                      </a:lnTo>
                      <a:lnTo>
                        <a:pt x="6777" y="1604"/>
                      </a:lnTo>
                      <a:lnTo>
                        <a:pt x="6766" y="1611"/>
                      </a:lnTo>
                      <a:lnTo>
                        <a:pt x="6755" y="1617"/>
                      </a:lnTo>
                      <a:lnTo>
                        <a:pt x="6744" y="1622"/>
                      </a:lnTo>
                      <a:lnTo>
                        <a:pt x="6732" y="1627"/>
                      </a:lnTo>
                      <a:lnTo>
                        <a:pt x="6720" y="1632"/>
                      </a:lnTo>
                      <a:lnTo>
                        <a:pt x="6708" y="1635"/>
                      </a:lnTo>
                      <a:lnTo>
                        <a:pt x="6695" y="1639"/>
                      </a:lnTo>
                      <a:lnTo>
                        <a:pt x="6682" y="1642"/>
                      </a:lnTo>
                      <a:lnTo>
                        <a:pt x="6669" y="1644"/>
                      </a:lnTo>
                      <a:lnTo>
                        <a:pt x="6655" y="1645"/>
                      </a:lnTo>
                      <a:lnTo>
                        <a:pt x="6642" y="1646"/>
                      </a:lnTo>
                      <a:lnTo>
                        <a:pt x="6629" y="1647"/>
                      </a:lnTo>
                      <a:lnTo>
                        <a:pt x="705" y="1647"/>
                      </a:lnTo>
                      <a:lnTo>
                        <a:pt x="691" y="1646"/>
                      </a:lnTo>
                      <a:lnTo>
                        <a:pt x="678" y="1645"/>
                      </a:lnTo>
                      <a:lnTo>
                        <a:pt x="664" y="1644"/>
                      </a:lnTo>
                      <a:lnTo>
                        <a:pt x="651" y="1642"/>
                      </a:lnTo>
                      <a:lnTo>
                        <a:pt x="638" y="1639"/>
                      </a:lnTo>
                      <a:lnTo>
                        <a:pt x="626" y="1635"/>
                      </a:lnTo>
                      <a:lnTo>
                        <a:pt x="613" y="1632"/>
                      </a:lnTo>
                      <a:lnTo>
                        <a:pt x="601" y="1627"/>
                      </a:lnTo>
                      <a:lnTo>
                        <a:pt x="589" y="1622"/>
                      </a:lnTo>
                      <a:lnTo>
                        <a:pt x="578" y="1617"/>
                      </a:lnTo>
                      <a:lnTo>
                        <a:pt x="567" y="1611"/>
                      </a:lnTo>
                      <a:lnTo>
                        <a:pt x="556" y="1604"/>
                      </a:lnTo>
                      <a:lnTo>
                        <a:pt x="546" y="1598"/>
                      </a:lnTo>
                      <a:lnTo>
                        <a:pt x="536" y="1590"/>
                      </a:lnTo>
                      <a:lnTo>
                        <a:pt x="526" y="1582"/>
                      </a:lnTo>
                      <a:lnTo>
                        <a:pt x="516" y="1574"/>
                      </a:lnTo>
                      <a:lnTo>
                        <a:pt x="507" y="1565"/>
                      </a:lnTo>
                      <a:lnTo>
                        <a:pt x="499" y="1556"/>
                      </a:lnTo>
                      <a:lnTo>
                        <a:pt x="491" y="1548"/>
                      </a:lnTo>
                      <a:lnTo>
                        <a:pt x="484" y="1538"/>
                      </a:lnTo>
                      <a:lnTo>
                        <a:pt x="477" y="1528"/>
                      </a:lnTo>
                      <a:lnTo>
                        <a:pt x="470" y="1517"/>
                      </a:lnTo>
                      <a:lnTo>
                        <a:pt x="464" y="1507"/>
                      </a:lnTo>
                      <a:lnTo>
                        <a:pt x="459" y="1495"/>
                      </a:lnTo>
                      <a:lnTo>
                        <a:pt x="454" y="1484"/>
                      </a:lnTo>
                      <a:lnTo>
                        <a:pt x="450" y="1472"/>
                      </a:lnTo>
                      <a:lnTo>
                        <a:pt x="446" y="1461"/>
                      </a:lnTo>
                      <a:lnTo>
                        <a:pt x="444" y="1449"/>
                      </a:lnTo>
                      <a:lnTo>
                        <a:pt x="440" y="1437"/>
                      </a:lnTo>
                      <a:lnTo>
                        <a:pt x="439" y="1424"/>
                      </a:lnTo>
                      <a:lnTo>
                        <a:pt x="438" y="1412"/>
                      </a:lnTo>
                      <a:lnTo>
                        <a:pt x="438" y="1399"/>
                      </a:lnTo>
                      <a:lnTo>
                        <a:pt x="438" y="812"/>
                      </a:lnTo>
                      <a:lnTo>
                        <a:pt x="438" y="800"/>
                      </a:lnTo>
                      <a:lnTo>
                        <a:pt x="439" y="787"/>
                      </a:lnTo>
                      <a:lnTo>
                        <a:pt x="440" y="774"/>
                      </a:lnTo>
                      <a:lnTo>
                        <a:pt x="444" y="762"/>
                      </a:lnTo>
                      <a:lnTo>
                        <a:pt x="446" y="750"/>
                      </a:lnTo>
                      <a:lnTo>
                        <a:pt x="450" y="739"/>
                      </a:lnTo>
                      <a:lnTo>
                        <a:pt x="454" y="727"/>
                      </a:lnTo>
                      <a:lnTo>
                        <a:pt x="459" y="716"/>
                      </a:lnTo>
                      <a:lnTo>
                        <a:pt x="464" y="704"/>
                      </a:lnTo>
                      <a:lnTo>
                        <a:pt x="470" y="694"/>
                      </a:lnTo>
                      <a:lnTo>
                        <a:pt x="477" y="683"/>
                      </a:lnTo>
                      <a:lnTo>
                        <a:pt x="484" y="673"/>
                      </a:lnTo>
                      <a:lnTo>
                        <a:pt x="491" y="665"/>
                      </a:lnTo>
                      <a:lnTo>
                        <a:pt x="499" y="655"/>
                      </a:lnTo>
                      <a:lnTo>
                        <a:pt x="507" y="646"/>
                      </a:lnTo>
                      <a:lnTo>
                        <a:pt x="516" y="637"/>
                      </a:lnTo>
                      <a:lnTo>
                        <a:pt x="526" y="629"/>
                      </a:lnTo>
                      <a:lnTo>
                        <a:pt x="536" y="621"/>
                      </a:lnTo>
                      <a:lnTo>
                        <a:pt x="546" y="613"/>
                      </a:lnTo>
                      <a:lnTo>
                        <a:pt x="556" y="607"/>
                      </a:lnTo>
                      <a:lnTo>
                        <a:pt x="567" y="600"/>
                      </a:lnTo>
                      <a:lnTo>
                        <a:pt x="578" y="595"/>
                      </a:lnTo>
                      <a:lnTo>
                        <a:pt x="589" y="589"/>
                      </a:lnTo>
                      <a:lnTo>
                        <a:pt x="601" y="584"/>
                      </a:lnTo>
                      <a:lnTo>
                        <a:pt x="613" y="579"/>
                      </a:lnTo>
                      <a:lnTo>
                        <a:pt x="626" y="576"/>
                      </a:lnTo>
                      <a:lnTo>
                        <a:pt x="638" y="572"/>
                      </a:lnTo>
                      <a:lnTo>
                        <a:pt x="651" y="569"/>
                      </a:lnTo>
                      <a:lnTo>
                        <a:pt x="664" y="567"/>
                      </a:lnTo>
                      <a:lnTo>
                        <a:pt x="678" y="566"/>
                      </a:lnTo>
                      <a:lnTo>
                        <a:pt x="691" y="565"/>
                      </a:lnTo>
                      <a:lnTo>
                        <a:pt x="705" y="5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105" name="TextBox 199"/>
              <p:cNvSpPr txBox="1">
                <a:spLocks noChangeArrowheads="1"/>
              </p:cNvSpPr>
              <p:nvPr/>
            </p:nvSpPr>
            <p:spPr bwMode="auto">
              <a:xfrm>
                <a:off x="3835594" y="5242949"/>
                <a:ext cx="1281151" cy="299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4" tIns="45712" rIns="91424" bIns="45712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>
                    <a:latin typeface="Huawei Sans" panose="020C0503030203020204" pitchFamily="34" charset="0"/>
                  </a:rPr>
                  <a:t>Активный LUN</a:t>
                </a:r>
              </a:p>
            </p:txBody>
          </p:sp>
          <p:cxnSp>
            <p:nvCxnSpPr>
              <p:cNvPr id="113" name="直接箭头连接符 112"/>
              <p:cNvCxnSpPr/>
              <p:nvPr/>
            </p:nvCxnSpPr>
            <p:spPr>
              <a:xfrm>
                <a:off x="4309405" y="4327296"/>
                <a:ext cx="0" cy="38919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肘形连接符 116"/>
              <p:cNvCxnSpPr/>
              <p:nvPr/>
            </p:nvCxnSpPr>
            <p:spPr>
              <a:xfrm flipV="1">
                <a:off x="4697097" y="3135081"/>
                <a:ext cx="1978209" cy="508301"/>
              </a:xfrm>
              <a:prstGeom prst="bentConnector3">
                <a:avLst>
                  <a:gd name="adj1" fmla="val 50000"/>
                </a:avLst>
              </a:prstGeom>
              <a:ln w="31750"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00"/>
              <p:cNvSpPr>
                <a:spLocks noChangeArrowheads="1"/>
              </p:cNvSpPr>
              <p:nvPr/>
            </p:nvSpPr>
            <p:spPr bwMode="gray">
              <a:xfrm>
                <a:off x="3795763" y="2213382"/>
                <a:ext cx="267645" cy="2341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3</a:t>
                </a:r>
              </a:p>
            </p:txBody>
          </p:sp>
          <p:sp>
            <p:nvSpPr>
              <p:cNvPr id="125" name="Oval 100"/>
              <p:cNvSpPr>
                <a:spLocks noChangeArrowheads="1"/>
              </p:cNvSpPr>
              <p:nvPr/>
            </p:nvSpPr>
            <p:spPr bwMode="gray">
              <a:xfrm>
                <a:off x="5624014" y="3311520"/>
                <a:ext cx="269612" cy="24385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4</a:t>
                </a:r>
              </a:p>
            </p:txBody>
          </p:sp>
          <p:sp>
            <p:nvSpPr>
              <p:cNvPr id="23580" name="Rectangle 67"/>
              <p:cNvSpPr>
                <a:spLocks noChangeArrowheads="1"/>
              </p:cNvSpPr>
              <p:nvPr/>
            </p:nvSpPr>
            <p:spPr bwMode="gray">
              <a:xfrm>
                <a:off x="4049696" y="5636328"/>
                <a:ext cx="1029250" cy="3988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 fontAlgn="ctr"/>
                <a:r>
                  <a:rPr lang="ru-RU" sz="1200">
                    <a:latin typeface="Huawei Sans" panose="020C0503030203020204" pitchFamily="34" charset="0"/>
                  </a:rPr>
                  <a:t>Основной центр</a:t>
                </a:r>
              </a:p>
            </p:txBody>
          </p:sp>
          <p:sp>
            <p:nvSpPr>
              <p:cNvPr id="23582" name="Freeform 30"/>
              <p:cNvSpPr>
                <a:spLocks noEditPoints="1"/>
              </p:cNvSpPr>
              <p:nvPr/>
            </p:nvSpPr>
            <p:spPr bwMode="auto">
              <a:xfrm>
                <a:off x="4172697" y="4719567"/>
                <a:ext cx="651400" cy="515154"/>
              </a:xfrm>
              <a:custGeom>
                <a:avLst/>
                <a:gdLst>
                  <a:gd name="T0" fmla="*/ 0 w 680"/>
                  <a:gd name="T1" fmla="*/ 2147483647 h 884"/>
                  <a:gd name="T2" fmla="*/ 2147483647 w 680"/>
                  <a:gd name="T3" fmla="*/ 2147483647 h 884"/>
                  <a:gd name="T4" fmla="*/ 2147483647 w 680"/>
                  <a:gd name="T5" fmla="*/ 2147483647 h 884"/>
                  <a:gd name="T6" fmla="*/ 2147483647 w 680"/>
                  <a:gd name="T7" fmla="*/ 2147483647 h 884"/>
                  <a:gd name="T8" fmla="*/ 2147483647 w 680"/>
                  <a:gd name="T9" fmla="*/ 2147483647 h 884"/>
                  <a:gd name="T10" fmla="*/ 2147483647 w 680"/>
                  <a:gd name="T11" fmla="*/ 2147483647 h 884"/>
                  <a:gd name="T12" fmla="*/ 2147483647 w 680"/>
                  <a:gd name="T13" fmla="*/ 2147483647 h 884"/>
                  <a:gd name="T14" fmla="*/ 2147483647 w 680"/>
                  <a:gd name="T15" fmla="*/ 2147483647 h 884"/>
                  <a:gd name="T16" fmla="*/ 2147483647 w 680"/>
                  <a:gd name="T17" fmla="*/ 2147483647 h 884"/>
                  <a:gd name="T18" fmla="*/ 2147483647 w 680"/>
                  <a:gd name="T19" fmla="*/ 2147483647 h 884"/>
                  <a:gd name="T20" fmla="*/ 2147483647 w 680"/>
                  <a:gd name="T21" fmla="*/ 2147483647 h 884"/>
                  <a:gd name="T22" fmla="*/ 2147483647 w 680"/>
                  <a:gd name="T23" fmla="*/ 2147483647 h 884"/>
                  <a:gd name="T24" fmla="*/ 2147483647 w 680"/>
                  <a:gd name="T25" fmla="*/ 2147483647 h 884"/>
                  <a:gd name="T26" fmla="*/ 2147483647 w 680"/>
                  <a:gd name="T27" fmla="*/ 2147483647 h 884"/>
                  <a:gd name="T28" fmla="*/ 2147483647 w 680"/>
                  <a:gd name="T29" fmla="*/ 2147483647 h 884"/>
                  <a:gd name="T30" fmla="*/ 2147483647 w 680"/>
                  <a:gd name="T31" fmla="*/ 2147483647 h 884"/>
                  <a:gd name="T32" fmla="*/ 2147483647 w 680"/>
                  <a:gd name="T33" fmla="*/ 2147483647 h 884"/>
                  <a:gd name="T34" fmla="*/ 2147483647 w 680"/>
                  <a:gd name="T35" fmla="*/ 2147483647 h 884"/>
                  <a:gd name="T36" fmla="*/ 2147483647 w 680"/>
                  <a:gd name="T37" fmla="*/ 2147483647 h 884"/>
                  <a:gd name="T38" fmla="*/ 2147483647 w 680"/>
                  <a:gd name="T39" fmla="*/ 0 h 884"/>
                  <a:gd name="T40" fmla="*/ 2147483647 w 680"/>
                  <a:gd name="T41" fmla="*/ 2147483647 h 884"/>
                  <a:gd name="T42" fmla="*/ 2147483647 w 680"/>
                  <a:gd name="T43" fmla="*/ 2147483647 h 884"/>
                  <a:gd name="T44" fmla="*/ 0 w 680"/>
                  <a:gd name="T45" fmla="*/ 2147483647 h 884"/>
                  <a:gd name="T46" fmla="*/ 2147483647 w 680"/>
                  <a:gd name="T47" fmla="*/ 2147483647 h 884"/>
                  <a:gd name="T48" fmla="*/ 2147483647 w 680"/>
                  <a:gd name="T49" fmla="*/ 2147483647 h 884"/>
                  <a:gd name="T50" fmla="*/ 2147483647 w 680"/>
                  <a:gd name="T51" fmla="*/ 2147483647 h 884"/>
                  <a:gd name="T52" fmla="*/ 2147483647 w 680"/>
                  <a:gd name="T53" fmla="*/ 2147483647 h 884"/>
                  <a:gd name="T54" fmla="*/ 2147483647 w 680"/>
                  <a:gd name="T55" fmla="*/ 2147483647 h 884"/>
                  <a:gd name="T56" fmla="*/ 2147483647 w 680"/>
                  <a:gd name="T57" fmla="*/ 2147483647 h 884"/>
                  <a:gd name="T58" fmla="*/ 2147483647 w 680"/>
                  <a:gd name="T59" fmla="*/ 2147483647 h 884"/>
                  <a:gd name="T60" fmla="*/ 2147483647 w 680"/>
                  <a:gd name="T61" fmla="*/ 2147483647 h 884"/>
                  <a:gd name="T62" fmla="*/ 2147483647 w 680"/>
                  <a:gd name="T63" fmla="*/ 2147483647 h 884"/>
                  <a:gd name="T64" fmla="*/ 2147483647 w 680"/>
                  <a:gd name="T65" fmla="*/ 2147483647 h 884"/>
                  <a:gd name="T66" fmla="*/ 2147483647 w 680"/>
                  <a:gd name="T67" fmla="*/ 2147483647 h 884"/>
                  <a:gd name="T68" fmla="*/ 2147483647 w 680"/>
                  <a:gd name="T69" fmla="*/ 2147483647 h 884"/>
                  <a:gd name="T70" fmla="*/ 2147483647 w 680"/>
                  <a:gd name="T71" fmla="*/ 2147483647 h 884"/>
                  <a:gd name="T72" fmla="*/ 2147483647 w 680"/>
                  <a:gd name="T73" fmla="*/ 2147483647 h 884"/>
                  <a:gd name="T74" fmla="*/ 2147483647 w 680"/>
                  <a:gd name="T75" fmla="*/ 2147483647 h 884"/>
                  <a:gd name="T76" fmla="*/ 2147483647 w 680"/>
                  <a:gd name="T77" fmla="*/ 2147483647 h 884"/>
                  <a:gd name="T78" fmla="*/ 2147483647 w 680"/>
                  <a:gd name="T79" fmla="*/ 2147483647 h 884"/>
                  <a:gd name="T80" fmla="*/ 2147483647 w 680"/>
                  <a:gd name="T81" fmla="*/ 2147483647 h 884"/>
                  <a:gd name="T82" fmla="*/ 2147483647 w 680"/>
                  <a:gd name="T83" fmla="*/ 2147483647 h 884"/>
                  <a:gd name="T84" fmla="*/ 2147483647 w 680"/>
                  <a:gd name="T85" fmla="*/ 2147483647 h 884"/>
                  <a:gd name="T86" fmla="*/ 2147483647 w 680"/>
                  <a:gd name="T87" fmla="*/ 2147483647 h 884"/>
                  <a:gd name="T88" fmla="*/ 2147483647 w 680"/>
                  <a:gd name="T89" fmla="*/ 2147483647 h 884"/>
                  <a:gd name="T90" fmla="*/ 2147483647 w 680"/>
                  <a:gd name="T91" fmla="*/ 2147483647 h 884"/>
                  <a:gd name="T92" fmla="*/ 2147483647 w 680"/>
                  <a:gd name="T93" fmla="*/ 2147483647 h 884"/>
                  <a:gd name="T94" fmla="*/ 2147483647 w 680"/>
                  <a:gd name="T95" fmla="*/ 2147483647 h 884"/>
                  <a:gd name="T96" fmla="*/ 2147483647 w 680"/>
                  <a:gd name="T97" fmla="*/ 2147483647 h 884"/>
                  <a:gd name="T98" fmla="*/ 2147483647 w 680"/>
                  <a:gd name="T99" fmla="*/ 2147483647 h 884"/>
                  <a:gd name="T100" fmla="*/ 2147483647 w 680"/>
                  <a:gd name="T101" fmla="*/ 2147483647 h 884"/>
                  <a:gd name="T102" fmla="*/ 2147483647 w 680"/>
                  <a:gd name="T103" fmla="*/ 2147483647 h 884"/>
                  <a:gd name="T104" fmla="*/ 2147483647 w 680"/>
                  <a:gd name="T105" fmla="*/ 2147483647 h 884"/>
                  <a:gd name="T106" fmla="*/ 2147483647 w 680"/>
                  <a:gd name="T107" fmla="*/ 2147483647 h 8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0"/>
                  <a:gd name="T163" fmla="*/ 0 h 884"/>
                  <a:gd name="T164" fmla="*/ 680 w 680"/>
                  <a:gd name="T165" fmla="*/ 884 h 8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0" h="884">
                    <a:moveTo>
                      <a:pt x="20" y="238"/>
                    </a:moveTo>
                    <a:lnTo>
                      <a:pt x="20" y="238"/>
                    </a:lnTo>
                    <a:lnTo>
                      <a:pt x="14" y="234"/>
                    </a:lnTo>
                    <a:lnTo>
                      <a:pt x="6" y="236"/>
                    </a:lnTo>
                    <a:lnTo>
                      <a:pt x="2" y="242"/>
                    </a:lnTo>
                    <a:lnTo>
                      <a:pt x="0" y="248"/>
                    </a:lnTo>
                    <a:lnTo>
                      <a:pt x="2" y="362"/>
                    </a:lnTo>
                    <a:lnTo>
                      <a:pt x="2" y="374"/>
                    </a:lnTo>
                    <a:lnTo>
                      <a:pt x="6" y="386"/>
                    </a:lnTo>
                    <a:lnTo>
                      <a:pt x="14" y="396"/>
                    </a:lnTo>
                    <a:lnTo>
                      <a:pt x="22" y="404"/>
                    </a:lnTo>
                    <a:lnTo>
                      <a:pt x="48" y="420"/>
                    </a:lnTo>
                    <a:lnTo>
                      <a:pt x="80" y="434"/>
                    </a:lnTo>
                    <a:lnTo>
                      <a:pt x="114" y="448"/>
                    </a:lnTo>
                    <a:lnTo>
                      <a:pt x="152" y="458"/>
                    </a:lnTo>
                    <a:lnTo>
                      <a:pt x="194" y="468"/>
                    </a:lnTo>
                    <a:lnTo>
                      <a:pt x="240" y="474"/>
                    </a:lnTo>
                    <a:lnTo>
                      <a:pt x="288" y="478"/>
                    </a:lnTo>
                    <a:lnTo>
                      <a:pt x="340" y="480"/>
                    </a:lnTo>
                    <a:lnTo>
                      <a:pt x="392" y="478"/>
                    </a:lnTo>
                    <a:lnTo>
                      <a:pt x="440" y="474"/>
                    </a:lnTo>
                    <a:lnTo>
                      <a:pt x="486" y="468"/>
                    </a:lnTo>
                    <a:lnTo>
                      <a:pt x="528" y="458"/>
                    </a:lnTo>
                    <a:lnTo>
                      <a:pt x="566" y="448"/>
                    </a:lnTo>
                    <a:lnTo>
                      <a:pt x="600" y="434"/>
                    </a:lnTo>
                    <a:lnTo>
                      <a:pt x="630" y="420"/>
                    </a:lnTo>
                    <a:lnTo>
                      <a:pt x="656" y="404"/>
                    </a:lnTo>
                    <a:lnTo>
                      <a:pt x="666" y="396"/>
                    </a:lnTo>
                    <a:lnTo>
                      <a:pt x="672" y="386"/>
                    </a:lnTo>
                    <a:lnTo>
                      <a:pt x="676" y="374"/>
                    </a:lnTo>
                    <a:lnTo>
                      <a:pt x="678" y="362"/>
                    </a:lnTo>
                    <a:lnTo>
                      <a:pt x="680" y="248"/>
                    </a:lnTo>
                    <a:lnTo>
                      <a:pt x="678" y="242"/>
                    </a:lnTo>
                    <a:lnTo>
                      <a:pt x="672" y="236"/>
                    </a:lnTo>
                    <a:lnTo>
                      <a:pt x="666" y="234"/>
                    </a:lnTo>
                    <a:lnTo>
                      <a:pt x="660" y="238"/>
                    </a:lnTo>
                    <a:lnTo>
                      <a:pt x="632" y="254"/>
                    </a:lnTo>
                    <a:lnTo>
                      <a:pt x="600" y="270"/>
                    </a:lnTo>
                    <a:lnTo>
                      <a:pt x="564" y="284"/>
                    </a:lnTo>
                    <a:lnTo>
                      <a:pt x="526" y="296"/>
                    </a:lnTo>
                    <a:lnTo>
                      <a:pt x="482" y="304"/>
                    </a:lnTo>
                    <a:lnTo>
                      <a:pt x="438" y="312"/>
                    </a:lnTo>
                    <a:lnTo>
                      <a:pt x="390" y="316"/>
                    </a:lnTo>
                    <a:lnTo>
                      <a:pt x="340" y="318"/>
                    </a:lnTo>
                    <a:lnTo>
                      <a:pt x="290" y="316"/>
                    </a:lnTo>
                    <a:lnTo>
                      <a:pt x="242" y="312"/>
                    </a:lnTo>
                    <a:lnTo>
                      <a:pt x="196" y="304"/>
                    </a:lnTo>
                    <a:lnTo>
                      <a:pt x="154" y="296"/>
                    </a:lnTo>
                    <a:lnTo>
                      <a:pt x="116" y="284"/>
                    </a:lnTo>
                    <a:lnTo>
                      <a:pt x="80" y="270"/>
                    </a:lnTo>
                    <a:lnTo>
                      <a:pt x="48" y="254"/>
                    </a:lnTo>
                    <a:lnTo>
                      <a:pt x="20" y="238"/>
                    </a:lnTo>
                    <a:close/>
                    <a:moveTo>
                      <a:pt x="76" y="386"/>
                    </a:moveTo>
                    <a:lnTo>
                      <a:pt x="76" y="386"/>
                    </a:lnTo>
                    <a:lnTo>
                      <a:pt x="72" y="384"/>
                    </a:lnTo>
                    <a:lnTo>
                      <a:pt x="68" y="382"/>
                    </a:lnTo>
                    <a:lnTo>
                      <a:pt x="60" y="374"/>
                    </a:lnTo>
                    <a:lnTo>
                      <a:pt x="56" y="364"/>
                    </a:lnTo>
                    <a:lnTo>
                      <a:pt x="54" y="350"/>
                    </a:lnTo>
                    <a:lnTo>
                      <a:pt x="56" y="336"/>
                    </a:lnTo>
                    <a:lnTo>
                      <a:pt x="60" y="326"/>
                    </a:lnTo>
                    <a:lnTo>
                      <a:pt x="66" y="318"/>
                    </a:lnTo>
                    <a:lnTo>
                      <a:pt x="70" y="316"/>
                    </a:lnTo>
                    <a:lnTo>
                      <a:pt x="74" y="316"/>
                    </a:lnTo>
                    <a:lnTo>
                      <a:pt x="80" y="316"/>
                    </a:lnTo>
                    <a:lnTo>
                      <a:pt x="84" y="318"/>
                    </a:lnTo>
                    <a:lnTo>
                      <a:pt x="90" y="326"/>
                    </a:lnTo>
                    <a:lnTo>
                      <a:pt x="94" y="336"/>
                    </a:lnTo>
                    <a:lnTo>
                      <a:pt x="96" y="350"/>
                    </a:lnTo>
                    <a:lnTo>
                      <a:pt x="94" y="364"/>
                    </a:lnTo>
                    <a:lnTo>
                      <a:pt x="90" y="374"/>
                    </a:lnTo>
                    <a:lnTo>
                      <a:pt x="84" y="382"/>
                    </a:lnTo>
                    <a:lnTo>
                      <a:pt x="80" y="384"/>
                    </a:lnTo>
                    <a:lnTo>
                      <a:pt x="76" y="386"/>
                    </a:lnTo>
                    <a:close/>
                    <a:moveTo>
                      <a:pt x="340" y="274"/>
                    </a:moveTo>
                    <a:lnTo>
                      <a:pt x="340" y="274"/>
                    </a:lnTo>
                    <a:lnTo>
                      <a:pt x="376" y="274"/>
                    </a:lnTo>
                    <a:lnTo>
                      <a:pt x="412" y="270"/>
                    </a:lnTo>
                    <a:lnTo>
                      <a:pt x="446" y="266"/>
                    </a:lnTo>
                    <a:lnTo>
                      <a:pt x="478" y="262"/>
                    </a:lnTo>
                    <a:lnTo>
                      <a:pt x="508" y="256"/>
                    </a:lnTo>
                    <a:lnTo>
                      <a:pt x="536" y="248"/>
                    </a:lnTo>
                    <a:lnTo>
                      <a:pt x="562" y="240"/>
                    </a:lnTo>
                    <a:lnTo>
                      <a:pt x="584" y="230"/>
                    </a:lnTo>
                    <a:lnTo>
                      <a:pt x="606" y="220"/>
                    </a:lnTo>
                    <a:lnTo>
                      <a:pt x="624" y="208"/>
                    </a:lnTo>
                    <a:lnTo>
                      <a:pt x="642" y="198"/>
                    </a:lnTo>
                    <a:lnTo>
                      <a:pt x="654" y="186"/>
                    </a:lnTo>
                    <a:lnTo>
                      <a:pt x="666" y="174"/>
                    </a:lnTo>
                    <a:lnTo>
                      <a:pt x="674" y="162"/>
                    </a:lnTo>
                    <a:lnTo>
                      <a:pt x="678" y="150"/>
                    </a:lnTo>
                    <a:lnTo>
                      <a:pt x="680" y="138"/>
                    </a:lnTo>
                    <a:lnTo>
                      <a:pt x="678" y="124"/>
                    </a:lnTo>
                    <a:lnTo>
                      <a:pt x="674" y="112"/>
                    </a:lnTo>
                    <a:lnTo>
                      <a:pt x="666" y="100"/>
                    </a:lnTo>
                    <a:lnTo>
                      <a:pt x="656" y="88"/>
                    </a:lnTo>
                    <a:lnTo>
                      <a:pt x="642" y="76"/>
                    </a:lnTo>
                    <a:lnTo>
                      <a:pt x="626" y="64"/>
                    </a:lnTo>
                    <a:lnTo>
                      <a:pt x="608" y="54"/>
                    </a:lnTo>
                    <a:lnTo>
                      <a:pt x="586" y="44"/>
                    </a:lnTo>
                    <a:lnTo>
                      <a:pt x="562" y="34"/>
                    </a:lnTo>
                    <a:lnTo>
                      <a:pt x="536" y="26"/>
                    </a:lnTo>
                    <a:lnTo>
                      <a:pt x="508" y="18"/>
                    </a:lnTo>
                    <a:lnTo>
                      <a:pt x="478" y="12"/>
                    </a:lnTo>
                    <a:lnTo>
                      <a:pt x="446" y="6"/>
                    </a:lnTo>
                    <a:lnTo>
                      <a:pt x="412" y="2"/>
                    </a:lnTo>
                    <a:lnTo>
                      <a:pt x="376" y="0"/>
                    </a:lnTo>
                    <a:lnTo>
                      <a:pt x="340" y="0"/>
                    </a:lnTo>
                    <a:lnTo>
                      <a:pt x="302" y="0"/>
                    </a:lnTo>
                    <a:lnTo>
                      <a:pt x="268" y="2"/>
                    </a:lnTo>
                    <a:lnTo>
                      <a:pt x="234" y="6"/>
                    </a:lnTo>
                    <a:lnTo>
                      <a:pt x="202" y="12"/>
                    </a:lnTo>
                    <a:lnTo>
                      <a:pt x="172" y="18"/>
                    </a:lnTo>
                    <a:lnTo>
                      <a:pt x="144" y="26"/>
                    </a:lnTo>
                    <a:lnTo>
                      <a:pt x="118" y="34"/>
                    </a:lnTo>
                    <a:lnTo>
                      <a:pt x="94" y="44"/>
                    </a:lnTo>
                    <a:lnTo>
                      <a:pt x="72" y="54"/>
                    </a:lnTo>
                    <a:lnTo>
                      <a:pt x="54" y="64"/>
                    </a:lnTo>
                    <a:lnTo>
                      <a:pt x="38" y="76"/>
                    </a:lnTo>
                    <a:lnTo>
                      <a:pt x="24" y="88"/>
                    </a:lnTo>
                    <a:lnTo>
                      <a:pt x="14" y="100"/>
                    </a:lnTo>
                    <a:lnTo>
                      <a:pt x="6" y="112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6" y="162"/>
                    </a:lnTo>
                    <a:lnTo>
                      <a:pt x="14" y="174"/>
                    </a:lnTo>
                    <a:lnTo>
                      <a:pt x="24" y="186"/>
                    </a:lnTo>
                    <a:lnTo>
                      <a:pt x="38" y="198"/>
                    </a:lnTo>
                    <a:lnTo>
                      <a:pt x="54" y="208"/>
                    </a:lnTo>
                    <a:lnTo>
                      <a:pt x="74" y="220"/>
                    </a:lnTo>
                    <a:lnTo>
                      <a:pt x="94" y="230"/>
                    </a:lnTo>
                    <a:lnTo>
                      <a:pt x="118" y="240"/>
                    </a:lnTo>
                    <a:lnTo>
                      <a:pt x="144" y="248"/>
                    </a:lnTo>
                    <a:lnTo>
                      <a:pt x="172" y="256"/>
                    </a:lnTo>
                    <a:lnTo>
                      <a:pt x="202" y="262"/>
                    </a:lnTo>
                    <a:lnTo>
                      <a:pt x="234" y="266"/>
                    </a:lnTo>
                    <a:lnTo>
                      <a:pt x="268" y="270"/>
                    </a:lnTo>
                    <a:lnTo>
                      <a:pt x="302" y="274"/>
                    </a:lnTo>
                    <a:lnTo>
                      <a:pt x="340" y="274"/>
                    </a:lnTo>
                    <a:close/>
                    <a:moveTo>
                      <a:pt x="24" y="456"/>
                    </a:moveTo>
                    <a:lnTo>
                      <a:pt x="24" y="456"/>
                    </a:lnTo>
                    <a:lnTo>
                      <a:pt x="16" y="454"/>
                    </a:lnTo>
                    <a:lnTo>
                      <a:pt x="10" y="456"/>
                    </a:lnTo>
                    <a:lnTo>
                      <a:pt x="4" y="462"/>
                    </a:lnTo>
                    <a:lnTo>
                      <a:pt x="2" y="470"/>
                    </a:lnTo>
                    <a:lnTo>
                      <a:pt x="4" y="566"/>
                    </a:lnTo>
                    <a:lnTo>
                      <a:pt x="6" y="578"/>
                    </a:lnTo>
                    <a:lnTo>
                      <a:pt x="10" y="590"/>
                    </a:lnTo>
                    <a:lnTo>
                      <a:pt x="16" y="600"/>
                    </a:lnTo>
                    <a:lnTo>
                      <a:pt x="24" y="608"/>
                    </a:lnTo>
                    <a:lnTo>
                      <a:pt x="50" y="624"/>
                    </a:lnTo>
                    <a:lnTo>
                      <a:pt x="80" y="638"/>
                    </a:lnTo>
                    <a:lnTo>
                      <a:pt x="116" y="650"/>
                    </a:lnTo>
                    <a:lnTo>
                      <a:pt x="154" y="662"/>
                    </a:lnTo>
                    <a:lnTo>
                      <a:pt x="196" y="670"/>
                    </a:lnTo>
                    <a:lnTo>
                      <a:pt x="240" y="678"/>
                    </a:lnTo>
                    <a:lnTo>
                      <a:pt x="288" y="682"/>
                    </a:lnTo>
                    <a:lnTo>
                      <a:pt x="340" y="682"/>
                    </a:lnTo>
                    <a:lnTo>
                      <a:pt x="390" y="682"/>
                    </a:lnTo>
                    <a:lnTo>
                      <a:pt x="440" y="678"/>
                    </a:lnTo>
                    <a:lnTo>
                      <a:pt x="484" y="670"/>
                    </a:lnTo>
                    <a:lnTo>
                      <a:pt x="526" y="662"/>
                    </a:lnTo>
                    <a:lnTo>
                      <a:pt x="564" y="650"/>
                    </a:lnTo>
                    <a:lnTo>
                      <a:pt x="598" y="638"/>
                    </a:lnTo>
                    <a:lnTo>
                      <a:pt x="628" y="624"/>
                    </a:lnTo>
                    <a:lnTo>
                      <a:pt x="654" y="608"/>
                    </a:lnTo>
                    <a:lnTo>
                      <a:pt x="664" y="600"/>
                    </a:lnTo>
                    <a:lnTo>
                      <a:pt x="670" y="590"/>
                    </a:lnTo>
                    <a:lnTo>
                      <a:pt x="674" y="578"/>
                    </a:lnTo>
                    <a:lnTo>
                      <a:pt x="676" y="566"/>
                    </a:lnTo>
                    <a:lnTo>
                      <a:pt x="676" y="470"/>
                    </a:lnTo>
                    <a:lnTo>
                      <a:pt x="674" y="462"/>
                    </a:lnTo>
                    <a:lnTo>
                      <a:pt x="670" y="456"/>
                    </a:lnTo>
                    <a:lnTo>
                      <a:pt x="662" y="454"/>
                    </a:lnTo>
                    <a:lnTo>
                      <a:pt x="654" y="456"/>
                    </a:lnTo>
                    <a:lnTo>
                      <a:pt x="624" y="470"/>
                    </a:lnTo>
                    <a:lnTo>
                      <a:pt x="592" y="484"/>
                    </a:lnTo>
                    <a:lnTo>
                      <a:pt x="556" y="496"/>
                    </a:lnTo>
                    <a:lnTo>
                      <a:pt x="516" y="504"/>
                    </a:lnTo>
                    <a:lnTo>
                      <a:pt x="476" y="512"/>
                    </a:lnTo>
                    <a:lnTo>
                      <a:pt x="432" y="518"/>
                    </a:lnTo>
                    <a:lnTo>
                      <a:pt x="386" y="522"/>
                    </a:lnTo>
                    <a:lnTo>
                      <a:pt x="340" y="522"/>
                    </a:lnTo>
                    <a:lnTo>
                      <a:pt x="292" y="522"/>
                    </a:lnTo>
                    <a:lnTo>
                      <a:pt x="248" y="518"/>
                    </a:lnTo>
                    <a:lnTo>
                      <a:pt x="204" y="512"/>
                    </a:lnTo>
                    <a:lnTo>
                      <a:pt x="162" y="504"/>
                    </a:lnTo>
                    <a:lnTo>
                      <a:pt x="124" y="496"/>
                    </a:lnTo>
                    <a:lnTo>
                      <a:pt x="88" y="484"/>
                    </a:lnTo>
                    <a:lnTo>
                      <a:pt x="54" y="470"/>
                    </a:lnTo>
                    <a:lnTo>
                      <a:pt x="24" y="456"/>
                    </a:lnTo>
                    <a:close/>
                    <a:moveTo>
                      <a:pt x="78" y="586"/>
                    </a:moveTo>
                    <a:lnTo>
                      <a:pt x="78" y="586"/>
                    </a:lnTo>
                    <a:lnTo>
                      <a:pt x="72" y="586"/>
                    </a:lnTo>
                    <a:lnTo>
                      <a:pt x="68" y="584"/>
                    </a:lnTo>
                    <a:lnTo>
                      <a:pt x="62" y="576"/>
                    </a:lnTo>
                    <a:lnTo>
                      <a:pt x="58" y="566"/>
                    </a:lnTo>
                    <a:lnTo>
                      <a:pt x="56" y="552"/>
                    </a:lnTo>
                    <a:lnTo>
                      <a:pt x="58" y="538"/>
                    </a:lnTo>
                    <a:lnTo>
                      <a:pt x="62" y="528"/>
                    </a:lnTo>
                    <a:lnTo>
                      <a:pt x="68" y="520"/>
                    </a:lnTo>
                    <a:lnTo>
                      <a:pt x="72" y="518"/>
                    </a:lnTo>
                    <a:lnTo>
                      <a:pt x="76" y="518"/>
                    </a:lnTo>
                    <a:lnTo>
                      <a:pt x="80" y="518"/>
                    </a:lnTo>
                    <a:lnTo>
                      <a:pt x="84" y="520"/>
                    </a:lnTo>
                    <a:lnTo>
                      <a:pt x="92" y="528"/>
                    </a:lnTo>
                    <a:lnTo>
                      <a:pt x="96" y="538"/>
                    </a:lnTo>
                    <a:lnTo>
                      <a:pt x="98" y="552"/>
                    </a:lnTo>
                    <a:lnTo>
                      <a:pt x="96" y="566"/>
                    </a:lnTo>
                    <a:lnTo>
                      <a:pt x="92" y="576"/>
                    </a:lnTo>
                    <a:lnTo>
                      <a:pt x="86" y="584"/>
                    </a:lnTo>
                    <a:lnTo>
                      <a:pt x="82" y="586"/>
                    </a:lnTo>
                    <a:lnTo>
                      <a:pt x="78" y="586"/>
                    </a:lnTo>
                    <a:close/>
                    <a:moveTo>
                      <a:pt x="26" y="660"/>
                    </a:moveTo>
                    <a:lnTo>
                      <a:pt x="26" y="660"/>
                    </a:lnTo>
                    <a:lnTo>
                      <a:pt x="18" y="658"/>
                    </a:lnTo>
                    <a:lnTo>
                      <a:pt x="12" y="660"/>
                    </a:lnTo>
                    <a:lnTo>
                      <a:pt x="6" y="666"/>
                    </a:lnTo>
                    <a:lnTo>
                      <a:pt x="4" y="672"/>
                    </a:lnTo>
                    <a:lnTo>
                      <a:pt x="6" y="768"/>
                    </a:lnTo>
                    <a:lnTo>
                      <a:pt x="8" y="780"/>
                    </a:lnTo>
                    <a:lnTo>
                      <a:pt x="12" y="792"/>
                    </a:lnTo>
                    <a:lnTo>
                      <a:pt x="18" y="802"/>
                    </a:lnTo>
                    <a:lnTo>
                      <a:pt x="26" y="810"/>
                    </a:lnTo>
                    <a:lnTo>
                      <a:pt x="52" y="826"/>
                    </a:lnTo>
                    <a:lnTo>
                      <a:pt x="82" y="840"/>
                    </a:lnTo>
                    <a:lnTo>
                      <a:pt x="116" y="852"/>
                    </a:lnTo>
                    <a:lnTo>
                      <a:pt x="154" y="862"/>
                    </a:lnTo>
                    <a:lnTo>
                      <a:pt x="196" y="872"/>
                    </a:lnTo>
                    <a:lnTo>
                      <a:pt x="242" y="878"/>
                    </a:lnTo>
                    <a:lnTo>
                      <a:pt x="288" y="882"/>
                    </a:lnTo>
                    <a:lnTo>
                      <a:pt x="340" y="884"/>
                    </a:lnTo>
                    <a:lnTo>
                      <a:pt x="390" y="882"/>
                    </a:lnTo>
                    <a:lnTo>
                      <a:pt x="438" y="878"/>
                    </a:lnTo>
                    <a:lnTo>
                      <a:pt x="484" y="872"/>
                    </a:lnTo>
                    <a:lnTo>
                      <a:pt x="524" y="862"/>
                    </a:lnTo>
                    <a:lnTo>
                      <a:pt x="562" y="852"/>
                    </a:lnTo>
                    <a:lnTo>
                      <a:pt x="598" y="840"/>
                    </a:lnTo>
                    <a:lnTo>
                      <a:pt x="628" y="826"/>
                    </a:lnTo>
                    <a:lnTo>
                      <a:pt x="652" y="810"/>
                    </a:lnTo>
                    <a:lnTo>
                      <a:pt x="662" y="802"/>
                    </a:lnTo>
                    <a:lnTo>
                      <a:pt x="668" y="792"/>
                    </a:lnTo>
                    <a:lnTo>
                      <a:pt x="672" y="780"/>
                    </a:lnTo>
                    <a:lnTo>
                      <a:pt x="674" y="768"/>
                    </a:lnTo>
                    <a:lnTo>
                      <a:pt x="674" y="672"/>
                    </a:lnTo>
                    <a:lnTo>
                      <a:pt x="672" y="666"/>
                    </a:lnTo>
                    <a:lnTo>
                      <a:pt x="668" y="660"/>
                    </a:lnTo>
                    <a:lnTo>
                      <a:pt x="660" y="658"/>
                    </a:lnTo>
                    <a:lnTo>
                      <a:pt x="652" y="660"/>
                    </a:lnTo>
                    <a:lnTo>
                      <a:pt x="624" y="674"/>
                    </a:lnTo>
                    <a:lnTo>
                      <a:pt x="590" y="686"/>
                    </a:lnTo>
                    <a:lnTo>
                      <a:pt x="554" y="698"/>
                    </a:lnTo>
                    <a:lnTo>
                      <a:pt x="516" y="708"/>
                    </a:lnTo>
                    <a:lnTo>
                      <a:pt x="474" y="716"/>
                    </a:lnTo>
                    <a:lnTo>
                      <a:pt x="432" y="720"/>
                    </a:lnTo>
                    <a:lnTo>
                      <a:pt x="386" y="724"/>
                    </a:lnTo>
                    <a:lnTo>
                      <a:pt x="340" y="726"/>
                    </a:lnTo>
                    <a:lnTo>
                      <a:pt x="292" y="724"/>
                    </a:lnTo>
                    <a:lnTo>
                      <a:pt x="248" y="720"/>
                    </a:lnTo>
                    <a:lnTo>
                      <a:pt x="204" y="716"/>
                    </a:lnTo>
                    <a:lnTo>
                      <a:pt x="164" y="708"/>
                    </a:lnTo>
                    <a:lnTo>
                      <a:pt x="126" y="698"/>
                    </a:lnTo>
                    <a:lnTo>
                      <a:pt x="90" y="686"/>
                    </a:lnTo>
                    <a:lnTo>
                      <a:pt x="56" y="674"/>
                    </a:lnTo>
                    <a:lnTo>
                      <a:pt x="26" y="660"/>
                    </a:lnTo>
                    <a:close/>
                    <a:moveTo>
                      <a:pt x="78" y="786"/>
                    </a:moveTo>
                    <a:lnTo>
                      <a:pt x="78" y="786"/>
                    </a:lnTo>
                    <a:lnTo>
                      <a:pt x="74" y="786"/>
                    </a:lnTo>
                    <a:lnTo>
                      <a:pt x="70" y="784"/>
                    </a:lnTo>
                    <a:lnTo>
                      <a:pt x="64" y="776"/>
                    </a:lnTo>
                    <a:lnTo>
                      <a:pt x="60" y="766"/>
                    </a:lnTo>
                    <a:lnTo>
                      <a:pt x="58" y="752"/>
                    </a:lnTo>
                    <a:lnTo>
                      <a:pt x="58" y="738"/>
                    </a:lnTo>
                    <a:lnTo>
                      <a:pt x="64" y="728"/>
                    </a:lnTo>
                    <a:lnTo>
                      <a:pt x="70" y="720"/>
                    </a:lnTo>
                    <a:lnTo>
                      <a:pt x="74" y="718"/>
                    </a:lnTo>
                    <a:lnTo>
                      <a:pt x="78" y="718"/>
                    </a:lnTo>
                    <a:lnTo>
                      <a:pt x="82" y="718"/>
                    </a:lnTo>
                    <a:lnTo>
                      <a:pt x="86" y="720"/>
                    </a:lnTo>
                    <a:lnTo>
                      <a:pt x="94" y="728"/>
                    </a:lnTo>
                    <a:lnTo>
                      <a:pt x="98" y="738"/>
                    </a:lnTo>
                    <a:lnTo>
                      <a:pt x="100" y="752"/>
                    </a:lnTo>
                    <a:lnTo>
                      <a:pt x="98" y="766"/>
                    </a:lnTo>
                    <a:lnTo>
                      <a:pt x="94" y="776"/>
                    </a:lnTo>
                    <a:lnTo>
                      <a:pt x="86" y="784"/>
                    </a:lnTo>
                    <a:lnTo>
                      <a:pt x="82" y="786"/>
                    </a:lnTo>
                    <a:lnTo>
                      <a:pt x="78" y="786"/>
                    </a:lnTo>
                    <a:close/>
                  </a:path>
                </a:pathLst>
              </a:custGeom>
              <a:solidFill>
                <a:srgbClr val="0080C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3585" name="圆角矩形 400"/>
              <p:cNvSpPr>
                <a:spLocks noChangeArrowheads="1"/>
              </p:cNvSpPr>
              <p:nvPr/>
            </p:nvSpPr>
            <p:spPr bwMode="auto">
              <a:xfrm>
                <a:off x="3604870" y="2581582"/>
                <a:ext cx="1842025" cy="3470434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rgbClr val="0080CB"/>
                </a:solidFill>
                <a:prstDash val="dash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fontAlgn="ctr"/>
                <a:endParaRPr kumimoji="1"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宋体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99" name="Oval 100"/>
              <p:cNvSpPr>
                <a:spLocks noChangeArrowheads="1"/>
              </p:cNvSpPr>
              <p:nvPr/>
            </p:nvSpPr>
            <p:spPr bwMode="gray">
              <a:xfrm>
                <a:off x="4600665" y="2213382"/>
                <a:ext cx="265676" cy="234161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2</a:t>
                </a:r>
              </a:p>
            </p:txBody>
          </p:sp>
          <p:sp>
            <p:nvSpPr>
              <p:cNvPr id="402" name="Oval 100"/>
              <p:cNvSpPr>
                <a:spLocks noChangeArrowheads="1"/>
              </p:cNvSpPr>
              <p:nvPr/>
            </p:nvSpPr>
            <p:spPr bwMode="gray">
              <a:xfrm>
                <a:off x="3886291" y="4411271"/>
                <a:ext cx="265677" cy="23416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5</a:t>
                </a:r>
              </a:p>
            </p:txBody>
          </p:sp>
          <p:sp>
            <p:nvSpPr>
              <p:cNvPr id="403" name="Oval 100"/>
              <p:cNvSpPr>
                <a:spLocks noChangeArrowheads="1"/>
              </p:cNvSpPr>
              <p:nvPr/>
            </p:nvSpPr>
            <p:spPr bwMode="gray">
              <a:xfrm>
                <a:off x="4991329" y="3862202"/>
                <a:ext cx="265676" cy="23254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1</a:t>
                </a:r>
              </a:p>
            </p:txBody>
          </p:sp>
          <p:grpSp>
            <p:nvGrpSpPr>
              <p:cNvPr id="398" name="组合 398"/>
              <p:cNvGrpSpPr/>
              <p:nvPr/>
            </p:nvGrpSpPr>
            <p:grpSpPr>
              <a:xfrm>
                <a:off x="6409626" y="2737746"/>
                <a:ext cx="1634207" cy="2838195"/>
                <a:chOff x="10287403" y="1826574"/>
                <a:chExt cx="2327275" cy="2817813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400" name="Freeform 21"/>
                <p:cNvSpPr>
                  <a:spLocks/>
                </p:cNvSpPr>
                <p:nvPr/>
              </p:nvSpPr>
              <p:spPr bwMode="auto">
                <a:xfrm>
                  <a:off x="11073215" y="2025012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6"/>
                    </a:cxn>
                    <a:cxn ang="0">
                      <a:pos x="1276" y="87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8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6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3"/>
                    </a:cxn>
                    <a:cxn ang="0">
                      <a:pos x="76" y="5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7"/>
                      </a:lnTo>
                      <a:lnTo>
                        <a:pt x="1277" y="99"/>
                      </a:lnTo>
                      <a:lnTo>
                        <a:pt x="1278" y="110"/>
                      </a:lnTo>
                      <a:lnTo>
                        <a:pt x="1277" y="121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7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01" name="Freeform 22"/>
                <p:cNvSpPr>
                  <a:spLocks/>
                </p:cNvSpPr>
                <p:nvPr/>
              </p:nvSpPr>
              <p:spPr bwMode="auto">
                <a:xfrm>
                  <a:off x="10455678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06" name="Freeform 23"/>
                <p:cNvSpPr>
                  <a:spLocks/>
                </p:cNvSpPr>
                <p:nvPr/>
              </p:nvSpPr>
              <p:spPr bwMode="auto">
                <a:xfrm>
                  <a:off x="10495365" y="2025012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07" name="Freeform 24"/>
                <p:cNvSpPr>
                  <a:spLocks/>
                </p:cNvSpPr>
                <p:nvPr/>
              </p:nvSpPr>
              <p:spPr bwMode="auto">
                <a:xfrm>
                  <a:off x="10536640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3" y="99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7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3" y="99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7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08" name="Freeform 25"/>
                <p:cNvSpPr>
                  <a:spLocks/>
                </p:cNvSpPr>
                <p:nvPr/>
              </p:nvSpPr>
              <p:spPr bwMode="auto">
                <a:xfrm>
                  <a:off x="10576328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09" name="Freeform 26"/>
                <p:cNvSpPr>
                  <a:spLocks/>
                </p:cNvSpPr>
                <p:nvPr/>
              </p:nvSpPr>
              <p:spPr bwMode="auto">
                <a:xfrm>
                  <a:off x="1061601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0" y="134"/>
                    </a:cxn>
                    <a:cxn ang="0">
                      <a:pos x="20" y="148"/>
                    </a:cxn>
                    <a:cxn ang="0">
                      <a:pos x="34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4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0" name="Freeform 27"/>
                <p:cNvSpPr>
                  <a:spLocks/>
                </p:cNvSpPr>
                <p:nvPr/>
              </p:nvSpPr>
              <p:spPr bwMode="auto">
                <a:xfrm>
                  <a:off x="11073215" y="221233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3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3"/>
                    </a:cxn>
                    <a:cxn ang="0">
                      <a:pos x="1259" y="49"/>
                    </a:cxn>
                    <a:cxn ang="0">
                      <a:pos x="1269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7"/>
                    </a:cxn>
                    <a:cxn ang="0">
                      <a:pos x="1169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6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4"/>
                    </a:cxn>
                    <a:cxn ang="0">
                      <a:pos x="76" y="6"/>
                    </a:cxn>
                    <a:cxn ang="0">
                      <a:pos x="97" y="2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2"/>
                      </a:lnTo>
                      <a:lnTo>
                        <a:pt x="1190" y="3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3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8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6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7"/>
                      </a:lnTo>
                      <a:lnTo>
                        <a:pt x="1180" y="218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7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6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7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3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3"/>
                      </a:lnTo>
                      <a:lnTo>
                        <a:pt x="97" y="2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1" name="Freeform 28"/>
                <p:cNvSpPr>
                  <a:spLocks/>
                </p:cNvSpPr>
                <p:nvPr/>
              </p:nvSpPr>
              <p:spPr bwMode="auto">
                <a:xfrm>
                  <a:off x="10455678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50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2" name="Freeform 29"/>
                <p:cNvSpPr>
                  <a:spLocks/>
                </p:cNvSpPr>
                <p:nvPr/>
              </p:nvSpPr>
              <p:spPr bwMode="auto">
                <a:xfrm>
                  <a:off x="10495365" y="221392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50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3" name="Freeform 30"/>
                <p:cNvSpPr>
                  <a:spLocks/>
                </p:cNvSpPr>
                <p:nvPr/>
              </p:nvSpPr>
              <p:spPr bwMode="auto">
                <a:xfrm>
                  <a:off x="10536640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3" y="100"/>
                    </a:cxn>
                    <a:cxn ang="0">
                      <a:pos x="183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7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3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3" y="100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1" y="167"/>
                      </a:lnTo>
                      <a:lnTo>
                        <a:pt x="47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4" name="Freeform 31"/>
                <p:cNvSpPr>
                  <a:spLocks/>
                </p:cNvSpPr>
                <p:nvPr/>
              </p:nvSpPr>
              <p:spPr bwMode="auto">
                <a:xfrm>
                  <a:off x="10576328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3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1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5" name="Freeform 32"/>
                <p:cNvSpPr>
                  <a:spLocks/>
                </p:cNvSpPr>
                <p:nvPr/>
              </p:nvSpPr>
              <p:spPr bwMode="auto">
                <a:xfrm>
                  <a:off x="1061601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0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0" y="134"/>
                    </a:cxn>
                    <a:cxn ang="0">
                      <a:pos x="20" y="149"/>
                    </a:cxn>
                    <a:cxn ang="0">
                      <a:pos x="34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6" name="Freeform 33"/>
                <p:cNvSpPr>
                  <a:spLocks/>
                </p:cNvSpPr>
                <p:nvPr/>
              </p:nvSpPr>
              <p:spPr bwMode="auto">
                <a:xfrm>
                  <a:off x="11073215" y="239966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9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8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7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7" name="Freeform 34"/>
                <p:cNvSpPr>
                  <a:spLocks/>
                </p:cNvSpPr>
                <p:nvPr/>
              </p:nvSpPr>
              <p:spPr bwMode="auto">
                <a:xfrm>
                  <a:off x="10455678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8" name="Freeform 35"/>
                <p:cNvSpPr>
                  <a:spLocks/>
                </p:cNvSpPr>
                <p:nvPr/>
              </p:nvSpPr>
              <p:spPr bwMode="auto">
                <a:xfrm>
                  <a:off x="10495365" y="240124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19" name="Freeform 36"/>
                <p:cNvSpPr>
                  <a:spLocks/>
                </p:cNvSpPr>
                <p:nvPr/>
              </p:nvSpPr>
              <p:spPr bwMode="auto">
                <a:xfrm>
                  <a:off x="10536640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0" name="Freeform 37"/>
                <p:cNvSpPr>
                  <a:spLocks/>
                </p:cNvSpPr>
                <p:nvPr/>
              </p:nvSpPr>
              <p:spPr bwMode="auto">
                <a:xfrm>
                  <a:off x="10576328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1" name="Freeform 38"/>
                <p:cNvSpPr>
                  <a:spLocks/>
                </p:cNvSpPr>
                <p:nvPr/>
              </p:nvSpPr>
              <p:spPr bwMode="auto">
                <a:xfrm>
                  <a:off x="1061601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2" name="Freeform 39"/>
                <p:cNvSpPr>
                  <a:spLocks/>
                </p:cNvSpPr>
                <p:nvPr/>
              </p:nvSpPr>
              <p:spPr bwMode="auto">
                <a:xfrm>
                  <a:off x="11073215" y="371411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69" y="68"/>
                    </a:cxn>
                    <a:cxn ang="0">
                      <a:pos x="1276" y="88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69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6"/>
                    </a:cxn>
                    <a:cxn ang="0">
                      <a:pos x="1169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8"/>
                    </a:cxn>
                    <a:cxn ang="0">
                      <a:pos x="12" y="58"/>
                    </a:cxn>
                    <a:cxn ang="0">
                      <a:pos x="24" y="40"/>
                    </a:cxn>
                    <a:cxn ang="0">
                      <a:pos x="38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69" y="68"/>
                      </a:lnTo>
                      <a:lnTo>
                        <a:pt x="1272" y="78"/>
                      </a:lnTo>
                      <a:lnTo>
                        <a:pt x="1276" y="88"/>
                      </a:lnTo>
                      <a:lnTo>
                        <a:pt x="1277" y="99"/>
                      </a:lnTo>
                      <a:lnTo>
                        <a:pt x="1278" y="110"/>
                      </a:lnTo>
                      <a:lnTo>
                        <a:pt x="1277" y="121"/>
                      </a:lnTo>
                      <a:lnTo>
                        <a:pt x="1276" y="131"/>
                      </a:lnTo>
                      <a:lnTo>
                        <a:pt x="1272" y="142"/>
                      </a:lnTo>
                      <a:lnTo>
                        <a:pt x="1269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8"/>
                      </a:lnTo>
                      <a:lnTo>
                        <a:pt x="1169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8"/>
                      </a:lnTo>
                      <a:lnTo>
                        <a:pt x="4" y="78"/>
                      </a:lnTo>
                      <a:lnTo>
                        <a:pt x="7" y="68"/>
                      </a:lnTo>
                      <a:lnTo>
                        <a:pt x="12" y="58"/>
                      </a:lnTo>
                      <a:lnTo>
                        <a:pt x="17" y="49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3" name="Freeform 40"/>
                <p:cNvSpPr>
                  <a:spLocks/>
                </p:cNvSpPr>
                <p:nvPr/>
              </p:nvSpPr>
              <p:spPr bwMode="auto">
                <a:xfrm>
                  <a:off x="10455678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4" name="Freeform 41"/>
                <p:cNvSpPr>
                  <a:spLocks/>
                </p:cNvSpPr>
                <p:nvPr/>
              </p:nvSpPr>
              <p:spPr bwMode="auto">
                <a:xfrm>
                  <a:off x="10495365" y="371569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50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5" name="Freeform 42"/>
                <p:cNvSpPr>
                  <a:spLocks/>
                </p:cNvSpPr>
                <p:nvPr/>
              </p:nvSpPr>
              <p:spPr bwMode="auto">
                <a:xfrm>
                  <a:off x="10536640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6" name="Freeform 43"/>
                <p:cNvSpPr>
                  <a:spLocks/>
                </p:cNvSpPr>
                <p:nvPr/>
              </p:nvSpPr>
              <p:spPr bwMode="auto">
                <a:xfrm>
                  <a:off x="10576328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2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1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7" name="Freeform 44"/>
                <p:cNvSpPr>
                  <a:spLocks/>
                </p:cNvSpPr>
                <p:nvPr/>
              </p:nvSpPr>
              <p:spPr bwMode="auto">
                <a:xfrm>
                  <a:off x="1061601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4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8" name="Freeform 45"/>
                <p:cNvSpPr>
                  <a:spLocks/>
                </p:cNvSpPr>
                <p:nvPr/>
              </p:nvSpPr>
              <p:spPr bwMode="auto">
                <a:xfrm>
                  <a:off x="11073215" y="2775899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29" y="200"/>
                    </a:cxn>
                    <a:cxn ang="0">
                      <a:pos x="1212" y="210"/>
                    </a:cxn>
                    <a:cxn ang="0">
                      <a:pos x="1190" y="215"/>
                    </a:cxn>
                    <a:cxn ang="0">
                      <a:pos x="1169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9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29" y="200"/>
                      </a:lnTo>
                      <a:lnTo>
                        <a:pt x="1220" y="204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8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4"/>
                      </a:lnTo>
                      <a:lnTo>
                        <a:pt x="47" y="200"/>
                      </a:lnTo>
                      <a:lnTo>
                        <a:pt x="38" y="193"/>
                      </a:lnTo>
                      <a:lnTo>
                        <a:pt x="31" y="187"/>
                      </a:lnTo>
                      <a:lnTo>
                        <a:pt x="24" y="179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29" name="Freeform 46"/>
                <p:cNvSpPr>
                  <a:spLocks/>
                </p:cNvSpPr>
                <p:nvPr/>
              </p:nvSpPr>
              <p:spPr bwMode="auto">
                <a:xfrm>
                  <a:off x="10455678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0" name="Freeform 47"/>
                <p:cNvSpPr>
                  <a:spLocks/>
                </p:cNvSpPr>
                <p:nvPr/>
              </p:nvSpPr>
              <p:spPr bwMode="auto">
                <a:xfrm>
                  <a:off x="10495365" y="2775899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1" name="Freeform 48"/>
                <p:cNvSpPr>
                  <a:spLocks/>
                </p:cNvSpPr>
                <p:nvPr/>
              </p:nvSpPr>
              <p:spPr bwMode="auto">
                <a:xfrm>
                  <a:off x="10536640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2" name="Freeform 49"/>
                <p:cNvSpPr>
                  <a:spLocks/>
                </p:cNvSpPr>
                <p:nvPr/>
              </p:nvSpPr>
              <p:spPr bwMode="auto">
                <a:xfrm>
                  <a:off x="10576328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3" name="Freeform 50"/>
                <p:cNvSpPr>
                  <a:spLocks/>
                </p:cNvSpPr>
                <p:nvPr/>
              </p:nvSpPr>
              <p:spPr bwMode="auto">
                <a:xfrm>
                  <a:off x="1061601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4" name="Freeform 51"/>
                <p:cNvSpPr>
                  <a:spLocks/>
                </p:cNvSpPr>
                <p:nvPr/>
              </p:nvSpPr>
              <p:spPr bwMode="auto">
                <a:xfrm>
                  <a:off x="11073215" y="296322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9"/>
                    </a:cxn>
                    <a:cxn ang="0">
                      <a:pos x="1229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69" y="66"/>
                    </a:cxn>
                    <a:cxn ang="0">
                      <a:pos x="1276" y="86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29" y="198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7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6"/>
                    </a:cxn>
                    <a:cxn ang="0">
                      <a:pos x="24" y="40"/>
                    </a:cxn>
                    <a:cxn ang="0">
                      <a:pos x="38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9"/>
                      </a:lnTo>
                      <a:lnTo>
                        <a:pt x="1220" y="13"/>
                      </a:lnTo>
                      <a:lnTo>
                        <a:pt x="1229" y="19"/>
                      </a:lnTo>
                      <a:lnTo>
                        <a:pt x="1238" y="24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6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6"/>
                      </a:lnTo>
                      <a:lnTo>
                        <a:pt x="1277" y="97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29" y="198"/>
                      </a:lnTo>
                      <a:lnTo>
                        <a:pt x="1220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38" y="193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6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4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5" name="Freeform 52"/>
                <p:cNvSpPr>
                  <a:spLocks/>
                </p:cNvSpPr>
                <p:nvPr/>
              </p:nvSpPr>
              <p:spPr bwMode="auto">
                <a:xfrm>
                  <a:off x="10455678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5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6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6" name="Freeform 53"/>
                <p:cNvSpPr>
                  <a:spLocks/>
                </p:cNvSpPr>
                <p:nvPr/>
              </p:nvSpPr>
              <p:spPr bwMode="auto">
                <a:xfrm>
                  <a:off x="10495365" y="296481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5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8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7" name="Freeform 54"/>
                <p:cNvSpPr>
                  <a:spLocks/>
                </p:cNvSpPr>
                <p:nvPr/>
              </p:nvSpPr>
              <p:spPr bwMode="auto">
                <a:xfrm>
                  <a:off x="10536640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7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3"/>
                      </a:lnTo>
                      <a:lnTo>
                        <a:pt x="183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3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7" y="12"/>
                      </a:lnTo>
                      <a:lnTo>
                        <a:pt x="41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8" name="Freeform 55"/>
                <p:cNvSpPr>
                  <a:spLocks/>
                </p:cNvSpPr>
                <p:nvPr/>
              </p:nvSpPr>
              <p:spPr bwMode="auto">
                <a:xfrm>
                  <a:off x="10576328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2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3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1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39" name="Freeform 56"/>
                <p:cNvSpPr>
                  <a:spLocks/>
                </p:cNvSpPr>
                <p:nvPr/>
              </p:nvSpPr>
              <p:spPr bwMode="auto">
                <a:xfrm>
                  <a:off x="1061601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5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4" y="22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6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5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4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0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0" name="Freeform 57"/>
                <p:cNvSpPr>
                  <a:spLocks/>
                </p:cNvSpPr>
                <p:nvPr/>
              </p:nvSpPr>
              <p:spPr bwMode="auto">
                <a:xfrm>
                  <a:off x="11073215" y="3150549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3"/>
                    </a:cxn>
                    <a:cxn ang="0">
                      <a:pos x="1212" y="8"/>
                    </a:cxn>
                    <a:cxn ang="0">
                      <a:pos x="1229" y="19"/>
                    </a:cxn>
                    <a:cxn ang="0">
                      <a:pos x="1246" y="33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6"/>
                    </a:cxn>
                    <a:cxn ang="0">
                      <a:pos x="1169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3"/>
                      </a:lnTo>
                      <a:lnTo>
                        <a:pt x="1202" y="5"/>
                      </a:lnTo>
                      <a:lnTo>
                        <a:pt x="1212" y="8"/>
                      </a:lnTo>
                      <a:lnTo>
                        <a:pt x="1220" y="14"/>
                      </a:lnTo>
                      <a:lnTo>
                        <a:pt x="1229" y="19"/>
                      </a:lnTo>
                      <a:lnTo>
                        <a:pt x="1238" y="25"/>
                      </a:lnTo>
                      <a:lnTo>
                        <a:pt x="1246" y="33"/>
                      </a:lnTo>
                      <a:lnTo>
                        <a:pt x="1253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6"/>
                      </a:lnTo>
                      <a:lnTo>
                        <a:pt x="1180" y="218"/>
                      </a:lnTo>
                      <a:lnTo>
                        <a:pt x="1169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40"/>
                      </a:lnTo>
                      <a:lnTo>
                        <a:pt x="31" y="33"/>
                      </a:lnTo>
                      <a:lnTo>
                        <a:pt x="38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8"/>
                      </a:lnTo>
                      <a:lnTo>
                        <a:pt x="76" y="5"/>
                      </a:lnTo>
                      <a:lnTo>
                        <a:pt x="86" y="3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1" name="Freeform 58"/>
                <p:cNvSpPr>
                  <a:spLocks/>
                </p:cNvSpPr>
                <p:nvPr/>
              </p:nvSpPr>
              <p:spPr bwMode="auto">
                <a:xfrm>
                  <a:off x="10455678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2" name="Freeform 59"/>
                <p:cNvSpPr>
                  <a:spLocks/>
                </p:cNvSpPr>
                <p:nvPr/>
              </p:nvSpPr>
              <p:spPr bwMode="auto">
                <a:xfrm>
                  <a:off x="10495365" y="3152137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3" name="Freeform 60"/>
                <p:cNvSpPr>
                  <a:spLocks/>
                </p:cNvSpPr>
                <p:nvPr/>
              </p:nvSpPr>
              <p:spPr bwMode="auto">
                <a:xfrm>
                  <a:off x="10536640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4" name="Freeform 61"/>
                <p:cNvSpPr>
                  <a:spLocks/>
                </p:cNvSpPr>
                <p:nvPr/>
              </p:nvSpPr>
              <p:spPr bwMode="auto">
                <a:xfrm>
                  <a:off x="10576328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5" name="Freeform 62"/>
                <p:cNvSpPr>
                  <a:spLocks/>
                </p:cNvSpPr>
                <p:nvPr/>
              </p:nvSpPr>
              <p:spPr bwMode="auto">
                <a:xfrm>
                  <a:off x="1061601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6" name="Freeform 63"/>
                <p:cNvSpPr>
                  <a:spLocks/>
                </p:cNvSpPr>
                <p:nvPr/>
              </p:nvSpPr>
              <p:spPr bwMode="auto">
                <a:xfrm>
                  <a:off x="11073215" y="333787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8"/>
                    </a:cxn>
                    <a:cxn ang="0">
                      <a:pos x="1229" y="18"/>
                    </a:cxn>
                    <a:cxn ang="0">
                      <a:pos x="1246" y="31"/>
                    </a:cxn>
                    <a:cxn ang="0">
                      <a:pos x="1259" y="48"/>
                    </a:cxn>
                    <a:cxn ang="0">
                      <a:pos x="1269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69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3"/>
                    </a:cxn>
                    <a:cxn ang="0">
                      <a:pos x="24" y="177"/>
                    </a:cxn>
                    <a:cxn ang="0">
                      <a:pos x="12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2" y="57"/>
                    </a:cxn>
                    <a:cxn ang="0">
                      <a:pos x="24" y="39"/>
                    </a:cxn>
                    <a:cxn ang="0">
                      <a:pos x="38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0" y="13"/>
                      </a:lnTo>
                      <a:lnTo>
                        <a:pt x="1229" y="18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3" y="39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69" y="67"/>
                      </a:lnTo>
                      <a:lnTo>
                        <a:pt x="1272" y="77"/>
                      </a:lnTo>
                      <a:lnTo>
                        <a:pt x="1276" y="87"/>
                      </a:lnTo>
                      <a:lnTo>
                        <a:pt x="1277" y="98"/>
                      </a:lnTo>
                      <a:lnTo>
                        <a:pt x="1278" y="109"/>
                      </a:lnTo>
                      <a:lnTo>
                        <a:pt x="1277" y="120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70"/>
                      </a:lnTo>
                      <a:lnTo>
                        <a:pt x="12" y="161"/>
                      </a:lnTo>
                      <a:lnTo>
                        <a:pt x="7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7" y="67"/>
                      </a:lnTo>
                      <a:lnTo>
                        <a:pt x="12" y="57"/>
                      </a:lnTo>
                      <a:lnTo>
                        <a:pt x="17" y="48"/>
                      </a:lnTo>
                      <a:lnTo>
                        <a:pt x="24" y="39"/>
                      </a:lnTo>
                      <a:lnTo>
                        <a:pt x="31" y="31"/>
                      </a:lnTo>
                      <a:lnTo>
                        <a:pt x="38" y="24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7" name="Freeform 64"/>
                <p:cNvSpPr>
                  <a:spLocks/>
                </p:cNvSpPr>
                <p:nvPr/>
              </p:nvSpPr>
              <p:spPr bwMode="auto">
                <a:xfrm>
                  <a:off x="10455678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6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6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8" name="Freeform 65"/>
                <p:cNvSpPr>
                  <a:spLocks/>
                </p:cNvSpPr>
                <p:nvPr/>
              </p:nvSpPr>
              <p:spPr bwMode="auto">
                <a:xfrm>
                  <a:off x="10495365" y="333946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50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8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49" name="Freeform 66"/>
                <p:cNvSpPr>
                  <a:spLocks/>
                </p:cNvSpPr>
                <p:nvPr/>
              </p:nvSpPr>
              <p:spPr bwMode="auto">
                <a:xfrm>
                  <a:off x="10536640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6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7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7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0" name="Freeform 67"/>
                <p:cNvSpPr>
                  <a:spLocks/>
                </p:cNvSpPr>
                <p:nvPr/>
              </p:nvSpPr>
              <p:spPr bwMode="auto">
                <a:xfrm>
                  <a:off x="10576328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3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3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1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1" name="Freeform 68"/>
                <p:cNvSpPr>
                  <a:spLocks/>
                </p:cNvSpPr>
                <p:nvPr/>
              </p:nvSpPr>
              <p:spPr bwMode="auto">
                <a:xfrm>
                  <a:off x="1061601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5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6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6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5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4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2" name="Freeform 69"/>
                <p:cNvSpPr>
                  <a:spLocks/>
                </p:cNvSpPr>
                <p:nvPr/>
              </p:nvSpPr>
              <p:spPr bwMode="auto">
                <a:xfrm>
                  <a:off x="11073215" y="3526787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7"/>
                    </a:cxn>
                    <a:cxn ang="0">
                      <a:pos x="1229" y="17"/>
                    </a:cxn>
                    <a:cxn ang="0">
                      <a:pos x="1246" y="31"/>
                    </a:cxn>
                    <a:cxn ang="0">
                      <a:pos x="1259" y="47"/>
                    </a:cxn>
                    <a:cxn ang="0">
                      <a:pos x="1269" y="66"/>
                    </a:cxn>
                    <a:cxn ang="0">
                      <a:pos x="1276" y="86"/>
                    </a:cxn>
                    <a:cxn ang="0">
                      <a:pos x="1278" y="108"/>
                    </a:cxn>
                    <a:cxn ang="0">
                      <a:pos x="1276" y="130"/>
                    </a:cxn>
                    <a:cxn ang="0">
                      <a:pos x="1269" y="150"/>
                    </a:cxn>
                    <a:cxn ang="0">
                      <a:pos x="1259" y="169"/>
                    </a:cxn>
                    <a:cxn ang="0">
                      <a:pos x="1246" y="185"/>
                    </a:cxn>
                    <a:cxn ang="0">
                      <a:pos x="1229" y="198"/>
                    </a:cxn>
                    <a:cxn ang="0">
                      <a:pos x="1212" y="208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6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38" y="192"/>
                    </a:cxn>
                    <a:cxn ang="0">
                      <a:pos x="24" y="177"/>
                    </a:cxn>
                    <a:cxn ang="0">
                      <a:pos x="12" y="159"/>
                    </a:cxn>
                    <a:cxn ang="0">
                      <a:pos x="4" y="140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6"/>
                    </a:cxn>
                    <a:cxn ang="0">
                      <a:pos x="24" y="38"/>
                    </a:cxn>
                    <a:cxn ang="0">
                      <a:pos x="38" y="24"/>
                    </a:cxn>
                    <a:cxn ang="0">
                      <a:pos x="56" y="12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0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7"/>
                      </a:lnTo>
                      <a:lnTo>
                        <a:pt x="1220" y="12"/>
                      </a:lnTo>
                      <a:lnTo>
                        <a:pt x="1229" y="17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3" y="38"/>
                      </a:lnTo>
                      <a:lnTo>
                        <a:pt x="1259" y="47"/>
                      </a:lnTo>
                      <a:lnTo>
                        <a:pt x="1265" y="56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6"/>
                      </a:lnTo>
                      <a:lnTo>
                        <a:pt x="1277" y="97"/>
                      </a:lnTo>
                      <a:lnTo>
                        <a:pt x="1278" y="108"/>
                      </a:lnTo>
                      <a:lnTo>
                        <a:pt x="1277" y="119"/>
                      </a:lnTo>
                      <a:lnTo>
                        <a:pt x="1276" y="130"/>
                      </a:lnTo>
                      <a:lnTo>
                        <a:pt x="1272" y="140"/>
                      </a:lnTo>
                      <a:lnTo>
                        <a:pt x="1269" y="150"/>
                      </a:lnTo>
                      <a:lnTo>
                        <a:pt x="1265" y="159"/>
                      </a:lnTo>
                      <a:lnTo>
                        <a:pt x="1259" y="169"/>
                      </a:lnTo>
                      <a:lnTo>
                        <a:pt x="1253" y="177"/>
                      </a:lnTo>
                      <a:lnTo>
                        <a:pt x="1246" y="185"/>
                      </a:lnTo>
                      <a:lnTo>
                        <a:pt x="1238" y="192"/>
                      </a:lnTo>
                      <a:lnTo>
                        <a:pt x="1229" y="198"/>
                      </a:lnTo>
                      <a:lnTo>
                        <a:pt x="1220" y="204"/>
                      </a:lnTo>
                      <a:lnTo>
                        <a:pt x="1212" y="208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6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6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8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38" y="192"/>
                      </a:lnTo>
                      <a:lnTo>
                        <a:pt x="31" y="185"/>
                      </a:lnTo>
                      <a:lnTo>
                        <a:pt x="24" y="177"/>
                      </a:lnTo>
                      <a:lnTo>
                        <a:pt x="17" y="169"/>
                      </a:lnTo>
                      <a:lnTo>
                        <a:pt x="12" y="159"/>
                      </a:lnTo>
                      <a:lnTo>
                        <a:pt x="7" y="150"/>
                      </a:lnTo>
                      <a:lnTo>
                        <a:pt x="4" y="140"/>
                      </a:lnTo>
                      <a:lnTo>
                        <a:pt x="2" y="130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6"/>
                      </a:lnTo>
                      <a:lnTo>
                        <a:pt x="17" y="47"/>
                      </a:lnTo>
                      <a:lnTo>
                        <a:pt x="24" y="38"/>
                      </a:lnTo>
                      <a:lnTo>
                        <a:pt x="31" y="31"/>
                      </a:lnTo>
                      <a:lnTo>
                        <a:pt x="38" y="24"/>
                      </a:lnTo>
                      <a:lnTo>
                        <a:pt x="47" y="17"/>
                      </a:lnTo>
                      <a:lnTo>
                        <a:pt x="56" y="12"/>
                      </a:lnTo>
                      <a:lnTo>
                        <a:pt x="66" y="7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3" name="Freeform 70"/>
                <p:cNvSpPr>
                  <a:spLocks/>
                </p:cNvSpPr>
                <p:nvPr/>
              </p:nvSpPr>
              <p:spPr bwMode="auto">
                <a:xfrm>
                  <a:off x="10455678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4" name="Freeform 71"/>
                <p:cNvSpPr>
                  <a:spLocks/>
                </p:cNvSpPr>
                <p:nvPr/>
              </p:nvSpPr>
              <p:spPr bwMode="auto">
                <a:xfrm>
                  <a:off x="10495365" y="3526787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5" name="Freeform 72"/>
                <p:cNvSpPr>
                  <a:spLocks/>
                </p:cNvSpPr>
                <p:nvPr/>
              </p:nvSpPr>
              <p:spPr bwMode="auto">
                <a:xfrm>
                  <a:off x="10536640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6" name="Freeform 73"/>
                <p:cNvSpPr>
                  <a:spLocks/>
                </p:cNvSpPr>
                <p:nvPr/>
              </p:nvSpPr>
              <p:spPr bwMode="auto">
                <a:xfrm>
                  <a:off x="10576328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7" name="Freeform 74"/>
                <p:cNvSpPr>
                  <a:spLocks/>
                </p:cNvSpPr>
                <p:nvPr/>
              </p:nvSpPr>
              <p:spPr bwMode="auto">
                <a:xfrm>
                  <a:off x="1061601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6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6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8" name="Freeform 75"/>
                <p:cNvSpPr>
                  <a:spLocks/>
                </p:cNvSpPr>
                <p:nvPr/>
              </p:nvSpPr>
              <p:spPr bwMode="auto">
                <a:xfrm>
                  <a:off x="11073215" y="258698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69" y="0"/>
                    </a:cxn>
                    <a:cxn ang="0">
                      <a:pos x="1190" y="2"/>
                    </a:cxn>
                    <a:cxn ang="0">
                      <a:pos x="1212" y="8"/>
                    </a:cxn>
                    <a:cxn ang="0">
                      <a:pos x="1229" y="18"/>
                    </a:cxn>
                    <a:cxn ang="0">
                      <a:pos x="1246" y="32"/>
                    </a:cxn>
                    <a:cxn ang="0">
                      <a:pos x="1259" y="47"/>
                    </a:cxn>
                    <a:cxn ang="0">
                      <a:pos x="1269" y="66"/>
                    </a:cxn>
                    <a:cxn ang="0">
                      <a:pos x="1276" y="87"/>
                    </a:cxn>
                    <a:cxn ang="0">
                      <a:pos x="1278" y="108"/>
                    </a:cxn>
                    <a:cxn ang="0">
                      <a:pos x="1276" y="131"/>
                    </a:cxn>
                    <a:cxn ang="0">
                      <a:pos x="1269" y="150"/>
                    </a:cxn>
                    <a:cxn ang="0">
                      <a:pos x="1259" y="169"/>
                    </a:cxn>
                    <a:cxn ang="0">
                      <a:pos x="1246" y="186"/>
                    </a:cxn>
                    <a:cxn ang="0">
                      <a:pos x="1229" y="199"/>
                    </a:cxn>
                    <a:cxn ang="0">
                      <a:pos x="1212" y="209"/>
                    </a:cxn>
                    <a:cxn ang="0">
                      <a:pos x="1190" y="215"/>
                    </a:cxn>
                    <a:cxn ang="0">
                      <a:pos x="1169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38" y="193"/>
                    </a:cxn>
                    <a:cxn ang="0">
                      <a:pos x="24" y="178"/>
                    </a:cxn>
                    <a:cxn ang="0">
                      <a:pos x="12" y="160"/>
                    </a:cxn>
                    <a:cxn ang="0">
                      <a:pos x="4" y="141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2" y="57"/>
                    </a:cxn>
                    <a:cxn ang="0">
                      <a:pos x="24" y="40"/>
                    </a:cxn>
                    <a:cxn ang="0">
                      <a:pos x="38" y="25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69" y="0"/>
                      </a:lnTo>
                      <a:lnTo>
                        <a:pt x="1180" y="1"/>
                      </a:lnTo>
                      <a:lnTo>
                        <a:pt x="1190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0" y="13"/>
                      </a:lnTo>
                      <a:lnTo>
                        <a:pt x="1229" y="18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3" y="40"/>
                      </a:lnTo>
                      <a:lnTo>
                        <a:pt x="1259" y="47"/>
                      </a:lnTo>
                      <a:lnTo>
                        <a:pt x="1265" y="57"/>
                      </a:lnTo>
                      <a:lnTo>
                        <a:pt x="1269" y="66"/>
                      </a:lnTo>
                      <a:lnTo>
                        <a:pt x="1272" y="76"/>
                      </a:lnTo>
                      <a:lnTo>
                        <a:pt x="1276" y="87"/>
                      </a:lnTo>
                      <a:lnTo>
                        <a:pt x="1277" y="97"/>
                      </a:lnTo>
                      <a:lnTo>
                        <a:pt x="1278" y="108"/>
                      </a:lnTo>
                      <a:lnTo>
                        <a:pt x="1277" y="119"/>
                      </a:lnTo>
                      <a:lnTo>
                        <a:pt x="1276" y="131"/>
                      </a:lnTo>
                      <a:lnTo>
                        <a:pt x="1272" y="141"/>
                      </a:lnTo>
                      <a:lnTo>
                        <a:pt x="1269" y="150"/>
                      </a:lnTo>
                      <a:lnTo>
                        <a:pt x="1265" y="160"/>
                      </a:lnTo>
                      <a:lnTo>
                        <a:pt x="1259" y="169"/>
                      </a:lnTo>
                      <a:lnTo>
                        <a:pt x="1253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29" y="199"/>
                      </a:lnTo>
                      <a:lnTo>
                        <a:pt x="1220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0" y="215"/>
                      </a:lnTo>
                      <a:lnTo>
                        <a:pt x="1180" y="217"/>
                      </a:lnTo>
                      <a:lnTo>
                        <a:pt x="1169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38" y="193"/>
                      </a:lnTo>
                      <a:lnTo>
                        <a:pt x="31" y="186"/>
                      </a:lnTo>
                      <a:lnTo>
                        <a:pt x="24" y="178"/>
                      </a:lnTo>
                      <a:lnTo>
                        <a:pt x="17" y="169"/>
                      </a:lnTo>
                      <a:lnTo>
                        <a:pt x="12" y="160"/>
                      </a:lnTo>
                      <a:lnTo>
                        <a:pt x="7" y="150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7" y="66"/>
                      </a:lnTo>
                      <a:lnTo>
                        <a:pt x="12" y="57"/>
                      </a:lnTo>
                      <a:lnTo>
                        <a:pt x="17" y="47"/>
                      </a:lnTo>
                      <a:lnTo>
                        <a:pt x="24" y="40"/>
                      </a:lnTo>
                      <a:lnTo>
                        <a:pt x="31" y="32"/>
                      </a:lnTo>
                      <a:lnTo>
                        <a:pt x="38" y="25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59" name="Freeform 76"/>
                <p:cNvSpPr>
                  <a:spLocks/>
                </p:cNvSpPr>
                <p:nvPr/>
              </p:nvSpPr>
              <p:spPr bwMode="auto">
                <a:xfrm>
                  <a:off x="10455678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6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6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0" name="Freeform 77"/>
                <p:cNvSpPr>
                  <a:spLocks/>
                </p:cNvSpPr>
                <p:nvPr/>
              </p:nvSpPr>
              <p:spPr bwMode="auto">
                <a:xfrm>
                  <a:off x="10495365" y="258857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5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5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50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50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8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1" name="Freeform 78"/>
                <p:cNvSpPr>
                  <a:spLocks/>
                </p:cNvSpPr>
                <p:nvPr/>
              </p:nvSpPr>
              <p:spPr bwMode="auto">
                <a:xfrm>
                  <a:off x="10536640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7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7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2" name="Freeform 79"/>
                <p:cNvSpPr>
                  <a:spLocks/>
                </p:cNvSpPr>
                <p:nvPr/>
              </p:nvSpPr>
              <p:spPr bwMode="auto">
                <a:xfrm>
                  <a:off x="10576328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2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3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6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3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1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1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3" name="Freeform 80"/>
                <p:cNvSpPr>
                  <a:spLocks/>
                </p:cNvSpPr>
                <p:nvPr/>
              </p:nvSpPr>
              <p:spPr bwMode="auto">
                <a:xfrm>
                  <a:off x="1061601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5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5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4" y="21"/>
                    </a:cxn>
                    <a:cxn ang="0">
                      <a:pos x="20" y="34"/>
                    </a:cxn>
                    <a:cxn ang="0">
                      <a:pos x="10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4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5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6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6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5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4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4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4" name="Freeform 81"/>
                <p:cNvSpPr>
                  <a:spLocks noEditPoints="1"/>
                </p:cNvSpPr>
                <p:nvPr/>
              </p:nvSpPr>
              <p:spPr bwMode="auto">
                <a:xfrm>
                  <a:off x="10287403" y="1826574"/>
                  <a:ext cx="1163638" cy="2817813"/>
                </a:xfrm>
                <a:custGeom>
                  <a:avLst/>
                  <a:gdLst/>
                  <a:ahLst/>
                  <a:cxnLst>
                    <a:cxn ang="0">
                      <a:pos x="7277" y="17716"/>
                    </a:cxn>
                    <a:cxn ang="0">
                      <a:pos x="7" y="108"/>
                    </a:cxn>
                    <a:cxn ang="0">
                      <a:pos x="6787" y="11256"/>
                    </a:cxn>
                    <a:cxn ang="0">
                      <a:pos x="6874" y="12138"/>
                    </a:cxn>
                    <a:cxn ang="0">
                      <a:pos x="664" y="12286"/>
                    </a:cxn>
                    <a:cxn ang="0">
                      <a:pos x="438" y="12054"/>
                    </a:cxn>
                    <a:cxn ang="0">
                      <a:pos x="625" y="11218"/>
                    </a:cxn>
                    <a:cxn ang="0">
                      <a:pos x="6849" y="10134"/>
                    </a:cxn>
                    <a:cxn ang="0">
                      <a:pos x="6826" y="11025"/>
                    </a:cxn>
                    <a:cxn ang="0">
                      <a:pos x="578" y="11077"/>
                    </a:cxn>
                    <a:cxn ang="0">
                      <a:pos x="446" y="10211"/>
                    </a:cxn>
                    <a:cxn ang="0">
                      <a:pos x="704" y="8842"/>
                    </a:cxn>
                    <a:cxn ang="0">
                      <a:pos x="6887" y="9028"/>
                    </a:cxn>
                    <a:cxn ang="0">
                      <a:pos x="6755" y="9895"/>
                    </a:cxn>
                    <a:cxn ang="0">
                      <a:pos x="507" y="9842"/>
                    </a:cxn>
                    <a:cxn ang="0">
                      <a:pos x="483" y="8952"/>
                    </a:cxn>
                    <a:cxn ang="0">
                      <a:pos x="6707" y="7670"/>
                    </a:cxn>
                    <a:cxn ang="0">
                      <a:pos x="6895" y="8507"/>
                    </a:cxn>
                    <a:cxn ang="0">
                      <a:pos x="6669" y="8739"/>
                    </a:cxn>
                    <a:cxn ang="0">
                      <a:pos x="458" y="8590"/>
                    </a:cxn>
                    <a:cxn ang="0">
                      <a:pos x="544" y="7709"/>
                    </a:cxn>
                    <a:cxn ang="0">
                      <a:pos x="6787" y="6526"/>
                    </a:cxn>
                    <a:cxn ang="0">
                      <a:pos x="6874" y="7407"/>
                    </a:cxn>
                    <a:cxn ang="0">
                      <a:pos x="664" y="7556"/>
                    </a:cxn>
                    <a:cxn ang="0">
                      <a:pos x="438" y="7324"/>
                    </a:cxn>
                    <a:cxn ang="0">
                      <a:pos x="625" y="6488"/>
                    </a:cxn>
                    <a:cxn ang="0">
                      <a:pos x="6849" y="5404"/>
                    </a:cxn>
                    <a:cxn ang="0">
                      <a:pos x="6826" y="6296"/>
                    </a:cxn>
                    <a:cxn ang="0">
                      <a:pos x="578" y="6347"/>
                    </a:cxn>
                    <a:cxn ang="0">
                      <a:pos x="446" y="5480"/>
                    </a:cxn>
                    <a:cxn ang="0">
                      <a:pos x="704" y="4111"/>
                    </a:cxn>
                    <a:cxn ang="0">
                      <a:pos x="6887" y="4298"/>
                    </a:cxn>
                    <a:cxn ang="0">
                      <a:pos x="6755" y="5164"/>
                    </a:cxn>
                    <a:cxn ang="0">
                      <a:pos x="507" y="5113"/>
                    </a:cxn>
                    <a:cxn ang="0">
                      <a:pos x="483" y="4221"/>
                    </a:cxn>
                    <a:cxn ang="0">
                      <a:pos x="3868" y="13193"/>
                    </a:cxn>
                    <a:cxn ang="0">
                      <a:pos x="4226" y="13800"/>
                    </a:cxn>
                    <a:cxn ang="0">
                      <a:pos x="3706" y="14270"/>
                    </a:cxn>
                    <a:cxn ang="0">
                      <a:pos x="3139" y="13854"/>
                    </a:cxn>
                    <a:cxn ang="0">
                      <a:pos x="3436" y="13214"/>
                    </a:cxn>
                    <a:cxn ang="0">
                      <a:pos x="5725" y="15090"/>
                    </a:cxn>
                    <a:cxn ang="0">
                      <a:pos x="1624" y="15153"/>
                    </a:cxn>
                    <a:cxn ang="0">
                      <a:pos x="5640" y="15449"/>
                    </a:cxn>
                    <a:cxn ang="0">
                      <a:pos x="5600" y="15705"/>
                    </a:cxn>
                    <a:cxn ang="0">
                      <a:pos x="1659" y="15469"/>
                    </a:cxn>
                    <a:cxn ang="0">
                      <a:pos x="5722" y="16082"/>
                    </a:cxn>
                    <a:cxn ang="0">
                      <a:pos x="1613" y="16095"/>
                    </a:cxn>
                    <a:cxn ang="0">
                      <a:pos x="6707" y="2941"/>
                    </a:cxn>
                    <a:cxn ang="0">
                      <a:pos x="6895" y="3776"/>
                    </a:cxn>
                    <a:cxn ang="0">
                      <a:pos x="6669" y="4009"/>
                    </a:cxn>
                    <a:cxn ang="0">
                      <a:pos x="458" y="3861"/>
                    </a:cxn>
                    <a:cxn ang="0">
                      <a:pos x="544" y="2979"/>
                    </a:cxn>
                    <a:cxn ang="0">
                      <a:pos x="6787" y="1796"/>
                    </a:cxn>
                    <a:cxn ang="0">
                      <a:pos x="6874" y="2678"/>
                    </a:cxn>
                    <a:cxn ang="0">
                      <a:pos x="664" y="2827"/>
                    </a:cxn>
                    <a:cxn ang="0">
                      <a:pos x="438" y="2594"/>
                    </a:cxn>
                    <a:cxn ang="0">
                      <a:pos x="625" y="1758"/>
                    </a:cxn>
                    <a:cxn ang="0">
                      <a:pos x="6849" y="673"/>
                    </a:cxn>
                    <a:cxn ang="0">
                      <a:pos x="6826" y="1565"/>
                    </a:cxn>
                    <a:cxn ang="0">
                      <a:pos x="578" y="1617"/>
                    </a:cxn>
                    <a:cxn ang="0">
                      <a:pos x="446" y="750"/>
                    </a:cxn>
                  </a:cxnLst>
                  <a:rect l="0" t="0" r="r" b="b"/>
                  <a:pathLst>
                    <a:path w="7333" h="17750">
                      <a:moveTo>
                        <a:pt x="152" y="0"/>
                      </a:moveTo>
                      <a:lnTo>
                        <a:pt x="7181" y="0"/>
                      </a:lnTo>
                      <a:lnTo>
                        <a:pt x="7196" y="1"/>
                      </a:lnTo>
                      <a:lnTo>
                        <a:pt x="7211" y="3"/>
                      </a:lnTo>
                      <a:lnTo>
                        <a:pt x="7225" y="7"/>
                      </a:lnTo>
                      <a:lnTo>
                        <a:pt x="7240" y="12"/>
                      </a:lnTo>
                      <a:lnTo>
                        <a:pt x="7253" y="19"/>
                      </a:lnTo>
                      <a:lnTo>
                        <a:pt x="7265" y="27"/>
                      </a:lnTo>
                      <a:lnTo>
                        <a:pt x="7277" y="36"/>
                      </a:lnTo>
                      <a:lnTo>
                        <a:pt x="7287" y="44"/>
                      </a:lnTo>
                      <a:lnTo>
                        <a:pt x="7297" y="55"/>
                      </a:lnTo>
                      <a:lnTo>
                        <a:pt x="7306" y="68"/>
                      </a:lnTo>
                      <a:lnTo>
                        <a:pt x="7314" y="80"/>
                      </a:lnTo>
                      <a:lnTo>
                        <a:pt x="7321" y="93"/>
                      </a:lnTo>
                      <a:lnTo>
                        <a:pt x="7325" y="108"/>
                      </a:lnTo>
                      <a:lnTo>
                        <a:pt x="7329" y="122"/>
                      </a:lnTo>
                      <a:lnTo>
                        <a:pt x="7332" y="138"/>
                      </a:lnTo>
                      <a:lnTo>
                        <a:pt x="7333" y="153"/>
                      </a:lnTo>
                      <a:lnTo>
                        <a:pt x="7333" y="17597"/>
                      </a:lnTo>
                      <a:lnTo>
                        <a:pt x="7332" y="17612"/>
                      </a:lnTo>
                      <a:lnTo>
                        <a:pt x="7329" y="17628"/>
                      </a:lnTo>
                      <a:lnTo>
                        <a:pt x="7325" y="17642"/>
                      </a:lnTo>
                      <a:lnTo>
                        <a:pt x="7321" y="17657"/>
                      </a:lnTo>
                      <a:lnTo>
                        <a:pt x="7314" y="17670"/>
                      </a:lnTo>
                      <a:lnTo>
                        <a:pt x="7306" y="17682"/>
                      </a:lnTo>
                      <a:lnTo>
                        <a:pt x="7297" y="17695"/>
                      </a:lnTo>
                      <a:lnTo>
                        <a:pt x="7287" y="17706"/>
                      </a:lnTo>
                      <a:lnTo>
                        <a:pt x="7277" y="17716"/>
                      </a:lnTo>
                      <a:lnTo>
                        <a:pt x="7265" y="17723"/>
                      </a:lnTo>
                      <a:lnTo>
                        <a:pt x="7253" y="17731"/>
                      </a:lnTo>
                      <a:lnTo>
                        <a:pt x="7240" y="17738"/>
                      </a:lnTo>
                      <a:lnTo>
                        <a:pt x="7225" y="17743"/>
                      </a:lnTo>
                      <a:lnTo>
                        <a:pt x="7211" y="17747"/>
                      </a:lnTo>
                      <a:lnTo>
                        <a:pt x="7196" y="17749"/>
                      </a:lnTo>
                      <a:lnTo>
                        <a:pt x="7181" y="17750"/>
                      </a:lnTo>
                      <a:lnTo>
                        <a:pt x="152" y="17750"/>
                      </a:lnTo>
                      <a:lnTo>
                        <a:pt x="136" y="17749"/>
                      </a:lnTo>
                      <a:lnTo>
                        <a:pt x="121" y="17747"/>
                      </a:lnTo>
                      <a:lnTo>
                        <a:pt x="106" y="17743"/>
                      </a:lnTo>
                      <a:lnTo>
                        <a:pt x="93" y="17738"/>
                      </a:lnTo>
                      <a:lnTo>
                        <a:pt x="80" y="17731"/>
                      </a:lnTo>
                      <a:lnTo>
                        <a:pt x="68" y="17723"/>
                      </a:lnTo>
                      <a:lnTo>
                        <a:pt x="55" y="17716"/>
                      </a:lnTo>
                      <a:lnTo>
                        <a:pt x="44" y="17706"/>
                      </a:lnTo>
                      <a:lnTo>
                        <a:pt x="34" y="17695"/>
                      </a:lnTo>
                      <a:lnTo>
                        <a:pt x="26" y="17682"/>
                      </a:lnTo>
                      <a:lnTo>
                        <a:pt x="19" y="17670"/>
                      </a:lnTo>
                      <a:lnTo>
                        <a:pt x="12" y="17657"/>
                      </a:lnTo>
                      <a:lnTo>
                        <a:pt x="7" y="17642"/>
                      </a:lnTo>
                      <a:lnTo>
                        <a:pt x="3" y="17628"/>
                      </a:lnTo>
                      <a:lnTo>
                        <a:pt x="1" y="17612"/>
                      </a:lnTo>
                      <a:lnTo>
                        <a:pt x="0" y="17597"/>
                      </a:lnTo>
                      <a:lnTo>
                        <a:pt x="0" y="153"/>
                      </a:lnTo>
                      <a:lnTo>
                        <a:pt x="1" y="138"/>
                      </a:lnTo>
                      <a:lnTo>
                        <a:pt x="3" y="122"/>
                      </a:lnTo>
                      <a:lnTo>
                        <a:pt x="7" y="108"/>
                      </a:lnTo>
                      <a:lnTo>
                        <a:pt x="12" y="93"/>
                      </a:lnTo>
                      <a:lnTo>
                        <a:pt x="19" y="80"/>
                      </a:lnTo>
                      <a:lnTo>
                        <a:pt x="26" y="68"/>
                      </a:lnTo>
                      <a:lnTo>
                        <a:pt x="34" y="55"/>
                      </a:lnTo>
                      <a:lnTo>
                        <a:pt x="44" y="44"/>
                      </a:lnTo>
                      <a:lnTo>
                        <a:pt x="55" y="36"/>
                      </a:lnTo>
                      <a:lnTo>
                        <a:pt x="68" y="27"/>
                      </a:lnTo>
                      <a:lnTo>
                        <a:pt x="80" y="19"/>
                      </a:lnTo>
                      <a:lnTo>
                        <a:pt x="93" y="12"/>
                      </a:lnTo>
                      <a:lnTo>
                        <a:pt x="106" y="7"/>
                      </a:lnTo>
                      <a:lnTo>
                        <a:pt x="121" y="3"/>
                      </a:lnTo>
                      <a:lnTo>
                        <a:pt x="136" y="1"/>
                      </a:lnTo>
                      <a:lnTo>
                        <a:pt x="152" y="0"/>
                      </a:lnTo>
                      <a:close/>
                      <a:moveTo>
                        <a:pt x="704" y="11207"/>
                      </a:moveTo>
                      <a:lnTo>
                        <a:pt x="6628" y="11207"/>
                      </a:lnTo>
                      <a:lnTo>
                        <a:pt x="6642" y="11207"/>
                      </a:lnTo>
                      <a:lnTo>
                        <a:pt x="6655" y="11208"/>
                      </a:lnTo>
                      <a:lnTo>
                        <a:pt x="6669" y="11209"/>
                      </a:lnTo>
                      <a:lnTo>
                        <a:pt x="6682" y="11211"/>
                      </a:lnTo>
                      <a:lnTo>
                        <a:pt x="6694" y="11215"/>
                      </a:lnTo>
                      <a:lnTo>
                        <a:pt x="6707" y="11218"/>
                      </a:lnTo>
                      <a:lnTo>
                        <a:pt x="6720" y="11221"/>
                      </a:lnTo>
                      <a:lnTo>
                        <a:pt x="6732" y="11226"/>
                      </a:lnTo>
                      <a:lnTo>
                        <a:pt x="6744" y="11231"/>
                      </a:lnTo>
                      <a:lnTo>
                        <a:pt x="6755" y="11237"/>
                      </a:lnTo>
                      <a:lnTo>
                        <a:pt x="6766" y="11242"/>
                      </a:lnTo>
                      <a:lnTo>
                        <a:pt x="6777" y="11249"/>
                      </a:lnTo>
                      <a:lnTo>
                        <a:pt x="6787" y="11256"/>
                      </a:lnTo>
                      <a:lnTo>
                        <a:pt x="6797" y="11263"/>
                      </a:lnTo>
                      <a:lnTo>
                        <a:pt x="6807" y="11271"/>
                      </a:lnTo>
                      <a:lnTo>
                        <a:pt x="6817" y="11279"/>
                      </a:lnTo>
                      <a:lnTo>
                        <a:pt x="6826" y="11288"/>
                      </a:lnTo>
                      <a:lnTo>
                        <a:pt x="6834" y="11297"/>
                      </a:lnTo>
                      <a:lnTo>
                        <a:pt x="6842" y="11307"/>
                      </a:lnTo>
                      <a:lnTo>
                        <a:pt x="6849" y="11316"/>
                      </a:lnTo>
                      <a:lnTo>
                        <a:pt x="6856" y="11327"/>
                      </a:lnTo>
                      <a:lnTo>
                        <a:pt x="6863" y="11337"/>
                      </a:lnTo>
                      <a:lnTo>
                        <a:pt x="6868" y="11348"/>
                      </a:lnTo>
                      <a:lnTo>
                        <a:pt x="6874" y="11358"/>
                      </a:lnTo>
                      <a:lnTo>
                        <a:pt x="6879" y="11370"/>
                      </a:lnTo>
                      <a:lnTo>
                        <a:pt x="6883" y="11381"/>
                      </a:lnTo>
                      <a:lnTo>
                        <a:pt x="6887" y="11392"/>
                      </a:lnTo>
                      <a:lnTo>
                        <a:pt x="6889" y="11404"/>
                      </a:lnTo>
                      <a:lnTo>
                        <a:pt x="6893" y="11417"/>
                      </a:lnTo>
                      <a:lnTo>
                        <a:pt x="6894" y="11429"/>
                      </a:lnTo>
                      <a:lnTo>
                        <a:pt x="6895" y="11442"/>
                      </a:lnTo>
                      <a:lnTo>
                        <a:pt x="6895" y="11454"/>
                      </a:lnTo>
                      <a:lnTo>
                        <a:pt x="6895" y="12041"/>
                      </a:lnTo>
                      <a:lnTo>
                        <a:pt x="6895" y="12054"/>
                      </a:lnTo>
                      <a:lnTo>
                        <a:pt x="6894" y="12067"/>
                      </a:lnTo>
                      <a:lnTo>
                        <a:pt x="6893" y="12079"/>
                      </a:lnTo>
                      <a:lnTo>
                        <a:pt x="6889" y="12091"/>
                      </a:lnTo>
                      <a:lnTo>
                        <a:pt x="6887" y="12103"/>
                      </a:lnTo>
                      <a:lnTo>
                        <a:pt x="6883" y="12115"/>
                      </a:lnTo>
                      <a:lnTo>
                        <a:pt x="6879" y="12127"/>
                      </a:lnTo>
                      <a:lnTo>
                        <a:pt x="6874" y="12138"/>
                      </a:lnTo>
                      <a:lnTo>
                        <a:pt x="6868" y="12149"/>
                      </a:lnTo>
                      <a:lnTo>
                        <a:pt x="6863" y="12160"/>
                      </a:lnTo>
                      <a:lnTo>
                        <a:pt x="6856" y="12170"/>
                      </a:lnTo>
                      <a:lnTo>
                        <a:pt x="6849" y="12180"/>
                      </a:lnTo>
                      <a:lnTo>
                        <a:pt x="6842" y="12190"/>
                      </a:lnTo>
                      <a:lnTo>
                        <a:pt x="6834" y="12199"/>
                      </a:lnTo>
                      <a:lnTo>
                        <a:pt x="6826" y="12208"/>
                      </a:lnTo>
                      <a:lnTo>
                        <a:pt x="6817" y="12216"/>
                      </a:lnTo>
                      <a:lnTo>
                        <a:pt x="6807" y="12224"/>
                      </a:lnTo>
                      <a:lnTo>
                        <a:pt x="6797" y="12232"/>
                      </a:lnTo>
                      <a:lnTo>
                        <a:pt x="6787" y="12240"/>
                      </a:lnTo>
                      <a:lnTo>
                        <a:pt x="6777" y="12246"/>
                      </a:lnTo>
                      <a:lnTo>
                        <a:pt x="6766" y="12253"/>
                      </a:lnTo>
                      <a:lnTo>
                        <a:pt x="6755" y="12260"/>
                      </a:lnTo>
                      <a:lnTo>
                        <a:pt x="6744" y="12265"/>
                      </a:lnTo>
                      <a:lnTo>
                        <a:pt x="6732" y="12270"/>
                      </a:lnTo>
                      <a:lnTo>
                        <a:pt x="6720" y="12274"/>
                      </a:lnTo>
                      <a:lnTo>
                        <a:pt x="6707" y="12279"/>
                      </a:lnTo>
                      <a:lnTo>
                        <a:pt x="6694" y="12282"/>
                      </a:lnTo>
                      <a:lnTo>
                        <a:pt x="6682" y="12284"/>
                      </a:lnTo>
                      <a:lnTo>
                        <a:pt x="6669" y="12286"/>
                      </a:lnTo>
                      <a:lnTo>
                        <a:pt x="6655" y="12287"/>
                      </a:lnTo>
                      <a:lnTo>
                        <a:pt x="6642" y="12289"/>
                      </a:lnTo>
                      <a:lnTo>
                        <a:pt x="6628" y="12290"/>
                      </a:lnTo>
                      <a:lnTo>
                        <a:pt x="704" y="12290"/>
                      </a:lnTo>
                      <a:lnTo>
                        <a:pt x="691" y="12289"/>
                      </a:lnTo>
                      <a:lnTo>
                        <a:pt x="678" y="12287"/>
                      </a:lnTo>
                      <a:lnTo>
                        <a:pt x="664" y="12286"/>
                      </a:lnTo>
                      <a:lnTo>
                        <a:pt x="651" y="12284"/>
                      </a:lnTo>
                      <a:lnTo>
                        <a:pt x="638" y="12282"/>
                      </a:lnTo>
                      <a:lnTo>
                        <a:pt x="625" y="12279"/>
                      </a:lnTo>
                      <a:lnTo>
                        <a:pt x="613" y="12274"/>
                      </a:lnTo>
                      <a:lnTo>
                        <a:pt x="601" y="12270"/>
                      </a:lnTo>
                      <a:lnTo>
                        <a:pt x="589" y="12265"/>
                      </a:lnTo>
                      <a:lnTo>
                        <a:pt x="578" y="12260"/>
                      </a:lnTo>
                      <a:lnTo>
                        <a:pt x="566" y="12253"/>
                      </a:lnTo>
                      <a:lnTo>
                        <a:pt x="556" y="12246"/>
                      </a:lnTo>
                      <a:lnTo>
                        <a:pt x="544" y="12240"/>
                      </a:lnTo>
                      <a:lnTo>
                        <a:pt x="534" y="12232"/>
                      </a:lnTo>
                      <a:lnTo>
                        <a:pt x="524" y="12224"/>
                      </a:lnTo>
                      <a:lnTo>
                        <a:pt x="516" y="12216"/>
                      </a:lnTo>
                      <a:lnTo>
                        <a:pt x="507" y="12208"/>
                      </a:lnTo>
                      <a:lnTo>
                        <a:pt x="498" y="12199"/>
                      </a:lnTo>
                      <a:lnTo>
                        <a:pt x="490" y="12190"/>
                      </a:lnTo>
                      <a:lnTo>
                        <a:pt x="483" y="12180"/>
                      </a:lnTo>
                      <a:lnTo>
                        <a:pt x="476" y="12170"/>
                      </a:lnTo>
                      <a:lnTo>
                        <a:pt x="469" y="12160"/>
                      </a:lnTo>
                      <a:lnTo>
                        <a:pt x="463" y="12149"/>
                      </a:lnTo>
                      <a:lnTo>
                        <a:pt x="458" y="12138"/>
                      </a:lnTo>
                      <a:lnTo>
                        <a:pt x="454" y="12127"/>
                      </a:lnTo>
                      <a:lnTo>
                        <a:pt x="449" y="12115"/>
                      </a:lnTo>
                      <a:lnTo>
                        <a:pt x="446" y="12103"/>
                      </a:lnTo>
                      <a:lnTo>
                        <a:pt x="442" y="12091"/>
                      </a:lnTo>
                      <a:lnTo>
                        <a:pt x="440" y="12079"/>
                      </a:lnTo>
                      <a:lnTo>
                        <a:pt x="439" y="12067"/>
                      </a:lnTo>
                      <a:lnTo>
                        <a:pt x="438" y="12054"/>
                      </a:lnTo>
                      <a:lnTo>
                        <a:pt x="437" y="12041"/>
                      </a:lnTo>
                      <a:lnTo>
                        <a:pt x="437" y="11454"/>
                      </a:lnTo>
                      <a:lnTo>
                        <a:pt x="438" y="11442"/>
                      </a:lnTo>
                      <a:lnTo>
                        <a:pt x="439" y="11429"/>
                      </a:lnTo>
                      <a:lnTo>
                        <a:pt x="440" y="11417"/>
                      </a:lnTo>
                      <a:lnTo>
                        <a:pt x="442" y="11404"/>
                      </a:lnTo>
                      <a:lnTo>
                        <a:pt x="446" y="11392"/>
                      </a:lnTo>
                      <a:lnTo>
                        <a:pt x="449" y="11381"/>
                      </a:lnTo>
                      <a:lnTo>
                        <a:pt x="454" y="11370"/>
                      </a:lnTo>
                      <a:lnTo>
                        <a:pt x="458" y="11358"/>
                      </a:lnTo>
                      <a:lnTo>
                        <a:pt x="463" y="11348"/>
                      </a:lnTo>
                      <a:lnTo>
                        <a:pt x="469" y="11337"/>
                      </a:lnTo>
                      <a:lnTo>
                        <a:pt x="476" y="11327"/>
                      </a:lnTo>
                      <a:lnTo>
                        <a:pt x="483" y="11316"/>
                      </a:lnTo>
                      <a:lnTo>
                        <a:pt x="490" y="11307"/>
                      </a:lnTo>
                      <a:lnTo>
                        <a:pt x="498" y="11297"/>
                      </a:lnTo>
                      <a:lnTo>
                        <a:pt x="507" y="11288"/>
                      </a:lnTo>
                      <a:lnTo>
                        <a:pt x="516" y="11279"/>
                      </a:lnTo>
                      <a:lnTo>
                        <a:pt x="524" y="11271"/>
                      </a:lnTo>
                      <a:lnTo>
                        <a:pt x="534" y="11263"/>
                      </a:lnTo>
                      <a:lnTo>
                        <a:pt x="544" y="11256"/>
                      </a:lnTo>
                      <a:lnTo>
                        <a:pt x="556" y="11249"/>
                      </a:lnTo>
                      <a:lnTo>
                        <a:pt x="566" y="11242"/>
                      </a:lnTo>
                      <a:lnTo>
                        <a:pt x="578" y="11237"/>
                      </a:lnTo>
                      <a:lnTo>
                        <a:pt x="589" y="11231"/>
                      </a:lnTo>
                      <a:lnTo>
                        <a:pt x="601" y="11226"/>
                      </a:lnTo>
                      <a:lnTo>
                        <a:pt x="613" y="11221"/>
                      </a:lnTo>
                      <a:lnTo>
                        <a:pt x="625" y="11218"/>
                      </a:lnTo>
                      <a:lnTo>
                        <a:pt x="638" y="11215"/>
                      </a:lnTo>
                      <a:lnTo>
                        <a:pt x="651" y="11211"/>
                      </a:lnTo>
                      <a:lnTo>
                        <a:pt x="664" y="11209"/>
                      </a:lnTo>
                      <a:lnTo>
                        <a:pt x="678" y="11208"/>
                      </a:lnTo>
                      <a:lnTo>
                        <a:pt x="691" y="11207"/>
                      </a:lnTo>
                      <a:lnTo>
                        <a:pt x="704" y="11207"/>
                      </a:lnTo>
                      <a:close/>
                      <a:moveTo>
                        <a:pt x="704" y="10024"/>
                      </a:moveTo>
                      <a:lnTo>
                        <a:pt x="6628" y="10024"/>
                      </a:lnTo>
                      <a:lnTo>
                        <a:pt x="6642" y="10024"/>
                      </a:lnTo>
                      <a:lnTo>
                        <a:pt x="6655" y="10025"/>
                      </a:lnTo>
                      <a:lnTo>
                        <a:pt x="6669" y="10027"/>
                      </a:lnTo>
                      <a:lnTo>
                        <a:pt x="6682" y="10029"/>
                      </a:lnTo>
                      <a:lnTo>
                        <a:pt x="6694" y="10032"/>
                      </a:lnTo>
                      <a:lnTo>
                        <a:pt x="6707" y="10035"/>
                      </a:lnTo>
                      <a:lnTo>
                        <a:pt x="6720" y="10039"/>
                      </a:lnTo>
                      <a:lnTo>
                        <a:pt x="6732" y="10043"/>
                      </a:lnTo>
                      <a:lnTo>
                        <a:pt x="6744" y="10049"/>
                      </a:lnTo>
                      <a:lnTo>
                        <a:pt x="6755" y="10054"/>
                      </a:lnTo>
                      <a:lnTo>
                        <a:pt x="6766" y="10060"/>
                      </a:lnTo>
                      <a:lnTo>
                        <a:pt x="6777" y="10066"/>
                      </a:lnTo>
                      <a:lnTo>
                        <a:pt x="6787" y="10073"/>
                      </a:lnTo>
                      <a:lnTo>
                        <a:pt x="6797" y="10081"/>
                      </a:lnTo>
                      <a:lnTo>
                        <a:pt x="6807" y="10089"/>
                      </a:lnTo>
                      <a:lnTo>
                        <a:pt x="6817" y="10096"/>
                      </a:lnTo>
                      <a:lnTo>
                        <a:pt x="6826" y="10105"/>
                      </a:lnTo>
                      <a:lnTo>
                        <a:pt x="6834" y="10114"/>
                      </a:lnTo>
                      <a:lnTo>
                        <a:pt x="6842" y="10124"/>
                      </a:lnTo>
                      <a:lnTo>
                        <a:pt x="6849" y="10134"/>
                      </a:lnTo>
                      <a:lnTo>
                        <a:pt x="6856" y="10144"/>
                      </a:lnTo>
                      <a:lnTo>
                        <a:pt x="6863" y="10154"/>
                      </a:lnTo>
                      <a:lnTo>
                        <a:pt x="6868" y="10165"/>
                      </a:lnTo>
                      <a:lnTo>
                        <a:pt x="6874" y="10175"/>
                      </a:lnTo>
                      <a:lnTo>
                        <a:pt x="6879" y="10187"/>
                      </a:lnTo>
                      <a:lnTo>
                        <a:pt x="6883" y="10198"/>
                      </a:lnTo>
                      <a:lnTo>
                        <a:pt x="6887" y="10211"/>
                      </a:lnTo>
                      <a:lnTo>
                        <a:pt x="6889" y="10222"/>
                      </a:lnTo>
                      <a:lnTo>
                        <a:pt x="6893" y="10234"/>
                      </a:lnTo>
                      <a:lnTo>
                        <a:pt x="6894" y="10246"/>
                      </a:lnTo>
                      <a:lnTo>
                        <a:pt x="6895" y="10260"/>
                      </a:lnTo>
                      <a:lnTo>
                        <a:pt x="6895" y="10272"/>
                      </a:lnTo>
                      <a:lnTo>
                        <a:pt x="6895" y="10859"/>
                      </a:lnTo>
                      <a:lnTo>
                        <a:pt x="6895" y="10872"/>
                      </a:lnTo>
                      <a:lnTo>
                        <a:pt x="6894" y="10884"/>
                      </a:lnTo>
                      <a:lnTo>
                        <a:pt x="6893" y="10896"/>
                      </a:lnTo>
                      <a:lnTo>
                        <a:pt x="6889" y="10908"/>
                      </a:lnTo>
                      <a:lnTo>
                        <a:pt x="6887" y="10921"/>
                      </a:lnTo>
                      <a:lnTo>
                        <a:pt x="6883" y="10933"/>
                      </a:lnTo>
                      <a:lnTo>
                        <a:pt x="6879" y="10944"/>
                      </a:lnTo>
                      <a:lnTo>
                        <a:pt x="6874" y="10955"/>
                      </a:lnTo>
                      <a:lnTo>
                        <a:pt x="6868" y="10966"/>
                      </a:lnTo>
                      <a:lnTo>
                        <a:pt x="6863" y="10977"/>
                      </a:lnTo>
                      <a:lnTo>
                        <a:pt x="6856" y="10987"/>
                      </a:lnTo>
                      <a:lnTo>
                        <a:pt x="6849" y="10997"/>
                      </a:lnTo>
                      <a:lnTo>
                        <a:pt x="6842" y="11007"/>
                      </a:lnTo>
                      <a:lnTo>
                        <a:pt x="6834" y="11016"/>
                      </a:lnTo>
                      <a:lnTo>
                        <a:pt x="6826" y="11025"/>
                      </a:lnTo>
                      <a:lnTo>
                        <a:pt x="6817" y="11034"/>
                      </a:lnTo>
                      <a:lnTo>
                        <a:pt x="6807" y="11043"/>
                      </a:lnTo>
                      <a:lnTo>
                        <a:pt x="6797" y="11050"/>
                      </a:lnTo>
                      <a:lnTo>
                        <a:pt x="6787" y="11057"/>
                      </a:lnTo>
                      <a:lnTo>
                        <a:pt x="6777" y="11064"/>
                      </a:lnTo>
                      <a:lnTo>
                        <a:pt x="6766" y="11070"/>
                      </a:lnTo>
                      <a:lnTo>
                        <a:pt x="6755" y="11077"/>
                      </a:lnTo>
                      <a:lnTo>
                        <a:pt x="6744" y="11083"/>
                      </a:lnTo>
                      <a:lnTo>
                        <a:pt x="6732" y="11087"/>
                      </a:lnTo>
                      <a:lnTo>
                        <a:pt x="6720" y="11092"/>
                      </a:lnTo>
                      <a:lnTo>
                        <a:pt x="6707" y="11096"/>
                      </a:lnTo>
                      <a:lnTo>
                        <a:pt x="6694" y="11099"/>
                      </a:lnTo>
                      <a:lnTo>
                        <a:pt x="6682" y="11102"/>
                      </a:lnTo>
                      <a:lnTo>
                        <a:pt x="6669" y="11104"/>
                      </a:lnTo>
                      <a:lnTo>
                        <a:pt x="6655" y="11106"/>
                      </a:lnTo>
                      <a:lnTo>
                        <a:pt x="6642" y="11106"/>
                      </a:lnTo>
                      <a:lnTo>
                        <a:pt x="6628" y="11107"/>
                      </a:lnTo>
                      <a:lnTo>
                        <a:pt x="704" y="11107"/>
                      </a:lnTo>
                      <a:lnTo>
                        <a:pt x="691" y="11106"/>
                      </a:lnTo>
                      <a:lnTo>
                        <a:pt x="678" y="11106"/>
                      </a:lnTo>
                      <a:lnTo>
                        <a:pt x="664" y="11104"/>
                      </a:lnTo>
                      <a:lnTo>
                        <a:pt x="651" y="11102"/>
                      </a:lnTo>
                      <a:lnTo>
                        <a:pt x="638" y="11099"/>
                      </a:lnTo>
                      <a:lnTo>
                        <a:pt x="625" y="11096"/>
                      </a:lnTo>
                      <a:lnTo>
                        <a:pt x="613" y="11092"/>
                      </a:lnTo>
                      <a:lnTo>
                        <a:pt x="601" y="11087"/>
                      </a:lnTo>
                      <a:lnTo>
                        <a:pt x="589" y="11083"/>
                      </a:lnTo>
                      <a:lnTo>
                        <a:pt x="578" y="11077"/>
                      </a:lnTo>
                      <a:lnTo>
                        <a:pt x="566" y="11070"/>
                      </a:lnTo>
                      <a:lnTo>
                        <a:pt x="556" y="11064"/>
                      </a:lnTo>
                      <a:lnTo>
                        <a:pt x="544" y="11057"/>
                      </a:lnTo>
                      <a:lnTo>
                        <a:pt x="534" y="11050"/>
                      </a:lnTo>
                      <a:lnTo>
                        <a:pt x="524" y="11043"/>
                      </a:lnTo>
                      <a:lnTo>
                        <a:pt x="516" y="11034"/>
                      </a:lnTo>
                      <a:lnTo>
                        <a:pt x="507" y="11025"/>
                      </a:lnTo>
                      <a:lnTo>
                        <a:pt x="498" y="11016"/>
                      </a:lnTo>
                      <a:lnTo>
                        <a:pt x="490" y="11007"/>
                      </a:lnTo>
                      <a:lnTo>
                        <a:pt x="483" y="10997"/>
                      </a:lnTo>
                      <a:lnTo>
                        <a:pt x="476" y="10987"/>
                      </a:lnTo>
                      <a:lnTo>
                        <a:pt x="469" y="10977"/>
                      </a:lnTo>
                      <a:lnTo>
                        <a:pt x="463" y="10966"/>
                      </a:lnTo>
                      <a:lnTo>
                        <a:pt x="458" y="10955"/>
                      </a:lnTo>
                      <a:lnTo>
                        <a:pt x="454" y="10944"/>
                      </a:lnTo>
                      <a:lnTo>
                        <a:pt x="449" y="10933"/>
                      </a:lnTo>
                      <a:lnTo>
                        <a:pt x="446" y="10921"/>
                      </a:lnTo>
                      <a:lnTo>
                        <a:pt x="442" y="10908"/>
                      </a:lnTo>
                      <a:lnTo>
                        <a:pt x="440" y="10896"/>
                      </a:lnTo>
                      <a:lnTo>
                        <a:pt x="439" y="10884"/>
                      </a:lnTo>
                      <a:lnTo>
                        <a:pt x="438" y="10872"/>
                      </a:lnTo>
                      <a:lnTo>
                        <a:pt x="437" y="10859"/>
                      </a:lnTo>
                      <a:lnTo>
                        <a:pt x="437" y="10272"/>
                      </a:lnTo>
                      <a:lnTo>
                        <a:pt x="438" y="10260"/>
                      </a:lnTo>
                      <a:lnTo>
                        <a:pt x="439" y="10246"/>
                      </a:lnTo>
                      <a:lnTo>
                        <a:pt x="440" y="10234"/>
                      </a:lnTo>
                      <a:lnTo>
                        <a:pt x="442" y="10222"/>
                      </a:lnTo>
                      <a:lnTo>
                        <a:pt x="446" y="10211"/>
                      </a:lnTo>
                      <a:lnTo>
                        <a:pt x="449" y="10198"/>
                      </a:lnTo>
                      <a:lnTo>
                        <a:pt x="454" y="10187"/>
                      </a:lnTo>
                      <a:lnTo>
                        <a:pt x="458" y="10175"/>
                      </a:lnTo>
                      <a:lnTo>
                        <a:pt x="463" y="10165"/>
                      </a:lnTo>
                      <a:lnTo>
                        <a:pt x="469" y="10154"/>
                      </a:lnTo>
                      <a:lnTo>
                        <a:pt x="476" y="10144"/>
                      </a:lnTo>
                      <a:lnTo>
                        <a:pt x="483" y="10134"/>
                      </a:lnTo>
                      <a:lnTo>
                        <a:pt x="490" y="10124"/>
                      </a:lnTo>
                      <a:lnTo>
                        <a:pt x="498" y="10114"/>
                      </a:lnTo>
                      <a:lnTo>
                        <a:pt x="507" y="10105"/>
                      </a:lnTo>
                      <a:lnTo>
                        <a:pt x="516" y="10096"/>
                      </a:lnTo>
                      <a:lnTo>
                        <a:pt x="524" y="10089"/>
                      </a:lnTo>
                      <a:lnTo>
                        <a:pt x="534" y="10081"/>
                      </a:lnTo>
                      <a:lnTo>
                        <a:pt x="544" y="10073"/>
                      </a:lnTo>
                      <a:lnTo>
                        <a:pt x="556" y="10066"/>
                      </a:lnTo>
                      <a:lnTo>
                        <a:pt x="566" y="10060"/>
                      </a:lnTo>
                      <a:lnTo>
                        <a:pt x="578" y="10054"/>
                      </a:lnTo>
                      <a:lnTo>
                        <a:pt x="589" y="10049"/>
                      </a:lnTo>
                      <a:lnTo>
                        <a:pt x="601" y="10043"/>
                      </a:lnTo>
                      <a:lnTo>
                        <a:pt x="613" y="10039"/>
                      </a:lnTo>
                      <a:lnTo>
                        <a:pt x="625" y="10035"/>
                      </a:lnTo>
                      <a:lnTo>
                        <a:pt x="638" y="10032"/>
                      </a:lnTo>
                      <a:lnTo>
                        <a:pt x="651" y="10029"/>
                      </a:lnTo>
                      <a:lnTo>
                        <a:pt x="664" y="10027"/>
                      </a:lnTo>
                      <a:lnTo>
                        <a:pt x="678" y="10025"/>
                      </a:lnTo>
                      <a:lnTo>
                        <a:pt x="691" y="10024"/>
                      </a:lnTo>
                      <a:lnTo>
                        <a:pt x="704" y="10024"/>
                      </a:lnTo>
                      <a:close/>
                      <a:moveTo>
                        <a:pt x="704" y="8842"/>
                      </a:moveTo>
                      <a:lnTo>
                        <a:pt x="6628" y="8842"/>
                      </a:lnTo>
                      <a:lnTo>
                        <a:pt x="6642" y="8842"/>
                      </a:lnTo>
                      <a:lnTo>
                        <a:pt x="6655" y="8843"/>
                      </a:lnTo>
                      <a:lnTo>
                        <a:pt x="6669" y="8845"/>
                      </a:lnTo>
                      <a:lnTo>
                        <a:pt x="6682" y="8846"/>
                      </a:lnTo>
                      <a:lnTo>
                        <a:pt x="6694" y="8849"/>
                      </a:lnTo>
                      <a:lnTo>
                        <a:pt x="6707" y="8853"/>
                      </a:lnTo>
                      <a:lnTo>
                        <a:pt x="6720" y="8857"/>
                      </a:lnTo>
                      <a:lnTo>
                        <a:pt x="6732" y="8862"/>
                      </a:lnTo>
                      <a:lnTo>
                        <a:pt x="6744" y="8866"/>
                      </a:lnTo>
                      <a:lnTo>
                        <a:pt x="6755" y="8872"/>
                      </a:lnTo>
                      <a:lnTo>
                        <a:pt x="6766" y="8877"/>
                      </a:lnTo>
                      <a:lnTo>
                        <a:pt x="6777" y="8884"/>
                      </a:lnTo>
                      <a:lnTo>
                        <a:pt x="6787" y="8891"/>
                      </a:lnTo>
                      <a:lnTo>
                        <a:pt x="6797" y="8898"/>
                      </a:lnTo>
                      <a:lnTo>
                        <a:pt x="6807" y="8906"/>
                      </a:lnTo>
                      <a:lnTo>
                        <a:pt x="6817" y="8915"/>
                      </a:lnTo>
                      <a:lnTo>
                        <a:pt x="6826" y="8923"/>
                      </a:lnTo>
                      <a:lnTo>
                        <a:pt x="6834" y="8932"/>
                      </a:lnTo>
                      <a:lnTo>
                        <a:pt x="6842" y="8942"/>
                      </a:lnTo>
                      <a:lnTo>
                        <a:pt x="6849" y="8952"/>
                      </a:lnTo>
                      <a:lnTo>
                        <a:pt x="6856" y="8962"/>
                      </a:lnTo>
                      <a:lnTo>
                        <a:pt x="6863" y="8972"/>
                      </a:lnTo>
                      <a:lnTo>
                        <a:pt x="6868" y="8983"/>
                      </a:lnTo>
                      <a:lnTo>
                        <a:pt x="6874" y="8994"/>
                      </a:lnTo>
                      <a:lnTo>
                        <a:pt x="6879" y="9005"/>
                      </a:lnTo>
                      <a:lnTo>
                        <a:pt x="6883" y="9016"/>
                      </a:lnTo>
                      <a:lnTo>
                        <a:pt x="6887" y="9028"/>
                      </a:lnTo>
                      <a:lnTo>
                        <a:pt x="6889" y="9039"/>
                      </a:lnTo>
                      <a:lnTo>
                        <a:pt x="6893" y="9051"/>
                      </a:lnTo>
                      <a:lnTo>
                        <a:pt x="6894" y="9065"/>
                      </a:lnTo>
                      <a:lnTo>
                        <a:pt x="6895" y="9077"/>
                      </a:lnTo>
                      <a:lnTo>
                        <a:pt x="6895" y="9089"/>
                      </a:lnTo>
                      <a:lnTo>
                        <a:pt x="6895" y="9676"/>
                      </a:lnTo>
                      <a:lnTo>
                        <a:pt x="6895" y="9689"/>
                      </a:lnTo>
                      <a:lnTo>
                        <a:pt x="6894" y="9701"/>
                      </a:lnTo>
                      <a:lnTo>
                        <a:pt x="6893" y="9714"/>
                      </a:lnTo>
                      <a:lnTo>
                        <a:pt x="6889" y="9726"/>
                      </a:lnTo>
                      <a:lnTo>
                        <a:pt x="6887" y="9738"/>
                      </a:lnTo>
                      <a:lnTo>
                        <a:pt x="6883" y="9750"/>
                      </a:lnTo>
                      <a:lnTo>
                        <a:pt x="6879" y="9761"/>
                      </a:lnTo>
                      <a:lnTo>
                        <a:pt x="6874" y="9772"/>
                      </a:lnTo>
                      <a:lnTo>
                        <a:pt x="6868" y="9784"/>
                      </a:lnTo>
                      <a:lnTo>
                        <a:pt x="6863" y="9795"/>
                      </a:lnTo>
                      <a:lnTo>
                        <a:pt x="6856" y="9805"/>
                      </a:lnTo>
                      <a:lnTo>
                        <a:pt x="6849" y="9815"/>
                      </a:lnTo>
                      <a:lnTo>
                        <a:pt x="6842" y="9825"/>
                      </a:lnTo>
                      <a:lnTo>
                        <a:pt x="6834" y="9834"/>
                      </a:lnTo>
                      <a:lnTo>
                        <a:pt x="6826" y="9842"/>
                      </a:lnTo>
                      <a:lnTo>
                        <a:pt x="6817" y="9851"/>
                      </a:lnTo>
                      <a:lnTo>
                        <a:pt x="6807" y="9860"/>
                      </a:lnTo>
                      <a:lnTo>
                        <a:pt x="6797" y="9868"/>
                      </a:lnTo>
                      <a:lnTo>
                        <a:pt x="6787" y="9875"/>
                      </a:lnTo>
                      <a:lnTo>
                        <a:pt x="6777" y="9882"/>
                      </a:lnTo>
                      <a:lnTo>
                        <a:pt x="6766" y="9888"/>
                      </a:lnTo>
                      <a:lnTo>
                        <a:pt x="6755" y="9895"/>
                      </a:lnTo>
                      <a:lnTo>
                        <a:pt x="6744" y="9900"/>
                      </a:lnTo>
                      <a:lnTo>
                        <a:pt x="6732" y="9905"/>
                      </a:lnTo>
                      <a:lnTo>
                        <a:pt x="6720" y="9909"/>
                      </a:lnTo>
                      <a:lnTo>
                        <a:pt x="6707" y="9913"/>
                      </a:lnTo>
                      <a:lnTo>
                        <a:pt x="6694" y="9917"/>
                      </a:lnTo>
                      <a:lnTo>
                        <a:pt x="6682" y="9919"/>
                      </a:lnTo>
                      <a:lnTo>
                        <a:pt x="6669" y="9921"/>
                      </a:lnTo>
                      <a:lnTo>
                        <a:pt x="6655" y="9923"/>
                      </a:lnTo>
                      <a:lnTo>
                        <a:pt x="6642" y="9924"/>
                      </a:lnTo>
                      <a:lnTo>
                        <a:pt x="6628" y="9924"/>
                      </a:lnTo>
                      <a:lnTo>
                        <a:pt x="704" y="9924"/>
                      </a:lnTo>
                      <a:lnTo>
                        <a:pt x="691" y="9924"/>
                      </a:lnTo>
                      <a:lnTo>
                        <a:pt x="678" y="9923"/>
                      </a:lnTo>
                      <a:lnTo>
                        <a:pt x="664" y="9921"/>
                      </a:lnTo>
                      <a:lnTo>
                        <a:pt x="651" y="9919"/>
                      </a:lnTo>
                      <a:lnTo>
                        <a:pt x="638" y="9917"/>
                      </a:lnTo>
                      <a:lnTo>
                        <a:pt x="625" y="9913"/>
                      </a:lnTo>
                      <a:lnTo>
                        <a:pt x="613" y="9909"/>
                      </a:lnTo>
                      <a:lnTo>
                        <a:pt x="601" y="9905"/>
                      </a:lnTo>
                      <a:lnTo>
                        <a:pt x="589" y="9900"/>
                      </a:lnTo>
                      <a:lnTo>
                        <a:pt x="578" y="9895"/>
                      </a:lnTo>
                      <a:lnTo>
                        <a:pt x="566" y="9888"/>
                      </a:lnTo>
                      <a:lnTo>
                        <a:pt x="556" y="9882"/>
                      </a:lnTo>
                      <a:lnTo>
                        <a:pt x="544" y="9875"/>
                      </a:lnTo>
                      <a:lnTo>
                        <a:pt x="534" y="9868"/>
                      </a:lnTo>
                      <a:lnTo>
                        <a:pt x="524" y="9860"/>
                      </a:lnTo>
                      <a:lnTo>
                        <a:pt x="516" y="9851"/>
                      </a:lnTo>
                      <a:lnTo>
                        <a:pt x="507" y="9842"/>
                      </a:lnTo>
                      <a:lnTo>
                        <a:pt x="498" y="9834"/>
                      </a:lnTo>
                      <a:lnTo>
                        <a:pt x="490" y="9825"/>
                      </a:lnTo>
                      <a:lnTo>
                        <a:pt x="483" y="9815"/>
                      </a:lnTo>
                      <a:lnTo>
                        <a:pt x="476" y="9805"/>
                      </a:lnTo>
                      <a:lnTo>
                        <a:pt x="469" y="9795"/>
                      </a:lnTo>
                      <a:lnTo>
                        <a:pt x="463" y="9784"/>
                      </a:lnTo>
                      <a:lnTo>
                        <a:pt x="458" y="9772"/>
                      </a:lnTo>
                      <a:lnTo>
                        <a:pt x="454" y="9761"/>
                      </a:lnTo>
                      <a:lnTo>
                        <a:pt x="449" y="9750"/>
                      </a:lnTo>
                      <a:lnTo>
                        <a:pt x="446" y="9738"/>
                      </a:lnTo>
                      <a:lnTo>
                        <a:pt x="442" y="9726"/>
                      </a:lnTo>
                      <a:lnTo>
                        <a:pt x="440" y="9714"/>
                      </a:lnTo>
                      <a:lnTo>
                        <a:pt x="439" y="9701"/>
                      </a:lnTo>
                      <a:lnTo>
                        <a:pt x="438" y="9689"/>
                      </a:lnTo>
                      <a:lnTo>
                        <a:pt x="437" y="9676"/>
                      </a:lnTo>
                      <a:lnTo>
                        <a:pt x="437" y="9089"/>
                      </a:lnTo>
                      <a:lnTo>
                        <a:pt x="438" y="9077"/>
                      </a:lnTo>
                      <a:lnTo>
                        <a:pt x="439" y="9065"/>
                      </a:lnTo>
                      <a:lnTo>
                        <a:pt x="440" y="9051"/>
                      </a:lnTo>
                      <a:lnTo>
                        <a:pt x="442" y="9039"/>
                      </a:lnTo>
                      <a:lnTo>
                        <a:pt x="446" y="9028"/>
                      </a:lnTo>
                      <a:lnTo>
                        <a:pt x="449" y="9016"/>
                      </a:lnTo>
                      <a:lnTo>
                        <a:pt x="454" y="9005"/>
                      </a:lnTo>
                      <a:lnTo>
                        <a:pt x="458" y="8994"/>
                      </a:lnTo>
                      <a:lnTo>
                        <a:pt x="463" y="8983"/>
                      </a:lnTo>
                      <a:lnTo>
                        <a:pt x="469" y="8972"/>
                      </a:lnTo>
                      <a:lnTo>
                        <a:pt x="476" y="8962"/>
                      </a:lnTo>
                      <a:lnTo>
                        <a:pt x="483" y="8952"/>
                      </a:lnTo>
                      <a:lnTo>
                        <a:pt x="490" y="8942"/>
                      </a:lnTo>
                      <a:lnTo>
                        <a:pt x="498" y="8932"/>
                      </a:lnTo>
                      <a:lnTo>
                        <a:pt x="507" y="8923"/>
                      </a:lnTo>
                      <a:lnTo>
                        <a:pt x="516" y="8915"/>
                      </a:lnTo>
                      <a:lnTo>
                        <a:pt x="524" y="8906"/>
                      </a:lnTo>
                      <a:lnTo>
                        <a:pt x="534" y="8898"/>
                      </a:lnTo>
                      <a:lnTo>
                        <a:pt x="544" y="8891"/>
                      </a:lnTo>
                      <a:lnTo>
                        <a:pt x="556" y="8884"/>
                      </a:lnTo>
                      <a:lnTo>
                        <a:pt x="566" y="8877"/>
                      </a:lnTo>
                      <a:lnTo>
                        <a:pt x="578" y="8872"/>
                      </a:lnTo>
                      <a:lnTo>
                        <a:pt x="589" y="8866"/>
                      </a:lnTo>
                      <a:lnTo>
                        <a:pt x="601" y="8862"/>
                      </a:lnTo>
                      <a:lnTo>
                        <a:pt x="613" y="8857"/>
                      </a:lnTo>
                      <a:lnTo>
                        <a:pt x="625" y="8853"/>
                      </a:lnTo>
                      <a:lnTo>
                        <a:pt x="638" y="8849"/>
                      </a:lnTo>
                      <a:lnTo>
                        <a:pt x="651" y="8846"/>
                      </a:lnTo>
                      <a:lnTo>
                        <a:pt x="664" y="8845"/>
                      </a:lnTo>
                      <a:lnTo>
                        <a:pt x="678" y="8843"/>
                      </a:lnTo>
                      <a:lnTo>
                        <a:pt x="691" y="8842"/>
                      </a:lnTo>
                      <a:lnTo>
                        <a:pt x="704" y="8842"/>
                      </a:lnTo>
                      <a:close/>
                      <a:moveTo>
                        <a:pt x="704" y="7659"/>
                      </a:moveTo>
                      <a:lnTo>
                        <a:pt x="6628" y="7659"/>
                      </a:lnTo>
                      <a:lnTo>
                        <a:pt x="6642" y="7659"/>
                      </a:lnTo>
                      <a:lnTo>
                        <a:pt x="6655" y="7660"/>
                      </a:lnTo>
                      <a:lnTo>
                        <a:pt x="6669" y="7662"/>
                      </a:lnTo>
                      <a:lnTo>
                        <a:pt x="6682" y="7665"/>
                      </a:lnTo>
                      <a:lnTo>
                        <a:pt x="6694" y="7667"/>
                      </a:lnTo>
                      <a:lnTo>
                        <a:pt x="6707" y="7670"/>
                      </a:lnTo>
                      <a:lnTo>
                        <a:pt x="6720" y="7675"/>
                      </a:lnTo>
                      <a:lnTo>
                        <a:pt x="6732" y="7679"/>
                      </a:lnTo>
                      <a:lnTo>
                        <a:pt x="6744" y="7684"/>
                      </a:lnTo>
                      <a:lnTo>
                        <a:pt x="6755" y="7689"/>
                      </a:lnTo>
                      <a:lnTo>
                        <a:pt x="6766" y="7696"/>
                      </a:lnTo>
                      <a:lnTo>
                        <a:pt x="6777" y="7701"/>
                      </a:lnTo>
                      <a:lnTo>
                        <a:pt x="6787" y="7709"/>
                      </a:lnTo>
                      <a:lnTo>
                        <a:pt x="6797" y="7716"/>
                      </a:lnTo>
                      <a:lnTo>
                        <a:pt x="6807" y="7723"/>
                      </a:lnTo>
                      <a:lnTo>
                        <a:pt x="6817" y="7732"/>
                      </a:lnTo>
                      <a:lnTo>
                        <a:pt x="6826" y="7740"/>
                      </a:lnTo>
                      <a:lnTo>
                        <a:pt x="6834" y="7750"/>
                      </a:lnTo>
                      <a:lnTo>
                        <a:pt x="6842" y="7759"/>
                      </a:lnTo>
                      <a:lnTo>
                        <a:pt x="6849" y="7769"/>
                      </a:lnTo>
                      <a:lnTo>
                        <a:pt x="6856" y="7779"/>
                      </a:lnTo>
                      <a:lnTo>
                        <a:pt x="6863" y="7789"/>
                      </a:lnTo>
                      <a:lnTo>
                        <a:pt x="6868" y="7800"/>
                      </a:lnTo>
                      <a:lnTo>
                        <a:pt x="6874" y="7811"/>
                      </a:lnTo>
                      <a:lnTo>
                        <a:pt x="6879" y="7822"/>
                      </a:lnTo>
                      <a:lnTo>
                        <a:pt x="6883" y="7833"/>
                      </a:lnTo>
                      <a:lnTo>
                        <a:pt x="6887" y="7846"/>
                      </a:lnTo>
                      <a:lnTo>
                        <a:pt x="6889" y="7858"/>
                      </a:lnTo>
                      <a:lnTo>
                        <a:pt x="6893" y="7870"/>
                      </a:lnTo>
                      <a:lnTo>
                        <a:pt x="6894" y="7882"/>
                      </a:lnTo>
                      <a:lnTo>
                        <a:pt x="6895" y="7894"/>
                      </a:lnTo>
                      <a:lnTo>
                        <a:pt x="6895" y="7907"/>
                      </a:lnTo>
                      <a:lnTo>
                        <a:pt x="6895" y="8494"/>
                      </a:lnTo>
                      <a:lnTo>
                        <a:pt x="6895" y="8507"/>
                      </a:lnTo>
                      <a:lnTo>
                        <a:pt x="6894" y="8519"/>
                      </a:lnTo>
                      <a:lnTo>
                        <a:pt x="6893" y="8531"/>
                      </a:lnTo>
                      <a:lnTo>
                        <a:pt x="6889" y="8543"/>
                      </a:lnTo>
                      <a:lnTo>
                        <a:pt x="6887" y="8556"/>
                      </a:lnTo>
                      <a:lnTo>
                        <a:pt x="6883" y="8568"/>
                      </a:lnTo>
                      <a:lnTo>
                        <a:pt x="6879" y="8579"/>
                      </a:lnTo>
                      <a:lnTo>
                        <a:pt x="6874" y="8590"/>
                      </a:lnTo>
                      <a:lnTo>
                        <a:pt x="6868" y="8601"/>
                      </a:lnTo>
                      <a:lnTo>
                        <a:pt x="6863" y="8612"/>
                      </a:lnTo>
                      <a:lnTo>
                        <a:pt x="6856" y="8622"/>
                      </a:lnTo>
                      <a:lnTo>
                        <a:pt x="6849" y="8632"/>
                      </a:lnTo>
                      <a:lnTo>
                        <a:pt x="6842" y="8642"/>
                      </a:lnTo>
                      <a:lnTo>
                        <a:pt x="6834" y="8651"/>
                      </a:lnTo>
                      <a:lnTo>
                        <a:pt x="6826" y="8661"/>
                      </a:lnTo>
                      <a:lnTo>
                        <a:pt x="6817" y="8669"/>
                      </a:lnTo>
                      <a:lnTo>
                        <a:pt x="6807" y="8678"/>
                      </a:lnTo>
                      <a:lnTo>
                        <a:pt x="6797" y="8685"/>
                      </a:lnTo>
                      <a:lnTo>
                        <a:pt x="6787" y="8692"/>
                      </a:lnTo>
                      <a:lnTo>
                        <a:pt x="6777" y="8700"/>
                      </a:lnTo>
                      <a:lnTo>
                        <a:pt x="6766" y="8706"/>
                      </a:lnTo>
                      <a:lnTo>
                        <a:pt x="6755" y="8712"/>
                      </a:lnTo>
                      <a:lnTo>
                        <a:pt x="6744" y="8717"/>
                      </a:lnTo>
                      <a:lnTo>
                        <a:pt x="6732" y="8722"/>
                      </a:lnTo>
                      <a:lnTo>
                        <a:pt x="6720" y="8726"/>
                      </a:lnTo>
                      <a:lnTo>
                        <a:pt x="6707" y="8731"/>
                      </a:lnTo>
                      <a:lnTo>
                        <a:pt x="6694" y="8734"/>
                      </a:lnTo>
                      <a:lnTo>
                        <a:pt x="6682" y="8736"/>
                      </a:lnTo>
                      <a:lnTo>
                        <a:pt x="6669" y="8739"/>
                      </a:lnTo>
                      <a:lnTo>
                        <a:pt x="6655" y="8741"/>
                      </a:lnTo>
                      <a:lnTo>
                        <a:pt x="6642" y="8742"/>
                      </a:lnTo>
                      <a:lnTo>
                        <a:pt x="6628" y="8742"/>
                      </a:lnTo>
                      <a:lnTo>
                        <a:pt x="704" y="8742"/>
                      </a:lnTo>
                      <a:lnTo>
                        <a:pt x="691" y="8742"/>
                      </a:lnTo>
                      <a:lnTo>
                        <a:pt x="678" y="8741"/>
                      </a:lnTo>
                      <a:lnTo>
                        <a:pt x="664" y="8739"/>
                      </a:lnTo>
                      <a:lnTo>
                        <a:pt x="651" y="8736"/>
                      </a:lnTo>
                      <a:lnTo>
                        <a:pt x="638" y="8734"/>
                      </a:lnTo>
                      <a:lnTo>
                        <a:pt x="625" y="8731"/>
                      </a:lnTo>
                      <a:lnTo>
                        <a:pt x="613" y="8726"/>
                      </a:lnTo>
                      <a:lnTo>
                        <a:pt x="601" y="8722"/>
                      </a:lnTo>
                      <a:lnTo>
                        <a:pt x="589" y="8717"/>
                      </a:lnTo>
                      <a:lnTo>
                        <a:pt x="578" y="8712"/>
                      </a:lnTo>
                      <a:lnTo>
                        <a:pt x="566" y="8706"/>
                      </a:lnTo>
                      <a:lnTo>
                        <a:pt x="556" y="8700"/>
                      </a:lnTo>
                      <a:lnTo>
                        <a:pt x="544" y="8692"/>
                      </a:lnTo>
                      <a:lnTo>
                        <a:pt x="534" y="8685"/>
                      </a:lnTo>
                      <a:lnTo>
                        <a:pt x="524" y="8678"/>
                      </a:lnTo>
                      <a:lnTo>
                        <a:pt x="516" y="8669"/>
                      </a:lnTo>
                      <a:lnTo>
                        <a:pt x="507" y="8661"/>
                      </a:lnTo>
                      <a:lnTo>
                        <a:pt x="498" y="8651"/>
                      </a:lnTo>
                      <a:lnTo>
                        <a:pt x="490" y="8642"/>
                      </a:lnTo>
                      <a:lnTo>
                        <a:pt x="483" y="8632"/>
                      </a:lnTo>
                      <a:lnTo>
                        <a:pt x="476" y="8622"/>
                      </a:lnTo>
                      <a:lnTo>
                        <a:pt x="469" y="8612"/>
                      </a:lnTo>
                      <a:lnTo>
                        <a:pt x="463" y="8601"/>
                      </a:lnTo>
                      <a:lnTo>
                        <a:pt x="458" y="8590"/>
                      </a:lnTo>
                      <a:lnTo>
                        <a:pt x="454" y="8579"/>
                      </a:lnTo>
                      <a:lnTo>
                        <a:pt x="449" y="8568"/>
                      </a:lnTo>
                      <a:lnTo>
                        <a:pt x="446" y="8556"/>
                      </a:lnTo>
                      <a:lnTo>
                        <a:pt x="442" y="8543"/>
                      </a:lnTo>
                      <a:lnTo>
                        <a:pt x="440" y="8531"/>
                      </a:lnTo>
                      <a:lnTo>
                        <a:pt x="439" y="8519"/>
                      </a:lnTo>
                      <a:lnTo>
                        <a:pt x="438" y="8507"/>
                      </a:lnTo>
                      <a:lnTo>
                        <a:pt x="437" y="8494"/>
                      </a:lnTo>
                      <a:lnTo>
                        <a:pt x="437" y="7907"/>
                      </a:lnTo>
                      <a:lnTo>
                        <a:pt x="438" y="7894"/>
                      </a:lnTo>
                      <a:lnTo>
                        <a:pt x="439" y="7882"/>
                      </a:lnTo>
                      <a:lnTo>
                        <a:pt x="440" y="7870"/>
                      </a:lnTo>
                      <a:lnTo>
                        <a:pt x="442" y="7858"/>
                      </a:lnTo>
                      <a:lnTo>
                        <a:pt x="446" y="7846"/>
                      </a:lnTo>
                      <a:lnTo>
                        <a:pt x="449" y="7833"/>
                      </a:lnTo>
                      <a:lnTo>
                        <a:pt x="454" y="7822"/>
                      </a:lnTo>
                      <a:lnTo>
                        <a:pt x="458" y="7811"/>
                      </a:lnTo>
                      <a:lnTo>
                        <a:pt x="463" y="7800"/>
                      </a:lnTo>
                      <a:lnTo>
                        <a:pt x="469" y="7789"/>
                      </a:lnTo>
                      <a:lnTo>
                        <a:pt x="476" y="7779"/>
                      </a:lnTo>
                      <a:lnTo>
                        <a:pt x="483" y="7769"/>
                      </a:lnTo>
                      <a:lnTo>
                        <a:pt x="490" y="7759"/>
                      </a:lnTo>
                      <a:lnTo>
                        <a:pt x="498" y="7750"/>
                      </a:lnTo>
                      <a:lnTo>
                        <a:pt x="507" y="7740"/>
                      </a:lnTo>
                      <a:lnTo>
                        <a:pt x="516" y="7732"/>
                      </a:lnTo>
                      <a:lnTo>
                        <a:pt x="524" y="7723"/>
                      </a:lnTo>
                      <a:lnTo>
                        <a:pt x="534" y="7716"/>
                      </a:lnTo>
                      <a:lnTo>
                        <a:pt x="544" y="7709"/>
                      </a:lnTo>
                      <a:lnTo>
                        <a:pt x="556" y="7701"/>
                      </a:lnTo>
                      <a:lnTo>
                        <a:pt x="566" y="7696"/>
                      </a:lnTo>
                      <a:lnTo>
                        <a:pt x="578" y="7689"/>
                      </a:lnTo>
                      <a:lnTo>
                        <a:pt x="589" y="7684"/>
                      </a:lnTo>
                      <a:lnTo>
                        <a:pt x="601" y="7679"/>
                      </a:lnTo>
                      <a:lnTo>
                        <a:pt x="613" y="7675"/>
                      </a:lnTo>
                      <a:lnTo>
                        <a:pt x="625" y="7670"/>
                      </a:lnTo>
                      <a:lnTo>
                        <a:pt x="638" y="7667"/>
                      </a:lnTo>
                      <a:lnTo>
                        <a:pt x="651" y="7665"/>
                      </a:lnTo>
                      <a:lnTo>
                        <a:pt x="664" y="7662"/>
                      </a:lnTo>
                      <a:lnTo>
                        <a:pt x="678" y="7660"/>
                      </a:lnTo>
                      <a:lnTo>
                        <a:pt x="691" y="7659"/>
                      </a:lnTo>
                      <a:lnTo>
                        <a:pt x="704" y="7659"/>
                      </a:lnTo>
                      <a:close/>
                      <a:moveTo>
                        <a:pt x="704" y="6477"/>
                      </a:moveTo>
                      <a:lnTo>
                        <a:pt x="6628" y="6477"/>
                      </a:lnTo>
                      <a:lnTo>
                        <a:pt x="6642" y="6477"/>
                      </a:lnTo>
                      <a:lnTo>
                        <a:pt x="6655" y="6478"/>
                      </a:lnTo>
                      <a:lnTo>
                        <a:pt x="6669" y="6480"/>
                      </a:lnTo>
                      <a:lnTo>
                        <a:pt x="6682" y="6482"/>
                      </a:lnTo>
                      <a:lnTo>
                        <a:pt x="6694" y="6484"/>
                      </a:lnTo>
                      <a:lnTo>
                        <a:pt x="6707" y="6488"/>
                      </a:lnTo>
                      <a:lnTo>
                        <a:pt x="6720" y="6492"/>
                      </a:lnTo>
                      <a:lnTo>
                        <a:pt x="6732" y="6497"/>
                      </a:lnTo>
                      <a:lnTo>
                        <a:pt x="6744" y="6501"/>
                      </a:lnTo>
                      <a:lnTo>
                        <a:pt x="6755" y="6506"/>
                      </a:lnTo>
                      <a:lnTo>
                        <a:pt x="6766" y="6513"/>
                      </a:lnTo>
                      <a:lnTo>
                        <a:pt x="6777" y="6519"/>
                      </a:lnTo>
                      <a:lnTo>
                        <a:pt x="6787" y="6526"/>
                      </a:lnTo>
                      <a:lnTo>
                        <a:pt x="6797" y="6533"/>
                      </a:lnTo>
                      <a:lnTo>
                        <a:pt x="6807" y="6541"/>
                      </a:lnTo>
                      <a:lnTo>
                        <a:pt x="6817" y="6550"/>
                      </a:lnTo>
                      <a:lnTo>
                        <a:pt x="6826" y="6559"/>
                      </a:lnTo>
                      <a:lnTo>
                        <a:pt x="6834" y="6568"/>
                      </a:lnTo>
                      <a:lnTo>
                        <a:pt x="6842" y="6576"/>
                      </a:lnTo>
                      <a:lnTo>
                        <a:pt x="6849" y="6586"/>
                      </a:lnTo>
                      <a:lnTo>
                        <a:pt x="6856" y="6596"/>
                      </a:lnTo>
                      <a:lnTo>
                        <a:pt x="6863" y="6606"/>
                      </a:lnTo>
                      <a:lnTo>
                        <a:pt x="6868" y="6617"/>
                      </a:lnTo>
                      <a:lnTo>
                        <a:pt x="6874" y="6629"/>
                      </a:lnTo>
                      <a:lnTo>
                        <a:pt x="6879" y="6640"/>
                      </a:lnTo>
                      <a:lnTo>
                        <a:pt x="6883" y="6651"/>
                      </a:lnTo>
                      <a:lnTo>
                        <a:pt x="6887" y="6663"/>
                      </a:lnTo>
                      <a:lnTo>
                        <a:pt x="6889" y="6675"/>
                      </a:lnTo>
                      <a:lnTo>
                        <a:pt x="6893" y="6687"/>
                      </a:lnTo>
                      <a:lnTo>
                        <a:pt x="6894" y="6700"/>
                      </a:lnTo>
                      <a:lnTo>
                        <a:pt x="6895" y="6712"/>
                      </a:lnTo>
                      <a:lnTo>
                        <a:pt x="6895" y="6725"/>
                      </a:lnTo>
                      <a:lnTo>
                        <a:pt x="6895" y="7312"/>
                      </a:lnTo>
                      <a:lnTo>
                        <a:pt x="6895" y="7324"/>
                      </a:lnTo>
                      <a:lnTo>
                        <a:pt x="6894" y="7336"/>
                      </a:lnTo>
                      <a:lnTo>
                        <a:pt x="6893" y="7350"/>
                      </a:lnTo>
                      <a:lnTo>
                        <a:pt x="6889" y="7362"/>
                      </a:lnTo>
                      <a:lnTo>
                        <a:pt x="6887" y="7373"/>
                      </a:lnTo>
                      <a:lnTo>
                        <a:pt x="6883" y="7385"/>
                      </a:lnTo>
                      <a:lnTo>
                        <a:pt x="6879" y="7396"/>
                      </a:lnTo>
                      <a:lnTo>
                        <a:pt x="6874" y="7407"/>
                      </a:lnTo>
                      <a:lnTo>
                        <a:pt x="6868" y="7418"/>
                      </a:lnTo>
                      <a:lnTo>
                        <a:pt x="6863" y="7429"/>
                      </a:lnTo>
                      <a:lnTo>
                        <a:pt x="6856" y="7439"/>
                      </a:lnTo>
                      <a:lnTo>
                        <a:pt x="6849" y="7449"/>
                      </a:lnTo>
                      <a:lnTo>
                        <a:pt x="6842" y="7459"/>
                      </a:lnTo>
                      <a:lnTo>
                        <a:pt x="6834" y="7469"/>
                      </a:lnTo>
                      <a:lnTo>
                        <a:pt x="6826" y="7478"/>
                      </a:lnTo>
                      <a:lnTo>
                        <a:pt x="6817" y="7486"/>
                      </a:lnTo>
                      <a:lnTo>
                        <a:pt x="6807" y="7495"/>
                      </a:lnTo>
                      <a:lnTo>
                        <a:pt x="6797" y="7503"/>
                      </a:lnTo>
                      <a:lnTo>
                        <a:pt x="6787" y="7510"/>
                      </a:lnTo>
                      <a:lnTo>
                        <a:pt x="6777" y="7517"/>
                      </a:lnTo>
                      <a:lnTo>
                        <a:pt x="6766" y="7524"/>
                      </a:lnTo>
                      <a:lnTo>
                        <a:pt x="6755" y="7529"/>
                      </a:lnTo>
                      <a:lnTo>
                        <a:pt x="6744" y="7535"/>
                      </a:lnTo>
                      <a:lnTo>
                        <a:pt x="6732" y="7539"/>
                      </a:lnTo>
                      <a:lnTo>
                        <a:pt x="6720" y="7544"/>
                      </a:lnTo>
                      <a:lnTo>
                        <a:pt x="6707" y="7548"/>
                      </a:lnTo>
                      <a:lnTo>
                        <a:pt x="6694" y="7552"/>
                      </a:lnTo>
                      <a:lnTo>
                        <a:pt x="6682" y="7554"/>
                      </a:lnTo>
                      <a:lnTo>
                        <a:pt x="6669" y="7556"/>
                      </a:lnTo>
                      <a:lnTo>
                        <a:pt x="6655" y="7558"/>
                      </a:lnTo>
                      <a:lnTo>
                        <a:pt x="6642" y="7559"/>
                      </a:lnTo>
                      <a:lnTo>
                        <a:pt x="6628" y="7559"/>
                      </a:lnTo>
                      <a:lnTo>
                        <a:pt x="704" y="7559"/>
                      </a:lnTo>
                      <a:lnTo>
                        <a:pt x="691" y="7559"/>
                      </a:lnTo>
                      <a:lnTo>
                        <a:pt x="678" y="7558"/>
                      </a:lnTo>
                      <a:lnTo>
                        <a:pt x="664" y="7556"/>
                      </a:lnTo>
                      <a:lnTo>
                        <a:pt x="651" y="7554"/>
                      </a:lnTo>
                      <a:lnTo>
                        <a:pt x="638" y="7552"/>
                      </a:lnTo>
                      <a:lnTo>
                        <a:pt x="625" y="7548"/>
                      </a:lnTo>
                      <a:lnTo>
                        <a:pt x="613" y="7544"/>
                      </a:lnTo>
                      <a:lnTo>
                        <a:pt x="601" y="7539"/>
                      </a:lnTo>
                      <a:lnTo>
                        <a:pt x="589" y="7535"/>
                      </a:lnTo>
                      <a:lnTo>
                        <a:pt x="578" y="7529"/>
                      </a:lnTo>
                      <a:lnTo>
                        <a:pt x="566" y="7524"/>
                      </a:lnTo>
                      <a:lnTo>
                        <a:pt x="556" y="7517"/>
                      </a:lnTo>
                      <a:lnTo>
                        <a:pt x="544" y="7510"/>
                      </a:lnTo>
                      <a:lnTo>
                        <a:pt x="534" y="7503"/>
                      </a:lnTo>
                      <a:lnTo>
                        <a:pt x="524" y="7495"/>
                      </a:lnTo>
                      <a:lnTo>
                        <a:pt x="516" y="7486"/>
                      </a:lnTo>
                      <a:lnTo>
                        <a:pt x="507" y="7478"/>
                      </a:lnTo>
                      <a:lnTo>
                        <a:pt x="498" y="7469"/>
                      </a:lnTo>
                      <a:lnTo>
                        <a:pt x="490" y="7459"/>
                      </a:lnTo>
                      <a:lnTo>
                        <a:pt x="483" y="7449"/>
                      </a:lnTo>
                      <a:lnTo>
                        <a:pt x="476" y="7439"/>
                      </a:lnTo>
                      <a:lnTo>
                        <a:pt x="469" y="7429"/>
                      </a:lnTo>
                      <a:lnTo>
                        <a:pt x="463" y="7418"/>
                      </a:lnTo>
                      <a:lnTo>
                        <a:pt x="458" y="7407"/>
                      </a:lnTo>
                      <a:lnTo>
                        <a:pt x="454" y="7396"/>
                      </a:lnTo>
                      <a:lnTo>
                        <a:pt x="449" y="7385"/>
                      </a:lnTo>
                      <a:lnTo>
                        <a:pt x="446" y="7373"/>
                      </a:lnTo>
                      <a:lnTo>
                        <a:pt x="442" y="7362"/>
                      </a:lnTo>
                      <a:lnTo>
                        <a:pt x="440" y="7350"/>
                      </a:lnTo>
                      <a:lnTo>
                        <a:pt x="439" y="7336"/>
                      </a:lnTo>
                      <a:lnTo>
                        <a:pt x="438" y="7324"/>
                      </a:lnTo>
                      <a:lnTo>
                        <a:pt x="437" y="7312"/>
                      </a:lnTo>
                      <a:lnTo>
                        <a:pt x="437" y="6725"/>
                      </a:lnTo>
                      <a:lnTo>
                        <a:pt x="438" y="6712"/>
                      </a:lnTo>
                      <a:lnTo>
                        <a:pt x="439" y="6700"/>
                      </a:lnTo>
                      <a:lnTo>
                        <a:pt x="440" y="6687"/>
                      </a:lnTo>
                      <a:lnTo>
                        <a:pt x="442" y="6675"/>
                      </a:lnTo>
                      <a:lnTo>
                        <a:pt x="446" y="6663"/>
                      </a:lnTo>
                      <a:lnTo>
                        <a:pt x="449" y="6651"/>
                      </a:lnTo>
                      <a:lnTo>
                        <a:pt x="454" y="6640"/>
                      </a:lnTo>
                      <a:lnTo>
                        <a:pt x="458" y="6629"/>
                      </a:lnTo>
                      <a:lnTo>
                        <a:pt x="463" y="6617"/>
                      </a:lnTo>
                      <a:lnTo>
                        <a:pt x="469" y="6606"/>
                      </a:lnTo>
                      <a:lnTo>
                        <a:pt x="476" y="6596"/>
                      </a:lnTo>
                      <a:lnTo>
                        <a:pt x="483" y="6586"/>
                      </a:lnTo>
                      <a:lnTo>
                        <a:pt x="490" y="6576"/>
                      </a:lnTo>
                      <a:lnTo>
                        <a:pt x="498" y="6568"/>
                      </a:lnTo>
                      <a:lnTo>
                        <a:pt x="507" y="6559"/>
                      </a:lnTo>
                      <a:lnTo>
                        <a:pt x="516" y="6550"/>
                      </a:lnTo>
                      <a:lnTo>
                        <a:pt x="524" y="6541"/>
                      </a:lnTo>
                      <a:lnTo>
                        <a:pt x="534" y="6533"/>
                      </a:lnTo>
                      <a:lnTo>
                        <a:pt x="544" y="6526"/>
                      </a:lnTo>
                      <a:lnTo>
                        <a:pt x="556" y="6519"/>
                      </a:lnTo>
                      <a:lnTo>
                        <a:pt x="566" y="6513"/>
                      </a:lnTo>
                      <a:lnTo>
                        <a:pt x="578" y="6506"/>
                      </a:lnTo>
                      <a:lnTo>
                        <a:pt x="589" y="6501"/>
                      </a:lnTo>
                      <a:lnTo>
                        <a:pt x="601" y="6497"/>
                      </a:lnTo>
                      <a:lnTo>
                        <a:pt x="613" y="6492"/>
                      </a:lnTo>
                      <a:lnTo>
                        <a:pt x="625" y="6488"/>
                      </a:lnTo>
                      <a:lnTo>
                        <a:pt x="638" y="6484"/>
                      </a:lnTo>
                      <a:lnTo>
                        <a:pt x="651" y="6482"/>
                      </a:lnTo>
                      <a:lnTo>
                        <a:pt x="664" y="6480"/>
                      </a:lnTo>
                      <a:lnTo>
                        <a:pt x="678" y="6478"/>
                      </a:lnTo>
                      <a:lnTo>
                        <a:pt x="691" y="6477"/>
                      </a:lnTo>
                      <a:lnTo>
                        <a:pt x="704" y="6477"/>
                      </a:lnTo>
                      <a:close/>
                      <a:moveTo>
                        <a:pt x="704" y="5294"/>
                      </a:moveTo>
                      <a:lnTo>
                        <a:pt x="6628" y="5294"/>
                      </a:lnTo>
                      <a:lnTo>
                        <a:pt x="6642" y="5295"/>
                      </a:lnTo>
                      <a:lnTo>
                        <a:pt x="6655" y="5295"/>
                      </a:lnTo>
                      <a:lnTo>
                        <a:pt x="6669" y="5297"/>
                      </a:lnTo>
                      <a:lnTo>
                        <a:pt x="6682" y="5299"/>
                      </a:lnTo>
                      <a:lnTo>
                        <a:pt x="6694" y="5302"/>
                      </a:lnTo>
                      <a:lnTo>
                        <a:pt x="6707" y="5305"/>
                      </a:lnTo>
                      <a:lnTo>
                        <a:pt x="6720" y="5309"/>
                      </a:lnTo>
                      <a:lnTo>
                        <a:pt x="6732" y="5314"/>
                      </a:lnTo>
                      <a:lnTo>
                        <a:pt x="6744" y="5318"/>
                      </a:lnTo>
                      <a:lnTo>
                        <a:pt x="6755" y="5324"/>
                      </a:lnTo>
                      <a:lnTo>
                        <a:pt x="6766" y="5331"/>
                      </a:lnTo>
                      <a:lnTo>
                        <a:pt x="6777" y="5337"/>
                      </a:lnTo>
                      <a:lnTo>
                        <a:pt x="6787" y="5344"/>
                      </a:lnTo>
                      <a:lnTo>
                        <a:pt x="6797" y="5351"/>
                      </a:lnTo>
                      <a:lnTo>
                        <a:pt x="6807" y="5358"/>
                      </a:lnTo>
                      <a:lnTo>
                        <a:pt x="6817" y="5367"/>
                      </a:lnTo>
                      <a:lnTo>
                        <a:pt x="6826" y="5376"/>
                      </a:lnTo>
                      <a:lnTo>
                        <a:pt x="6834" y="5385"/>
                      </a:lnTo>
                      <a:lnTo>
                        <a:pt x="6842" y="5394"/>
                      </a:lnTo>
                      <a:lnTo>
                        <a:pt x="6849" y="5404"/>
                      </a:lnTo>
                      <a:lnTo>
                        <a:pt x="6856" y="5414"/>
                      </a:lnTo>
                      <a:lnTo>
                        <a:pt x="6863" y="5424"/>
                      </a:lnTo>
                      <a:lnTo>
                        <a:pt x="6868" y="5435"/>
                      </a:lnTo>
                      <a:lnTo>
                        <a:pt x="6874" y="5446"/>
                      </a:lnTo>
                      <a:lnTo>
                        <a:pt x="6879" y="5457"/>
                      </a:lnTo>
                      <a:lnTo>
                        <a:pt x="6883" y="5468"/>
                      </a:lnTo>
                      <a:lnTo>
                        <a:pt x="6887" y="5480"/>
                      </a:lnTo>
                      <a:lnTo>
                        <a:pt x="6889" y="5493"/>
                      </a:lnTo>
                      <a:lnTo>
                        <a:pt x="6893" y="5505"/>
                      </a:lnTo>
                      <a:lnTo>
                        <a:pt x="6894" y="5517"/>
                      </a:lnTo>
                      <a:lnTo>
                        <a:pt x="6895" y="5529"/>
                      </a:lnTo>
                      <a:lnTo>
                        <a:pt x="6895" y="5542"/>
                      </a:lnTo>
                      <a:lnTo>
                        <a:pt x="6895" y="6129"/>
                      </a:lnTo>
                      <a:lnTo>
                        <a:pt x="6895" y="6142"/>
                      </a:lnTo>
                      <a:lnTo>
                        <a:pt x="6894" y="6155"/>
                      </a:lnTo>
                      <a:lnTo>
                        <a:pt x="6893" y="6167"/>
                      </a:lnTo>
                      <a:lnTo>
                        <a:pt x="6889" y="6179"/>
                      </a:lnTo>
                      <a:lnTo>
                        <a:pt x="6887" y="6190"/>
                      </a:lnTo>
                      <a:lnTo>
                        <a:pt x="6883" y="6203"/>
                      </a:lnTo>
                      <a:lnTo>
                        <a:pt x="6879" y="6214"/>
                      </a:lnTo>
                      <a:lnTo>
                        <a:pt x="6874" y="6226"/>
                      </a:lnTo>
                      <a:lnTo>
                        <a:pt x="6868" y="6236"/>
                      </a:lnTo>
                      <a:lnTo>
                        <a:pt x="6863" y="6247"/>
                      </a:lnTo>
                      <a:lnTo>
                        <a:pt x="6856" y="6257"/>
                      </a:lnTo>
                      <a:lnTo>
                        <a:pt x="6849" y="6267"/>
                      </a:lnTo>
                      <a:lnTo>
                        <a:pt x="6842" y="6277"/>
                      </a:lnTo>
                      <a:lnTo>
                        <a:pt x="6834" y="6287"/>
                      </a:lnTo>
                      <a:lnTo>
                        <a:pt x="6826" y="6296"/>
                      </a:lnTo>
                      <a:lnTo>
                        <a:pt x="6817" y="6305"/>
                      </a:lnTo>
                      <a:lnTo>
                        <a:pt x="6807" y="6312"/>
                      </a:lnTo>
                      <a:lnTo>
                        <a:pt x="6797" y="6320"/>
                      </a:lnTo>
                      <a:lnTo>
                        <a:pt x="6787" y="6328"/>
                      </a:lnTo>
                      <a:lnTo>
                        <a:pt x="6777" y="6335"/>
                      </a:lnTo>
                      <a:lnTo>
                        <a:pt x="6766" y="6341"/>
                      </a:lnTo>
                      <a:lnTo>
                        <a:pt x="6755" y="6347"/>
                      </a:lnTo>
                      <a:lnTo>
                        <a:pt x="6744" y="6352"/>
                      </a:lnTo>
                      <a:lnTo>
                        <a:pt x="6732" y="6358"/>
                      </a:lnTo>
                      <a:lnTo>
                        <a:pt x="6720" y="6362"/>
                      </a:lnTo>
                      <a:lnTo>
                        <a:pt x="6707" y="6366"/>
                      </a:lnTo>
                      <a:lnTo>
                        <a:pt x="6694" y="6369"/>
                      </a:lnTo>
                      <a:lnTo>
                        <a:pt x="6682" y="6372"/>
                      </a:lnTo>
                      <a:lnTo>
                        <a:pt x="6669" y="6374"/>
                      </a:lnTo>
                      <a:lnTo>
                        <a:pt x="6655" y="6376"/>
                      </a:lnTo>
                      <a:lnTo>
                        <a:pt x="6642" y="6377"/>
                      </a:lnTo>
                      <a:lnTo>
                        <a:pt x="6628" y="6377"/>
                      </a:lnTo>
                      <a:lnTo>
                        <a:pt x="704" y="6377"/>
                      </a:lnTo>
                      <a:lnTo>
                        <a:pt x="691" y="6377"/>
                      </a:lnTo>
                      <a:lnTo>
                        <a:pt x="678" y="6376"/>
                      </a:lnTo>
                      <a:lnTo>
                        <a:pt x="664" y="6374"/>
                      </a:lnTo>
                      <a:lnTo>
                        <a:pt x="651" y="6372"/>
                      </a:lnTo>
                      <a:lnTo>
                        <a:pt x="638" y="6369"/>
                      </a:lnTo>
                      <a:lnTo>
                        <a:pt x="625" y="6366"/>
                      </a:lnTo>
                      <a:lnTo>
                        <a:pt x="613" y="6362"/>
                      </a:lnTo>
                      <a:lnTo>
                        <a:pt x="601" y="6358"/>
                      </a:lnTo>
                      <a:lnTo>
                        <a:pt x="589" y="6352"/>
                      </a:lnTo>
                      <a:lnTo>
                        <a:pt x="578" y="6347"/>
                      </a:lnTo>
                      <a:lnTo>
                        <a:pt x="566" y="6341"/>
                      </a:lnTo>
                      <a:lnTo>
                        <a:pt x="556" y="6335"/>
                      </a:lnTo>
                      <a:lnTo>
                        <a:pt x="544" y="6328"/>
                      </a:lnTo>
                      <a:lnTo>
                        <a:pt x="534" y="6320"/>
                      </a:lnTo>
                      <a:lnTo>
                        <a:pt x="524" y="6312"/>
                      </a:lnTo>
                      <a:lnTo>
                        <a:pt x="516" y="6305"/>
                      </a:lnTo>
                      <a:lnTo>
                        <a:pt x="507" y="6296"/>
                      </a:lnTo>
                      <a:lnTo>
                        <a:pt x="498" y="6287"/>
                      </a:lnTo>
                      <a:lnTo>
                        <a:pt x="490" y="6277"/>
                      </a:lnTo>
                      <a:lnTo>
                        <a:pt x="483" y="6267"/>
                      </a:lnTo>
                      <a:lnTo>
                        <a:pt x="476" y="6257"/>
                      </a:lnTo>
                      <a:lnTo>
                        <a:pt x="469" y="6247"/>
                      </a:lnTo>
                      <a:lnTo>
                        <a:pt x="463" y="6236"/>
                      </a:lnTo>
                      <a:lnTo>
                        <a:pt x="458" y="6226"/>
                      </a:lnTo>
                      <a:lnTo>
                        <a:pt x="454" y="6214"/>
                      </a:lnTo>
                      <a:lnTo>
                        <a:pt x="449" y="6203"/>
                      </a:lnTo>
                      <a:lnTo>
                        <a:pt x="446" y="6190"/>
                      </a:lnTo>
                      <a:lnTo>
                        <a:pt x="442" y="6179"/>
                      </a:lnTo>
                      <a:lnTo>
                        <a:pt x="440" y="6167"/>
                      </a:lnTo>
                      <a:lnTo>
                        <a:pt x="439" y="6155"/>
                      </a:lnTo>
                      <a:lnTo>
                        <a:pt x="438" y="6142"/>
                      </a:lnTo>
                      <a:lnTo>
                        <a:pt x="437" y="6129"/>
                      </a:lnTo>
                      <a:lnTo>
                        <a:pt x="437" y="5542"/>
                      </a:lnTo>
                      <a:lnTo>
                        <a:pt x="438" y="5529"/>
                      </a:lnTo>
                      <a:lnTo>
                        <a:pt x="439" y="5517"/>
                      </a:lnTo>
                      <a:lnTo>
                        <a:pt x="440" y="5505"/>
                      </a:lnTo>
                      <a:lnTo>
                        <a:pt x="442" y="5493"/>
                      </a:lnTo>
                      <a:lnTo>
                        <a:pt x="446" y="5480"/>
                      </a:lnTo>
                      <a:lnTo>
                        <a:pt x="449" y="5468"/>
                      </a:lnTo>
                      <a:lnTo>
                        <a:pt x="454" y="5457"/>
                      </a:lnTo>
                      <a:lnTo>
                        <a:pt x="458" y="5446"/>
                      </a:lnTo>
                      <a:lnTo>
                        <a:pt x="463" y="5435"/>
                      </a:lnTo>
                      <a:lnTo>
                        <a:pt x="469" y="5424"/>
                      </a:lnTo>
                      <a:lnTo>
                        <a:pt x="476" y="5414"/>
                      </a:lnTo>
                      <a:lnTo>
                        <a:pt x="483" y="5404"/>
                      </a:lnTo>
                      <a:lnTo>
                        <a:pt x="490" y="5394"/>
                      </a:lnTo>
                      <a:lnTo>
                        <a:pt x="498" y="5385"/>
                      </a:lnTo>
                      <a:lnTo>
                        <a:pt x="507" y="5376"/>
                      </a:lnTo>
                      <a:lnTo>
                        <a:pt x="516" y="5367"/>
                      </a:lnTo>
                      <a:lnTo>
                        <a:pt x="524" y="5358"/>
                      </a:lnTo>
                      <a:lnTo>
                        <a:pt x="534" y="5351"/>
                      </a:lnTo>
                      <a:lnTo>
                        <a:pt x="544" y="5344"/>
                      </a:lnTo>
                      <a:lnTo>
                        <a:pt x="556" y="5337"/>
                      </a:lnTo>
                      <a:lnTo>
                        <a:pt x="566" y="5331"/>
                      </a:lnTo>
                      <a:lnTo>
                        <a:pt x="578" y="5324"/>
                      </a:lnTo>
                      <a:lnTo>
                        <a:pt x="589" y="5318"/>
                      </a:lnTo>
                      <a:lnTo>
                        <a:pt x="601" y="5314"/>
                      </a:lnTo>
                      <a:lnTo>
                        <a:pt x="613" y="5309"/>
                      </a:lnTo>
                      <a:lnTo>
                        <a:pt x="625" y="5305"/>
                      </a:lnTo>
                      <a:lnTo>
                        <a:pt x="638" y="5302"/>
                      </a:lnTo>
                      <a:lnTo>
                        <a:pt x="651" y="5299"/>
                      </a:lnTo>
                      <a:lnTo>
                        <a:pt x="664" y="5297"/>
                      </a:lnTo>
                      <a:lnTo>
                        <a:pt x="678" y="5295"/>
                      </a:lnTo>
                      <a:lnTo>
                        <a:pt x="691" y="5295"/>
                      </a:lnTo>
                      <a:lnTo>
                        <a:pt x="704" y="5294"/>
                      </a:lnTo>
                      <a:close/>
                      <a:moveTo>
                        <a:pt x="704" y="4111"/>
                      </a:moveTo>
                      <a:lnTo>
                        <a:pt x="6628" y="4111"/>
                      </a:lnTo>
                      <a:lnTo>
                        <a:pt x="6642" y="4112"/>
                      </a:lnTo>
                      <a:lnTo>
                        <a:pt x="6655" y="4112"/>
                      </a:lnTo>
                      <a:lnTo>
                        <a:pt x="6669" y="4115"/>
                      </a:lnTo>
                      <a:lnTo>
                        <a:pt x="6682" y="4117"/>
                      </a:lnTo>
                      <a:lnTo>
                        <a:pt x="6694" y="4119"/>
                      </a:lnTo>
                      <a:lnTo>
                        <a:pt x="6707" y="4122"/>
                      </a:lnTo>
                      <a:lnTo>
                        <a:pt x="6720" y="4127"/>
                      </a:lnTo>
                      <a:lnTo>
                        <a:pt x="6732" y="4131"/>
                      </a:lnTo>
                      <a:lnTo>
                        <a:pt x="6744" y="4136"/>
                      </a:lnTo>
                      <a:lnTo>
                        <a:pt x="6755" y="4141"/>
                      </a:lnTo>
                      <a:lnTo>
                        <a:pt x="6766" y="4148"/>
                      </a:lnTo>
                      <a:lnTo>
                        <a:pt x="6777" y="4155"/>
                      </a:lnTo>
                      <a:lnTo>
                        <a:pt x="6787" y="4161"/>
                      </a:lnTo>
                      <a:lnTo>
                        <a:pt x="6797" y="4169"/>
                      </a:lnTo>
                      <a:lnTo>
                        <a:pt x="6807" y="4177"/>
                      </a:lnTo>
                      <a:lnTo>
                        <a:pt x="6817" y="4185"/>
                      </a:lnTo>
                      <a:lnTo>
                        <a:pt x="6826" y="4193"/>
                      </a:lnTo>
                      <a:lnTo>
                        <a:pt x="6834" y="4202"/>
                      </a:lnTo>
                      <a:lnTo>
                        <a:pt x="6842" y="4211"/>
                      </a:lnTo>
                      <a:lnTo>
                        <a:pt x="6849" y="4221"/>
                      </a:lnTo>
                      <a:lnTo>
                        <a:pt x="6856" y="4231"/>
                      </a:lnTo>
                      <a:lnTo>
                        <a:pt x="6863" y="4241"/>
                      </a:lnTo>
                      <a:lnTo>
                        <a:pt x="6868" y="4252"/>
                      </a:lnTo>
                      <a:lnTo>
                        <a:pt x="6874" y="4263"/>
                      </a:lnTo>
                      <a:lnTo>
                        <a:pt x="6879" y="4274"/>
                      </a:lnTo>
                      <a:lnTo>
                        <a:pt x="6883" y="4287"/>
                      </a:lnTo>
                      <a:lnTo>
                        <a:pt x="6887" y="4298"/>
                      </a:lnTo>
                      <a:lnTo>
                        <a:pt x="6889" y="4310"/>
                      </a:lnTo>
                      <a:lnTo>
                        <a:pt x="6893" y="4322"/>
                      </a:lnTo>
                      <a:lnTo>
                        <a:pt x="6894" y="4334"/>
                      </a:lnTo>
                      <a:lnTo>
                        <a:pt x="6895" y="4347"/>
                      </a:lnTo>
                      <a:lnTo>
                        <a:pt x="6895" y="4360"/>
                      </a:lnTo>
                      <a:lnTo>
                        <a:pt x="6895" y="4947"/>
                      </a:lnTo>
                      <a:lnTo>
                        <a:pt x="6895" y="4959"/>
                      </a:lnTo>
                      <a:lnTo>
                        <a:pt x="6894" y="4972"/>
                      </a:lnTo>
                      <a:lnTo>
                        <a:pt x="6893" y="4984"/>
                      </a:lnTo>
                      <a:lnTo>
                        <a:pt x="6889" y="4997"/>
                      </a:lnTo>
                      <a:lnTo>
                        <a:pt x="6887" y="5009"/>
                      </a:lnTo>
                      <a:lnTo>
                        <a:pt x="6883" y="5020"/>
                      </a:lnTo>
                      <a:lnTo>
                        <a:pt x="6879" y="5031"/>
                      </a:lnTo>
                      <a:lnTo>
                        <a:pt x="6874" y="5043"/>
                      </a:lnTo>
                      <a:lnTo>
                        <a:pt x="6868" y="5054"/>
                      </a:lnTo>
                      <a:lnTo>
                        <a:pt x="6863" y="5064"/>
                      </a:lnTo>
                      <a:lnTo>
                        <a:pt x="6856" y="5074"/>
                      </a:lnTo>
                      <a:lnTo>
                        <a:pt x="6849" y="5085"/>
                      </a:lnTo>
                      <a:lnTo>
                        <a:pt x="6842" y="5094"/>
                      </a:lnTo>
                      <a:lnTo>
                        <a:pt x="6834" y="5104"/>
                      </a:lnTo>
                      <a:lnTo>
                        <a:pt x="6826" y="5113"/>
                      </a:lnTo>
                      <a:lnTo>
                        <a:pt x="6817" y="5122"/>
                      </a:lnTo>
                      <a:lnTo>
                        <a:pt x="6807" y="5130"/>
                      </a:lnTo>
                      <a:lnTo>
                        <a:pt x="6797" y="5138"/>
                      </a:lnTo>
                      <a:lnTo>
                        <a:pt x="6787" y="5145"/>
                      </a:lnTo>
                      <a:lnTo>
                        <a:pt x="6777" y="5152"/>
                      </a:lnTo>
                      <a:lnTo>
                        <a:pt x="6766" y="5159"/>
                      </a:lnTo>
                      <a:lnTo>
                        <a:pt x="6755" y="5164"/>
                      </a:lnTo>
                      <a:lnTo>
                        <a:pt x="6744" y="5170"/>
                      </a:lnTo>
                      <a:lnTo>
                        <a:pt x="6732" y="5175"/>
                      </a:lnTo>
                      <a:lnTo>
                        <a:pt x="6720" y="5180"/>
                      </a:lnTo>
                      <a:lnTo>
                        <a:pt x="6707" y="5183"/>
                      </a:lnTo>
                      <a:lnTo>
                        <a:pt x="6694" y="5186"/>
                      </a:lnTo>
                      <a:lnTo>
                        <a:pt x="6682" y="5190"/>
                      </a:lnTo>
                      <a:lnTo>
                        <a:pt x="6669" y="5192"/>
                      </a:lnTo>
                      <a:lnTo>
                        <a:pt x="6655" y="5193"/>
                      </a:lnTo>
                      <a:lnTo>
                        <a:pt x="6642" y="5194"/>
                      </a:lnTo>
                      <a:lnTo>
                        <a:pt x="6628" y="5194"/>
                      </a:lnTo>
                      <a:lnTo>
                        <a:pt x="704" y="5194"/>
                      </a:lnTo>
                      <a:lnTo>
                        <a:pt x="691" y="5194"/>
                      </a:lnTo>
                      <a:lnTo>
                        <a:pt x="678" y="5193"/>
                      </a:lnTo>
                      <a:lnTo>
                        <a:pt x="664" y="5192"/>
                      </a:lnTo>
                      <a:lnTo>
                        <a:pt x="651" y="5190"/>
                      </a:lnTo>
                      <a:lnTo>
                        <a:pt x="638" y="5186"/>
                      </a:lnTo>
                      <a:lnTo>
                        <a:pt x="625" y="5183"/>
                      </a:lnTo>
                      <a:lnTo>
                        <a:pt x="613" y="5180"/>
                      </a:lnTo>
                      <a:lnTo>
                        <a:pt x="601" y="5175"/>
                      </a:lnTo>
                      <a:lnTo>
                        <a:pt x="589" y="5170"/>
                      </a:lnTo>
                      <a:lnTo>
                        <a:pt x="578" y="5164"/>
                      </a:lnTo>
                      <a:lnTo>
                        <a:pt x="566" y="5159"/>
                      </a:lnTo>
                      <a:lnTo>
                        <a:pt x="556" y="5152"/>
                      </a:lnTo>
                      <a:lnTo>
                        <a:pt x="544" y="5145"/>
                      </a:lnTo>
                      <a:lnTo>
                        <a:pt x="534" y="5138"/>
                      </a:lnTo>
                      <a:lnTo>
                        <a:pt x="524" y="5130"/>
                      </a:lnTo>
                      <a:lnTo>
                        <a:pt x="516" y="5122"/>
                      </a:lnTo>
                      <a:lnTo>
                        <a:pt x="507" y="5113"/>
                      </a:lnTo>
                      <a:lnTo>
                        <a:pt x="498" y="5104"/>
                      </a:lnTo>
                      <a:lnTo>
                        <a:pt x="490" y="5094"/>
                      </a:lnTo>
                      <a:lnTo>
                        <a:pt x="483" y="5085"/>
                      </a:lnTo>
                      <a:lnTo>
                        <a:pt x="476" y="5074"/>
                      </a:lnTo>
                      <a:lnTo>
                        <a:pt x="469" y="5064"/>
                      </a:lnTo>
                      <a:lnTo>
                        <a:pt x="463" y="5054"/>
                      </a:lnTo>
                      <a:lnTo>
                        <a:pt x="458" y="5043"/>
                      </a:lnTo>
                      <a:lnTo>
                        <a:pt x="454" y="5031"/>
                      </a:lnTo>
                      <a:lnTo>
                        <a:pt x="449" y="5020"/>
                      </a:lnTo>
                      <a:lnTo>
                        <a:pt x="446" y="5009"/>
                      </a:lnTo>
                      <a:lnTo>
                        <a:pt x="442" y="4997"/>
                      </a:lnTo>
                      <a:lnTo>
                        <a:pt x="440" y="4984"/>
                      </a:lnTo>
                      <a:lnTo>
                        <a:pt x="439" y="4972"/>
                      </a:lnTo>
                      <a:lnTo>
                        <a:pt x="438" y="4959"/>
                      </a:lnTo>
                      <a:lnTo>
                        <a:pt x="437" y="4947"/>
                      </a:lnTo>
                      <a:lnTo>
                        <a:pt x="437" y="4360"/>
                      </a:lnTo>
                      <a:lnTo>
                        <a:pt x="438" y="4347"/>
                      </a:lnTo>
                      <a:lnTo>
                        <a:pt x="439" y="4334"/>
                      </a:lnTo>
                      <a:lnTo>
                        <a:pt x="440" y="4322"/>
                      </a:lnTo>
                      <a:lnTo>
                        <a:pt x="442" y="4310"/>
                      </a:lnTo>
                      <a:lnTo>
                        <a:pt x="446" y="4298"/>
                      </a:lnTo>
                      <a:lnTo>
                        <a:pt x="449" y="4287"/>
                      </a:lnTo>
                      <a:lnTo>
                        <a:pt x="454" y="4274"/>
                      </a:lnTo>
                      <a:lnTo>
                        <a:pt x="458" y="4263"/>
                      </a:lnTo>
                      <a:lnTo>
                        <a:pt x="463" y="4252"/>
                      </a:lnTo>
                      <a:lnTo>
                        <a:pt x="469" y="4241"/>
                      </a:lnTo>
                      <a:lnTo>
                        <a:pt x="476" y="4231"/>
                      </a:lnTo>
                      <a:lnTo>
                        <a:pt x="483" y="4221"/>
                      </a:lnTo>
                      <a:lnTo>
                        <a:pt x="490" y="4211"/>
                      </a:lnTo>
                      <a:lnTo>
                        <a:pt x="498" y="4202"/>
                      </a:lnTo>
                      <a:lnTo>
                        <a:pt x="507" y="4193"/>
                      </a:lnTo>
                      <a:lnTo>
                        <a:pt x="516" y="4185"/>
                      </a:lnTo>
                      <a:lnTo>
                        <a:pt x="524" y="4177"/>
                      </a:lnTo>
                      <a:lnTo>
                        <a:pt x="534" y="4169"/>
                      </a:lnTo>
                      <a:lnTo>
                        <a:pt x="544" y="4161"/>
                      </a:lnTo>
                      <a:lnTo>
                        <a:pt x="556" y="4155"/>
                      </a:lnTo>
                      <a:lnTo>
                        <a:pt x="566" y="4148"/>
                      </a:lnTo>
                      <a:lnTo>
                        <a:pt x="578" y="4141"/>
                      </a:lnTo>
                      <a:lnTo>
                        <a:pt x="589" y="4136"/>
                      </a:lnTo>
                      <a:lnTo>
                        <a:pt x="601" y="4131"/>
                      </a:lnTo>
                      <a:lnTo>
                        <a:pt x="613" y="4127"/>
                      </a:lnTo>
                      <a:lnTo>
                        <a:pt x="625" y="4122"/>
                      </a:lnTo>
                      <a:lnTo>
                        <a:pt x="638" y="4119"/>
                      </a:lnTo>
                      <a:lnTo>
                        <a:pt x="651" y="4117"/>
                      </a:lnTo>
                      <a:lnTo>
                        <a:pt x="664" y="4115"/>
                      </a:lnTo>
                      <a:lnTo>
                        <a:pt x="678" y="4112"/>
                      </a:lnTo>
                      <a:lnTo>
                        <a:pt x="691" y="4112"/>
                      </a:lnTo>
                      <a:lnTo>
                        <a:pt x="704" y="4111"/>
                      </a:lnTo>
                      <a:close/>
                      <a:moveTo>
                        <a:pt x="3677" y="13159"/>
                      </a:moveTo>
                      <a:lnTo>
                        <a:pt x="3706" y="13159"/>
                      </a:lnTo>
                      <a:lnTo>
                        <a:pt x="3733" y="13162"/>
                      </a:lnTo>
                      <a:lnTo>
                        <a:pt x="3761" y="13165"/>
                      </a:lnTo>
                      <a:lnTo>
                        <a:pt x="3789" y="13171"/>
                      </a:lnTo>
                      <a:lnTo>
                        <a:pt x="3816" y="13176"/>
                      </a:lnTo>
                      <a:lnTo>
                        <a:pt x="3842" y="13184"/>
                      </a:lnTo>
                      <a:lnTo>
                        <a:pt x="3868" y="13193"/>
                      </a:lnTo>
                      <a:lnTo>
                        <a:pt x="3893" y="13203"/>
                      </a:lnTo>
                      <a:lnTo>
                        <a:pt x="3918" y="13214"/>
                      </a:lnTo>
                      <a:lnTo>
                        <a:pt x="3941" y="13226"/>
                      </a:lnTo>
                      <a:lnTo>
                        <a:pt x="3964" y="13239"/>
                      </a:lnTo>
                      <a:lnTo>
                        <a:pt x="3987" y="13254"/>
                      </a:lnTo>
                      <a:lnTo>
                        <a:pt x="4008" y="13269"/>
                      </a:lnTo>
                      <a:lnTo>
                        <a:pt x="4030" y="13286"/>
                      </a:lnTo>
                      <a:lnTo>
                        <a:pt x="4051" y="13304"/>
                      </a:lnTo>
                      <a:lnTo>
                        <a:pt x="4069" y="13322"/>
                      </a:lnTo>
                      <a:lnTo>
                        <a:pt x="4088" y="13341"/>
                      </a:lnTo>
                      <a:lnTo>
                        <a:pt x="4105" y="13361"/>
                      </a:lnTo>
                      <a:lnTo>
                        <a:pt x="4122" y="13382"/>
                      </a:lnTo>
                      <a:lnTo>
                        <a:pt x="4137" y="13405"/>
                      </a:lnTo>
                      <a:lnTo>
                        <a:pt x="4152" y="13427"/>
                      </a:lnTo>
                      <a:lnTo>
                        <a:pt x="4165" y="13450"/>
                      </a:lnTo>
                      <a:lnTo>
                        <a:pt x="4177" y="13474"/>
                      </a:lnTo>
                      <a:lnTo>
                        <a:pt x="4189" y="13499"/>
                      </a:lnTo>
                      <a:lnTo>
                        <a:pt x="4198" y="13524"/>
                      </a:lnTo>
                      <a:lnTo>
                        <a:pt x="4207" y="13550"/>
                      </a:lnTo>
                      <a:lnTo>
                        <a:pt x="4215" y="13577"/>
                      </a:lnTo>
                      <a:lnTo>
                        <a:pt x="4221" y="13603"/>
                      </a:lnTo>
                      <a:lnTo>
                        <a:pt x="4226" y="13630"/>
                      </a:lnTo>
                      <a:lnTo>
                        <a:pt x="4229" y="13658"/>
                      </a:lnTo>
                      <a:lnTo>
                        <a:pt x="4231" y="13686"/>
                      </a:lnTo>
                      <a:lnTo>
                        <a:pt x="4232" y="13715"/>
                      </a:lnTo>
                      <a:lnTo>
                        <a:pt x="4231" y="13743"/>
                      </a:lnTo>
                      <a:lnTo>
                        <a:pt x="4229" y="13772"/>
                      </a:lnTo>
                      <a:lnTo>
                        <a:pt x="4226" y="13800"/>
                      </a:lnTo>
                      <a:lnTo>
                        <a:pt x="4221" y="13826"/>
                      </a:lnTo>
                      <a:lnTo>
                        <a:pt x="4215" y="13854"/>
                      </a:lnTo>
                      <a:lnTo>
                        <a:pt x="4207" y="13879"/>
                      </a:lnTo>
                      <a:lnTo>
                        <a:pt x="4198" y="13905"/>
                      </a:lnTo>
                      <a:lnTo>
                        <a:pt x="4189" y="13930"/>
                      </a:lnTo>
                      <a:lnTo>
                        <a:pt x="4177" y="13955"/>
                      </a:lnTo>
                      <a:lnTo>
                        <a:pt x="4165" y="13979"/>
                      </a:lnTo>
                      <a:lnTo>
                        <a:pt x="4152" y="14003"/>
                      </a:lnTo>
                      <a:lnTo>
                        <a:pt x="4137" y="14025"/>
                      </a:lnTo>
                      <a:lnTo>
                        <a:pt x="4122" y="14047"/>
                      </a:lnTo>
                      <a:lnTo>
                        <a:pt x="4105" y="14068"/>
                      </a:lnTo>
                      <a:lnTo>
                        <a:pt x="4088" y="14088"/>
                      </a:lnTo>
                      <a:lnTo>
                        <a:pt x="4069" y="14107"/>
                      </a:lnTo>
                      <a:lnTo>
                        <a:pt x="4051" y="14126"/>
                      </a:lnTo>
                      <a:lnTo>
                        <a:pt x="4030" y="14143"/>
                      </a:lnTo>
                      <a:lnTo>
                        <a:pt x="4008" y="14160"/>
                      </a:lnTo>
                      <a:lnTo>
                        <a:pt x="3987" y="14176"/>
                      </a:lnTo>
                      <a:lnTo>
                        <a:pt x="3964" y="14190"/>
                      </a:lnTo>
                      <a:lnTo>
                        <a:pt x="3941" y="14203"/>
                      </a:lnTo>
                      <a:lnTo>
                        <a:pt x="3918" y="14216"/>
                      </a:lnTo>
                      <a:lnTo>
                        <a:pt x="3893" y="14227"/>
                      </a:lnTo>
                      <a:lnTo>
                        <a:pt x="3868" y="14237"/>
                      </a:lnTo>
                      <a:lnTo>
                        <a:pt x="3842" y="14245"/>
                      </a:lnTo>
                      <a:lnTo>
                        <a:pt x="3816" y="14253"/>
                      </a:lnTo>
                      <a:lnTo>
                        <a:pt x="3789" y="14259"/>
                      </a:lnTo>
                      <a:lnTo>
                        <a:pt x="3761" y="14264"/>
                      </a:lnTo>
                      <a:lnTo>
                        <a:pt x="3733" y="14268"/>
                      </a:lnTo>
                      <a:lnTo>
                        <a:pt x="3706" y="14270"/>
                      </a:lnTo>
                      <a:lnTo>
                        <a:pt x="3677" y="14270"/>
                      </a:lnTo>
                      <a:lnTo>
                        <a:pt x="3648" y="14270"/>
                      </a:lnTo>
                      <a:lnTo>
                        <a:pt x="3620" y="14268"/>
                      </a:lnTo>
                      <a:lnTo>
                        <a:pt x="3593" y="14264"/>
                      </a:lnTo>
                      <a:lnTo>
                        <a:pt x="3565" y="14259"/>
                      </a:lnTo>
                      <a:lnTo>
                        <a:pt x="3538" y="14253"/>
                      </a:lnTo>
                      <a:lnTo>
                        <a:pt x="3512" y="14245"/>
                      </a:lnTo>
                      <a:lnTo>
                        <a:pt x="3486" y="14237"/>
                      </a:lnTo>
                      <a:lnTo>
                        <a:pt x="3461" y="14227"/>
                      </a:lnTo>
                      <a:lnTo>
                        <a:pt x="3436" y="14216"/>
                      </a:lnTo>
                      <a:lnTo>
                        <a:pt x="3413" y="14203"/>
                      </a:lnTo>
                      <a:lnTo>
                        <a:pt x="3390" y="14190"/>
                      </a:lnTo>
                      <a:lnTo>
                        <a:pt x="3366" y="14176"/>
                      </a:lnTo>
                      <a:lnTo>
                        <a:pt x="3345" y="14160"/>
                      </a:lnTo>
                      <a:lnTo>
                        <a:pt x="3324" y="14143"/>
                      </a:lnTo>
                      <a:lnTo>
                        <a:pt x="3304" y="14126"/>
                      </a:lnTo>
                      <a:lnTo>
                        <a:pt x="3284" y="14107"/>
                      </a:lnTo>
                      <a:lnTo>
                        <a:pt x="3267" y="14088"/>
                      </a:lnTo>
                      <a:lnTo>
                        <a:pt x="3249" y="14068"/>
                      </a:lnTo>
                      <a:lnTo>
                        <a:pt x="3232" y="14047"/>
                      </a:lnTo>
                      <a:lnTo>
                        <a:pt x="3217" y="14025"/>
                      </a:lnTo>
                      <a:lnTo>
                        <a:pt x="3202" y="14003"/>
                      </a:lnTo>
                      <a:lnTo>
                        <a:pt x="3189" y="13979"/>
                      </a:lnTo>
                      <a:lnTo>
                        <a:pt x="3177" y="13955"/>
                      </a:lnTo>
                      <a:lnTo>
                        <a:pt x="3166" y="13930"/>
                      </a:lnTo>
                      <a:lnTo>
                        <a:pt x="3156" y="13905"/>
                      </a:lnTo>
                      <a:lnTo>
                        <a:pt x="3147" y="13879"/>
                      </a:lnTo>
                      <a:lnTo>
                        <a:pt x="3139" y="13854"/>
                      </a:lnTo>
                      <a:lnTo>
                        <a:pt x="3132" y="13826"/>
                      </a:lnTo>
                      <a:lnTo>
                        <a:pt x="3128" y="13800"/>
                      </a:lnTo>
                      <a:lnTo>
                        <a:pt x="3125" y="13772"/>
                      </a:lnTo>
                      <a:lnTo>
                        <a:pt x="3122" y="13743"/>
                      </a:lnTo>
                      <a:lnTo>
                        <a:pt x="3121" y="13715"/>
                      </a:lnTo>
                      <a:lnTo>
                        <a:pt x="3122" y="13686"/>
                      </a:lnTo>
                      <a:lnTo>
                        <a:pt x="3125" y="13658"/>
                      </a:lnTo>
                      <a:lnTo>
                        <a:pt x="3128" y="13630"/>
                      </a:lnTo>
                      <a:lnTo>
                        <a:pt x="3132" y="13603"/>
                      </a:lnTo>
                      <a:lnTo>
                        <a:pt x="3139" y="13577"/>
                      </a:lnTo>
                      <a:lnTo>
                        <a:pt x="3147" y="13550"/>
                      </a:lnTo>
                      <a:lnTo>
                        <a:pt x="3156" y="13524"/>
                      </a:lnTo>
                      <a:lnTo>
                        <a:pt x="3166" y="13499"/>
                      </a:lnTo>
                      <a:lnTo>
                        <a:pt x="3177" y="13474"/>
                      </a:lnTo>
                      <a:lnTo>
                        <a:pt x="3189" y="13450"/>
                      </a:lnTo>
                      <a:lnTo>
                        <a:pt x="3202" y="13427"/>
                      </a:lnTo>
                      <a:lnTo>
                        <a:pt x="3217" y="13405"/>
                      </a:lnTo>
                      <a:lnTo>
                        <a:pt x="3232" y="13382"/>
                      </a:lnTo>
                      <a:lnTo>
                        <a:pt x="3249" y="13361"/>
                      </a:lnTo>
                      <a:lnTo>
                        <a:pt x="3267" y="13341"/>
                      </a:lnTo>
                      <a:lnTo>
                        <a:pt x="3284" y="13322"/>
                      </a:lnTo>
                      <a:lnTo>
                        <a:pt x="3304" y="13304"/>
                      </a:lnTo>
                      <a:lnTo>
                        <a:pt x="3324" y="13286"/>
                      </a:lnTo>
                      <a:lnTo>
                        <a:pt x="3345" y="13269"/>
                      </a:lnTo>
                      <a:lnTo>
                        <a:pt x="3366" y="13254"/>
                      </a:lnTo>
                      <a:lnTo>
                        <a:pt x="3390" y="13239"/>
                      </a:lnTo>
                      <a:lnTo>
                        <a:pt x="3413" y="13226"/>
                      </a:lnTo>
                      <a:lnTo>
                        <a:pt x="3436" y="13214"/>
                      </a:lnTo>
                      <a:lnTo>
                        <a:pt x="3461" y="13203"/>
                      </a:lnTo>
                      <a:lnTo>
                        <a:pt x="3486" y="13193"/>
                      </a:lnTo>
                      <a:lnTo>
                        <a:pt x="3512" y="13184"/>
                      </a:lnTo>
                      <a:lnTo>
                        <a:pt x="3538" y="13176"/>
                      </a:lnTo>
                      <a:lnTo>
                        <a:pt x="3565" y="13171"/>
                      </a:lnTo>
                      <a:lnTo>
                        <a:pt x="3593" y="13165"/>
                      </a:lnTo>
                      <a:lnTo>
                        <a:pt x="3620" y="13162"/>
                      </a:lnTo>
                      <a:lnTo>
                        <a:pt x="3648" y="13159"/>
                      </a:lnTo>
                      <a:lnTo>
                        <a:pt x="3677" y="13159"/>
                      </a:lnTo>
                      <a:close/>
                      <a:moveTo>
                        <a:pt x="1748" y="14955"/>
                      </a:moveTo>
                      <a:lnTo>
                        <a:pt x="5585" y="14955"/>
                      </a:lnTo>
                      <a:lnTo>
                        <a:pt x="5600" y="14957"/>
                      </a:lnTo>
                      <a:lnTo>
                        <a:pt x="5613" y="14958"/>
                      </a:lnTo>
                      <a:lnTo>
                        <a:pt x="5626" y="14961"/>
                      </a:lnTo>
                      <a:lnTo>
                        <a:pt x="5640" y="14965"/>
                      </a:lnTo>
                      <a:lnTo>
                        <a:pt x="5652" y="14972"/>
                      </a:lnTo>
                      <a:lnTo>
                        <a:pt x="5663" y="14979"/>
                      </a:lnTo>
                      <a:lnTo>
                        <a:pt x="5674" y="14987"/>
                      </a:lnTo>
                      <a:lnTo>
                        <a:pt x="5684" y="14994"/>
                      </a:lnTo>
                      <a:lnTo>
                        <a:pt x="5693" y="15004"/>
                      </a:lnTo>
                      <a:lnTo>
                        <a:pt x="5701" y="15014"/>
                      </a:lnTo>
                      <a:lnTo>
                        <a:pt x="5708" y="15025"/>
                      </a:lnTo>
                      <a:lnTo>
                        <a:pt x="5714" y="15038"/>
                      </a:lnTo>
                      <a:lnTo>
                        <a:pt x="5718" y="15050"/>
                      </a:lnTo>
                      <a:lnTo>
                        <a:pt x="5722" y="15062"/>
                      </a:lnTo>
                      <a:lnTo>
                        <a:pt x="5724" y="15075"/>
                      </a:lnTo>
                      <a:lnTo>
                        <a:pt x="5725" y="15090"/>
                      </a:lnTo>
                      <a:lnTo>
                        <a:pt x="5725" y="15090"/>
                      </a:lnTo>
                      <a:lnTo>
                        <a:pt x="5724" y="15103"/>
                      </a:lnTo>
                      <a:lnTo>
                        <a:pt x="5722" y="15116"/>
                      </a:lnTo>
                      <a:lnTo>
                        <a:pt x="5718" y="15130"/>
                      </a:lnTo>
                      <a:lnTo>
                        <a:pt x="5714" y="15142"/>
                      </a:lnTo>
                      <a:lnTo>
                        <a:pt x="5708" y="15153"/>
                      </a:lnTo>
                      <a:lnTo>
                        <a:pt x="5701" y="15164"/>
                      </a:lnTo>
                      <a:lnTo>
                        <a:pt x="5693" y="15175"/>
                      </a:lnTo>
                      <a:lnTo>
                        <a:pt x="5684" y="15184"/>
                      </a:lnTo>
                      <a:lnTo>
                        <a:pt x="5674" y="15193"/>
                      </a:lnTo>
                      <a:lnTo>
                        <a:pt x="5663" y="15201"/>
                      </a:lnTo>
                      <a:lnTo>
                        <a:pt x="5652" y="15207"/>
                      </a:lnTo>
                      <a:lnTo>
                        <a:pt x="5640" y="15213"/>
                      </a:lnTo>
                      <a:lnTo>
                        <a:pt x="5626" y="15217"/>
                      </a:lnTo>
                      <a:lnTo>
                        <a:pt x="5613" y="15221"/>
                      </a:lnTo>
                      <a:lnTo>
                        <a:pt x="5600" y="15223"/>
                      </a:lnTo>
                      <a:lnTo>
                        <a:pt x="5585" y="15224"/>
                      </a:lnTo>
                      <a:lnTo>
                        <a:pt x="1748" y="15224"/>
                      </a:lnTo>
                      <a:lnTo>
                        <a:pt x="1733" y="15223"/>
                      </a:lnTo>
                      <a:lnTo>
                        <a:pt x="1720" y="15221"/>
                      </a:lnTo>
                      <a:lnTo>
                        <a:pt x="1705" y="15217"/>
                      </a:lnTo>
                      <a:lnTo>
                        <a:pt x="1693" y="15213"/>
                      </a:lnTo>
                      <a:lnTo>
                        <a:pt x="1681" y="15207"/>
                      </a:lnTo>
                      <a:lnTo>
                        <a:pt x="1669" y="15201"/>
                      </a:lnTo>
                      <a:lnTo>
                        <a:pt x="1659" y="15193"/>
                      </a:lnTo>
                      <a:lnTo>
                        <a:pt x="1649" y="15184"/>
                      </a:lnTo>
                      <a:lnTo>
                        <a:pt x="1640" y="15175"/>
                      </a:lnTo>
                      <a:lnTo>
                        <a:pt x="1631" y="15164"/>
                      </a:lnTo>
                      <a:lnTo>
                        <a:pt x="1624" y="15153"/>
                      </a:lnTo>
                      <a:lnTo>
                        <a:pt x="1619" y="15142"/>
                      </a:lnTo>
                      <a:lnTo>
                        <a:pt x="1613" y="15130"/>
                      </a:lnTo>
                      <a:lnTo>
                        <a:pt x="1610" y="15116"/>
                      </a:lnTo>
                      <a:lnTo>
                        <a:pt x="1608" y="15103"/>
                      </a:lnTo>
                      <a:lnTo>
                        <a:pt x="1608" y="15090"/>
                      </a:lnTo>
                      <a:lnTo>
                        <a:pt x="1608" y="15090"/>
                      </a:lnTo>
                      <a:lnTo>
                        <a:pt x="1608" y="15075"/>
                      </a:lnTo>
                      <a:lnTo>
                        <a:pt x="1610" y="15062"/>
                      </a:lnTo>
                      <a:lnTo>
                        <a:pt x="1613" y="15050"/>
                      </a:lnTo>
                      <a:lnTo>
                        <a:pt x="1619" y="15038"/>
                      </a:lnTo>
                      <a:lnTo>
                        <a:pt x="1624" y="15025"/>
                      </a:lnTo>
                      <a:lnTo>
                        <a:pt x="1631" y="15014"/>
                      </a:lnTo>
                      <a:lnTo>
                        <a:pt x="1640" y="15004"/>
                      </a:lnTo>
                      <a:lnTo>
                        <a:pt x="1649" y="14994"/>
                      </a:lnTo>
                      <a:lnTo>
                        <a:pt x="1659" y="14987"/>
                      </a:lnTo>
                      <a:lnTo>
                        <a:pt x="1669" y="14979"/>
                      </a:lnTo>
                      <a:lnTo>
                        <a:pt x="1681" y="14972"/>
                      </a:lnTo>
                      <a:lnTo>
                        <a:pt x="1693" y="14965"/>
                      </a:lnTo>
                      <a:lnTo>
                        <a:pt x="1705" y="14961"/>
                      </a:lnTo>
                      <a:lnTo>
                        <a:pt x="1720" y="14958"/>
                      </a:lnTo>
                      <a:lnTo>
                        <a:pt x="1733" y="14957"/>
                      </a:lnTo>
                      <a:lnTo>
                        <a:pt x="1748" y="14955"/>
                      </a:lnTo>
                      <a:close/>
                      <a:moveTo>
                        <a:pt x="1748" y="15438"/>
                      </a:moveTo>
                      <a:lnTo>
                        <a:pt x="5585" y="15438"/>
                      </a:lnTo>
                      <a:lnTo>
                        <a:pt x="5600" y="15439"/>
                      </a:lnTo>
                      <a:lnTo>
                        <a:pt x="5613" y="15440"/>
                      </a:lnTo>
                      <a:lnTo>
                        <a:pt x="5626" y="15444"/>
                      </a:lnTo>
                      <a:lnTo>
                        <a:pt x="5640" y="15449"/>
                      </a:lnTo>
                      <a:lnTo>
                        <a:pt x="5652" y="15455"/>
                      </a:lnTo>
                      <a:lnTo>
                        <a:pt x="5663" y="15461"/>
                      </a:lnTo>
                      <a:lnTo>
                        <a:pt x="5674" y="15469"/>
                      </a:lnTo>
                      <a:lnTo>
                        <a:pt x="5684" y="15478"/>
                      </a:lnTo>
                      <a:lnTo>
                        <a:pt x="5693" y="15487"/>
                      </a:lnTo>
                      <a:lnTo>
                        <a:pt x="5701" y="15497"/>
                      </a:lnTo>
                      <a:lnTo>
                        <a:pt x="5708" y="15508"/>
                      </a:lnTo>
                      <a:lnTo>
                        <a:pt x="5714" y="15520"/>
                      </a:lnTo>
                      <a:lnTo>
                        <a:pt x="5718" y="15532"/>
                      </a:lnTo>
                      <a:lnTo>
                        <a:pt x="5722" y="15546"/>
                      </a:lnTo>
                      <a:lnTo>
                        <a:pt x="5724" y="15559"/>
                      </a:lnTo>
                      <a:lnTo>
                        <a:pt x="5725" y="15572"/>
                      </a:lnTo>
                      <a:lnTo>
                        <a:pt x="5725" y="15572"/>
                      </a:lnTo>
                      <a:lnTo>
                        <a:pt x="5724" y="15586"/>
                      </a:lnTo>
                      <a:lnTo>
                        <a:pt x="5722" y="15599"/>
                      </a:lnTo>
                      <a:lnTo>
                        <a:pt x="5718" y="15612"/>
                      </a:lnTo>
                      <a:lnTo>
                        <a:pt x="5714" y="15624"/>
                      </a:lnTo>
                      <a:lnTo>
                        <a:pt x="5708" y="15636"/>
                      </a:lnTo>
                      <a:lnTo>
                        <a:pt x="5701" y="15647"/>
                      </a:lnTo>
                      <a:lnTo>
                        <a:pt x="5693" y="15658"/>
                      </a:lnTo>
                      <a:lnTo>
                        <a:pt x="5684" y="15667"/>
                      </a:lnTo>
                      <a:lnTo>
                        <a:pt x="5674" y="15675"/>
                      </a:lnTo>
                      <a:lnTo>
                        <a:pt x="5663" y="15683"/>
                      </a:lnTo>
                      <a:lnTo>
                        <a:pt x="5652" y="15690"/>
                      </a:lnTo>
                      <a:lnTo>
                        <a:pt x="5640" y="15695"/>
                      </a:lnTo>
                      <a:lnTo>
                        <a:pt x="5626" y="15700"/>
                      </a:lnTo>
                      <a:lnTo>
                        <a:pt x="5613" y="15703"/>
                      </a:lnTo>
                      <a:lnTo>
                        <a:pt x="5600" y="15705"/>
                      </a:lnTo>
                      <a:lnTo>
                        <a:pt x="5585" y="15707"/>
                      </a:lnTo>
                      <a:lnTo>
                        <a:pt x="1748" y="15707"/>
                      </a:lnTo>
                      <a:lnTo>
                        <a:pt x="1733" y="15705"/>
                      </a:lnTo>
                      <a:lnTo>
                        <a:pt x="1720" y="15703"/>
                      </a:lnTo>
                      <a:lnTo>
                        <a:pt x="1705" y="15700"/>
                      </a:lnTo>
                      <a:lnTo>
                        <a:pt x="1693" y="15695"/>
                      </a:lnTo>
                      <a:lnTo>
                        <a:pt x="1681" y="15690"/>
                      </a:lnTo>
                      <a:lnTo>
                        <a:pt x="1669" y="15683"/>
                      </a:lnTo>
                      <a:lnTo>
                        <a:pt x="1659" y="15675"/>
                      </a:lnTo>
                      <a:lnTo>
                        <a:pt x="1649" y="15667"/>
                      </a:lnTo>
                      <a:lnTo>
                        <a:pt x="1640" y="15658"/>
                      </a:lnTo>
                      <a:lnTo>
                        <a:pt x="1631" y="15647"/>
                      </a:lnTo>
                      <a:lnTo>
                        <a:pt x="1624" y="15636"/>
                      </a:lnTo>
                      <a:lnTo>
                        <a:pt x="1619" y="15624"/>
                      </a:lnTo>
                      <a:lnTo>
                        <a:pt x="1613" y="15612"/>
                      </a:lnTo>
                      <a:lnTo>
                        <a:pt x="1610" y="15599"/>
                      </a:lnTo>
                      <a:lnTo>
                        <a:pt x="1608" y="15586"/>
                      </a:lnTo>
                      <a:lnTo>
                        <a:pt x="1608" y="15572"/>
                      </a:lnTo>
                      <a:lnTo>
                        <a:pt x="1608" y="15572"/>
                      </a:lnTo>
                      <a:lnTo>
                        <a:pt x="1608" y="15559"/>
                      </a:lnTo>
                      <a:lnTo>
                        <a:pt x="1610" y="15546"/>
                      </a:lnTo>
                      <a:lnTo>
                        <a:pt x="1613" y="15532"/>
                      </a:lnTo>
                      <a:lnTo>
                        <a:pt x="1619" y="15520"/>
                      </a:lnTo>
                      <a:lnTo>
                        <a:pt x="1624" y="15508"/>
                      </a:lnTo>
                      <a:lnTo>
                        <a:pt x="1631" y="15497"/>
                      </a:lnTo>
                      <a:lnTo>
                        <a:pt x="1640" y="15487"/>
                      </a:lnTo>
                      <a:lnTo>
                        <a:pt x="1649" y="15478"/>
                      </a:lnTo>
                      <a:lnTo>
                        <a:pt x="1659" y="15469"/>
                      </a:lnTo>
                      <a:lnTo>
                        <a:pt x="1669" y="15461"/>
                      </a:lnTo>
                      <a:lnTo>
                        <a:pt x="1681" y="15455"/>
                      </a:lnTo>
                      <a:lnTo>
                        <a:pt x="1693" y="15449"/>
                      </a:lnTo>
                      <a:lnTo>
                        <a:pt x="1705" y="15444"/>
                      </a:lnTo>
                      <a:lnTo>
                        <a:pt x="1720" y="15440"/>
                      </a:lnTo>
                      <a:lnTo>
                        <a:pt x="1733" y="15439"/>
                      </a:lnTo>
                      <a:lnTo>
                        <a:pt x="1748" y="15438"/>
                      </a:lnTo>
                      <a:close/>
                      <a:moveTo>
                        <a:pt x="1748" y="15921"/>
                      </a:moveTo>
                      <a:lnTo>
                        <a:pt x="5585" y="15921"/>
                      </a:lnTo>
                      <a:lnTo>
                        <a:pt x="5600" y="15922"/>
                      </a:lnTo>
                      <a:lnTo>
                        <a:pt x="5613" y="15924"/>
                      </a:lnTo>
                      <a:lnTo>
                        <a:pt x="5626" y="15927"/>
                      </a:lnTo>
                      <a:lnTo>
                        <a:pt x="5640" y="15932"/>
                      </a:lnTo>
                      <a:lnTo>
                        <a:pt x="5652" y="15937"/>
                      </a:lnTo>
                      <a:lnTo>
                        <a:pt x="5663" y="15944"/>
                      </a:lnTo>
                      <a:lnTo>
                        <a:pt x="5674" y="15952"/>
                      </a:lnTo>
                      <a:lnTo>
                        <a:pt x="5684" y="15961"/>
                      </a:lnTo>
                      <a:lnTo>
                        <a:pt x="5693" y="15969"/>
                      </a:lnTo>
                      <a:lnTo>
                        <a:pt x="5701" y="15981"/>
                      </a:lnTo>
                      <a:lnTo>
                        <a:pt x="5708" y="15992"/>
                      </a:lnTo>
                      <a:lnTo>
                        <a:pt x="5714" y="16003"/>
                      </a:lnTo>
                      <a:lnTo>
                        <a:pt x="5718" y="16015"/>
                      </a:lnTo>
                      <a:lnTo>
                        <a:pt x="5722" y="16028"/>
                      </a:lnTo>
                      <a:lnTo>
                        <a:pt x="5724" y="16042"/>
                      </a:lnTo>
                      <a:lnTo>
                        <a:pt x="5725" y="16055"/>
                      </a:lnTo>
                      <a:lnTo>
                        <a:pt x="5725" y="16055"/>
                      </a:lnTo>
                      <a:lnTo>
                        <a:pt x="5724" y="16068"/>
                      </a:lnTo>
                      <a:lnTo>
                        <a:pt x="5722" y="16082"/>
                      </a:lnTo>
                      <a:lnTo>
                        <a:pt x="5718" y="16095"/>
                      </a:lnTo>
                      <a:lnTo>
                        <a:pt x="5714" y="16107"/>
                      </a:lnTo>
                      <a:lnTo>
                        <a:pt x="5708" y="16119"/>
                      </a:lnTo>
                      <a:lnTo>
                        <a:pt x="5701" y="16129"/>
                      </a:lnTo>
                      <a:lnTo>
                        <a:pt x="5693" y="16140"/>
                      </a:lnTo>
                      <a:lnTo>
                        <a:pt x="5684" y="16149"/>
                      </a:lnTo>
                      <a:lnTo>
                        <a:pt x="5674" y="16158"/>
                      </a:lnTo>
                      <a:lnTo>
                        <a:pt x="5663" y="16166"/>
                      </a:lnTo>
                      <a:lnTo>
                        <a:pt x="5652" y="16172"/>
                      </a:lnTo>
                      <a:lnTo>
                        <a:pt x="5640" y="16178"/>
                      </a:lnTo>
                      <a:lnTo>
                        <a:pt x="5626" y="16182"/>
                      </a:lnTo>
                      <a:lnTo>
                        <a:pt x="5613" y="16186"/>
                      </a:lnTo>
                      <a:lnTo>
                        <a:pt x="5600" y="16188"/>
                      </a:lnTo>
                      <a:lnTo>
                        <a:pt x="5585" y="16189"/>
                      </a:lnTo>
                      <a:lnTo>
                        <a:pt x="1748" y="16189"/>
                      </a:lnTo>
                      <a:lnTo>
                        <a:pt x="1733" y="16188"/>
                      </a:lnTo>
                      <a:lnTo>
                        <a:pt x="1720" y="16186"/>
                      </a:lnTo>
                      <a:lnTo>
                        <a:pt x="1705" y="16182"/>
                      </a:lnTo>
                      <a:lnTo>
                        <a:pt x="1693" y="16178"/>
                      </a:lnTo>
                      <a:lnTo>
                        <a:pt x="1681" y="16172"/>
                      </a:lnTo>
                      <a:lnTo>
                        <a:pt x="1669" y="16166"/>
                      </a:lnTo>
                      <a:lnTo>
                        <a:pt x="1659" y="16158"/>
                      </a:lnTo>
                      <a:lnTo>
                        <a:pt x="1649" y="16149"/>
                      </a:lnTo>
                      <a:lnTo>
                        <a:pt x="1640" y="16140"/>
                      </a:lnTo>
                      <a:lnTo>
                        <a:pt x="1631" y="16129"/>
                      </a:lnTo>
                      <a:lnTo>
                        <a:pt x="1624" y="16119"/>
                      </a:lnTo>
                      <a:lnTo>
                        <a:pt x="1619" y="16107"/>
                      </a:lnTo>
                      <a:lnTo>
                        <a:pt x="1613" y="16095"/>
                      </a:lnTo>
                      <a:lnTo>
                        <a:pt x="1610" y="16082"/>
                      </a:lnTo>
                      <a:lnTo>
                        <a:pt x="1608" y="16068"/>
                      </a:lnTo>
                      <a:lnTo>
                        <a:pt x="1608" y="16055"/>
                      </a:lnTo>
                      <a:lnTo>
                        <a:pt x="1608" y="16055"/>
                      </a:lnTo>
                      <a:lnTo>
                        <a:pt x="1608" y="16042"/>
                      </a:lnTo>
                      <a:lnTo>
                        <a:pt x="1610" y="16028"/>
                      </a:lnTo>
                      <a:lnTo>
                        <a:pt x="1613" y="16015"/>
                      </a:lnTo>
                      <a:lnTo>
                        <a:pt x="1619" y="16003"/>
                      </a:lnTo>
                      <a:lnTo>
                        <a:pt x="1624" y="15992"/>
                      </a:lnTo>
                      <a:lnTo>
                        <a:pt x="1631" y="15981"/>
                      </a:lnTo>
                      <a:lnTo>
                        <a:pt x="1640" y="15969"/>
                      </a:lnTo>
                      <a:lnTo>
                        <a:pt x="1649" y="15961"/>
                      </a:lnTo>
                      <a:lnTo>
                        <a:pt x="1659" y="15952"/>
                      </a:lnTo>
                      <a:lnTo>
                        <a:pt x="1669" y="15944"/>
                      </a:lnTo>
                      <a:lnTo>
                        <a:pt x="1681" y="15937"/>
                      </a:lnTo>
                      <a:lnTo>
                        <a:pt x="1693" y="15932"/>
                      </a:lnTo>
                      <a:lnTo>
                        <a:pt x="1705" y="15927"/>
                      </a:lnTo>
                      <a:lnTo>
                        <a:pt x="1720" y="15924"/>
                      </a:lnTo>
                      <a:lnTo>
                        <a:pt x="1733" y="15922"/>
                      </a:lnTo>
                      <a:lnTo>
                        <a:pt x="1748" y="15921"/>
                      </a:lnTo>
                      <a:close/>
                      <a:moveTo>
                        <a:pt x="704" y="2929"/>
                      </a:moveTo>
                      <a:lnTo>
                        <a:pt x="6628" y="2929"/>
                      </a:lnTo>
                      <a:lnTo>
                        <a:pt x="6642" y="2930"/>
                      </a:lnTo>
                      <a:lnTo>
                        <a:pt x="6655" y="2931"/>
                      </a:lnTo>
                      <a:lnTo>
                        <a:pt x="6669" y="2932"/>
                      </a:lnTo>
                      <a:lnTo>
                        <a:pt x="6682" y="2934"/>
                      </a:lnTo>
                      <a:lnTo>
                        <a:pt x="6694" y="2938"/>
                      </a:lnTo>
                      <a:lnTo>
                        <a:pt x="6707" y="2941"/>
                      </a:lnTo>
                      <a:lnTo>
                        <a:pt x="6720" y="2944"/>
                      </a:lnTo>
                      <a:lnTo>
                        <a:pt x="6732" y="2949"/>
                      </a:lnTo>
                      <a:lnTo>
                        <a:pt x="6744" y="2954"/>
                      </a:lnTo>
                      <a:lnTo>
                        <a:pt x="6755" y="2960"/>
                      </a:lnTo>
                      <a:lnTo>
                        <a:pt x="6766" y="2965"/>
                      </a:lnTo>
                      <a:lnTo>
                        <a:pt x="6777" y="2972"/>
                      </a:lnTo>
                      <a:lnTo>
                        <a:pt x="6787" y="2979"/>
                      </a:lnTo>
                      <a:lnTo>
                        <a:pt x="6797" y="2986"/>
                      </a:lnTo>
                      <a:lnTo>
                        <a:pt x="6807" y="2994"/>
                      </a:lnTo>
                      <a:lnTo>
                        <a:pt x="6817" y="3002"/>
                      </a:lnTo>
                      <a:lnTo>
                        <a:pt x="6826" y="3011"/>
                      </a:lnTo>
                      <a:lnTo>
                        <a:pt x="6834" y="3020"/>
                      </a:lnTo>
                      <a:lnTo>
                        <a:pt x="6842" y="3029"/>
                      </a:lnTo>
                      <a:lnTo>
                        <a:pt x="6849" y="3039"/>
                      </a:lnTo>
                      <a:lnTo>
                        <a:pt x="6856" y="3049"/>
                      </a:lnTo>
                      <a:lnTo>
                        <a:pt x="6863" y="3060"/>
                      </a:lnTo>
                      <a:lnTo>
                        <a:pt x="6868" y="3070"/>
                      </a:lnTo>
                      <a:lnTo>
                        <a:pt x="6874" y="3081"/>
                      </a:lnTo>
                      <a:lnTo>
                        <a:pt x="6879" y="3092"/>
                      </a:lnTo>
                      <a:lnTo>
                        <a:pt x="6883" y="3104"/>
                      </a:lnTo>
                      <a:lnTo>
                        <a:pt x="6887" y="3115"/>
                      </a:lnTo>
                      <a:lnTo>
                        <a:pt x="6889" y="3127"/>
                      </a:lnTo>
                      <a:lnTo>
                        <a:pt x="6893" y="3140"/>
                      </a:lnTo>
                      <a:lnTo>
                        <a:pt x="6894" y="3152"/>
                      </a:lnTo>
                      <a:lnTo>
                        <a:pt x="6895" y="3164"/>
                      </a:lnTo>
                      <a:lnTo>
                        <a:pt x="6895" y="3177"/>
                      </a:lnTo>
                      <a:lnTo>
                        <a:pt x="6895" y="3764"/>
                      </a:lnTo>
                      <a:lnTo>
                        <a:pt x="6895" y="3776"/>
                      </a:lnTo>
                      <a:lnTo>
                        <a:pt x="6894" y="3790"/>
                      </a:lnTo>
                      <a:lnTo>
                        <a:pt x="6893" y="3802"/>
                      </a:lnTo>
                      <a:lnTo>
                        <a:pt x="6889" y="3814"/>
                      </a:lnTo>
                      <a:lnTo>
                        <a:pt x="6887" y="3826"/>
                      </a:lnTo>
                      <a:lnTo>
                        <a:pt x="6883" y="3837"/>
                      </a:lnTo>
                      <a:lnTo>
                        <a:pt x="6879" y="3850"/>
                      </a:lnTo>
                      <a:lnTo>
                        <a:pt x="6874" y="3861"/>
                      </a:lnTo>
                      <a:lnTo>
                        <a:pt x="6868" y="3872"/>
                      </a:lnTo>
                      <a:lnTo>
                        <a:pt x="6863" y="3882"/>
                      </a:lnTo>
                      <a:lnTo>
                        <a:pt x="6856" y="3893"/>
                      </a:lnTo>
                      <a:lnTo>
                        <a:pt x="6849" y="3903"/>
                      </a:lnTo>
                      <a:lnTo>
                        <a:pt x="6842" y="3912"/>
                      </a:lnTo>
                      <a:lnTo>
                        <a:pt x="6834" y="3922"/>
                      </a:lnTo>
                      <a:lnTo>
                        <a:pt x="6826" y="3931"/>
                      </a:lnTo>
                      <a:lnTo>
                        <a:pt x="6817" y="3939"/>
                      </a:lnTo>
                      <a:lnTo>
                        <a:pt x="6807" y="3947"/>
                      </a:lnTo>
                      <a:lnTo>
                        <a:pt x="6797" y="3955"/>
                      </a:lnTo>
                      <a:lnTo>
                        <a:pt x="6787" y="3963"/>
                      </a:lnTo>
                      <a:lnTo>
                        <a:pt x="6777" y="3969"/>
                      </a:lnTo>
                      <a:lnTo>
                        <a:pt x="6766" y="3976"/>
                      </a:lnTo>
                      <a:lnTo>
                        <a:pt x="6755" y="3982"/>
                      </a:lnTo>
                      <a:lnTo>
                        <a:pt x="6744" y="3987"/>
                      </a:lnTo>
                      <a:lnTo>
                        <a:pt x="6732" y="3993"/>
                      </a:lnTo>
                      <a:lnTo>
                        <a:pt x="6720" y="3997"/>
                      </a:lnTo>
                      <a:lnTo>
                        <a:pt x="6707" y="4000"/>
                      </a:lnTo>
                      <a:lnTo>
                        <a:pt x="6694" y="4004"/>
                      </a:lnTo>
                      <a:lnTo>
                        <a:pt x="6682" y="4007"/>
                      </a:lnTo>
                      <a:lnTo>
                        <a:pt x="6669" y="4009"/>
                      </a:lnTo>
                      <a:lnTo>
                        <a:pt x="6655" y="4010"/>
                      </a:lnTo>
                      <a:lnTo>
                        <a:pt x="6642" y="4012"/>
                      </a:lnTo>
                      <a:lnTo>
                        <a:pt x="6628" y="4012"/>
                      </a:lnTo>
                      <a:lnTo>
                        <a:pt x="704" y="4012"/>
                      </a:lnTo>
                      <a:lnTo>
                        <a:pt x="691" y="4012"/>
                      </a:lnTo>
                      <a:lnTo>
                        <a:pt x="678" y="4010"/>
                      </a:lnTo>
                      <a:lnTo>
                        <a:pt x="664" y="4009"/>
                      </a:lnTo>
                      <a:lnTo>
                        <a:pt x="651" y="4007"/>
                      </a:lnTo>
                      <a:lnTo>
                        <a:pt x="638" y="4004"/>
                      </a:lnTo>
                      <a:lnTo>
                        <a:pt x="625" y="4000"/>
                      </a:lnTo>
                      <a:lnTo>
                        <a:pt x="613" y="3997"/>
                      </a:lnTo>
                      <a:lnTo>
                        <a:pt x="601" y="3993"/>
                      </a:lnTo>
                      <a:lnTo>
                        <a:pt x="589" y="3987"/>
                      </a:lnTo>
                      <a:lnTo>
                        <a:pt x="578" y="3982"/>
                      </a:lnTo>
                      <a:lnTo>
                        <a:pt x="566" y="3976"/>
                      </a:lnTo>
                      <a:lnTo>
                        <a:pt x="556" y="3969"/>
                      </a:lnTo>
                      <a:lnTo>
                        <a:pt x="544" y="3963"/>
                      </a:lnTo>
                      <a:lnTo>
                        <a:pt x="534" y="3955"/>
                      </a:lnTo>
                      <a:lnTo>
                        <a:pt x="524" y="3947"/>
                      </a:lnTo>
                      <a:lnTo>
                        <a:pt x="516" y="3939"/>
                      </a:lnTo>
                      <a:lnTo>
                        <a:pt x="507" y="3931"/>
                      </a:lnTo>
                      <a:lnTo>
                        <a:pt x="498" y="3922"/>
                      </a:lnTo>
                      <a:lnTo>
                        <a:pt x="490" y="3912"/>
                      </a:lnTo>
                      <a:lnTo>
                        <a:pt x="483" y="3903"/>
                      </a:lnTo>
                      <a:lnTo>
                        <a:pt x="476" y="3893"/>
                      </a:lnTo>
                      <a:lnTo>
                        <a:pt x="469" y="3882"/>
                      </a:lnTo>
                      <a:lnTo>
                        <a:pt x="463" y="3872"/>
                      </a:lnTo>
                      <a:lnTo>
                        <a:pt x="458" y="3861"/>
                      </a:lnTo>
                      <a:lnTo>
                        <a:pt x="454" y="3850"/>
                      </a:lnTo>
                      <a:lnTo>
                        <a:pt x="449" y="3837"/>
                      </a:lnTo>
                      <a:lnTo>
                        <a:pt x="446" y="3826"/>
                      </a:lnTo>
                      <a:lnTo>
                        <a:pt x="442" y="3814"/>
                      </a:lnTo>
                      <a:lnTo>
                        <a:pt x="440" y="3802"/>
                      </a:lnTo>
                      <a:lnTo>
                        <a:pt x="439" y="3790"/>
                      </a:lnTo>
                      <a:lnTo>
                        <a:pt x="438" y="3776"/>
                      </a:lnTo>
                      <a:lnTo>
                        <a:pt x="437" y="3764"/>
                      </a:lnTo>
                      <a:lnTo>
                        <a:pt x="437" y="3177"/>
                      </a:lnTo>
                      <a:lnTo>
                        <a:pt x="438" y="3164"/>
                      </a:lnTo>
                      <a:lnTo>
                        <a:pt x="439" y="3152"/>
                      </a:lnTo>
                      <a:lnTo>
                        <a:pt x="440" y="3140"/>
                      </a:lnTo>
                      <a:lnTo>
                        <a:pt x="442" y="3127"/>
                      </a:lnTo>
                      <a:lnTo>
                        <a:pt x="446" y="3115"/>
                      </a:lnTo>
                      <a:lnTo>
                        <a:pt x="449" y="3104"/>
                      </a:lnTo>
                      <a:lnTo>
                        <a:pt x="454" y="3092"/>
                      </a:lnTo>
                      <a:lnTo>
                        <a:pt x="458" y="3081"/>
                      </a:lnTo>
                      <a:lnTo>
                        <a:pt x="463" y="3070"/>
                      </a:lnTo>
                      <a:lnTo>
                        <a:pt x="469" y="3060"/>
                      </a:lnTo>
                      <a:lnTo>
                        <a:pt x="476" y="3049"/>
                      </a:lnTo>
                      <a:lnTo>
                        <a:pt x="483" y="3039"/>
                      </a:lnTo>
                      <a:lnTo>
                        <a:pt x="490" y="3029"/>
                      </a:lnTo>
                      <a:lnTo>
                        <a:pt x="498" y="3020"/>
                      </a:lnTo>
                      <a:lnTo>
                        <a:pt x="507" y="3011"/>
                      </a:lnTo>
                      <a:lnTo>
                        <a:pt x="516" y="3002"/>
                      </a:lnTo>
                      <a:lnTo>
                        <a:pt x="524" y="2994"/>
                      </a:lnTo>
                      <a:lnTo>
                        <a:pt x="534" y="2986"/>
                      </a:lnTo>
                      <a:lnTo>
                        <a:pt x="544" y="2979"/>
                      </a:lnTo>
                      <a:lnTo>
                        <a:pt x="556" y="2972"/>
                      </a:lnTo>
                      <a:lnTo>
                        <a:pt x="566" y="2965"/>
                      </a:lnTo>
                      <a:lnTo>
                        <a:pt x="578" y="2960"/>
                      </a:lnTo>
                      <a:lnTo>
                        <a:pt x="589" y="2954"/>
                      </a:lnTo>
                      <a:lnTo>
                        <a:pt x="601" y="2949"/>
                      </a:lnTo>
                      <a:lnTo>
                        <a:pt x="613" y="2944"/>
                      </a:lnTo>
                      <a:lnTo>
                        <a:pt x="625" y="2941"/>
                      </a:lnTo>
                      <a:lnTo>
                        <a:pt x="638" y="2938"/>
                      </a:lnTo>
                      <a:lnTo>
                        <a:pt x="651" y="2934"/>
                      </a:lnTo>
                      <a:lnTo>
                        <a:pt x="664" y="2932"/>
                      </a:lnTo>
                      <a:lnTo>
                        <a:pt x="678" y="2931"/>
                      </a:lnTo>
                      <a:lnTo>
                        <a:pt x="691" y="2930"/>
                      </a:lnTo>
                      <a:lnTo>
                        <a:pt x="704" y="2929"/>
                      </a:lnTo>
                      <a:close/>
                      <a:moveTo>
                        <a:pt x="704" y="1747"/>
                      </a:moveTo>
                      <a:lnTo>
                        <a:pt x="6628" y="1747"/>
                      </a:lnTo>
                      <a:lnTo>
                        <a:pt x="6642" y="1747"/>
                      </a:lnTo>
                      <a:lnTo>
                        <a:pt x="6655" y="1748"/>
                      </a:lnTo>
                      <a:lnTo>
                        <a:pt x="6669" y="1749"/>
                      </a:lnTo>
                      <a:lnTo>
                        <a:pt x="6682" y="1752"/>
                      </a:lnTo>
                      <a:lnTo>
                        <a:pt x="6694" y="1755"/>
                      </a:lnTo>
                      <a:lnTo>
                        <a:pt x="6707" y="1758"/>
                      </a:lnTo>
                      <a:lnTo>
                        <a:pt x="6720" y="1762"/>
                      </a:lnTo>
                      <a:lnTo>
                        <a:pt x="6732" y="1766"/>
                      </a:lnTo>
                      <a:lnTo>
                        <a:pt x="6744" y="1772"/>
                      </a:lnTo>
                      <a:lnTo>
                        <a:pt x="6755" y="1777"/>
                      </a:lnTo>
                      <a:lnTo>
                        <a:pt x="6766" y="1783"/>
                      </a:lnTo>
                      <a:lnTo>
                        <a:pt x="6777" y="1789"/>
                      </a:lnTo>
                      <a:lnTo>
                        <a:pt x="6787" y="1796"/>
                      </a:lnTo>
                      <a:lnTo>
                        <a:pt x="6797" y="1804"/>
                      </a:lnTo>
                      <a:lnTo>
                        <a:pt x="6807" y="1812"/>
                      </a:lnTo>
                      <a:lnTo>
                        <a:pt x="6817" y="1819"/>
                      </a:lnTo>
                      <a:lnTo>
                        <a:pt x="6826" y="1828"/>
                      </a:lnTo>
                      <a:lnTo>
                        <a:pt x="6834" y="1837"/>
                      </a:lnTo>
                      <a:lnTo>
                        <a:pt x="6842" y="1846"/>
                      </a:lnTo>
                      <a:lnTo>
                        <a:pt x="6849" y="1856"/>
                      </a:lnTo>
                      <a:lnTo>
                        <a:pt x="6856" y="1866"/>
                      </a:lnTo>
                      <a:lnTo>
                        <a:pt x="6863" y="1877"/>
                      </a:lnTo>
                      <a:lnTo>
                        <a:pt x="6868" y="1887"/>
                      </a:lnTo>
                      <a:lnTo>
                        <a:pt x="6874" y="1898"/>
                      </a:lnTo>
                      <a:lnTo>
                        <a:pt x="6879" y="1909"/>
                      </a:lnTo>
                      <a:lnTo>
                        <a:pt x="6883" y="1921"/>
                      </a:lnTo>
                      <a:lnTo>
                        <a:pt x="6887" y="1933"/>
                      </a:lnTo>
                      <a:lnTo>
                        <a:pt x="6889" y="1945"/>
                      </a:lnTo>
                      <a:lnTo>
                        <a:pt x="6893" y="1957"/>
                      </a:lnTo>
                      <a:lnTo>
                        <a:pt x="6894" y="1969"/>
                      </a:lnTo>
                      <a:lnTo>
                        <a:pt x="6895" y="1981"/>
                      </a:lnTo>
                      <a:lnTo>
                        <a:pt x="6895" y="1995"/>
                      </a:lnTo>
                      <a:lnTo>
                        <a:pt x="6895" y="2582"/>
                      </a:lnTo>
                      <a:lnTo>
                        <a:pt x="6895" y="2594"/>
                      </a:lnTo>
                      <a:lnTo>
                        <a:pt x="6894" y="2607"/>
                      </a:lnTo>
                      <a:lnTo>
                        <a:pt x="6893" y="2619"/>
                      </a:lnTo>
                      <a:lnTo>
                        <a:pt x="6889" y="2631"/>
                      </a:lnTo>
                      <a:lnTo>
                        <a:pt x="6887" y="2644"/>
                      </a:lnTo>
                      <a:lnTo>
                        <a:pt x="6883" y="2655"/>
                      </a:lnTo>
                      <a:lnTo>
                        <a:pt x="6879" y="2667"/>
                      </a:lnTo>
                      <a:lnTo>
                        <a:pt x="6874" y="2678"/>
                      </a:lnTo>
                      <a:lnTo>
                        <a:pt x="6868" y="2689"/>
                      </a:lnTo>
                      <a:lnTo>
                        <a:pt x="6863" y="2699"/>
                      </a:lnTo>
                      <a:lnTo>
                        <a:pt x="6856" y="2710"/>
                      </a:lnTo>
                      <a:lnTo>
                        <a:pt x="6849" y="2720"/>
                      </a:lnTo>
                      <a:lnTo>
                        <a:pt x="6842" y="2730"/>
                      </a:lnTo>
                      <a:lnTo>
                        <a:pt x="6834" y="2739"/>
                      </a:lnTo>
                      <a:lnTo>
                        <a:pt x="6826" y="2748"/>
                      </a:lnTo>
                      <a:lnTo>
                        <a:pt x="6817" y="2757"/>
                      </a:lnTo>
                      <a:lnTo>
                        <a:pt x="6807" y="2765"/>
                      </a:lnTo>
                      <a:lnTo>
                        <a:pt x="6797" y="2772"/>
                      </a:lnTo>
                      <a:lnTo>
                        <a:pt x="6787" y="2780"/>
                      </a:lnTo>
                      <a:lnTo>
                        <a:pt x="6777" y="2787"/>
                      </a:lnTo>
                      <a:lnTo>
                        <a:pt x="6766" y="2793"/>
                      </a:lnTo>
                      <a:lnTo>
                        <a:pt x="6755" y="2799"/>
                      </a:lnTo>
                      <a:lnTo>
                        <a:pt x="6744" y="2805"/>
                      </a:lnTo>
                      <a:lnTo>
                        <a:pt x="6732" y="2810"/>
                      </a:lnTo>
                      <a:lnTo>
                        <a:pt x="6720" y="2814"/>
                      </a:lnTo>
                      <a:lnTo>
                        <a:pt x="6707" y="2818"/>
                      </a:lnTo>
                      <a:lnTo>
                        <a:pt x="6694" y="2821"/>
                      </a:lnTo>
                      <a:lnTo>
                        <a:pt x="6682" y="2824"/>
                      </a:lnTo>
                      <a:lnTo>
                        <a:pt x="6669" y="2827"/>
                      </a:lnTo>
                      <a:lnTo>
                        <a:pt x="6655" y="2828"/>
                      </a:lnTo>
                      <a:lnTo>
                        <a:pt x="6642" y="2829"/>
                      </a:lnTo>
                      <a:lnTo>
                        <a:pt x="6628" y="2829"/>
                      </a:lnTo>
                      <a:lnTo>
                        <a:pt x="704" y="2829"/>
                      </a:lnTo>
                      <a:lnTo>
                        <a:pt x="691" y="2829"/>
                      </a:lnTo>
                      <a:lnTo>
                        <a:pt x="678" y="2828"/>
                      </a:lnTo>
                      <a:lnTo>
                        <a:pt x="664" y="2827"/>
                      </a:lnTo>
                      <a:lnTo>
                        <a:pt x="651" y="2824"/>
                      </a:lnTo>
                      <a:lnTo>
                        <a:pt x="638" y="2821"/>
                      </a:lnTo>
                      <a:lnTo>
                        <a:pt x="625" y="2818"/>
                      </a:lnTo>
                      <a:lnTo>
                        <a:pt x="613" y="2814"/>
                      </a:lnTo>
                      <a:lnTo>
                        <a:pt x="601" y="2810"/>
                      </a:lnTo>
                      <a:lnTo>
                        <a:pt x="589" y="2805"/>
                      </a:lnTo>
                      <a:lnTo>
                        <a:pt x="578" y="2799"/>
                      </a:lnTo>
                      <a:lnTo>
                        <a:pt x="566" y="2793"/>
                      </a:lnTo>
                      <a:lnTo>
                        <a:pt x="556" y="2787"/>
                      </a:lnTo>
                      <a:lnTo>
                        <a:pt x="544" y="2780"/>
                      </a:lnTo>
                      <a:lnTo>
                        <a:pt x="534" y="2772"/>
                      </a:lnTo>
                      <a:lnTo>
                        <a:pt x="524" y="2765"/>
                      </a:lnTo>
                      <a:lnTo>
                        <a:pt x="516" y="2757"/>
                      </a:lnTo>
                      <a:lnTo>
                        <a:pt x="507" y="2748"/>
                      </a:lnTo>
                      <a:lnTo>
                        <a:pt x="498" y="2739"/>
                      </a:lnTo>
                      <a:lnTo>
                        <a:pt x="490" y="2730"/>
                      </a:lnTo>
                      <a:lnTo>
                        <a:pt x="483" y="2720"/>
                      </a:lnTo>
                      <a:lnTo>
                        <a:pt x="476" y="2710"/>
                      </a:lnTo>
                      <a:lnTo>
                        <a:pt x="469" y="2699"/>
                      </a:lnTo>
                      <a:lnTo>
                        <a:pt x="463" y="2689"/>
                      </a:lnTo>
                      <a:lnTo>
                        <a:pt x="458" y="2678"/>
                      </a:lnTo>
                      <a:lnTo>
                        <a:pt x="454" y="2667"/>
                      </a:lnTo>
                      <a:lnTo>
                        <a:pt x="449" y="2655"/>
                      </a:lnTo>
                      <a:lnTo>
                        <a:pt x="446" y="2644"/>
                      </a:lnTo>
                      <a:lnTo>
                        <a:pt x="442" y="2631"/>
                      </a:lnTo>
                      <a:lnTo>
                        <a:pt x="440" y="2619"/>
                      </a:lnTo>
                      <a:lnTo>
                        <a:pt x="439" y="2607"/>
                      </a:lnTo>
                      <a:lnTo>
                        <a:pt x="438" y="2594"/>
                      </a:lnTo>
                      <a:lnTo>
                        <a:pt x="437" y="2582"/>
                      </a:lnTo>
                      <a:lnTo>
                        <a:pt x="437" y="1995"/>
                      </a:lnTo>
                      <a:lnTo>
                        <a:pt x="438" y="1981"/>
                      </a:lnTo>
                      <a:lnTo>
                        <a:pt x="439" y="1969"/>
                      </a:lnTo>
                      <a:lnTo>
                        <a:pt x="440" y="1957"/>
                      </a:lnTo>
                      <a:lnTo>
                        <a:pt x="442" y="1945"/>
                      </a:lnTo>
                      <a:lnTo>
                        <a:pt x="446" y="1933"/>
                      </a:lnTo>
                      <a:lnTo>
                        <a:pt x="449" y="1921"/>
                      </a:lnTo>
                      <a:lnTo>
                        <a:pt x="454" y="1909"/>
                      </a:lnTo>
                      <a:lnTo>
                        <a:pt x="458" y="1898"/>
                      </a:lnTo>
                      <a:lnTo>
                        <a:pt x="463" y="1887"/>
                      </a:lnTo>
                      <a:lnTo>
                        <a:pt x="469" y="1877"/>
                      </a:lnTo>
                      <a:lnTo>
                        <a:pt x="476" y="1866"/>
                      </a:lnTo>
                      <a:lnTo>
                        <a:pt x="483" y="1856"/>
                      </a:lnTo>
                      <a:lnTo>
                        <a:pt x="490" y="1846"/>
                      </a:lnTo>
                      <a:lnTo>
                        <a:pt x="498" y="1837"/>
                      </a:lnTo>
                      <a:lnTo>
                        <a:pt x="507" y="1828"/>
                      </a:lnTo>
                      <a:lnTo>
                        <a:pt x="516" y="1819"/>
                      </a:lnTo>
                      <a:lnTo>
                        <a:pt x="524" y="1812"/>
                      </a:lnTo>
                      <a:lnTo>
                        <a:pt x="534" y="1804"/>
                      </a:lnTo>
                      <a:lnTo>
                        <a:pt x="544" y="1796"/>
                      </a:lnTo>
                      <a:lnTo>
                        <a:pt x="556" y="1789"/>
                      </a:lnTo>
                      <a:lnTo>
                        <a:pt x="566" y="1783"/>
                      </a:lnTo>
                      <a:lnTo>
                        <a:pt x="578" y="1777"/>
                      </a:lnTo>
                      <a:lnTo>
                        <a:pt x="589" y="1772"/>
                      </a:lnTo>
                      <a:lnTo>
                        <a:pt x="601" y="1766"/>
                      </a:lnTo>
                      <a:lnTo>
                        <a:pt x="613" y="1762"/>
                      </a:lnTo>
                      <a:lnTo>
                        <a:pt x="625" y="1758"/>
                      </a:lnTo>
                      <a:lnTo>
                        <a:pt x="638" y="1755"/>
                      </a:lnTo>
                      <a:lnTo>
                        <a:pt x="651" y="1752"/>
                      </a:lnTo>
                      <a:lnTo>
                        <a:pt x="664" y="1749"/>
                      </a:lnTo>
                      <a:lnTo>
                        <a:pt x="678" y="1748"/>
                      </a:lnTo>
                      <a:lnTo>
                        <a:pt x="691" y="1747"/>
                      </a:lnTo>
                      <a:lnTo>
                        <a:pt x="704" y="1747"/>
                      </a:lnTo>
                      <a:close/>
                      <a:moveTo>
                        <a:pt x="704" y="565"/>
                      </a:moveTo>
                      <a:lnTo>
                        <a:pt x="6628" y="565"/>
                      </a:lnTo>
                      <a:lnTo>
                        <a:pt x="6642" y="565"/>
                      </a:lnTo>
                      <a:lnTo>
                        <a:pt x="6655" y="566"/>
                      </a:lnTo>
                      <a:lnTo>
                        <a:pt x="6669" y="567"/>
                      </a:lnTo>
                      <a:lnTo>
                        <a:pt x="6682" y="569"/>
                      </a:lnTo>
                      <a:lnTo>
                        <a:pt x="6694" y="572"/>
                      </a:lnTo>
                      <a:lnTo>
                        <a:pt x="6707" y="576"/>
                      </a:lnTo>
                      <a:lnTo>
                        <a:pt x="6720" y="579"/>
                      </a:lnTo>
                      <a:lnTo>
                        <a:pt x="6732" y="584"/>
                      </a:lnTo>
                      <a:lnTo>
                        <a:pt x="6744" y="589"/>
                      </a:lnTo>
                      <a:lnTo>
                        <a:pt x="6755" y="595"/>
                      </a:lnTo>
                      <a:lnTo>
                        <a:pt x="6766" y="600"/>
                      </a:lnTo>
                      <a:lnTo>
                        <a:pt x="6777" y="607"/>
                      </a:lnTo>
                      <a:lnTo>
                        <a:pt x="6787" y="613"/>
                      </a:lnTo>
                      <a:lnTo>
                        <a:pt x="6797" y="621"/>
                      </a:lnTo>
                      <a:lnTo>
                        <a:pt x="6807" y="629"/>
                      </a:lnTo>
                      <a:lnTo>
                        <a:pt x="6817" y="637"/>
                      </a:lnTo>
                      <a:lnTo>
                        <a:pt x="6826" y="646"/>
                      </a:lnTo>
                      <a:lnTo>
                        <a:pt x="6834" y="655"/>
                      </a:lnTo>
                      <a:lnTo>
                        <a:pt x="6842" y="665"/>
                      </a:lnTo>
                      <a:lnTo>
                        <a:pt x="6849" y="673"/>
                      </a:lnTo>
                      <a:lnTo>
                        <a:pt x="6856" y="683"/>
                      </a:lnTo>
                      <a:lnTo>
                        <a:pt x="6863" y="694"/>
                      </a:lnTo>
                      <a:lnTo>
                        <a:pt x="6868" y="704"/>
                      </a:lnTo>
                      <a:lnTo>
                        <a:pt x="6874" y="716"/>
                      </a:lnTo>
                      <a:lnTo>
                        <a:pt x="6879" y="727"/>
                      </a:lnTo>
                      <a:lnTo>
                        <a:pt x="6883" y="739"/>
                      </a:lnTo>
                      <a:lnTo>
                        <a:pt x="6887" y="750"/>
                      </a:lnTo>
                      <a:lnTo>
                        <a:pt x="6889" y="762"/>
                      </a:lnTo>
                      <a:lnTo>
                        <a:pt x="6893" y="774"/>
                      </a:lnTo>
                      <a:lnTo>
                        <a:pt x="6894" y="787"/>
                      </a:lnTo>
                      <a:lnTo>
                        <a:pt x="6895" y="800"/>
                      </a:lnTo>
                      <a:lnTo>
                        <a:pt x="6895" y="812"/>
                      </a:lnTo>
                      <a:lnTo>
                        <a:pt x="6895" y="1399"/>
                      </a:lnTo>
                      <a:lnTo>
                        <a:pt x="6895" y="1412"/>
                      </a:lnTo>
                      <a:lnTo>
                        <a:pt x="6894" y="1424"/>
                      </a:lnTo>
                      <a:lnTo>
                        <a:pt x="6893" y="1437"/>
                      </a:lnTo>
                      <a:lnTo>
                        <a:pt x="6889" y="1449"/>
                      </a:lnTo>
                      <a:lnTo>
                        <a:pt x="6887" y="1461"/>
                      </a:lnTo>
                      <a:lnTo>
                        <a:pt x="6883" y="1472"/>
                      </a:lnTo>
                      <a:lnTo>
                        <a:pt x="6879" y="1484"/>
                      </a:lnTo>
                      <a:lnTo>
                        <a:pt x="6874" y="1495"/>
                      </a:lnTo>
                      <a:lnTo>
                        <a:pt x="6868" y="1507"/>
                      </a:lnTo>
                      <a:lnTo>
                        <a:pt x="6863" y="1517"/>
                      </a:lnTo>
                      <a:lnTo>
                        <a:pt x="6856" y="1528"/>
                      </a:lnTo>
                      <a:lnTo>
                        <a:pt x="6849" y="1538"/>
                      </a:lnTo>
                      <a:lnTo>
                        <a:pt x="6842" y="1548"/>
                      </a:lnTo>
                      <a:lnTo>
                        <a:pt x="6834" y="1556"/>
                      </a:lnTo>
                      <a:lnTo>
                        <a:pt x="6826" y="1565"/>
                      </a:lnTo>
                      <a:lnTo>
                        <a:pt x="6817" y="1574"/>
                      </a:lnTo>
                      <a:lnTo>
                        <a:pt x="6807" y="1582"/>
                      </a:lnTo>
                      <a:lnTo>
                        <a:pt x="6797" y="1590"/>
                      </a:lnTo>
                      <a:lnTo>
                        <a:pt x="6787" y="1598"/>
                      </a:lnTo>
                      <a:lnTo>
                        <a:pt x="6777" y="1604"/>
                      </a:lnTo>
                      <a:lnTo>
                        <a:pt x="6766" y="1611"/>
                      </a:lnTo>
                      <a:lnTo>
                        <a:pt x="6755" y="1617"/>
                      </a:lnTo>
                      <a:lnTo>
                        <a:pt x="6744" y="1622"/>
                      </a:lnTo>
                      <a:lnTo>
                        <a:pt x="6732" y="1627"/>
                      </a:lnTo>
                      <a:lnTo>
                        <a:pt x="6720" y="1632"/>
                      </a:lnTo>
                      <a:lnTo>
                        <a:pt x="6707" y="1635"/>
                      </a:lnTo>
                      <a:lnTo>
                        <a:pt x="6694" y="1639"/>
                      </a:lnTo>
                      <a:lnTo>
                        <a:pt x="6682" y="1642"/>
                      </a:lnTo>
                      <a:lnTo>
                        <a:pt x="6669" y="1644"/>
                      </a:lnTo>
                      <a:lnTo>
                        <a:pt x="6655" y="1645"/>
                      </a:lnTo>
                      <a:lnTo>
                        <a:pt x="6642" y="1646"/>
                      </a:lnTo>
                      <a:lnTo>
                        <a:pt x="6628" y="1647"/>
                      </a:lnTo>
                      <a:lnTo>
                        <a:pt x="704" y="1647"/>
                      </a:lnTo>
                      <a:lnTo>
                        <a:pt x="691" y="1646"/>
                      </a:lnTo>
                      <a:lnTo>
                        <a:pt x="678" y="1645"/>
                      </a:lnTo>
                      <a:lnTo>
                        <a:pt x="664" y="1644"/>
                      </a:lnTo>
                      <a:lnTo>
                        <a:pt x="651" y="1642"/>
                      </a:lnTo>
                      <a:lnTo>
                        <a:pt x="638" y="1639"/>
                      </a:lnTo>
                      <a:lnTo>
                        <a:pt x="625" y="1635"/>
                      </a:lnTo>
                      <a:lnTo>
                        <a:pt x="613" y="1632"/>
                      </a:lnTo>
                      <a:lnTo>
                        <a:pt x="601" y="1627"/>
                      </a:lnTo>
                      <a:lnTo>
                        <a:pt x="589" y="1622"/>
                      </a:lnTo>
                      <a:lnTo>
                        <a:pt x="578" y="1617"/>
                      </a:lnTo>
                      <a:lnTo>
                        <a:pt x="566" y="1611"/>
                      </a:lnTo>
                      <a:lnTo>
                        <a:pt x="556" y="1604"/>
                      </a:lnTo>
                      <a:lnTo>
                        <a:pt x="544" y="1598"/>
                      </a:lnTo>
                      <a:lnTo>
                        <a:pt x="534" y="1590"/>
                      </a:lnTo>
                      <a:lnTo>
                        <a:pt x="524" y="1582"/>
                      </a:lnTo>
                      <a:lnTo>
                        <a:pt x="516" y="1574"/>
                      </a:lnTo>
                      <a:lnTo>
                        <a:pt x="507" y="1565"/>
                      </a:lnTo>
                      <a:lnTo>
                        <a:pt x="498" y="1556"/>
                      </a:lnTo>
                      <a:lnTo>
                        <a:pt x="490" y="1548"/>
                      </a:lnTo>
                      <a:lnTo>
                        <a:pt x="483" y="1538"/>
                      </a:lnTo>
                      <a:lnTo>
                        <a:pt x="476" y="1528"/>
                      </a:lnTo>
                      <a:lnTo>
                        <a:pt x="469" y="1517"/>
                      </a:lnTo>
                      <a:lnTo>
                        <a:pt x="463" y="1507"/>
                      </a:lnTo>
                      <a:lnTo>
                        <a:pt x="458" y="1495"/>
                      </a:lnTo>
                      <a:lnTo>
                        <a:pt x="454" y="1484"/>
                      </a:lnTo>
                      <a:lnTo>
                        <a:pt x="449" y="1472"/>
                      </a:lnTo>
                      <a:lnTo>
                        <a:pt x="446" y="1461"/>
                      </a:lnTo>
                      <a:lnTo>
                        <a:pt x="442" y="1449"/>
                      </a:lnTo>
                      <a:lnTo>
                        <a:pt x="440" y="1437"/>
                      </a:lnTo>
                      <a:lnTo>
                        <a:pt x="439" y="1424"/>
                      </a:lnTo>
                      <a:lnTo>
                        <a:pt x="438" y="1412"/>
                      </a:lnTo>
                      <a:lnTo>
                        <a:pt x="437" y="1399"/>
                      </a:lnTo>
                      <a:lnTo>
                        <a:pt x="437" y="812"/>
                      </a:lnTo>
                      <a:lnTo>
                        <a:pt x="438" y="800"/>
                      </a:lnTo>
                      <a:lnTo>
                        <a:pt x="439" y="787"/>
                      </a:lnTo>
                      <a:lnTo>
                        <a:pt x="440" y="774"/>
                      </a:lnTo>
                      <a:lnTo>
                        <a:pt x="442" y="762"/>
                      </a:lnTo>
                      <a:lnTo>
                        <a:pt x="446" y="750"/>
                      </a:lnTo>
                      <a:lnTo>
                        <a:pt x="449" y="739"/>
                      </a:lnTo>
                      <a:lnTo>
                        <a:pt x="454" y="727"/>
                      </a:lnTo>
                      <a:lnTo>
                        <a:pt x="458" y="716"/>
                      </a:lnTo>
                      <a:lnTo>
                        <a:pt x="463" y="704"/>
                      </a:lnTo>
                      <a:lnTo>
                        <a:pt x="469" y="694"/>
                      </a:lnTo>
                      <a:lnTo>
                        <a:pt x="476" y="683"/>
                      </a:lnTo>
                      <a:lnTo>
                        <a:pt x="483" y="673"/>
                      </a:lnTo>
                      <a:lnTo>
                        <a:pt x="490" y="665"/>
                      </a:lnTo>
                      <a:lnTo>
                        <a:pt x="498" y="655"/>
                      </a:lnTo>
                      <a:lnTo>
                        <a:pt x="507" y="646"/>
                      </a:lnTo>
                      <a:lnTo>
                        <a:pt x="516" y="637"/>
                      </a:lnTo>
                      <a:lnTo>
                        <a:pt x="524" y="629"/>
                      </a:lnTo>
                      <a:lnTo>
                        <a:pt x="534" y="621"/>
                      </a:lnTo>
                      <a:lnTo>
                        <a:pt x="544" y="613"/>
                      </a:lnTo>
                      <a:lnTo>
                        <a:pt x="556" y="607"/>
                      </a:lnTo>
                      <a:lnTo>
                        <a:pt x="566" y="600"/>
                      </a:lnTo>
                      <a:lnTo>
                        <a:pt x="578" y="595"/>
                      </a:lnTo>
                      <a:lnTo>
                        <a:pt x="589" y="589"/>
                      </a:lnTo>
                      <a:lnTo>
                        <a:pt x="601" y="584"/>
                      </a:lnTo>
                      <a:lnTo>
                        <a:pt x="613" y="579"/>
                      </a:lnTo>
                      <a:lnTo>
                        <a:pt x="625" y="576"/>
                      </a:lnTo>
                      <a:lnTo>
                        <a:pt x="638" y="572"/>
                      </a:lnTo>
                      <a:lnTo>
                        <a:pt x="651" y="569"/>
                      </a:lnTo>
                      <a:lnTo>
                        <a:pt x="664" y="567"/>
                      </a:lnTo>
                      <a:lnTo>
                        <a:pt x="678" y="566"/>
                      </a:lnTo>
                      <a:lnTo>
                        <a:pt x="691" y="565"/>
                      </a:lnTo>
                      <a:lnTo>
                        <a:pt x="704" y="5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5" name="Freeform 82"/>
                <p:cNvSpPr>
                  <a:spLocks/>
                </p:cNvSpPr>
                <p:nvPr/>
              </p:nvSpPr>
              <p:spPr bwMode="auto">
                <a:xfrm>
                  <a:off x="12235265" y="2025012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6"/>
                    </a:cxn>
                    <a:cxn ang="0">
                      <a:pos x="1276" y="87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8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6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3"/>
                    </a:cxn>
                    <a:cxn ang="0">
                      <a:pos x="76" y="5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7"/>
                      </a:lnTo>
                      <a:lnTo>
                        <a:pt x="1278" y="99"/>
                      </a:lnTo>
                      <a:lnTo>
                        <a:pt x="1278" y="110"/>
                      </a:lnTo>
                      <a:lnTo>
                        <a:pt x="1278" y="121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7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6" name="Freeform 83"/>
                <p:cNvSpPr>
                  <a:spLocks/>
                </p:cNvSpPr>
                <p:nvPr/>
              </p:nvSpPr>
              <p:spPr bwMode="auto">
                <a:xfrm>
                  <a:off x="1161931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0"/>
                    </a:cxn>
                    <a:cxn ang="0">
                      <a:pos x="150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9" y="117"/>
                    </a:cxn>
                    <a:cxn ang="0">
                      <a:pos x="183" y="99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3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99"/>
                    </a:cxn>
                    <a:cxn ang="0">
                      <a:pos x="5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4" y="162"/>
                    </a:cxn>
                    <a:cxn ang="0">
                      <a:pos x="49" y="170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0"/>
                      </a:lnTo>
                      <a:lnTo>
                        <a:pt x="143" y="166"/>
                      </a:lnTo>
                      <a:lnTo>
                        <a:pt x="150" y="162"/>
                      </a:lnTo>
                      <a:lnTo>
                        <a:pt x="157" y="155"/>
                      </a:lnTo>
                      <a:lnTo>
                        <a:pt x="162" y="148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3" y="99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7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3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99"/>
                      </a:lnTo>
                      <a:lnTo>
                        <a:pt x="2" y="109"/>
                      </a:lnTo>
                      <a:lnTo>
                        <a:pt x="5" y="117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8"/>
                      </a:lnTo>
                      <a:lnTo>
                        <a:pt x="28" y="155"/>
                      </a:lnTo>
                      <a:lnTo>
                        <a:pt x="34" y="162"/>
                      </a:lnTo>
                      <a:lnTo>
                        <a:pt x="41" y="166"/>
                      </a:lnTo>
                      <a:lnTo>
                        <a:pt x="49" y="170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7" name="Freeform 84"/>
                <p:cNvSpPr>
                  <a:spLocks/>
                </p:cNvSpPr>
                <p:nvPr/>
              </p:nvSpPr>
              <p:spPr bwMode="auto">
                <a:xfrm>
                  <a:off x="11659003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1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3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0" y="134"/>
                    </a:cxn>
                    <a:cxn ang="0">
                      <a:pos x="20" y="148"/>
                    </a:cxn>
                    <a:cxn ang="0">
                      <a:pos x="32" y="162"/>
                    </a:cxn>
                    <a:cxn ang="0">
                      <a:pos x="48" y="170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1" y="148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4" y="117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2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0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8" name="Freeform 85"/>
                <p:cNvSpPr>
                  <a:spLocks/>
                </p:cNvSpPr>
                <p:nvPr/>
              </p:nvSpPr>
              <p:spPr bwMode="auto">
                <a:xfrm>
                  <a:off x="11698690" y="2025012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1" y="134"/>
                    </a:cxn>
                    <a:cxn ang="0">
                      <a:pos x="179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3" y="117"/>
                    </a:cxn>
                    <a:cxn ang="0">
                      <a:pos x="11" y="134"/>
                    </a:cxn>
                    <a:cxn ang="0">
                      <a:pos x="20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2" y="148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3" y="117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48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69" name="Freeform 86"/>
                <p:cNvSpPr>
                  <a:spLocks/>
                </p:cNvSpPr>
                <p:nvPr/>
              </p:nvSpPr>
              <p:spPr bwMode="auto">
                <a:xfrm>
                  <a:off x="11739965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8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3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8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8" y="162"/>
                      </a:lnTo>
                      <a:lnTo>
                        <a:pt x="155" y="155"/>
                      </a:lnTo>
                      <a:lnTo>
                        <a:pt x="162" y="148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1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1" y="109"/>
                      </a:lnTo>
                      <a:lnTo>
                        <a:pt x="3" y="117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0" name="Freeform 87"/>
                <p:cNvSpPr>
                  <a:spLocks/>
                </p:cNvSpPr>
                <p:nvPr/>
              </p:nvSpPr>
              <p:spPr bwMode="auto">
                <a:xfrm>
                  <a:off x="11779653" y="2025012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0"/>
                    </a:cxn>
                    <a:cxn ang="0">
                      <a:pos x="149" y="162"/>
                    </a:cxn>
                    <a:cxn ang="0">
                      <a:pos x="162" y="148"/>
                    </a:cxn>
                    <a:cxn ang="0">
                      <a:pos x="172" y="134"/>
                    </a:cxn>
                    <a:cxn ang="0">
                      <a:pos x="178" y="117"/>
                    </a:cxn>
                    <a:cxn ang="0">
                      <a:pos x="182" y="99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99"/>
                    </a:cxn>
                    <a:cxn ang="0">
                      <a:pos x="4" y="117"/>
                    </a:cxn>
                    <a:cxn ang="0">
                      <a:pos x="11" y="134"/>
                    </a:cxn>
                    <a:cxn ang="0">
                      <a:pos x="21" y="148"/>
                    </a:cxn>
                    <a:cxn ang="0">
                      <a:pos x="33" y="162"/>
                    </a:cxn>
                    <a:cxn ang="0">
                      <a:pos x="47" y="170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0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48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7"/>
                      </a:lnTo>
                      <a:lnTo>
                        <a:pt x="180" y="109"/>
                      </a:lnTo>
                      <a:lnTo>
                        <a:pt x="182" y="99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99"/>
                      </a:lnTo>
                      <a:lnTo>
                        <a:pt x="2" y="109"/>
                      </a:lnTo>
                      <a:lnTo>
                        <a:pt x="4" y="117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8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7" y="170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1" name="Freeform 88"/>
                <p:cNvSpPr>
                  <a:spLocks/>
                </p:cNvSpPr>
                <p:nvPr/>
              </p:nvSpPr>
              <p:spPr bwMode="auto">
                <a:xfrm>
                  <a:off x="12235265" y="221233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3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3"/>
                    </a:cxn>
                    <a:cxn ang="0">
                      <a:pos x="1259" y="49"/>
                    </a:cxn>
                    <a:cxn ang="0">
                      <a:pos x="1271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7"/>
                    </a:cxn>
                    <a:cxn ang="0">
                      <a:pos x="1170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6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4"/>
                    </a:cxn>
                    <a:cxn ang="0">
                      <a:pos x="76" y="6"/>
                    </a:cxn>
                    <a:cxn ang="0">
                      <a:pos x="97" y="2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2"/>
                      </a:lnTo>
                      <a:lnTo>
                        <a:pt x="1192" y="3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3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8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6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7"/>
                      </a:lnTo>
                      <a:lnTo>
                        <a:pt x="1181" y="218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7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6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7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3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3"/>
                      </a:lnTo>
                      <a:lnTo>
                        <a:pt x="97" y="2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2" name="Freeform 89"/>
                <p:cNvSpPr>
                  <a:spLocks/>
                </p:cNvSpPr>
                <p:nvPr/>
              </p:nvSpPr>
              <p:spPr bwMode="auto">
                <a:xfrm>
                  <a:off x="1161931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1"/>
                    </a:cxn>
                    <a:cxn ang="0">
                      <a:pos x="150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9" y="118"/>
                    </a:cxn>
                    <a:cxn ang="0">
                      <a:pos x="183" y="100"/>
                    </a:cxn>
                    <a:cxn ang="0">
                      <a:pos x="183" y="82"/>
                    </a:cxn>
                    <a:cxn ang="0">
                      <a:pos x="179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0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3"/>
                    </a:cxn>
                    <a:cxn ang="0">
                      <a:pos x="1" y="82"/>
                    </a:cxn>
                    <a:cxn ang="0">
                      <a:pos x="1" y="100"/>
                    </a:cxn>
                    <a:cxn ang="0">
                      <a:pos x="5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4" y="161"/>
                    </a:cxn>
                    <a:cxn ang="0">
                      <a:pos x="49" y="171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5"/>
                      </a:lnTo>
                      <a:lnTo>
                        <a:pt x="136" y="171"/>
                      </a:lnTo>
                      <a:lnTo>
                        <a:pt x="143" y="167"/>
                      </a:lnTo>
                      <a:lnTo>
                        <a:pt x="150" y="161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3" y="100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0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4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0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3"/>
                      </a:lnTo>
                      <a:lnTo>
                        <a:pt x="2" y="72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0"/>
                      </a:lnTo>
                      <a:lnTo>
                        <a:pt x="2" y="109"/>
                      </a:lnTo>
                      <a:lnTo>
                        <a:pt x="5" y="118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1"/>
                      </a:lnTo>
                      <a:lnTo>
                        <a:pt x="41" y="167"/>
                      </a:lnTo>
                      <a:lnTo>
                        <a:pt x="49" y="171"/>
                      </a:lnTo>
                      <a:lnTo>
                        <a:pt x="57" y="175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3" name="Freeform 90"/>
                <p:cNvSpPr>
                  <a:spLocks/>
                </p:cNvSpPr>
                <p:nvPr/>
              </p:nvSpPr>
              <p:spPr bwMode="auto">
                <a:xfrm>
                  <a:off x="11659003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1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0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0" y="134"/>
                    </a:cxn>
                    <a:cxn ang="0">
                      <a:pos x="20" y="149"/>
                    </a:cxn>
                    <a:cxn ang="0">
                      <a:pos x="32" y="161"/>
                    </a:cxn>
                    <a:cxn ang="0">
                      <a:pos x="48" y="171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6" y="175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4" name="Freeform 91"/>
                <p:cNvSpPr>
                  <a:spLocks/>
                </p:cNvSpPr>
                <p:nvPr/>
              </p:nvSpPr>
              <p:spPr bwMode="auto">
                <a:xfrm>
                  <a:off x="11698690" y="221392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1" y="134"/>
                    </a:cxn>
                    <a:cxn ang="0">
                      <a:pos x="179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9" y="63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3" y="118"/>
                    </a:cxn>
                    <a:cxn ang="0">
                      <a:pos x="11" y="134"/>
                    </a:cxn>
                    <a:cxn ang="0">
                      <a:pos x="20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9" y="63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5" name="Freeform 92"/>
                <p:cNvSpPr>
                  <a:spLocks/>
                </p:cNvSpPr>
                <p:nvPr/>
              </p:nvSpPr>
              <p:spPr bwMode="auto">
                <a:xfrm>
                  <a:off x="11739965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8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3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8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8" y="161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3"/>
                      </a:lnTo>
                      <a:lnTo>
                        <a:pt x="1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8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6" name="Freeform 93"/>
                <p:cNvSpPr>
                  <a:spLocks/>
                </p:cNvSpPr>
                <p:nvPr/>
              </p:nvSpPr>
              <p:spPr bwMode="auto">
                <a:xfrm>
                  <a:off x="11779653" y="221392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1"/>
                    </a:cxn>
                    <a:cxn ang="0">
                      <a:pos x="149" y="161"/>
                    </a:cxn>
                    <a:cxn ang="0">
                      <a:pos x="162" y="149"/>
                    </a:cxn>
                    <a:cxn ang="0">
                      <a:pos x="172" y="134"/>
                    </a:cxn>
                    <a:cxn ang="0">
                      <a:pos x="178" y="118"/>
                    </a:cxn>
                    <a:cxn ang="0">
                      <a:pos x="182" y="100"/>
                    </a:cxn>
                    <a:cxn ang="0">
                      <a:pos x="182" y="82"/>
                    </a:cxn>
                    <a:cxn ang="0">
                      <a:pos x="178" y="63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0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0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3"/>
                    </a:cxn>
                    <a:cxn ang="0">
                      <a:pos x="0" y="82"/>
                    </a:cxn>
                    <a:cxn ang="0">
                      <a:pos x="0" y="100"/>
                    </a:cxn>
                    <a:cxn ang="0">
                      <a:pos x="4" y="118"/>
                    </a:cxn>
                    <a:cxn ang="0">
                      <a:pos x="11" y="134"/>
                    </a:cxn>
                    <a:cxn ang="0">
                      <a:pos x="21" y="149"/>
                    </a:cxn>
                    <a:cxn ang="0">
                      <a:pos x="33" y="161"/>
                    </a:cxn>
                    <a:cxn ang="0">
                      <a:pos x="47" y="171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1"/>
                      </a:lnTo>
                      <a:lnTo>
                        <a:pt x="142" y="167"/>
                      </a:lnTo>
                      <a:lnTo>
                        <a:pt x="149" y="161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0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2"/>
                      </a:lnTo>
                      <a:lnTo>
                        <a:pt x="178" y="63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0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0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3"/>
                      </a:lnTo>
                      <a:lnTo>
                        <a:pt x="2" y="72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0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1"/>
                      </a:lnTo>
                      <a:lnTo>
                        <a:pt x="40" y="167"/>
                      </a:lnTo>
                      <a:lnTo>
                        <a:pt x="47" y="171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7" name="Freeform 94"/>
                <p:cNvSpPr>
                  <a:spLocks/>
                </p:cNvSpPr>
                <p:nvPr/>
              </p:nvSpPr>
              <p:spPr bwMode="auto">
                <a:xfrm>
                  <a:off x="12235265" y="239966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7"/>
                    </a:cxn>
                    <a:cxn ang="0">
                      <a:pos x="1276" y="88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9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8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7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7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8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8" name="Freeform 95"/>
                <p:cNvSpPr>
                  <a:spLocks/>
                </p:cNvSpPr>
                <p:nvPr/>
              </p:nvSpPr>
              <p:spPr bwMode="auto">
                <a:xfrm>
                  <a:off x="1161931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3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1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8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79" name="Freeform 96"/>
                <p:cNvSpPr>
                  <a:spLocks/>
                </p:cNvSpPr>
                <p:nvPr/>
              </p:nvSpPr>
              <p:spPr bwMode="auto">
                <a:xfrm>
                  <a:off x="11659003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8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2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0" name="Freeform 97"/>
                <p:cNvSpPr>
                  <a:spLocks/>
                </p:cNvSpPr>
                <p:nvPr/>
              </p:nvSpPr>
              <p:spPr bwMode="auto">
                <a:xfrm>
                  <a:off x="11698690" y="240124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0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8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1" name="Freeform 98"/>
                <p:cNvSpPr>
                  <a:spLocks/>
                </p:cNvSpPr>
                <p:nvPr/>
              </p:nvSpPr>
              <p:spPr bwMode="auto">
                <a:xfrm>
                  <a:off x="11739965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8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2" name="Freeform 99"/>
                <p:cNvSpPr>
                  <a:spLocks/>
                </p:cNvSpPr>
                <p:nvPr/>
              </p:nvSpPr>
              <p:spPr bwMode="auto">
                <a:xfrm>
                  <a:off x="11779653" y="240124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2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8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8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2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3" name="Freeform 100"/>
                <p:cNvSpPr>
                  <a:spLocks/>
                </p:cNvSpPr>
                <p:nvPr/>
              </p:nvSpPr>
              <p:spPr bwMode="auto">
                <a:xfrm>
                  <a:off x="12235265" y="3714112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9"/>
                    </a:cxn>
                    <a:cxn ang="0">
                      <a:pos x="1271" y="68"/>
                    </a:cxn>
                    <a:cxn ang="0">
                      <a:pos x="1276" y="88"/>
                    </a:cxn>
                    <a:cxn ang="0">
                      <a:pos x="1278" y="110"/>
                    </a:cxn>
                    <a:cxn ang="0">
                      <a:pos x="1276" y="131"/>
                    </a:cxn>
                    <a:cxn ang="0">
                      <a:pos x="1271" y="152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6"/>
                    </a:cxn>
                    <a:cxn ang="0">
                      <a:pos x="1170" y="219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2"/>
                    </a:cxn>
                    <a:cxn ang="0">
                      <a:pos x="0" y="121"/>
                    </a:cxn>
                    <a:cxn ang="0">
                      <a:pos x="0" y="99"/>
                    </a:cxn>
                    <a:cxn ang="0">
                      <a:pos x="4" y="78"/>
                    </a:cxn>
                    <a:cxn ang="0">
                      <a:pos x="13" y="58"/>
                    </a:cxn>
                    <a:cxn ang="0">
                      <a:pos x="24" y="40"/>
                    </a:cxn>
                    <a:cxn ang="0">
                      <a:pos x="40" y="26"/>
                    </a:cxn>
                    <a:cxn ang="0">
                      <a:pos x="56" y="13"/>
                    </a:cxn>
                    <a:cxn ang="0">
                      <a:pos x="76" y="6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9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6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6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9"/>
                      </a:lnTo>
                      <a:lnTo>
                        <a:pt x="1265" y="58"/>
                      </a:lnTo>
                      <a:lnTo>
                        <a:pt x="1271" y="68"/>
                      </a:lnTo>
                      <a:lnTo>
                        <a:pt x="1274" y="78"/>
                      </a:lnTo>
                      <a:lnTo>
                        <a:pt x="1276" y="88"/>
                      </a:lnTo>
                      <a:lnTo>
                        <a:pt x="1278" y="99"/>
                      </a:lnTo>
                      <a:lnTo>
                        <a:pt x="1278" y="110"/>
                      </a:lnTo>
                      <a:lnTo>
                        <a:pt x="1278" y="121"/>
                      </a:lnTo>
                      <a:lnTo>
                        <a:pt x="1276" y="131"/>
                      </a:lnTo>
                      <a:lnTo>
                        <a:pt x="1274" y="142"/>
                      </a:lnTo>
                      <a:lnTo>
                        <a:pt x="1271" y="152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5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8"/>
                      </a:lnTo>
                      <a:lnTo>
                        <a:pt x="1170" y="219"/>
                      </a:lnTo>
                      <a:lnTo>
                        <a:pt x="108" y="219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5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2"/>
                      </a:lnTo>
                      <a:lnTo>
                        <a:pt x="4" y="142"/>
                      </a:lnTo>
                      <a:lnTo>
                        <a:pt x="2" y="131"/>
                      </a:lnTo>
                      <a:lnTo>
                        <a:pt x="0" y="121"/>
                      </a:lnTo>
                      <a:lnTo>
                        <a:pt x="0" y="110"/>
                      </a:lnTo>
                      <a:lnTo>
                        <a:pt x="0" y="99"/>
                      </a:lnTo>
                      <a:lnTo>
                        <a:pt x="2" y="88"/>
                      </a:lnTo>
                      <a:lnTo>
                        <a:pt x="4" y="78"/>
                      </a:lnTo>
                      <a:lnTo>
                        <a:pt x="9" y="68"/>
                      </a:lnTo>
                      <a:lnTo>
                        <a:pt x="13" y="58"/>
                      </a:lnTo>
                      <a:lnTo>
                        <a:pt x="19" y="49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6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6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4" name="Freeform 101"/>
                <p:cNvSpPr>
                  <a:spLocks/>
                </p:cNvSpPr>
                <p:nvPr/>
              </p:nvSpPr>
              <p:spPr bwMode="auto">
                <a:xfrm>
                  <a:off x="1161931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3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2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6"/>
                      </a:lnTo>
                      <a:lnTo>
                        <a:pt x="150" y="162"/>
                      </a:lnTo>
                      <a:lnTo>
                        <a:pt x="157" y="155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5" y="3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5"/>
                      </a:lnTo>
                      <a:lnTo>
                        <a:pt x="34" y="162"/>
                      </a:lnTo>
                      <a:lnTo>
                        <a:pt x="41" y="166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5" name="Freeform 102"/>
                <p:cNvSpPr>
                  <a:spLocks/>
                </p:cNvSpPr>
                <p:nvPr/>
              </p:nvSpPr>
              <p:spPr bwMode="auto">
                <a:xfrm>
                  <a:off x="11659003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3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1"/>
                      </a:lnTo>
                      <a:lnTo>
                        <a:pt x="63" y="3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6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2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6" name="Freeform 103"/>
                <p:cNvSpPr>
                  <a:spLocks/>
                </p:cNvSpPr>
                <p:nvPr/>
              </p:nvSpPr>
              <p:spPr bwMode="auto">
                <a:xfrm>
                  <a:off x="11698690" y="3715699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2">
                      <a:moveTo>
                        <a:pt x="91" y="182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5" y="155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6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6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7" name="Freeform 104"/>
                <p:cNvSpPr>
                  <a:spLocks/>
                </p:cNvSpPr>
                <p:nvPr/>
              </p:nvSpPr>
              <p:spPr bwMode="auto">
                <a:xfrm>
                  <a:off x="11739965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8" y="162"/>
                      </a:lnTo>
                      <a:lnTo>
                        <a:pt x="155" y="155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10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8" name="Freeform 105"/>
                <p:cNvSpPr>
                  <a:spLocks/>
                </p:cNvSpPr>
                <p:nvPr/>
              </p:nvSpPr>
              <p:spPr bwMode="auto">
                <a:xfrm>
                  <a:off x="11779653" y="3715699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3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3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2">
                      <a:moveTo>
                        <a:pt x="91" y="182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6"/>
                      </a:lnTo>
                      <a:lnTo>
                        <a:pt x="149" y="162"/>
                      </a:lnTo>
                      <a:lnTo>
                        <a:pt x="156" y="155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6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3"/>
                      </a:lnTo>
                      <a:lnTo>
                        <a:pt x="109" y="1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1"/>
                      </a:lnTo>
                      <a:lnTo>
                        <a:pt x="64" y="3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6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5"/>
                      </a:lnTo>
                      <a:lnTo>
                        <a:pt x="33" y="162"/>
                      </a:lnTo>
                      <a:lnTo>
                        <a:pt x="40" y="166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89" name="Freeform 106"/>
                <p:cNvSpPr>
                  <a:spLocks/>
                </p:cNvSpPr>
                <p:nvPr/>
              </p:nvSpPr>
              <p:spPr bwMode="auto">
                <a:xfrm>
                  <a:off x="12235265" y="2775899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7"/>
                    </a:cxn>
                    <a:cxn ang="0">
                      <a:pos x="1231" y="200"/>
                    </a:cxn>
                    <a:cxn ang="0">
                      <a:pos x="1212" y="210"/>
                    </a:cxn>
                    <a:cxn ang="0">
                      <a:pos x="1192" y="215"/>
                    </a:cxn>
                    <a:cxn ang="0">
                      <a:pos x="1170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9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5"/>
                      </a:lnTo>
                      <a:lnTo>
                        <a:pt x="1212" y="9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9"/>
                      </a:lnTo>
                      <a:lnTo>
                        <a:pt x="1246" y="187"/>
                      </a:lnTo>
                      <a:lnTo>
                        <a:pt x="1238" y="193"/>
                      </a:lnTo>
                      <a:lnTo>
                        <a:pt x="1231" y="200"/>
                      </a:lnTo>
                      <a:lnTo>
                        <a:pt x="1222" y="204"/>
                      </a:lnTo>
                      <a:lnTo>
                        <a:pt x="1212" y="210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8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10"/>
                      </a:lnTo>
                      <a:lnTo>
                        <a:pt x="56" y="204"/>
                      </a:lnTo>
                      <a:lnTo>
                        <a:pt x="47" y="200"/>
                      </a:lnTo>
                      <a:lnTo>
                        <a:pt x="40" y="193"/>
                      </a:lnTo>
                      <a:lnTo>
                        <a:pt x="32" y="187"/>
                      </a:lnTo>
                      <a:lnTo>
                        <a:pt x="24" y="179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9"/>
                      </a:lnTo>
                      <a:lnTo>
                        <a:pt x="76" y="5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0" name="Freeform 107"/>
                <p:cNvSpPr>
                  <a:spLocks/>
                </p:cNvSpPr>
                <p:nvPr/>
              </p:nvSpPr>
              <p:spPr bwMode="auto">
                <a:xfrm>
                  <a:off x="1161931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8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3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1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1" name="Freeform 108"/>
                <p:cNvSpPr>
                  <a:spLocks/>
                </p:cNvSpPr>
                <p:nvPr/>
              </p:nvSpPr>
              <p:spPr bwMode="auto">
                <a:xfrm>
                  <a:off x="11659003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1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8"/>
                      </a:lnTo>
                      <a:lnTo>
                        <a:pt x="72" y="181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2" name="Freeform 109"/>
                <p:cNvSpPr>
                  <a:spLocks/>
                </p:cNvSpPr>
                <p:nvPr/>
              </p:nvSpPr>
              <p:spPr bwMode="auto">
                <a:xfrm>
                  <a:off x="11698690" y="2775899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1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2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3" name="Freeform 110"/>
                <p:cNvSpPr>
                  <a:spLocks/>
                </p:cNvSpPr>
                <p:nvPr/>
              </p:nvSpPr>
              <p:spPr bwMode="auto">
                <a:xfrm>
                  <a:off x="11739965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1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4" name="Freeform 111"/>
                <p:cNvSpPr>
                  <a:spLocks/>
                </p:cNvSpPr>
                <p:nvPr/>
              </p:nvSpPr>
              <p:spPr bwMode="auto">
                <a:xfrm>
                  <a:off x="11779653" y="2775899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8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1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1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8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5" name="Freeform 112"/>
                <p:cNvSpPr>
                  <a:spLocks/>
                </p:cNvSpPr>
                <p:nvPr/>
              </p:nvSpPr>
              <p:spPr bwMode="auto">
                <a:xfrm>
                  <a:off x="12235265" y="296322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9"/>
                    </a:cxn>
                    <a:cxn ang="0">
                      <a:pos x="1231" y="19"/>
                    </a:cxn>
                    <a:cxn ang="0">
                      <a:pos x="1246" y="32"/>
                    </a:cxn>
                    <a:cxn ang="0">
                      <a:pos x="1259" y="48"/>
                    </a:cxn>
                    <a:cxn ang="0">
                      <a:pos x="1271" y="66"/>
                    </a:cxn>
                    <a:cxn ang="0">
                      <a:pos x="1276" y="86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31" y="198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7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6"/>
                    </a:cxn>
                    <a:cxn ang="0">
                      <a:pos x="24" y="40"/>
                    </a:cxn>
                    <a:cxn ang="0">
                      <a:pos x="40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9"/>
                      </a:lnTo>
                      <a:lnTo>
                        <a:pt x="1222" y="13"/>
                      </a:lnTo>
                      <a:lnTo>
                        <a:pt x="1231" y="19"/>
                      </a:lnTo>
                      <a:lnTo>
                        <a:pt x="1238" y="24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6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6"/>
                      </a:lnTo>
                      <a:lnTo>
                        <a:pt x="1278" y="97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31" y="198"/>
                      </a:lnTo>
                      <a:lnTo>
                        <a:pt x="1222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40" y="193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6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4"/>
                      </a:lnTo>
                      <a:lnTo>
                        <a:pt x="47" y="19"/>
                      </a:lnTo>
                      <a:lnTo>
                        <a:pt x="56" y="13"/>
                      </a:lnTo>
                      <a:lnTo>
                        <a:pt x="66" y="9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6" name="Freeform 113"/>
                <p:cNvSpPr>
                  <a:spLocks/>
                </p:cNvSpPr>
                <p:nvPr/>
              </p:nvSpPr>
              <p:spPr bwMode="auto">
                <a:xfrm>
                  <a:off x="1161931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3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2"/>
                    </a:cxn>
                    <a:cxn ang="0">
                      <a:pos x="136" y="12"/>
                    </a:cxn>
                    <a:cxn ang="0">
                      <a:pos x="119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5" y="5"/>
                    </a:cxn>
                    <a:cxn ang="0">
                      <a:pos x="49" y="12"/>
                    </a:cxn>
                    <a:cxn ang="0">
                      <a:pos x="34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5" y="65"/>
                    </a:cxn>
                    <a:cxn ang="0">
                      <a:pos x="1" y="83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2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7"/>
                      </a:lnTo>
                      <a:lnTo>
                        <a:pt x="162" y="150"/>
                      </a:lnTo>
                      <a:lnTo>
                        <a:pt x="168" y="144"/>
                      </a:lnTo>
                      <a:lnTo>
                        <a:pt x="172" y="136"/>
                      </a:lnTo>
                      <a:lnTo>
                        <a:pt x="177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3"/>
                      </a:lnTo>
                      <a:lnTo>
                        <a:pt x="183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7" y="57"/>
                      </a:lnTo>
                      <a:lnTo>
                        <a:pt x="172" y="48"/>
                      </a:lnTo>
                      <a:lnTo>
                        <a:pt x="168" y="42"/>
                      </a:lnTo>
                      <a:lnTo>
                        <a:pt x="162" y="34"/>
                      </a:lnTo>
                      <a:lnTo>
                        <a:pt x="157" y="27"/>
                      </a:lnTo>
                      <a:lnTo>
                        <a:pt x="150" y="22"/>
                      </a:lnTo>
                      <a:lnTo>
                        <a:pt x="143" y="16"/>
                      </a:lnTo>
                      <a:lnTo>
                        <a:pt x="136" y="12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2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5" y="5"/>
                      </a:lnTo>
                      <a:lnTo>
                        <a:pt x="57" y="8"/>
                      </a:lnTo>
                      <a:lnTo>
                        <a:pt x="49" y="12"/>
                      </a:lnTo>
                      <a:lnTo>
                        <a:pt x="41" y="16"/>
                      </a:lnTo>
                      <a:lnTo>
                        <a:pt x="34" y="22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8" y="57"/>
                      </a:lnTo>
                      <a:lnTo>
                        <a:pt x="5" y="65"/>
                      </a:lnTo>
                      <a:lnTo>
                        <a:pt x="2" y="74"/>
                      </a:lnTo>
                      <a:lnTo>
                        <a:pt x="1" y="83"/>
                      </a:lnTo>
                      <a:lnTo>
                        <a:pt x="0" y="93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1" y="150"/>
                      </a:lnTo>
                      <a:lnTo>
                        <a:pt x="28" y="157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7" name="Freeform 114"/>
                <p:cNvSpPr>
                  <a:spLocks/>
                </p:cNvSpPr>
                <p:nvPr/>
              </p:nvSpPr>
              <p:spPr bwMode="auto">
                <a:xfrm>
                  <a:off x="11659003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1" y="2"/>
                    </a:cxn>
                    <a:cxn ang="0">
                      <a:pos x="63" y="5"/>
                    </a:cxn>
                    <a:cxn ang="0">
                      <a:pos x="48" y="12"/>
                    </a:cxn>
                    <a:cxn ang="0">
                      <a:pos x="32" y="22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1" y="150"/>
                      </a:lnTo>
                      <a:lnTo>
                        <a:pt x="167" y="144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8"/>
                      </a:lnTo>
                      <a:lnTo>
                        <a:pt x="167" y="42"/>
                      </a:lnTo>
                      <a:lnTo>
                        <a:pt x="161" y="34"/>
                      </a:lnTo>
                      <a:lnTo>
                        <a:pt x="155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1" y="2"/>
                      </a:lnTo>
                      <a:lnTo>
                        <a:pt x="72" y="3"/>
                      </a:lnTo>
                      <a:lnTo>
                        <a:pt x="63" y="5"/>
                      </a:lnTo>
                      <a:lnTo>
                        <a:pt x="56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2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0" y="48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8" name="Freeform 115"/>
                <p:cNvSpPr>
                  <a:spLocks/>
                </p:cNvSpPr>
                <p:nvPr/>
              </p:nvSpPr>
              <p:spPr bwMode="auto">
                <a:xfrm>
                  <a:off x="11698690" y="296481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0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0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4">
                      <a:moveTo>
                        <a:pt x="91" y="184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4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8"/>
                      </a:lnTo>
                      <a:lnTo>
                        <a:pt x="166" y="42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3"/>
                      </a:lnTo>
                      <a:lnTo>
                        <a:pt x="100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2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2"/>
                      </a:lnTo>
                      <a:lnTo>
                        <a:pt x="11" y="48"/>
                      </a:lnTo>
                      <a:lnTo>
                        <a:pt x="7" y="57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4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499" name="Freeform 116"/>
                <p:cNvSpPr>
                  <a:spLocks/>
                </p:cNvSpPr>
                <p:nvPr/>
              </p:nvSpPr>
              <p:spPr bwMode="auto">
                <a:xfrm>
                  <a:off x="11739965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8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8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1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6" y="42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8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6" y="57"/>
                      </a:lnTo>
                      <a:lnTo>
                        <a:pt x="3" y="65"/>
                      </a:lnTo>
                      <a:lnTo>
                        <a:pt x="1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0" name="Freeform 117"/>
                <p:cNvSpPr>
                  <a:spLocks/>
                </p:cNvSpPr>
                <p:nvPr/>
              </p:nvSpPr>
              <p:spPr bwMode="auto">
                <a:xfrm>
                  <a:off x="11779653" y="296481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3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2"/>
                    </a:cxn>
                    <a:cxn ang="0">
                      <a:pos x="134" y="12"/>
                    </a:cxn>
                    <a:cxn ang="0">
                      <a:pos x="118" y="5"/>
                    </a:cxn>
                    <a:cxn ang="0">
                      <a:pos x="101" y="2"/>
                    </a:cxn>
                    <a:cxn ang="0">
                      <a:pos x="82" y="2"/>
                    </a:cxn>
                    <a:cxn ang="0">
                      <a:pos x="64" y="5"/>
                    </a:cxn>
                    <a:cxn ang="0">
                      <a:pos x="47" y="12"/>
                    </a:cxn>
                    <a:cxn ang="0">
                      <a:pos x="33" y="22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3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4">
                      <a:moveTo>
                        <a:pt x="91" y="184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4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3"/>
                      </a:lnTo>
                      <a:lnTo>
                        <a:pt x="182" y="83"/>
                      </a:lnTo>
                      <a:lnTo>
                        <a:pt x="180" y="74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8"/>
                      </a:lnTo>
                      <a:lnTo>
                        <a:pt x="167" y="42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2"/>
                      </a:lnTo>
                      <a:lnTo>
                        <a:pt x="142" y="16"/>
                      </a:lnTo>
                      <a:lnTo>
                        <a:pt x="134" y="12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09" y="3"/>
                      </a:lnTo>
                      <a:lnTo>
                        <a:pt x="101" y="2"/>
                      </a:lnTo>
                      <a:lnTo>
                        <a:pt x="91" y="0"/>
                      </a:lnTo>
                      <a:lnTo>
                        <a:pt x="82" y="2"/>
                      </a:lnTo>
                      <a:lnTo>
                        <a:pt x="73" y="3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7" y="12"/>
                      </a:lnTo>
                      <a:lnTo>
                        <a:pt x="40" y="16"/>
                      </a:lnTo>
                      <a:lnTo>
                        <a:pt x="33" y="22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2"/>
                      </a:lnTo>
                      <a:lnTo>
                        <a:pt x="11" y="48"/>
                      </a:lnTo>
                      <a:lnTo>
                        <a:pt x="6" y="57"/>
                      </a:lnTo>
                      <a:lnTo>
                        <a:pt x="4" y="65"/>
                      </a:lnTo>
                      <a:lnTo>
                        <a:pt x="2" y="74"/>
                      </a:lnTo>
                      <a:lnTo>
                        <a:pt x="0" y="83"/>
                      </a:lnTo>
                      <a:lnTo>
                        <a:pt x="0" y="93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4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1" name="Freeform 118"/>
                <p:cNvSpPr>
                  <a:spLocks/>
                </p:cNvSpPr>
                <p:nvPr/>
              </p:nvSpPr>
              <p:spPr bwMode="auto">
                <a:xfrm>
                  <a:off x="12235265" y="3150549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3"/>
                    </a:cxn>
                    <a:cxn ang="0">
                      <a:pos x="1212" y="8"/>
                    </a:cxn>
                    <a:cxn ang="0">
                      <a:pos x="1231" y="19"/>
                    </a:cxn>
                    <a:cxn ang="0">
                      <a:pos x="1246" y="33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6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6"/>
                    </a:cxn>
                    <a:cxn ang="0">
                      <a:pos x="1170" y="218"/>
                    </a:cxn>
                    <a:cxn ang="0">
                      <a:pos x="97" y="218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4"/>
                    </a:cxn>
                    <a:cxn ang="0">
                      <a:pos x="76" y="5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8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3"/>
                      </a:lnTo>
                      <a:lnTo>
                        <a:pt x="1202" y="5"/>
                      </a:lnTo>
                      <a:lnTo>
                        <a:pt x="1212" y="8"/>
                      </a:lnTo>
                      <a:lnTo>
                        <a:pt x="1222" y="14"/>
                      </a:lnTo>
                      <a:lnTo>
                        <a:pt x="1231" y="19"/>
                      </a:lnTo>
                      <a:lnTo>
                        <a:pt x="1238" y="25"/>
                      </a:lnTo>
                      <a:lnTo>
                        <a:pt x="1246" y="33"/>
                      </a:lnTo>
                      <a:lnTo>
                        <a:pt x="1254" y="40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6"/>
                      </a:lnTo>
                      <a:lnTo>
                        <a:pt x="1181" y="218"/>
                      </a:lnTo>
                      <a:lnTo>
                        <a:pt x="1170" y="218"/>
                      </a:lnTo>
                      <a:lnTo>
                        <a:pt x="108" y="218"/>
                      </a:lnTo>
                      <a:lnTo>
                        <a:pt x="97" y="218"/>
                      </a:lnTo>
                      <a:lnTo>
                        <a:pt x="86" y="216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40"/>
                      </a:lnTo>
                      <a:lnTo>
                        <a:pt x="32" y="33"/>
                      </a:lnTo>
                      <a:lnTo>
                        <a:pt x="40" y="25"/>
                      </a:lnTo>
                      <a:lnTo>
                        <a:pt x="47" y="19"/>
                      </a:lnTo>
                      <a:lnTo>
                        <a:pt x="56" y="14"/>
                      </a:lnTo>
                      <a:lnTo>
                        <a:pt x="66" y="8"/>
                      </a:lnTo>
                      <a:lnTo>
                        <a:pt x="76" y="5"/>
                      </a:lnTo>
                      <a:lnTo>
                        <a:pt x="86" y="3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2" name="Freeform 119"/>
                <p:cNvSpPr>
                  <a:spLocks/>
                </p:cNvSpPr>
                <p:nvPr/>
              </p:nvSpPr>
              <p:spPr bwMode="auto">
                <a:xfrm>
                  <a:off x="1161931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5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3" name="Freeform 120"/>
                <p:cNvSpPr>
                  <a:spLocks/>
                </p:cNvSpPr>
                <p:nvPr/>
              </p:nvSpPr>
              <p:spPr bwMode="auto">
                <a:xfrm>
                  <a:off x="11659003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5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4" name="Freeform 121"/>
                <p:cNvSpPr>
                  <a:spLocks/>
                </p:cNvSpPr>
                <p:nvPr/>
              </p:nvSpPr>
              <p:spPr bwMode="auto">
                <a:xfrm>
                  <a:off x="11698690" y="3152137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5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5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5" name="Freeform 122"/>
                <p:cNvSpPr>
                  <a:spLocks/>
                </p:cNvSpPr>
                <p:nvPr/>
              </p:nvSpPr>
              <p:spPr bwMode="auto">
                <a:xfrm>
                  <a:off x="11739965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6" name="Freeform 123"/>
                <p:cNvSpPr>
                  <a:spLocks/>
                </p:cNvSpPr>
                <p:nvPr/>
              </p:nvSpPr>
              <p:spPr bwMode="auto">
                <a:xfrm>
                  <a:off x="11779653" y="3152137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5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8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8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5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7" name="Freeform 124"/>
                <p:cNvSpPr>
                  <a:spLocks/>
                </p:cNvSpPr>
                <p:nvPr/>
              </p:nvSpPr>
              <p:spPr bwMode="auto">
                <a:xfrm>
                  <a:off x="12235265" y="3337874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8"/>
                    </a:cxn>
                    <a:cxn ang="0">
                      <a:pos x="1231" y="18"/>
                    </a:cxn>
                    <a:cxn ang="0">
                      <a:pos x="1246" y="31"/>
                    </a:cxn>
                    <a:cxn ang="0">
                      <a:pos x="1259" y="48"/>
                    </a:cxn>
                    <a:cxn ang="0">
                      <a:pos x="1271" y="67"/>
                    </a:cxn>
                    <a:cxn ang="0">
                      <a:pos x="1276" y="87"/>
                    </a:cxn>
                    <a:cxn ang="0">
                      <a:pos x="1278" y="109"/>
                    </a:cxn>
                    <a:cxn ang="0">
                      <a:pos x="1276" y="131"/>
                    </a:cxn>
                    <a:cxn ang="0">
                      <a:pos x="1271" y="151"/>
                    </a:cxn>
                    <a:cxn ang="0">
                      <a:pos x="1259" y="170"/>
                    </a:cxn>
                    <a:cxn ang="0">
                      <a:pos x="1246" y="185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3"/>
                    </a:cxn>
                    <a:cxn ang="0">
                      <a:pos x="24" y="177"/>
                    </a:cxn>
                    <a:cxn ang="0">
                      <a:pos x="13" y="161"/>
                    </a:cxn>
                    <a:cxn ang="0">
                      <a:pos x="4" y="141"/>
                    </a:cxn>
                    <a:cxn ang="0">
                      <a:pos x="0" y="120"/>
                    </a:cxn>
                    <a:cxn ang="0">
                      <a:pos x="0" y="98"/>
                    </a:cxn>
                    <a:cxn ang="0">
                      <a:pos x="4" y="77"/>
                    </a:cxn>
                    <a:cxn ang="0">
                      <a:pos x="13" y="57"/>
                    </a:cxn>
                    <a:cxn ang="0">
                      <a:pos x="24" y="39"/>
                    </a:cxn>
                    <a:cxn ang="0">
                      <a:pos x="40" y="24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2" y="13"/>
                      </a:lnTo>
                      <a:lnTo>
                        <a:pt x="1231" y="18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4" y="39"/>
                      </a:lnTo>
                      <a:lnTo>
                        <a:pt x="1259" y="48"/>
                      </a:lnTo>
                      <a:lnTo>
                        <a:pt x="1265" y="57"/>
                      </a:lnTo>
                      <a:lnTo>
                        <a:pt x="1271" y="67"/>
                      </a:lnTo>
                      <a:lnTo>
                        <a:pt x="1274" y="77"/>
                      </a:lnTo>
                      <a:lnTo>
                        <a:pt x="1276" y="87"/>
                      </a:lnTo>
                      <a:lnTo>
                        <a:pt x="1278" y="98"/>
                      </a:lnTo>
                      <a:lnTo>
                        <a:pt x="1278" y="109"/>
                      </a:lnTo>
                      <a:lnTo>
                        <a:pt x="1278" y="120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1"/>
                      </a:lnTo>
                      <a:lnTo>
                        <a:pt x="1265" y="161"/>
                      </a:lnTo>
                      <a:lnTo>
                        <a:pt x="1259" y="170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4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4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70"/>
                      </a:lnTo>
                      <a:lnTo>
                        <a:pt x="13" y="161"/>
                      </a:lnTo>
                      <a:lnTo>
                        <a:pt x="9" y="151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20"/>
                      </a:lnTo>
                      <a:lnTo>
                        <a:pt x="0" y="109"/>
                      </a:lnTo>
                      <a:lnTo>
                        <a:pt x="0" y="98"/>
                      </a:lnTo>
                      <a:lnTo>
                        <a:pt x="2" y="87"/>
                      </a:lnTo>
                      <a:lnTo>
                        <a:pt x="4" y="77"/>
                      </a:lnTo>
                      <a:lnTo>
                        <a:pt x="9" y="67"/>
                      </a:lnTo>
                      <a:lnTo>
                        <a:pt x="13" y="57"/>
                      </a:lnTo>
                      <a:lnTo>
                        <a:pt x="19" y="48"/>
                      </a:lnTo>
                      <a:lnTo>
                        <a:pt x="24" y="39"/>
                      </a:lnTo>
                      <a:lnTo>
                        <a:pt x="32" y="31"/>
                      </a:lnTo>
                      <a:lnTo>
                        <a:pt x="40" y="24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8" name="Freeform 125"/>
                <p:cNvSpPr>
                  <a:spLocks/>
                </p:cNvSpPr>
                <p:nvPr/>
              </p:nvSpPr>
              <p:spPr bwMode="auto">
                <a:xfrm>
                  <a:off x="1161931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8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9" y="118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4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5" y="64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9" y="178"/>
                      </a:lnTo>
                      <a:lnTo>
                        <a:pt x="128" y="175"/>
                      </a:lnTo>
                      <a:lnTo>
                        <a:pt x="136" y="172"/>
                      </a:lnTo>
                      <a:lnTo>
                        <a:pt x="143" y="167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49"/>
                      </a:lnTo>
                      <a:lnTo>
                        <a:pt x="168" y="142"/>
                      </a:lnTo>
                      <a:lnTo>
                        <a:pt x="172" y="135"/>
                      </a:lnTo>
                      <a:lnTo>
                        <a:pt x="177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7" y="55"/>
                      </a:lnTo>
                      <a:lnTo>
                        <a:pt x="172" y="47"/>
                      </a:lnTo>
                      <a:lnTo>
                        <a:pt x="168" y="40"/>
                      </a:lnTo>
                      <a:lnTo>
                        <a:pt x="162" y="33"/>
                      </a:lnTo>
                      <a:lnTo>
                        <a:pt x="157" y="26"/>
                      </a:lnTo>
                      <a:lnTo>
                        <a:pt x="150" y="21"/>
                      </a:lnTo>
                      <a:lnTo>
                        <a:pt x="143" y="15"/>
                      </a:lnTo>
                      <a:lnTo>
                        <a:pt x="136" y="11"/>
                      </a:lnTo>
                      <a:lnTo>
                        <a:pt x="128" y="6"/>
                      </a:lnTo>
                      <a:lnTo>
                        <a:pt x="119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4"/>
                      </a:lnTo>
                      <a:lnTo>
                        <a:pt x="57" y="6"/>
                      </a:lnTo>
                      <a:lnTo>
                        <a:pt x="49" y="11"/>
                      </a:lnTo>
                      <a:lnTo>
                        <a:pt x="41" y="15"/>
                      </a:lnTo>
                      <a:lnTo>
                        <a:pt x="34" y="21"/>
                      </a:lnTo>
                      <a:lnTo>
                        <a:pt x="28" y="26"/>
                      </a:lnTo>
                      <a:lnTo>
                        <a:pt x="21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8" y="55"/>
                      </a:lnTo>
                      <a:lnTo>
                        <a:pt x="5" y="64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09"/>
                      </a:lnTo>
                      <a:lnTo>
                        <a:pt x="5" y="118"/>
                      </a:lnTo>
                      <a:lnTo>
                        <a:pt x="8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1" y="149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7"/>
                      </a:lnTo>
                      <a:lnTo>
                        <a:pt x="49" y="172"/>
                      </a:lnTo>
                      <a:lnTo>
                        <a:pt x="57" y="175"/>
                      </a:lnTo>
                      <a:lnTo>
                        <a:pt x="65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09" name="Freeform 126"/>
                <p:cNvSpPr>
                  <a:spLocks/>
                </p:cNvSpPr>
                <p:nvPr/>
              </p:nvSpPr>
              <p:spPr bwMode="auto">
                <a:xfrm>
                  <a:off x="11659003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1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4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3"/>
                    </a:cxn>
                    <a:cxn ang="0">
                      <a:pos x="10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0" y="135"/>
                    </a:cxn>
                    <a:cxn ang="0">
                      <a:pos x="20" y="149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8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7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49"/>
                      </a:lnTo>
                      <a:lnTo>
                        <a:pt x="167" y="142"/>
                      </a:lnTo>
                      <a:lnTo>
                        <a:pt x="171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7" y="40"/>
                      </a:lnTo>
                      <a:lnTo>
                        <a:pt x="161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7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4"/>
                      </a:lnTo>
                      <a:lnTo>
                        <a:pt x="56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0" y="47"/>
                      </a:lnTo>
                      <a:lnTo>
                        <a:pt x="7" y="55"/>
                      </a:lnTo>
                      <a:lnTo>
                        <a:pt x="4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4" y="118"/>
                      </a:lnTo>
                      <a:lnTo>
                        <a:pt x="7" y="126"/>
                      </a:lnTo>
                      <a:lnTo>
                        <a:pt x="10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6" y="175"/>
                      </a:lnTo>
                      <a:lnTo>
                        <a:pt x="63" y="178"/>
                      </a:lnTo>
                      <a:lnTo>
                        <a:pt x="72" y="180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0" name="Freeform 127"/>
                <p:cNvSpPr>
                  <a:spLocks/>
                </p:cNvSpPr>
                <p:nvPr/>
              </p:nvSpPr>
              <p:spPr bwMode="auto">
                <a:xfrm>
                  <a:off x="11698690" y="3339462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1" y="135"/>
                    </a:cxn>
                    <a:cxn ang="0">
                      <a:pos x="179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4"/>
                    </a:cxn>
                    <a:cxn ang="0">
                      <a:pos x="171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0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1" y="135"/>
                      </a:lnTo>
                      <a:lnTo>
                        <a:pt x="175" y="126"/>
                      </a:lnTo>
                      <a:lnTo>
                        <a:pt x="179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4"/>
                      </a:lnTo>
                      <a:lnTo>
                        <a:pt x="175" y="55"/>
                      </a:lnTo>
                      <a:lnTo>
                        <a:pt x="171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7" y="26"/>
                      </a:lnTo>
                      <a:lnTo>
                        <a:pt x="20" y="33"/>
                      </a:lnTo>
                      <a:lnTo>
                        <a:pt x="16" y="40"/>
                      </a:lnTo>
                      <a:lnTo>
                        <a:pt x="11" y="47"/>
                      </a:lnTo>
                      <a:lnTo>
                        <a:pt x="7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7" y="126"/>
                      </a:lnTo>
                      <a:lnTo>
                        <a:pt x="11" y="135"/>
                      </a:lnTo>
                      <a:lnTo>
                        <a:pt x="16" y="142"/>
                      </a:lnTo>
                      <a:lnTo>
                        <a:pt x="20" y="149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2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1" name="Freeform 128"/>
                <p:cNvSpPr>
                  <a:spLocks/>
                </p:cNvSpPr>
                <p:nvPr/>
              </p:nvSpPr>
              <p:spPr bwMode="auto">
                <a:xfrm>
                  <a:off x="11739965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3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49"/>
                      </a:lnTo>
                      <a:lnTo>
                        <a:pt x="166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1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6" y="40"/>
                      </a:lnTo>
                      <a:lnTo>
                        <a:pt x="162" y="33"/>
                      </a:lnTo>
                      <a:lnTo>
                        <a:pt x="155" y="26"/>
                      </a:lnTo>
                      <a:lnTo>
                        <a:pt x="148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3" y="64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09"/>
                      </a:lnTo>
                      <a:lnTo>
                        <a:pt x="3" y="118"/>
                      </a:lnTo>
                      <a:lnTo>
                        <a:pt x="6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8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2" name="Freeform 129"/>
                <p:cNvSpPr>
                  <a:spLocks/>
                </p:cNvSpPr>
                <p:nvPr/>
              </p:nvSpPr>
              <p:spPr bwMode="auto">
                <a:xfrm>
                  <a:off x="11779653" y="3339462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8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49"/>
                    </a:cxn>
                    <a:cxn ang="0">
                      <a:pos x="172" y="135"/>
                    </a:cxn>
                    <a:cxn ang="0">
                      <a:pos x="178" y="118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4"/>
                    </a:cxn>
                    <a:cxn ang="0">
                      <a:pos x="172" y="47"/>
                    </a:cxn>
                    <a:cxn ang="0">
                      <a:pos x="162" y="33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4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4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3"/>
                    </a:cxn>
                    <a:cxn ang="0">
                      <a:pos x="11" y="47"/>
                    </a:cxn>
                    <a:cxn ang="0">
                      <a:pos x="4" y="64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8"/>
                    </a:cxn>
                    <a:cxn ang="0">
                      <a:pos x="11" y="135"/>
                    </a:cxn>
                    <a:cxn ang="0">
                      <a:pos x="21" y="149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8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0"/>
                      </a:lnTo>
                      <a:lnTo>
                        <a:pt x="118" y="178"/>
                      </a:lnTo>
                      <a:lnTo>
                        <a:pt x="126" y="175"/>
                      </a:lnTo>
                      <a:lnTo>
                        <a:pt x="134" y="172"/>
                      </a:lnTo>
                      <a:lnTo>
                        <a:pt x="142" y="167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49"/>
                      </a:lnTo>
                      <a:lnTo>
                        <a:pt x="167" y="142"/>
                      </a:lnTo>
                      <a:lnTo>
                        <a:pt x="172" y="135"/>
                      </a:lnTo>
                      <a:lnTo>
                        <a:pt x="175" y="126"/>
                      </a:lnTo>
                      <a:lnTo>
                        <a:pt x="178" y="118"/>
                      </a:lnTo>
                      <a:lnTo>
                        <a:pt x="180" y="109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4"/>
                      </a:lnTo>
                      <a:lnTo>
                        <a:pt x="175" y="55"/>
                      </a:lnTo>
                      <a:lnTo>
                        <a:pt x="172" y="47"/>
                      </a:lnTo>
                      <a:lnTo>
                        <a:pt x="167" y="40"/>
                      </a:lnTo>
                      <a:lnTo>
                        <a:pt x="162" y="33"/>
                      </a:lnTo>
                      <a:lnTo>
                        <a:pt x="156" y="26"/>
                      </a:lnTo>
                      <a:lnTo>
                        <a:pt x="149" y="21"/>
                      </a:lnTo>
                      <a:lnTo>
                        <a:pt x="142" y="15"/>
                      </a:lnTo>
                      <a:lnTo>
                        <a:pt x="134" y="11"/>
                      </a:lnTo>
                      <a:lnTo>
                        <a:pt x="126" y="6"/>
                      </a:lnTo>
                      <a:lnTo>
                        <a:pt x="118" y="4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4"/>
                      </a:lnTo>
                      <a:lnTo>
                        <a:pt x="55" y="6"/>
                      </a:lnTo>
                      <a:lnTo>
                        <a:pt x="47" y="11"/>
                      </a:lnTo>
                      <a:lnTo>
                        <a:pt x="40" y="15"/>
                      </a:lnTo>
                      <a:lnTo>
                        <a:pt x="33" y="21"/>
                      </a:lnTo>
                      <a:lnTo>
                        <a:pt x="26" y="26"/>
                      </a:lnTo>
                      <a:lnTo>
                        <a:pt x="21" y="33"/>
                      </a:lnTo>
                      <a:lnTo>
                        <a:pt x="15" y="40"/>
                      </a:lnTo>
                      <a:lnTo>
                        <a:pt x="11" y="47"/>
                      </a:lnTo>
                      <a:lnTo>
                        <a:pt x="6" y="55"/>
                      </a:lnTo>
                      <a:lnTo>
                        <a:pt x="4" y="64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09"/>
                      </a:lnTo>
                      <a:lnTo>
                        <a:pt x="4" y="118"/>
                      </a:lnTo>
                      <a:lnTo>
                        <a:pt x="6" y="126"/>
                      </a:lnTo>
                      <a:lnTo>
                        <a:pt x="11" y="135"/>
                      </a:lnTo>
                      <a:lnTo>
                        <a:pt x="15" y="142"/>
                      </a:lnTo>
                      <a:lnTo>
                        <a:pt x="21" y="149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7"/>
                      </a:lnTo>
                      <a:lnTo>
                        <a:pt x="47" y="172"/>
                      </a:lnTo>
                      <a:lnTo>
                        <a:pt x="55" y="175"/>
                      </a:lnTo>
                      <a:lnTo>
                        <a:pt x="64" y="178"/>
                      </a:lnTo>
                      <a:lnTo>
                        <a:pt x="73" y="180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3" name="Freeform 130"/>
                <p:cNvSpPr>
                  <a:spLocks/>
                </p:cNvSpPr>
                <p:nvPr/>
              </p:nvSpPr>
              <p:spPr bwMode="auto">
                <a:xfrm>
                  <a:off x="12235265" y="3526787"/>
                  <a:ext cx="203200" cy="33338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7"/>
                    </a:cxn>
                    <a:cxn ang="0">
                      <a:pos x="1231" y="17"/>
                    </a:cxn>
                    <a:cxn ang="0">
                      <a:pos x="1246" y="31"/>
                    </a:cxn>
                    <a:cxn ang="0">
                      <a:pos x="1259" y="47"/>
                    </a:cxn>
                    <a:cxn ang="0">
                      <a:pos x="1271" y="66"/>
                    </a:cxn>
                    <a:cxn ang="0">
                      <a:pos x="1276" y="86"/>
                    </a:cxn>
                    <a:cxn ang="0">
                      <a:pos x="1278" y="108"/>
                    </a:cxn>
                    <a:cxn ang="0">
                      <a:pos x="1276" y="130"/>
                    </a:cxn>
                    <a:cxn ang="0">
                      <a:pos x="1271" y="150"/>
                    </a:cxn>
                    <a:cxn ang="0">
                      <a:pos x="1259" y="169"/>
                    </a:cxn>
                    <a:cxn ang="0">
                      <a:pos x="1246" y="185"/>
                    </a:cxn>
                    <a:cxn ang="0">
                      <a:pos x="1231" y="198"/>
                    </a:cxn>
                    <a:cxn ang="0">
                      <a:pos x="1212" y="208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6"/>
                    </a:cxn>
                    <a:cxn ang="0">
                      <a:pos x="76" y="213"/>
                    </a:cxn>
                    <a:cxn ang="0">
                      <a:pos x="56" y="204"/>
                    </a:cxn>
                    <a:cxn ang="0">
                      <a:pos x="40" y="192"/>
                    </a:cxn>
                    <a:cxn ang="0">
                      <a:pos x="24" y="177"/>
                    </a:cxn>
                    <a:cxn ang="0">
                      <a:pos x="13" y="159"/>
                    </a:cxn>
                    <a:cxn ang="0">
                      <a:pos x="4" y="140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6"/>
                    </a:cxn>
                    <a:cxn ang="0">
                      <a:pos x="24" y="38"/>
                    </a:cxn>
                    <a:cxn ang="0">
                      <a:pos x="40" y="24"/>
                    </a:cxn>
                    <a:cxn ang="0">
                      <a:pos x="56" y="12"/>
                    </a:cxn>
                    <a:cxn ang="0">
                      <a:pos x="76" y="4"/>
                    </a:cxn>
                    <a:cxn ang="0">
                      <a:pos x="97" y="0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0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7"/>
                      </a:lnTo>
                      <a:lnTo>
                        <a:pt x="1222" y="12"/>
                      </a:lnTo>
                      <a:lnTo>
                        <a:pt x="1231" y="17"/>
                      </a:lnTo>
                      <a:lnTo>
                        <a:pt x="1238" y="24"/>
                      </a:lnTo>
                      <a:lnTo>
                        <a:pt x="1246" y="31"/>
                      </a:lnTo>
                      <a:lnTo>
                        <a:pt x="1254" y="38"/>
                      </a:lnTo>
                      <a:lnTo>
                        <a:pt x="1259" y="47"/>
                      </a:lnTo>
                      <a:lnTo>
                        <a:pt x="1265" y="56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6"/>
                      </a:lnTo>
                      <a:lnTo>
                        <a:pt x="1278" y="97"/>
                      </a:lnTo>
                      <a:lnTo>
                        <a:pt x="1278" y="108"/>
                      </a:lnTo>
                      <a:lnTo>
                        <a:pt x="1278" y="119"/>
                      </a:lnTo>
                      <a:lnTo>
                        <a:pt x="1276" y="130"/>
                      </a:lnTo>
                      <a:lnTo>
                        <a:pt x="1274" y="140"/>
                      </a:lnTo>
                      <a:lnTo>
                        <a:pt x="1271" y="150"/>
                      </a:lnTo>
                      <a:lnTo>
                        <a:pt x="1265" y="159"/>
                      </a:lnTo>
                      <a:lnTo>
                        <a:pt x="1259" y="169"/>
                      </a:lnTo>
                      <a:lnTo>
                        <a:pt x="1254" y="177"/>
                      </a:lnTo>
                      <a:lnTo>
                        <a:pt x="1246" y="185"/>
                      </a:lnTo>
                      <a:lnTo>
                        <a:pt x="1238" y="192"/>
                      </a:lnTo>
                      <a:lnTo>
                        <a:pt x="1231" y="198"/>
                      </a:lnTo>
                      <a:lnTo>
                        <a:pt x="1222" y="204"/>
                      </a:lnTo>
                      <a:lnTo>
                        <a:pt x="1212" y="208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6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6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8"/>
                      </a:lnTo>
                      <a:lnTo>
                        <a:pt x="56" y="204"/>
                      </a:lnTo>
                      <a:lnTo>
                        <a:pt x="47" y="198"/>
                      </a:lnTo>
                      <a:lnTo>
                        <a:pt x="40" y="192"/>
                      </a:lnTo>
                      <a:lnTo>
                        <a:pt x="32" y="185"/>
                      </a:lnTo>
                      <a:lnTo>
                        <a:pt x="24" y="177"/>
                      </a:lnTo>
                      <a:lnTo>
                        <a:pt x="19" y="169"/>
                      </a:lnTo>
                      <a:lnTo>
                        <a:pt x="13" y="159"/>
                      </a:lnTo>
                      <a:lnTo>
                        <a:pt x="9" y="150"/>
                      </a:lnTo>
                      <a:lnTo>
                        <a:pt x="4" y="140"/>
                      </a:lnTo>
                      <a:lnTo>
                        <a:pt x="2" y="130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6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6"/>
                      </a:lnTo>
                      <a:lnTo>
                        <a:pt x="19" y="47"/>
                      </a:lnTo>
                      <a:lnTo>
                        <a:pt x="24" y="38"/>
                      </a:lnTo>
                      <a:lnTo>
                        <a:pt x="32" y="31"/>
                      </a:lnTo>
                      <a:lnTo>
                        <a:pt x="40" y="24"/>
                      </a:lnTo>
                      <a:lnTo>
                        <a:pt x="47" y="17"/>
                      </a:lnTo>
                      <a:lnTo>
                        <a:pt x="56" y="12"/>
                      </a:lnTo>
                      <a:lnTo>
                        <a:pt x="66" y="7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4" name="Freeform 131"/>
                <p:cNvSpPr>
                  <a:spLocks/>
                </p:cNvSpPr>
                <p:nvPr/>
              </p:nvSpPr>
              <p:spPr bwMode="auto">
                <a:xfrm>
                  <a:off x="1161931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5" y="5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5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6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6"/>
                      </a:lnTo>
                      <a:lnTo>
                        <a:pt x="162" y="150"/>
                      </a:lnTo>
                      <a:lnTo>
                        <a:pt x="168" y="142"/>
                      </a:lnTo>
                      <a:lnTo>
                        <a:pt x="172" y="134"/>
                      </a:lnTo>
                      <a:lnTo>
                        <a:pt x="177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1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7" y="56"/>
                      </a:lnTo>
                      <a:lnTo>
                        <a:pt x="172" y="48"/>
                      </a:lnTo>
                      <a:lnTo>
                        <a:pt x="168" y="40"/>
                      </a:lnTo>
                      <a:lnTo>
                        <a:pt x="162" y="34"/>
                      </a:lnTo>
                      <a:lnTo>
                        <a:pt x="157" y="27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7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2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5" y="5"/>
                      </a:lnTo>
                      <a:lnTo>
                        <a:pt x="57" y="7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7"/>
                      </a:lnTo>
                      <a:lnTo>
                        <a:pt x="21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8" y="56"/>
                      </a:lnTo>
                      <a:lnTo>
                        <a:pt x="5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1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1" y="150"/>
                      </a:lnTo>
                      <a:lnTo>
                        <a:pt x="28" y="156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6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5" name="Freeform 132"/>
                <p:cNvSpPr>
                  <a:spLocks/>
                </p:cNvSpPr>
                <p:nvPr/>
              </p:nvSpPr>
              <p:spPr bwMode="auto">
                <a:xfrm>
                  <a:off x="11659003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1" y="0"/>
                    </a:cxn>
                    <a:cxn ang="0">
                      <a:pos x="63" y="5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4"/>
                    </a:cxn>
                    <a:cxn ang="0">
                      <a:pos x="10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4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1" y="150"/>
                      </a:lnTo>
                      <a:lnTo>
                        <a:pt x="167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7" y="40"/>
                      </a:lnTo>
                      <a:lnTo>
                        <a:pt x="161" y="34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2" y="2"/>
                      </a:lnTo>
                      <a:lnTo>
                        <a:pt x="63" y="5"/>
                      </a:lnTo>
                      <a:lnTo>
                        <a:pt x="56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0" y="48"/>
                      </a:lnTo>
                      <a:lnTo>
                        <a:pt x="7" y="56"/>
                      </a:lnTo>
                      <a:lnTo>
                        <a:pt x="4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7"/>
                      </a:lnTo>
                      <a:lnTo>
                        <a:pt x="10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6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6" name="Freeform 133"/>
                <p:cNvSpPr>
                  <a:spLocks/>
                </p:cNvSpPr>
                <p:nvPr/>
              </p:nvSpPr>
              <p:spPr bwMode="auto">
                <a:xfrm>
                  <a:off x="11698690" y="3526787"/>
                  <a:ext cx="30163" cy="30163"/>
                </a:xfrm>
                <a:custGeom>
                  <a:avLst/>
                  <a:gdLst/>
                  <a:ahLst/>
                  <a:cxnLst>
                    <a:cxn ang="0">
                      <a:pos x="100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4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1" y="134"/>
                      </a:lnTo>
                      <a:lnTo>
                        <a:pt x="175" y="127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6"/>
                      </a:lnTo>
                      <a:lnTo>
                        <a:pt x="171" y="48"/>
                      </a:lnTo>
                      <a:lnTo>
                        <a:pt x="166" y="40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0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2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7"/>
                      </a:lnTo>
                      <a:lnTo>
                        <a:pt x="20" y="34"/>
                      </a:lnTo>
                      <a:lnTo>
                        <a:pt x="16" y="40"/>
                      </a:lnTo>
                      <a:lnTo>
                        <a:pt x="11" y="48"/>
                      </a:lnTo>
                      <a:lnTo>
                        <a:pt x="7" y="56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7"/>
                      </a:lnTo>
                      <a:lnTo>
                        <a:pt x="11" y="134"/>
                      </a:lnTo>
                      <a:lnTo>
                        <a:pt x="16" y="142"/>
                      </a:lnTo>
                      <a:lnTo>
                        <a:pt x="20" y="150"/>
                      </a:lnTo>
                      <a:lnTo>
                        <a:pt x="27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7" name="Freeform 134"/>
                <p:cNvSpPr>
                  <a:spLocks/>
                </p:cNvSpPr>
                <p:nvPr/>
              </p:nvSpPr>
              <p:spPr bwMode="auto">
                <a:xfrm>
                  <a:off x="11739965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6"/>
                      </a:lnTo>
                      <a:lnTo>
                        <a:pt x="162" y="150"/>
                      </a:lnTo>
                      <a:lnTo>
                        <a:pt x="166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6" y="40"/>
                      </a:lnTo>
                      <a:lnTo>
                        <a:pt x="162" y="34"/>
                      </a:lnTo>
                      <a:lnTo>
                        <a:pt x="155" y="27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8" name="Freeform 135"/>
                <p:cNvSpPr>
                  <a:spLocks/>
                </p:cNvSpPr>
                <p:nvPr/>
              </p:nvSpPr>
              <p:spPr bwMode="auto">
                <a:xfrm>
                  <a:off x="11779653" y="3526787"/>
                  <a:ext cx="28575" cy="30163"/>
                </a:xfrm>
                <a:custGeom>
                  <a:avLst/>
                  <a:gdLst/>
                  <a:ahLst/>
                  <a:cxnLst>
                    <a:cxn ang="0">
                      <a:pos x="101" y="182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4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8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0"/>
                    </a:cxn>
                    <a:cxn ang="0">
                      <a:pos x="82" y="0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8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4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2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2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6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6"/>
                      </a:lnTo>
                      <a:lnTo>
                        <a:pt x="162" y="150"/>
                      </a:lnTo>
                      <a:lnTo>
                        <a:pt x="167" y="142"/>
                      </a:lnTo>
                      <a:lnTo>
                        <a:pt x="172" y="134"/>
                      </a:lnTo>
                      <a:lnTo>
                        <a:pt x="175" y="127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1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5" y="56"/>
                      </a:lnTo>
                      <a:lnTo>
                        <a:pt x="172" y="48"/>
                      </a:lnTo>
                      <a:lnTo>
                        <a:pt x="167" y="40"/>
                      </a:lnTo>
                      <a:lnTo>
                        <a:pt x="162" y="34"/>
                      </a:lnTo>
                      <a:lnTo>
                        <a:pt x="156" y="27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7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0"/>
                      </a:lnTo>
                      <a:lnTo>
                        <a:pt x="91" y="0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7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7"/>
                      </a:lnTo>
                      <a:lnTo>
                        <a:pt x="21" y="34"/>
                      </a:lnTo>
                      <a:lnTo>
                        <a:pt x="15" y="40"/>
                      </a:lnTo>
                      <a:lnTo>
                        <a:pt x="11" y="48"/>
                      </a:lnTo>
                      <a:lnTo>
                        <a:pt x="6" y="56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1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7"/>
                      </a:lnTo>
                      <a:lnTo>
                        <a:pt x="11" y="134"/>
                      </a:lnTo>
                      <a:lnTo>
                        <a:pt x="15" y="142"/>
                      </a:lnTo>
                      <a:lnTo>
                        <a:pt x="21" y="150"/>
                      </a:lnTo>
                      <a:lnTo>
                        <a:pt x="26" y="156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6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2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19" name="Freeform 136"/>
                <p:cNvSpPr>
                  <a:spLocks/>
                </p:cNvSpPr>
                <p:nvPr/>
              </p:nvSpPr>
              <p:spPr bwMode="auto">
                <a:xfrm>
                  <a:off x="12235265" y="2586987"/>
                  <a:ext cx="203200" cy="34925"/>
                </a:xfrm>
                <a:custGeom>
                  <a:avLst/>
                  <a:gdLst/>
                  <a:ahLst/>
                  <a:cxnLst>
                    <a:cxn ang="0">
                      <a:pos x="1170" y="0"/>
                    </a:cxn>
                    <a:cxn ang="0">
                      <a:pos x="1192" y="2"/>
                    </a:cxn>
                    <a:cxn ang="0">
                      <a:pos x="1212" y="8"/>
                    </a:cxn>
                    <a:cxn ang="0">
                      <a:pos x="1231" y="18"/>
                    </a:cxn>
                    <a:cxn ang="0">
                      <a:pos x="1246" y="32"/>
                    </a:cxn>
                    <a:cxn ang="0">
                      <a:pos x="1259" y="47"/>
                    </a:cxn>
                    <a:cxn ang="0">
                      <a:pos x="1271" y="66"/>
                    </a:cxn>
                    <a:cxn ang="0">
                      <a:pos x="1276" y="87"/>
                    </a:cxn>
                    <a:cxn ang="0">
                      <a:pos x="1278" y="108"/>
                    </a:cxn>
                    <a:cxn ang="0">
                      <a:pos x="1276" y="131"/>
                    </a:cxn>
                    <a:cxn ang="0">
                      <a:pos x="1271" y="150"/>
                    </a:cxn>
                    <a:cxn ang="0">
                      <a:pos x="1259" y="169"/>
                    </a:cxn>
                    <a:cxn ang="0">
                      <a:pos x="1246" y="186"/>
                    </a:cxn>
                    <a:cxn ang="0">
                      <a:pos x="1231" y="199"/>
                    </a:cxn>
                    <a:cxn ang="0">
                      <a:pos x="1212" y="209"/>
                    </a:cxn>
                    <a:cxn ang="0">
                      <a:pos x="1192" y="215"/>
                    </a:cxn>
                    <a:cxn ang="0">
                      <a:pos x="1170" y="217"/>
                    </a:cxn>
                    <a:cxn ang="0">
                      <a:pos x="97" y="217"/>
                    </a:cxn>
                    <a:cxn ang="0">
                      <a:pos x="76" y="213"/>
                    </a:cxn>
                    <a:cxn ang="0">
                      <a:pos x="56" y="205"/>
                    </a:cxn>
                    <a:cxn ang="0">
                      <a:pos x="40" y="193"/>
                    </a:cxn>
                    <a:cxn ang="0">
                      <a:pos x="24" y="178"/>
                    </a:cxn>
                    <a:cxn ang="0">
                      <a:pos x="13" y="160"/>
                    </a:cxn>
                    <a:cxn ang="0">
                      <a:pos x="4" y="141"/>
                    </a:cxn>
                    <a:cxn ang="0">
                      <a:pos x="0" y="119"/>
                    </a:cxn>
                    <a:cxn ang="0">
                      <a:pos x="0" y="97"/>
                    </a:cxn>
                    <a:cxn ang="0">
                      <a:pos x="4" y="76"/>
                    </a:cxn>
                    <a:cxn ang="0">
                      <a:pos x="13" y="57"/>
                    </a:cxn>
                    <a:cxn ang="0">
                      <a:pos x="24" y="40"/>
                    </a:cxn>
                    <a:cxn ang="0">
                      <a:pos x="40" y="25"/>
                    </a:cxn>
                    <a:cxn ang="0">
                      <a:pos x="56" y="13"/>
                    </a:cxn>
                    <a:cxn ang="0">
                      <a:pos x="76" y="4"/>
                    </a:cxn>
                    <a:cxn ang="0">
                      <a:pos x="97" y="1"/>
                    </a:cxn>
                  </a:cxnLst>
                  <a:rect l="0" t="0" r="r" b="b"/>
                  <a:pathLst>
                    <a:path w="1278" h="217">
                      <a:moveTo>
                        <a:pt x="108" y="0"/>
                      </a:moveTo>
                      <a:lnTo>
                        <a:pt x="1170" y="0"/>
                      </a:lnTo>
                      <a:lnTo>
                        <a:pt x="1181" y="1"/>
                      </a:lnTo>
                      <a:lnTo>
                        <a:pt x="1192" y="2"/>
                      </a:lnTo>
                      <a:lnTo>
                        <a:pt x="1202" y="4"/>
                      </a:lnTo>
                      <a:lnTo>
                        <a:pt x="1212" y="8"/>
                      </a:lnTo>
                      <a:lnTo>
                        <a:pt x="1222" y="13"/>
                      </a:lnTo>
                      <a:lnTo>
                        <a:pt x="1231" y="18"/>
                      </a:lnTo>
                      <a:lnTo>
                        <a:pt x="1238" y="25"/>
                      </a:lnTo>
                      <a:lnTo>
                        <a:pt x="1246" y="32"/>
                      </a:lnTo>
                      <a:lnTo>
                        <a:pt x="1254" y="40"/>
                      </a:lnTo>
                      <a:lnTo>
                        <a:pt x="1259" y="47"/>
                      </a:lnTo>
                      <a:lnTo>
                        <a:pt x="1265" y="57"/>
                      </a:lnTo>
                      <a:lnTo>
                        <a:pt x="1271" y="66"/>
                      </a:lnTo>
                      <a:lnTo>
                        <a:pt x="1274" y="76"/>
                      </a:lnTo>
                      <a:lnTo>
                        <a:pt x="1276" y="87"/>
                      </a:lnTo>
                      <a:lnTo>
                        <a:pt x="1278" y="97"/>
                      </a:lnTo>
                      <a:lnTo>
                        <a:pt x="1278" y="108"/>
                      </a:lnTo>
                      <a:lnTo>
                        <a:pt x="1278" y="119"/>
                      </a:lnTo>
                      <a:lnTo>
                        <a:pt x="1276" y="131"/>
                      </a:lnTo>
                      <a:lnTo>
                        <a:pt x="1274" y="141"/>
                      </a:lnTo>
                      <a:lnTo>
                        <a:pt x="1271" y="150"/>
                      </a:lnTo>
                      <a:lnTo>
                        <a:pt x="1265" y="160"/>
                      </a:lnTo>
                      <a:lnTo>
                        <a:pt x="1259" y="169"/>
                      </a:lnTo>
                      <a:lnTo>
                        <a:pt x="1254" y="178"/>
                      </a:lnTo>
                      <a:lnTo>
                        <a:pt x="1246" y="186"/>
                      </a:lnTo>
                      <a:lnTo>
                        <a:pt x="1238" y="193"/>
                      </a:lnTo>
                      <a:lnTo>
                        <a:pt x="1231" y="199"/>
                      </a:lnTo>
                      <a:lnTo>
                        <a:pt x="1222" y="205"/>
                      </a:lnTo>
                      <a:lnTo>
                        <a:pt x="1212" y="209"/>
                      </a:lnTo>
                      <a:lnTo>
                        <a:pt x="1202" y="213"/>
                      </a:lnTo>
                      <a:lnTo>
                        <a:pt x="1192" y="215"/>
                      </a:lnTo>
                      <a:lnTo>
                        <a:pt x="1181" y="217"/>
                      </a:lnTo>
                      <a:lnTo>
                        <a:pt x="1170" y="217"/>
                      </a:lnTo>
                      <a:lnTo>
                        <a:pt x="108" y="217"/>
                      </a:lnTo>
                      <a:lnTo>
                        <a:pt x="97" y="217"/>
                      </a:lnTo>
                      <a:lnTo>
                        <a:pt x="86" y="215"/>
                      </a:lnTo>
                      <a:lnTo>
                        <a:pt x="76" y="213"/>
                      </a:lnTo>
                      <a:lnTo>
                        <a:pt x="66" y="209"/>
                      </a:lnTo>
                      <a:lnTo>
                        <a:pt x="56" y="205"/>
                      </a:lnTo>
                      <a:lnTo>
                        <a:pt x="47" y="199"/>
                      </a:lnTo>
                      <a:lnTo>
                        <a:pt x="40" y="193"/>
                      </a:lnTo>
                      <a:lnTo>
                        <a:pt x="32" y="186"/>
                      </a:lnTo>
                      <a:lnTo>
                        <a:pt x="24" y="178"/>
                      </a:lnTo>
                      <a:lnTo>
                        <a:pt x="19" y="169"/>
                      </a:lnTo>
                      <a:lnTo>
                        <a:pt x="13" y="160"/>
                      </a:lnTo>
                      <a:lnTo>
                        <a:pt x="9" y="150"/>
                      </a:lnTo>
                      <a:lnTo>
                        <a:pt x="4" y="141"/>
                      </a:lnTo>
                      <a:lnTo>
                        <a:pt x="2" y="131"/>
                      </a:lnTo>
                      <a:lnTo>
                        <a:pt x="0" y="119"/>
                      </a:lnTo>
                      <a:lnTo>
                        <a:pt x="0" y="108"/>
                      </a:lnTo>
                      <a:lnTo>
                        <a:pt x="0" y="97"/>
                      </a:lnTo>
                      <a:lnTo>
                        <a:pt x="2" y="87"/>
                      </a:lnTo>
                      <a:lnTo>
                        <a:pt x="4" y="76"/>
                      </a:lnTo>
                      <a:lnTo>
                        <a:pt x="9" y="66"/>
                      </a:lnTo>
                      <a:lnTo>
                        <a:pt x="13" y="57"/>
                      </a:lnTo>
                      <a:lnTo>
                        <a:pt x="19" y="47"/>
                      </a:lnTo>
                      <a:lnTo>
                        <a:pt x="24" y="40"/>
                      </a:lnTo>
                      <a:lnTo>
                        <a:pt x="32" y="32"/>
                      </a:lnTo>
                      <a:lnTo>
                        <a:pt x="40" y="25"/>
                      </a:lnTo>
                      <a:lnTo>
                        <a:pt x="47" y="18"/>
                      </a:lnTo>
                      <a:lnTo>
                        <a:pt x="56" y="13"/>
                      </a:lnTo>
                      <a:lnTo>
                        <a:pt x="66" y="8"/>
                      </a:lnTo>
                      <a:lnTo>
                        <a:pt x="76" y="4"/>
                      </a:lnTo>
                      <a:lnTo>
                        <a:pt x="86" y="2"/>
                      </a:lnTo>
                      <a:lnTo>
                        <a:pt x="97" y="1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0" name="Freeform 137"/>
                <p:cNvSpPr>
                  <a:spLocks/>
                </p:cNvSpPr>
                <p:nvPr/>
              </p:nvSpPr>
              <p:spPr bwMode="auto">
                <a:xfrm>
                  <a:off x="1161931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9" y="179"/>
                    </a:cxn>
                    <a:cxn ang="0">
                      <a:pos x="136" y="172"/>
                    </a:cxn>
                    <a:cxn ang="0">
                      <a:pos x="150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9" y="119"/>
                    </a:cxn>
                    <a:cxn ang="0">
                      <a:pos x="183" y="101"/>
                    </a:cxn>
                    <a:cxn ang="0">
                      <a:pos x="183" y="82"/>
                    </a:cxn>
                    <a:cxn ang="0">
                      <a:pos x="179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50" y="21"/>
                    </a:cxn>
                    <a:cxn ang="0">
                      <a:pos x="136" y="11"/>
                    </a:cxn>
                    <a:cxn ang="0">
                      <a:pos x="119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5" y="5"/>
                    </a:cxn>
                    <a:cxn ang="0">
                      <a:pos x="49" y="11"/>
                    </a:cxn>
                    <a:cxn ang="0">
                      <a:pos x="34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5" y="65"/>
                    </a:cxn>
                    <a:cxn ang="0">
                      <a:pos x="1" y="82"/>
                    </a:cxn>
                    <a:cxn ang="0">
                      <a:pos x="1" y="101"/>
                    </a:cxn>
                    <a:cxn ang="0">
                      <a:pos x="5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4" y="162"/>
                    </a:cxn>
                    <a:cxn ang="0">
                      <a:pos x="49" y="172"/>
                    </a:cxn>
                    <a:cxn ang="0">
                      <a:pos x="65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2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9" y="179"/>
                      </a:lnTo>
                      <a:lnTo>
                        <a:pt x="128" y="177"/>
                      </a:lnTo>
                      <a:lnTo>
                        <a:pt x="136" y="172"/>
                      </a:lnTo>
                      <a:lnTo>
                        <a:pt x="143" y="168"/>
                      </a:lnTo>
                      <a:lnTo>
                        <a:pt x="150" y="162"/>
                      </a:lnTo>
                      <a:lnTo>
                        <a:pt x="157" y="157"/>
                      </a:lnTo>
                      <a:lnTo>
                        <a:pt x="162" y="150"/>
                      </a:lnTo>
                      <a:lnTo>
                        <a:pt x="168" y="143"/>
                      </a:lnTo>
                      <a:lnTo>
                        <a:pt x="172" y="136"/>
                      </a:lnTo>
                      <a:lnTo>
                        <a:pt x="177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3" y="101"/>
                      </a:lnTo>
                      <a:lnTo>
                        <a:pt x="183" y="92"/>
                      </a:lnTo>
                      <a:lnTo>
                        <a:pt x="183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7" y="57"/>
                      </a:lnTo>
                      <a:lnTo>
                        <a:pt x="172" y="49"/>
                      </a:lnTo>
                      <a:lnTo>
                        <a:pt x="168" y="41"/>
                      </a:lnTo>
                      <a:lnTo>
                        <a:pt x="162" y="34"/>
                      </a:lnTo>
                      <a:lnTo>
                        <a:pt x="157" y="28"/>
                      </a:lnTo>
                      <a:lnTo>
                        <a:pt x="150" y="21"/>
                      </a:lnTo>
                      <a:lnTo>
                        <a:pt x="143" y="16"/>
                      </a:lnTo>
                      <a:lnTo>
                        <a:pt x="136" y="11"/>
                      </a:lnTo>
                      <a:lnTo>
                        <a:pt x="128" y="8"/>
                      </a:lnTo>
                      <a:lnTo>
                        <a:pt x="119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2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5" y="5"/>
                      </a:lnTo>
                      <a:lnTo>
                        <a:pt x="57" y="8"/>
                      </a:lnTo>
                      <a:lnTo>
                        <a:pt x="49" y="11"/>
                      </a:lnTo>
                      <a:lnTo>
                        <a:pt x="41" y="16"/>
                      </a:lnTo>
                      <a:lnTo>
                        <a:pt x="34" y="21"/>
                      </a:lnTo>
                      <a:lnTo>
                        <a:pt x="28" y="28"/>
                      </a:lnTo>
                      <a:lnTo>
                        <a:pt x="21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8" y="57"/>
                      </a:lnTo>
                      <a:lnTo>
                        <a:pt x="5" y="65"/>
                      </a:lnTo>
                      <a:lnTo>
                        <a:pt x="2" y="73"/>
                      </a:lnTo>
                      <a:lnTo>
                        <a:pt x="1" y="82"/>
                      </a:ln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2" y="110"/>
                      </a:lnTo>
                      <a:lnTo>
                        <a:pt x="5" y="119"/>
                      </a:lnTo>
                      <a:lnTo>
                        <a:pt x="8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1" y="150"/>
                      </a:lnTo>
                      <a:lnTo>
                        <a:pt x="28" y="157"/>
                      </a:lnTo>
                      <a:lnTo>
                        <a:pt x="34" y="162"/>
                      </a:lnTo>
                      <a:lnTo>
                        <a:pt x="41" y="168"/>
                      </a:lnTo>
                      <a:lnTo>
                        <a:pt x="49" y="172"/>
                      </a:lnTo>
                      <a:lnTo>
                        <a:pt x="57" y="177"/>
                      </a:lnTo>
                      <a:lnTo>
                        <a:pt x="65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2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1" name="Freeform 138"/>
                <p:cNvSpPr>
                  <a:spLocks/>
                </p:cNvSpPr>
                <p:nvPr/>
              </p:nvSpPr>
              <p:spPr bwMode="auto">
                <a:xfrm>
                  <a:off x="11659003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1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1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1" y="1"/>
                    </a:cxn>
                    <a:cxn ang="0">
                      <a:pos x="63" y="5"/>
                    </a:cxn>
                    <a:cxn ang="0">
                      <a:pos x="48" y="11"/>
                    </a:cxn>
                    <a:cxn ang="0">
                      <a:pos x="32" y="21"/>
                    </a:cxn>
                    <a:cxn ang="0">
                      <a:pos x="20" y="34"/>
                    </a:cxn>
                    <a:cxn ang="0">
                      <a:pos x="10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0" y="136"/>
                    </a:cxn>
                    <a:cxn ang="0">
                      <a:pos x="20" y="150"/>
                    </a:cxn>
                    <a:cxn ang="0">
                      <a:pos x="32" y="162"/>
                    </a:cxn>
                    <a:cxn ang="0">
                      <a:pos x="48" y="172"/>
                    </a:cxn>
                    <a:cxn ang="0">
                      <a:pos x="63" y="179"/>
                    </a:cxn>
                    <a:cxn ang="0">
                      <a:pos x="81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7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1" y="150"/>
                      </a:lnTo>
                      <a:lnTo>
                        <a:pt x="167" y="143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9"/>
                      </a:lnTo>
                      <a:lnTo>
                        <a:pt x="167" y="41"/>
                      </a:lnTo>
                      <a:lnTo>
                        <a:pt x="161" y="34"/>
                      </a:lnTo>
                      <a:lnTo>
                        <a:pt x="155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7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1"/>
                      </a:lnTo>
                      <a:lnTo>
                        <a:pt x="72" y="2"/>
                      </a:lnTo>
                      <a:lnTo>
                        <a:pt x="63" y="5"/>
                      </a:lnTo>
                      <a:lnTo>
                        <a:pt x="56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2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0" y="49"/>
                      </a:lnTo>
                      <a:lnTo>
                        <a:pt x="7" y="57"/>
                      </a:lnTo>
                      <a:lnTo>
                        <a:pt x="4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4" y="119"/>
                      </a:lnTo>
                      <a:lnTo>
                        <a:pt x="7" y="128"/>
                      </a:lnTo>
                      <a:lnTo>
                        <a:pt x="10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2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6" y="177"/>
                      </a:lnTo>
                      <a:lnTo>
                        <a:pt x="63" y="179"/>
                      </a:lnTo>
                      <a:lnTo>
                        <a:pt x="72" y="181"/>
                      </a:lnTo>
                      <a:lnTo>
                        <a:pt x="81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2" name="Freeform 139"/>
                <p:cNvSpPr>
                  <a:spLocks/>
                </p:cNvSpPr>
                <p:nvPr/>
              </p:nvSpPr>
              <p:spPr bwMode="auto">
                <a:xfrm>
                  <a:off x="11698690" y="2588574"/>
                  <a:ext cx="30163" cy="28575"/>
                </a:xfrm>
                <a:custGeom>
                  <a:avLst/>
                  <a:gdLst/>
                  <a:ahLst/>
                  <a:cxnLst>
                    <a:cxn ang="0">
                      <a:pos x="100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1" y="136"/>
                    </a:cxn>
                    <a:cxn ang="0">
                      <a:pos x="179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9" y="65"/>
                    </a:cxn>
                    <a:cxn ang="0">
                      <a:pos x="171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0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0" y="34"/>
                    </a:cxn>
                    <a:cxn ang="0">
                      <a:pos x="11" y="49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0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2" h="183">
                      <a:moveTo>
                        <a:pt x="91" y="183"/>
                      </a:moveTo>
                      <a:lnTo>
                        <a:pt x="100" y="183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1" y="136"/>
                      </a:lnTo>
                      <a:lnTo>
                        <a:pt x="175" y="128"/>
                      </a:lnTo>
                      <a:lnTo>
                        <a:pt x="179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2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9" y="65"/>
                      </a:lnTo>
                      <a:lnTo>
                        <a:pt x="175" y="57"/>
                      </a:lnTo>
                      <a:lnTo>
                        <a:pt x="171" y="49"/>
                      </a:lnTo>
                      <a:lnTo>
                        <a:pt x="166" y="41"/>
                      </a:lnTo>
                      <a:lnTo>
                        <a:pt x="162" y="34"/>
                      </a:lnTo>
                      <a:lnTo>
                        <a:pt x="155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2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7" y="28"/>
                      </a:lnTo>
                      <a:lnTo>
                        <a:pt x="20" y="34"/>
                      </a:lnTo>
                      <a:lnTo>
                        <a:pt x="16" y="41"/>
                      </a:lnTo>
                      <a:lnTo>
                        <a:pt x="11" y="49"/>
                      </a:lnTo>
                      <a:lnTo>
                        <a:pt x="7" y="57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7" y="128"/>
                      </a:lnTo>
                      <a:lnTo>
                        <a:pt x="11" y="136"/>
                      </a:lnTo>
                      <a:lnTo>
                        <a:pt x="16" y="143"/>
                      </a:lnTo>
                      <a:lnTo>
                        <a:pt x="20" y="150"/>
                      </a:lnTo>
                      <a:lnTo>
                        <a:pt x="27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2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3" name="Freeform 140"/>
                <p:cNvSpPr>
                  <a:spLocks/>
                </p:cNvSpPr>
                <p:nvPr/>
              </p:nvSpPr>
              <p:spPr bwMode="auto">
                <a:xfrm>
                  <a:off x="11739965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8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8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8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3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3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8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10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8" y="162"/>
                      </a:lnTo>
                      <a:lnTo>
                        <a:pt x="155" y="157"/>
                      </a:lnTo>
                      <a:lnTo>
                        <a:pt x="162" y="150"/>
                      </a:lnTo>
                      <a:lnTo>
                        <a:pt x="166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1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1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6" y="41"/>
                      </a:lnTo>
                      <a:lnTo>
                        <a:pt x="162" y="34"/>
                      </a:lnTo>
                      <a:lnTo>
                        <a:pt x="155" y="28"/>
                      </a:lnTo>
                      <a:lnTo>
                        <a:pt x="148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10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8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6" y="57"/>
                      </a:lnTo>
                      <a:lnTo>
                        <a:pt x="3" y="65"/>
                      </a:lnTo>
                      <a:lnTo>
                        <a:pt x="1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1" y="110"/>
                      </a:lnTo>
                      <a:lnTo>
                        <a:pt x="3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8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4" name="Freeform 141"/>
                <p:cNvSpPr>
                  <a:spLocks/>
                </p:cNvSpPr>
                <p:nvPr/>
              </p:nvSpPr>
              <p:spPr bwMode="auto">
                <a:xfrm>
                  <a:off x="11779653" y="2588574"/>
                  <a:ext cx="28575" cy="28575"/>
                </a:xfrm>
                <a:custGeom>
                  <a:avLst/>
                  <a:gdLst/>
                  <a:ahLst/>
                  <a:cxnLst>
                    <a:cxn ang="0">
                      <a:pos x="101" y="183"/>
                    </a:cxn>
                    <a:cxn ang="0">
                      <a:pos x="118" y="179"/>
                    </a:cxn>
                    <a:cxn ang="0">
                      <a:pos x="134" y="172"/>
                    </a:cxn>
                    <a:cxn ang="0">
                      <a:pos x="149" y="162"/>
                    </a:cxn>
                    <a:cxn ang="0">
                      <a:pos x="162" y="150"/>
                    </a:cxn>
                    <a:cxn ang="0">
                      <a:pos x="172" y="136"/>
                    </a:cxn>
                    <a:cxn ang="0">
                      <a:pos x="178" y="119"/>
                    </a:cxn>
                    <a:cxn ang="0">
                      <a:pos x="182" y="101"/>
                    </a:cxn>
                    <a:cxn ang="0">
                      <a:pos x="182" y="82"/>
                    </a:cxn>
                    <a:cxn ang="0">
                      <a:pos x="178" y="65"/>
                    </a:cxn>
                    <a:cxn ang="0">
                      <a:pos x="172" y="49"/>
                    </a:cxn>
                    <a:cxn ang="0">
                      <a:pos x="162" y="34"/>
                    </a:cxn>
                    <a:cxn ang="0">
                      <a:pos x="149" y="21"/>
                    </a:cxn>
                    <a:cxn ang="0">
                      <a:pos x="134" y="11"/>
                    </a:cxn>
                    <a:cxn ang="0">
                      <a:pos x="118" y="5"/>
                    </a:cxn>
                    <a:cxn ang="0">
                      <a:pos x="101" y="1"/>
                    </a:cxn>
                    <a:cxn ang="0">
                      <a:pos x="82" y="1"/>
                    </a:cxn>
                    <a:cxn ang="0">
                      <a:pos x="64" y="5"/>
                    </a:cxn>
                    <a:cxn ang="0">
                      <a:pos x="47" y="11"/>
                    </a:cxn>
                    <a:cxn ang="0">
                      <a:pos x="33" y="21"/>
                    </a:cxn>
                    <a:cxn ang="0">
                      <a:pos x="21" y="34"/>
                    </a:cxn>
                    <a:cxn ang="0">
                      <a:pos x="11" y="49"/>
                    </a:cxn>
                    <a:cxn ang="0">
                      <a:pos x="4" y="65"/>
                    </a:cxn>
                    <a:cxn ang="0">
                      <a:pos x="0" y="82"/>
                    </a:cxn>
                    <a:cxn ang="0">
                      <a:pos x="0" y="101"/>
                    </a:cxn>
                    <a:cxn ang="0">
                      <a:pos x="4" y="119"/>
                    </a:cxn>
                    <a:cxn ang="0">
                      <a:pos x="11" y="136"/>
                    </a:cxn>
                    <a:cxn ang="0">
                      <a:pos x="21" y="150"/>
                    </a:cxn>
                    <a:cxn ang="0">
                      <a:pos x="33" y="162"/>
                    </a:cxn>
                    <a:cxn ang="0">
                      <a:pos x="47" y="172"/>
                    </a:cxn>
                    <a:cxn ang="0">
                      <a:pos x="64" y="179"/>
                    </a:cxn>
                    <a:cxn ang="0">
                      <a:pos x="82" y="183"/>
                    </a:cxn>
                  </a:cxnLst>
                  <a:rect l="0" t="0" r="r" b="b"/>
                  <a:pathLst>
                    <a:path w="183" h="183">
                      <a:moveTo>
                        <a:pt x="91" y="183"/>
                      </a:moveTo>
                      <a:lnTo>
                        <a:pt x="101" y="183"/>
                      </a:lnTo>
                      <a:lnTo>
                        <a:pt x="109" y="181"/>
                      </a:lnTo>
                      <a:lnTo>
                        <a:pt x="118" y="179"/>
                      </a:lnTo>
                      <a:lnTo>
                        <a:pt x="126" y="177"/>
                      </a:lnTo>
                      <a:lnTo>
                        <a:pt x="134" y="172"/>
                      </a:lnTo>
                      <a:lnTo>
                        <a:pt x="142" y="168"/>
                      </a:lnTo>
                      <a:lnTo>
                        <a:pt x="149" y="162"/>
                      </a:lnTo>
                      <a:lnTo>
                        <a:pt x="156" y="157"/>
                      </a:lnTo>
                      <a:lnTo>
                        <a:pt x="162" y="150"/>
                      </a:lnTo>
                      <a:lnTo>
                        <a:pt x="167" y="143"/>
                      </a:lnTo>
                      <a:lnTo>
                        <a:pt x="172" y="136"/>
                      </a:lnTo>
                      <a:lnTo>
                        <a:pt x="175" y="128"/>
                      </a:lnTo>
                      <a:lnTo>
                        <a:pt x="178" y="119"/>
                      </a:lnTo>
                      <a:lnTo>
                        <a:pt x="180" y="110"/>
                      </a:lnTo>
                      <a:lnTo>
                        <a:pt x="182" y="101"/>
                      </a:lnTo>
                      <a:lnTo>
                        <a:pt x="183" y="92"/>
                      </a:lnTo>
                      <a:lnTo>
                        <a:pt x="182" y="82"/>
                      </a:lnTo>
                      <a:lnTo>
                        <a:pt x="180" y="73"/>
                      </a:lnTo>
                      <a:lnTo>
                        <a:pt x="178" y="65"/>
                      </a:lnTo>
                      <a:lnTo>
                        <a:pt x="175" y="57"/>
                      </a:lnTo>
                      <a:lnTo>
                        <a:pt x="172" y="49"/>
                      </a:lnTo>
                      <a:lnTo>
                        <a:pt x="167" y="41"/>
                      </a:lnTo>
                      <a:lnTo>
                        <a:pt x="162" y="34"/>
                      </a:lnTo>
                      <a:lnTo>
                        <a:pt x="156" y="28"/>
                      </a:lnTo>
                      <a:lnTo>
                        <a:pt x="149" y="21"/>
                      </a:lnTo>
                      <a:lnTo>
                        <a:pt x="142" y="16"/>
                      </a:lnTo>
                      <a:lnTo>
                        <a:pt x="134" y="11"/>
                      </a:lnTo>
                      <a:lnTo>
                        <a:pt x="126" y="8"/>
                      </a:lnTo>
                      <a:lnTo>
                        <a:pt x="118" y="5"/>
                      </a:lnTo>
                      <a:lnTo>
                        <a:pt x="109" y="2"/>
                      </a:lnTo>
                      <a:lnTo>
                        <a:pt x="101" y="1"/>
                      </a:lnTo>
                      <a:lnTo>
                        <a:pt x="91" y="0"/>
                      </a:lnTo>
                      <a:lnTo>
                        <a:pt x="82" y="1"/>
                      </a:lnTo>
                      <a:lnTo>
                        <a:pt x="73" y="2"/>
                      </a:lnTo>
                      <a:lnTo>
                        <a:pt x="64" y="5"/>
                      </a:lnTo>
                      <a:lnTo>
                        <a:pt x="55" y="8"/>
                      </a:lnTo>
                      <a:lnTo>
                        <a:pt x="47" y="11"/>
                      </a:lnTo>
                      <a:lnTo>
                        <a:pt x="40" y="16"/>
                      </a:lnTo>
                      <a:lnTo>
                        <a:pt x="33" y="21"/>
                      </a:lnTo>
                      <a:lnTo>
                        <a:pt x="26" y="28"/>
                      </a:lnTo>
                      <a:lnTo>
                        <a:pt x="21" y="34"/>
                      </a:lnTo>
                      <a:lnTo>
                        <a:pt x="15" y="41"/>
                      </a:lnTo>
                      <a:lnTo>
                        <a:pt x="11" y="49"/>
                      </a:lnTo>
                      <a:lnTo>
                        <a:pt x="6" y="57"/>
                      </a:lnTo>
                      <a:lnTo>
                        <a:pt x="4" y="65"/>
                      </a:lnTo>
                      <a:lnTo>
                        <a:pt x="2" y="73"/>
                      </a:lnTo>
                      <a:lnTo>
                        <a:pt x="0" y="82"/>
                      </a:lnTo>
                      <a:lnTo>
                        <a:pt x="0" y="92"/>
                      </a:lnTo>
                      <a:lnTo>
                        <a:pt x="0" y="101"/>
                      </a:lnTo>
                      <a:lnTo>
                        <a:pt x="2" y="110"/>
                      </a:lnTo>
                      <a:lnTo>
                        <a:pt x="4" y="119"/>
                      </a:lnTo>
                      <a:lnTo>
                        <a:pt x="6" y="128"/>
                      </a:lnTo>
                      <a:lnTo>
                        <a:pt x="11" y="136"/>
                      </a:lnTo>
                      <a:lnTo>
                        <a:pt x="15" y="143"/>
                      </a:lnTo>
                      <a:lnTo>
                        <a:pt x="21" y="150"/>
                      </a:lnTo>
                      <a:lnTo>
                        <a:pt x="26" y="157"/>
                      </a:lnTo>
                      <a:lnTo>
                        <a:pt x="33" y="162"/>
                      </a:lnTo>
                      <a:lnTo>
                        <a:pt x="40" y="168"/>
                      </a:lnTo>
                      <a:lnTo>
                        <a:pt x="47" y="172"/>
                      </a:lnTo>
                      <a:lnTo>
                        <a:pt x="55" y="177"/>
                      </a:lnTo>
                      <a:lnTo>
                        <a:pt x="64" y="179"/>
                      </a:lnTo>
                      <a:lnTo>
                        <a:pt x="73" y="181"/>
                      </a:lnTo>
                      <a:lnTo>
                        <a:pt x="82" y="183"/>
                      </a:lnTo>
                      <a:lnTo>
                        <a:pt x="91" y="18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525" name="Freeform 142"/>
                <p:cNvSpPr>
                  <a:spLocks noEditPoints="1"/>
                </p:cNvSpPr>
                <p:nvPr/>
              </p:nvSpPr>
              <p:spPr bwMode="auto">
                <a:xfrm>
                  <a:off x="11451040" y="1826574"/>
                  <a:ext cx="1163638" cy="2817813"/>
                </a:xfrm>
                <a:custGeom>
                  <a:avLst/>
                  <a:gdLst/>
                  <a:ahLst/>
                  <a:cxnLst>
                    <a:cxn ang="0">
                      <a:pos x="7278" y="17716"/>
                    </a:cxn>
                    <a:cxn ang="0">
                      <a:pos x="8" y="108"/>
                    </a:cxn>
                    <a:cxn ang="0">
                      <a:pos x="6789" y="11256"/>
                    </a:cxn>
                    <a:cxn ang="0">
                      <a:pos x="6875" y="12138"/>
                    </a:cxn>
                    <a:cxn ang="0">
                      <a:pos x="664" y="12286"/>
                    </a:cxn>
                    <a:cxn ang="0">
                      <a:pos x="438" y="12054"/>
                    </a:cxn>
                    <a:cxn ang="0">
                      <a:pos x="626" y="11218"/>
                    </a:cxn>
                    <a:cxn ang="0">
                      <a:pos x="6850" y="10134"/>
                    </a:cxn>
                    <a:cxn ang="0">
                      <a:pos x="6826" y="11025"/>
                    </a:cxn>
                    <a:cxn ang="0">
                      <a:pos x="578" y="11077"/>
                    </a:cxn>
                    <a:cxn ang="0">
                      <a:pos x="446" y="10211"/>
                    </a:cxn>
                    <a:cxn ang="0">
                      <a:pos x="705" y="8842"/>
                    </a:cxn>
                    <a:cxn ang="0">
                      <a:pos x="6887" y="9028"/>
                    </a:cxn>
                    <a:cxn ang="0">
                      <a:pos x="6755" y="9895"/>
                    </a:cxn>
                    <a:cxn ang="0">
                      <a:pos x="507" y="9842"/>
                    </a:cxn>
                    <a:cxn ang="0">
                      <a:pos x="484" y="8952"/>
                    </a:cxn>
                    <a:cxn ang="0">
                      <a:pos x="6708" y="7670"/>
                    </a:cxn>
                    <a:cxn ang="0">
                      <a:pos x="6895" y="8507"/>
                    </a:cxn>
                    <a:cxn ang="0">
                      <a:pos x="6669" y="8739"/>
                    </a:cxn>
                    <a:cxn ang="0">
                      <a:pos x="459" y="8590"/>
                    </a:cxn>
                    <a:cxn ang="0">
                      <a:pos x="546" y="7709"/>
                    </a:cxn>
                    <a:cxn ang="0">
                      <a:pos x="6789" y="6526"/>
                    </a:cxn>
                    <a:cxn ang="0">
                      <a:pos x="6875" y="7407"/>
                    </a:cxn>
                    <a:cxn ang="0">
                      <a:pos x="664" y="7556"/>
                    </a:cxn>
                    <a:cxn ang="0">
                      <a:pos x="438" y="7324"/>
                    </a:cxn>
                    <a:cxn ang="0">
                      <a:pos x="626" y="6488"/>
                    </a:cxn>
                    <a:cxn ang="0">
                      <a:pos x="6850" y="5404"/>
                    </a:cxn>
                    <a:cxn ang="0">
                      <a:pos x="6826" y="6296"/>
                    </a:cxn>
                    <a:cxn ang="0">
                      <a:pos x="578" y="6347"/>
                    </a:cxn>
                    <a:cxn ang="0">
                      <a:pos x="446" y="5480"/>
                    </a:cxn>
                    <a:cxn ang="0">
                      <a:pos x="705" y="4111"/>
                    </a:cxn>
                    <a:cxn ang="0">
                      <a:pos x="6887" y="4298"/>
                    </a:cxn>
                    <a:cxn ang="0">
                      <a:pos x="6755" y="5164"/>
                    </a:cxn>
                    <a:cxn ang="0">
                      <a:pos x="507" y="5113"/>
                    </a:cxn>
                    <a:cxn ang="0">
                      <a:pos x="484" y="4221"/>
                    </a:cxn>
                    <a:cxn ang="0">
                      <a:pos x="3868" y="13193"/>
                    </a:cxn>
                    <a:cxn ang="0">
                      <a:pos x="4227" y="13800"/>
                    </a:cxn>
                    <a:cxn ang="0">
                      <a:pos x="3706" y="14270"/>
                    </a:cxn>
                    <a:cxn ang="0">
                      <a:pos x="3139" y="13854"/>
                    </a:cxn>
                    <a:cxn ang="0">
                      <a:pos x="3438" y="13214"/>
                    </a:cxn>
                    <a:cxn ang="0">
                      <a:pos x="5725" y="15090"/>
                    </a:cxn>
                    <a:cxn ang="0">
                      <a:pos x="1625" y="15153"/>
                    </a:cxn>
                    <a:cxn ang="0">
                      <a:pos x="5640" y="15449"/>
                    </a:cxn>
                    <a:cxn ang="0">
                      <a:pos x="5600" y="15705"/>
                    </a:cxn>
                    <a:cxn ang="0">
                      <a:pos x="1659" y="15469"/>
                    </a:cxn>
                    <a:cxn ang="0">
                      <a:pos x="5723" y="16082"/>
                    </a:cxn>
                    <a:cxn ang="0">
                      <a:pos x="1615" y="16095"/>
                    </a:cxn>
                    <a:cxn ang="0">
                      <a:pos x="6708" y="2941"/>
                    </a:cxn>
                    <a:cxn ang="0">
                      <a:pos x="6895" y="3776"/>
                    </a:cxn>
                    <a:cxn ang="0">
                      <a:pos x="6669" y="4009"/>
                    </a:cxn>
                    <a:cxn ang="0">
                      <a:pos x="459" y="3861"/>
                    </a:cxn>
                    <a:cxn ang="0">
                      <a:pos x="546" y="2979"/>
                    </a:cxn>
                    <a:cxn ang="0">
                      <a:pos x="6789" y="1796"/>
                    </a:cxn>
                    <a:cxn ang="0">
                      <a:pos x="6875" y="2678"/>
                    </a:cxn>
                    <a:cxn ang="0">
                      <a:pos x="664" y="2827"/>
                    </a:cxn>
                    <a:cxn ang="0">
                      <a:pos x="438" y="2594"/>
                    </a:cxn>
                    <a:cxn ang="0">
                      <a:pos x="626" y="1758"/>
                    </a:cxn>
                    <a:cxn ang="0">
                      <a:pos x="6850" y="673"/>
                    </a:cxn>
                    <a:cxn ang="0">
                      <a:pos x="6826" y="1565"/>
                    </a:cxn>
                    <a:cxn ang="0">
                      <a:pos x="578" y="1617"/>
                    </a:cxn>
                    <a:cxn ang="0">
                      <a:pos x="446" y="750"/>
                    </a:cxn>
                  </a:cxnLst>
                  <a:rect l="0" t="0" r="r" b="b"/>
                  <a:pathLst>
                    <a:path w="7333" h="17750">
                      <a:moveTo>
                        <a:pt x="152" y="0"/>
                      </a:moveTo>
                      <a:lnTo>
                        <a:pt x="7181" y="0"/>
                      </a:lnTo>
                      <a:lnTo>
                        <a:pt x="7197" y="1"/>
                      </a:lnTo>
                      <a:lnTo>
                        <a:pt x="7211" y="3"/>
                      </a:lnTo>
                      <a:lnTo>
                        <a:pt x="7227" y="7"/>
                      </a:lnTo>
                      <a:lnTo>
                        <a:pt x="7240" y="12"/>
                      </a:lnTo>
                      <a:lnTo>
                        <a:pt x="7253" y="19"/>
                      </a:lnTo>
                      <a:lnTo>
                        <a:pt x="7265" y="27"/>
                      </a:lnTo>
                      <a:lnTo>
                        <a:pt x="7278" y="36"/>
                      </a:lnTo>
                      <a:lnTo>
                        <a:pt x="7289" y="44"/>
                      </a:lnTo>
                      <a:lnTo>
                        <a:pt x="7299" y="55"/>
                      </a:lnTo>
                      <a:lnTo>
                        <a:pt x="7306" y="68"/>
                      </a:lnTo>
                      <a:lnTo>
                        <a:pt x="7314" y="80"/>
                      </a:lnTo>
                      <a:lnTo>
                        <a:pt x="7321" y="93"/>
                      </a:lnTo>
                      <a:lnTo>
                        <a:pt x="7326" y="108"/>
                      </a:lnTo>
                      <a:lnTo>
                        <a:pt x="7330" y="122"/>
                      </a:lnTo>
                      <a:lnTo>
                        <a:pt x="7332" y="138"/>
                      </a:lnTo>
                      <a:lnTo>
                        <a:pt x="7333" y="153"/>
                      </a:lnTo>
                      <a:lnTo>
                        <a:pt x="7333" y="17597"/>
                      </a:lnTo>
                      <a:lnTo>
                        <a:pt x="7332" y="17612"/>
                      </a:lnTo>
                      <a:lnTo>
                        <a:pt x="7330" y="17628"/>
                      </a:lnTo>
                      <a:lnTo>
                        <a:pt x="7326" y="17642"/>
                      </a:lnTo>
                      <a:lnTo>
                        <a:pt x="7321" y="17657"/>
                      </a:lnTo>
                      <a:lnTo>
                        <a:pt x="7314" y="17670"/>
                      </a:lnTo>
                      <a:lnTo>
                        <a:pt x="7306" y="17682"/>
                      </a:lnTo>
                      <a:lnTo>
                        <a:pt x="7299" y="17695"/>
                      </a:lnTo>
                      <a:lnTo>
                        <a:pt x="7289" y="17706"/>
                      </a:lnTo>
                      <a:lnTo>
                        <a:pt x="7278" y="17716"/>
                      </a:lnTo>
                      <a:lnTo>
                        <a:pt x="7265" y="17723"/>
                      </a:lnTo>
                      <a:lnTo>
                        <a:pt x="7253" y="17731"/>
                      </a:lnTo>
                      <a:lnTo>
                        <a:pt x="7240" y="17738"/>
                      </a:lnTo>
                      <a:lnTo>
                        <a:pt x="7227" y="17743"/>
                      </a:lnTo>
                      <a:lnTo>
                        <a:pt x="7211" y="17747"/>
                      </a:lnTo>
                      <a:lnTo>
                        <a:pt x="7197" y="17749"/>
                      </a:lnTo>
                      <a:lnTo>
                        <a:pt x="7181" y="17750"/>
                      </a:lnTo>
                      <a:lnTo>
                        <a:pt x="152" y="17750"/>
                      </a:lnTo>
                      <a:lnTo>
                        <a:pt x="137" y="17749"/>
                      </a:lnTo>
                      <a:lnTo>
                        <a:pt x="122" y="17747"/>
                      </a:lnTo>
                      <a:lnTo>
                        <a:pt x="108" y="17743"/>
                      </a:lnTo>
                      <a:lnTo>
                        <a:pt x="93" y="17738"/>
                      </a:lnTo>
                      <a:lnTo>
                        <a:pt x="80" y="17731"/>
                      </a:lnTo>
                      <a:lnTo>
                        <a:pt x="68" y="17723"/>
                      </a:lnTo>
                      <a:lnTo>
                        <a:pt x="56" y="17716"/>
                      </a:lnTo>
                      <a:lnTo>
                        <a:pt x="46" y="17706"/>
                      </a:lnTo>
                      <a:lnTo>
                        <a:pt x="36" y="17695"/>
                      </a:lnTo>
                      <a:lnTo>
                        <a:pt x="27" y="17682"/>
                      </a:lnTo>
                      <a:lnTo>
                        <a:pt x="19" y="17670"/>
                      </a:lnTo>
                      <a:lnTo>
                        <a:pt x="12" y="17657"/>
                      </a:lnTo>
                      <a:lnTo>
                        <a:pt x="8" y="17642"/>
                      </a:lnTo>
                      <a:lnTo>
                        <a:pt x="4" y="17628"/>
                      </a:lnTo>
                      <a:lnTo>
                        <a:pt x="1" y="17612"/>
                      </a:lnTo>
                      <a:lnTo>
                        <a:pt x="0" y="17597"/>
                      </a:lnTo>
                      <a:lnTo>
                        <a:pt x="0" y="153"/>
                      </a:lnTo>
                      <a:lnTo>
                        <a:pt x="1" y="138"/>
                      </a:lnTo>
                      <a:lnTo>
                        <a:pt x="4" y="122"/>
                      </a:lnTo>
                      <a:lnTo>
                        <a:pt x="8" y="108"/>
                      </a:lnTo>
                      <a:lnTo>
                        <a:pt x="12" y="93"/>
                      </a:lnTo>
                      <a:lnTo>
                        <a:pt x="19" y="80"/>
                      </a:lnTo>
                      <a:lnTo>
                        <a:pt x="27" y="68"/>
                      </a:lnTo>
                      <a:lnTo>
                        <a:pt x="36" y="55"/>
                      </a:lnTo>
                      <a:lnTo>
                        <a:pt x="46" y="44"/>
                      </a:lnTo>
                      <a:lnTo>
                        <a:pt x="56" y="36"/>
                      </a:lnTo>
                      <a:lnTo>
                        <a:pt x="68" y="27"/>
                      </a:lnTo>
                      <a:lnTo>
                        <a:pt x="80" y="19"/>
                      </a:lnTo>
                      <a:lnTo>
                        <a:pt x="93" y="12"/>
                      </a:lnTo>
                      <a:lnTo>
                        <a:pt x="108" y="7"/>
                      </a:lnTo>
                      <a:lnTo>
                        <a:pt x="122" y="3"/>
                      </a:lnTo>
                      <a:lnTo>
                        <a:pt x="137" y="1"/>
                      </a:lnTo>
                      <a:lnTo>
                        <a:pt x="152" y="0"/>
                      </a:lnTo>
                      <a:close/>
                      <a:moveTo>
                        <a:pt x="705" y="11207"/>
                      </a:moveTo>
                      <a:lnTo>
                        <a:pt x="6629" y="11207"/>
                      </a:lnTo>
                      <a:lnTo>
                        <a:pt x="6642" y="11207"/>
                      </a:lnTo>
                      <a:lnTo>
                        <a:pt x="6655" y="11208"/>
                      </a:lnTo>
                      <a:lnTo>
                        <a:pt x="6669" y="11209"/>
                      </a:lnTo>
                      <a:lnTo>
                        <a:pt x="6682" y="11211"/>
                      </a:lnTo>
                      <a:lnTo>
                        <a:pt x="6695" y="11215"/>
                      </a:lnTo>
                      <a:lnTo>
                        <a:pt x="6708" y="11218"/>
                      </a:lnTo>
                      <a:lnTo>
                        <a:pt x="6720" y="11221"/>
                      </a:lnTo>
                      <a:lnTo>
                        <a:pt x="6732" y="11226"/>
                      </a:lnTo>
                      <a:lnTo>
                        <a:pt x="6744" y="11231"/>
                      </a:lnTo>
                      <a:lnTo>
                        <a:pt x="6755" y="11237"/>
                      </a:lnTo>
                      <a:lnTo>
                        <a:pt x="6766" y="11242"/>
                      </a:lnTo>
                      <a:lnTo>
                        <a:pt x="6777" y="11249"/>
                      </a:lnTo>
                      <a:lnTo>
                        <a:pt x="6789" y="11256"/>
                      </a:lnTo>
                      <a:lnTo>
                        <a:pt x="6799" y="11263"/>
                      </a:lnTo>
                      <a:lnTo>
                        <a:pt x="6809" y="11271"/>
                      </a:lnTo>
                      <a:lnTo>
                        <a:pt x="6817" y="11279"/>
                      </a:lnTo>
                      <a:lnTo>
                        <a:pt x="6826" y="11288"/>
                      </a:lnTo>
                      <a:lnTo>
                        <a:pt x="6834" y="11297"/>
                      </a:lnTo>
                      <a:lnTo>
                        <a:pt x="6843" y="11307"/>
                      </a:lnTo>
                      <a:lnTo>
                        <a:pt x="6850" y="11316"/>
                      </a:lnTo>
                      <a:lnTo>
                        <a:pt x="6857" y="11327"/>
                      </a:lnTo>
                      <a:lnTo>
                        <a:pt x="6863" y="11337"/>
                      </a:lnTo>
                      <a:lnTo>
                        <a:pt x="6870" y="11348"/>
                      </a:lnTo>
                      <a:lnTo>
                        <a:pt x="6875" y="11358"/>
                      </a:lnTo>
                      <a:lnTo>
                        <a:pt x="6879" y="11370"/>
                      </a:lnTo>
                      <a:lnTo>
                        <a:pt x="6884" y="11381"/>
                      </a:lnTo>
                      <a:lnTo>
                        <a:pt x="6887" y="11392"/>
                      </a:lnTo>
                      <a:lnTo>
                        <a:pt x="6891" y="11404"/>
                      </a:lnTo>
                      <a:lnTo>
                        <a:pt x="6893" y="11417"/>
                      </a:lnTo>
                      <a:lnTo>
                        <a:pt x="6894" y="11429"/>
                      </a:lnTo>
                      <a:lnTo>
                        <a:pt x="6895" y="11442"/>
                      </a:lnTo>
                      <a:lnTo>
                        <a:pt x="6896" y="11454"/>
                      </a:lnTo>
                      <a:lnTo>
                        <a:pt x="6896" y="12041"/>
                      </a:lnTo>
                      <a:lnTo>
                        <a:pt x="6895" y="12054"/>
                      </a:lnTo>
                      <a:lnTo>
                        <a:pt x="6894" y="12067"/>
                      </a:lnTo>
                      <a:lnTo>
                        <a:pt x="6893" y="12079"/>
                      </a:lnTo>
                      <a:lnTo>
                        <a:pt x="6891" y="12091"/>
                      </a:lnTo>
                      <a:lnTo>
                        <a:pt x="6887" y="12103"/>
                      </a:lnTo>
                      <a:lnTo>
                        <a:pt x="6884" y="12115"/>
                      </a:lnTo>
                      <a:lnTo>
                        <a:pt x="6879" y="12127"/>
                      </a:lnTo>
                      <a:lnTo>
                        <a:pt x="6875" y="12138"/>
                      </a:lnTo>
                      <a:lnTo>
                        <a:pt x="6870" y="12149"/>
                      </a:lnTo>
                      <a:lnTo>
                        <a:pt x="6863" y="12160"/>
                      </a:lnTo>
                      <a:lnTo>
                        <a:pt x="6857" y="12170"/>
                      </a:lnTo>
                      <a:lnTo>
                        <a:pt x="6850" y="12180"/>
                      </a:lnTo>
                      <a:lnTo>
                        <a:pt x="6843" y="12190"/>
                      </a:lnTo>
                      <a:lnTo>
                        <a:pt x="6834" y="12199"/>
                      </a:lnTo>
                      <a:lnTo>
                        <a:pt x="6826" y="12208"/>
                      </a:lnTo>
                      <a:lnTo>
                        <a:pt x="6817" y="12216"/>
                      </a:lnTo>
                      <a:lnTo>
                        <a:pt x="6809" y="12224"/>
                      </a:lnTo>
                      <a:lnTo>
                        <a:pt x="6799" y="12232"/>
                      </a:lnTo>
                      <a:lnTo>
                        <a:pt x="6789" y="12240"/>
                      </a:lnTo>
                      <a:lnTo>
                        <a:pt x="6777" y="12246"/>
                      </a:lnTo>
                      <a:lnTo>
                        <a:pt x="6766" y="12253"/>
                      </a:lnTo>
                      <a:lnTo>
                        <a:pt x="6755" y="12260"/>
                      </a:lnTo>
                      <a:lnTo>
                        <a:pt x="6744" y="12265"/>
                      </a:lnTo>
                      <a:lnTo>
                        <a:pt x="6732" y="12270"/>
                      </a:lnTo>
                      <a:lnTo>
                        <a:pt x="6720" y="12274"/>
                      </a:lnTo>
                      <a:lnTo>
                        <a:pt x="6708" y="12279"/>
                      </a:lnTo>
                      <a:lnTo>
                        <a:pt x="6695" y="12282"/>
                      </a:lnTo>
                      <a:lnTo>
                        <a:pt x="6682" y="12284"/>
                      </a:lnTo>
                      <a:lnTo>
                        <a:pt x="6669" y="12286"/>
                      </a:lnTo>
                      <a:lnTo>
                        <a:pt x="6655" y="12287"/>
                      </a:lnTo>
                      <a:lnTo>
                        <a:pt x="6642" y="12289"/>
                      </a:lnTo>
                      <a:lnTo>
                        <a:pt x="6629" y="12290"/>
                      </a:lnTo>
                      <a:lnTo>
                        <a:pt x="705" y="12290"/>
                      </a:lnTo>
                      <a:lnTo>
                        <a:pt x="691" y="12289"/>
                      </a:lnTo>
                      <a:lnTo>
                        <a:pt x="678" y="12287"/>
                      </a:lnTo>
                      <a:lnTo>
                        <a:pt x="664" y="12286"/>
                      </a:lnTo>
                      <a:lnTo>
                        <a:pt x="651" y="12284"/>
                      </a:lnTo>
                      <a:lnTo>
                        <a:pt x="638" y="12282"/>
                      </a:lnTo>
                      <a:lnTo>
                        <a:pt x="626" y="12279"/>
                      </a:lnTo>
                      <a:lnTo>
                        <a:pt x="613" y="12274"/>
                      </a:lnTo>
                      <a:lnTo>
                        <a:pt x="601" y="12270"/>
                      </a:lnTo>
                      <a:lnTo>
                        <a:pt x="589" y="12265"/>
                      </a:lnTo>
                      <a:lnTo>
                        <a:pt x="578" y="12260"/>
                      </a:lnTo>
                      <a:lnTo>
                        <a:pt x="567" y="12253"/>
                      </a:lnTo>
                      <a:lnTo>
                        <a:pt x="556" y="12246"/>
                      </a:lnTo>
                      <a:lnTo>
                        <a:pt x="546" y="12240"/>
                      </a:lnTo>
                      <a:lnTo>
                        <a:pt x="536" y="12232"/>
                      </a:lnTo>
                      <a:lnTo>
                        <a:pt x="526" y="12224"/>
                      </a:lnTo>
                      <a:lnTo>
                        <a:pt x="516" y="12216"/>
                      </a:lnTo>
                      <a:lnTo>
                        <a:pt x="507" y="12208"/>
                      </a:lnTo>
                      <a:lnTo>
                        <a:pt x="499" y="12199"/>
                      </a:lnTo>
                      <a:lnTo>
                        <a:pt x="491" y="12190"/>
                      </a:lnTo>
                      <a:lnTo>
                        <a:pt x="484" y="12180"/>
                      </a:lnTo>
                      <a:lnTo>
                        <a:pt x="477" y="12170"/>
                      </a:lnTo>
                      <a:lnTo>
                        <a:pt x="470" y="12160"/>
                      </a:lnTo>
                      <a:lnTo>
                        <a:pt x="464" y="12149"/>
                      </a:lnTo>
                      <a:lnTo>
                        <a:pt x="459" y="12138"/>
                      </a:lnTo>
                      <a:lnTo>
                        <a:pt x="454" y="12127"/>
                      </a:lnTo>
                      <a:lnTo>
                        <a:pt x="450" y="12115"/>
                      </a:lnTo>
                      <a:lnTo>
                        <a:pt x="446" y="12103"/>
                      </a:lnTo>
                      <a:lnTo>
                        <a:pt x="444" y="12091"/>
                      </a:lnTo>
                      <a:lnTo>
                        <a:pt x="440" y="12079"/>
                      </a:lnTo>
                      <a:lnTo>
                        <a:pt x="439" y="12067"/>
                      </a:lnTo>
                      <a:lnTo>
                        <a:pt x="438" y="12054"/>
                      </a:lnTo>
                      <a:lnTo>
                        <a:pt x="438" y="12041"/>
                      </a:lnTo>
                      <a:lnTo>
                        <a:pt x="438" y="11454"/>
                      </a:lnTo>
                      <a:lnTo>
                        <a:pt x="438" y="11442"/>
                      </a:lnTo>
                      <a:lnTo>
                        <a:pt x="439" y="11429"/>
                      </a:lnTo>
                      <a:lnTo>
                        <a:pt x="440" y="11417"/>
                      </a:lnTo>
                      <a:lnTo>
                        <a:pt x="444" y="11404"/>
                      </a:lnTo>
                      <a:lnTo>
                        <a:pt x="446" y="11392"/>
                      </a:lnTo>
                      <a:lnTo>
                        <a:pt x="450" y="11381"/>
                      </a:lnTo>
                      <a:lnTo>
                        <a:pt x="454" y="11370"/>
                      </a:lnTo>
                      <a:lnTo>
                        <a:pt x="459" y="11358"/>
                      </a:lnTo>
                      <a:lnTo>
                        <a:pt x="464" y="11348"/>
                      </a:lnTo>
                      <a:lnTo>
                        <a:pt x="470" y="11337"/>
                      </a:lnTo>
                      <a:lnTo>
                        <a:pt x="477" y="11327"/>
                      </a:lnTo>
                      <a:lnTo>
                        <a:pt x="484" y="11316"/>
                      </a:lnTo>
                      <a:lnTo>
                        <a:pt x="491" y="11307"/>
                      </a:lnTo>
                      <a:lnTo>
                        <a:pt x="499" y="11297"/>
                      </a:lnTo>
                      <a:lnTo>
                        <a:pt x="507" y="11288"/>
                      </a:lnTo>
                      <a:lnTo>
                        <a:pt x="516" y="11279"/>
                      </a:lnTo>
                      <a:lnTo>
                        <a:pt x="526" y="11271"/>
                      </a:lnTo>
                      <a:lnTo>
                        <a:pt x="536" y="11263"/>
                      </a:lnTo>
                      <a:lnTo>
                        <a:pt x="546" y="11256"/>
                      </a:lnTo>
                      <a:lnTo>
                        <a:pt x="556" y="11249"/>
                      </a:lnTo>
                      <a:lnTo>
                        <a:pt x="567" y="11242"/>
                      </a:lnTo>
                      <a:lnTo>
                        <a:pt x="578" y="11237"/>
                      </a:lnTo>
                      <a:lnTo>
                        <a:pt x="589" y="11231"/>
                      </a:lnTo>
                      <a:lnTo>
                        <a:pt x="601" y="11226"/>
                      </a:lnTo>
                      <a:lnTo>
                        <a:pt x="613" y="11221"/>
                      </a:lnTo>
                      <a:lnTo>
                        <a:pt x="626" y="11218"/>
                      </a:lnTo>
                      <a:lnTo>
                        <a:pt x="638" y="11215"/>
                      </a:lnTo>
                      <a:lnTo>
                        <a:pt x="651" y="11211"/>
                      </a:lnTo>
                      <a:lnTo>
                        <a:pt x="664" y="11209"/>
                      </a:lnTo>
                      <a:lnTo>
                        <a:pt x="678" y="11208"/>
                      </a:lnTo>
                      <a:lnTo>
                        <a:pt x="691" y="11207"/>
                      </a:lnTo>
                      <a:lnTo>
                        <a:pt x="705" y="11207"/>
                      </a:lnTo>
                      <a:close/>
                      <a:moveTo>
                        <a:pt x="705" y="10024"/>
                      </a:moveTo>
                      <a:lnTo>
                        <a:pt x="6629" y="10024"/>
                      </a:lnTo>
                      <a:lnTo>
                        <a:pt x="6642" y="10024"/>
                      </a:lnTo>
                      <a:lnTo>
                        <a:pt x="6655" y="10025"/>
                      </a:lnTo>
                      <a:lnTo>
                        <a:pt x="6669" y="10027"/>
                      </a:lnTo>
                      <a:lnTo>
                        <a:pt x="6682" y="10029"/>
                      </a:lnTo>
                      <a:lnTo>
                        <a:pt x="6695" y="10032"/>
                      </a:lnTo>
                      <a:lnTo>
                        <a:pt x="6708" y="10035"/>
                      </a:lnTo>
                      <a:lnTo>
                        <a:pt x="6720" y="10039"/>
                      </a:lnTo>
                      <a:lnTo>
                        <a:pt x="6732" y="10043"/>
                      </a:lnTo>
                      <a:lnTo>
                        <a:pt x="6744" y="10049"/>
                      </a:lnTo>
                      <a:lnTo>
                        <a:pt x="6755" y="10054"/>
                      </a:lnTo>
                      <a:lnTo>
                        <a:pt x="6766" y="10060"/>
                      </a:lnTo>
                      <a:lnTo>
                        <a:pt x="6777" y="10066"/>
                      </a:lnTo>
                      <a:lnTo>
                        <a:pt x="6789" y="10073"/>
                      </a:lnTo>
                      <a:lnTo>
                        <a:pt x="6799" y="10081"/>
                      </a:lnTo>
                      <a:lnTo>
                        <a:pt x="6809" y="10089"/>
                      </a:lnTo>
                      <a:lnTo>
                        <a:pt x="6817" y="10096"/>
                      </a:lnTo>
                      <a:lnTo>
                        <a:pt x="6826" y="10105"/>
                      </a:lnTo>
                      <a:lnTo>
                        <a:pt x="6834" y="10114"/>
                      </a:lnTo>
                      <a:lnTo>
                        <a:pt x="6843" y="10124"/>
                      </a:lnTo>
                      <a:lnTo>
                        <a:pt x="6850" y="10134"/>
                      </a:lnTo>
                      <a:lnTo>
                        <a:pt x="6857" y="10144"/>
                      </a:lnTo>
                      <a:lnTo>
                        <a:pt x="6863" y="10154"/>
                      </a:lnTo>
                      <a:lnTo>
                        <a:pt x="6870" y="10165"/>
                      </a:lnTo>
                      <a:lnTo>
                        <a:pt x="6875" y="10175"/>
                      </a:lnTo>
                      <a:lnTo>
                        <a:pt x="6879" y="10187"/>
                      </a:lnTo>
                      <a:lnTo>
                        <a:pt x="6884" y="10198"/>
                      </a:lnTo>
                      <a:lnTo>
                        <a:pt x="6887" y="10211"/>
                      </a:lnTo>
                      <a:lnTo>
                        <a:pt x="6891" y="10222"/>
                      </a:lnTo>
                      <a:lnTo>
                        <a:pt x="6893" y="10234"/>
                      </a:lnTo>
                      <a:lnTo>
                        <a:pt x="6894" y="10246"/>
                      </a:lnTo>
                      <a:lnTo>
                        <a:pt x="6895" y="10260"/>
                      </a:lnTo>
                      <a:lnTo>
                        <a:pt x="6896" y="10272"/>
                      </a:lnTo>
                      <a:lnTo>
                        <a:pt x="6896" y="10859"/>
                      </a:lnTo>
                      <a:lnTo>
                        <a:pt x="6895" y="10872"/>
                      </a:lnTo>
                      <a:lnTo>
                        <a:pt x="6894" y="10884"/>
                      </a:lnTo>
                      <a:lnTo>
                        <a:pt x="6893" y="10896"/>
                      </a:lnTo>
                      <a:lnTo>
                        <a:pt x="6891" y="10908"/>
                      </a:lnTo>
                      <a:lnTo>
                        <a:pt x="6887" y="10921"/>
                      </a:lnTo>
                      <a:lnTo>
                        <a:pt x="6884" y="10933"/>
                      </a:lnTo>
                      <a:lnTo>
                        <a:pt x="6879" y="10944"/>
                      </a:lnTo>
                      <a:lnTo>
                        <a:pt x="6875" y="10955"/>
                      </a:lnTo>
                      <a:lnTo>
                        <a:pt x="6870" y="10966"/>
                      </a:lnTo>
                      <a:lnTo>
                        <a:pt x="6863" y="10977"/>
                      </a:lnTo>
                      <a:lnTo>
                        <a:pt x="6857" y="10987"/>
                      </a:lnTo>
                      <a:lnTo>
                        <a:pt x="6850" y="10997"/>
                      </a:lnTo>
                      <a:lnTo>
                        <a:pt x="6843" y="11007"/>
                      </a:lnTo>
                      <a:lnTo>
                        <a:pt x="6834" y="11016"/>
                      </a:lnTo>
                      <a:lnTo>
                        <a:pt x="6826" y="11025"/>
                      </a:lnTo>
                      <a:lnTo>
                        <a:pt x="6817" y="11034"/>
                      </a:lnTo>
                      <a:lnTo>
                        <a:pt x="6809" y="11043"/>
                      </a:lnTo>
                      <a:lnTo>
                        <a:pt x="6799" y="11050"/>
                      </a:lnTo>
                      <a:lnTo>
                        <a:pt x="6789" y="11057"/>
                      </a:lnTo>
                      <a:lnTo>
                        <a:pt x="6777" y="11064"/>
                      </a:lnTo>
                      <a:lnTo>
                        <a:pt x="6766" y="11070"/>
                      </a:lnTo>
                      <a:lnTo>
                        <a:pt x="6755" y="11077"/>
                      </a:lnTo>
                      <a:lnTo>
                        <a:pt x="6744" y="11083"/>
                      </a:lnTo>
                      <a:lnTo>
                        <a:pt x="6732" y="11087"/>
                      </a:lnTo>
                      <a:lnTo>
                        <a:pt x="6720" y="11092"/>
                      </a:lnTo>
                      <a:lnTo>
                        <a:pt x="6708" y="11096"/>
                      </a:lnTo>
                      <a:lnTo>
                        <a:pt x="6695" y="11099"/>
                      </a:lnTo>
                      <a:lnTo>
                        <a:pt x="6682" y="11102"/>
                      </a:lnTo>
                      <a:lnTo>
                        <a:pt x="6669" y="11104"/>
                      </a:lnTo>
                      <a:lnTo>
                        <a:pt x="6655" y="11106"/>
                      </a:lnTo>
                      <a:lnTo>
                        <a:pt x="6642" y="11106"/>
                      </a:lnTo>
                      <a:lnTo>
                        <a:pt x="6629" y="11107"/>
                      </a:lnTo>
                      <a:lnTo>
                        <a:pt x="705" y="11107"/>
                      </a:lnTo>
                      <a:lnTo>
                        <a:pt x="691" y="11106"/>
                      </a:lnTo>
                      <a:lnTo>
                        <a:pt x="678" y="11106"/>
                      </a:lnTo>
                      <a:lnTo>
                        <a:pt x="664" y="11104"/>
                      </a:lnTo>
                      <a:lnTo>
                        <a:pt x="651" y="11102"/>
                      </a:lnTo>
                      <a:lnTo>
                        <a:pt x="638" y="11099"/>
                      </a:lnTo>
                      <a:lnTo>
                        <a:pt x="626" y="11096"/>
                      </a:lnTo>
                      <a:lnTo>
                        <a:pt x="613" y="11092"/>
                      </a:lnTo>
                      <a:lnTo>
                        <a:pt x="601" y="11087"/>
                      </a:lnTo>
                      <a:lnTo>
                        <a:pt x="589" y="11083"/>
                      </a:lnTo>
                      <a:lnTo>
                        <a:pt x="578" y="11077"/>
                      </a:lnTo>
                      <a:lnTo>
                        <a:pt x="567" y="11070"/>
                      </a:lnTo>
                      <a:lnTo>
                        <a:pt x="556" y="11064"/>
                      </a:lnTo>
                      <a:lnTo>
                        <a:pt x="546" y="11057"/>
                      </a:lnTo>
                      <a:lnTo>
                        <a:pt x="536" y="11050"/>
                      </a:lnTo>
                      <a:lnTo>
                        <a:pt x="526" y="11043"/>
                      </a:lnTo>
                      <a:lnTo>
                        <a:pt x="516" y="11034"/>
                      </a:lnTo>
                      <a:lnTo>
                        <a:pt x="507" y="11025"/>
                      </a:lnTo>
                      <a:lnTo>
                        <a:pt x="499" y="11016"/>
                      </a:lnTo>
                      <a:lnTo>
                        <a:pt x="491" y="11007"/>
                      </a:lnTo>
                      <a:lnTo>
                        <a:pt x="484" y="10997"/>
                      </a:lnTo>
                      <a:lnTo>
                        <a:pt x="477" y="10987"/>
                      </a:lnTo>
                      <a:lnTo>
                        <a:pt x="470" y="10977"/>
                      </a:lnTo>
                      <a:lnTo>
                        <a:pt x="464" y="10966"/>
                      </a:lnTo>
                      <a:lnTo>
                        <a:pt x="459" y="10955"/>
                      </a:lnTo>
                      <a:lnTo>
                        <a:pt x="454" y="10944"/>
                      </a:lnTo>
                      <a:lnTo>
                        <a:pt x="450" y="10933"/>
                      </a:lnTo>
                      <a:lnTo>
                        <a:pt x="446" y="10921"/>
                      </a:lnTo>
                      <a:lnTo>
                        <a:pt x="444" y="10908"/>
                      </a:lnTo>
                      <a:lnTo>
                        <a:pt x="440" y="10896"/>
                      </a:lnTo>
                      <a:lnTo>
                        <a:pt x="439" y="10884"/>
                      </a:lnTo>
                      <a:lnTo>
                        <a:pt x="438" y="10872"/>
                      </a:lnTo>
                      <a:lnTo>
                        <a:pt x="438" y="10859"/>
                      </a:lnTo>
                      <a:lnTo>
                        <a:pt x="438" y="10272"/>
                      </a:lnTo>
                      <a:lnTo>
                        <a:pt x="438" y="10260"/>
                      </a:lnTo>
                      <a:lnTo>
                        <a:pt x="439" y="10246"/>
                      </a:lnTo>
                      <a:lnTo>
                        <a:pt x="440" y="10234"/>
                      </a:lnTo>
                      <a:lnTo>
                        <a:pt x="444" y="10222"/>
                      </a:lnTo>
                      <a:lnTo>
                        <a:pt x="446" y="10211"/>
                      </a:lnTo>
                      <a:lnTo>
                        <a:pt x="450" y="10198"/>
                      </a:lnTo>
                      <a:lnTo>
                        <a:pt x="454" y="10187"/>
                      </a:lnTo>
                      <a:lnTo>
                        <a:pt x="459" y="10175"/>
                      </a:lnTo>
                      <a:lnTo>
                        <a:pt x="464" y="10165"/>
                      </a:lnTo>
                      <a:lnTo>
                        <a:pt x="470" y="10154"/>
                      </a:lnTo>
                      <a:lnTo>
                        <a:pt x="477" y="10144"/>
                      </a:lnTo>
                      <a:lnTo>
                        <a:pt x="484" y="10134"/>
                      </a:lnTo>
                      <a:lnTo>
                        <a:pt x="491" y="10124"/>
                      </a:lnTo>
                      <a:lnTo>
                        <a:pt x="499" y="10114"/>
                      </a:lnTo>
                      <a:lnTo>
                        <a:pt x="507" y="10105"/>
                      </a:lnTo>
                      <a:lnTo>
                        <a:pt x="516" y="10096"/>
                      </a:lnTo>
                      <a:lnTo>
                        <a:pt x="526" y="10089"/>
                      </a:lnTo>
                      <a:lnTo>
                        <a:pt x="536" y="10081"/>
                      </a:lnTo>
                      <a:lnTo>
                        <a:pt x="546" y="10073"/>
                      </a:lnTo>
                      <a:lnTo>
                        <a:pt x="556" y="10066"/>
                      </a:lnTo>
                      <a:lnTo>
                        <a:pt x="567" y="10060"/>
                      </a:lnTo>
                      <a:lnTo>
                        <a:pt x="578" y="10054"/>
                      </a:lnTo>
                      <a:lnTo>
                        <a:pt x="589" y="10049"/>
                      </a:lnTo>
                      <a:lnTo>
                        <a:pt x="601" y="10043"/>
                      </a:lnTo>
                      <a:lnTo>
                        <a:pt x="613" y="10039"/>
                      </a:lnTo>
                      <a:lnTo>
                        <a:pt x="626" y="10035"/>
                      </a:lnTo>
                      <a:lnTo>
                        <a:pt x="638" y="10032"/>
                      </a:lnTo>
                      <a:lnTo>
                        <a:pt x="651" y="10029"/>
                      </a:lnTo>
                      <a:lnTo>
                        <a:pt x="664" y="10027"/>
                      </a:lnTo>
                      <a:lnTo>
                        <a:pt x="678" y="10025"/>
                      </a:lnTo>
                      <a:lnTo>
                        <a:pt x="691" y="10024"/>
                      </a:lnTo>
                      <a:lnTo>
                        <a:pt x="705" y="10024"/>
                      </a:lnTo>
                      <a:close/>
                      <a:moveTo>
                        <a:pt x="705" y="8842"/>
                      </a:moveTo>
                      <a:lnTo>
                        <a:pt x="6629" y="8842"/>
                      </a:lnTo>
                      <a:lnTo>
                        <a:pt x="6642" y="8842"/>
                      </a:lnTo>
                      <a:lnTo>
                        <a:pt x="6655" y="8843"/>
                      </a:lnTo>
                      <a:lnTo>
                        <a:pt x="6669" y="8845"/>
                      </a:lnTo>
                      <a:lnTo>
                        <a:pt x="6682" y="8846"/>
                      </a:lnTo>
                      <a:lnTo>
                        <a:pt x="6695" y="8849"/>
                      </a:lnTo>
                      <a:lnTo>
                        <a:pt x="6708" y="8853"/>
                      </a:lnTo>
                      <a:lnTo>
                        <a:pt x="6720" y="8857"/>
                      </a:lnTo>
                      <a:lnTo>
                        <a:pt x="6732" y="8862"/>
                      </a:lnTo>
                      <a:lnTo>
                        <a:pt x="6744" y="8866"/>
                      </a:lnTo>
                      <a:lnTo>
                        <a:pt x="6755" y="8872"/>
                      </a:lnTo>
                      <a:lnTo>
                        <a:pt x="6766" y="8877"/>
                      </a:lnTo>
                      <a:lnTo>
                        <a:pt x="6777" y="8884"/>
                      </a:lnTo>
                      <a:lnTo>
                        <a:pt x="6789" y="8891"/>
                      </a:lnTo>
                      <a:lnTo>
                        <a:pt x="6799" y="8898"/>
                      </a:lnTo>
                      <a:lnTo>
                        <a:pt x="6809" y="8906"/>
                      </a:lnTo>
                      <a:lnTo>
                        <a:pt x="6817" y="8915"/>
                      </a:lnTo>
                      <a:lnTo>
                        <a:pt x="6826" y="8923"/>
                      </a:lnTo>
                      <a:lnTo>
                        <a:pt x="6834" y="8932"/>
                      </a:lnTo>
                      <a:lnTo>
                        <a:pt x="6843" y="8942"/>
                      </a:lnTo>
                      <a:lnTo>
                        <a:pt x="6850" y="8952"/>
                      </a:lnTo>
                      <a:lnTo>
                        <a:pt x="6857" y="8962"/>
                      </a:lnTo>
                      <a:lnTo>
                        <a:pt x="6863" y="8972"/>
                      </a:lnTo>
                      <a:lnTo>
                        <a:pt x="6870" y="8983"/>
                      </a:lnTo>
                      <a:lnTo>
                        <a:pt x="6875" y="8994"/>
                      </a:lnTo>
                      <a:lnTo>
                        <a:pt x="6879" y="9005"/>
                      </a:lnTo>
                      <a:lnTo>
                        <a:pt x="6884" y="9016"/>
                      </a:lnTo>
                      <a:lnTo>
                        <a:pt x="6887" y="9028"/>
                      </a:lnTo>
                      <a:lnTo>
                        <a:pt x="6891" y="9039"/>
                      </a:lnTo>
                      <a:lnTo>
                        <a:pt x="6893" y="9051"/>
                      </a:lnTo>
                      <a:lnTo>
                        <a:pt x="6894" y="9065"/>
                      </a:lnTo>
                      <a:lnTo>
                        <a:pt x="6895" y="9077"/>
                      </a:lnTo>
                      <a:lnTo>
                        <a:pt x="6896" y="9089"/>
                      </a:lnTo>
                      <a:lnTo>
                        <a:pt x="6896" y="9676"/>
                      </a:lnTo>
                      <a:lnTo>
                        <a:pt x="6895" y="9689"/>
                      </a:lnTo>
                      <a:lnTo>
                        <a:pt x="6894" y="9701"/>
                      </a:lnTo>
                      <a:lnTo>
                        <a:pt x="6893" y="9714"/>
                      </a:lnTo>
                      <a:lnTo>
                        <a:pt x="6891" y="9726"/>
                      </a:lnTo>
                      <a:lnTo>
                        <a:pt x="6887" y="9738"/>
                      </a:lnTo>
                      <a:lnTo>
                        <a:pt x="6884" y="9750"/>
                      </a:lnTo>
                      <a:lnTo>
                        <a:pt x="6879" y="9761"/>
                      </a:lnTo>
                      <a:lnTo>
                        <a:pt x="6875" y="9772"/>
                      </a:lnTo>
                      <a:lnTo>
                        <a:pt x="6870" y="9784"/>
                      </a:lnTo>
                      <a:lnTo>
                        <a:pt x="6863" y="9795"/>
                      </a:lnTo>
                      <a:lnTo>
                        <a:pt x="6857" y="9805"/>
                      </a:lnTo>
                      <a:lnTo>
                        <a:pt x="6850" y="9815"/>
                      </a:lnTo>
                      <a:lnTo>
                        <a:pt x="6843" y="9825"/>
                      </a:lnTo>
                      <a:lnTo>
                        <a:pt x="6834" y="9834"/>
                      </a:lnTo>
                      <a:lnTo>
                        <a:pt x="6826" y="9842"/>
                      </a:lnTo>
                      <a:lnTo>
                        <a:pt x="6817" y="9851"/>
                      </a:lnTo>
                      <a:lnTo>
                        <a:pt x="6809" y="9860"/>
                      </a:lnTo>
                      <a:lnTo>
                        <a:pt x="6799" y="9868"/>
                      </a:lnTo>
                      <a:lnTo>
                        <a:pt x="6789" y="9875"/>
                      </a:lnTo>
                      <a:lnTo>
                        <a:pt x="6777" y="9882"/>
                      </a:lnTo>
                      <a:lnTo>
                        <a:pt x="6766" y="9888"/>
                      </a:lnTo>
                      <a:lnTo>
                        <a:pt x="6755" y="9895"/>
                      </a:lnTo>
                      <a:lnTo>
                        <a:pt x="6744" y="9900"/>
                      </a:lnTo>
                      <a:lnTo>
                        <a:pt x="6732" y="9905"/>
                      </a:lnTo>
                      <a:lnTo>
                        <a:pt x="6720" y="9909"/>
                      </a:lnTo>
                      <a:lnTo>
                        <a:pt x="6708" y="9913"/>
                      </a:lnTo>
                      <a:lnTo>
                        <a:pt x="6695" y="9917"/>
                      </a:lnTo>
                      <a:lnTo>
                        <a:pt x="6682" y="9919"/>
                      </a:lnTo>
                      <a:lnTo>
                        <a:pt x="6669" y="9921"/>
                      </a:lnTo>
                      <a:lnTo>
                        <a:pt x="6655" y="9923"/>
                      </a:lnTo>
                      <a:lnTo>
                        <a:pt x="6642" y="9924"/>
                      </a:lnTo>
                      <a:lnTo>
                        <a:pt x="6629" y="9924"/>
                      </a:lnTo>
                      <a:lnTo>
                        <a:pt x="705" y="9924"/>
                      </a:lnTo>
                      <a:lnTo>
                        <a:pt x="691" y="9924"/>
                      </a:lnTo>
                      <a:lnTo>
                        <a:pt x="678" y="9923"/>
                      </a:lnTo>
                      <a:lnTo>
                        <a:pt x="664" y="9921"/>
                      </a:lnTo>
                      <a:lnTo>
                        <a:pt x="651" y="9919"/>
                      </a:lnTo>
                      <a:lnTo>
                        <a:pt x="638" y="9917"/>
                      </a:lnTo>
                      <a:lnTo>
                        <a:pt x="626" y="9913"/>
                      </a:lnTo>
                      <a:lnTo>
                        <a:pt x="613" y="9909"/>
                      </a:lnTo>
                      <a:lnTo>
                        <a:pt x="601" y="9905"/>
                      </a:lnTo>
                      <a:lnTo>
                        <a:pt x="589" y="9900"/>
                      </a:lnTo>
                      <a:lnTo>
                        <a:pt x="578" y="9895"/>
                      </a:lnTo>
                      <a:lnTo>
                        <a:pt x="567" y="9888"/>
                      </a:lnTo>
                      <a:lnTo>
                        <a:pt x="556" y="9882"/>
                      </a:lnTo>
                      <a:lnTo>
                        <a:pt x="546" y="9875"/>
                      </a:lnTo>
                      <a:lnTo>
                        <a:pt x="536" y="9868"/>
                      </a:lnTo>
                      <a:lnTo>
                        <a:pt x="526" y="9860"/>
                      </a:lnTo>
                      <a:lnTo>
                        <a:pt x="516" y="9851"/>
                      </a:lnTo>
                      <a:lnTo>
                        <a:pt x="507" y="9842"/>
                      </a:lnTo>
                      <a:lnTo>
                        <a:pt x="499" y="9834"/>
                      </a:lnTo>
                      <a:lnTo>
                        <a:pt x="491" y="9825"/>
                      </a:lnTo>
                      <a:lnTo>
                        <a:pt x="484" y="9815"/>
                      </a:lnTo>
                      <a:lnTo>
                        <a:pt x="477" y="9805"/>
                      </a:lnTo>
                      <a:lnTo>
                        <a:pt x="470" y="9795"/>
                      </a:lnTo>
                      <a:lnTo>
                        <a:pt x="464" y="9784"/>
                      </a:lnTo>
                      <a:lnTo>
                        <a:pt x="459" y="9772"/>
                      </a:lnTo>
                      <a:lnTo>
                        <a:pt x="454" y="9761"/>
                      </a:lnTo>
                      <a:lnTo>
                        <a:pt x="450" y="9750"/>
                      </a:lnTo>
                      <a:lnTo>
                        <a:pt x="446" y="9738"/>
                      </a:lnTo>
                      <a:lnTo>
                        <a:pt x="444" y="9726"/>
                      </a:lnTo>
                      <a:lnTo>
                        <a:pt x="440" y="9714"/>
                      </a:lnTo>
                      <a:lnTo>
                        <a:pt x="439" y="9701"/>
                      </a:lnTo>
                      <a:lnTo>
                        <a:pt x="438" y="9689"/>
                      </a:lnTo>
                      <a:lnTo>
                        <a:pt x="438" y="9676"/>
                      </a:lnTo>
                      <a:lnTo>
                        <a:pt x="438" y="9089"/>
                      </a:lnTo>
                      <a:lnTo>
                        <a:pt x="438" y="9077"/>
                      </a:lnTo>
                      <a:lnTo>
                        <a:pt x="439" y="9065"/>
                      </a:lnTo>
                      <a:lnTo>
                        <a:pt x="440" y="9051"/>
                      </a:lnTo>
                      <a:lnTo>
                        <a:pt x="444" y="9039"/>
                      </a:lnTo>
                      <a:lnTo>
                        <a:pt x="446" y="9028"/>
                      </a:lnTo>
                      <a:lnTo>
                        <a:pt x="450" y="9016"/>
                      </a:lnTo>
                      <a:lnTo>
                        <a:pt x="454" y="9005"/>
                      </a:lnTo>
                      <a:lnTo>
                        <a:pt x="459" y="8994"/>
                      </a:lnTo>
                      <a:lnTo>
                        <a:pt x="464" y="8983"/>
                      </a:lnTo>
                      <a:lnTo>
                        <a:pt x="470" y="8972"/>
                      </a:lnTo>
                      <a:lnTo>
                        <a:pt x="477" y="8962"/>
                      </a:lnTo>
                      <a:lnTo>
                        <a:pt x="484" y="8952"/>
                      </a:lnTo>
                      <a:lnTo>
                        <a:pt x="491" y="8942"/>
                      </a:lnTo>
                      <a:lnTo>
                        <a:pt x="499" y="8932"/>
                      </a:lnTo>
                      <a:lnTo>
                        <a:pt x="507" y="8923"/>
                      </a:lnTo>
                      <a:lnTo>
                        <a:pt x="516" y="8915"/>
                      </a:lnTo>
                      <a:lnTo>
                        <a:pt x="526" y="8906"/>
                      </a:lnTo>
                      <a:lnTo>
                        <a:pt x="536" y="8898"/>
                      </a:lnTo>
                      <a:lnTo>
                        <a:pt x="546" y="8891"/>
                      </a:lnTo>
                      <a:lnTo>
                        <a:pt x="556" y="8884"/>
                      </a:lnTo>
                      <a:lnTo>
                        <a:pt x="567" y="8877"/>
                      </a:lnTo>
                      <a:lnTo>
                        <a:pt x="578" y="8872"/>
                      </a:lnTo>
                      <a:lnTo>
                        <a:pt x="589" y="8866"/>
                      </a:lnTo>
                      <a:lnTo>
                        <a:pt x="601" y="8862"/>
                      </a:lnTo>
                      <a:lnTo>
                        <a:pt x="613" y="8857"/>
                      </a:lnTo>
                      <a:lnTo>
                        <a:pt x="626" y="8853"/>
                      </a:lnTo>
                      <a:lnTo>
                        <a:pt x="638" y="8849"/>
                      </a:lnTo>
                      <a:lnTo>
                        <a:pt x="651" y="8846"/>
                      </a:lnTo>
                      <a:lnTo>
                        <a:pt x="664" y="8845"/>
                      </a:lnTo>
                      <a:lnTo>
                        <a:pt x="678" y="8843"/>
                      </a:lnTo>
                      <a:lnTo>
                        <a:pt x="691" y="8842"/>
                      </a:lnTo>
                      <a:lnTo>
                        <a:pt x="705" y="8842"/>
                      </a:lnTo>
                      <a:close/>
                      <a:moveTo>
                        <a:pt x="705" y="7659"/>
                      </a:moveTo>
                      <a:lnTo>
                        <a:pt x="6629" y="7659"/>
                      </a:lnTo>
                      <a:lnTo>
                        <a:pt x="6642" y="7659"/>
                      </a:lnTo>
                      <a:lnTo>
                        <a:pt x="6655" y="7660"/>
                      </a:lnTo>
                      <a:lnTo>
                        <a:pt x="6669" y="7662"/>
                      </a:lnTo>
                      <a:lnTo>
                        <a:pt x="6682" y="7665"/>
                      </a:lnTo>
                      <a:lnTo>
                        <a:pt x="6695" y="7667"/>
                      </a:lnTo>
                      <a:lnTo>
                        <a:pt x="6708" y="7670"/>
                      </a:lnTo>
                      <a:lnTo>
                        <a:pt x="6720" y="7675"/>
                      </a:lnTo>
                      <a:lnTo>
                        <a:pt x="6732" y="7679"/>
                      </a:lnTo>
                      <a:lnTo>
                        <a:pt x="6744" y="7684"/>
                      </a:lnTo>
                      <a:lnTo>
                        <a:pt x="6755" y="7689"/>
                      </a:lnTo>
                      <a:lnTo>
                        <a:pt x="6766" y="7696"/>
                      </a:lnTo>
                      <a:lnTo>
                        <a:pt x="6777" y="7701"/>
                      </a:lnTo>
                      <a:lnTo>
                        <a:pt x="6789" y="7709"/>
                      </a:lnTo>
                      <a:lnTo>
                        <a:pt x="6799" y="7716"/>
                      </a:lnTo>
                      <a:lnTo>
                        <a:pt x="6809" y="7723"/>
                      </a:lnTo>
                      <a:lnTo>
                        <a:pt x="6817" y="7732"/>
                      </a:lnTo>
                      <a:lnTo>
                        <a:pt x="6826" y="7740"/>
                      </a:lnTo>
                      <a:lnTo>
                        <a:pt x="6834" y="7750"/>
                      </a:lnTo>
                      <a:lnTo>
                        <a:pt x="6843" y="7759"/>
                      </a:lnTo>
                      <a:lnTo>
                        <a:pt x="6850" y="7769"/>
                      </a:lnTo>
                      <a:lnTo>
                        <a:pt x="6857" y="7779"/>
                      </a:lnTo>
                      <a:lnTo>
                        <a:pt x="6863" y="7789"/>
                      </a:lnTo>
                      <a:lnTo>
                        <a:pt x="6870" y="7800"/>
                      </a:lnTo>
                      <a:lnTo>
                        <a:pt x="6875" y="7811"/>
                      </a:lnTo>
                      <a:lnTo>
                        <a:pt x="6879" y="7822"/>
                      </a:lnTo>
                      <a:lnTo>
                        <a:pt x="6884" y="7833"/>
                      </a:lnTo>
                      <a:lnTo>
                        <a:pt x="6887" y="7846"/>
                      </a:lnTo>
                      <a:lnTo>
                        <a:pt x="6891" y="7858"/>
                      </a:lnTo>
                      <a:lnTo>
                        <a:pt x="6893" y="7870"/>
                      </a:lnTo>
                      <a:lnTo>
                        <a:pt x="6894" y="7882"/>
                      </a:lnTo>
                      <a:lnTo>
                        <a:pt x="6895" y="7894"/>
                      </a:lnTo>
                      <a:lnTo>
                        <a:pt x="6896" y="7907"/>
                      </a:lnTo>
                      <a:lnTo>
                        <a:pt x="6896" y="8494"/>
                      </a:lnTo>
                      <a:lnTo>
                        <a:pt x="6895" y="8507"/>
                      </a:lnTo>
                      <a:lnTo>
                        <a:pt x="6894" y="8519"/>
                      </a:lnTo>
                      <a:lnTo>
                        <a:pt x="6893" y="8531"/>
                      </a:lnTo>
                      <a:lnTo>
                        <a:pt x="6891" y="8543"/>
                      </a:lnTo>
                      <a:lnTo>
                        <a:pt x="6887" y="8556"/>
                      </a:lnTo>
                      <a:lnTo>
                        <a:pt x="6884" y="8568"/>
                      </a:lnTo>
                      <a:lnTo>
                        <a:pt x="6879" y="8579"/>
                      </a:lnTo>
                      <a:lnTo>
                        <a:pt x="6875" y="8590"/>
                      </a:lnTo>
                      <a:lnTo>
                        <a:pt x="6870" y="8601"/>
                      </a:lnTo>
                      <a:lnTo>
                        <a:pt x="6863" y="8612"/>
                      </a:lnTo>
                      <a:lnTo>
                        <a:pt x="6857" y="8622"/>
                      </a:lnTo>
                      <a:lnTo>
                        <a:pt x="6850" y="8632"/>
                      </a:lnTo>
                      <a:lnTo>
                        <a:pt x="6843" y="8642"/>
                      </a:lnTo>
                      <a:lnTo>
                        <a:pt x="6834" y="8651"/>
                      </a:lnTo>
                      <a:lnTo>
                        <a:pt x="6826" y="8661"/>
                      </a:lnTo>
                      <a:lnTo>
                        <a:pt x="6817" y="8669"/>
                      </a:lnTo>
                      <a:lnTo>
                        <a:pt x="6809" y="8678"/>
                      </a:lnTo>
                      <a:lnTo>
                        <a:pt x="6799" y="8685"/>
                      </a:lnTo>
                      <a:lnTo>
                        <a:pt x="6789" y="8692"/>
                      </a:lnTo>
                      <a:lnTo>
                        <a:pt x="6777" y="8700"/>
                      </a:lnTo>
                      <a:lnTo>
                        <a:pt x="6766" y="8706"/>
                      </a:lnTo>
                      <a:lnTo>
                        <a:pt x="6755" y="8712"/>
                      </a:lnTo>
                      <a:lnTo>
                        <a:pt x="6744" y="8717"/>
                      </a:lnTo>
                      <a:lnTo>
                        <a:pt x="6732" y="8722"/>
                      </a:lnTo>
                      <a:lnTo>
                        <a:pt x="6720" y="8726"/>
                      </a:lnTo>
                      <a:lnTo>
                        <a:pt x="6708" y="8731"/>
                      </a:lnTo>
                      <a:lnTo>
                        <a:pt x="6695" y="8734"/>
                      </a:lnTo>
                      <a:lnTo>
                        <a:pt x="6682" y="8736"/>
                      </a:lnTo>
                      <a:lnTo>
                        <a:pt x="6669" y="8739"/>
                      </a:lnTo>
                      <a:lnTo>
                        <a:pt x="6655" y="8741"/>
                      </a:lnTo>
                      <a:lnTo>
                        <a:pt x="6642" y="8742"/>
                      </a:lnTo>
                      <a:lnTo>
                        <a:pt x="6629" y="8742"/>
                      </a:lnTo>
                      <a:lnTo>
                        <a:pt x="705" y="8742"/>
                      </a:lnTo>
                      <a:lnTo>
                        <a:pt x="691" y="8742"/>
                      </a:lnTo>
                      <a:lnTo>
                        <a:pt x="678" y="8741"/>
                      </a:lnTo>
                      <a:lnTo>
                        <a:pt x="664" y="8739"/>
                      </a:lnTo>
                      <a:lnTo>
                        <a:pt x="651" y="8736"/>
                      </a:lnTo>
                      <a:lnTo>
                        <a:pt x="638" y="8734"/>
                      </a:lnTo>
                      <a:lnTo>
                        <a:pt x="626" y="8731"/>
                      </a:lnTo>
                      <a:lnTo>
                        <a:pt x="613" y="8726"/>
                      </a:lnTo>
                      <a:lnTo>
                        <a:pt x="601" y="8722"/>
                      </a:lnTo>
                      <a:lnTo>
                        <a:pt x="589" y="8717"/>
                      </a:lnTo>
                      <a:lnTo>
                        <a:pt x="578" y="8712"/>
                      </a:lnTo>
                      <a:lnTo>
                        <a:pt x="567" y="8706"/>
                      </a:lnTo>
                      <a:lnTo>
                        <a:pt x="556" y="8700"/>
                      </a:lnTo>
                      <a:lnTo>
                        <a:pt x="546" y="8692"/>
                      </a:lnTo>
                      <a:lnTo>
                        <a:pt x="536" y="8685"/>
                      </a:lnTo>
                      <a:lnTo>
                        <a:pt x="526" y="8678"/>
                      </a:lnTo>
                      <a:lnTo>
                        <a:pt x="516" y="8669"/>
                      </a:lnTo>
                      <a:lnTo>
                        <a:pt x="507" y="8661"/>
                      </a:lnTo>
                      <a:lnTo>
                        <a:pt x="499" y="8651"/>
                      </a:lnTo>
                      <a:lnTo>
                        <a:pt x="491" y="8642"/>
                      </a:lnTo>
                      <a:lnTo>
                        <a:pt x="484" y="8632"/>
                      </a:lnTo>
                      <a:lnTo>
                        <a:pt x="477" y="8622"/>
                      </a:lnTo>
                      <a:lnTo>
                        <a:pt x="470" y="8612"/>
                      </a:lnTo>
                      <a:lnTo>
                        <a:pt x="464" y="8601"/>
                      </a:lnTo>
                      <a:lnTo>
                        <a:pt x="459" y="8590"/>
                      </a:lnTo>
                      <a:lnTo>
                        <a:pt x="454" y="8579"/>
                      </a:lnTo>
                      <a:lnTo>
                        <a:pt x="450" y="8568"/>
                      </a:lnTo>
                      <a:lnTo>
                        <a:pt x="446" y="8556"/>
                      </a:lnTo>
                      <a:lnTo>
                        <a:pt x="444" y="8543"/>
                      </a:lnTo>
                      <a:lnTo>
                        <a:pt x="440" y="8531"/>
                      </a:lnTo>
                      <a:lnTo>
                        <a:pt x="439" y="8519"/>
                      </a:lnTo>
                      <a:lnTo>
                        <a:pt x="438" y="8507"/>
                      </a:lnTo>
                      <a:lnTo>
                        <a:pt x="438" y="8494"/>
                      </a:lnTo>
                      <a:lnTo>
                        <a:pt x="438" y="7907"/>
                      </a:lnTo>
                      <a:lnTo>
                        <a:pt x="438" y="7894"/>
                      </a:lnTo>
                      <a:lnTo>
                        <a:pt x="439" y="7882"/>
                      </a:lnTo>
                      <a:lnTo>
                        <a:pt x="440" y="7870"/>
                      </a:lnTo>
                      <a:lnTo>
                        <a:pt x="444" y="7858"/>
                      </a:lnTo>
                      <a:lnTo>
                        <a:pt x="446" y="7846"/>
                      </a:lnTo>
                      <a:lnTo>
                        <a:pt x="450" y="7833"/>
                      </a:lnTo>
                      <a:lnTo>
                        <a:pt x="454" y="7822"/>
                      </a:lnTo>
                      <a:lnTo>
                        <a:pt x="459" y="7811"/>
                      </a:lnTo>
                      <a:lnTo>
                        <a:pt x="464" y="7800"/>
                      </a:lnTo>
                      <a:lnTo>
                        <a:pt x="470" y="7789"/>
                      </a:lnTo>
                      <a:lnTo>
                        <a:pt x="477" y="7779"/>
                      </a:lnTo>
                      <a:lnTo>
                        <a:pt x="484" y="7769"/>
                      </a:lnTo>
                      <a:lnTo>
                        <a:pt x="491" y="7759"/>
                      </a:lnTo>
                      <a:lnTo>
                        <a:pt x="499" y="7750"/>
                      </a:lnTo>
                      <a:lnTo>
                        <a:pt x="507" y="7740"/>
                      </a:lnTo>
                      <a:lnTo>
                        <a:pt x="516" y="7732"/>
                      </a:lnTo>
                      <a:lnTo>
                        <a:pt x="526" y="7723"/>
                      </a:lnTo>
                      <a:lnTo>
                        <a:pt x="536" y="7716"/>
                      </a:lnTo>
                      <a:lnTo>
                        <a:pt x="546" y="7709"/>
                      </a:lnTo>
                      <a:lnTo>
                        <a:pt x="556" y="7701"/>
                      </a:lnTo>
                      <a:lnTo>
                        <a:pt x="567" y="7696"/>
                      </a:lnTo>
                      <a:lnTo>
                        <a:pt x="578" y="7689"/>
                      </a:lnTo>
                      <a:lnTo>
                        <a:pt x="589" y="7684"/>
                      </a:lnTo>
                      <a:lnTo>
                        <a:pt x="601" y="7679"/>
                      </a:lnTo>
                      <a:lnTo>
                        <a:pt x="613" y="7675"/>
                      </a:lnTo>
                      <a:lnTo>
                        <a:pt x="626" y="7670"/>
                      </a:lnTo>
                      <a:lnTo>
                        <a:pt x="638" y="7667"/>
                      </a:lnTo>
                      <a:lnTo>
                        <a:pt x="651" y="7665"/>
                      </a:lnTo>
                      <a:lnTo>
                        <a:pt x="664" y="7662"/>
                      </a:lnTo>
                      <a:lnTo>
                        <a:pt x="678" y="7660"/>
                      </a:lnTo>
                      <a:lnTo>
                        <a:pt x="691" y="7659"/>
                      </a:lnTo>
                      <a:lnTo>
                        <a:pt x="705" y="7659"/>
                      </a:lnTo>
                      <a:close/>
                      <a:moveTo>
                        <a:pt x="705" y="6477"/>
                      </a:moveTo>
                      <a:lnTo>
                        <a:pt x="6629" y="6477"/>
                      </a:lnTo>
                      <a:lnTo>
                        <a:pt x="6642" y="6477"/>
                      </a:lnTo>
                      <a:lnTo>
                        <a:pt x="6655" y="6478"/>
                      </a:lnTo>
                      <a:lnTo>
                        <a:pt x="6669" y="6480"/>
                      </a:lnTo>
                      <a:lnTo>
                        <a:pt x="6682" y="6482"/>
                      </a:lnTo>
                      <a:lnTo>
                        <a:pt x="6695" y="6484"/>
                      </a:lnTo>
                      <a:lnTo>
                        <a:pt x="6708" y="6488"/>
                      </a:lnTo>
                      <a:lnTo>
                        <a:pt x="6720" y="6492"/>
                      </a:lnTo>
                      <a:lnTo>
                        <a:pt x="6732" y="6497"/>
                      </a:lnTo>
                      <a:lnTo>
                        <a:pt x="6744" y="6501"/>
                      </a:lnTo>
                      <a:lnTo>
                        <a:pt x="6755" y="6506"/>
                      </a:lnTo>
                      <a:lnTo>
                        <a:pt x="6766" y="6513"/>
                      </a:lnTo>
                      <a:lnTo>
                        <a:pt x="6777" y="6519"/>
                      </a:lnTo>
                      <a:lnTo>
                        <a:pt x="6789" y="6526"/>
                      </a:lnTo>
                      <a:lnTo>
                        <a:pt x="6799" y="6533"/>
                      </a:lnTo>
                      <a:lnTo>
                        <a:pt x="6809" y="6541"/>
                      </a:lnTo>
                      <a:lnTo>
                        <a:pt x="6817" y="6550"/>
                      </a:lnTo>
                      <a:lnTo>
                        <a:pt x="6826" y="6559"/>
                      </a:lnTo>
                      <a:lnTo>
                        <a:pt x="6834" y="6568"/>
                      </a:lnTo>
                      <a:lnTo>
                        <a:pt x="6843" y="6576"/>
                      </a:lnTo>
                      <a:lnTo>
                        <a:pt x="6850" y="6586"/>
                      </a:lnTo>
                      <a:lnTo>
                        <a:pt x="6857" y="6596"/>
                      </a:lnTo>
                      <a:lnTo>
                        <a:pt x="6863" y="6606"/>
                      </a:lnTo>
                      <a:lnTo>
                        <a:pt x="6870" y="6617"/>
                      </a:lnTo>
                      <a:lnTo>
                        <a:pt x="6875" y="6629"/>
                      </a:lnTo>
                      <a:lnTo>
                        <a:pt x="6879" y="6640"/>
                      </a:lnTo>
                      <a:lnTo>
                        <a:pt x="6884" y="6651"/>
                      </a:lnTo>
                      <a:lnTo>
                        <a:pt x="6887" y="6663"/>
                      </a:lnTo>
                      <a:lnTo>
                        <a:pt x="6891" y="6675"/>
                      </a:lnTo>
                      <a:lnTo>
                        <a:pt x="6893" y="6687"/>
                      </a:lnTo>
                      <a:lnTo>
                        <a:pt x="6894" y="6700"/>
                      </a:lnTo>
                      <a:lnTo>
                        <a:pt x="6895" y="6712"/>
                      </a:lnTo>
                      <a:lnTo>
                        <a:pt x="6896" y="6725"/>
                      </a:lnTo>
                      <a:lnTo>
                        <a:pt x="6896" y="7312"/>
                      </a:lnTo>
                      <a:lnTo>
                        <a:pt x="6895" y="7324"/>
                      </a:lnTo>
                      <a:lnTo>
                        <a:pt x="6894" y="7336"/>
                      </a:lnTo>
                      <a:lnTo>
                        <a:pt x="6893" y="7350"/>
                      </a:lnTo>
                      <a:lnTo>
                        <a:pt x="6891" y="7362"/>
                      </a:lnTo>
                      <a:lnTo>
                        <a:pt x="6887" y="7373"/>
                      </a:lnTo>
                      <a:lnTo>
                        <a:pt x="6884" y="7385"/>
                      </a:lnTo>
                      <a:lnTo>
                        <a:pt x="6879" y="7396"/>
                      </a:lnTo>
                      <a:lnTo>
                        <a:pt x="6875" y="7407"/>
                      </a:lnTo>
                      <a:lnTo>
                        <a:pt x="6870" y="7418"/>
                      </a:lnTo>
                      <a:lnTo>
                        <a:pt x="6863" y="7429"/>
                      </a:lnTo>
                      <a:lnTo>
                        <a:pt x="6857" y="7439"/>
                      </a:lnTo>
                      <a:lnTo>
                        <a:pt x="6850" y="7449"/>
                      </a:lnTo>
                      <a:lnTo>
                        <a:pt x="6843" y="7459"/>
                      </a:lnTo>
                      <a:lnTo>
                        <a:pt x="6834" y="7469"/>
                      </a:lnTo>
                      <a:lnTo>
                        <a:pt x="6826" y="7478"/>
                      </a:lnTo>
                      <a:lnTo>
                        <a:pt x="6817" y="7486"/>
                      </a:lnTo>
                      <a:lnTo>
                        <a:pt x="6809" y="7495"/>
                      </a:lnTo>
                      <a:lnTo>
                        <a:pt x="6799" y="7503"/>
                      </a:lnTo>
                      <a:lnTo>
                        <a:pt x="6789" y="7510"/>
                      </a:lnTo>
                      <a:lnTo>
                        <a:pt x="6777" y="7517"/>
                      </a:lnTo>
                      <a:lnTo>
                        <a:pt x="6766" y="7524"/>
                      </a:lnTo>
                      <a:lnTo>
                        <a:pt x="6755" y="7529"/>
                      </a:lnTo>
                      <a:lnTo>
                        <a:pt x="6744" y="7535"/>
                      </a:lnTo>
                      <a:lnTo>
                        <a:pt x="6732" y="7539"/>
                      </a:lnTo>
                      <a:lnTo>
                        <a:pt x="6720" y="7544"/>
                      </a:lnTo>
                      <a:lnTo>
                        <a:pt x="6708" y="7548"/>
                      </a:lnTo>
                      <a:lnTo>
                        <a:pt x="6695" y="7552"/>
                      </a:lnTo>
                      <a:lnTo>
                        <a:pt x="6682" y="7554"/>
                      </a:lnTo>
                      <a:lnTo>
                        <a:pt x="6669" y="7556"/>
                      </a:lnTo>
                      <a:lnTo>
                        <a:pt x="6655" y="7558"/>
                      </a:lnTo>
                      <a:lnTo>
                        <a:pt x="6642" y="7559"/>
                      </a:lnTo>
                      <a:lnTo>
                        <a:pt x="6629" y="7559"/>
                      </a:lnTo>
                      <a:lnTo>
                        <a:pt x="705" y="7559"/>
                      </a:lnTo>
                      <a:lnTo>
                        <a:pt x="691" y="7559"/>
                      </a:lnTo>
                      <a:lnTo>
                        <a:pt x="678" y="7558"/>
                      </a:lnTo>
                      <a:lnTo>
                        <a:pt x="664" y="7556"/>
                      </a:lnTo>
                      <a:lnTo>
                        <a:pt x="651" y="7554"/>
                      </a:lnTo>
                      <a:lnTo>
                        <a:pt x="638" y="7552"/>
                      </a:lnTo>
                      <a:lnTo>
                        <a:pt x="626" y="7548"/>
                      </a:lnTo>
                      <a:lnTo>
                        <a:pt x="613" y="7544"/>
                      </a:lnTo>
                      <a:lnTo>
                        <a:pt x="601" y="7539"/>
                      </a:lnTo>
                      <a:lnTo>
                        <a:pt x="589" y="7535"/>
                      </a:lnTo>
                      <a:lnTo>
                        <a:pt x="578" y="7529"/>
                      </a:lnTo>
                      <a:lnTo>
                        <a:pt x="567" y="7524"/>
                      </a:lnTo>
                      <a:lnTo>
                        <a:pt x="556" y="7517"/>
                      </a:lnTo>
                      <a:lnTo>
                        <a:pt x="546" y="7510"/>
                      </a:lnTo>
                      <a:lnTo>
                        <a:pt x="536" y="7503"/>
                      </a:lnTo>
                      <a:lnTo>
                        <a:pt x="526" y="7495"/>
                      </a:lnTo>
                      <a:lnTo>
                        <a:pt x="516" y="7486"/>
                      </a:lnTo>
                      <a:lnTo>
                        <a:pt x="507" y="7478"/>
                      </a:lnTo>
                      <a:lnTo>
                        <a:pt x="499" y="7469"/>
                      </a:lnTo>
                      <a:lnTo>
                        <a:pt x="491" y="7459"/>
                      </a:lnTo>
                      <a:lnTo>
                        <a:pt x="484" y="7449"/>
                      </a:lnTo>
                      <a:lnTo>
                        <a:pt x="477" y="7439"/>
                      </a:lnTo>
                      <a:lnTo>
                        <a:pt x="470" y="7429"/>
                      </a:lnTo>
                      <a:lnTo>
                        <a:pt x="464" y="7418"/>
                      </a:lnTo>
                      <a:lnTo>
                        <a:pt x="459" y="7407"/>
                      </a:lnTo>
                      <a:lnTo>
                        <a:pt x="454" y="7396"/>
                      </a:lnTo>
                      <a:lnTo>
                        <a:pt x="450" y="7385"/>
                      </a:lnTo>
                      <a:lnTo>
                        <a:pt x="446" y="7373"/>
                      </a:lnTo>
                      <a:lnTo>
                        <a:pt x="444" y="7362"/>
                      </a:lnTo>
                      <a:lnTo>
                        <a:pt x="440" y="7350"/>
                      </a:lnTo>
                      <a:lnTo>
                        <a:pt x="439" y="7336"/>
                      </a:lnTo>
                      <a:lnTo>
                        <a:pt x="438" y="7324"/>
                      </a:lnTo>
                      <a:lnTo>
                        <a:pt x="438" y="7312"/>
                      </a:lnTo>
                      <a:lnTo>
                        <a:pt x="438" y="6725"/>
                      </a:lnTo>
                      <a:lnTo>
                        <a:pt x="438" y="6712"/>
                      </a:lnTo>
                      <a:lnTo>
                        <a:pt x="439" y="6700"/>
                      </a:lnTo>
                      <a:lnTo>
                        <a:pt x="440" y="6687"/>
                      </a:lnTo>
                      <a:lnTo>
                        <a:pt x="444" y="6675"/>
                      </a:lnTo>
                      <a:lnTo>
                        <a:pt x="446" y="6663"/>
                      </a:lnTo>
                      <a:lnTo>
                        <a:pt x="450" y="6651"/>
                      </a:lnTo>
                      <a:lnTo>
                        <a:pt x="454" y="6640"/>
                      </a:lnTo>
                      <a:lnTo>
                        <a:pt x="459" y="6629"/>
                      </a:lnTo>
                      <a:lnTo>
                        <a:pt x="464" y="6617"/>
                      </a:lnTo>
                      <a:lnTo>
                        <a:pt x="470" y="6606"/>
                      </a:lnTo>
                      <a:lnTo>
                        <a:pt x="477" y="6596"/>
                      </a:lnTo>
                      <a:lnTo>
                        <a:pt x="484" y="6586"/>
                      </a:lnTo>
                      <a:lnTo>
                        <a:pt x="491" y="6576"/>
                      </a:lnTo>
                      <a:lnTo>
                        <a:pt x="499" y="6568"/>
                      </a:lnTo>
                      <a:lnTo>
                        <a:pt x="507" y="6559"/>
                      </a:lnTo>
                      <a:lnTo>
                        <a:pt x="516" y="6550"/>
                      </a:lnTo>
                      <a:lnTo>
                        <a:pt x="526" y="6541"/>
                      </a:lnTo>
                      <a:lnTo>
                        <a:pt x="536" y="6533"/>
                      </a:lnTo>
                      <a:lnTo>
                        <a:pt x="546" y="6526"/>
                      </a:lnTo>
                      <a:lnTo>
                        <a:pt x="556" y="6519"/>
                      </a:lnTo>
                      <a:lnTo>
                        <a:pt x="567" y="6513"/>
                      </a:lnTo>
                      <a:lnTo>
                        <a:pt x="578" y="6506"/>
                      </a:lnTo>
                      <a:lnTo>
                        <a:pt x="589" y="6501"/>
                      </a:lnTo>
                      <a:lnTo>
                        <a:pt x="601" y="6497"/>
                      </a:lnTo>
                      <a:lnTo>
                        <a:pt x="613" y="6492"/>
                      </a:lnTo>
                      <a:lnTo>
                        <a:pt x="626" y="6488"/>
                      </a:lnTo>
                      <a:lnTo>
                        <a:pt x="638" y="6484"/>
                      </a:lnTo>
                      <a:lnTo>
                        <a:pt x="651" y="6482"/>
                      </a:lnTo>
                      <a:lnTo>
                        <a:pt x="664" y="6480"/>
                      </a:lnTo>
                      <a:lnTo>
                        <a:pt x="678" y="6478"/>
                      </a:lnTo>
                      <a:lnTo>
                        <a:pt x="691" y="6477"/>
                      </a:lnTo>
                      <a:lnTo>
                        <a:pt x="705" y="6477"/>
                      </a:lnTo>
                      <a:close/>
                      <a:moveTo>
                        <a:pt x="705" y="5294"/>
                      </a:moveTo>
                      <a:lnTo>
                        <a:pt x="6629" y="5294"/>
                      </a:lnTo>
                      <a:lnTo>
                        <a:pt x="6642" y="5295"/>
                      </a:lnTo>
                      <a:lnTo>
                        <a:pt x="6655" y="5295"/>
                      </a:lnTo>
                      <a:lnTo>
                        <a:pt x="6669" y="5297"/>
                      </a:lnTo>
                      <a:lnTo>
                        <a:pt x="6682" y="5299"/>
                      </a:lnTo>
                      <a:lnTo>
                        <a:pt x="6695" y="5302"/>
                      </a:lnTo>
                      <a:lnTo>
                        <a:pt x="6708" y="5305"/>
                      </a:lnTo>
                      <a:lnTo>
                        <a:pt x="6720" y="5309"/>
                      </a:lnTo>
                      <a:lnTo>
                        <a:pt x="6732" y="5314"/>
                      </a:lnTo>
                      <a:lnTo>
                        <a:pt x="6744" y="5318"/>
                      </a:lnTo>
                      <a:lnTo>
                        <a:pt x="6755" y="5324"/>
                      </a:lnTo>
                      <a:lnTo>
                        <a:pt x="6766" y="5331"/>
                      </a:lnTo>
                      <a:lnTo>
                        <a:pt x="6777" y="5337"/>
                      </a:lnTo>
                      <a:lnTo>
                        <a:pt x="6789" y="5344"/>
                      </a:lnTo>
                      <a:lnTo>
                        <a:pt x="6799" y="5351"/>
                      </a:lnTo>
                      <a:lnTo>
                        <a:pt x="6809" y="5358"/>
                      </a:lnTo>
                      <a:lnTo>
                        <a:pt x="6817" y="5367"/>
                      </a:lnTo>
                      <a:lnTo>
                        <a:pt x="6826" y="5376"/>
                      </a:lnTo>
                      <a:lnTo>
                        <a:pt x="6834" y="5385"/>
                      </a:lnTo>
                      <a:lnTo>
                        <a:pt x="6843" y="5394"/>
                      </a:lnTo>
                      <a:lnTo>
                        <a:pt x="6850" y="5404"/>
                      </a:lnTo>
                      <a:lnTo>
                        <a:pt x="6857" y="5414"/>
                      </a:lnTo>
                      <a:lnTo>
                        <a:pt x="6863" y="5424"/>
                      </a:lnTo>
                      <a:lnTo>
                        <a:pt x="6870" y="5435"/>
                      </a:lnTo>
                      <a:lnTo>
                        <a:pt x="6875" y="5446"/>
                      </a:lnTo>
                      <a:lnTo>
                        <a:pt x="6879" y="5457"/>
                      </a:lnTo>
                      <a:lnTo>
                        <a:pt x="6884" y="5468"/>
                      </a:lnTo>
                      <a:lnTo>
                        <a:pt x="6887" y="5480"/>
                      </a:lnTo>
                      <a:lnTo>
                        <a:pt x="6891" y="5493"/>
                      </a:lnTo>
                      <a:lnTo>
                        <a:pt x="6893" y="5505"/>
                      </a:lnTo>
                      <a:lnTo>
                        <a:pt x="6894" y="5517"/>
                      </a:lnTo>
                      <a:lnTo>
                        <a:pt x="6895" y="5529"/>
                      </a:lnTo>
                      <a:lnTo>
                        <a:pt x="6896" y="5542"/>
                      </a:lnTo>
                      <a:lnTo>
                        <a:pt x="6896" y="6129"/>
                      </a:lnTo>
                      <a:lnTo>
                        <a:pt x="6895" y="6142"/>
                      </a:lnTo>
                      <a:lnTo>
                        <a:pt x="6894" y="6155"/>
                      </a:lnTo>
                      <a:lnTo>
                        <a:pt x="6893" y="6167"/>
                      </a:lnTo>
                      <a:lnTo>
                        <a:pt x="6891" y="6179"/>
                      </a:lnTo>
                      <a:lnTo>
                        <a:pt x="6887" y="6190"/>
                      </a:lnTo>
                      <a:lnTo>
                        <a:pt x="6884" y="6203"/>
                      </a:lnTo>
                      <a:lnTo>
                        <a:pt x="6879" y="6214"/>
                      </a:lnTo>
                      <a:lnTo>
                        <a:pt x="6875" y="6226"/>
                      </a:lnTo>
                      <a:lnTo>
                        <a:pt x="6870" y="6236"/>
                      </a:lnTo>
                      <a:lnTo>
                        <a:pt x="6863" y="6247"/>
                      </a:lnTo>
                      <a:lnTo>
                        <a:pt x="6857" y="6257"/>
                      </a:lnTo>
                      <a:lnTo>
                        <a:pt x="6850" y="6267"/>
                      </a:lnTo>
                      <a:lnTo>
                        <a:pt x="6843" y="6277"/>
                      </a:lnTo>
                      <a:lnTo>
                        <a:pt x="6834" y="6287"/>
                      </a:lnTo>
                      <a:lnTo>
                        <a:pt x="6826" y="6296"/>
                      </a:lnTo>
                      <a:lnTo>
                        <a:pt x="6817" y="6305"/>
                      </a:lnTo>
                      <a:lnTo>
                        <a:pt x="6809" y="6312"/>
                      </a:lnTo>
                      <a:lnTo>
                        <a:pt x="6799" y="6320"/>
                      </a:lnTo>
                      <a:lnTo>
                        <a:pt x="6789" y="6328"/>
                      </a:lnTo>
                      <a:lnTo>
                        <a:pt x="6777" y="6335"/>
                      </a:lnTo>
                      <a:lnTo>
                        <a:pt x="6766" y="6341"/>
                      </a:lnTo>
                      <a:lnTo>
                        <a:pt x="6755" y="6347"/>
                      </a:lnTo>
                      <a:lnTo>
                        <a:pt x="6744" y="6352"/>
                      </a:lnTo>
                      <a:lnTo>
                        <a:pt x="6732" y="6358"/>
                      </a:lnTo>
                      <a:lnTo>
                        <a:pt x="6720" y="6362"/>
                      </a:lnTo>
                      <a:lnTo>
                        <a:pt x="6708" y="6366"/>
                      </a:lnTo>
                      <a:lnTo>
                        <a:pt x="6695" y="6369"/>
                      </a:lnTo>
                      <a:lnTo>
                        <a:pt x="6682" y="6372"/>
                      </a:lnTo>
                      <a:lnTo>
                        <a:pt x="6669" y="6374"/>
                      </a:lnTo>
                      <a:lnTo>
                        <a:pt x="6655" y="6376"/>
                      </a:lnTo>
                      <a:lnTo>
                        <a:pt x="6642" y="6377"/>
                      </a:lnTo>
                      <a:lnTo>
                        <a:pt x="6629" y="6377"/>
                      </a:lnTo>
                      <a:lnTo>
                        <a:pt x="705" y="6377"/>
                      </a:lnTo>
                      <a:lnTo>
                        <a:pt x="691" y="6377"/>
                      </a:lnTo>
                      <a:lnTo>
                        <a:pt x="678" y="6376"/>
                      </a:lnTo>
                      <a:lnTo>
                        <a:pt x="664" y="6374"/>
                      </a:lnTo>
                      <a:lnTo>
                        <a:pt x="651" y="6372"/>
                      </a:lnTo>
                      <a:lnTo>
                        <a:pt x="638" y="6369"/>
                      </a:lnTo>
                      <a:lnTo>
                        <a:pt x="626" y="6366"/>
                      </a:lnTo>
                      <a:lnTo>
                        <a:pt x="613" y="6362"/>
                      </a:lnTo>
                      <a:lnTo>
                        <a:pt x="601" y="6358"/>
                      </a:lnTo>
                      <a:lnTo>
                        <a:pt x="589" y="6352"/>
                      </a:lnTo>
                      <a:lnTo>
                        <a:pt x="578" y="6347"/>
                      </a:lnTo>
                      <a:lnTo>
                        <a:pt x="567" y="6341"/>
                      </a:lnTo>
                      <a:lnTo>
                        <a:pt x="556" y="6335"/>
                      </a:lnTo>
                      <a:lnTo>
                        <a:pt x="546" y="6328"/>
                      </a:lnTo>
                      <a:lnTo>
                        <a:pt x="536" y="6320"/>
                      </a:lnTo>
                      <a:lnTo>
                        <a:pt x="526" y="6312"/>
                      </a:lnTo>
                      <a:lnTo>
                        <a:pt x="516" y="6305"/>
                      </a:lnTo>
                      <a:lnTo>
                        <a:pt x="507" y="6296"/>
                      </a:lnTo>
                      <a:lnTo>
                        <a:pt x="499" y="6287"/>
                      </a:lnTo>
                      <a:lnTo>
                        <a:pt x="491" y="6277"/>
                      </a:lnTo>
                      <a:lnTo>
                        <a:pt x="484" y="6267"/>
                      </a:lnTo>
                      <a:lnTo>
                        <a:pt x="477" y="6257"/>
                      </a:lnTo>
                      <a:lnTo>
                        <a:pt x="470" y="6247"/>
                      </a:lnTo>
                      <a:lnTo>
                        <a:pt x="464" y="6236"/>
                      </a:lnTo>
                      <a:lnTo>
                        <a:pt x="459" y="6226"/>
                      </a:lnTo>
                      <a:lnTo>
                        <a:pt x="454" y="6214"/>
                      </a:lnTo>
                      <a:lnTo>
                        <a:pt x="450" y="6203"/>
                      </a:lnTo>
                      <a:lnTo>
                        <a:pt x="446" y="6190"/>
                      </a:lnTo>
                      <a:lnTo>
                        <a:pt x="444" y="6179"/>
                      </a:lnTo>
                      <a:lnTo>
                        <a:pt x="440" y="6167"/>
                      </a:lnTo>
                      <a:lnTo>
                        <a:pt x="439" y="6155"/>
                      </a:lnTo>
                      <a:lnTo>
                        <a:pt x="438" y="6142"/>
                      </a:lnTo>
                      <a:lnTo>
                        <a:pt x="438" y="6129"/>
                      </a:lnTo>
                      <a:lnTo>
                        <a:pt x="438" y="5542"/>
                      </a:lnTo>
                      <a:lnTo>
                        <a:pt x="438" y="5529"/>
                      </a:lnTo>
                      <a:lnTo>
                        <a:pt x="439" y="5517"/>
                      </a:lnTo>
                      <a:lnTo>
                        <a:pt x="440" y="5505"/>
                      </a:lnTo>
                      <a:lnTo>
                        <a:pt x="444" y="5493"/>
                      </a:lnTo>
                      <a:lnTo>
                        <a:pt x="446" y="5480"/>
                      </a:lnTo>
                      <a:lnTo>
                        <a:pt x="450" y="5468"/>
                      </a:lnTo>
                      <a:lnTo>
                        <a:pt x="454" y="5457"/>
                      </a:lnTo>
                      <a:lnTo>
                        <a:pt x="459" y="5446"/>
                      </a:lnTo>
                      <a:lnTo>
                        <a:pt x="464" y="5435"/>
                      </a:lnTo>
                      <a:lnTo>
                        <a:pt x="470" y="5424"/>
                      </a:lnTo>
                      <a:lnTo>
                        <a:pt x="477" y="5414"/>
                      </a:lnTo>
                      <a:lnTo>
                        <a:pt x="484" y="5404"/>
                      </a:lnTo>
                      <a:lnTo>
                        <a:pt x="491" y="5394"/>
                      </a:lnTo>
                      <a:lnTo>
                        <a:pt x="499" y="5385"/>
                      </a:lnTo>
                      <a:lnTo>
                        <a:pt x="507" y="5376"/>
                      </a:lnTo>
                      <a:lnTo>
                        <a:pt x="516" y="5367"/>
                      </a:lnTo>
                      <a:lnTo>
                        <a:pt x="526" y="5358"/>
                      </a:lnTo>
                      <a:lnTo>
                        <a:pt x="536" y="5351"/>
                      </a:lnTo>
                      <a:lnTo>
                        <a:pt x="546" y="5344"/>
                      </a:lnTo>
                      <a:lnTo>
                        <a:pt x="556" y="5337"/>
                      </a:lnTo>
                      <a:lnTo>
                        <a:pt x="567" y="5331"/>
                      </a:lnTo>
                      <a:lnTo>
                        <a:pt x="578" y="5324"/>
                      </a:lnTo>
                      <a:lnTo>
                        <a:pt x="589" y="5318"/>
                      </a:lnTo>
                      <a:lnTo>
                        <a:pt x="601" y="5314"/>
                      </a:lnTo>
                      <a:lnTo>
                        <a:pt x="613" y="5309"/>
                      </a:lnTo>
                      <a:lnTo>
                        <a:pt x="626" y="5305"/>
                      </a:lnTo>
                      <a:lnTo>
                        <a:pt x="638" y="5302"/>
                      </a:lnTo>
                      <a:lnTo>
                        <a:pt x="651" y="5299"/>
                      </a:lnTo>
                      <a:lnTo>
                        <a:pt x="664" y="5297"/>
                      </a:lnTo>
                      <a:lnTo>
                        <a:pt x="678" y="5295"/>
                      </a:lnTo>
                      <a:lnTo>
                        <a:pt x="691" y="5295"/>
                      </a:lnTo>
                      <a:lnTo>
                        <a:pt x="705" y="5294"/>
                      </a:lnTo>
                      <a:close/>
                      <a:moveTo>
                        <a:pt x="705" y="4111"/>
                      </a:moveTo>
                      <a:lnTo>
                        <a:pt x="6629" y="4111"/>
                      </a:lnTo>
                      <a:lnTo>
                        <a:pt x="6642" y="4112"/>
                      </a:lnTo>
                      <a:lnTo>
                        <a:pt x="6655" y="4112"/>
                      </a:lnTo>
                      <a:lnTo>
                        <a:pt x="6669" y="4115"/>
                      </a:lnTo>
                      <a:lnTo>
                        <a:pt x="6682" y="4117"/>
                      </a:lnTo>
                      <a:lnTo>
                        <a:pt x="6695" y="4119"/>
                      </a:lnTo>
                      <a:lnTo>
                        <a:pt x="6708" y="4122"/>
                      </a:lnTo>
                      <a:lnTo>
                        <a:pt x="6720" y="4127"/>
                      </a:lnTo>
                      <a:lnTo>
                        <a:pt x="6732" y="4131"/>
                      </a:lnTo>
                      <a:lnTo>
                        <a:pt x="6744" y="4136"/>
                      </a:lnTo>
                      <a:lnTo>
                        <a:pt x="6755" y="4141"/>
                      </a:lnTo>
                      <a:lnTo>
                        <a:pt x="6766" y="4148"/>
                      </a:lnTo>
                      <a:lnTo>
                        <a:pt x="6777" y="4155"/>
                      </a:lnTo>
                      <a:lnTo>
                        <a:pt x="6789" y="4161"/>
                      </a:lnTo>
                      <a:lnTo>
                        <a:pt x="6799" y="4169"/>
                      </a:lnTo>
                      <a:lnTo>
                        <a:pt x="6809" y="4177"/>
                      </a:lnTo>
                      <a:lnTo>
                        <a:pt x="6817" y="4185"/>
                      </a:lnTo>
                      <a:lnTo>
                        <a:pt x="6826" y="4193"/>
                      </a:lnTo>
                      <a:lnTo>
                        <a:pt x="6834" y="4202"/>
                      </a:lnTo>
                      <a:lnTo>
                        <a:pt x="6843" y="4211"/>
                      </a:lnTo>
                      <a:lnTo>
                        <a:pt x="6850" y="4221"/>
                      </a:lnTo>
                      <a:lnTo>
                        <a:pt x="6857" y="4231"/>
                      </a:lnTo>
                      <a:lnTo>
                        <a:pt x="6863" y="4241"/>
                      </a:lnTo>
                      <a:lnTo>
                        <a:pt x="6870" y="4252"/>
                      </a:lnTo>
                      <a:lnTo>
                        <a:pt x="6875" y="4263"/>
                      </a:lnTo>
                      <a:lnTo>
                        <a:pt x="6879" y="4274"/>
                      </a:lnTo>
                      <a:lnTo>
                        <a:pt x="6884" y="4287"/>
                      </a:lnTo>
                      <a:lnTo>
                        <a:pt x="6887" y="4298"/>
                      </a:lnTo>
                      <a:lnTo>
                        <a:pt x="6891" y="4310"/>
                      </a:lnTo>
                      <a:lnTo>
                        <a:pt x="6893" y="4322"/>
                      </a:lnTo>
                      <a:lnTo>
                        <a:pt x="6894" y="4334"/>
                      </a:lnTo>
                      <a:lnTo>
                        <a:pt x="6895" y="4347"/>
                      </a:lnTo>
                      <a:lnTo>
                        <a:pt x="6896" y="4360"/>
                      </a:lnTo>
                      <a:lnTo>
                        <a:pt x="6896" y="4947"/>
                      </a:lnTo>
                      <a:lnTo>
                        <a:pt x="6895" y="4959"/>
                      </a:lnTo>
                      <a:lnTo>
                        <a:pt x="6894" y="4972"/>
                      </a:lnTo>
                      <a:lnTo>
                        <a:pt x="6893" y="4984"/>
                      </a:lnTo>
                      <a:lnTo>
                        <a:pt x="6891" y="4997"/>
                      </a:lnTo>
                      <a:lnTo>
                        <a:pt x="6887" y="5009"/>
                      </a:lnTo>
                      <a:lnTo>
                        <a:pt x="6884" y="5020"/>
                      </a:lnTo>
                      <a:lnTo>
                        <a:pt x="6879" y="5031"/>
                      </a:lnTo>
                      <a:lnTo>
                        <a:pt x="6875" y="5043"/>
                      </a:lnTo>
                      <a:lnTo>
                        <a:pt x="6870" y="5054"/>
                      </a:lnTo>
                      <a:lnTo>
                        <a:pt x="6863" y="5064"/>
                      </a:lnTo>
                      <a:lnTo>
                        <a:pt x="6857" y="5074"/>
                      </a:lnTo>
                      <a:lnTo>
                        <a:pt x="6850" y="5085"/>
                      </a:lnTo>
                      <a:lnTo>
                        <a:pt x="6843" y="5094"/>
                      </a:lnTo>
                      <a:lnTo>
                        <a:pt x="6834" y="5104"/>
                      </a:lnTo>
                      <a:lnTo>
                        <a:pt x="6826" y="5113"/>
                      </a:lnTo>
                      <a:lnTo>
                        <a:pt x="6817" y="5122"/>
                      </a:lnTo>
                      <a:lnTo>
                        <a:pt x="6809" y="5130"/>
                      </a:lnTo>
                      <a:lnTo>
                        <a:pt x="6799" y="5138"/>
                      </a:lnTo>
                      <a:lnTo>
                        <a:pt x="6789" y="5145"/>
                      </a:lnTo>
                      <a:lnTo>
                        <a:pt x="6777" y="5152"/>
                      </a:lnTo>
                      <a:lnTo>
                        <a:pt x="6766" y="5159"/>
                      </a:lnTo>
                      <a:lnTo>
                        <a:pt x="6755" y="5164"/>
                      </a:lnTo>
                      <a:lnTo>
                        <a:pt x="6744" y="5170"/>
                      </a:lnTo>
                      <a:lnTo>
                        <a:pt x="6732" y="5175"/>
                      </a:lnTo>
                      <a:lnTo>
                        <a:pt x="6720" y="5180"/>
                      </a:lnTo>
                      <a:lnTo>
                        <a:pt x="6708" y="5183"/>
                      </a:lnTo>
                      <a:lnTo>
                        <a:pt x="6695" y="5186"/>
                      </a:lnTo>
                      <a:lnTo>
                        <a:pt x="6682" y="5190"/>
                      </a:lnTo>
                      <a:lnTo>
                        <a:pt x="6669" y="5192"/>
                      </a:lnTo>
                      <a:lnTo>
                        <a:pt x="6655" y="5193"/>
                      </a:lnTo>
                      <a:lnTo>
                        <a:pt x="6642" y="5194"/>
                      </a:lnTo>
                      <a:lnTo>
                        <a:pt x="6629" y="5194"/>
                      </a:lnTo>
                      <a:lnTo>
                        <a:pt x="705" y="5194"/>
                      </a:lnTo>
                      <a:lnTo>
                        <a:pt x="691" y="5194"/>
                      </a:lnTo>
                      <a:lnTo>
                        <a:pt x="678" y="5193"/>
                      </a:lnTo>
                      <a:lnTo>
                        <a:pt x="664" y="5192"/>
                      </a:lnTo>
                      <a:lnTo>
                        <a:pt x="651" y="5190"/>
                      </a:lnTo>
                      <a:lnTo>
                        <a:pt x="638" y="5186"/>
                      </a:lnTo>
                      <a:lnTo>
                        <a:pt x="626" y="5183"/>
                      </a:lnTo>
                      <a:lnTo>
                        <a:pt x="613" y="5180"/>
                      </a:lnTo>
                      <a:lnTo>
                        <a:pt x="601" y="5175"/>
                      </a:lnTo>
                      <a:lnTo>
                        <a:pt x="589" y="5170"/>
                      </a:lnTo>
                      <a:lnTo>
                        <a:pt x="578" y="5164"/>
                      </a:lnTo>
                      <a:lnTo>
                        <a:pt x="567" y="5159"/>
                      </a:lnTo>
                      <a:lnTo>
                        <a:pt x="556" y="5152"/>
                      </a:lnTo>
                      <a:lnTo>
                        <a:pt x="546" y="5145"/>
                      </a:lnTo>
                      <a:lnTo>
                        <a:pt x="536" y="5138"/>
                      </a:lnTo>
                      <a:lnTo>
                        <a:pt x="526" y="5130"/>
                      </a:lnTo>
                      <a:lnTo>
                        <a:pt x="516" y="5122"/>
                      </a:lnTo>
                      <a:lnTo>
                        <a:pt x="507" y="5113"/>
                      </a:lnTo>
                      <a:lnTo>
                        <a:pt x="499" y="5104"/>
                      </a:lnTo>
                      <a:lnTo>
                        <a:pt x="491" y="5094"/>
                      </a:lnTo>
                      <a:lnTo>
                        <a:pt x="484" y="5085"/>
                      </a:lnTo>
                      <a:lnTo>
                        <a:pt x="477" y="5074"/>
                      </a:lnTo>
                      <a:lnTo>
                        <a:pt x="470" y="5064"/>
                      </a:lnTo>
                      <a:lnTo>
                        <a:pt x="464" y="5054"/>
                      </a:lnTo>
                      <a:lnTo>
                        <a:pt x="459" y="5043"/>
                      </a:lnTo>
                      <a:lnTo>
                        <a:pt x="454" y="5031"/>
                      </a:lnTo>
                      <a:lnTo>
                        <a:pt x="450" y="5020"/>
                      </a:lnTo>
                      <a:lnTo>
                        <a:pt x="446" y="5009"/>
                      </a:lnTo>
                      <a:lnTo>
                        <a:pt x="444" y="4997"/>
                      </a:lnTo>
                      <a:lnTo>
                        <a:pt x="440" y="4984"/>
                      </a:lnTo>
                      <a:lnTo>
                        <a:pt x="439" y="4972"/>
                      </a:lnTo>
                      <a:lnTo>
                        <a:pt x="438" y="4959"/>
                      </a:lnTo>
                      <a:lnTo>
                        <a:pt x="438" y="4947"/>
                      </a:lnTo>
                      <a:lnTo>
                        <a:pt x="438" y="4360"/>
                      </a:lnTo>
                      <a:lnTo>
                        <a:pt x="438" y="4347"/>
                      </a:lnTo>
                      <a:lnTo>
                        <a:pt x="439" y="4334"/>
                      </a:lnTo>
                      <a:lnTo>
                        <a:pt x="440" y="4322"/>
                      </a:lnTo>
                      <a:lnTo>
                        <a:pt x="444" y="4310"/>
                      </a:lnTo>
                      <a:lnTo>
                        <a:pt x="446" y="4298"/>
                      </a:lnTo>
                      <a:lnTo>
                        <a:pt x="450" y="4287"/>
                      </a:lnTo>
                      <a:lnTo>
                        <a:pt x="454" y="4274"/>
                      </a:lnTo>
                      <a:lnTo>
                        <a:pt x="459" y="4263"/>
                      </a:lnTo>
                      <a:lnTo>
                        <a:pt x="464" y="4252"/>
                      </a:lnTo>
                      <a:lnTo>
                        <a:pt x="470" y="4241"/>
                      </a:lnTo>
                      <a:lnTo>
                        <a:pt x="477" y="4231"/>
                      </a:lnTo>
                      <a:lnTo>
                        <a:pt x="484" y="4221"/>
                      </a:lnTo>
                      <a:lnTo>
                        <a:pt x="491" y="4211"/>
                      </a:lnTo>
                      <a:lnTo>
                        <a:pt x="499" y="4202"/>
                      </a:lnTo>
                      <a:lnTo>
                        <a:pt x="507" y="4193"/>
                      </a:lnTo>
                      <a:lnTo>
                        <a:pt x="516" y="4185"/>
                      </a:lnTo>
                      <a:lnTo>
                        <a:pt x="526" y="4177"/>
                      </a:lnTo>
                      <a:lnTo>
                        <a:pt x="536" y="4169"/>
                      </a:lnTo>
                      <a:lnTo>
                        <a:pt x="546" y="4161"/>
                      </a:lnTo>
                      <a:lnTo>
                        <a:pt x="556" y="4155"/>
                      </a:lnTo>
                      <a:lnTo>
                        <a:pt x="567" y="4148"/>
                      </a:lnTo>
                      <a:lnTo>
                        <a:pt x="578" y="4141"/>
                      </a:lnTo>
                      <a:lnTo>
                        <a:pt x="589" y="4136"/>
                      </a:lnTo>
                      <a:lnTo>
                        <a:pt x="601" y="4131"/>
                      </a:lnTo>
                      <a:lnTo>
                        <a:pt x="613" y="4127"/>
                      </a:lnTo>
                      <a:lnTo>
                        <a:pt x="626" y="4122"/>
                      </a:lnTo>
                      <a:lnTo>
                        <a:pt x="638" y="4119"/>
                      </a:lnTo>
                      <a:lnTo>
                        <a:pt x="651" y="4117"/>
                      </a:lnTo>
                      <a:lnTo>
                        <a:pt x="664" y="4115"/>
                      </a:lnTo>
                      <a:lnTo>
                        <a:pt x="678" y="4112"/>
                      </a:lnTo>
                      <a:lnTo>
                        <a:pt x="691" y="4112"/>
                      </a:lnTo>
                      <a:lnTo>
                        <a:pt x="705" y="4111"/>
                      </a:lnTo>
                      <a:close/>
                      <a:moveTo>
                        <a:pt x="3677" y="13159"/>
                      </a:moveTo>
                      <a:lnTo>
                        <a:pt x="3706" y="13159"/>
                      </a:lnTo>
                      <a:lnTo>
                        <a:pt x="3735" y="13162"/>
                      </a:lnTo>
                      <a:lnTo>
                        <a:pt x="3763" y="13165"/>
                      </a:lnTo>
                      <a:lnTo>
                        <a:pt x="3789" y="13171"/>
                      </a:lnTo>
                      <a:lnTo>
                        <a:pt x="3816" y="13176"/>
                      </a:lnTo>
                      <a:lnTo>
                        <a:pt x="3842" y="13184"/>
                      </a:lnTo>
                      <a:lnTo>
                        <a:pt x="3868" y="13193"/>
                      </a:lnTo>
                      <a:lnTo>
                        <a:pt x="3893" y="13203"/>
                      </a:lnTo>
                      <a:lnTo>
                        <a:pt x="3918" y="13214"/>
                      </a:lnTo>
                      <a:lnTo>
                        <a:pt x="3942" y="13226"/>
                      </a:lnTo>
                      <a:lnTo>
                        <a:pt x="3965" y="13239"/>
                      </a:lnTo>
                      <a:lnTo>
                        <a:pt x="3988" y="13254"/>
                      </a:lnTo>
                      <a:lnTo>
                        <a:pt x="4010" y="13269"/>
                      </a:lnTo>
                      <a:lnTo>
                        <a:pt x="4031" y="13286"/>
                      </a:lnTo>
                      <a:lnTo>
                        <a:pt x="4051" y="13304"/>
                      </a:lnTo>
                      <a:lnTo>
                        <a:pt x="4070" y="13322"/>
                      </a:lnTo>
                      <a:lnTo>
                        <a:pt x="4089" y="13341"/>
                      </a:lnTo>
                      <a:lnTo>
                        <a:pt x="4106" y="13361"/>
                      </a:lnTo>
                      <a:lnTo>
                        <a:pt x="4123" y="13382"/>
                      </a:lnTo>
                      <a:lnTo>
                        <a:pt x="4138" y="13405"/>
                      </a:lnTo>
                      <a:lnTo>
                        <a:pt x="4153" y="13427"/>
                      </a:lnTo>
                      <a:lnTo>
                        <a:pt x="4166" y="13450"/>
                      </a:lnTo>
                      <a:lnTo>
                        <a:pt x="4178" y="13474"/>
                      </a:lnTo>
                      <a:lnTo>
                        <a:pt x="4189" y="13499"/>
                      </a:lnTo>
                      <a:lnTo>
                        <a:pt x="4199" y="13524"/>
                      </a:lnTo>
                      <a:lnTo>
                        <a:pt x="4208" y="13550"/>
                      </a:lnTo>
                      <a:lnTo>
                        <a:pt x="4216" y="13577"/>
                      </a:lnTo>
                      <a:lnTo>
                        <a:pt x="4222" y="13603"/>
                      </a:lnTo>
                      <a:lnTo>
                        <a:pt x="4227" y="13630"/>
                      </a:lnTo>
                      <a:lnTo>
                        <a:pt x="4230" y="13658"/>
                      </a:lnTo>
                      <a:lnTo>
                        <a:pt x="4233" y="13686"/>
                      </a:lnTo>
                      <a:lnTo>
                        <a:pt x="4233" y="13715"/>
                      </a:lnTo>
                      <a:lnTo>
                        <a:pt x="4233" y="13743"/>
                      </a:lnTo>
                      <a:lnTo>
                        <a:pt x="4230" y="13772"/>
                      </a:lnTo>
                      <a:lnTo>
                        <a:pt x="4227" y="13800"/>
                      </a:lnTo>
                      <a:lnTo>
                        <a:pt x="4222" y="13826"/>
                      </a:lnTo>
                      <a:lnTo>
                        <a:pt x="4216" y="13854"/>
                      </a:lnTo>
                      <a:lnTo>
                        <a:pt x="4208" y="13879"/>
                      </a:lnTo>
                      <a:lnTo>
                        <a:pt x="4199" y="13905"/>
                      </a:lnTo>
                      <a:lnTo>
                        <a:pt x="4189" y="13930"/>
                      </a:lnTo>
                      <a:lnTo>
                        <a:pt x="4178" y="13955"/>
                      </a:lnTo>
                      <a:lnTo>
                        <a:pt x="4166" y="13979"/>
                      </a:lnTo>
                      <a:lnTo>
                        <a:pt x="4153" y="14003"/>
                      </a:lnTo>
                      <a:lnTo>
                        <a:pt x="4138" y="14025"/>
                      </a:lnTo>
                      <a:lnTo>
                        <a:pt x="4123" y="14047"/>
                      </a:lnTo>
                      <a:lnTo>
                        <a:pt x="4106" y="14068"/>
                      </a:lnTo>
                      <a:lnTo>
                        <a:pt x="4089" y="14088"/>
                      </a:lnTo>
                      <a:lnTo>
                        <a:pt x="4070" y="14107"/>
                      </a:lnTo>
                      <a:lnTo>
                        <a:pt x="4051" y="14126"/>
                      </a:lnTo>
                      <a:lnTo>
                        <a:pt x="4031" y="14143"/>
                      </a:lnTo>
                      <a:lnTo>
                        <a:pt x="4010" y="14160"/>
                      </a:lnTo>
                      <a:lnTo>
                        <a:pt x="3988" y="14176"/>
                      </a:lnTo>
                      <a:lnTo>
                        <a:pt x="3965" y="14190"/>
                      </a:lnTo>
                      <a:lnTo>
                        <a:pt x="3942" y="14203"/>
                      </a:lnTo>
                      <a:lnTo>
                        <a:pt x="3918" y="14216"/>
                      </a:lnTo>
                      <a:lnTo>
                        <a:pt x="3893" y="14227"/>
                      </a:lnTo>
                      <a:lnTo>
                        <a:pt x="3868" y="14237"/>
                      </a:lnTo>
                      <a:lnTo>
                        <a:pt x="3842" y="14245"/>
                      </a:lnTo>
                      <a:lnTo>
                        <a:pt x="3816" y="14253"/>
                      </a:lnTo>
                      <a:lnTo>
                        <a:pt x="3789" y="14259"/>
                      </a:lnTo>
                      <a:lnTo>
                        <a:pt x="3763" y="14264"/>
                      </a:lnTo>
                      <a:lnTo>
                        <a:pt x="3735" y="14268"/>
                      </a:lnTo>
                      <a:lnTo>
                        <a:pt x="3706" y="14270"/>
                      </a:lnTo>
                      <a:lnTo>
                        <a:pt x="3677" y="14270"/>
                      </a:lnTo>
                      <a:lnTo>
                        <a:pt x="3649" y="14270"/>
                      </a:lnTo>
                      <a:lnTo>
                        <a:pt x="3621" y="14268"/>
                      </a:lnTo>
                      <a:lnTo>
                        <a:pt x="3593" y="14264"/>
                      </a:lnTo>
                      <a:lnTo>
                        <a:pt x="3566" y="14259"/>
                      </a:lnTo>
                      <a:lnTo>
                        <a:pt x="3539" y="14253"/>
                      </a:lnTo>
                      <a:lnTo>
                        <a:pt x="3513" y="14245"/>
                      </a:lnTo>
                      <a:lnTo>
                        <a:pt x="3488" y="14237"/>
                      </a:lnTo>
                      <a:lnTo>
                        <a:pt x="3462" y="14227"/>
                      </a:lnTo>
                      <a:lnTo>
                        <a:pt x="3438" y="14216"/>
                      </a:lnTo>
                      <a:lnTo>
                        <a:pt x="3413" y="14203"/>
                      </a:lnTo>
                      <a:lnTo>
                        <a:pt x="3390" y="14190"/>
                      </a:lnTo>
                      <a:lnTo>
                        <a:pt x="3368" y="14176"/>
                      </a:lnTo>
                      <a:lnTo>
                        <a:pt x="3346" y="14160"/>
                      </a:lnTo>
                      <a:lnTo>
                        <a:pt x="3325" y="14143"/>
                      </a:lnTo>
                      <a:lnTo>
                        <a:pt x="3305" y="14126"/>
                      </a:lnTo>
                      <a:lnTo>
                        <a:pt x="3286" y="14107"/>
                      </a:lnTo>
                      <a:lnTo>
                        <a:pt x="3267" y="14088"/>
                      </a:lnTo>
                      <a:lnTo>
                        <a:pt x="3249" y="14068"/>
                      </a:lnTo>
                      <a:lnTo>
                        <a:pt x="3233" y="14047"/>
                      </a:lnTo>
                      <a:lnTo>
                        <a:pt x="3217" y="14025"/>
                      </a:lnTo>
                      <a:lnTo>
                        <a:pt x="3203" y="14003"/>
                      </a:lnTo>
                      <a:lnTo>
                        <a:pt x="3189" y="13979"/>
                      </a:lnTo>
                      <a:lnTo>
                        <a:pt x="3177" y="13955"/>
                      </a:lnTo>
                      <a:lnTo>
                        <a:pt x="3166" y="13930"/>
                      </a:lnTo>
                      <a:lnTo>
                        <a:pt x="3156" y="13905"/>
                      </a:lnTo>
                      <a:lnTo>
                        <a:pt x="3147" y="13879"/>
                      </a:lnTo>
                      <a:lnTo>
                        <a:pt x="3139" y="13854"/>
                      </a:lnTo>
                      <a:lnTo>
                        <a:pt x="3134" y="13826"/>
                      </a:lnTo>
                      <a:lnTo>
                        <a:pt x="3128" y="13800"/>
                      </a:lnTo>
                      <a:lnTo>
                        <a:pt x="3125" y="13772"/>
                      </a:lnTo>
                      <a:lnTo>
                        <a:pt x="3123" y="13743"/>
                      </a:lnTo>
                      <a:lnTo>
                        <a:pt x="3123" y="13715"/>
                      </a:lnTo>
                      <a:lnTo>
                        <a:pt x="3123" y="13686"/>
                      </a:lnTo>
                      <a:lnTo>
                        <a:pt x="3125" y="13658"/>
                      </a:lnTo>
                      <a:lnTo>
                        <a:pt x="3128" y="13630"/>
                      </a:lnTo>
                      <a:lnTo>
                        <a:pt x="3134" y="13603"/>
                      </a:lnTo>
                      <a:lnTo>
                        <a:pt x="3139" y="13577"/>
                      </a:lnTo>
                      <a:lnTo>
                        <a:pt x="3147" y="13550"/>
                      </a:lnTo>
                      <a:lnTo>
                        <a:pt x="3156" y="13524"/>
                      </a:lnTo>
                      <a:lnTo>
                        <a:pt x="3166" y="13499"/>
                      </a:lnTo>
                      <a:lnTo>
                        <a:pt x="3177" y="13474"/>
                      </a:lnTo>
                      <a:lnTo>
                        <a:pt x="3189" y="13450"/>
                      </a:lnTo>
                      <a:lnTo>
                        <a:pt x="3203" y="13427"/>
                      </a:lnTo>
                      <a:lnTo>
                        <a:pt x="3217" y="13405"/>
                      </a:lnTo>
                      <a:lnTo>
                        <a:pt x="3233" y="13382"/>
                      </a:lnTo>
                      <a:lnTo>
                        <a:pt x="3249" y="13361"/>
                      </a:lnTo>
                      <a:lnTo>
                        <a:pt x="3267" y="13341"/>
                      </a:lnTo>
                      <a:lnTo>
                        <a:pt x="3286" y="13322"/>
                      </a:lnTo>
                      <a:lnTo>
                        <a:pt x="3305" y="13304"/>
                      </a:lnTo>
                      <a:lnTo>
                        <a:pt x="3325" y="13286"/>
                      </a:lnTo>
                      <a:lnTo>
                        <a:pt x="3346" y="13269"/>
                      </a:lnTo>
                      <a:lnTo>
                        <a:pt x="3368" y="13254"/>
                      </a:lnTo>
                      <a:lnTo>
                        <a:pt x="3390" y="13239"/>
                      </a:lnTo>
                      <a:lnTo>
                        <a:pt x="3413" y="13226"/>
                      </a:lnTo>
                      <a:lnTo>
                        <a:pt x="3438" y="13214"/>
                      </a:lnTo>
                      <a:lnTo>
                        <a:pt x="3462" y="13203"/>
                      </a:lnTo>
                      <a:lnTo>
                        <a:pt x="3488" y="13193"/>
                      </a:lnTo>
                      <a:lnTo>
                        <a:pt x="3513" y="13184"/>
                      </a:lnTo>
                      <a:lnTo>
                        <a:pt x="3539" y="13176"/>
                      </a:lnTo>
                      <a:lnTo>
                        <a:pt x="3566" y="13171"/>
                      </a:lnTo>
                      <a:lnTo>
                        <a:pt x="3593" y="13165"/>
                      </a:lnTo>
                      <a:lnTo>
                        <a:pt x="3621" y="13162"/>
                      </a:lnTo>
                      <a:lnTo>
                        <a:pt x="3649" y="13159"/>
                      </a:lnTo>
                      <a:lnTo>
                        <a:pt x="3677" y="13159"/>
                      </a:lnTo>
                      <a:close/>
                      <a:moveTo>
                        <a:pt x="1748" y="14955"/>
                      </a:moveTo>
                      <a:lnTo>
                        <a:pt x="5585" y="14955"/>
                      </a:lnTo>
                      <a:lnTo>
                        <a:pt x="5600" y="14957"/>
                      </a:lnTo>
                      <a:lnTo>
                        <a:pt x="5613" y="14958"/>
                      </a:lnTo>
                      <a:lnTo>
                        <a:pt x="5626" y="14961"/>
                      </a:lnTo>
                      <a:lnTo>
                        <a:pt x="5640" y="14965"/>
                      </a:lnTo>
                      <a:lnTo>
                        <a:pt x="5652" y="14972"/>
                      </a:lnTo>
                      <a:lnTo>
                        <a:pt x="5663" y="14979"/>
                      </a:lnTo>
                      <a:lnTo>
                        <a:pt x="5674" y="14987"/>
                      </a:lnTo>
                      <a:lnTo>
                        <a:pt x="5684" y="14994"/>
                      </a:lnTo>
                      <a:lnTo>
                        <a:pt x="5693" y="15004"/>
                      </a:lnTo>
                      <a:lnTo>
                        <a:pt x="5702" y="15014"/>
                      </a:lnTo>
                      <a:lnTo>
                        <a:pt x="5709" y="15025"/>
                      </a:lnTo>
                      <a:lnTo>
                        <a:pt x="5714" y="15038"/>
                      </a:lnTo>
                      <a:lnTo>
                        <a:pt x="5720" y="15050"/>
                      </a:lnTo>
                      <a:lnTo>
                        <a:pt x="5723" y="15062"/>
                      </a:lnTo>
                      <a:lnTo>
                        <a:pt x="5725" y="15075"/>
                      </a:lnTo>
                      <a:lnTo>
                        <a:pt x="5725" y="15090"/>
                      </a:lnTo>
                      <a:lnTo>
                        <a:pt x="5725" y="15090"/>
                      </a:lnTo>
                      <a:lnTo>
                        <a:pt x="5725" y="15103"/>
                      </a:lnTo>
                      <a:lnTo>
                        <a:pt x="5723" y="15116"/>
                      </a:lnTo>
                      <a:lnTo>
                        <a:pt x="5720" y="15130"/>
                      </a:lnTo>
                      <a:lnTo>
                        <a:pt x="5714" y="15142"/>
                      </a:lnTo>
                      <a:lnTo>
                        <a:pt x="5709" y="15153"/>
                      </a:lnTo>
                      <a:lnTo>
                        <a:pt x="5702" y="15164"/>
                      </a:lnTo>
                      <a:lnTo>
                        <a:pt x="5693" y="15175"/>
                      </a:lnTo>
                      <a:lnTo>
                        <a:pt x="5684" y="15184"/>
                      </a:lnTo>
                      <a:lnTo>
                        <a:pt x="5674" y="15193"/>
                      </a:lnTo>
                      <a:lnTo>
                        <a:pt x="5663" y="15201"/>
                      </a:lnTo>
                      <a:lnTo>
                        <a:pt x="5652" y="15207"/>
                      </a:lnTo>
                      <a:lnTo>
                        <a:pt x="5640" y="15213"/>
                      </a:lnTo>
                      <a:lnTo>
                        <a:pt x="5626" y="15217"/>
                      </a:lnTo>
                      <a:lnTo>
                        <a:pt x="5613" y="15221"/>
                      </a:lnTo>
                      <a:lnTo>
                        <a:pt x="5600" y="15223"/>
                      </a:lnTo>
                      <a:lnTo>
                        <a:pt x="5585" y="15224"/>
                      </a:lnTo>
                      <a:lnTo>
                        <a:pt x="1748" y="15224"/>
                      </a:lnTo>
                      <a:lnTo>
                        <a:pt x="1733" y="15223"/>
                      </a:lnTo>
                      <a:lnTo>
                        <a:pt x="1720" y="15221"/>
                      </a:lnTo>
                      <a:lnTo>
                        <a:pt x="1707" y="15217"/>
                      </a:lnTo>
                      <a:lnTo>
                        <a:pt x="1693" y="15213"/>
                      </a:lnTo>
                      <a:lnTo>
                        <a:pt x="1681" y="15207"/>
                      </a:lnTo>
                      <a:lnTo>
                        <a:pt x="1670" y="15201"/>
                      </a:lnTo>
                      <a:lnTo>
                        <a:pt x="1659" y="15193"/>
                      </a:lnTo>
                      <a:lnTo>
                        <a:pt x="1649" y="15184"/>
                      </a:lnTo>
                      <a:lnTo>
                        <a:pt x="1640" y="15175"/>
                      </a:lnTo>
                      <a:lnTo>
                        <a:pt x="1632" y="15164"/>
                      </a:lnTo>
                      <a:lnTo>
                        <a:pt x="1625" y="15153"/>
                      </a:lnTo>
                      <a:lnTo>
                        <a:pt x="1619" y="15142"/>
                      </a:lnTo>
                      <a:lnTo>
                        <a:pt x="1615" y="15130"/>
                      </a:lnTo>
                      <a:lnTo>
                        <a:pt x="1611" y="15116"/>
                      </a:lnTo>
                      <a:lnTo>
                        <a:pt x="1609" y="15103"/>
                      </a:lnTo>
                      <a:lnTo>
                        <a:pt x="1608" y="15090"/>
                      </a:lnTo>
                      <a:lnTo>
                        <a:pt x="1608" y="15090"/>
                      </a:lnTo>
                      <a:lnTo>
                        <a:pt x="1609" y="15075"/>
                      </a:lnTo>
                      <a:lnTo>
                        <a:pt x="1611" y="15062"/>
                      </a:lnTo>
                      <a:lnTo>
                        <a:pt x="1615" y="15050"/>
                      </a:lnTo>
                      <a:lnTo>
                        <a:pt x="1619" y="15038"/>
                      </a:lnTo>
                      <a:lnTo>
                        <a:pt x="1625" y="15025"/>
                      </a:lnTo>
                      <a:lnTo>
                        <a:pt x="1632" y="15014"/>
                      </a:lnTo>
                      <a:lnTo>
                        <a:pt x="1640" y="15004"/>
                      </a:lnTo>
                      <a:lnTo>
                        <a:pt x="1649" y="14994"/>
                      </a:lnTo>
                      <a:lnTo>
                        <a:pt x="1659" y="14987"/>
                      </a:lnTo>
                      <a:lnTo>
                        <a:pt x="1670" y="14979"/>
                      </a:lnTo>
                      <a:lnTo>
                        <a:pt x="1681" y="14972"/>
                      </a:lnTo>
                      <a:lnTo>
                        <a:pt x="1693" y="14965"/>
                      </a:lnTo>
                      <a:lnTo>
                        <a:pt x="1707" y="14961"/>
                      </a:lnTo>
                      <a:lnTo>
                        <a:pt x="1720" y="14958"/>
                      </a:lnTo>
                      <a:lnTo>
                        <a:pt x="1733" y="14957"/>
                      </a:lnTo>
                      <a:lnTo>
                        <a:pt x="1748" y="14955"/>
                      </a:lnTo>
                      <a:close/>
                      <a:moveTo>
                        <a:pt x="1748" y="15438"/>
                      </a:moveTo>
                      <a:lnTo>
                        <a:pt x="5585" y="15438"/>
                      </a:lnTo>
                      <a:lnTo>
                        <a:pt x="5600" y="15439"/>
                      </a:lnTo>
                      <a:lnTo>
                        <a:pt x="5613" y="15440"/>
                      </a:lnTo>
                      <a:lnTo>
                        <a:pt x="5626" y="15444"/>
                      </a:lnTo>
                      <a:lnTo>
                        <a:pt x="5640" y="15449"/>
                      </a:lnTo>
                      <a:lnTo>
                        <a:pt x="5652" y="15455"/>
                      </a:lnTo>
                      <a:lnTo>
                        <a:pt x="5663" y="15461"/>
                      </a:lnTo>
                      <a:lnTo>
                        <a:pt x="5674" y="15469"/>
                      </a:lnTo>
                      <a:lnTo>
                        <a:pt x="5684" y="15478"/>
                      </a:lnTo>
                      <a:lnTo>
                        <a:pt x="5693" y="15487"/>
                      </a:lnTo>
                      <a:lnTo>
                        <a:pt x="5702" y="15497"/>
                      </a:lnTo>
                      <a:lnTo>
                        <a:pt x="5709" y="15508"/>
                      </a:lnTo>
                      <a:lnTo>
                        <a:pt x="5714" y="15520"/>
                      </a:lnTo>
                      <a:lnTo>
                        <a:pt x="5720" y="15532"/>
                      </a:lnTo>
                      <a:lnTo>
                        <a:pt x="5723" y="15546"/>
                      </a:lnTo>
                      <a:lnTo>
                        <a:pt x="5725" y="15559"/>
                      </a:lnTo>
                      <a:lnTo>
                        <a:pt x="5725" y="15572"/>
                      </a:lnTo>
                      <a:lnTo>
                        <a:pt x="5725" y="15572"/>
                      </a:lnTo>
                      <a:lnTo>
                        <a:pt x="5725" y="15586"/>
                      </a:lnTo>
                      <a:lnTo>
                        <a:pt x="5723" y="15599"/>
                      </a:lnTo>
                      <a:lnTo>
                        <a:pt x="5720" y="15612"/>
                      </a:lnTo>
                      <a:lnTo>
                        <a:pt x="5714" y="15624"/>
                      </a:lnTo>
                      <a:lnTo>
                        <a:pt x="5709" y="15636"/>
                      </a:lnTo>
                      <a:lnTo>
                        <a:pt x="5702" y="15647"/>
                      </a:lnTo>
                      <a:lnTo>
                        <a:pt x="5693" y="15658"/>
                      </a:lnTo>
                      <a:lnTo>
                        <a:pt x="5684" y="15667"/>
                      </a:lnTo>
                      <a:lnTo>
                        <a:pt x="5674" y="15675"/>
                      </a:lnTo>
                      <a:lnTo>
                        <a:pt x="5663" y="15683"/>
                      </a:lnTo>
                      <a:lnTo>
                        <a:pt x="5652" y="15690"/>
                      </a:lnTo>
                      <a:lnTo>
                        <a:pt x="5640" y="15695"/>
                      </a:lnTo>
                      <a:lnTo>
                        <a:pt x="5626" y="15700"/>
                      </a:lnTo>
                      <a:lnTo>
                        <a:pt x="5613" y="15703"/>
                      </a:lnTo>
                      <a:lnTo>
                        <a:pt x="5600" y="15705"/>
                      </a:lnTo>
                      <a:lnTo>
                        <a:pt x="5585" y="15707"/>
                      </a:lnTo>
                      <a:lnTo>
                        <a:pt x="1748" y="15707"/>
                      </a:lnTo>
                      <a:lnTo>
                        <a:pt x="1733" y="15705"/>
                      </a:lnTo>
                      <a:lnTo>
                        <a:pt x="1720" y="15703"/>
                      </a:lnTo>
                      <a:lnTo>
                        <a:pt x="1707" y="15700"/>
                      </a:lnTo>
                      <a:lnTo>
                        <a:pt x="1693" y="15695"/>
                      </a:lnTo>
                      <a:lnTo>
                        <a:pt x="1681" y="15690"/>
                      </a:lnTo>
                      <a:lnTo>
                        <a:pt x="1670" y="15683"/>
                      </a:lnTo>
                      <a:lnTo>
                        <a:pt x="1659" y="15675"/>
                      </a:lnTo>
                      <a:lnTo>
                        <a:pt x="1649" y="15667"/>
                      </a:lnTo>
                      <a:lnTo>
                        <a:pt x="1640" y="15658"/>
                      </a:lnTo>
                      <a:lnTo>
                        <a:pt x="1632" y="15647"/>
                      </a:lnTo>
                      <a:lnTo>
                        <a:pt x="1625" y="15636"/>
                      </a:lnTo>
                      <a:lnTo>
                        <a:pt x="1619" y="15624"/>
                      </a:lnTo>
                      <a:lnTo>
                        <a:pt x="1615" y="15612"/>
                      </a:lnTo>
                      <a:lnTo>
                        <a:pt x="1611" y="15599"/>
                      </a:lnTo>
                      <a:lnTo>
                        <a:pt x="1609" y="15586"/>
                      </a:lnTo>
                      <a:lnTo>
                        <a:pt x="1608" y="15572"/>
                      </a:lnTo>
                      <a:lnTo>
                        <a:pt x="1608" y="15572"/>
                      </a:lnTo>
                      <a:lnTo>
                        <a:pt x="1609" y="15559"/>
                      </a:lnTo>
                      <a:lnTo>
                        <a:pt x="1611" y="15546"/>
                      </a:lnTo>
                      <a:lnTo>
                        <a:pt x="1615" y="15532"/>
                      </a:lnTo>
                      <a:lnTo>
                        <a:pt x="1619" y="15520"/>
                      </a:lnTo>
                      <a:lnTo>
                        <a:pt x="1625" y="15508"/>
                      </a:lnTo>
                      <a:lnTo>
                        <a:pt x="1632" y="15497"/>
                      </a:lnTo>
                      <a:lnTo>
                        <a:pt x="1640" y="15487"/>
                      </a:lnTo>
                      <a:lnTo>
                        <a:pt x="1649" y="15478"/>
                      </a:lnTo>
                      <a:lnTo>
                        <a:pt x="1659" y="15469"/>
                      </a:lnTo>
                      <a:lnTo>
                        <a:pt x="1670" y="15461"/>
                      </a:lnTo>
                      <a:lnTo>
                        <a:pt x="1681" y="15455"/>
                      </a:lnTo>
                      <a:lnTo>
                        <a:pt x="1693" y="15449"/>
                      </a:lnTo>
                      <a:lnTo>
                        <a:pt x="1707" y="15444"/>
                      </a:lnTo>
                      <a:lnTo>
                        <a:pt x="1720" y="15440"/>
                      </a:lnTo>
                      <a:lnTo>
                        <a:pt x="1733" y="15439"/>
                      </a:lnTo>
                      <a:lnTo>
                        <a:pt x="1748" y="15438"/>
                      </a:lnTo>
                      <a:close/>
                      <a:moveTo>
                        <a:pt x="1748" y="15921"/>
                      </a:moveTo>
                      <a:lnTo>
                        <a:pt x="5585" y="15921"/>
                      </a:lnTo>
                      <a:lnTo>
                        <a:pt x="5600" y="15922"/>
                      </a:lnTo>
                      <a:lnTo>
                        <a:pt x="5613" y="15924"/>
                      </a:lnTo>
                      <a:lnTo>
                        <a:pt x="5626" y="15927"/>
                      </a:lnTo>
                      <a:lnTo>
                        <a:pt x="5640" y="15932"/>
                      </a:lnTo>
                      <a:lnTo>
                        <a:pt x="5652" y="15937"/>
                      </a:lnTo>
                      <a:lnTo>
                        <a:pt x="5663" y="15944"/>
                      </a:lnTo>
                      <a:lnTo>
                        <a:pt x="5674" y="15952"/>
                      </a:lnTo>
                      <a:lnTo>
                        <a:pt x="5684" y="15961"/>
                      </a:lnTo>
                      <a:lnTo>
                        <a:pt x="5693" y="15969"/>
                      </a:lnTo>
                      <a:lnTo>
                        <a:pt x="5702" y="15981"/>
                      </a:lnTo>
                      <a:lnTo>
                        <a:pt x="5709" y="15992"/>
                      </a:lnTo>
                      <a:lnTo>
                        <a:pt x="5714" y="16003"/>
                      </a:lnTo>
                      <a:lnTo>
                        <a:pt x="5720" y="16015"/>
                      </a:lnTo>
                      <a:lnTo>
                        <a:pt x="5723" y="16028"/>
                      </a:lnTo>
                      <a:lnTo>
                        <a:pt x="5725" y="16042"/>
                      </a:lnTo>
                      <a:lnTo>
                        <a:pt x="5725" y="16055"/>
                      </a:lnTo>
                      <a:lnTo>
                        <a:pt x="5725" y="16055"/>
                      </a:lnTo>
                      <a:lnTo>
                        <a:pt x="5725" y="16068"/>
                      </a:lnTo>
                      <a:lnTo>
                        <a:pt x="5723" y="16082"/>
                      </a:lnTo>
                      <a:lnTo>
                        <a:pt x="5720" y="16095"/>
                      </a:lnTo>
                      <a:lnTo>
                        <a:pt x="5714" y="16107"/>
                      </a:lnTo>
                      <a:lnTo>
                        <a:pt x="5709" y="16119"/>
                      </a:lnTo>
                      <a:lnTo>
                        <a:pt x="5702" y="16129"/>
                      </a:lnTo>
                      <a:lnTo>
                        <a:pt x="5693" y="16140"/>
                      </a:lnTo>
                      <a:lnTo>
                        <a:pt x="5684" y="16149"/>
                      </a:lnTo>
                      <a:lnTo>
                        <a:pt x="5674" y="16158"/>
                      </a:lnTo>
                      <a:lnTo>
                        <a:pt x="5663" y="16166"/>
                      </a:lnTo>
                      <a:lnTo>
                        <a:pt x="5652" y="16172"/>
                      </a:lnTo>
                      <a:lnTo>
                        <a:pt x="5640" y="16178"/>
                      </a:lnTo>
                      <a:lnTo>
                        <a:pt x="5626" y="16182"/>
                      </a:lnTo>
                      <a:lnTo>
                        <a:pt x="5613" y="16186"/>
                      </a:lnTo>
                      <a:lnTo>
                        <a:pt x="5600" y="16188"/>
                      </a:lnTo>
                      <a:lnTo>
                        <a:pt x="5585" y="16189"/>
                      </a:lnTo>
                      <a:lnTo>
                        <a:pt x="1748" y="16189"/>
                      </a:lnTo>
                      <a:lnTo>
                        <a:pt x="1733" y="16188"/>
                      </a:lnTo>
                      <a:lnTo>
                        <a:pt x="1720" y="16186"/>
                      </a:lnTo>
                      <a:lnTo>
                        <a:pt x="1707" y="16182"/>
                      </a:lnTo>
                      <a:lnTo>
                        <a:pt x="1693" y="16178"/>
                      </a:lnTo>
                      <a:lnTo>
                        <a:pt x="1681" y="16172"/>
                      </a:lnTo>
                      <a:lnTo>
                        <a:pt x="1670" y="16166"/>
                      </a:lnTo>
                      <a:lnTo>
                        <a:pt x="1659" y="16158"/>
                      </a:lnTo>
                      <a:lnTo>
                        <a:pt x="1649" y="16149"/>
                      </a:lnTo>
                      <a:lnTo>
                        <a:pt x="1640" y="16140"/>
                      </a:lnTo>
                      <a:lnTo>
                        <a:pt x="1632" y="16129"/>
                      </a:lnTo>
                      <a:lnTo>
                        <a:pt x="1625" y="16119"/>
                      </a:lnTo>
                      <a:lnTo>
                        <a:pt x="1619" y="16107"/>
                      </a:lnTo>
                      <a:lnTo>
                        <a:pt x="1615" y="16095"/>
                      </a:lnTo>
                      <a:lnTo>
                        <a:pt x="1611" y="16082"/>
                      </a:lnTo>
                      <a:lnTo>
                        <a:pt x="1609" y="16068"/>
                      </a:lnTo>
                      <a:lnTo>
                        <a:pt x="1608" y="16055"/>
                      </a:lnTo>
                      <a:lnTo>
                        <a:pt x="1608" y="16055"/>
                      </a:lnTo>
                      <a:lnTo>
                        <a:pt x="1609" y="16042"/>
                      </a:lnTo>
                      <a:lnTo>
                        <a:pt x="1611" y="16028"/>
                      </a:lnTo>
                      <a:lnTo>
                        <a:pt x="1615" y="16015"/>
                      </a:lnTo>
                      <a:lnTo>
                        <a:pt x="1619" y="16003"/>
                      </a:lnTo>
                      <a:lnTo>
                        <a:pt x="1625" y="15992"/>
                      </a:lnTo>
                      <a:lnTo>
                        <a:pt x="1632" y="15981"/>
                      </a:lnTo>
                      <a:lnTo>
                        <a:pt x="1640" y="15969"/>
                      </a:lnTo>
                      <a:lnTo>
                        <a:pt x="1649" y="15961"/>
                      </a:lnTo>
                      <a:lnTo>
                        <a:pt x="1659" y="15952"/>
                      </a:lnTo>
                      <a:lnTo>
                        <a:pt x="1670" y="15944"/>
                      </a:lnTo>
                      <a:lnTo>
                        <a:pt x="1681" y="15937"/>
                      </a:lnTo>
                      <a:lnTo>
                        <a:pt x="1693" y="15932"/>
                      </a:lnTo>
                      <a:lnTo>
                        <a:pt x="1707" y="15927"/>
                      </a:lnTo>
                      <a:lnTo>
                        <a:pt x="1720" y="15924"/>
                      </a:lnTo>
                      <a:lnTo>
                        <a:pt x="1733" y="15922"/>
                      </a:lnTo>
                      <a:lnTo>
                        <a:pt x="1748" y="15921"/>
                      </a:lnTo>
                      <a:close/>
                      <a:moveTo>
                        <a:pt x="705" y="2929"/>
                      </a:moveTo>
                      <a:lnTo>
                        <a:pt x="6629" y="2929"/>
                      </a:lnTo>
                      <a:lnTo>
                        <a:pt x="6642" y="2930"/>
                      </a:lnTo>
                      <a:lnTo>
                        <a:pt x="6655" y="2931"/>
                      </a:lnTo>
                      <a:lnTo>
                        <a:pt x="6669" y="2932"/>
                      </a:lnTo>
                      <a:lnTo>
                        <a:pt x="6682" y="2934"/>
                      </a:lnTo>
                      <a:lnTo>
                        <a:pt x="6695" y="2938"/>
                      </a:lnTo>
                      <a:lnTo>
                        <a:pt x="6708" y="2941"/>
                      </a:lnTo>
                      <a:lnTo>
                        <a:pt x="6720" y="2944"/>
                      </a:lnTo>
                      <a:lnTo>
                        <a:pt x="6732" y="2949"/>
                      </a:lnTo>
                      <a:lnTo>
                        <a:pt x="6744" y="2954"/>
                      </a:lnTo>
                      <a:lnTo>
                        <a:pt x="6755" y="2960"/>
                      </a:lnTo>
                      <a:lnTo>
                        <a:pt x="6766" y="2965"/>
                      </a:lnTo>
                      <a:lnTo>
                        <a:pt x="6777" y="2972"/>
                      </a:lnTo>
                      <a:lnTo>
                        <a:pt x="6789" y="2979"/>
                      </a:lnTo>
                      <a:lnTo>
                        <a:pt x="6799" y="2986"/>
                      </a:lnTo>
                      <a:lnTo>
                        <a:pt x="6809" y="2994"/>
                      </a:lnTo>
                      <a:lnTo>
                        <a:pt x="6817" y="3002"/>
                      </a:lnTo>
                      <a:lnTo>
                        <a:pt x="6826" y="3011"/>
                      </a:lnTo>
                      <a:lnTo>
                        <a:pt x="6834" y="3020"/>
                      </a:lnTo>
                      <a:lnTo>
                        <a:pt x="6843" y="3029"/>
                      </a:lnTo>
                      <a:lnTo>
                        <a:pt x="6850" y="3039"/>
                      </a:lnTo>
                      <a:lnTo>
                        <a:pt x="6857" y="3049"/>
                      </a:lnTo>
                      <a:lnTo>
                        <a:pt x="6863" y="3060"/>
                      </a:lnTo>
                      <a:lnTo>
                        <a:pt x="6870" y="3070"/>
                      </a:lnTo>
                      <a:lnTo>
                        <a:pt x="6875" y="3081"/>
                      </a:lnTo>
                      <a:lnTo>
                        <a:pt x="6879" y="3092"/>
                      </a:lnTo>
                      <a:lnTo>
                        <a:pt x="6884" y="3104"/>
                      </a:lnTo>
                      <a:lnTo>
                        <a:pt x="6887" y="3115"/>
                      </a:lnTo>
                      <a:lnTo>
                        <a:pt x="6891" y="3127"/>
                      </a:lnTo>
                      <a:lnTo>
                        <a:pt x="6893" y="3140"/>
                      </a:lnTo>
                      <a:lnTo>
                        <a:pt x="6894" y="3152"/>
                      </a:lnTo>
                      <a:lnTo>
                        <a:pt x="6895" y="3164"/>
                      </a:lnTo>
                      <a:lnTo>
                        <a:pt x="6896" y="3177"/>
                      </a:lnTo>
                      <a:lnTo>
                        <a:pt x="6896" y="3764"/>
                      </a:lnTo>
                      <a:lnTo>
                        <a:pt x="6895" y="3776"/>
                      </a:lnTo>
                      <a:lnTo>
                        <a:pt x="6894" y="3790"/>
                      </a:lnTo>
                      <a:lnTo>
                        <a:pt x="6893" y="3802"/>
                      </a:lnTo>
                      <a:lnTo>
                        <a:pt x="6891" y="3814"/>
                      </a:lnTo>
                      <a:lnTo>
                        <a:pt x="6887" y="3826"/>
                      </a:lnTo>
                      <a:lnTo>
                        <a:pt x="6884" y="3837"/>
                      </a:lnTo>
                      <a:lnTo>
                        <a:pt x="6879" y="3850"/>
                      </a:lnTo>
                      <a:lnTo>
                        <a:pt x="6875" y="3861"/>
                      </a:lnTo>
                      <a:lnTo>
                        <a:pt x="6870" y="3872"/>
                      </a:lnTo>
                      <a:lnTo>
                        <a:pt x="6863" y="3882"/>
                      </a:lnTo>
                      <a:lnTo>
                        <a:pt x="6857" y="3893"/>
                      </a:lnTo>
                      <a:lnTo>
                        <a:pt x="6850" y="3903"/>
                      </a:lnTo>
                      <a:lnTo>
                        <a:pt x="6843" y="3912"/>
                      </a:lnTo>
                      <a:lnTo>
                        <a:pt x="6834" y="3922"/>
                      </a:lnTo>
                      <a:lnTo>
                        <a:pt x="6826" y="3931"/>
                      </a:lnTo>
                      <a:lnTo>
                        <a:pt x="6817" y="3939"/>
                      </a:lnTo>
                      <a:lnTo>
                        <a:pt x="6809" y="3947"/>
                      </a:lnTo>
                      <a:lnTo>
                        <a:pt x="6799" y="3955"/>
                      </a:lnTo>
                      <a:lnTo>
                        <a:pt x="6789" y="3963"/>
                      </a:lnTo>
                      <a:lnTo>
                        <a:pt x="6777" y="3969"/>
                      </a:lnTo>
                      <a:lnTo>
                        <a:pt x="6766" y="3976"/>
                      </a:lnTo>
                      <a:lnTo>
                        <a:pt x="6755" y="3982"/>
                      </a:lnTo>
                      <a:lnTo>
                        <a:pt x="6744" y="3987"/>
                      </a:lnTo>
                      <a:lnTo>
                        <a:pt x="6732" y="3993"/>
                      </a:lnTo>
                      <a:lnTo>
                        <a:pt x="6720" y="3997"/>
                      </a:lnTo>
                      <a:lnTo>
                        <a:pt x="6708" y="4000"/>
                      </a:lnTo>
                      <a:lnTo>
                        <a:pt x="6695" y="4004"/>
                      </a:lnTo>
                      <a:lnTo>
                        <a:pt x="6682" y="4007"/>
                      </a:lnTo>
                      <a:lnTo>
                        <a:pt x="6669" y="4009"/>
                      </a:lnTo>
                      <a:lnTo>
                        <a:pt x="6655" y="4010"/>
                      </a:lnTo>
                      <a:lnTo>
                        <a:pt x="6642" y="4012"/>
                      </a:lnTo>
                      <a:lnTo>
                        <a:pt x="6629" y="4012"/>
                      </a:lnTo>
                      <a:lnTo>
                        <a:pt x="705" y="4012"/>
                      </a:lnTo>
                      <a:lnTo>
                        <a:pt x="691" y="4012"/>
                      </a:lnTo>
                      <a:lnTo>
                        <a:pt x="678" y="4010"/>
                      </a:lnTo>
                      <a:lnTo>
                        <a:pt x="664" y="4009"/>
                      </a:lnTo>
                      <a:lnTo>
                        <a:pt x="651" y="4007"/>
                      </a:lnTo>
                      <a:lnTo>
                        <a:pt x="638" y="4004"/>
                      </a:lnTo>
                      <a:lnTo>
                        <a:pt x="626" y="4000"/>
                      </a:lnTo>
                      <a:lnTo>
                        <a:pt x="613" y="3997"/>
                      </a:lnTo>
                      <a:lnTo>
                        <a:pt x="601" y="3993"/>
                      </a:lnTo>
                      <a:lnTo>
                        <a:pt x="589" y="3987"/>
                      </a:lnTo>
                      <a:lnTo>
                        <a:pt x="578" y="3982"/>
                      </a:lnTo>
                      <a:lnTo>
                        <a:pt x="567" y="3976"/>
                      </a:lnTo>
                      <a:lnTo>
                        <a:pt x="556" y="3969"/>
                      </a:lnTo>
                      <a:lnTo>
                        <a:pt x="546" y="3963"/>
                      </a:lnTo>
                      <a:lnTo>
                        <a:pt x="536" y="3955"/>
                      </a:lnTo>
                      <a:lnTo>
                        <a:pt x="526" y="3947"/>
                      </a:lnTo>
                      <a:lnTo>
                        <a:pt x="516" y="3939"/>
                      </a:lnTo>
                      <a:lnTo>
                        <a:pt x="507" y="3931"/>
                      </a:lnTo>
                      <a:lnTo>
                        <a:pt x="499" y="3922"/>
                      </a:lnTo>
                      <a:lnTo>
                        <a:pt x="491" y="3912"/>
                      </a:lnTo>
                      <a:lnTo>
                        <a:pt x="484" y="3903"/>
                      </a:lnTo>
                      <a:lnTo>
                        <a:pt x="477" y="3893"/>
                      </a:lnTo>
                      <a:lnTo>
                        <a:pt x="470" y="3882"/>
                      </a:lnTo>
                      <a:lnTo>
                        <a:pt x="464" y="3872"/>
                      </a:lnTo>
                      <a:lnTo>
                        <a:pt x="459" y="3861"/>
                      </a:lnTo>
                      <a:lnTo>
                        <a:pt x="454" y="3850"/>
                      </a:lnTo>
                      <a:lnTo>
                        <a:pt x="450" y="3837"/>
                      </a:lnTo>
                      <a:lnTo>
                        <a:pt x="446" y="3826"/>
                      </a:lnTo>
                      <a:lnTo>
                        <a:pt x="444" y="3814"/>
                      </a:lnTo>
                      <a:lnTo>
                        <a:pt x="440" y="3802"/>
                      </a:lnTo>
                      <a:lnTo>
                        <a:pt x="439" y="3790"/>
                      </a:lnTo>
                      <a:lnTo>
                        <a:pt x="438" y="3776"/>
                      </a:lnTo>
                      <a:lnTo>
                        <a:pt x="438" y="3764"/>
                      </a:lnTo>
                      <a:lnTo>
                        <a:pt x="438" y="3177"/>
                      </a:lnTo>
                      <a:lnTo>
                        <a:pt x="438" y="3164"/>
                      </a:lnTo>
                      <a:lnTo>
                        <a:pt x="439" y="3152"/>
                      </a:lnTo>
                      <a:lnTo>
                        <a:pt x="440" y="3140"/>
                      </a:lnTo>
                      <a:lnTo>
                        <a:pt x="444" y="3127"/>
                      </a:lnTo>
                      <a:lnTo>
                        <a:pt x="446" y="3115"/>
                      </a:lnTo>
                      <a:lnTo>
                        <a:pt x="450" y="3104"/>
                      </a:lnTo>
                      <a:lnTo>
                        <a:pt x="454" y="3092"/>
                      </a:lnTo>
                      <a:lnTo>
                        <a:pt x="459" y="3081"/>
                      </a:lnTo>
                      <a:lnTo>
                        <a:pt x="464" y="3070"/>
                      </a:lnTo>
                      <a:lnTo>
                        <a:pt x="470" y="3060"/>
                      </a:lnTo>
                      <a:lnTo>
                        <a:pt x="477" y="3049"/>
                      </a:lnTo>
                      <a:lnTo>
                        <a:pt x="484" y="3039"/>
                      </a:lnTo>
                      <a:lnTo>
                        <a:pt x="491" y="3029"/>
                      </a:lnTo>
                      <a:lnTo>
                        <a:pt x="499" y="3020"/>
                      </a:lnTo>
                      <a:lnTo>
                        <a:pt x="507" y="3011"/>
                      </a:lnTo>
                      <a:lnTo>
                        <a:pt x="516" y="3002"/>
                      </a:lnTo>
                      <a:lnTo>
                        <a:pt x="526" y="2994"/>
                      </a:lnTo>
                      <a:lnTo>
                        <a:pt x="536" y="2986"/>
                      </a:lnTo>
                      <a:lnTo>
                        <a:pt x="546" y="2979"/>
                      </a:lnTo>
                      <a:lnTo>
                        <a:pt x="556" y="2972"/>
                      </a:lnTo>
                      <a:lnTo>
                        <a:pt x="567" y="2965"/>
                      </a:lnTo>
                      <a:lnTo>
                        <a:pt x="578" y="2960"/>
                      </a:lnTo>
                      <a:lnTo>
                        <a:pt x="589" y="2954"/>
                      </a:lnTo>
                      <a:lnTo>
                        <a:pt x="601" y="2949"/>
                      </a:lnTo>
                      <a:lnTo>
                        <a:pt x="613" y="2944"/>
                      </a:lnTo>
                      <a:lnTo>
                        <a:pt x="626" y="2941"/>
                      </a:lnTo>
                      <a:lnTo>
                        <a:pt x="638" y="2938"/>
                      </a:lnTo>
                      <a:lnTo>
                        <a:pt x="651" y="2934"/>
                      </a:lnTo>
                      <a:lnTo>
                        <a:pt x="664" y="2932"/>
                      </a:lnTo>
                      <a:lnTo>
                        <a:pt x="678" y="2931"/>
                      </a:lnTo>
                      <a:lnTo>
                        <a:pt x="691" y="2930"/>
                      </a:lnTo>
                      <a:lnTo>
                        <a:pt x="705" y="2929"/>
                      </a:lnTo>
                      <a:close/>
                      <a:moveTo>
                        <a:pt x="705" y="1747"/>
                      </a:moveTo>
                      <a:lnTo>
                        <a:pt x="6629" y="1747"/>
                      </a:lnTo>
                      <a:lnTo>
                        <a:pt x="6642" y="1747"/>
                      </a:lnTo>
                      <a:lnTo>
                        <a:pt x="6655" y="1748"/>
                      </a:lnTo>
                      <a:lnTo>
                        <a:pt x="6669" y="1749"/>
                      </a:lnTo>
                      <a:lnTo>
                        <a:pt x="6682" y="1752"/>
                      </a:lnTo>
                      <a:lnTo>
                        <a:pt x="6695" y="1755"/>
                      </a:lnTo>
                      <a:lnTo>
                        <a:pt x="6708" y="1758"/>
                      </a:lnTo>
                      <a:lnTo>
                        <a:pt x="6720" y="1762"/>
                      </a:lnTo>
                      <a:lnTo>
                        <a:pt x="6732" y="1766"/>
                      </a:lnTo>
                      <a:lnTo>
                        <a:pt x="6744" y="1772"/>
                      </a:lnTo>
                      <a:lnTo>
                        <a:pt x="6755" y="1777"/>
                      </a:lnTo>
                      <a:lnTo>
                        <a:pt x="6766" y="1783"/>
                      </a:lnTo>
                      <a:lnTo>
                        <a:pt x="6777" y="1789"/>
                      </a:lnTo>
                      <a:lnTo>
                        <a:pt x="6789" y="1796"/>
                      </a:lnTo>
                      <a:lnTo>
                        <a:pt x="6799" y="1804"/>
                      </a:lnTo>
                      <a:lnTo>
                        <a:pt x="6809" y="1812"/>
                      </a:lnTo>
                      <a:lnTo>
                        <a:pt x="6817" y="1819"/>
                      </a:lnTo>
                      <a:lnTo>
                        <a:pt x="6826" y="1828"/>
                      </a:lnTo>
                      <a:lnTo>
                        <a:pt x="6834" y="1837"/>
                      </a:lnTo>
                      <a:lnTo>
                        <a:pt x="6843" y="1846"/>
                      </a:lnTo>
                      <a:lnTo>
                        <a:pt x="6850" y="1856"/>
                      </a:lnTo>
                      <a:lnTo>
                        <a:pt x="6857" y="1866"/>
                      </a:lnTo>
                      <a:lnTo>
                        <a:pt x="6863" y="1877"/>
                      </a:lnTo>
                      <a:lnTo>
                        <a:pt x="6870" y="1887"/>
                      </a:lnTo>
                      <a:lnTo>
                        <a:pt x="6875" y="1898"/>
                      </a:lnTo>
                      <a:lnTo>
                        <a:pt x="6879" y="1909"/>
                      </a:lnTo>
                      <a:lnTo>
                        <a:pt x="6884" y="1921"/>
                      </a:lnTo>
                      <a:lnTo>
                        <a:pt x="6887" y="1933"/>
                      </a:lnTo>
                      <a:lnTo>
                        <a:pt x="6891" y="1945"/>
                      </a:lnTo>
                      <a:lnTo>
                        <a:pt x="6893" y="1957"/>
                      </a:lnTo>
                      <a:lnTo>
                        <a:pt x="6894" y="1969"/>
                      </a:lnTo>
                      <a:lnTo>
                        <a:pt x="6895" y="1981"/>
                      </a:lnTo>
                      <a:lnTo>
                        <a:pt x="6896" y="1995"/>
                      </a:lnTo>
                      <a:lnTo>
                        <a:pt x="6896" y="2582"/>
                      </a:lnTo>
                      <a:lnTo>
                        <a:pt x="6895" y="2594"/>
                      </a:lnTo>
                      <a:lnTo>
                        <a:pt x="6894" y="2607"/>
                      </a:lnTo>
                      <a:lnTo>
                        <a:pt x="6893" y="2619"/>
                      </a:lnTo>
                      <a:lnTo>
                        <a:pt x="6891" y="2631"/>
                      </a:lnTo>
                      <a:lnTo>
                        <a:pt x="6887" y="2644"/>
                      </a:lnTo>
                      <a:lnTo>
                        <a:pt x="6884" y="2655"/>
                      </a:lnTo>
                      <a:lnTo>
                        <a:pt x="6879" y="2667"/>
                      </a:lnTo>
                      <a:lnTo>
                        <a:pt x="6875" y="2678"/>
                      </a:lnTo>
                      <a:lnTo>
                        <a:pt x="6870" y="2689"/>
                      </a:lnTo>
                      <a:lnTo>
                        <a:pt x="6863" y="2699"/>
                      </a:lnTo>
                      <a:lnTo>
                        <a:pt x="6857" y="2710"/>
                      </a:lnTo>
                      <a:lnTo>
                        <a:pt x="6850" y="2720"/>
                      </a:lnTo>
                      <a:lnTo>
                        <a:pt x="6843" y="2730"/>
                      </a:lnTo>
                      <a:lnTo>
                        <a:pt x="6834" y="2739"/>
                      </a:lnTo>
                      <a:lnTo>
                        <a:pt x="6826" y="2748"/>
                      </a:lnTo>
                      <a:lnTo>
                        <a:pt x="6817" y="2757"/>
                      </a:lnTo>
                      <a:lnTo>
                        <a:pt x="6809" y="2765"/>
                      </a:lnTo>
                      <a:lnTo>
                        <a:pt x="6799" y="2772"/>
                      </a:lnTo>
                      <a:lnTo>
                        <a:pt x="6789" y="2780"/>
                      </a:lnTo>
                      <a:lnTo>
                        <a:pt x="6777" y="2787"/>
                      </a:lnTo>
                      <a:lnTo>
                        <a:pt x="6766" y="2793"/>
                      </a:lnTo>
                      <a:lnTo>
                        <a:pt x="6755" y="2799"/>
                      </a:lnTo>
                      <a:lnTo>
                        <a:pt x="6744" y="2805"/>
                      </a:lnTo>
                      <a:lnTo>
                        <a:pt x="6732" y="2810"/>
                      </a:lnTo>
                      <a:lnTo>
                        <a:pt x="6720" y="2814"/>
                      </a:lnTo>
                      <a:lnTo>
                        <a:pt x="6708" y="2818"/>
                      </a:lnTo>
                      <a:lnTo>
                        <a:pt x="6695" y="2821"/>
                      </a:lnTo>
                      <a:lnTo>
                        <a:pt x="6682" y="2824"/>
                      </a:lnTo>
                      <a:lnTo>
                        <a:pt x="6669" y="2827"/>
                      </a:lnTo>
                      <a:lnTo>
                        <a:pt x="6655" y="2828"/>
                      </a:lnTo>
                      <a:lnTo>
                        <a:pt x="6642" y="2829"/>
                      </a:lnTo>
                      <a:lnTo>
                        <a:pt x="6629" y="2829"/>
                      </a:lnTo>
                      <a:lnTo>
                        <a:pt x="705" y="2829"/>
                      </a:lnTo>
                      <a:lnTo>
                        <a:pt x="691" y="2829"/>
                      </a:lnTo>
                      <a:lnTo>
                        <a:pt x="678" y="2828"/>
                      </a:lnTo>
                      <a:lnTo>
                        <a:pt x="664" y="2827"/>
                      </a:lnTo>
                      <a:lnTo>
                        <a:pt x="651" y="2824"/>
                      </a:lnTo>
                      <a:lnTo>
                        <a:pt x="638" y="2821"/>
                      </a:lnTo>
                      <a:lnTo>
                        <a:pt x="626" y="2818"/>
                      </a:lnTo>
                      <a:lnTo>
                        <a:pt x="613" y="2814"/>
                      </a:lnTo>
                      <a:lnTo>
                        <a:pt x="601" y="2810"/>
                      </a:lnTo>
                      <a:lnTo>
                        <a:pt x="589" y="2805"/>
                      </a:lnTo>
                      <a:lnTo>
                        <a:pt x="578" y="2799"/>
                      </a:lnTo>
                      <a:lnTo>
                        <a:pt x="567" y="2793"/>
                      </a:lnTo>
                      <a:lnTo>
                        <a:pt x="556" y="2787"/>
                      </a:lnTo>
                      <a:lnTo>
                        <a:pt x="546" y="2780"/>
                      </a:lnTo>
                      <a:lnTo>
                        <a:pt x="536" y="2772"/>
                      </a:lnTo>
                      <a:lnTo>
                        <a:pt x="526" y="2765"/>
                      </a:lnTo>
                      <a:lnTo>
                        <a:pt x="516" y="2757"/>
                      </a:lnTo>
                      <a:lnTo>
                        <a:pt x="507" y="2748"/>
                      </a:lnTo>
                      <a:lnTo>
                        <a:pt x="499" y="2739"/>
                      </a:lnTo>
                      <a:lnTo>
                        <a:pt x="491" y="2730"/>
                      </a:lnTo>
                      <a:lnTo>
                        <a:pt x="484" y="2720"/>
                      </a:lnTo>
                      <a:lnTo>
                        <a:pt x="477" y="2710"/>
                      </a:lnTo>
                      <a:lnTo>
                        <a:pt x="470" y="2699"/>
                      </a:lnTo>
                      <a:lnTo>
                        <a:pt x="464" y="2689"/>
                      </a:lnTo>
                      <a:lnTo>
                        <a:pt x="459" y="2678"/>
                      </a:lnTo>
                      <a:lnTo>
                        <a:pt x="454" y="2667"/>
                      </a:lnTo>
                      <a:lnTo>
                        <a:pt x="450" y="2655"/>
                      </a:lnTo>
                      <a:lnTo>
                        <a:pt x="446" y="2644"/>
                      </a:lnTo>
                      <a:lnTo>
                        <a:pt x="444" y="2631"/>
                      </a:lnTo>
                      <a:lnTo>
                        <a:pt x="440" y="2619"/>
                      </a:lnTo>
                      <a:lnTo>
                        <a:pt x="439" y="2607"/>
                      </a:lnTo>
                      <a:lnTo>
                        <a:pt x="438" y="2594"/>
                      </a:lnTo>
                      <a:lnTo>
                        <a:pt x="438" y="2582"/>
                      </a:lnTo>
                      <a:lnTo>
                        <a:pt x="438" y="1995"/>
                      </a:lnTo>
                      <a:lnTo>
                        <a:pt x="438" y="1981"/>
                      </a:lnTo>
                      <a:lnTo>
                        <a:pt x="439" y="1969"/>
                      </a:lnTo>
                      <a:lnTo>
                        <a:pt x="440" y="1957"/>
                      </a:lnTo>
                      <a:lnTo>
                        <a:pt x="444" y="1945"/>
                      </a:lnTo>
                      <a:lnTo>
                        <a:pt x="446" y="1933"/>
                      </a:lnTo>
                      <a:lnTo>
                        <a:pt x="450" y="1921"/>
                      </a:lnTo>
                      <a:lnTo>
                        <a:pt x="454" y="1909"/>
                      </a:lnTo>
                      <a:lnTo>
                        <a:pt x="459" y="1898"/>
                      </a:lnTo>
                      <a:lnTo>
                        <a:pt x="464" y="1887"/>
                      </a:lnTo>
                      <a:lnTo>
                        <a:pt x="470" y="1877"/>
                      </a:lnTo>
                      <a:lnTo>
                        <a:pt x="477" y="1866"/>
                      </a:lnTo>
                      <a:lnTo>
                        <a:pt x="484" y="1856"/>
                      </a:lnTo>
                      <a:lnTo>
                        <a:pt x="491" y="1846"/>
                      </a:lnTo>
                      <a:lnTo>
                        <a:pt x="499" y="1837"/>
                      </a:lnTo>
                      <a:lnTo>
                        <a:pt x="507" y="1828"/>
                      </a:lnTo>
                      <a:lnTo>
                        <a:pt x="516" y="1819"/>
                      </a:lnTo>
                      <a:lnTo>
                        <a:pt x="526" y="1812"/>
                      </a:lnTo>
                      <a:lnTo>
                        <a:pt x="536" y="1804"/>
                      </a:lnTo>
                      <a:lnTo>
                        <a:pt x="546" y="1796"/>
                      </a:lnTo>
                      <a:lnTo>
                        <a:pt x="556" y="1789"/>
                      </a:lnTo>
                      <a:lnTo>
                        <a:pt x="567" y="1783"/>
                      </a:lnTo>
                      <a:lnTo>
                        <a:pt x="578" y="1777"/>
                      </a:lnTo>
                      <a:lnTo>
                        <a:pt x="589" y="1772"/>
                      </a:lnTo>
                      <a:lnTo>
                        <a:pt x="601" y="1766"/>
                      </a:lnTo>
                      <a:lnTo>
                        <a:pt x="613" y="1762"/>
                      </a:lnTo>
                      <a:lnTo>
                        <a:pt x="626" y="1758"/>
                      </a:lnTo>
                      <a:lnTo>
                        <a:pt x="638" y="1755"/>
                      </a:lnTo>
                      <a:lnTo>
                        <a:pt x="651" y="1752"/>
                      </a:lnTo>
                      <a:lnTo>
                        <a:pt x="664" y="1749"/>
                      </a:lnTo>
                      <a:lnTo>
                        <a:pt x="678" y="1748"/>
                      </a:lnTo>
                      <a:lnTo>
                        <a:pt x="691" y="1747"/>
                      </a:lnTo>
                      <a:lnTo>
                        <a:pt x="705" y="1747"/>
                      </a:lnTo>
                      <a:close/>
                      <a:moveTo>
                        <a:pt x="705" y="565"/>
                      </a:moveTo>
                      <a:lnTo>
                        <a:pt x="6629" y="565"/>
                      </a:lnTo>
                      <a:lnTo>
                        <a:pt x="6642" y="565"/>
                      </a:lnTo>
                      <a:lnTo>
                        <a:pt x="6655" y="566"/>
                      </a:lnTo>
                      <a:lnTo>
                        <a:pt x="6669" y="567"/>
                      </a:lnTo>
                      <a:lnTo>
                        <a:pt x="6682" y="569"/>
                      </a:lnTo>
                      <a:lnTo>
                        <a:pt x="6695" y="572"/>
                      </a:lnTo>
                      <a:lnTo>
                        <a:pt x="6708" y="576"/>
                      </a:lnTo>
                      <a:lnTo>
                        <a:pt x="6720" y="579"/>
                      </a:lnTo>
                      <a:lnTo>
                        <a:pt x="6732" y="584"/>
                      </a:lnTo>
                      <a:lnTo>
                        <a:pt x="6744" y="589"/>
                      </a:lnTo>
                      <a:lnTo>
                        <a:pt x="6755" y="595"/>
                      </a:lnTo>
                      <a:lnTo>
                        <a:pt x="6766" y="600"/>
                      </a:lnTo>
                      <a:lnTo>
                        <a:pt x="6777" y="607"/>
                      </a:lnTo>
                      <a:lnTo>
                        <a:pt x="6789" y="613"/>
                      </a:lnTo>
                      <a:lnTo>
                        <a:pt x="6799" y="621"/>
                      </a:lnTo>
                      <a:lnTo>
                        <a:pt x="6809" y="629"/>
                      </a:lnTo>
                      <a:lnTo>
                        <a:pt x="6817" y="637"/>
                      </a:lnTo>
                      <a:lnTo>
                        <a:pt x="6826" y="646"/>
                      </a:lnTo>
                      <a:lnTo>
                        <a:pt x="6834" y="655"/>
                      </a:lnTo>
                      <a:lnTo>
                        <a:pt x="6843" y="665"/>
                      </a:lnTo>
                      <a:lnTo>
                        <a:pt x="6850" y="673"/>
                      </a:lnTo>
                      <a:lnTo>
                        <a:pt x="6857" y="683"/>
                      </a:lnTo>
                      <a:lnTo>
                        <a:pt x="6863" y="694"/>
                      </a:lnTo>
                      <a:lnTo>
                        <a:pt x="6870" y="704"/>
                      </a:lnTo>
                      <a:lnTo>
                        <a:pt x="6875" y="716"/>
                      </a:lnTo>
                      <a:lnTo>
                        <a:pt x="6879" y="727"/>
                      </a:lnTo>
                      <a:lnTo>
                        <a:pt x="6884" y="739"/>
                      </a:lnTo>
                      <a:lnTo>
                        <a:pt x="6887" y="750"/>
                      </a:lnTo>
                      <a:lnTo>
                        <a:pt x="6891" y="762"/>
                      </a:lnTo>
                      <a:lnTo>
                        <a:pt x="6893" y="774"/>
                      </a:lnTo>
                      <a:lnTo>
                        <a:pt x="6894" y="787"/>
                      </a:lnTo>
                      <a:lnTo>
                        <a:pt x="6895" y="800"/>
                      </a:lnTo>
                      <a:lnTo>
                        <a:pt x="6896" y="812"/>
                      </a:lnTo>
                      <a:lnTo>
                        <a:pt x="6896" y="1399"/>
                      </a:lnTo>
                      <a:lnTo>
                        <a:pt x="6895" y="1412"/>
                      </a:lnTo>
                      <a:lnTo>
                        <a:pt x="6894" y="1424"/>
                      </a:lnTo>
                      <a:lnTo>
                        <a:pt x="6893" y="1437"/>
                      </a:lnTo>
                      <a:lnTo>
                        <a:pt x="6891" y="1449"/>
                      </a:lnTo>
                      <a:lnTo>
                        <a:pt x="6887" y="1461"/>
                      </a:lnTo>
                      <a:lnTo>
                        <a:pt x="6884" y="1472"/>
                      </a:lnTo>
                      <a:lnTo>
                        <a:pt x="6879" y="1484"/>
                      </a:lnTo>
                      <a:lnTo>
                        <a:pt x="6875" y="1495"/>
                      </a:lnTo>
                      <a:lnTo>
                        <a:pt x="6870" y="1507"/>
                      </a:lnTo>
                      <a:lnTo>
                        <a:pt x="6863" y="1517"/>
                      </a:lnTo>
                      <a:lnTo>
                        <a:pt x="6857" y="1528"/>
                      </a:lnTo>
                      <a:lnTo>
                        <a:pt x="6850" y="1538"/>
                      </a:lnTo>
                      <a:lnTo>
                        <a:pt x="6843" y="1548"/>
                      </a:lnTo>
                      <a:lnTo>
                        <a:pt x="6834" y="1556"/>
                      </a:lnTo>
                      <a:lnTo>
                        <a:pt x="6826" y="1565"/>
                      </a:lnTo>
                      <a:lnTo>
                        <a:pt x="6817" y="1574"/>
                      </a:lnTo>
                      <a:lnTo>
                        <a:pt x="6809" y="1582"/>
                      </a:lnTo>
                      <a:lnTo>
                        <a:pt x="6799" y="1590"/>
                      </a:lnTo>
                      <a:lnTo>
                        <a:pt x="6789" y="1598"/>
                      </a:lnTo>
                      <a:lnTo>
                        <a:pt x="6777" y="1604"/>
                      </a:lnTo>
                      <a:lnTo>
                        <a:pt x="6766" y="1611"/>
                      </a:lnTo>
                      <a:lnTo>
                        <a:pt x="6755" y="1617"/>
                      </a:lnTo>
                      <a:lnTo>
                        <a:pt x="6744" y="1622"/>
                      </a:lnTo>
                      <a:lnTo>
                        <a:pt x="6732" y="1627"/>
                      </a:lnTo>
                      <a:lnTo>
                        <a:pt x="6720" y="1632"/>
                      </a:lnTo>
                      <a:lnTo>
                        <a:pt x="6708" y="1635"/>
                      </a:lnTo>
                      <a:lnTo>
                        <a:pt x="6695" y="1639"/>
                      </a:lnTo>
                      <a:lnTo>
                        <a:pt x="6682" y="1642"/>
                      </a:lnTo>
                      <a:lnTo>
                        <a:pt x="6669" y="1644"/>
                      </a:lnTo>
                      <a:lnTo>
                        <a:pt x="6655" y="1645"/>
                      </a:lnTo>
                      <a:lnTo>
                        <a:pt x="6642" y="1646"/>
                      </a:lnTo>
                      <a:lnTo>
                        <a:pt x="6629" y="1647"/>
                      </a:lnTo>
                      <a:lnTo>
                        <a:pt x="705" y="1647"/>
                      </a:lnTo>
                      <a:lnTo>
                        <a:pt x="691" y="1646"/>
                      </a:lnTo>
                      <a:lnTo>
                        <a:pt x="678" y="1645"/>
                      </a:lnTo>
                      <a:lnTo>
                        <a:pt x="664" y="1644"/>
                      </a:lnTo>
                      <a:lnTo>
                        <a:pt x="651" y="1642"/>
                      </a:lnTo>
                      <a:lnTo>
                        <a:pt x="638" y="1639"/>
                      </a:lnTo>
                      <a:lnTo>
                        <a:pt x="626" y="1635"/>
                      </a:lnTo>
                      <a:lnTo>
                        <a:pt x="613" y="1632"/>
                      </a:lnTo>
                      <a:lnTo>
                        <a:pt x="601" y="1627"/>
                      </a:lnTo>
                      <a:lnTo>
                        <a:pt x="589" y="1622"/>
                      </a:lnTo>
                      <a:lnTo>
                        <a:pt x="578" y="1617"/>
                      </a:lnTo>
                      <a:lnTo>
                        <a:pt x="567" y="1611"/>
                      </a:lnTo>
                      <a:lnTo>
                        <a:pt x="556" y="1604"/>
                      </a:lnTo>
                      <a:lnTo>
                        <a:pt x="546" y="1598"/>
                      </a:lnTo>
                      <a:lnTo>
                        <a:pt x="536" y="1590"/>
                      </a:lnTo>
                      <a:lnTo>
                        <a:pt x="526" y="1582"/>
                      </a:lnTo>
                      <a:lnTo>
                        <a:pt x="516" y="1574"/>
                      </a:lnTo>
                      <a:lnTo>
                        <a:pt x="507" y="1565"/>
                      </a:lnTo>
                      <a:lnTo>
                        <a:pt x="499" y="1556"/>
                      </a:lnTo>
                      <a:lnTo>
                        <a:pt x="491" y="1548"/>
                      </a:lnTo>
                      <a:lnTo>
                        <a:pt x="484" y="1538"/>
                      </a:lnTo>
                      <a:lnTo>
                        <a:pt x="477" y="1528"/>
                      </a:lnTo>
                      <a:lnTo>
                        <a:pt x="470" y="1517"/>
                      </a:lnTo>
                      <a:lnTo>
                        <a:pt x="464" y="1507"/>
                      </a:lnTo>
                      <a:lnTo>
                        <a:pt x="459" y="1495"/>
                      </a:lnTo>
                      <a:lnTo>
                        <a:pt x="454" y="1484"/>
                      </a:lnTo>
                      <a:lnTo>
                        <a:pt x="450" y="1472"/>
                      </a:lnTo>
                      <a:lnTo>
                        <a:pt x="446" y="1461"/>
                      </a:lnTo>
                      <a:lnTo>
                        <a:pt x="444" y="1449"/>
                      </a:lnTo>
                      <a:lnTo>
                        <a:pt x="440" y="1437"/>
                      </a:lnTo>
                      <a:lnTo>
                        <a:pt x="439" y="1424"/>
                      </a:lnTo>
                      <a:lnTo>
                        <a:pt x="438" y="1412"/>
                      </a:lnTo>
                      <a:lnTo>
                        <a:pt x="438" y="1399"/>
                      </a:lnTo>
                      <a:lnTo>
                        <a:pt x="438" y="812"/>
                      </a:lnTo>
                      <a:lnTo>
                        <a:pt x="438" y="800"/>
                      </a:lnTo>
                      <a:lnTo>
                        <a:pt x="439" y="787"/>
                      </a:lnTo>
                      <a:lnTo>
                        <a:pt x="440" y="774"/>
                      </a:lnTo>
                      <a:lnTo>
                        <a:pt x="444" y="762"/>
                      </a:lnTo>
                      <a:lnTo>
                        <a:pt x="446" y="750"/>
                      </a:lnTo>
                      <a:lnTo>
                        <a:pt x="450" y="739"/>
                      </a:lnTo>
                      <a:lnTo>
                        <a:pt x="454" y="727"/>
                      </a:lnTo>
                      <a:lnTo>
                        <a:pt x="459" y="716"/>
                      </a:lnTo>
                      <a:lnTo>
                        <a:pt x="464" y="704"/>
                      </a:lnTo>
                      <a:lnTo>
                        <a:pt x="470" y="694"/>
                      </a:lnTo>
                      <a:lnTo>
                        <a:pt x="477" y="683"/>
                      </a:lnTo>
                      <a:lnTo>
                        <a:pt x="484" y="673"/>
                      </a:lnTo>
                      <a:lnTo>
                        <a:pt x="491" y="665"/>
                      </a:lnTo>
                      <a:lnTo>
                        <a:pt x="499" y="655"/>
                      </a:lnTo>
                      <a:lnTo>
                        <a:pt x="507" y="646"/>
                      </a:lnTo>
                      <a:lnTo>
                        <a:pt x="516" y="637"/>
                      </a:lnTo>
                      <a:lnTo>
                        <a:pt x="526" y="629"/>
                      </a:lnTo>
                      <a:lnTo>
                        <a:pt x="536" y="621"/>
                      </a:lnTo>
                      <a:lnTo>
                        <a:pt x="546" y="613"/>
                      </a:lnTo>
                      <a:lnTo>
                        <a:pt x="556" y="607"/>
                      </a:lnTo>
                      <a:lnTo>
                        <a:pt x="567" y="600"/>
                      </a:lnTo>
                      <a:lnTo>
                        <a:pt x="578" y="595"/>
                      </a:lnTo>
                      <a:lnTo>
                        <a:pt x="589" y="589"/>
                      </a:lnTo>
                      <a:lnTo>
                        <a:pt x="601" y="584"/>
                      </a:lnTo>
                      <a:lnTo>
                        <a:pt x="613" y="579"/>
                      </a:lnTo>
                      <a:lnTo>
                        <a:pt x="626" y="576"/>
                      </a:lnTo>
                      <a:lnTo>
                        <a:pt x="638" y="572"/>
                      </a:lnTo>
                      <a:lnTo>
                        <a:pt x="651" y="569"/>
                      </a:lnTo>
                      <a:lnTo>
                        <a:pt x="664" y="567"/>
                      </a:lnTo>
                      <a:lnTo>
                        <a:pt x="678" y="566"/>
                      </a:lnTo>
                      <a:lnTo>
                        <a:pt x="691" y="565"/>
                      </a:lnTo>
                      <a:lnTo>
                        <a:pt x="705" y="56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wrap="square">
                  <a:noAutofit/>
                </a:bodyPr>
                <a:lstStyle/>
                <a:p>
                  <a:pPr fontAlgn="ctr">
                    <a:defRPr/>
                  </a:pPr>
                  <a:endParaRPr lang="en-US" altLang="zh-CN" sz="1200"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</p:grpSp>
          <p:sp>
            <p:nvSpPr>
              <p:cNvPr id="526" name="TextBox 199"/>
              <p:cNvSpPr txBox="1">
                <a:spLocks noChangeArrowheads="1"/>
              </p:cNvSpPr>
              <p:nvPr/>
            </p:nvSpPr>
            <p:spPr bwMode="auto">
              <a:xfrm>
                <a:off x="6602862" y="5242949"/>
                <a:ext cx="1392611" cy="498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4" tIns="45712" rIns="91424" bIns="45712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dirty="0">
                    <a:latin typeface="Huawei Sans" panose="020C0503030203020204" pitchFamily="34" charset="0"/>
                  </a:rPr>
                  <a:t>Резервный LUN</a:t>
                </a:r>
              </a:p>
            </p:txBody>
          </p:sp>
          <p:sp>
            <p:nvSpPr>
              <p:cNvPr id="527" name="矩形 526"/>
              <p:cNvSpPr/>
              <p:nvPr/>
            </p:nvSpPr>
            <p:spPr>
              <a:xfrm>
                <a:off x="6718910" y="2862575"/>
                <a:ext cx="990533" cy="1367826"/>
              </a:xfrm>
              <a:prstGeom prst="rect">
                <a:avLst/>
              </a:prstGeom>
              <a:solidFill>
                <a:srgbClr val="5F5C94">
                  <a:alpha val="6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28" name="矩形 527"/>
              <p:cNvSpPr/>
              <p:nvPr/>
            </p:nvSpPr>
            <p:spPr>
              <a:xfrm>
                <a:off x="6775697" y="2959470"/>
                <a:ext cx="877337" cy="39080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>
                    <a:latin typeface="Huawei Sans" panose="020C0503030203020204" pitchFamily="34" charset="0"/>
                  </a:rPr>
                  <a:t>Временной сегмент T2</a:t>
                </a:r>
              </a:p>
            </p:txBody>
          </p:sp>
          <p:sp>
            <p:nvSpPr>
              <p:cNvPr id="529" name="矩形 528"/>
              <p:cNvSpPr/>
              <p:nvPr/>
            </p:nvSpPr>
            <p:spPr>
              <a:xfrm>
                <a:off x="6775697" y="3448787"/>
                <a:ext cx="877337" cy="389193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>
                    <a:latin typeface="Huawei Sans" panose="020C0503030203020204" pitchFamily="34" charset="0"/>
                  </a:rPr>
                  <a:t>Временной сегмент T1</a:t>
                </a:r>
              </a:p>
            </p:txBody>
          </p:sp>
          <p:sp>
            <p:nvSpPr>
              <p:cNvPr id="530" name="TextBox 40"/>
              <p:cNvSpPr txBox="1">
                <a:spLocks noChangeArrowheads="1"/>
              </p:cNvSpPr>
              <p:nvPr/>
            </p:nvSpPr>
            <p:spPr bwMode="auto">
              <a:xfrm>
                <a:off x="6826720" y="3881582"/>
                <a:ext cx="751557" cy="299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>
                  <a:defRPr/>
                </a:pPr>
                <a:r>
                  <a:rPr lang="ru-RU" sz="1200">
                    <a:latin typeface="Huawei Sans" panose="020C0503030203020204" pitchFamily="34" charset="0"/>
                  </a:rPr>
                  <a:t>Кэш</a:t>
                </a:r>
              </a:p>
            </p:txBody>
          </p:sp>
          <p:cxnSp>
            <p:nvCxnSpPr>
              <p:cNvPr id="531" name="直接箭头连接符 530"/>
              <p:cNvCxnSpPr/>
              <p:nvPr/>
            </p:nvCxnSpPr>
            <p:spPr>
              <a:xfrm>
                <a:off x="7228370" y="4382823"/>
                <a:ext cx="0" cy="389193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2" name="Rectangle 67"/>
              <p:cNvSpPr>
                <a:spLocks noChangeArrowheads="1"/>
              </p:cNvSpPr>
              <p:nvPr/>
            </p:nvSpPr>
            <p:spPr bwMode="gray">
              <a:xfrm>
                <a:off x="6741232" y="5692699"/>
                <a:ext cx="1029250" cy="1994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noAutofit/>
              </a:bodyPr>
              <a:lstStyle/>
              <a:p>
                <a:pPr algn="ctr" fontAlgn="ctr"/>
                <a:r>
                  <a:rPr lang="ru-RU" sz="1200">
                    <a:latin typeface="Huawei Sans" panose="020C0503030203020204" pitchFamily="34" charset="0"/>
                  </a:rPr>
                  <a:t>Центр DR</a:t>
                </a:r>
              </a:p>
            </p:txBody>
          </p:sp>
          <p:sp>
            <p:nvSpPr>
              <p:cNvPr id="533" name="Freeform 30"/>
              <p:cNvSpPr>
                <a:spLocks noEditPoints="1"/>
              </p:cNvSpPr>
              <p:nvPr/>
            </p:nvSpPr>
            <p:spPr bwMode="auto">
              <a:xfrm>
                <a:off x="6902672" y="4719567"/>
                <a:ext cx="651400" cy="515154"/>
              </a:xfrm>
              <a:custGeom>
                <a:avLst/>
                <a:gdLst>
                  <a:gd name="T0" fmla="*/ 0 w 680"/>
                  <a:gd name="T1" fmla="*/ 2147483647 h 884"/>
                  <a:gd name="T2" fmla="*/ 2147483647 w 680"/>
                  <a:gd name="T3" fmla="*/ 2147483647 h 884"/>
                  <a:gd name="T4" fmla="*/ 2147483647 w 680"/>
                  <a:gd name="T5" fmla="*/ 2147483647 h 884"/>
                  <a:gd name="T6" fmla="*/ 2147483647 w 680"/>
                  <a:gd name="T7" fmla="*/ 2147483647 h 884"/>
                  <a:gd name="T8" fmla="*/ 2147483647 w 680"/>
                  <a:gd name="T9" fmla="*/ 2147483647 h 884"/>
                  <a:gd name="T10" fmla="*/ 2147483647 w 680"/>
                  <a:gd name="T11" fmla="*/ 2147483647 h 884"/>
                  <a:gd name="T12" fmla="*/ 2147483647 w 680"/>
                  <a:gd name="T13" fmla="*/ 2147483647 h 884"/>
                  <a:gd name="T14" fmla="*/ 2147483647 w 680"/>
                  <a:gd name="T15" fmla="*/ 2147483647 h 884"/>
                  <a:gd name="T16" fmla="*/ 2147483647 w 680"/>
                  <a:gd name="T17" fmla="*/ 2147483647 h 884"/>
                  <a:gd name="T18" fmla="*/ 2147483647 w 680"/>
                  <a:gd name="T19" fmla="*/ 2147483647 h 884"/>
                  <a:gd name="T20" fmla="*/ 2147483647 w 680"/>
                  <a:gd name="T21" fmla="*/ 2147483647 h 884"/>
                  <a:gd name="T22" fmla="*/ 2147483647 w 680"/>
                  <a:gd name="T23" fmla="*/ 2147483647 h 884"/>
                  <a:gd name="T24" fmla="*/ 2147483647 w 680"/>
                  <a:gd name="T25" fmla="*/ 2147483647 h 884"/>
                  <a:gd name="T26" fmla="*/ 2147483647 w 680"/>
                  <a:gd name="T27" fmla="*/ 2147483647 h 884"/>
                  <a:gd name="T28" fmla="*/ 2147483647 w 680"/>
                  <a:gd name="T29" fmla="*/ 2147483647 h 884"/>
                  <a:gd name="T30" fmla="*/ 2147483647 w 680"/>
                  <a:gd name="T31" fmla="*/ 2147483647 h 884"/>
                  <a:gd name="T32" fmla="*/ 2147483647 w 680"/>
                  <a:gd name="T33" fmla="*/ 2147483647 h 884"/>
                  <a:gd name="T34" fmla="*/ 2147483647 w 680"/>
                  <a:gd name="T35" fmla="*/ 2147483647 h 884"/>
                  <a:gd name="T36" fmla="*/ 2147483647 w 680"/>
                  <a:gd name="T37" fmla="*/ 2147483647 h 884"/>
                  <a:gd name="T38" fmla="*/ 2147483647 w 680"/>
                  <a:gd name="T39" fmla="*/ 0 h 884"/>
                  <a:gd name="T40" fmla="*/ 2147483647 w 680"/>
                  <a:gd name="T41" fmla="*/ 2147483647 h 884"/>
                  <a:gd name="T42" fmla="*/ 2147483647 w 680"/>
                  <a:gd name="T43" fmla="*/ 2147483647 h 884"/>
                  <a:gd name="T44" fmla="*/ 0 w 680"/>
                  <a:gd name="T45" fmla="*/ 2147483647 h 884"/>
                  <a:gd name="T46" fmla="*/ 2147483647 w 680"/>
                  <a:gd name="T47" fmla="*/ 2147483647 h 884"/>
                  <a:gd name="T48" fmla="*/ 2147483647 w 680"/>
                  <a:gd name="T49" fmla="*/ 2147483647 h 884"/>
                  <a:gd name="T50" fmla="*/ 2147483647 w 680"/>
                  <a:gd name="T51" fmla="*/ 2147483647 h 884"/>
                  <a:gd name="T52" fmla="*/ 2147483647 w 680"/>
                  <a:gd name="T53" fmla="*/ 2147483647 h 884"/>
                  <a:gd name="T54" fmla="*/ 2147483647 w 680"/>
                  <a:gd name="T55" fmla="*/ 2147483647 h 884"/>
                  <a:gd name="T56" fmla="*/ 2147483647 w 680"/>
                  <a:gd name="T57" fmla="*/ 2147483647 h 884"/>
                  <a:gd name="T58" fmla="*/ 2147483647 w 680"/>
                  <a:gd name="T59" fmla="*/ 2147483647 h 884"/>
                  <a:gd name="T60" fmla="*/ 2147483647 w 680"/>
                  <a:gd name="T61" fmla="*/ 2147483647 h 884"/>
                  <a:gd name="T62" fmla="*/ 2147483647 w 680"/>
                  <a:gd name="T63" fmla="*/ 2147483647 h 884"/>
                  <a:gd name="T64" fmla="*/ 2147483647 w 680"/>
                  <a:gd name="T65" fmla="*/ 2147483647 h 884"/>
                  <a:gd name="T66" fmla="*/ 2147483647 w 680"/>
                  <a:gd name="T67" fmla="*/ 2147483647 h 884"/>
                  <a:gd name="T68" fmla="*/ 2147483647 w 680"/>
                  <a:gd name="T69" fmla="*/ 2147483647 h 884"/>
                  <a:gd name="T70" fmla="*/ 2147483647 w 680"/>
                  <a:gd name="T71" fmla="*/ 2147483647 h 884"/>
                  <a:gd name="T72" fmla="*/ 2147483647 w 680"/>
                  <a:gd name="T73" fmla="*/ 2147483647 h 884"/>
                  <a:gd name="T74" fmla="*/ 2147483647 w 680"/>
                  <a:gd name="T75" fmla="*/ 2147483647 h 884"/>
                  <a:gd name="T76" fmla="*/ 2147483647 w 680"/>
                  <a:gd name="T77" fmla="*/ 2147483647 h 884"/>
                  <a:gd name="T78" fmla="*/ 2147483647 w 680"/>
                  <a:gd name="T79" fmla="*/ 2147483647 h 884"/>
                  <a:gd name="T80" fmla="*/ 2147483647 w 680"/>
                  <a:gd name="T81" fmla="*/ 2147483647 h 884"/>
                  <a:gd name="T82" fmla="*/ 2147483647 w 680"/>
                  <a:gd name="T83" fmla="*/ 2147483647 h 884"/>
                  <a:gd name="T84" fmla="*/ 2147483647 w 680"/>
                  <a:gd name="T85" fmla="*/ 2147483647 h 884"/>
                  <a:gd name="T86" fmla="*/ 2147483647 w 680"/>
                  <a:gd name="T87" fmla="*/ 2147483647 h 884"/>
                  <a:gd name="T88" fmla="*/ 2147483647 w 680"/>
                  <a:gd name="T89" fmla="*/ 2147483647 h 884"/>
                  <a:gd name="T90" fmla="*/ 2147483647 w 680"/>
                  <a:gd name="T91" fmla="*/ 2147483647 h 884"/>
                  <a:gd name="T92" fmla="*/ 2147483647 w 680"/>
                  <a:gd name="T93" fmla="*/ 2147483647 h 884"/>
                  <a:gd name="T94" fmla="*/ 2147483647 w 680"/>
                  <a:gd name="T95" fmla="*/ 2147483647 h 884"/>
                  <a:gd name="T96" fmla="*/ 2147483647 w 680"/>
                  <a:gd name="T97" fmla="*/ 2147483647 h 884"/>
                  <a:gd name="T98" fmla="*/ 2147483647 w 680"/>
                  <a:gd name="T99" fmla="*/ 2147483647 h 884"/>
                  <a:gd name="T100" fmla="*/ 2147483647 w 680"/>
                  <a:gd name="T101" fmla="*/ 2147483647 h 884"/>
                  <a:gd name="T102" fmla="*/ 2147483647 w 680"/>
                  <a:gd name="T103" fmla="*/ 2147483647 h 884"/>
                  <a:gd name="T104" fmla="*/ 2147483647 w 680"/>
                  <a:gd name="T105" fmla="*/ 2147483647 h 884"/>
                  <a:gd name="T106" fmla="*/ 2147483647 w 680"/>
                  <a:gd name="T107" fmla="*/ 2147483647 h 8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80"/>
                  <a:gd name="T163" fmla="*/ 0 h 884"/>
                  <a:gd name="T164" fmla="*/ 680 w 680"/>
                  <a:gd name="T165" fmla="*/ 884 h 88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80" h="884">
                    <a:moveTo>
                      <a:pt x="20" y="238"/>
                    </a:moveTo>
                    <a:lnTo>
                      <a:pt x="20" y="238"/>
                    </a:lnTo>
                    <a:lnTo>
                      <a:pt x="14" y="234"/>
                    </a:lnTo>
                    <a:lnTo>
                      <a:pt x="6" y="236"/>
                    </a:lnTo>
                    <a:lnTo>
                      <a:pt x="2" y="242"/>
                    </a:lnTo>
                    <a:lnTo>
                      <a:pt x="0" y="248"/>
                    </a:lnTo>
                    <a:lnTo>
                      <a:pt x="2" y="362"/>
                    </a:lnTo>
                    <a:lnTo>
                      <a:pt x="2" y="374"/>
                    </a:lnTo>
                    <a:lnTo>
                      <a:pt x="6" y="386"/>
                    </a:lnTo>
                    <a:lnTo>
                      <a:pt x="14" y="396"/>
                    </a:lnTo>
                    <a:lnTo>
                      <a:pt x="22" y="404"/>
                    </a:lnTo>
                    <a:lnTo>
                      <a:pt x="48" y="420"/>
                    </a:lnTo>
                    <a:lnTo>
                      <a:pt x="80" y="434"/>
                    </a:lnTo>
                    <a:lnTo>
                      <a:pt x="114" y="448"/>
                    </a:lnTo>
                    <a:lnTo>
                      <a:pt x="152" y="458"/>
                    </a:lnTo>
                    <a:lnTo>
                      <a:pt x="194" y="468"/>
                    </a:lnTo>
                    <a:lnTo>
                      <a:pt x="240" y="474"/>
                    </a:lnTo>
                    <a:lnTo>
                      <a:pt x="288" y="478"/>
                    </a:lnTo>
                    <a:lnTo>
                      <a:pt x="340" y="480"/>
                    </a:lnTo>
                    <a:lnTo>
                      <a:pt x="392" y="478"/>
                    </a:lnTo>
                    <a:lnTo>
                      <a:pt x="440" y="474"/>
                    </a:lnTo>
                    <a:lnTo>
                      <a:pt x="486" y="468"/>
                    </a:lnTo>
                    <a:lnTo>
                      <a:pt x="528" y="458"/>
                    </a:lnTo>
                    <a:lnTo>
                      <a:pt x="566" y="448"/>
                    </a:lnTo>
                    <a:lnTo>
                      <a:pt x="600" y="434"/>
                    </a:lnTo>
                    <a:lnTo>
                      <a:pt x="630" y="420"/>
                    </a:lnTo>
                    <a:lnTo>
                      <a:pt x="656" y="404"/>
                    </a:lnTo>
                    <a:lnTo>
                      <a:pt x="666" y="396"/>
                    </a:lnTo>
                    <a:lnTo>
                      <a:pt x="672" y="386"/>
                    </a:lnTo>
                    <a:lnTo>
                      <a:pt x="676" y="374"/>
                    </a:lnTo>
                    <a:lnTo>
                      <a:pt x="678" y="362"/>
                    </a:lnTo>
                    <a:lnTo>
                      <a:pt x="680" y="248"/>
                    </a:lnTo>
                    <a:lnTo>
                      <a:pt x="678" y="242"/>
                    </a:lnTo>
                    <a:lnTo>
                      <a:pt x="672" y="236"/>
                    </a:lnTo>
                    <a:lnTo>
                      <a:pt x="666" y="234"/>
                    </a:lnTo>
                    <a:lnTo>
                      <a:pt x="660" y="238"/>
                    </a:lnTo>
                    <a:lnTo>
                      <a:pt x="632" y="254"/>
                    </a:lnTo>
                    <a:lnTo>
                      <a:pt x="600" y="270"/>
                    </a:lnTo>
                    <a:lnTo>
                      <a:pt x="564" y="284"/>
                    </a:lnTo>
                    <a:lnTo>
                      <a:pt x="526" y="296"/>
                    </a:lnTo>
                    <a:lnTo>
                      <a:pt x="482" y="304"/>
                    </a:lnTo>
                    <a:lnTo>
                      <a:pt x="438" y="312"/>
                    </a:lnTo>
                    <a:lnTo>
                      <a:pt x="390" y="316"/>
                    </a:lnTo>
                    <a:lnTo>
                      <a:pt x="340" y="318"/>
                    </a:lnTo>
                    <a:lnTo>
                      <a:pt x="290" y="316"/>
                    </a:lnTo>
                    <a:lnTo>
                      <a:pt x="242" y="312"/>
                    </a:lnTo>
                    <a:lnTo>
                      <a:pt x="196" y="304"/>
                    </a:lnTo>
                    <a:lnTo>
                      <a:pt x="154" y="296"/>
                    </a:lnTo>
                    <a:lnTo>
                      <a:pt x="116" y="284"/>
                    </a:lnTo>
                    <a:lnTo>
                      <a:pt x="80" y="270"/>
                    </a:lnTo>
                    <a:lnTo>
                      <a:pt x="48" y="254"/>
                    </a:lnTo>
                    <a:lnTo>
                      <a:pt x="20" y="238"/>
                    </a:lnTo>
                    <a:close/>
                    <a:moveTo>
                      <a:pt x="76" y="386"/>
                    </a:moveTo>
                    <a:lnTo>
                      <a:pt x="76" y="386"/>
                    </a:lnTo>
                    <a:lnTo>
                      <a:pt x="72" y="384"/>
                    </a:lnTo>
                    <a:lnTo>
                      <a:pt x="68" y="382"/>
                    </a:lnTo>
                    <a:lnTo>
                      <a:pt x="60" y="374"/>
                    </a:lnTo>
                    <a:lnTo>
                      <a:pt x="56" y="364"/>
                    </a:lnTo>
                    <a:lnTo>
                      <a:pt x="54" y="350"/>
                    </a:lnTo>
                    <a:lnTo>
                      <a:pt x="56" y="336"/>
                    </a:lnTo>
                    <a:lnTo>
                      <a:pt x="60" y="326"/>
                    </a:lnTo>
                    <a:lnTo>
                      <a:pt x="66" y="318"/>
                    </a:lnTo>
                    <a:lnTo>
                      <a:pt x="70" y="316"/>
                    </a:lnTo>
                    <a:lnTo>
                      <a:pt x="74" y="316"/>
                    </a:lnTo>
                    <a:lnTo>
                      <a:pt x="80" y="316"/>
                    </a:lnTo>
                    <a:lnTo>
                      <a:pt x="84" y="318"/>
                    </a:lnTo>
                    <a:lnTo>
                      <a:pt x="90" y="326"/>
                    </a:lnTo>
                    <a:lnTo>
                      <a:pt x="94" y="336"/>
                    </a:lnTo>
                    <a:lnTo>
                      <a:pt x="96" y="350"/>
                    </a:lnTo>
                    <a:lnTo>
                      <a:pt x="94" y="364"/>
                    </a:lnTo>
                    <a:lnTo>
                      <a:pt x="90" y="374"/>
                    </a:lnTo>
                    <a:lnTo>
                      <a:pt x="84" y="382"/>
                    </a:lnTo>
                    <a:lnTo>
                      <a:pt x="80" y="384"/>
                    </a:lnTo>
                    <a:lnTo>
                      <a:pt x="76" y="386"/>
                    </a:lnTo>
                    <a:close/>
                    <a:moveTo>
                      <a:pt x="340" y="274"/>
                    </a:moveTo>
                    <a:lnTo>
                      <a:pt x="340" y="274"/>
                    </a:lnTo>
                    <a:lnTo>
                      <a:pt x="376" y="274"/>
                    </a:lnTo>
                    <a:lnTo>
                      <a:pt x="412" y="270"/>
                    </a:lnTo>
                    <a:lnTo>
                      <a:pt x="446" y="266"/>
                    </a:lnTo>
                    <a:lnTo>
                      <a:pt x="478" y="262"/>
                    </a:lnTo>
                    <a:lnTo>
                      <a:pt x="508" y="256"/>
                    </a:lnTo>
                    <a:lnTo>
                      <a:pt x="536" y="248"/>
                    </a:lnTo>
                    <a:lnTo>
                      <a:pt x="562" y="240"/>
                    </a:lnTo>
                    <a:lnTo>
                      <a:pt x="584" y="230"/>
                    </a:lnTo>
                    <a:lnTo>
                      <a:pt x="606" y="220"/>
                    </a:lnTo>
                    <a:lnTo>
                      <a:pt x="624" y="208"/>
                    </a:lnTo>
                    <a:lnTo>
                      <a:pt x="642" y="198"/>
                    </a:lnTo>
                    <a:lnTo>
                      <a:pt x="654" y="186"/>
                    </a:lnTo>
                    <a:lnTo>
                      <a:pt x="666" y="174"/>
                    </a:lnTo>
                    <a:lnTo>
                      <a:pt x="674" y="162"/>
                    </a:lnTo>
                    <a:lnTo>
                      <a:pt x="678" y="150"/>
                    </a:lnTo>
                    <a:lnTo>
                      <a:pt x="680" y="138"/>
                    </a:lnTo>
                    <a:lnTo>
                      <a:pt x="678" y="124"/>
                    </a:lnTo>
                    <a:lnTo>
                      <a:pt x="674" y="112"/>
                    </a:lnTo>
                    <a:lnTo>
                      <a:pt x="666" y="100"/>
                    </a:lnTo>
                    <a:lnTo>
                      <a:pt x="656" y="88"/>
                    </a:lnTo>
                    <a:lnTo>
                      <a:pt x="642" y="76"/>
                    </a:lnTo>
                    <a:lnTo>
                      <a:pt x="626" y="64"/>
                    </a:lnTo>
                    <a:lnTo>
                      <a:pt x="608" y="54"/>
                    </a:lnTo>
                    <a:lnTo>
                      <a:pt x="586" y="44"/>
                    </a:lnTo>
                    <a:lnTo>
                      <a:pt x="562" y="34"/>
                    </a:lnTo>
                    <a:lnTo>
                      <a:pt x="536" y="26"/>
                    </a:lnTo>
                    <a:lnTo>
                      <a:pt x="508" y="18"/>
                    </a:lnTo>
                    <a:lnTo>
                      <a:pt x="478" y="12"/>
                    </a:lnTo>
                    <a:lnTo>
                      <a:pt x="446" y="6"/>
                    </a:lnTo>
                    <a:lnTo>
                      <a:pt x="412" y="2"/>
                    </a:lnTo>
                    <a:lnTo>
                      <a:pt x="376" y="0"/>
                    </a:lnTo>
                    <a:lnTo>
                      <a:pt x="340" y="0"/>
                    </a:lnTo>
                    <a:lnTo>
                      <a:pt x="302" y="0"/>
                    </a:lnTo>
                    <a:lnTo>
                      <a:pt x="268" y="2"/>
                    </a:lnTo>
                    <a:lnTo>
                      <a:pt x="234" y="6"/>
                    </a:lnTo>
                    <a:lnTo>
                      <a:pt x="202" y="12"/>
                    </a:lnTo>
                    <a:lnTo>
                      <a:pt x="172" y="18"/>
                    </a:lnTo>
                    <a:lnTo>
                      <a:pt x="144" y="26"/>
                    </a:lnTo>
                    <a:lnTo>
                      <a:pt x="118" y="34"/>
                    </a:lnTo>
                    <a:lnTo>
                      <a:pt x="94" y="44"/>
                    </a:lnTo>
                    <a:lnTo>
                      <a:pt x="72" y="54"/>
                    </a:lnTo>
                    <a:lnTo>
                      <a:pt x="54" y="64"/>
                    </a:lnTo>
                    <a:lnTo>
                      <a:pt x="38" y="76"/>
                    </a:lnTo>
                    <a:lnTo>
                      <a:pt x="24" y="88"/>
                    </a:lnTo>
                    <a:lnTo>
                      <a:pt x="14" y="100"/>
                    </a:lnTo>
                    <a:lnTo>
                      <a:pt x="6" y="112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50"/>
                    </a:lnTo>
                    <a:lnTo>
                      <a:pt x="6" y="162"/>
                    </a:lnTo>
                    <a:lnTo>
                      <a:pt x="14" y="174"/>
                    </a:lnTo>
                    <a:lnTo>
                      <a:pt x="24" y="186"/>
                    </a:lnTo>
                    <a:lnTo>
                      <a:pt x="38" y="198"/>
                    </a:lnTo>
                    <a:lnTo>
                      <a:pt x="54" y="208"/>
                    </a:lnTo>
                    <a:lnTo>
                      <a:pt x="74" y="220"/>
                    </a:lnTo>
                    <a:lnTo>
                      <a:pt x="94" y="230"/>
                    </a:lnTo>
                    <a:lnTo>
                      <a:pt x="118" y="240"/>
                    </a:lnTo>
                    <a:lnTo>
                      <a:pt x="144" y="248"/>
                    </a:lnTo>
                    <a:lnTo>
                      <a:pt x="172" y="256"/>
                    </a:lnTo>
                    <a:lnTo>
                      <a:pt x="202" y="262"/>
                    </a:lnTo>
                    <a:lnTo>
                      <a:pt x="234" y="266"/>
                    </a:lnTo>
                    <a:lnTo>
                      <a:pt x="268" y="270"/>
                    </a:lnTo>
                    <a:lnTo>
                      <a:pt x="302" y="274"/>
                    </a:lnTo>
                    <a:lnTo>
                      <a:pt x="340" y="274"/>
                    </a:lnTo>
                    <a:close/>
                    <a:moveTo>
                      <a:pt x="24" y="456"/>
                    </a:moveTo>
                    <a:lnTo>
                      <a:pt x="24" y="456"/>
                    </a:lnTo>
                    <a:lnTo>
                      <a:pt x="16" y="454"/>
                    </a:lnTo>
                    <a:lnTo>
                      <a:pt x="10" y="456"/>
                    </a:lnTo>
                    <a:lnTo>
                      <a:pt x="4" y="462"/>
                    </a:lnTo>
                    <a:lnTo>
                      <a:pt x="2" y="470"/>
                    </a:lnTo>
                    <a:lnTo>
                      <a:pt x="4" y="566"/>
                    </a:lnTo>
                    <a:lnTo>
                      <a:pt x="6" y="578"/>
                    </a:lnTo>
                    <a:lnTo>
                      <a:pt x="10" y="590"/>
                    </a:lnTo>
                    <a:lnTo>
                      <a:pt x="16" y="600"/>
                    </a:lnTo>
                    <a:lnTo>
                      <a:pt x="24" y="608"/>
                    </a:lnTo>
                    <a:lnTo>
                      <a:pt x="50" y="624"/>
                    </a:lnTo>
                    <a:lnTo>
                      <a:pt x="80" y="638"/>
                    </a:lnTo>
                    <a:lnTo>
                      <a:pt x="116" y="650"/>
                    </a:lnTo>
                    <a:lnTo>
                      <a:pt x="154" y="662"/>
                    </a:lnTo>
                    <a:lnTo>
                      <a:pt x="196" y="670"/>
                    </a:lnTo>
                    <a:lnTo>
                      <a:pt x="240" y="678"/>
                    </a:lnTo>
                    <a:lnTo>
                      <a:pt x="288" y="682"/>
                    </a:lnTo>
                    <a:lnTo>
                      <a:pt x="340" y="682"/>
                    </a:lnTo>
                    <a:lnTo>
                      <a:pt x="390" y="682"/>
                    </a:lnTo>
                    <a:lnTo>
                      <a:pt x="440" y="678"/>
                    </a:lnTo>
                    <a:lnTo>
                      <a:pt x="484" y="670"/>
                    </a:lnTo>
                    <a:lnTo>
                      <a:pt x="526" y="662"/>
                    </a:lnTo>
                    <a:lnTo>
                      <a:pt x="564" y="650"/>
                    </a:lnTo>
                    <a:lnTo>
                      <a:pt x="598" y="638"/>
                    </a:lnTo>
                    <a:lnTo>
                      <a:pt x="628" y="624"/>
                    </a:lnTo>
                    <a:lnTo>
                      <a:pt x="654" y="608"/>
                    </a:lnTo>
                    <a:lnTo>
                      <a:pt x="664" y="600"/>
                    </a:lnTo>
                    <a:lnTo>
                      <a:pt x="670" y="590"/>
                    </a:lnTo>
                    <a:lnTo>
                      <a:pt x="674" y="578"/>
                    </a:lnTo>
                    <a:lnTo>
                      <a:pt x="676" y="566"/>
                    </a:lnTo>
                    <a:lnTo>
                      <a:pt x="676" y="470"/>
                    </a:lnTo>
                    <a:lnTo>
                      <a:pt x="674" y="462"/>
                    </a:lnTo>
                    <a:lnTo>
                      <a:pt x="670" y="456"/>
                    </a:lnTo>
                    <a:lnTo>
                      <a:pt x="662" y="454"/>
                    </a:lnTo>
                    <a:lnTo>
                      <a:pt x="654" y="456"/>
                    </a:lnTo>
                    <a:lnTo>
                      <a:pt x="624" y="470"/>
                    </a:lnTo>
                    <a:lnTo>
                      <a:pt x="592" y="484"/>
                    </a:lnTo>
                    <a:lnTo>
                      <a:pt x="556" y="496"/>
                    </a:lnTo>
                    <a:lnTo>
                      <a:pt x="516" y="504"/>
                    </a:lnTo>
                    <a:lnTo>
                      <a:pt x="476" y="512"/>
                    </a:lnTo>
                    <a:lnTo>
                      <a:pt x="432" y="518"/>
                    </a:lnTo>
                    <a:lnTo>
                      <a:pt x="386" y="522"/>
                    </a:lnTo>
                    <a:lnTo>
                      <a:pt x="340" y="522"/>
                    </a:lnTo>
                    <a:lnTo>
                      <a:pt x="292" y="522"/>
                    </a:lnTo>
                    <a:lnTo>
                      <a:pt x="248" y="518"/>
                    </a:lnTo>
                    <a:lnTo>
                      <a:pt x="204" y="512"/>
                    </a:lnTo>
                    <a:lnTo>
                      <a:pt x="162" y="504"/>
                    </a:lnTo>
                    <a:lnTo>
                      <a:pt x="124" y="496"/>
                    </a:lnTo>
                    <a:lnTo>
                      <a:pt x="88" y="484"/>
                    </a:lnTo>
                    <a:lnTo>
                      <a:pt x="54" y="470"/>
                    </a:lnTo>
                    <a:lnTo>
                      <a:pt x="24" y="456"/>
                    </a:lnTo>
                    <a:close/>
                    <a:moveTo>
                      <a:pt x="78" y="586"/>
                    </a:moveTo>
                    <a:lnTo>
                      <a:pt x="78" y="586"/>
                    </a:lnTo>
                    <a:lnTo>
                      <a:pt x="72" y="586"/>
                    </a:lnTo>
                    <a:lnTo>
                      <a:pt x="68" y="584"/>
                    </a:lnTo>
                    <a:lnTo>
                      <a:pt x="62" y="576"/>
                    </a:lnTo>
                    <a:lnTo>
                      <a:pt x="58" y="566"/>
                    </a:lnTo>
                    <a:lnTo>
                      <a:pt x="56" y="552"/>
                    </a:lnTo>
                    <a:lnTo>
                      <a:pt x="58" y="538"/>
                    </a:lnTo>
                    <a:lnTo>
                      <a:pt x="62" y="528"/>
                    </a:lnTo>
                    <a:lnTo>
                      <a:pt x="68" y="520"/>
                    </a:lnTo>
                    <a:lnTo>
                      <a:pt x="72" y="518"/>
                    </a:lnTo>
                    <a:lnTo>
                      <a:pt x="76" y="518"/>
                    </a:lnTo>
                    <a:lnTo>
                      <a:pt x="80" y="518"/>
                    </a:lnTo>
                    <a:lnTo>
                      <a:pt x="84" y="520"/>
                    </a:lnTo>
                    <a:lnTo>
                      <a:pt x="92" y="528"/>
                    </a:lnTo>
                    <a:lnTo>
                      <a:pt x="96" y="538"/>
                    </a:lnTo>
                    <a:lnTo>
                      <a:pt x="98" y="552"/>
                    </a:lnTo>
                    <a:lnTo>
                      <a:pt x="96" y="566"/>
                    </a:lnTo>
                    <a:lnTo>
                      <a:pt x="92" y="576"/>
                    </a:lnTo>
                    <a:lnTo>
                      <a:pt x="86" y="584"/>
                    </a:lnTo>
                    <a:lnTo>
                      <a:pt x="82" y="586"/>
                    </a:lnTo>
                    <a:lnTo>
                      <a:pt x="78" y="586"/>
                    </a:lnTo>
                    <a:close/>
                    <a:moveTo>
                      <a:pt x="26" y="660"/>
                    </a:moveTo>
                    <a:lnTo>
                      <a:pt x="26" y="660"/>
                    </a:lnTo>
                    <a:lnTo>
                      <a:pt x="18" y="658"/>
                    </a:lnTo>
                    <a:lnTo>
                      <a:pt x="12" y="660"/>
                    </a:lnTo>
                    <a:lnTo>
                      <a:pt x="6" y="666"/>
                    </a:lnTo>
                    <a:lnTo>
                      <a:pt x="4" y="672"/>
                    </a:lnTo>
                    <a:lnTo>
                      <a:pt x="6" y="768"/>
                    </a:lnTo>
                    <a:lnTo>
                      <a:pt x="8" y="780"/>
                    </a:lnTo>
                    <a:lnTo>
                      <a:pt x="12" y="792"/>
                    </a:lnTo>
                    <a:lnTo>
                      <a:pt x="18" y="802"/>
                    </a:lnTo>
                    <a:lnTo>
                      <a:pt x="26" y="810"/>
                    </a:lnTo>
                    <a:lnTo>
                      <a:pt x="52" y="826"/>
                    </a:lnTo>
                    <a:lnTo>
                      <a:pt x="82" y="840"/>
                    </a:lnTo>
                    <a:lnTo>
                      <a:pt x="116" y="852"/>
                    </a:lnTo>
                    <a:lnTo>
                      <a:pt x="154" y="862"/>
                    </a:lnTo>
                    <a:lnTo>
                      <a:pt x="196" y="872"/>
                    </a:lnTo>
                    <a:lnTo>
                      <a:pt x="242" y="878"/>
                    </a:lnTo>
                    <a:lnTo>
                      <a:pt x="288" y="882"/>
                    </a:lnTo>
                    <a:lnTo>
                      <a:pt x="340" y="884"/>
                    </a:lnTo>
                    <a:lnTo>
                      <a:pt x="390" y="882"/>
                    </a:lnTo>
                    <a:lnTo>
                      <a:pt x="438" y="878"/>
                    </a:lnTo>
                    <a:lnTo>
                      <a:pt x="484" y="872"/>
                    </a:lnTo>
                    <a:lnTo>
                      <a:pt x="524" y="862"/>
                    </a:lnTo>
                    <a:lnTo>
                      <a:pt x="562" y="852"/>
                    </a:lnTo>
                    <a:lnTo>
                      <a:pt x="598" y="840"/>
                    </a:lnTo>
                    <a:lnTo>
                      <a:pt x="628" y="826"/>
                    </a:lnTo>
                    <a:lnTo>
                      <a:pt x="652" y="810"/>
                    </a:lnTo>
                    <a:lnTo>
                      <a:pt x="662" y="802"/>
                    </a:lnTo>
                    <a:lnTo>
                      <a:pt x="668" y="792"/>
                    </a:lnTo>
                    <a:lnTo>
                      <a:pt x="672" y="780"/>
                    </a:lnTo>
                    <a:lnTo>
                      <a:pt x="674" y="768"/>
                    </a:lnTo>
                    <a:lnTo>
                      <a:pt x="674" y="672"/>
                    </a:lnTo>
                    <a:lnTo>
                      <a:pt x="672" y="666"/>
                    </a:lnTo>
                    <a:lnTo>
                      <a:pt x="668" y="660"/>
                    </a:lnTo>
                    <a:lnTo>
                      <a:pt x="660" y="658"/>
                    </a:lnTo>
                    <a:lnTo>
                      <a:pt x="652" y="660"/>
                    </a:lnTo>
                    <a:lnTo>
                      <a:pt x="624" y="674"/>
                    </a:lnTo>
                    <a:lnTo>
                      <a:pt x="590" y="686"/>
                    </a:lnTo>
                    <a:lnTo>
                      <a:pt x="554" y="698"/>
                    </a:lnTo>
                    <a:lnTo>
                      <a:pt x="516" y="708"/>
                    </a:lnTo>
                    <a:lnTo>
                      <a:pt x="474" y="716"/>
                    </a:lnTo>
                    <a:lnTo>
                      <a:pt x="432" y="720"/>
                    </a:lnTo>
                    <a:lnTo>
                      <a:pt x="386" y="724"/>
                    </a:lnTo>
                    <a:lnTo>
                      <a:pt x="340" y="726"/>
                    </a:lnTo>
                    <a:lnTo>
                      <a:pt x="292" y="724"/>
                    </a:lnTo>
                    <a:lnTo>
                      <a:pt x="248" y="720"/>
                    </a:lnTo>
                    <a:lnTo>
                      <a:pt x="204" y="716"/>
                    </a:lnTo>
                    <a:lnTo>
                      <a:pt x="164" y="708"/>
                    </a:lnTo>
                    <a:lnTo>
                      <a:pt x="126" y="698"/>
                    </a:lnTo>
                    <a:lnTo>
                      <a:pt x="90" y="686"/>
                    </a:lnTo>
                    <a:lnTo>
                      <a:pt x="56" y="674"/>
                    </a:lnTo>
                    <a:lnTo>
                      <a:pt x="26" y="660"/>
                    </a:lnTo>
                    <a:close/>
                    <a:moveTo>
                      <a:pt x="78" y="786"/>
                    </a:moveTo>
                    <a:lnTo>
                      <a:pt x="78" y="786"/>
                    </a:lnTo>
                    <a:lnTo>
                      <a:pt x="74" y="786"/>
                    </a:lnTo>
                    <a:lnTo>
                      <a:pt x="70" y="784"/>
                    </a:lnTo>
                    <a:lnTo>
                      <a:pt x="64" y="776"/>
                    </a:lnTo>
                    <a:lnTo>
                      <a:pt x="60" y="766"/>
                    </a:lnTo>
                    <a:lnTo>
                      <a:pt x="58" y="752"/>
                    </a:lnTo>
                    <a:lnTo>
                      <a:pt x="58" y="738"/>
                    </a:lnTo>
                    <a:lnTo>
                      <a:pt x="64" y="728"/>
                    </a:lnTo>
                    <a:lnTo>
                      <a:pt x="70" y="720"/>
                    </a:lnTo>
                    <a:lnTo>
                      <a:pt x="74" y="718"/>
                    </a:lnTo>
                    <a:lnTo>
                      <a:pt x="78" y="718"/>
                    </a:lnTo>
                    <a:lnTo>
                      <a:pt x="82" y="718"/>
                    </a:lnTo>
                    <a:lnTo>
                      <a:pt x="86" y="720"/>
                    </a:lnTo>
                    <a:lnTo>
                      <a:pt x="94" y="728"/>
                    </a:lnTo>
                    <a:lnTo>
                      <a:pt x="98" y="738"/>
                    </a:lnTo>
                    <a:lnTo>
                      <a:pt x="100" y="752"/>
                    </a:lnTo>
                    <a:lnTo>
                      <a:pt x="98" y="766"/>
                    </a:lnTo>
                    <a:lnTo>
                      <a:pt x="94" y="776"/>
                    </a:lnTo>
                    <a:lnTo>
                      <a:pt x="86" y="784"/>
                    </a:lnTo>
                    <a:lnTo>
                      <a:pt x="82" y="786"/>
                    </a:lnTo>
                    <a:lnTo>
                      <a:pt x="78" y="786"/>
                    </a:lnTo>
                    <a:close/>
                  </a:path>
                </a:pathLst>
              </a:custGeom>
              <a:solidFill>
                <a:srgbClr val="0080CB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/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34" name="圆角矩形 400"/>
              <p:cNvSpPr>
                <a:spLocks noChangeArrowheads="1"/>
              </p:cNvSpPr>
              <p:nvPr/>
            </p:nvSpPr>
            <p:spPr bwMode="auto">
              <a:xfrm>
                <a:off x="6334845" y="2581582"/>
                <a:ext cx="1842025" cy="3470434"/>
              </a:xfrm>
              <a:prstGeom prst="roundRect">
                <a:avLst>
                  <a:gd name="adj" fmla="val 16667"/>
                </a:avLst>
              </a:prstGeom>
              <a:noFill/>
              <a:ln w="9525" algn="ctr">
                <a:solidFill>
                  <a:srgbClr val="0080CB"/>
                </a:solidFill>
                <a:prstDash val="dash"/>
                <a:round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algn="ctr" fontAlgn="ctr"/>
                <a:endParaRPr kumimoji="1"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cs typeface="宋体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35" name="Oval 100"/>
              <p:cNvSpPr>
                <a:spLocks noChangeArrowheads="1"/>
              </p:cNvSpPr>
              <p:nvPr/>
            </p:nvSpPr>
            <p:spPr bwMode="gray">
              <a:xfrm>
                <a:off x="7362716" y="4420652"/>
                <a:ext cx="265677" cy="234162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5</a:t>
                </a:r>
              </a:p>
            </p:txBody>
          </p:sp>
          <p:sp>
            <p:nvSpPr>
              <p:cNvPr id="536" name="Oval 100"/>
              <p:cNvSpPr>
                <a:spLocks noChangeArrowheads="1"/>
              </p:cNvSpPr>
              <p:nvPr/>
            </p:nvSpPr>
            <p:spPr bwMode="gray">
              <a:xfrm>
                <a:off x="7729797" y="3862202"/>
                <a:ext cx="265676" cy="232546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1</a:t>
                </a:r>
              </a:p>
            </p:txBody>
          </p:sp>
          <p:sp>
            <p:nvSpPr>
              <p:cNvPr id="537" name="矩形 536"/>
              <p:cNvSpPr/>
              <p:nvPr/>
            </p:nvSpPr>
            <p:spPr>
              <a:xfrm>
                <a:off x="3998381" y="2862575"/>
                <a:ext cx="990533" cy="1367826"/>
              </a:xfrm>
              <a:prstGeom prst="rect">
                <a:avLst/>
              </a:prstGeom>
              <a:solidFill>
                <a:srgbClr val="5F5C94">
                  <a:alpha val="6980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Autofit/>
              </a:bodyPr>
              <a:lstStyle/>
              <a:p>
                <a:pPr algn="ctr" fontAlgn="ctr">
                  <a:defRPr/>
                </a:pPr>
                <a:endParaRPr lang="en-US" altLang="zh-CN" sz="120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538" name="矩形 537"/>
              <p:cNvSpPr/>
              <p:nvPr/>
            </p:nvSpPr>
            <p:spPr>
              <a:xfrm>
                <a:off x="4055168" y="2959470"/>
                <a:ext cx="877337" cy="39080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>
                    <a:latin typeface="Huawei Sans" panose="020C0503030203020204" pitchFamily="34" charset="0"/>
                  </a:rPr>
                  <a:t>Временной сегмент T2</a:t>
                </a:r>
              </a:p>
            </p:txBody>
          </p:sp>
          <p:sp>
            <p:nvSpPr>
              <p:cNvPr id="539" name="矩形 538"/>
              <p:cNvSpPr/>
              <p:nvPr/>
            </p:nvSpPr>
            <p:spPr>
              <a:xfrm>
                <a:off x="4055168" y="3448787"/>
                <a:ext cx="877337" cy="389193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rIns="0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>
                    <a:latin typeface="Huawei Sans" panose="020C0503030203020204" pitchFamily="34" charset="0"/>
                  </a:rPr>
                  <a:t>Временной сегмент T1</a:t>
                </a:r>
              </a:p>
            </p:txBody>
          </p:sp>
          <p:sp>
            <p:nvSpPr>
              <p:cNvPr id="540" name="TextBox 40"/>
              <p:cNvSpPr txBox="1">
                <a:spLocks noChangeArrowheads="1"/>
              </p:cNvSpPr>
              <p:nvPr/>
            </p:nvSpPr>
            <p:spPr bwMode="auto">
              <a:xfrm>
                <a:off x="4106191" y="3881582"/>
                <a:ext cx="751557" cy="299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fontAlgn="ctr">
                  <a:defRPr/>
                </a:pPr>
                <a:r>
                  <a:rPr lang="ru-RU" sz="1200">
                    <a:latin typeface="Huawei Sans" panose="020C0503030203020204" pitchFamily="34" charset="0"/>
                  </a:rPr>
                  <a:t>Кэш</a:t>
                </a:r>
              </a:p>
            </p:txBody>
          </p:sp>
          <p:sp>
            <p:nvSpPr>
              <p:cNvPr id="103" name="右箭头 102"/>
              <p:cNvSpPr/>
              <p:nvPr/>
            </p:nvSpPr>
            <p:spPr>
              <a:xfrm>
                <a:off x="4998209" y="4072897"/>
                <a:ext cx="1847929" cy="1170052"/>
              </a:xfrm>
              <a:prstGeom prst="rightArrow">
                <a:avLst/>
              </a:prstGeom>
              <a:solidFill>
                <a:srgbClr val="DBE1F1"/>
              </a:solidFill>
              <a:ln>
                <a:solidFill>
                  <a:srgbClr val="0B74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8355" tIns="39177" rIns="78355" bIns="39177" anchor="ctr">
                <a:noAutofit/>
              </a:bodyPr>
              <a:lstStyle/>
              <a:p>
                <a:pPr algn="ctr" fontAlgn="ctr"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</a:rPr>
                  <a:t>Асинхронная удаленная репликация</a:t>
                </a:r>
              </a:p>
            </p:txBody>
          </p:sp>
        </p:grpSp>
        <p:pic>
          <p:nvPicPr>
            <p:cNvPr id="281" name="Picture 2019" descr="图片24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745" y="1469174"/>
              <a:ext cx="576322" cy="67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2" name="文本框 281"/>
            <p:cNvSpPr txBox="1"/>
            <p:nvPr/>
          </p:nvSpPr>
          <p:spPr>
            <a:xfrm>
              <a:off x="4782433" y="1741474"/>
              <a:ext cx="15418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Сервер БД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941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9548" y="447468"/>
            <a:ext cx="11532198" cy="497095"/>
          </a:xfrm>
        </p:spPr>
        <p:txBody>
          <a:bodyPr wrap="square">
            <a:noAutofit/>
          </a:bodyPr>
          <a:lstStyle/>
          <a:p>
            <a:r>
              <a:rPr lang="ru-RU" sz="3200" dirty="0">
                <a:latin typeface="Huawei Sans" panose="020C0503030203020204" pitchFamily="34" charset="0"/>
              </a:rPr>
              <a:t>Удаленная репликация — согласованность приложений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2853968" y="1064184"/>
            <a:ext cx="6587213" cy="4930108"/>
            <a:chOff x="2853968" y="1144194"/>
            <a:chExt cx="6587213" cy="4930108"/>
          </a:xfrm>
        </p:grpSpPr>
        <p:sp>
          <p:nvSpPr>
            <p:cNvPr id="9" name="Text Box 23"/>
            <p:cNvSpPr txBox="1">
              <a:spLocks noChangeArrowheads="1"/>
            </p:cNvSpPr>
            <p:nvPr/>
          </p:nvSpPr>
          <p:spPr bwMode="auto">
            <a:xfrm>
              <a:off x="4900093" y="1284964"/>
              <a:ext cx="1757636" cy="2690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9200" tIns="39600" rIns="79200" bIns="39600">
              <a:noAutofit/>
            </a:bodyPr>
            <a:lstStyle/>
            <a:p>
              <a:pPr defTabSz="801688" fontAlgn="ctr"/>
              <a:r>
                <a:rPr lang="ru-RU" sz="1400">
                  <a:solidFill>
                    <a:srgbClr val="C00000"/>
                  </a:solidFill>
                  <a:latin typeface="Huawei Sans" panose="020C0503030203020204" pitchFamily="34" charset="0"/>
                </a:rPr>
                <a:t>Агент согласованности</a:t>
              </a:r>
            </a:p>
          </p:txBody>
        </p:sp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7237774" y="1284964"/>
              <a:ext cx="1757636" cy="2690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9200" tIns="39600" rIns="79200" bIns="39600">
              <a:noAutofit/>
            </a:bodyPr>
            <a:lstStyle/>
            <a:p>
              <a:pPr defTabSz="801688" fontAlgn="ctr"/>
              <a:r>
                <a:rPr lang="ru-RU" sz="1400">
                  <a:solidFill>
                    <a:srgbClr val="000000"/>
                  </a:solidFill>
                  <a:latin typeface="Huawei Sans" panose="020C0503030203020204" pitchFamily="34" charset="0"/>
                </a:rPr>
                <a:t>Движок приложений</a:t>
              </a:r>
            </a:p>
          </p:txBody>
        </p:sp>
        <p:sp>
          <p:nvSpPr>
            <p:cNvPr id="33" name="Text Box 78"/>
            <p:cNvSpPr txBox="1">
              <a:spLocks noChangeArrowheads="1"/>
            </p:cNvSpPr>
            <p:nvPr/>
          </p:nvSpPr>
          <p:spPr bwMode="auto">
            <a:xfrm>
              <a:off x="3472536" y="1284964"/>
              <a:ext cx="1757636" cy="2690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79200" tIns="39600" rIns="79200" bIns="39600">
              <a:noAutofit/>
            </a:bodyPr>
            <a:lstStyle/>
            <a:p>
              <a:pPr defTabSz="801688" fontAlgn="ctr"/>
              <a:r>
                <a:rPr lang="ru-RU" sz="1400">
                  <a:solidFill>
                    <a:srgbClr val="000000"/>
                  </a:solidFill>
                  <a:latin typeface="Huawei Sans" panose="020C0503030203020204" pitchFamily="34" charset="0"/>
                </a:rPr>
                <a:t>Хост</a:t>
              </a:r>
            </a:p>
          </p:txBody>
        </p:sp>
        <p:sp>
          <p:nvSpPr>
            <p:cNvPr id="42" name="矩形 41"/>
            <p:cNvSpPr>
              <a:spLocks/>
            </p:cNvSpPr>
            <p:nvPr/>
          </p:nvSpPr>
          <p:spPr>
            <a:xfrm>
              <a:off x="3059542" y="4708020"/>
              <a:ext cx="6381638" cy="136628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流程图: 磁盘 45"/>
            <p:cNvSpPr/>
            <p:nvPr/>
          </p:nvSpPr>
          <p:spPr>
            <a:xfrm>
              <a:off x="4433981" y="5045246"/>
              <a:ext cx="2941783" cy="945097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上箭头 46"/>
            <p:cNvSpPr>
              <a:spLocks/>
            </p:cNvSpPr>
            <p:nvPr/>
          </p:nvSpPr>
          <p:spPr>
            <a:xfrm>
              <a:off x="4892120" y="4119800"/>
              <a:ext cx="651052" cy="862914"/>
            </a:xfrm>
            <a:prstGeom prst="upArrow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上下箭头 47"/>
            <p:cNvSpPr>
              <a:spLocks/>
            </p:cNvSpPr>
            <p:nvPr/>
          </p:nvSpPr>
          <p:spPr>
            <a:xfrm>
              <a:off x="6329785" y="4119800"/>
              <a:ext cx="651052" cy="862914"/>
            </a:xfrm>
            <a:prstGeom prst="upDown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853968" y="4368422"/>
              <a:ext cx="2279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688" fontAlgn="ctr"/>
              <a:r>
                <a:rPr lang="ru-RU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Массив хранения</a:t>
              </a: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3059542" y="4939312"/>
              <a:ext cx="1333911" cy="498475"/>
              <a:chOff x="3059542" y="4939312"/>
              <a:chExt cx="1333911" cy="498475"/>
            </a:xfrm>
          </p:grpSpPr>
          <p:sp>
            <p:nvSpPr>
              <p:cNvPr id="49" name="右箭头 48"/>
              <p:cNvSpPr>
                <a:spLocks/>
              </p:cNvSpPr>
              <p:nvPr/>
            </p:nvSpPr>
            <p:spPr>
              <a:xfrm>
                <a:off x="3188453" y="4939312"/>
                <a:ext cx="1168961" cy="498475"/>
              </a:xfrm>
              <a:prstGeom prst="rightArrow">
                <a:avLst/>
              </a:prstGeom>
              <a:solidFill>
                <a:srgbClr val="56C4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文本框 52"/>
              <p:cNvSpPr txBox="1">
                <a:spLocks/>
              </p:cNvSpPr>
              <p:nvPr/>
            </p:nvSpPr>
            <p:spPr>
              <a:xfrm>
                <a:off x="3059542" y="5034661"/>
                <a:ext cx="13339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01688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Мгн. снимок</a:t>
                </a:r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3059542" y="5507247"/>
              <a:ext cx="1333911" cy="498475"/>
              <a:chOff x="2888324" y="5575827"/>
              <a:chExt cx="1333911" cy="498475"/>
            </a:xfrm>
          </p:grpSpPr>
          <p:sp>
            <p:nvSpPr>
              <p:cNvPr id="51" name="右箭头 50"/>
              <p:cNvSpPr>
                <a:spLocks/>
              </p:cNvSpPr>
              <p:nvPr/>
            </p:nvSpPr>
            <p:spPr>
              <a:xfrm>
                <a:off x="3017235" y="5575827"/>
                <a:ext cx="1168961" cy="498475"/>
              </a:xfrm>
              <a:prstGeom prst="rightArrow">
                <a:avLst/>
              </a:prstGeom>
              <a:solidFill>
                <a:srgbClr val="56C4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文本框 53"/>
              <p:cNvSpPr txBox="1">
                <a:spLocks/>
              </p:cNvSpPr>
              <p:nvPr/>
            </p:nvSpPr>
            <p:spPr>
              <a:xfrm>
                <a:off x="2888324" y="5671176"/>
                <a:ext cx="13339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01688" fontAlgn="ctr"/>
                <a:r>
                  <a:rPr lang="ru-RU" sz="14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Репликация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590692" y="5045246"/>
              <a:ext cx="1670814" cy="761168"/>
              <a:chOff x="7590692" y="5045246"/>
              <a:chExt cx="1670814" cy="761168"/>
            </a:xfrm>
          </p:grpSpPr>
          <p:sp>
            <p:nvSpPr>
              <p:cNvPr id="50" name="右箭头 49"/>
              <p:cNvSpPr/>
              <p:nvPr/>
            </p:nvSpPr>
            <p:spPr>
              <a:xfrm rot="10800000">
                <a:off x="7592782" y="5045246"/>
                <a:ext cx="1596938" cy="761168"/>
              </a:xfrm>
              <a:prstGeom prst="rightArrow">
                <a:avLst/>
              </a:prstGeom>
              <a:solidFill>
                <a:srgbClr val="56C4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7590692" y="5271941"/>
                <a:ext cx="16708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801688" fontAlgn="ctr"/>
                <a:r>
                  <a:rPr lang="ru-RU" sz="1400" dirty="0" err="1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Зеркалирование</a:t>
                </a:r>
                <a:endPara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endParaRPr>
              </a:p>
            </p:txBody>
          </p:sp>
        </p:grpSp>
        <p:sp>
          <p:nvSpPr>
            <p:cNvPr id="56" name="文本框 55"/>
            <p:cNvSpPr txBox="1"/>
            <p:nvPr/>
          </p:nvSpPr>
          <p:spPr>
            <a:xfrm>
              <a:off x="6798984" y="4412181"/>
              <a:ext cx="11935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688" fontAlgn="ctr"/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Канал хоста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5175730" y="4412181"/>
              <a:ext cx="13973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1649" eaLnBrk="0" fontAlgn="ctr" hangingPunct="0"/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Завершено</a:t>
              </a:r>
            </a:p>
          </p:txBody>
        </p:sp>
        <p:sp>
          <p:nvSpPr>
            <p:cNvPr id="59" name="矩形 58"/>
            <p:cNvSpPr>
              <a:spLocks/>
            </p:cNvSpPr>
            <p:nvPr/>
          </p:nvSpPr>
          <p:spPr>
            <a:xfrm>
              <a:off x="3059542" y="1144194"/>
              <a:ext cx="6381639" cy="291747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3599259" y="3109335"/>
              <a:ext cx="4766895" cy="818785"/>
            </a:xfrm>
            <a:prstGeom prst="rect">
              <a:avLst/>
            </a:prstGeom>
            <a:solidFill>
              <a:srgbClr val="BEE9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3592371" y="3325472"/>
              <a:ext cx="1241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01688" fontAlgn="ctr"/>
              <a:r>
                <a:rPr lang="ru-RU">
                  <a:solidFill>
                    <a:srgbClr val="000000"/>
                  </a:solidFill>
                  <a:latin typeface="Huawei Sans" panose="020C0503030203020204" pitchFamily="34" charset="0"/>
                </a:rPr>
                <a:t>Память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867392" y="3215306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1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867391" y="3567963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7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5365071" y="3215306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2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5365070" y="3567963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8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5862750" y="3215306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3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862749" y="3567963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9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360429" y="3215306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4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6360428" y="3567963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A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858108" y="3215306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5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6858107" y="3567963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B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7355785" y="3215306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6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7355784" y="3567963"/>
              <a:ext cx="265584" cy="327790"/>
            </a:xfrm>
            <a:prstGeom prst="rect">
              <a:avLst/>
            </a:prstGeom>
            <a:solidFill>
              <a:srgbClr val="FCC8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/>
                <a:t>C</a:t>
              </a:r>
            </a:p>
          </p:txBody>
        </p:sp>
        <p:sp>
          <p:nvSpPr>
            <p:cNvPr id="74" name="Freeform 2491"/>
            <p:cNvSpPr>
              <a:spLocks/>
            </p:cNvSpPr>
            <p:nvPr/>
          </p:nvSpPr>
          <p:spPr bwMode="auto">
            <a:xfrm>
              <a:off x="4857771" y="1781701"/>
              <a:ext cx="720000" cy="720000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5" name="Freeform 2491"/>
            <p:cNvSpPr>
              <a:spLocks/>
            </p:cNvSpPr>
            <p:nvPr/>
          </p:nvSpPr>
          <p:spPr bwMode="auto">
            <a:xfrm>
              <a:off x="7230692" y="1784615"/>
              <a:ext cx="720000" cy="720000"/>
            </a:xfrm>
            <a:custGeom>
              <a:avLst/>
              <a:gdLst>
                <a:gd name="T0" fmla="*/ 0 w 722"/>
                <a:gd name="T1" fmla="*/ 0 h 720"/>
                <a:gd name="T2" fmla="*/ 0 w 722"/>
                <a:gd name="T3" fmla="*/ 0 h 720"/>
                <a:gd name="T4" fmla="*/ 0 w 722"/>
                <a:gd name="T5" fmla="*/ 0 h 720"/>
                <a:gd name="T6" fmla="*/ 0 w 722"/>
                <a:gd name="T7" fmla="*/ 0 h 720"/>
                <a:gd name="T8" fmla="*/ 0 w 722"/>
                <a:gd name="T9" fmla="*/ 0 h 720"/>
                <a:gd name="T10" fmla="*/ 0 w 722"/>
                <a:gd name="T11" fmla="*/ 0 h 720"/>
                <a:gd name="T12" fmla="*/ 0 w 722"/>
                <a:gd name="T13" fmla="*/ 0 h 720"/>
                <a:gd name="T14" fmla="*/ 0 w 722"/>
                <a:gd name="T15" fmla="*/ 0 h 720"/>
                <a:gd name="T16" fmla="*/ 0 w 722"/>
                <a:gd name="T17" fmla="*/ 0 h 720"/>
                <a:gd name="T18" fmla="*/ 0 w 722"/>
                <a:gd name="T19" fmla="*/ 0 h 720"/>
                <a:gd name="T20" fmla="*/ 0 w 722"/>
                <a:gd name="T21" fmla="*/ 0 h 720"/>
                <a:gd name="T22" fmla="*/ 0 w 722"/>
                <a:gd name="T23" fmla="*/ 0 h 720"/>
                <a:gd name="T24" fmla="*/ 0 w 722"/>
                <a:gd name="T25" fmla="*/ 0 h 720"/>
                <a:gd name="T26" fmla="*/ 0 w 722"/>
                <a:gd name="T27" fmla="*/ 0 h 720"/>
                <a:gd name="T28" fmla="*/ 0 w 722"/>
                <a:gd name="T29" fmla="*/ 0 h 720"/>
                <a:gd name="T30" fmla="*/ 0 w 722"/>
                <a:gd name="T31" fmla="*/ 0 h 720"/>
                <a:gd name="T32" fmla="*/ 0 w 722"/>
                <a:gd name="T33" fmla="*/ 0 h 720"/>
                <a:gd name="T34" fmla="*/ 0 w 722"/>
                <a:gd name="T35" fmla="*/ 0 h 720"/>
                <a:gd name="T36" fmla="*/ 0 w 722"/>
                <a:gd name="T37" fmla="*/ 0 h 720"/>
                <a:gd name="T38" fmla="*/ 0 w 722"/>
                <a:gd name="T39" fmla="*/ 0 h 720"/>
                <a:gd name="T40" fmla="*/ 0 w 722"/>
                <a:gd name="T41" fmla="*/ 0 h 720"/>
                <a:gd name="T42" fmla="*/ 0 w 722"/>
                <a:gd name="T43" fmla="*/ 0 h 720"/>
                <a:gd name="T44" fmla="*/ 0 w 722"/>
                <a:gd name="T45" fmla="*/ 0 h 720"/>
                <a:gd name="T46" fmla="*/ 0 w 722"/>
                <a:gd name="T47" fmla="*/ 0 h 720"/>
                <a:gd name="T48" fmla="*/ 0 w 722"/>
                <a:gd name="T49" fmla="*/ 0 h 720"/>
                <a:gd name="T50" fmla="*/ 0 w 722"/>
                <a:gd name="T51" fmla="*/ 0 h 720"/>
                <a:gd name="T52" fmla="*/ 0 w 722"/>
                <a:gd name="T53" fmla="*/ 0 h 720"/>
                <a:gd name="T54" fmla="*/ 0 w 722"/>
                <a:gd name="T55" fmla="*/ 0 h 720"/>
                <a:gd name="T56" fmla="*/ 0 w 722"/>
                <a:gd name="T57" fmla="*/ 0 h 720"/>
                <a:gd name="T58" fmla="*/ 0 w 722"/>
                <a:gd name="T59" fmla="*/ 0 h 720"/>
                <a:gd name="T60" fmla="*/ 0 w 722"/>
                <a:gd name="T61" fmla="*/ 0 h 720"/>
                <a:gd name="T62" fmla="*/ 0 w 722"/>
                <a:gd name="T63" fmla="*/ 0 h 720"/>
                <a:gd name="T64" fmla="*/ 0 w 722"/>
                <a:gd name="T65" fmla="*/ 0 h 720"/>
                <a:gd name="T66" fmla="*/ 0 w 722"/>
                <a:gd name="T67" fmla="*/ 0 h 720"/>
                <a:gd name="T68" fmla="*/ 0 w 722"/>
                <a:gd name="T69" fmla="*/ 0 h 720"/>
                <a:gd name="T70" fmla="*/ 0 w 722"/>
                <a:gd name="T71" fmla="*/ 0 h 720"/>
                <a:gd name="T72" fmla="*/ 0 w 722"/>
                <a:gd name="T73" fmla="*/ 0 h 720"/>
                <a:gd name="T74" fmla="*/ 0 w 722"/>
                <a:gd name="T75" fmla="*/ 0 h 720"/>
                <a:gd name="T76" fmla="*/ 0 w 722"/>
                <a:gd name="T77" fmla="*/ 0 h 720"/>
                <a:gd name="T78" fmla="*/ 0 w 722"/>
                <a:gd name="T79" fmla="*/ 0 h 720"/>
                <a:gd name="T80" fmla="*/ 0 w 722"/>
                <a:gd name="T81" fmla="*/ 0 h 720"/>
                <a:gd name="T82" fmla="*/ 0 w 722"/>
                <a:gd name="T83" fmla="*/ 0 h 720"/>
                <a:gd name="T84" fmla="*/ 0 w 722"/>
                <a:gd name="T85" fmla="*/ 0 h 720"/>
                <a:gd name="T86" fmla="*/ 0 w 722"/>
                <a:gd name="T87" fmla="*/ 0 h 720"/>
                <a:gd name="T88" fmla="*/ 0 w 722"/>
                <a:gd name="T89" fmla="*/ 0 h 720"/>
                <a:gd name="T90" fmla="*/ 0 w 722"/>
                <a:gd name="T91" fmla="*/ 0 h 720"/>
                <a:gd name="T92" fmla="*/ 0 w 722"/>
                <a:gd name="T93" fmla="*/ 0 h 720"/>
                <a:gd name="T94" fmla="*/ 0 w 722"/>
                <a:gd name="T95" fmla="*/ 0 h 720"/>
                <a:gd name="T96" fmla="*/ 0 w 722"/>
                <a:gd name="T97" fmla="*/ 0 h 720"/>
                <a:gd name="T98" fmla="*/ 0 w 722"/>
                <a:gd name="T99" fmla="*/ 0 h 720"/>
                <a:gd name="T100" fmla="*/ 0 w 722"/>
                <a:gd name="T101" fmla="*/ 0 h 720"/>
                <a:gd name="T102" fmla="*/ 0 w 722"/>
                <a:gd name="T103" fmla="*/ 0 h 720"/>
                <a:gd name="T104" fmla="*/ 0 w 722"/>
                <a:gd name="T105" fmla="*/ 0 h 720"/>
                <a:gd name="T106" fmla="*/ 0 w 722"/>
                <a:gd name="T107" fmla="*/ 0 h 720"/>
                <a:gd name="T108" fmla="*/ 0 w 722"/>
                <a:gd name="T109" fmla="*/ 0 h 720"/>
                <a:gd name="T110" fmla="*/ 0 w 722"/>
                <a:gd name="T111" fmla="*/ 0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271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20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6" name="上箭头 75"/>
            <p:cNvSpPr/>
            <p:nvPr/>
          </p:nvSpPr>
          <p:spPr>
            <a:xfrm>
              <a:off x="4992588" y="2544636"/>
              <a:ext cx="431166" cy="553977"/>
            </a:xfrm>
            <a:prstGeom prst="upArrow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上箭头 76"/>
            <p:cNvSpPr/>
            <p:nvPr/>
          </p:nvSpPr>
          <p:spPr>
            <a:xfrm rot="10800000">
              <a:off x="7303323" y="2544636"/>
              <a:ext cx="431166" cy="553977"/>
            </a:xfrm>
            <a:prstGeom prst="upArrow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右箭头 77"/>
            <p:cNvSpPr>
              <a:spLocks/>
            </p:cNvSpPr>
            <p:nvPr/>
          </p:nvSpPr>
          <p:spPr>
            <a:xfrm>
              <a:off x="3188453" y="1693169"/>
              <a:ext cx="1606838" cy="819314"/>
            </a:xfrm>
            <a:prstGeom prst="rightArrow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右箭头 78"/>
            <p:cNvSpPr>
              <a:spLocks/>
            </p:cNvSpPr>
            <p:nvPr/>
          </p:nvSpPr>
          <p:spPr>
            <a:xfrm>
              <a:off x="5732546" y="1725489"/>
              <a:ext cx="1498149" cy="819314"/>
            </a:xfrm>
            <a:prstGeom prst="rightArrow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571047" y="2548391"/>
              <a:ext cx="1489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1649" eaLnBrk="0" fontAlgn="ctr" hangingPunct="0"/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Восстановление статуса хоста.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5732546" y="2547854"/>
              <a:ext cx="1786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001649" eaLnBrk="0" fontAlgn="ctr" hangingPunct="0"/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Запись данных из памяти на диск.</a:t>
              </a:r>
            </a:p>
          </p:txBody>
        </p:sp>
        <p:sp>
          <p:nvSpPr>
            <p:cNvPr id="82" name="文本框 81"/>
            <p:cNvSpPr txBox="1">
              <a:spLocks/>
            </p:cNvSpPr>
            <p:nvPr/>
          </p:nvSpPr>
          <p:spPr>
            <a:xfrm>
              <a:off x="3007844" y="1836689"/>
              <a:ext cx="180784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1688" fontAlgn="ctr"/>
              <a:r>
                <a: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Периодический запуск</a:t>
              </a:r>
            </a:p>
          </p:txBody>
        </p:sp>
        <p:sp>
          <p:nvSpPr>
            <p:cNvPr id="83" name="文本框 82"/>
            <p:cNvSpPr txBox="1">
              <a:spLocks/>
            </p:cNvSpPr>
            <p:nvPr/>
          </p:nvSpPr>
          <p:spPr>
            <a:xfrm>
              <a:off x="5577771" y="1885297"/>
              <a:ext cx="1732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1688" fontAlgn="ctr"/>
              <a:r>
                <a:rPr lang="ru-RU" sz="14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Архивирование запросов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4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dirty="0"/>
              <a:t>По окончании данного курса обучающиеся получат следующие знания:</a:t>
            </a:r>
          </a:p>
          <a:p>
            <a:pPr lvl="1"/>
            <a:r>
              <a:rPr lang="ru-RU" dirty="0"/>
              <a:t>Концепция и важность системы DR</a:t>
            </a:r>
          </a:p>
          <a:p>
            <a:pPr lvl="1"/>
            <a:r>
              <a:rPr lang="ru-RU" dirty="0"/>
              <a:t>Преимущества и недостатки стандартных решений DR</a:t>
            </a:r>
          </a:p>
          <a:p>
            <a:pPr lvl="1"/>
            <a:r>
              <a:rPr lang="ru-RU" dirty="0"/>
              <a:t>Технические принципы решения DR</a:t>
            </a:r>
          </a:p>
          <a:p>
            <a:pPr lvl="1"/>
            <a:r>
              <a:rPr lang="ru-RU" dirty="0"/>
              <a:t>Способы развертывания системы DR на основе типичных сценариев применения</a:t>
            </a:r>
          </a:p>
          <a:p>
            <a:endParaRPr lang="en-US" altLang="zh-CN" dirty="0">
              <a:latin typeface="Huawei Sans" panose="020C0503030203020204" pitchFamily="34" charset="0"/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Удаленная репликация — группа согласованности</a:t>
            </a:r>
          </a:p>
        </p:txBody>
      </p:sp>
      <p:sp>
        <p:nvSpPr>
          <p:cNvPr id="27" name="内容占位符 26"/>
          <p:cNvSpPr>
            <a:spLocks noGrp="1"/>
          </p:cNvSpPr>
          <p:nvPr>
            <p:ph type="body" sz="quarter" idx="10"/>
          </p:nvPr>
        </p:nvSpPr>
        <p:spPr>
          <a:xfrm>
            <a:off x="768367" y="904411"/>
            <a:ext cx="10728326" cy="4875042"/>
          </a:xfrm>
        </p:spPr>
        <p:txBody>
          <a:bodyPr wrap="square">
            <a:noAutofit/>
          </a:bodyPr>
          <a:lstStyle/>
          <a:p>
            <a:pPr algn="l"/>
            <a:r>
              <a:rPr lang="ru-RU" sz="2000" dirty="0">
                <a:latin typeface="Huawei Sans" panose="020C0503030203020204" pitchFamily="34" charset="0"/>
              </a:rPr>
              <a:t>Группа согласованности обеспечивает временное соответствие зеркальных копий данных на нескольких </a:t>
            </a:r>
            <a:r>
              <a:rPr lang="ru-RU" sz="2000" dirty="0" err="1">
                <a:latin typeface="Huawei Sans" panose="020C0503030203020204" pitchFamily="34" charset="0"/>
              </a:rPr>
              <a:t>LUNах</a:t>
            </a:r>
            <a:r>
              <a:rPr lang="ru-RU" sz="2000" dirty="0">
                <a:latin typeface="Huawei Sans" panose="020C0503030203020204" pitchFamily="34" charset="0"/>
              </a:rPr>
              <a:t>.</a:t>
            </a:r>
          </a:p>
          <a:p>
            <a:pPr algn="l"/>
            <a:r>
              <a:rPr lang="ru-RU" sz="2000" dirty="0">
                <a:latin typeface="Huawei Sans" panose="020C0503030203020204" pitchFamily="34" charset="0"/>
              </a:rPr>
              <a:t>В группе согласованности операции синхронизации, разделения, прерывания и переключения выполняются одновременно для всех пар.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71664" y="3087303"/>
            <a:ext cx="6156684" cy="2915791"/>
            <a:chOff x="1547664" y="3284984"/>
            <a:chExt cx="6156684" cy="2915791"/>
          </a:xfrm>
        </p:grpSpPr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3284984"/>
              <a:ext cx="2138824" cy="2866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AutoShape 7"/>
            <p:cNvSpPr>
              <a:spLocks noChangeArrowheads="1"/>
            </p:cNvSpPr>
            <p:nvPr/>
          </p:nvSpPr>
          <p:spPr bwMode="gray">
            <a:xfrm>
              <a:off x="1815508" y="3567324"/>
              <a:ext cx="1581165" cy="31057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r>
                <a:rPr lang="ru-RU" sz="1200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Активный LUN 1</a:t>
              </a:r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gray">
            <a:xfrm>
              <a:off x="1815508" y="4036502"/>
              <a:ext cx="1581165" cy="31057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Активный LUN 2</a:t>
              </a:r>
            </a:p>
          </p:txBody>
        </p:sp>
        <p:sp>
          <p:nvSpPr>
            <p:cNvPr id="31" name="AutoShape 9"/>
            <p:cNvSpPr>
              <a:spLocks noChangeArrowheads="1"/>
            </p:cNvSpPr>
            <p:nvPr/>
          </p:nvSpPr>
          <p:spPr bwMode="gray">
            <a:xfrm>
              <a:off x="1815508" y="5639954"/>
              <a:ext cx="1581165" cy="310576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Активный LUN 8</a:t>
              </a: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2720479" y="4392859"/>
              <a:ext cx="213883" cy="4154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endParaRPr lang="en-US" altLang="zh-CN" sz="14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2720479" y="4770818"/>
              <a:ext cx="213883" cy="4154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endParaRPr lang="en-US" altLang="zh-CN" sz="14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4" name="Oval 12"/>
            <p:cNvSpPr>
              <a:spLocks noChangeArrowheads="1"/>
            </p:cNvSpPr>
            <p:nvPr/>
          </p:nvSpPr>
          <p:spPr bwMode="auto">
            <a:xfrm>
              <a:off x="2720479" y="5147736"/>
              <a:ext cx="213883" cy="4154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endParaRPr lang="en-US" altLang="zh-CN" sz="14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1681580" y="3417734"/>
              <a:ext cx="1796598" cy="2654969"/>
            </a:xfrm>
            <a:prstGeom prst="rect">
              <a:avLst/>
            </a:prstGeom>
            <a:noFill/>
            <a:ln w="28575" cap="rnd" algn="ctr">
              <a:solidFill>
                <a:srgbClr val="00FF00"/>
              </a:solidFill>
              <a:prstDash val="sysDot"/>
              <a:miter lim="800000"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font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36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5524" y="3378409"/>
              <a:ext cx="2138824" cy="2822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AutoShape 17"/>
            <p:cNvSpPr>
              <a:spLocks noChangeArrowheads="1"/>
            </p:cNvSpPr>
            <p:nvPr/>
          </p:nvSpPr>
          <p:spPr bwMode="gray">
            <a:xfrm>
              <a:off x="5833368" y="3567324"/>
              <a:ext cx="1581165" cy="31047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Резервный LUN 1</a:t>
              </a:r>
            </a:p>
          </p:txBody>
        </p:sp>
        <p:sp>
          <p:nvSpPr>
            <p:cNvPr id="38" name="AutoShape 18"/>
            <p:cNvSpPr>
              <a:spLocks noChangeArrowheads="1"/>
            </p:cNvSpPr>
            <p:nvPr/>
          </p:nvSpPr>
          <p:spPr bwMode="gray">
            <a:xfrm>
              <a:off x="5833368" y="4036502"/>
              <a:ext cx="1581165" cy="31047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Резервный LUN 2</a:t>
              </a:r>
            </a:p>
          </p:txBody>
        </p:sp>
        <p:sp>
          <p:nvSpPr>
            <p:cNvPr id="39" name="AutoShape 19"/>
            <p:cNvSpPr>
              <a:spLocks noChangeArrowheads="1"/>
            </p:cNvSpPr>
            <p:nvPr/>
          </p:nvSpPr>
          <p:spPr bwMode="gray">
            <a:xfrm>
              <a:off x="5833368" y="5639174"/>
              <a:ext cx="1581165" cy="310474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r>
                <a:rPr lang="ru-RU" sz="1200">
                  <a:solidFill>
                    <a:srgbClr val="000000"/>
                  </a:solidFill>
                  <a:latin typeface="Huawei Sans" panose="020C0503030203020204" pitchFamily="34" charset="0"/>
                </a:rPr>
                <a:t>Резервный LUN 8</a:t>
              </a:r>
            </a:p>
          </p:txBody>
        </p:sp>
        <p:sp>
          <p:nvSpPr>
            <p:cNvPr id="40" name="Oval 20"/>
            <p:cNvSpPr>
              <a:spLocks noChangeArrowheads="1"/>
            </p:cNvSpPr>
            <p:nvPr/>
          </p:nvSpPr>
          <p:spPr bwMode="auto">
            <a:xfrm>
              <a:off x="6418690" y="4391388"/>
              <a:ext cx="213883" cy="4154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endParaRPr lang="en-US" altLang="zh-CN" sz="14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1" name="Oval 21"/>
            <p:cNvSpPr>
              <a:spLocks noChangeArrowheads="1"/>
            </p:cNvSpPr>
            <p:nvPr/>
          </p:nvSpPr>
          <p:spPr bwMode="auto">
            <a:xfrm>
              <a:off x="6418690" y="4769220"/>
              <a:ext cx="213883" cy="4154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endParaRPr lang="en-US" altLang="zh-CN" sz="14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2" name="Oval 22"/>
            <p:cNvSpPr>
              <a:spLocks noChangeArrowheads="1"/>
            </p:cNvSpPr>
            <p:nvPr/>
          </p:nvSpPr>
          <p:spPr bwMode="auto">
            <a:xfrm>
              <a:off x="6418690" y="5147052"/>
              <a:ext cx="213883" cy="41541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669900"/>
              </a:solidFill>
              <a:round/>
              <a:headEnd/>
              <a:tailEnd/>
            </a:ln>
          </p:spPr>
          <p:txBody>
            <a:bodyPr wrap="square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algn="ctr" defTabSz="801688" eaLnBrk="0" fontAlgn="ctr" hangingPunct="0">
                <a:buSzPct val="100000"/>
              </a:pPr>
              <a:endParaRPr lang="en-US" altLang="zh-CN" sz="140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4515001" y="4396708"/>
              <a:ext cx="187059" cy="328854"/>
            </a:xfrm>
            <a:prstGeom prst="ellipse">
              <a:avLst/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font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4515001" y="4762572"/>
              <a:ext cx="187059" cy="328854"/>
            </a:xfrm>
            <a:prstGeom prst="ellipse">
              <a:avLst/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font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5" name="Oval 30"/>
            <p:cNvSpPr>
              <a:spLocks noChangeArrowheads="1"/>
            </p:cNvSpPr>
            <p:nvPr/>
          </p:nvSpPr>
          <p:spPr bwMode="auto">
            <a:xfrm>
              <a:off x="4515001" y="5126423"/>
              <a:ext cx="187059" cy="328854"/>
            </a:xfrm>
            <a:prstGeom prst="ellipse">
              <a:avLst/>
            </a:prstGeom>
            <a:solidFill>
              <a:srgbClr val="8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font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gray">
            <a:xfrm>
              <a:off x="3690509" y="5807203"/>
              <a:ext cx="1875001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square" lIns="0" tIns="0" rIns="0" bIns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font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5699439" y="3417734"/>
              <a:ext cx="1796598" cy="2654969"/>
            </a:xfrm>
            <a:prstGeom prst="rect">
              <a:avLst/>
            </a:prstGeom>
            <a:noFill/>
            <a:ln w="28575" cap="rnd" algn="ctr">
              <a:solidFill>
                <a:srgbClr val="00FF00"/>
              </a:solidFill>
              <a:prstDash val="sysDot"/>
              <a:miter lim="800000"/>
              <a:headEnd/>
              <a:tailEnd/>
            </a:ln>
          </p:spPr>
          <p:txBody>
            <a:bodyPr wrap="square" lIns="79200" tIns="39600" rIns="79200" bIns="3960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font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8" name="Line 32"/>
            <p:cNvSpPr>
              <a:spLocks noChangeShapeType="1"/>
            </p:cNvSpPr>
            <p:nvPr/>
          </p:nvSpPr>
          <p:spPr bwMode="gray">
            <a:xfrm>
              <a:off x="3690509" y="4081474"/>
              <a:ext cx="1875001" cy="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square" lIns="0" tIns="0" rIns="0" bIns="0" anchor="ctr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000" kern="1200">
                  <a:solidFill>
                    <a:schemeClr val="tx1"/>
                  </a:solidFill>
                  <a:latin typeface="Arial" pitchFamily="34" charset="0"/>
                  <a:ea typeface="宋体" charset="-122"/>
                  <a:cs typeface="+mn-cs"/>
                </a:defRPr>
              </a:lvl9pPr>
            </a:lstStyle>
            <a:p>
              <a:pPr fontAlgn="ctr">
                <a:lnSpc>
                  <a:spcPct val="100000"/>
                </a:lnSpc>
                <a:buClrTx/>
                <a:buSzTx/>
                <a:buFontTx/>
                <a:buNone/>
              </a:pPr>
              <a:endParaRPr lang="en-US" altLang="zh-CN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3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Сравнение технологий DR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60166" y="1018786"/>
            <a:ext cx="10706619" cy="4977781"/>
            <a:chOff x="760166" y="1018786"/>
            <a:chExt cx="10706619" cy="4977781"/>
          </a:xfrm>
        </p:grpSpPr>
        <p:grpSp>
          <p:nvGrpSpPr>
            <p:cNvPr id="3" name="组合 2"/>
            <p:cNvGrpSpPr/>
            <p:nvPr/>
          </p:nvGrpSpPr>
          <p:grpSpPr>
            <a:xfrm>
              <a:off x="760448" y="1018786"/>
              <a:ext cx="10706055" cy="1564828"/>
              <a:chOff x="758869" y="1018786"/>
              <a:chExt cx="10706055" cy="1564828"/>
            </a:xfrm>
          </p:grpSpPr>
          <p:sp>
            <p:nvSpPr>
              <p:cNvPr id="340005" name="Freeform 37"/>
              <p:cNvSpPr>
                <a:spLocks/>
              </p:cNvSpPr>
              <p:nvPr/>
            </p:nvSpPr>
            <p:spPr bwMode="auto">
              <a:xfrm>
                <a:off x="2512194" y="1018786"/>
                <a:ext cx="8952730" cy="1563383"/>
              </a:xfrm>
              <a:custGeom>
                <a:avLst/>
                <a:gdLst/>
                <a:ahLst/>
                <a:cxnLst>
                  <a:cxn ang="0">
                    <a:pos x="4002" y="0"/>
                  </a:cxn>
                  <a:cxn ang="0">
                    <a:pos x="0" y="0"/>
                  </a:cxn>
                  <a:cxn ang="0">
                    <a:pos x="125" y="217"/>
                  </a:cxn>
                  <a:cxn ang="0">
                    <a:pos x="0" y="470"/>
                  </a:cxn>
                  <a:cxn ang="0">
                    <a:pos x="4002" y="470"/>
                  </a:cxn>
                  <a:cxn ang="0">
                    <a:pos x="4002" y="0"/>
                  </a:cxn>
                </a:cxnLst>
                <a:rect l="0" t="0" r="r" b="b"/>
                <a:pathLst>
                  <a:path w="4002" h="470">
                    <a:moveTo>
                      <a:pt x="4002" y="0"/>
                    </a:moveTo>
                    <a:lnTo>
                      <a:pt x="0" y="0"/>
                    </a:lnTo>
                    <a:lnTo>
                      <a:pt x="125" y="217"/>
                    </a:lnTo>
                    <a:lnTo>
                      <a:pt x="0" y="470"/>
                    </a:lnTo>
                    <a:lnTo>
                      <a:pt x="4002" y="470"/>
                    </a:lnTo>
                    <a:lnTo>
                      <a:pt x="4002" y="0"/>
                    </a:lnTo>
                  </a:path>
                </a:pathLst>
              </a:custGeom>
              <a:noFill/>
              <a:ln w="1905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pPr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0006" name="Freeform 38"/>
              <p:cNvSpPr>
                <a:spLocks/>
              </p:cNvSpPr>
              <p:nvPr/>
            </p:nvSpPr>
            <p:spPr bwMode="auto">
              <a:xfrm>
                <a:off x="758869" y="1018786"/>
                <a:ext cx="2066445" cy="1564828"/>
              </a:xfrm>
              <a:custGeom>
                <a:avLst/>
                <a:gdLst/>
                <a:ahLst/>
                <a:cxnLst>
                  <a:cxn ang="0">
                    <a:pos x="0" y="470"/>
                  </a:cxn>
                  <a:cxn ang="0">
                    <a:pos x="1081" y="470"/>
                  </a:cxn>
                  <a:cxn ang="0">
                    <a:pos x="1213" y="233"/>
                  </a:cxn>
                  <a:cxn ang="0">
                    <a:pos x="1080" y="0"/>
                  </a:cxn>
                  <a:cxn ang="0">
                    <a:pos x="0" y="0"/>
                  </a:cxn>
                  <a:cxn ang="0">
                    <a:pos x="0" y="470"/>
                  </a:cxn>
                </a:cxnLst>
                <a:rect l="0" t="0" r="r" b="b"/>
                <a:pathLst>
                  <a:path w="1213" h="470">
                    <a:moveTo>
                      <a:pt x="0" y="470"/>
                    </a:moveTo>
                    <a:lnTo>
                      <a:pt x="1081" y="470"/>
                    </a:lnTo>
                    <a:lnTo>
                      <a:pt x="1213" y="233"/>
                    </a:lnTo>
                    <a:lnTo>
                      <a:pt x="1080" y="0"/>
                    </a:lnTo>
                    <a:lnTo>
                      <a:pt x="0" y="0"/>
                    </a:lnTo>
                    <a:lnTo>
                      <a:pt x="0" y="470"/>
                    </a:ln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9701" name="Text Box 14"/>
              <p:cNvSpPr txBox="1">
                <a:spLocks noChangeArrowheads="1"/>
              </p:cNvSpPr>
              <p:nvPr/>
            </p:nvSpPr>
            <p:spPr bwMode="auto">
              <a:xfrm>
                <a:off x="976601" y="1296002"/>
                <a:ext cx="1806160" cy="126992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Ins="0">
                <a:noAutofit/>
              </a:bodyPr>
              <a:lstStyle/>
              <a:p>
                <a:pPr eaLnBrk="0" fontAlgn="ctr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lang="ru-RU" sz="1200" b="1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На основе хостов</a:t>
                </a:r>
                <a:r>
                  <a:rPr lang="ru-RU" sz="120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 (стандартное ПО репликации, такое как Symantec VVR, Oracle DataGuard, DSG и Quest)</a:t>
                </a:r>
              </a:p>
            </p:txBody>
          </p:sp>
          <p:sp>
            <p:nvSpPr>
              <p:cNvPr id="340042" name="Rectangle 74"/>
              <p:cNvSpPr>
                <a:spLocks noChangeArrowheads="1"/>
              </p:cNvSpPr>
              <p:nvPr/>
            </p:nvSpPr>
            <p:spPr bwMode="auto">
              <a:xfrm>
                <a:off x="4142223" y="1080976"/>
                <a:ext cx="7255326" cy="708414"/>
              </a:xfrm>
              <a:prstGeom prst="rect">
                <a:avLst/>
              </a:prstGeom>
              <a:solidFill>
                <a:srgbClr val="30B5C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68546" tIns="34274" rIns="68546" bIns="34274" anchor="ctr">
                <a:noAutofit/>
              </a:bodyPr>
              <a:lstStyle/>
              <a:p>
                <a:pPr indent="134486" eaLnBrk="0" fontAlgn="ctr" hangingPunct="0">
                  <a:buSzPct val="100000"/>
                  <a:defRPr/>
                </a:pPr>
                <a:endParaRPr lang="en-US" altLang="zh-CN" sz="12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40043" name="Rectangle 75"/>
              <p:cNvSpPr>
                <a:spLocks noChangeArrowheads="1"/>
              </p:cNvSpPr>
              <p:nvPr/>
            </p:nvSpPr>
            <p:spPr bwMode="auto">
              <a:xfrm>
                <a:off x="4142223" y="1884355"/>
                <a:ext cx="7255326" cy="6574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68546" tIns="34274" rIns="68546" bIns="34274" anchor="ctr">
                <a:noAutofit/>
              </a:bodyPr>
              <a:lstStyle/>
              <a:p>
                <a:pPr indent="134486" eaLnBrk="0" fontAlgn="ctr" hangingPunct="0">
                  <a:buSzPct val="100000"/>
                  <a:defRPr/>
                </a:pPr>
                <a:endParaRPr lang="en-US" altLang="zh-CN" sz="1200" b="1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9710" name="Text Box 77"/>
              <p:cNvSpPr txBox="1">
                <a:spLocks noChangeArrowheads="1"/>
              </p:cNvSpPr>
              <p:nvPr/>
            </p:nvSpPr>
            <p:spPr bwMode="auto">
              <a:xfrm>
                <a:off x="4154534" y="1113138"/>
                <a:ext cx="7255473" cy="69001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801688" fontAlgn="ctr"/>
                <a:r>
                  <a:rPr lang="ru-RU" sz="11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Функция реализуется на хостах, и совместимость между базовыми устройствами не требуется.</a:t>
                </a:r>
              </a:p>
              <a:p>
                <a:pPr defTabSz="801688" fontAlgn="ctr"/>
                <a:r>
                  <a:rPr lang="ru-RU" sz="11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В процессе репликации базы данных центр DR может взять на себя часть сервисов основного центра.</a:t>
                </a:r>
              </a:p>
            </p:txBody>
          </p:sp>
          <p:sp>
            <p:nvSpPr>
              <p:cNvPr id="29711" name="Text Box 78"/>
              <p:cNvSpPr txBox="1">
                <a:spLocks noChangeArrowheads="1"/>
              </p:cNvSpPr>
              <p:nvPr/>
            </p:nvSpPr>
            <p:spPr bwMode="auto">
              <a:xfrm>
                <a:off x="4163433" y="1881538"/>
                <a:ext cx="7295151" cy="64011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801688" fontAlgn="ctr"/>
                <a:r>
                  <a:rPr lang="ru-RU" sz="10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Репликация базы данных может выполняться только для соответствующей базы данных.</a:t>
                </a:r>
              </a:p>
              <a:p>
                <a:pPr defTabSz="801688" fontAlgn="ctr"/>
                <a:r>
                  <a:rPr lang="ru-RU" sz="10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Репликация на уровне хоста занимает определенные ресурсы хоста и оказывает влияние на работу системы приложений.</a:t>
                </a:r>
              </a:p>
              <a:p>
                <a:pPr defTabSz="801688" fontAlgn="ctr"/>
                <a:r>
                  <a:rPr lang="ru-RU" sz="10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Реализация на хостах является сложной задачей и, как правило, требует реконструкции системы.</a:t>
                </a:r>
              </a:p>
            </p:txBody>
          </p:sp>
          <p:sp>
            <p:nvSpPr>
              <p:cNvPr id="25" name="椭圆 24"/>
              <p:cNvSpPr>
                <a:spLocks/>
              </p:cNvSpPr>
              <p:nvPr/>
            </p:nvSpPr>
            <p:spPr bwMode="auto">
              <a:xfrm>
                <a:off x="2834729" y="1115886"/>
                <a:ext cx="1227844" cy="459203"/>
              </a:xfrm>
              <a:prstGeom prst="ellipse">
                <a:avLst/>
              </a:prstGeom>
              <a:solidFill>
                <a:srgbClr val="30B5C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34274" rIns="0" bIns="34274" anchor="ctr">
                <a:noAutofit/>
              </a:bodyPr>
              <a:lstStyle/>
              <a:p>
                <a:pPr algn="ctr" defTabSz="801688" eaLnBrk="0" fontAlgn="ctr" hangingPunct="0">
                  <a:buSzPct val="100000"/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Преимущества</a:t>
                </a:r>
              </a:p>
            </p:txBody>
          </p:sp>
          <p:sp>
            <p:nvSpPr>
              <p:cNvPr id="26" name="椭圆 25"/>
              <p:cNvSpPr>
                <a:spLocks/>
              </p:cNvSpPr>
              <p:nvPr/>
            </p:nvSpPr>
            <p:spPr bwMode="auto">
              <a:xfrm>
                <a:off x="2834729" y="1983490"/>
                <a:ext cx="1227844" cy="4592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34274" rIns="0" bIns="34274" anchor="ctr">
                <a:noAutofit/>
              </a:bodyPr>
              <a:lstStyle/>
              <a:p>
                <a:pPr algn="ctr" defTabSz="801688" eaLnBrk="0" fontAlgn="ctr" hangingPunct="0">
                  <a:buSzPct val="100000"/>
                  <a:defRPr/>
                </a:pPr>
                <a:r>
                  <a:rPr lang="ru-RU" sz="1200" b="1">
                    <a:latin typeface="Huawei Sans" panose="020C0503030203020204" pitchFamily="34" charset="0"/>
                  </a:rPr>
                  <a:t>Недостатки</a:t>
                </a: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60166" y="2640615"/>
              <a:ext cx="10706619" cy="1452684"/>
              <a:chOff x="761463" y="2707990"/>
              <a:chExt cx="10706619" cy="1452684"/>
            </a:xfrm>
          </p:grpSpPr>
          <p:sp>
            <p:nvSpPr>
              <p:cNvPr id="340020" name="Freeform 52"/>
              <p:cNvSpPr>
                <a:spLocks/>
              </p:cNvSpPr>
              <p:nvPr/>
            </p:nvSpPr>
            <p:spPr bwMode="auto">
              <a:xfrm>
                <a:off x="2512145" y="2707990"/>
                <a:ext cx="8955937" cy="1451343"/>
              </a:xfrm>
              <a:custGeom>
                <a:avLst/>
                <a:gdLst/>
                <a:ahLst/>
                <a:cxnLst>
                  <a:cxn ang="0">
                    <a:pos x="4002" y="0"/>
                  </a:cxn>
                  <a:cxn ang="0">
                    <a:pos x="0" y="0"/>
                  </a:cxn>
                  <a:cxn ang="0">
                    <a:pos x="125" y="217"/>
                  </a:cxn>
                  <a:cxn ang="0">
                    <a:pos x="0" y="470"/>
                  </a:cxn>
                  <a:cxn ang="0">
                    <a:pos x="4002" y="470"/>
                  </a:cxn>
                  <a:cxn ang="0">
                    <a:pos x="4002" y="0"/>
                  </a:cxn>
                </a:cxnLst>
                <a:rect l="0" t="0" r="r" b="b"/>
                <a:pathLst>
                  <a:path w="4002" h="470">
                    <a:moveTo>
                      <a:pt x="4002" y="0"/>
                    </a:moveTo>
                    <a:lnTo>
                      <a:pt x="0" y="0"/>
                    </a:lnTo>
                    <a:lnTo>
                      <a:pt x="125" y="217"/>
                    </a:lnTo>
                    <a:lnTo>
                      <a:pt x="0" y="470"/>
                    </a:lnTo>
                    <a:lnTo>
                      <a:pt x="4002" y="470"/>
                    </a:lnTo>
                    <a:lnTo>
                      <a:pt x="4002" y="0"/>
                    </a:lnTo>
                  </a:path>
                </a:pathLst>
              </a:custGeom>
              <a:noFill/>
              <a:ln w="1905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pPr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0021" name="Freeform 53"/>
              <p:cNvSpPr>
                <a:spLocks/>
              </p:cNvSpPr>
              <p:nvPr/>
            </p:nvSpPr>
            <p:spPr bwMode="auto">
              <a:xfrm>
                <a:off x="761463" y="2707990"/>
                <a:ext cx="2077435" cy="1452684"/>
              </a:xfrm>
              <a:custGeom>
                <a:avLst/>
                <a:gdLst/>
                <a:ahLst/>
                <a:cxnLst>
                  <a:cxn ang="0">
                    <a:pos x="0" y="470"/>
                  </a:cxn>
                  <a:cxn ang="0">
                    <a:pos x="1081" y="470"/>
                  </a:cxn>
                  <a:cxn ang="0">
                    <a:pos x="1213" y="233"/>
                  </a:cxn>
                  <a:cxn ang="0">
                    <a:pos x="1080" y="0"/>
                  </a:cxn>
                  <a:cxn ang="0">
                    <a:pos x="0" y="0"/>
                  </a:cxn>
                  <a:cxn ang="0">
                    <a:pos x="0" y="470"/>
                  </a:cxn>
                </a:cxnLst>
                <a:rect l="0" t="0" r="r" b="b"/>
                <a:pathLst>
                  <a:path w="1213" h="470">
                    <a:moveTo>
                      <a:pt x="0" y="470"/>
                    </a:moveTo>
                    <a:lnTo>
                      <a:pt x="1081" y="470"/>
                    </a:lnTo>
                    <a:lnTo>
                      <a:pt x="1213" y="233"/>
                    </a:lnTo>
                    <a:lnTo>
                      <a:pt x="1080" y="0"/>
                    </a:lnTo>
                    <a:lnTo>
                      <a:pt x="0" y="0"/>
                    </a:lnTo>
                    <a:lnTo>
                      <a:pt x="0" y="470"/>
                    </a:ln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9706" name="Text Box 14"/>
              <p:cNvSpPr txBox="1">
                <a:spLocks noChangeArrowheads="1"/>
              </p:cNvSpPr>
              <p:nvPr/>
            </p:nvSpPr>
            <p:spPr bwMode="auto">
              <a:xfrm>
                <a:off x="987308" y="3114155"/>
                <a:ext cx="1806160" cy="8865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Ins="0">
                <a:noAutofit/>
              </a:bodyPr>
              <a:lstStyle/>
              <a:p>
                <a:pPr eaLnBrk="0" fontAlgn="ctr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lang="ru-RU" sz="1200" b="1">
                    <a:latin typeface="Huawei Sans" panose="020C0503030203020204" pitchFamily="34" charset="0"/>
                  </a:rPr>
                  <a:t>На основе сети</a:t>
                </a:r>
                <a:r>
                  <a:rPr lang="ru-RU" sz="1200">
                    <a:latin typeface="Huawei Sans" panose="020C0503030203020204" pitchFamily="34" charset="0"/>
                  </a:rPr>
                  <a:t> (IBM SVC, EMC VPLEX и </a:t>
                </a:r>
                <a:r>
                  <a:rPr lang="ru-RU" sz="1200" b="1">
                    <a:latin typeface="Huawei Sans" panose="020C0503030203020204" pitchFamily="34" charset="0"/>
                  </a:rPr>
                  <a:t>Huawei VIS</a:t>
                </a:r>
                <a:r>
                  <a:rPr lang="ru-RU" sz="1200">
                    <a:latin typeface="Huawei Sans" panose="020C0503030203020204" pitchFamily="34" charset="0"/>
                  </a:rPr>
                  <a:t>)</a:t>
                </a:r>
              </a:p>
            </p:txBody>
          </p:sp>
          <p:sp>
            <p:nvSpPr>
              <p:cNvPr id="340047" name="Rectangle 79"/>
              <p:cNvSpPr>
                <a:spLocks noChangeArrowheads="1"/>
              </p:cNvSpPr>
              <p:nvPr/>
            </p:nvSpPr>
            <p:spPr bwMode="auto">
              <a:xfrm>
                <a:off x="4130017" y="2794237"/>
                <a:ext cx="7267532" cy="854121"/>
              </a:xfrm>
              <a:prstGeom prst="rect">
                <a:avLst/>
              </a:prstGeom>
              <a:solidFill>
                <a:srgbClr val="30B5C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68546" tIns="34274" rIns="68546" bIns="34274" anchor="ctr">
                <a:noAutofit/>
              </a:bodyPr>
              <a:lstStyle/>
              <a:p>
                <a:pPr indent="134486" eaLnBrk="0" fontAlgn="ctr" hangingPunct="0">
                  <a:buSzPct val="100000"/>
                  <a:defRPr/>
                </a:pPr>
                <a:endParaRPr lang="en-US" altLang="zh-CN" sz="12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40048" name="Rectangle 80"/>
              <p:cNvSpPr>
                <a:spLocks noChangeArrowheads="1"/>
              </p:cNvSpPr>
              <p:nvPr/>
            </p:nvSpPr>
            <p:spPr bwMode="auto">
              <a:xfrm>
                <a:off x="4130017" y="3750521"/>
                <a:ext cx="7267532" cy="3282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68546" tIns="34274" rIns="68546" bIns="34274" anchor="ctr">
                <a:noAutofit/>
              </a:bodyPr>
              <a:lstStyle/>
              <a:p>
                <a:pPr indent="134486" eaLnBrk="0" fontAlgn="ctr" hangingPunct="0">
                  <a:buSzPct val="100000"/>
                  <a:defRPr/>
                </a:pPr>
                <a:endParaRPr lang="en-US" altLang="zh-CN" sz="1200" b="1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9714" name="Text Box 81"/>
              <p:cNvSpPr txBox="1">
                <a:spLocks noChangeArrowheads="1"/>
              </p:cNvSpPr>
              <p:nvPr/>
            </p:nvSpPr>
            <p:spPr bwMode="auto">
              <a:xfrm>
                <a:off x="4145099" y="2784590"/>
                <a:ext cx="7243015" cy="79012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801688" fontAlgn="ctr"/>
                <a:r>
                  <a:rPr lang="ru-RU" sz="10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Широкая совместимость с различными внутренними гетерогенными ресурсами хранения SAN.</a:t>
                </a:r>
              </a:p>
              <a:p>
                <a:pPr defTabSz="801688" fontAlgn="ctr"/>
                <a:r>
                  <a:rPr lang="ru-RU" sz="10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Одновременное аварийное восстановление нескольких массивов SAN без взаимно-однозначного соответствия.</a:t>
                </a:r>
              </a:p>
              <a:p>
                <a:pPr defTabSz="801688" fontAlgn="ctr"/>
                <a:r>
                  <a:rPr lang="ru-RU" sz="10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Возможность расширения платформы аварийного восстановления.</a:t>
                </a:r>
              </a:p>
              <a:p>
                <a:pPr defTabSz="801688" fontAlgn="ctr"/>
                <a:r>
                  <a:rPr lang="ru-RU" sz="10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Отсутствие необходимости в дополнительных вложениях по мере увеличения количества хостов и массивов.</a:t>
                </a:r>
              </a:p>
            </p:txBody>
          </p:sp>
          <p:sp>
            <p:nvSpPr>
              <p:cNvPr id="29715" name="Text Box 83"/>
              <p:cNvSpPr txBox="1">
                <a:spLocks noChangeArrowheads="1"/>
              </p:cNvSpPr>
              <p:nvPr/>
            </p:nvSpPr>
            <p:spPr bwMode="auto">
              <a:xfrm>
                <a:off x="4133508" y="3705395"/>
                <a:ext cx="7231240" cy="419909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801688" fontAlgn="ctr"/>
                <a:r>
                  <a:rPr lang="ru-RU" sz="11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Высокие первоначальные инвестиции, потому что немногие поставщики могут предоставить такое решение.</a:t>
                </a:r>
              </a:p>
            </p:txBody>
          </p:sp>
          <p:sp>
            <p:nvSpPr>
              <p:cNvPr id="34" name="椭圆 33"/>
              <p:cNvSpPr>
                <a:spLocks/>
              </p:cNvSpPr>
              <p:nvPr/>
            </p:nvSpPr>
            <p:spPr bwMode="auto">
              <a:xfrm>
                <a:off x="2834729" y="2877481"/>
                <a:ext cx="1227844" cy="459203"/>
              </a:xfrm>
              <a:prstGeom prst="ellipse">
                <a:avLst/>
              </a:prstGeom>
              <a:solidFill>
                <a:srgbClr val="30B5C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34274" rIns="0" bIns="34274" anchor="ctr">
                <a:noAutofit/>
              </a:bodyPr>
              <a:lstStyle/>
              <a:p>
                <a:pPr algn="ctr" defTabSz="801688" eaLnBrk="0" fontAlgn="ctr" hangingPunct="0">
                  <a:buSzPct val="100000"/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Преимущества</a:t>
                </a:r>
              </a:p>
            </p:txBody>
          </p:sp>
          <p:sp>
            <p:nvSpPr>
              <p:cNvPr id="35" name="椭圆 34"/>
              <p:cNvSpPr>
                <a:spLocks/>
              </p:cNvSpPr>
              <p:nvPr/>
            </p:nvSpPr>
            <p:spPr bwMode="auto">
              <a:xfrm>
                <a:off x="2834729" y="3619614"/>
                <a:ext cx="1227844" cy="4592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34274" rIns="0" bIns="34274" anchor="ctr">
                <a:noAutofit/>
              </a:bodyPr>
              <a:lstStyle/>
              <a:p>
                <a:pPr algn="ctr" defTabSz="801688" eaLnBrk="0" fontAlgn="ctr" hangingPunct="0">
                  <a:buSzPct val="100000"/>
                  <a:defRPr/>
                </a:pPr>
                <a:r>
                  <a:rPr lang="ru-RU" sz="1200" b="1">
                    <a:latin typeface="Huawei Sans" panose="020C0503030203020204" pitchFamily="34" charset="0"/>
                  </a:rPr>
                  <a:t>Недостатки</a:t>
                </a: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762394" y="4137770"/>
              <a:ext cx="10702162" cy="1858797"/>
              <a:chOff x="762761" y="4262895"/>
              <a:chExt cx="10702162" cy="1858797"/>
            </a:xfrm>
          </p:grpSpPr>
          <p:sp>
            <p:nvSpPr>
              <p:cNvPr id="340024" name="Freeform 56"/>
              <p:cNvSpPr>
                <a:spLocks/>
              </p:cNvSpPr>
              <p:nvPr/>
            </p:nvSpPr>
            <p:spPr bwMode="auto">
              <a:xfrm>
                <a:off x="2512194" y="4263029"/>
                <a:ext cx="8952729" cy="1857080"/>
              </a:xfrm>
              <a:custGeom>
                <a:avLst/>
                <a:gdLst/>
                <a:ahLst/>
                <a:cxnLst>
                  <a:cxn ang="0">
                    <a:pos x="4002" y="0"/>
                  </a:cxn>
                  <a:cxn ang="0">
                    <a:pos x="0" y="0"/>
                  </a:cxn>
                  <a:cxn ang="0">
                    <a:pos x="125" y="217"/>
                  </a:cxn>
                  <a:cxn ang="0">
                    <a:pos x="0" y="470"/>
                  </a:cxn>
                  <a:cxn ang="0">
                    <a:pos x="4002" y="470"/>
                  </a:cxn>
                  <a:cxn ang="0">
                    <a:pos x="4002" y="0"/>
                  </a:cxn>
                </a:cxnLst>
                <a:rect l="0" t="0" r="r" b="b"/>
                <a:pathLst>
                  <a:path w="4002" h="470">
                    <a:moveTo>
                      <a:pt x="4002" y="0"/>
                    </a:moveTo>
                    <a:lnTo>
                      <a:pt x="0" y="0"/>
                    </a:lnTo>
                    <a:lnTo>
                      <a:pt x="125" y="217"/>
                    </a:lnTo>
                    <a:lnTo>
                      <a:pt x="0" y="470"/>
                    </a:lnTo>
                    <a:lnTo>
                      <a:pt x="4002" y="470"/>
                    </a:lnTo>
                    <a:lnTo>
                      <a:pt x="4002" y="0"/>
                    </a:lnTo>
                  </a:path>
                </a:pathLst>
              </a:custGeom>
              <a:noFill/>
              <a:ln w="19050" cap="flat" cmpd="sng">
                <a:solidFill>
                  <a:schemeClr val="bg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pPr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zh-CN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340025" name="Freeform 57"/>
              <p:cNvSpPr>
                <a:spLocks/>
              </p:cNvSpPr>
              <p:nvPr/>
            </p:nvSpPr>
            <p:spPr bwMode="auto">
              <a:xfrm>
                <a:off x="762761" y="4262895"/>
                <a:ext cx="2082932" cy="1858797"/>
              </a:xfrm>
              <a:custGeom>
                <a:avLst/>
                <a:gdLst/>
                <a:ahLst/>
                <a:cxnLst>
                  <a:cxn ang="0">
                    <a:pos x="0" y="470"/>
                  </a:cxn>
                  <a:cxn ang="0">
                    <a:pos x="1081" y="470"/>
                  </a:cxn>
                  <a:cxn ang="0">
                    <a:pos x="1213" y="233"/>
                  </a:cxn>
                  <a:cxn ang="0">
                    <a:pos x="1080" y="0"/>
                  </a:cxn>
                  <a:cxn ang="0">
                    <a:pos x="0" y="0"/>
                  </a:cxn>
                  <a:cxn ang="0">
                    <a:pos x="0" y="470"/>
                  </a:cxn>
                </a:cxnLst>
                <a:rect l="0" t="0" r="r" b="b"/>
                <a:pathLst>
                  <a:path w="1213" h="470">
                    <a:moveTo>
                      <a:pt x="0" y="470"/>
                    </a:moveTo>
                    <a:lnTo>
                      <a:pt x="1081" y="470"/>
                    </a:lnTo>
                    <a:lnTo>
                      <a:pt x="1213" y="233"/>
                    </a:lnTo>
                    <a:lnTo>
                      <a:pt x="1080" y="0"/>
                    </a:lnTo>
                    <a:lnTo>
                      <a:pt x="0" y="0"/>
                    </a:lnTo>
                    <a:lnTo>
                      <a:pt x="0" y="470"/>
                    </a:lnTo>
                  </a:path>
                </a:pathLst>
              </a:custGeom>
              <a:solidFill>
                <a:schemeClr val="bg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>
                <a:noAutofit/>
              </a:bodyPr>
              <a:lstStyle/>
              <a:p>
                <a:pPr fontAlgn="ctr">
                  <a:defRPr/>
                </a:pPr>
                <a:endParaRPr lang="en-US" altLang="zh-CN" sz="12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29707" name="Text Box 14"/>
              <p:cNvSpPr txBox="1">
                <a:spLocks noChangeArrowheads="1"/>
              </p:cNvSpPr>
              <p:nvPr/>
            </p:nvSpPr>
            <p:spPr bwMode="auto">
              <a:xfrm>
                <a:off x="894414" y="4503539"/>
                <a:ext cx="1819626" cy="107824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rIns="0">
                <a:noAutofit/>
              </a:bodyPr>
              <a:lstStyle/>
              <a:p>
                <a:pPr eaLnBrk="0" fontAlgn="ctr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None/>
                </a:pPr>
                <a:r>
                  <a:rPr lang="ru-RU" sz="1200" b="1" dirty="0">
                    <a:latin typeface="Huawei Sans" panose="020C0503030203020204" pitchFamily="34" charset="0"/>
                  </a:rPr>
                  <a:t>На основе массива</a:t>
                </a:r>
                <a:r>
                  <a:rPr lang="ru-RU" sz="1200" dirty="0">
                    <a:latin typeface="Huawei Sans" panose="020C0503030203020204" pitchFamily="34" charset="0"/>
                  </a:rPr>
                  <a:t> (массивы, поддерживающие </a:t>
                </a:r>
                <a:r>
                  <a:rPr lang="ru-RU" sz="1200" dirty="0" err="1">
                    <a:latin typeface="Huawei Sans" panose="020C0503030203020204" pitchFamily="34" charset="0"/>
                  </a:rPr>
                  <a:t>зеркалирование</a:t>
                </a:r>
                <a:r>
                  <a:rPr lang="ru-RU" sz="1200" dirty="0">
                    <a:latin typeface="Huawei Sans" panose="020C0503030203020204" pitchFamily="34" charset="0"/>
                  </a:rPr>
                  <a:t> или репликацию, например </a:t>
                </a:r>
                <a:r>
                  <a:rPr lang="ru-RU" sz="1200" b="1" dirty="0">
                    <a:latin typeface="Huawei Sans" panose="020C0503030203020204" pitchFamily="34" charset="0"/>
                  </a:rPr>
                  <a:t>серия </a:t>
                </a:r>
                <a:r>
                  <a:rPr lang="ru-RU" sz="1200" b="1" dirty="0" err="1">
                    <a:latin typeface="Huawei Sans" panose="020C0503030203020204" pitchFamily="34" charset="0"/>
                  </a:rPr>
                  <a:t>Huawei</a:t>
                </a:r>
                <a:r>
                  <a:rPr lang="ru-RU" sz="1200" b="1" dirty="0">
                    <a:latin typeface="Huawei Sans" panose="020C0503030203020204" pitchFamily="34" charset="0"/>
                  </a:rPr>
                  <a:t> </a:t>
                </a:r>
                <a:r>
                  <a:rPr lang="ru-RU" sz="1200" b="1" dirty="0" err="1">
                    <a:latin typeface="Huawei Sans" panose="020C0503030203020204" pitchFamily="34" charset="0"/>
                  </a:rPr>
                  <a:t>OceanStor</a:t>
                </a:r>
                <a:r>
                  <a:rPr lang="ru-RU" sz="1200" dirty="0">
                    <a:latin typeface="Huawei Sans" panose="020C0503030203020204" pitchFamily="34" charset="0"/>
                  </a:rPr>
                  <a:t>)</a:t>
                </a:r>
              </a:p>
            </p:txBody>
          </p:sp>
          <p:sp>
            <p:nvSpPr>
              <p:cNvPr id="340052" name="Rectangle 84"/>
              <p:cNvSpPr>
                <a:spLocks noChangeArrowheads="1"/>
              </p:cNvSpPr>
              <p:nvPr/>
            </p:nvSpPr>
            <p:spPr bwMode="auto">
              <a:xfrm>
                <a:off x="4135713" y="4325357"/>
                <a:ext cx="7261836" cy="803634"/>
              </a:xfrm>
              <a:prstGeom prst="rect">
                <a:avLst/>
              </a:prstGeom>
              <a:solidFill>
                <a:srgbClr val="30B5C5"/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68546" tIns="34274" rIns="68546" bIns="34274" anchor="ctr">
                <a:noAutofit/>
              </a:bodyPr>
              <a:lstStyle/>
              <a:p>
                <a:pPr indent="134486" eaLnBrk="0" fontAlgn="ctr" hangingPunct="0">
                  <a:buSzPct val="100000"/>
                  <a:defRPr/>
                </a:pPr>
                <a:endParaRPr lang="en-US" altLang="zh-CN" sz="1200" b="1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340053" name="Rectangle 85"/>
              <p:cNvSpPr>
                <a:spLocks noChangeArrowheads="1"/>
              </p:cNvSpPr>
              <p:nvPr/>
            </p:nvSpPr>
            <p:spPr bwMode="auto">
              <a:xfrm>
                <a:off x="4135713" y="5194072"/>
                <a:ext cx="7261836" cy="8129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square" lIns="68546" tIns="34274" rIns="68546" bIns="34274" anchor="ctr">
                <a:noAutofit/>
              </a:bodyPr>
              <a:lstStyle/>
              <a:p>
                <a:pPr indent="134486" eaLnBrk="0" fontAlgn="ctr" hangingPunct="0">
                  <a:buSzPct val="100000"/>
                  <a:defRPr/>
                </a:pPr>
                <a:endParaRPr lang="en-US" altLang="zh-CN" sz="1200" b="1">
                  <a:latin typeface="Huawei Sans" panose="020C0503030203020204" pitchFamily="34" charset="0"/>
                  <a:ea typeface="方正兰亭黑简体" panose="02000000000000000000" pitchFamily="2" charset="-122"/>
                  <a:cs typeface="Huawei Sans" panose="020C0503030203020204" pitchFamily="34" charset="0"/>
                  <a:sym typeface="Huawei Sans" panose="020C0503030203020204" pitchFamily="34" charset="0"/>
                </a:endParaRPr>
              </a:p>
            </p:txBody>
          </p:sp>
          <p:sp>
            <p:nvSpPr>
              <p:cNvPr id="29718" name="Text Box 86"/>
              <p:cNvSpPr txBox="1">
                <a:spLocks noChangeArrowheads="1"/>
              </p:cNvSpPr>
              <p:nvPr/>
            </p:nvSpPr>
            <p:spPr bwMode="auto">
              <a:xfrm>
                <a:off x="4156480" y="4517772"/>
                <a:ext cx="7241069" cy="418803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defTabSz="801688" fontAlgn="ctr"/>
                <a:r>
                  <a:rPr lang="ru-RU" sz="12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Репликация данных не оказывает влияния на работу прикладной системы хостов.</a:t>
                </a:r>
              </a:p>
              <a:p>
                <a:pPr defTabSz="801688" fontAlgn="ctr"/>
                <a:r>
                  <a:rPr lang="ru-RU" sz="12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При сбое основного массива приложения могут быть быстро переключены на массив DR.</a:t>
                </a:r>
              </a:p>
              <a:p>
                <a:pPr defTabSz="801688" fontAlgn="ctr"/>
                <a:r>
                  <a:rPr lang="ru-RU" sz="12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Репликация данных реализована на основе массивов нижнего уровня, поэтому с пользователей не взимается плата на базе лицензий на хост.</a:t>
                </a:r>
              </a:p>
            </p:txBody>
          </p:sp>
          <p:sp>
            <p:nvSpPr>
              <p:cNvPr id="29719" name="Text Box 87"/>
              <p:cNvSpPr txBox="1">
                <a:spLocks noChangeArrowheads="1"/>
              </p:cNvSpPr>
              <p:nvPr/>
            </p:nvSpPr>
            <p:spPr bwMode="auto">
              <a:xfrm>
                <a:off x="4113252" y="5128991"/>
                <a:ext cx="7298701" cy="80476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>
                <a:noAutofit/>
              </a:bodyPr>
              <a:lstStyle/>
              <a:p>
                <a:pPr defTabSz="801688" fontAlgn="ctr"/>
                <a:r>
                  <a:rPr lang="ru-RU" sz="11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Не поддерживаются гетерогенные массивы хранения. Массивы хранения в основном центре и центре DR должны быть от одного поставщика.</a:t>
                </a:r>
              </a:p>
              <a:p>
                <a:pPr defTabSz="801688" fontAlgn="ctr"/>
                <a:r>
                  <a:rPr lang="ru-RU" sz="1100" dirty="0">
                    <a:solidFill>
                      <a:srgbClr val="000000"/>
                    </a:solidFill>
                    <a:latin typeface="Huawei Sans" panose="020C0503030203020204" pitchFamily="34" charset="0"/>
                  </a:rPr>
                  <a:t>Доступ к данным на удаленном объекте в реальном времени невозможен. Данные можно просмотреть только после того, как объем данных будет доступен для чтения и записи или в режиме мгновенного снимка.</a:t>
                </a:r>
              </a:p>
            </p:txBody>
          </p:sp>
          <p:sp>
            <p:nvSpPr>
              <p:cNvPr id="36" name="椭圆 35"/>
              <p:cNvSpPr>
                <a:spLocks/>
              </p:cNvSpPr>
              <p:nvPr/>
            </p:nvSpPr>
            <p:spPr bwMode="auto">
              <a:xfrm>
                <a:off x="2834729" y="4592707"/>
                <a:ext cx="1227844" cy="459203"/>
              </a:xfrm>
              <a:prstGeom prst="ellipse">
                <a:avLst/>
              </a:prstGeom>
              <a:solidFill>
                <a:srgbClr val="30B5C5"/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34274" rIns="0" bIns="34274" anchor="ctr">
                <a:noAutofit/>
              </a:bodyPr>
              <a:lstStyle/>
              <a:p>
                <a:pPr algn="ctr" defTabSz="801688" eaLnBrk="0" fontAlgn="ctr" hangingPunct="0">
                  <a:buSzPct val="100000"/>
                  <a:defRPr/>
                </a:pPr>
                <a:r>
                  <a:rPr lang="ru-RU" sz="1200" b="1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Преимущества</a:t>
                </a:r>
              </a:p>
            </p:txBody>
          </p:sp>
          <p:sp>
            <p:nvSpPr>
              <p:cNvPr id="37" name="椭圆 36"/>
              <p:cNvSpPr>
                <a:spLocks/>
              </p:cNvSpPr>
              <p:nvPr/>
            </p:nvSpPr>
            <p:spPr bwMode="auto">
              <a:xfrm>
                <a:off x="2834729" y="5314311"/>
                <a:ext cx="1227844" cy="45920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lIns="0" tIns="34274" rIns="0" bIns="34274" anchor="ctr">
                <a:noAutofit/>
              </a:bodyPr>
              <a:lstStyle/>
              <a:p>
                <a:pPr algn="ctr" defTabSz="801688" eaLnBrk="0" fontAlgn="ctr" hangingPunct="0">
                  <a:buSzPct val="100000"/>
                  <a:defRPr/>
                </a:pPr>
                <a:r>
                  <a:rPr lang="ru-RU" sz="1200" b="1">
                    <a:latin typeface="Huawei Sans" panose="020C0503030203020204" pitchFamily="34" charset="0"/>
                  </a:rPr>
                  <a:t>Недостатки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09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Стандартное решение для тестирования DR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75765" y="1793971"/>
            <a:ext cx="10048547" cy="3593378"/>
            <a:chOff x="2166515" y="1952836"/>
            <a:chExt cx="7955218" cy="28448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117" y="1952836"/>
              <a:ext cx="7710616" cy="284480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 bwMode="auto">
            <a:xfrm>
              <a:off x="2229833" y="2924945"/>
              <a:ext cx="1847705" cy="29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noAutofit/>
            </a:bodyPr>
            <a:lstStyle/>
            <a:p>
              <a:pPr algn="ctr" defTabSz="1001649" eaLnBrk="0" fontAlgn="ctr" hangingPunct="0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Составление плана тестирования</a:t>
              </a:r>
            </a:p>
          </p:txBody>
        </p:sp>
        <p:sp>
          <p:nvSpPr>
            <p:cNvPr id="7" name="文本框 6"/>
            <p:cNvSpPr txBox="1"/>
            <p:nvPr/>
          </p:nvSpPr>
          <p:spPr bwMode="auto">
            <a:xfrm>
              <a:off x="2166515" y="4437954"/>
              <a:ext cx="1482940" cy="29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noAutofit/>
            </a:bodyPr>
            <a:lstStyle/>
            <a:p>
              <a:pPr algn="ctr" defTabSz="1001649" eaLnBrk="0" fontAlgn="ctr" hangingPunct="0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Утверждение плана тестирования</a:t>
              </a:r>
            </a:p>
          </p:txBody>
        </p:sp>
        <p:sp>
          <p:nvSpPr>
            <p:cNvPr id="8" name="文本框 7"/>
            <p:cNvSpPr txBox="1"/>
            <p:nvPr/>
          </p:nvSpPr>
          <p:spPr bwMode="auto">
            <a:xfrm>
              <a:off x="4457480" y="2597767"/>
              <a:ext cx="1568234" cy="299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 anchor="ctr">
              <a:noAutofit/>
            </a:bodyPr>
            <a:lstStyle/>
            <a:p>
              <a:pPr algn="ctr" defTabSz="1001649" eaLnBrk="0" fontAlgn="ctr" hangingPunct="0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Уведомление о начале тестирования</a:t>
              </a:r>
            </a:p>
          </p:txBody>
        </p:sp>
        <p:sp>
          <p:nvSpPr>
            <p:cNvPr id="11" name="文本框 10"/>
            <p:cNvSpPr txBox="1"/>
            <p:nvPr/>
          </p:nvSpPr>
          <p:spPr bwMode="auto">
            <a:xfrm>
              <a:off x="4575193" y="3414021"/>
              <a:ext cx="1549474" cy="29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noAutofit/>
            </a:bodyPr>
            <a:lstStyle/>
            <a:p>
              <a:pPr algn="ctr" defTabSz="1001649" eaLnBrk="0" fontAlgn="ctr" hangingPunct="0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Тестирование переключения</a:t>
              </a:r>
            </a:p>
          </p:txBody>
        </p:sp>
        <p:sp>
          <p:nvSpPr>
            <p:cNvPr id="14" name="文本框 13"/>
            <p:cNvSpPr txBox="1"/>
            <p:nvPr/>
          </p:nvSpPr>
          <p:spPr bwMode="auto">
            <a:xfrm>
              <a:off x="4575193" y="4445176"/>
              <a:ext cx="1288549" cy="29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noAutofit/>
            </a:bodyPr>
            <a:lstStyle/>
            <a:p>
              <a:pPr algn="ctr" defTabSz="1001649" eaLnBrk="0" fontAlgn="ctr" hangingPunct="0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Проверка после переключения</a:t>
              </a:r>
            </a:p>
          </p:txBody>
        </p:sp>
        <p:sp>
          <p:nvSpPr>
            <p:cNvPr id="15" name="文本框 14"/>
            <p:cNvSpPr txBox="1"/>
            <p:nvPr/>
          </p:nvSpPr>
          <p:spPr bwMode="auto">
            <a:xfrm>
              <a:off x="6526405" y="2327600"/>
              <a:ext cx="1790117" cy="29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noAutofit/>
            </a:bodyPr>
            <a:lstStyle/>
            <a:p>
              <a:pPr algn="ctr" defTabSz="1001649" eaLnBrk="0" fontAlgn="ctr" hangingPunct="0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Тестирование обратного переключения</a:t>
              </a:r>
            </a:p>
          </p:txBody>
        </p:sp>
        <p:sp>
          <p:nvSpPr>
            <p:cNvPr id="16" name="文本框 15"/>
            <p:cNvSpPr txBox="1"/>
            <p:nvPr/>
          </p:nvSpPr>
          <p:spPr bwMode="auto">
            <a:xfrm>
              <a:off x="6211898" y="3481609"/>
              <a:ext cx="1843302" cy="299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 anchor="ctr">
              <a:noAutofit/>
            </a:bodyPr>
            <a:lstStyle/>
            <a:p>
              <a:pPr algn="ctr" defTabSz="1001649" eaLnBrk="0" fontAlgn="ctr" hangingPunct="0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Проверка после обратного переключения</a:t>
              </a:r>
            </a:p>
          </p:txBody>
        </p:sp>
        <p:sp>
          <p:nvSpPr>
            <p:cNvPr id="17" name="文本框 16"/>
            <p:cNvSpPr txBox="1"/>
            <p:nvPr/>
          </p:nvSpPr>
          <p:spPr bwMode="auto">
            <a:xfrm>
              <a:off x="6273099" y="4453151"/>
              <a:ext cx="1896121" cy="29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noAutofit/>
            </a:bodyPr>
            <a:lstStyle/>
            <a:p>
              <a:pPr algn="ctr" defTabSz="1001649" eaLnBrk="0" fontAlgn="ctr" hangingPunct="0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Уведомление о завершении тестирования</a:t>
              </a:r>
            </a:p>
          </p:txBody>
        </p:sp>
        <p:sp>
          <p:nvSpPr>
            <p:cNvPr id="18" name="文本框 17"/>
            <p:cNvSpPr txBox="1"/>
            <p:nvPr/>
          </p:nvSpPr>
          <p:spPr bwMode="auto">
            <a:xfrm>
              <a:off x="8578578" y="2893867"/>
              <a:ext cx="1248225" cy="2992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 anchor="ctr">
              <a:noAutofit/>
            </a:bodyPr>
            <a:lstStyle/>
            <a:p>
              <a:pPr algn="ctr" defTabSz="1001649" eaLnBrk="0" fontAlgn="ctr" hangingPunct="0"/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</a:rPr>
                <a:t>Анализ и оценка</a:t>
              </a:r>
            </a:p>
          </p:txBody>
        </p:sp>
        <p:sp>
          <p:nvSpPr>
            <p:cNvPr id="19" name="文本框 18"/>
            <p:cNvSpPr txBox="1"/>
            <p:nvPr/>
          </p:nvSpPr>
          <p:spPr bwMode="auto">
            <a:xfrm>
              <a:off x="8578578" y="4470307"/>
              <a:ext cx="1411146" cy="299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980" tIns="49986" rIns="99980" bIns="49986" rtlCol="0">
              <a:noAutofit/>
            </a:bodyPr>
            <a:lstStyle/>
            <a:p>
              <a:pPr algn="ctr" defTabSz="1001649" eaLnBrk="0" fontAlgn="ctr" hangingPunct="0"/>
              <a:r>
                <a:rPr lang="ru-RU" sz="1200" b="1">
                  <a:solidFill>
                    <a:srgbClr val="000000"/>
                  </a:solidFill>
                  <a:latin typeface="Huawei Sans" panose="020C0503030203020204" pitchFamily="34" charset="0"/>
                </a:rPr>
                <a:t>Подведение итогов тестирования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24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Обзор решения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Архитектура решения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Распространенные технологии DR</a:t>
            </a:r>
          </a:p>
          <a:p>
            <a:r>
              <a:rPr lang="ru-RU" b="1">
                <a:latin typeface="Huawei Sans" panose="020C0503030203020204" pitchFamily="34" charset="0"/>
              </a:rPr>
              <a:t>Примеры применения решения DR</a:t>
            </a:r>
          </a:p>
        </p:txBody>
      </p:sp>
    </p:spTree>
    <p:extLst>
      <p:ext uri="{BB962C8B-B14F-4D97-AF65-F5344CB8AC3E}">
        <p14:creationId xmlns:p14="http://schemas.microsoft.com/office/powerpoint/2010/main" val="9008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806" y="370525"/>
            <a:ext cx="11400547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Пример </a:t>
            </a:r>
            <a:r>
              <a:rPr lang="ru-RU" dirty="0" smtClean="0">
                <a:latin typeface="Huawei Sans" panose="020C0503030203020204" pitchFamily="34" charset="0"/>
              </a:rPr>
              <a:t>1. </a:t>
            </a:r>
            <a:r>
              <a:rPr lang="ru-RU" dirty="0">
                <a:latin typeface="Huawei Sans" panose="020C0503030203020204" pitchFamily="34" charset="0"/>
              </a:rPr>
              <a:t>Проект DR с использованием виртуализации XX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1560505" y="1283946"/>
            <a:ext cx="9293961" cy="4923216"/>
            <a:chOff x="1560505" y="1283946"/>
            <a:chExt cx="9293961" cy="4923216"/>
          </a:xfrm>
        </p:grpSpPr>
        <p:grpSp>
          <p:nvGrpSpPr>
            <p:cNvPr id="4" name="组合 3"/>
            <p:cNvGrpSpPr/>
            <p:nvPr/>
          </p:nvGrpSpPr>
          <p:grpSpPr>
            <a:xfrm>
              <a:off x="1560505" y="1283946"/>
              <a:ext cx="9293961" cy="4923216"/>
              <a:chOff x="1560505" y="1283946"/>
              <a:chExt cx="9293961" cy="4923216"/>
            </a:xfrm>
          </p:grpSpPr>
          <p:pic>
            <p:nvPicPr>
              <p:cNvPr id="44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73878" y="3782599"/>
                <a:ext cx="736594" cy="246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066781" y="3856328"/>
                <a:ext cx="1001011" cy="630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6" name="等腰三角形 11"/>
              <p:cNvSpPr>
                <a:spLocks noChangeArrowheads="1"/>
              </p:cNvSpPr>
              <p:nvPr/>
            </p:nvSpPr>
            <p:spPr bwMode="auto">
              <a:xfrm>
                <a:off x="4049610" y="3636857"/>
                <a:ext cx="971822" cy="366832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801688"/>
                <a:endParaRPr lang="zh-CN" altLang="en-US" sz="120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pic>
            <p:nvPicPr>
              <p:cNvPr id="47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46254" y="5041560"/>
                <a:ext cx="420665" cy="66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429772" y="5013691"/>
                <a:ext cx="420666" cy="663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Picture 1535" descr="Vault_Arrow2"/>
              <p:cNvPicPr>
                <a:picLocks noChangeAspect="1" noChangeArrowheads="1"/>
              </p:cNvPicPr>
              <p:nvPr/>
            </p:nvPicPr>
            <p:blipFill>
              <a:blip r:embed="rId6" cstate="print">
                <a:grayscl/>
              </a:blip>
              <a:srcRect/>
              <a:stretch>
                <a:fillRect/>
              </a:stretch>
            </p:blipFill>
            <p:spPr bwMode="auto">
              <a:xfrm rot="10800000" flipH="1" flipV="1">
                <a:off x="3671250" y="4674093"/>
                <a:ext cx="3461236" cy="289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0" name="直接连接符 49"/>
              <p:cNvCxnSpPr>
                <a:cxnSpLocks noChangeShapeType="1"/>
              </p:cNvCxnSpPr>
              <p:nvPr/>
            </p:nvCxnSpPr>
            <p:spPr bwMode="auto">
              <a:xfrm flipH="1">
                <a:off x="3143034" y="2354327"/>
                <a:ext cx="1716" cy="142827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1" name="直接连接符 20"/>
              <p:cNvCxnSpPr>
                <a:cxnSpLocks noChangeShapeType="1"/>
              </p:cNvCxnSpPr>
              <p:nvPr/>
            </p:nvCxnSpPr>
            <p:spPr bwMode="auto">
              <a:xfrm>
                <a:off x="2318875" y="3638572"/>
                <a:ext cx="455005" cy="26748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直接连接符 22"/>
              <p:cNvCxnSpPr>
                <a:cxnSpLocks noChangeShapeType="1"/>
              </p:cNvCxnSpPr>
              <p:nvPr/>
            </p:nvCxnSpPr>
            <p:spPr bwMode="auto">
              <a:xfrm flipH="1">
                <a:off x="3254636" y="2875490"/>
                <a:ext cx="677860" cy="85222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3" name="直接连接符 24"/>
              <p:cNvCxnSpPr>
                <a:cxnSpLocks noChangeShapeType="1"/>
                <a:endCxn id="47" idx="0"/>
              </p:cNvCxnSpPr>
              <p:nvPr/>
            </p:nvCxnSpPr>
            <p:spPr bwMode="auto">
              <a:xfrm flipH="1">
                <a:off x="1956587" y="4029504"/>
                <a:ext cx="1186447" cy="101205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4" name="直接连接符 26"/>
              <p:cNvCxnSpPr>
                <a:cxnSpLocks noChangeShapeType="1"/>
              </p:cNvCxnSpPr>
              <p:nvPr/>
            </p:nvCxnSpPr>
            <p:spPr bwMode="auto">
              <a:xfrm>
                <a:off x="3143034" y="4029504"/>
                <a:ext cx="626704" cy="933972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pic>
            <p:nvPicPr>
              <p:cNvPr id="56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33728" y="3797950"/>
                <a:ext cx="736593" cy="2469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7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124911" y="3873393"/>
                <a:ext cx="1002728" cy="629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418214" y="5013611"/>
                <a:ext cx="420665" cy="66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489622" y="5029042"/>
                <a:ext cx="420665" cy="665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1" name="直接连接符 39"/>
              <p:cNvCxnSpPr>
                <a:cxnSpLocks noChangeShapeType="1"/>
              </p:cNvCxnSpPr>
              <p:nvPr/>
            </p:nvCxnSpPr>
            <p:spPr bwMode="auto">
              <a:xfrm flipH="1">
                <a:off x="7201165" y="2369678"/>
                <a:ext cx="3434" cy="142827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2" name="直接连接符 40"/>
              <p:cNvCxnSpPr>
                <a:cxnSpLocks noChangeShapeType="1"/>
              </p:cNvCxnSpPr>
              <p:nvPr/>
            </p:nvCxnSpPr>
            <p:spPr bwMode="auto">
              <a:xfrm>
                <a:off x="6378721" y="3653923"/>
                <a:ext cx="455006" cy="26748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3" name="直接连接符 41"/>
              <p:cNvCxnSpPr>
                <a:cxnSpLocks noChangeShapeType="1"/>
              </p:cNvCxnSpPr>
              <p:nvPr/>
            </p:nvCxnSpPr>
            <p:spPr bwMode="auto">
              <a:xfrm flipH="1">
                <a:off x="7211452" y="2872612"/>
                <a:ext cx="693610" cy="917946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4" name="直接连接符 42"/>
              <p:cNvCxnSpPr>
                <a:cxnSpLocks noChangeShapeType="1"/>
              </p:cNvCxnSpPr>
              <p:nvPr/>
            </p:nvCxnSpPr>
            <p:spPr bwMode="auto">
              <a:xfrm flipH="1">
                <a:off x="6629403" y="4044855"/>
                <a:ext cx="571762" cy="968755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5" name="直接连接符 43"/>
              <p:cNvCxnSpPr>
                <a:cxnSpLocks noChangeShapeType="1"/>
              </p:cNvCxnSpPr>
              <p:nvPr/>
            </p:nvCxnSpPr>
            <p:spPr bwMode="auto">
              <a:xfrm>
                <a:off x="7201166" y="4044855"/>
                <a:ext cx="499647" cy="98418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66" name="圆角矩形 65"/>
              <p:cNvSpPr/>
              <p:nvPr/>
            </p:nvSpPr>
            <p:spPr bwMode="auto">
              <a:xfrm>
                <a:off x="3640105" y="1682761"/>
                <a:ext cx="2649459" cy="104979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79200" tIns="39600" rIns="79200" bIns="3960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01688"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1. Создание задачи удаленной репликации на активной стороне (задача 1). Активным </a:t>
                </a:r>
                <a:r>
                  <a:rPr lang="ru-RU" sz="1200" dirty="0" err="1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LUNом</a:t>
                </a:r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 является LUN 1, а резервным </a:t>
                </a:r>
                <a:r>
                  <a:rPr lang="ru-RU" sz="1200" dirty="0" err="1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LUNом</a:t>
                </a:r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 — LUN 1'.</a:t>
                </a:r>
              </a:p>
            </p:txBody>
          </p:sp>
          <p:sp>
            <p:nvSpPr>
              <p:cNvPr id="67" name="圆角矩形 66"/>
              <p:cNvSpPr/>
              <p:nvPr/>
            </p:nvSpPr>
            <p:spPr bwMode="auto">
              <a:xfrm>
                <a:off x="7707912" y="1548536"/>
                <a:ext cx="3071250" cy="12015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79200" tIns="39600" rIns="79200" bIns="3960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01688" fontAlgn="ctr"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2. Запрос резервной стороной информации о задаче репликации с активной стороны, и создание задачи восстановления на резервной стороне на основе задачи репликации.</a:t>
                </a:r>
              </a:p>
            </p:txBody>
          </p:sp>
          <p:sp>
            <p:nvSpPr>
              <p:cNvPr id="68" name="圆角矩形 67"/>
              <p:cNvSpPr/>
              <p:nvPr/>
            </p:nvSpPr>
            <p:spPr bwMode="auto">
              <a:xfrm>
                <a:off x="3900230" y="4900526"/>
                <a:ext cx="2020054" cy="9594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lIns="79200" tIns="39600" rIns="79200" bIns="3960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01688"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3. Запуск задачи 1 на активной стороне для копирования данных с LUN1 на LUN1'.</a:t>
                </a:r>
              </a:p>
            </p:txBody>
          </p:sp>
          <p:sp>
            <p:nvSpPr>
              <p:cNvPr id="69" name="圆角矩形 68"/>
              <p:cNvSpPr/>
              <p:nvPr/>
            </p:nvSpPr>
            <p:spPr bwMode="auto">
              <a:xfrm>
                <a:off x="7910286" y="4810309"/>
                <a:ext cx="2944180" cy="25180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79200" tIns="39600" rIns="79200" bIns="3960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01688" fontAlgn="ctr"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4. </a:t>
                </a:r>
                <a:r>
                  <a:rPr lang="ru-RU" sz="1200" dirty="0" smtClean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Завершение задачи репликации.</a:t>
                </a:r>
                <a:endParaRPr lang="ru-RU" sz="1200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70" name="圆角矩形 69"/>
              <p:cNvSpPr/>
              <p:nvPr/>
            </p:nvSpPr>
            <p:spPr bwMode="auto">
              <a:xfrm>
                <a:off x="7910286" y="5205818"/>
                <a:ext cx="2944180" cy="1001344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lIns="79200" tIns="39600" rIns="79200" bIns="39600"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01688" fontAlgn="ctr">
                  <a:defRPr/>
                </a:pPr>
                <a:r>
                  <a:rPr lang="ru-RU" sz="1200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rPr>
                  <a:t>5. Выбор резервной стороной мгновенных снимков для восстановления ВМ на основе указанной задачи восстановления.</a:t>
                </a: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2318875" y="1363875"/>
                <a:ext cx="1225145" cy="1131711"/>
                <a:chOff x="8556489" y="266303"/>
                <a:chExt cx="1225145" cy="1131711"/>
              </a:xfrm>
            </p:grpSpPr>
            <p:pic>
              <p:nvPicPr>
                <p:cNvPr id="72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56489" y="266303"/>
                  <a:ext cx="651238" cy="1123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" name="文本框 72"/>
                <p:cNvSpPr txBox="1"/>
                <p:nvPr/>
              </p:nvSpPr>
              <p:spPr>
                <a:xfrm>
                  <a:off x="8878809" y="936349"/>
                  <a:ext cx="902825" cy="461665"/>
                </a:xfrm>
                <a:prstGeom prst="rect">
                  <a:avLst/>
                </a:prstGeom>
                <a:solidFill>
                  <a:srgbClr val="D3DB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/>
                    <a:t>Сервер Windows</a:t>
                  </a:r>
                </a:p>
              </p:txBody>
            </p:sp>
          </p:grpSp>
          <p:grpSp>
            <p:nvGrpSpPr>
              <p:cNvPr id="74" name="组合 73"/>
              <p:cNvGrpSpPr/>
              <p:nvPr/>
            </p:nvGrpSpPr>
            <p:grpSpPr>
              <a:xfrm>
                <a:off x="6418214" y="1283946"/>
                <a:ext cx="1225145" cy="1131711"/>
                <a:chOff x="8556489" y="266303"/>
                <a:chExt cx="1225145" cy="1131711"/>
              </a:xfrm>
            </p:grpSpPr>
            <p:pic>
              <p:nvPicPr>
                <p:cNvPr id="75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56489" y="266303"/>
                  <a:ext cx="651238" cy="1123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6" name="文本框 75"/>
                <p:cNvSpPr txBox="1"/>
                <p:nvPr/>
              </p:nvSpPr>
              <p:spPr>
                <a:xfrm>
                  <a:off x="8878809" y="936349"/>
                  <a:ext cx="902825" cy="461665"/>
                </a:xfrm>
                <a:prstGeom prst="rect">
                  <a:avLst/>
                </a:prstGeom>
                <a:solidFill>
                  <a:srgbClr val="D3DB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/>
                    <a:t>Сервер Windows</a:t>
                  </a:r>
                </a:p>
              </p:txBody>
            </p:sp>
          </p:grpSp>
          <p:grpSp>
            <p:nvGrpSpPr>
              <p:cNvPr id="77" name="组合 76"/>
              <p:cNvGrpSpPr/>
              <p:nvPr/>
            </p:nvGrpSpPr>
            <p:grpSpPr>
              <a:xfrm>
                <a:off x="1560505" y="2906345"/>
                <a:ext cx="1131457" cy="846818"/>
                <a:chOff x="8556489" y="266303"/>
                <a:chExt cx="1131457" cy="1473197"/>
              </a:xfrm>
            </p:grpSpPr>
            <p:pic>
              <p:nvPicPr>
                <p:cNvPr id="78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56489" y="266303"/>
                  <a:ext cx="651238" cy="1123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9" name="文本框 78"/>
                <p:cNvSpPr txBox="1"/>
                <p:nvPr/>
              </p:nvSpPr>
              <p:spPr>
                <a:xfrm>
                  <a:off x="8878810" y="936349"/>
                  <a:ext cx="809136" cy="803151"/>
                </a:xfrm>
                <a:prstGeom prst="rect">
                  <a:avLst/>
                </a:prstGeom>
                <a:solidFill>
                  <a:srgbClr val="D3DB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/>
                    <a:t>Сервер </a:t>
                  </a:r>
                  <a:r>
                    <a:rPr lang="ru-RU" sz="1200" dirty="0" err="1"/>
                    <a:t>Linux</a:t>
                  </a:r>
                  <a:endParaRPr lang="ru-RU" sz="1200" dirty="0"/>
                </a:p>
              </p:txBody>
            </p:sp>
          </p:grpSp>
          <p:grpSp>
            <p:nvGrpSpPr>
              <p:cNvPr id="80" name="组合 79"/>
              <p:cNvGrpSpPr/>
              <p:nvPr/>
            </p:nvGrpSpPr>
            <p:grpSpPr>
              <a:xfrm>
                <a:off x="3726930" y="2743984"/>
                <a:ext cx="2193353" cy="1033606"/>
                <a:chOff x="3726930" y="2743984"/>
                <a:chExt cx="2193353" cy="1033606"/>
              </a:xfrm>
            </p:grpSpPr>
            <p:sp>
              <p:nvSpPr>
                <p:cNvPr id="81" name="圆角矩形 8"/>
                <p:cNvSpPr>
                  <a:spLocks noChangeArrowheads="1"/>
                </p:cNvSpPr>
                <p:nvPr/>
              </p:nvSpPr>
              <p:spPr bwMode="auto">
                <a:xfrm>
                  <a:off x="3900230" y="2807020"/>
                  <a:ext cx="1563330" cy="405924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rgbClr val="00B050"/>
                  </a:solidFill>
                  <a:prstDash val="dash"/>
                  <a:round/>
                  <a:headEnd/>
                  <a:tailEnd/>
                </a:ln>
              </p:spPr>
              <p:txBody>
                <a:bodyPr wrap="square" lIns="79200" tIns="39600" rIns="79200" bIns="39600">
                  <a:spAutoFit/>
                </a:bodyPr>
                <a:lstStyle/>
                <a:p>
                  <a:pPr defTabSz="801688"/>
                  <a:endParaRPr lang="zh-CN" altLang="en-US" sz="12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82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338067" y="2743984"/>
                  <a:ext cx="112549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HA</a:t>
                  </a:r>
                </a:p>
              </p:txBody>
            </p:sp>
            <p:grpSp>
              <p:nvGrpSpPr>
                <p:cNvPr id="83" name="组合 82"/>
                <p:cNvGrpSpPr/>
                <p:nvPr/>
              </p:nvGrpSpPr>
              <p:grpSpPr>
                <a:xfrm>
                  <a:off x="3726930" y="2896254"/>
                  <a:ext cx="1085391" cy="846818"/>
                  <a:chOff x="8556489" y="266303"/>
                  <a:chExt cx="1085391" cy="1473197"/>
                </a:xfrm>
              </p:grpSpPr>
              <p:pic>
                <p:nvPicPr>
                  <p:cNvPr id="87" name="Picture 455" descr="图片14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56489" y="266303"/>
                    <a:ext cx="651238" cy="11231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8" name="文本框 87"/>
                  <p:cNvSpPr txBox="1"/>
                  <p:nvPr/>
                </p:nvSpPr>
                <p:spPr>
                  <a:xfrm>
                    <a:off x="8878809" y="936349"/>
                    <a:ext cx="763071" cy="803151"/>
                  </a:xfrm>
                  <a:prstGeom prst="rect">
                    <a:avLst/>
                  </a:prstGeom>
                  <a:solidFill>
                    <a:srgbClr val="D3DBE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dirty="0"/>
                      <a:t>Сервер </a:t>
                    </a:r>
                    <a:r>
                      <a:rPr lang="ru-RU" sz="1200" dirty="0" err="1"/>
                      <a:t>Linux</a:t>
                    </a:r>
                    <a:endParaRPr lang="ru-RU" sz="1200" dirty="0"/>
                  </a:p>
                </p:txBody>
              </p:sp>
            </p:grpSp>
            <p:grpSp>
              <p:nvGrpSpPr>
                <p:cNvPr id="84" name="组合 83"/>
                <p:cNvGrpSpPr/>
                <p:nvPr/>
              </p:nvGrpSpPr>
              <p:grpSpPr>
                <a:xfrm>
                  <a:off x="4812322" y="2930772"/>
                  <a:ext cx="1107961" cy="846818"/>
                  <a:chOff x="8556489" y="266303"/>
                  <a:chExt cx="1107961" cy="1473197"/>
                </a:xfrm>
              </p:grpSpPr>
              <p:pic>
                <p:nvPicPr>
                  <p:cNvPr id="85" name="Picture 455" descr="图片14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56489" y="266303"/>
                    <a:ext cx="651238" cy="11231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86" name="文本框 85"/>
                  <p:cNvSpPr txBox="1"/>
                  <p:nvPr/>
                </p:nvSpPr>
                <p:spPr>
                  <a:xfrm>
                    <a:off x="8878809" y="936349"/>
                    <a:ext cx="785641" cy="803151"/>
                  </a:xfrm>
                  <a:prstGeom prst="rect">
                    <a:avLst/>
                  </a:prstGeom>
                  <a:solidFill>
                    <a:srgbClr val="D3DBE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dirty="0"/>
                      <a:t>Сервер </a:t>
                    </a:r>
                    <a:r>
                      <a:rPr lang="ru-RU" sz="1200" dirty="0" err="1"/>
                      <a:t>Linux</a:t>
                    </a:r>
                    <a:endParaRPr lang="ru-RU" sz="1200" dirty="0"/>
                  </a:p>
                </p:txBody>
              </p:sp>
            </p:grpSp>
          </p:grpSp>
          <p:grpSp>
            <p:nvGrpSpPr>
              <p:cNvPr id="89" name="组合 88"/>
              <p:cNvGrpSpPr/>
              <p:nvPr/>
            </p:nvGrpSpPr>
            <p:grpSpPr>
              <a:xfrm>
                <a:off x="7706865" y="2790020"/>
                <a:ext cx="2269833" cy="1033606"/>
                <a:chOff x="3726930" y="2743984"/>
                <a:chExt cx="2269833" cy="1033606"/>
              </a:xfrm>
            </p:grpSpPr>
            <p:sp>
              <p:nvSpPr>
                <p:cNvPr id="90" name="圆角矩形 8"/>
                <p:cNvSpPr>
                  <a:spLocks noChangeArrowheads="1"/>
                </p:cNvSpPr>
                <p:nvPr/>
              </p:nvSpPr>
              <p:spPr bwMode="auto">
                <a:xfrm>
                  <a:off x="3900230" y="2807020"/>
                  <a:ext cx="1563330" cy="405924"/>
                </a:xfrm>
                <a:prstGeom prst="roundRect">
                  <a:avLst>
                    <a:gd name="adj" fmla="val 16667"/>
                  </a:avLst>
                </a:prstGeom>
                <a:noFill/>
                <a:ln w="9525" algn="ctr">
                  <a:solidFill>
                    <a:srgbClr val="00B050"/>
                  </a:solidFill>
                  <a:prstDash val="dash"/>
                  <a:round/>
                  <a:headEnd/>
                  <a:tailEnd/>
                </a:ln>
              </p:spPr>
              <p:txBody>
                <a:bodyPr wrap="square" lIns="79200" tIns="39600" rIns="79200" bIns="39600">
                  <a:spAutoFit/>
                </a:bodyPr>
                <a:lstStyle/>
                <a:p>
                  <a:pPr defTabSz="801688"/>
                  <a:endParaRPr lang="zh-CN" altLang="en-US" sz="1200">
                    <a:solidFill>
                      <a:schemeClr val="bg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91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338067" y="2743984"/>
                  <a:ext cx="112549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>
                      <a:latin typeface="Huawei Sans" panose="020C0503030203020204" pitchFamily="34" charset="0"/>
                      <a:ea typeface="方正兰亭黑简体" panose="02000000000000000000" pitchFamily="2" charset="-122"/>
                      <a:sym typeface="Huawei Sans" panose="020C0503030203020204" pitchFamily="34" charset="0"/>
                    </a:rPr>
                    <a:t>HA</a:t>
                  </a:r>
                </a:p>
              </p:txBody>
            </p:sp>
            <p:grpSp>
              <p:nvGrpSpPr>
                <p:cNvPr id="92" name="组合 91"/>
                <p:cNvGrpSpPr/>
                <p:nvPr/>
              </p:nvGrpSpPr>
              <p:grpSpPr>
                <a:xfrm>
                  <a:off x="3726930" y="2896254"/>
                  <a:ext cx="1103055" cy="846818"/>
                  <a:chOff x="8556489" y="266303"/>
                  <a:chExt cx="1103055" cy="1473197"/>
                </a:xfrm>
              </p:grpSpPr>
              <p:pic>
                <p:nvPicPr>
                  <p:cNvPr id="96" name="Picture 455" descr="图片14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56489" y="266303"/>
                    <a:ext cx="651238" cy="11231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7" name="文本框 96"/>
                  <p:cNvSpPr txBox="1"/>
                  <p:nvPr/>
                </p:nvSpPr>
                <p:spPr>
                  <a:xfrm>
                    <a:off x="8878809" y="936349"/>
                    <a:ext cx="780735" cy="803151"/>
                  </a:xfrm>
                  <a:prstGeom prst="rect">
                    <a:avLst/>
                  </a:prstGeom>
                  <a:solidFill>
                    <a:srgbClr val="D3DBE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dirty="0"/>
                      <a:t>Сервер </a:t>
                    </a:r>
                    <a:r>
                      <a:rPr lang="ru-RU" sz="1200" dirty="0" err="1"/>
                      <a:t>Linux</a:t>
                    </a:r>
                    <a:endParaRPr lang="ru-RU" sz="1200" dirty="0"/>
                  </a:p>
                </p:txBody>
              </p:sp>
            </p:grpSp>
            <p:grpSp>
              <p:nvGrpSpPr>
                <p:cNvPr id="93" name="组合 92"/>
                <p:cNvGrpSpPr/>
                <p:nvPr/>
              </p:nvGrpSpPr>
              <p:grpSpPr>
                <a:xfrm>
                  <a:off x="4812322" y="2930772"/>
                  <a:ext cx="1184441" cy="846818"/>
                  <a:chOff x="8556489" y="266303"/>
                  <a:chExt cx="1184441" cy="1473197"/>
                </a:xfrm>
              </p:grpSpPr>
              <p:pic>
                <p:nvPicPr>
                  <p:cNvPr id="94" name="Picture 455" descr="图片14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556489" y="266303"/>
                    <a:ext cx="651238" cy="11231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5" name="文本框 94"/>
                  <p:cNvSpPr txBox="1"/>
                  <p:nvPr/>
                </p:nvSpPr>
                <p:spPr>
                  <a:xfrm>
                    <a:off x="8878810" y="936349"/>
                    <a:ext cx="862120" cy="803151"/>
                  </a:xfrm>
                  <a:prstGeom prst="rect">
                    <a:avLst/>
                  </a:prstGeom>
                  <a:solidFill>
                    <a:srgbClr val="D3DBE4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1200" dirty="0"/>
                      <a:t>Сервер </a:t>
                    </a:r>
                    <a:r>
                      <a:rPr lang="ru-RU" sz="1200" dirty="0" err="1"/>
                      <a:t>Linux</a:t>
                    </a:r>
                    <a:endParaRPr lang="ru-RU" sz="1200" dirty="0"/>
                  </a:p>
                </p:txBody>
              </p:sp>
            </p:grpSp>
          </p:grpSp>
          <p:grpSp>
            <p:nvGrpSpPr>
              <p:cNvPr id="98" name="组合 97"/>
              <p:cNvGrpSpPr/>
              <p:nvPr/>
            </p:nvGrpSpPr>
            <p:grpSpPr>
              <a:xfrm>
                <a:off x="6065969" y="2883526"/>
                <a:ext cx="1066517" cy="846818"/>
                <a:chOff x="8556489" y="266303"/>
                <a:chExt cx="1066517" cy="1473197"/>
              </a:xfrm>
            </p:grpSpPr>
            <p:pic>
              <p:nvPicPr>
                <p:cNvPr id="99" name="Picture 455" descr="图片146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56489" y="266303"/>
                  <a:ext cx="651238" cy="11231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0" name="文本框 99"/>
                <p:cNvSpPr txBox="1"/>
                <p:nvPr/>
              </p:nvSpPr>
              <p:spPr>
                <a:xfrm>
                  <a:off x="8878810" y="936349"/>
                  <a:ext cx="744196" cy="803151"/>
                </a:xfrm>
                <a:prstGeom prst="rect">
                  <a:avLst/>
                </a:prstGeom>
                <a:solidFill>
                  <a:srgbClr val="D3DBE4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1200" dirty="0"/>
                    <a:t>Сервер </a:t>
                  </a:r>
                  <a:r>
                    <a:rPr lang="ru-RU" sz="1200" dirty="0" err="1"/>
                    <a:t>Linux</a:t>
                  </a:r>
                  <a:endParaRPr lang="ru-RU" sz="1200" dirty="0"/>
                </a:p>
              </p:txBody>
            </p:sp>
          </p:grpSp>
          <p:sp>
            <p:nvSpPr>
              <p:cNvPr id="58" name="等腰三角形 36"/>
              <p:cNvSpPr>
                <a:spLocks noChangeArrowheads="1"/>
              </p:cNvSpPr>
              <p:nvPr/>
            </p:nvSpPr>
            <p:spPr bwMode="auto">
              <a:xfrm>
                <a:off x="8109458" y="3653923"/>
                <a:ext cx="970106" cy="366832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defTabSz="801688"/>
                <a:endParaRPr lang="zh-CN" altLang="en-US" sz="120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01" name="AutoShape 988"/>
            <p:cNvSpPr>
              <a:spLocks noChangeArrowheads="1"/>
            </p:cNvSpPr>
            <p:nvPr/>
          </p:nvSpPr>
          <p:spPr bwMode="auto">
            <a:xfrm>
              <a:off x="2194873" y="4272540"/>
              <a:ext cx="1581633" cy="1373896"/>
            </a:xfrm>
            <a:prstGeom prst="irregularSeal1">
              <a:avLst/>
            </a:prstGeom>
            <a:solidFill>
              <a:srgbClr val="C7000B"/>
            </a:solidFill>
            <a:ln w="19050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pPr algn="ctr" eaLnBrk="0" fontAlgn="ctr" hangingPunct="0"/>
              <a:r>
                <a:rPr lang="ru-RU" sz="1200" b="1">
                  <a:solidFill>
                    <a:schemeClr val="bg1"/>
                  </a:solidFill>
                  <a:latin typeface="Huawei Sans" panose="020C0503030203020204" pitchFamily="34" charset="0"/>
                </a:rPr>
                <a:t>Сбой на активной стороне</a:t>
              </a:r>
            </a:p>
            <a:p>
              <a:pPr algn="ctr" eaLnBrk="0" fontAlgn="ctr" hangingPunct="0"/>
              <a:r>
                <a:rPr lang="ru-RU" sz="1200" b="1">
                  <a:solidFill>
                    <a:schemeClr val="bg1"/>
                  </a:solidFill>
                  <a:latin typeface="Huawei Sans" panose="020C0503030203020204" pitchFamily="34" charset="0"/>
                </a:rPr>
                <a:t> </a:t>
              </a:r>
            </a:p>
            <a:p>
              <a:pPr algn="ctr" eaLnBrk="0" fontAlgn="ctr" hangingPunct="0"/>
              <a:endParaRPr lang="ru-RU" sz="1200" b="1">
                <a:solidFill>
                  <a:schemeClr val="bg1"/>
                </a:solidFill>
                <a:latin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5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Пример </a:t>
            </a:r>
            <a:r>
              <a:rPr lang="ru-RU" dirty="0" smtClean="0">
                <a:latin typeface="Huawei Sans" panose="020C0503030203020204" pitchFamily="34" charset="0"/>
              </a:rPr>
              <a:t>2. </a:t>
            </a:r>
            <a:r>
              <a:rPr lang="ru-RU" dirty="0">
                <a:latin typeface="Huawei Sans" panose="020C0503030203020204" pitchFamily="34" charset="0"/>
              </a:rPr>
              <a:t>Решение DR на уровне приложений</a:t>
            </a:r>
          </a:p>
        </p:txBody>
      </p:sp>
      <p:grpSp>
        <p:nvGrpSpPr>
          <p:cNvPr id="4" name="组合 178"/>
          <p:cNvGrpSpPr>
            <a:grpSpLocks/>
          </p:cNvGrpSpPr>
          <p:nvPr/>
        </p:nvGrpSpPr>
        <p:grpSpPr bwMode="auto">
          <a:xfrm>
            <a:off x="934727" y="1046250"/>
            <a:ext cx="10304477" cy="4984770"/>
            <a:chOff x="-107950" y="5510507"/>
            <a:chExt cx="5340889" cy="4984770"/>
          </a:xfrm>
        </p:grpSpPr>
        <p:sp>
          <p:nvSpPr>
            <p:cNvPr id="5" name="Rectangle 70"/>
            <p:cNvSpPr>
              <a:spLocks noChangeArrowheads="1"/>
            </p:cNvSpPr>
            <p:nvPr/>
          </p:nvSpPr>
          <p:spPr bwMode="auto">
            <a:xfrm>
              <a:off x="2991088" y="6847021"/>
              <a:ext cx="2186238" cy="34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" name="Rectangle 70"/>
            <p:cNvSpPr>
              <a:spLocks noChangeArrowheads="1"/>
            </p:cNvSpPr>
            <p:nvPr/>
          </p:nvSpPr>
          <p:spPr bwMode="auto">
            <a:xfrm>
              <a:off x="3021015" y="6867951"/>
              <a:ext cx="2055813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endParaRPr lang="en-US" altLang="en-US" sz="1200" b="1">
                <a:solidFill>
                  <a:srgbClr val="2D2015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Rectangle 70"/>
            <p:cNvSpPr>
              <a:spLocks noChangeArrowheads="1"/>
            </p:cNvSpPr>
            <p:nvPr/>
          </p:nvSpPr>
          <p:spPr bwMode="auto">
            <a:xfrm>
              <a:off x="22553" y="6847021"/>
              <a:ext cx="2193241" cy="34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8" name="Straight Connector 121"/>
            <p:cNvCxnSpPr>
              <a:cxnSpLocks noChangeShapeType="1"/>
            </p:cNvCxnSpPr>
            <p:nvPr/>
          </p:nvCxnSpPr>
          <p:spPr bwMode="auto">
            <a:xfrm>
              <a:off x="1624014" y="8990827"/>
              <a:ext cx="0" cy="352816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9" name="Straight Connector 121"/>
            <p:cNvCxnSpPr>
              <a:cxnSpLocks noChangeShapeType="1"/>
            </p:cNvCxnSpPr>
            <p:nvPr/>
          </p:nvCxnSpPr>
          <p:spPr bwMode="auto">
            <a:xfrm>
              <a:off x="1712914" y="8990827"/>
              <a:ext cx="0" cy="352816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0" name="Straight Connector 121"/>
            <p:cNvCxnSpPr>
              <a:cxnSpLocks noChangeShapeType="1"/>
            </p:cNvCxnSpPr>
            <p:nvPr/>
          </p:nvCxnSpPr>
          <p:spPr bwMode="auto">
            <a:xfrm flipV="1">
              <a:off x="1608139" y="7926399"/>
              <a:ext cx="0" cy="804300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1" name="Straight Connector 121"/>
            <p:cNvCxnSpPr>
              <a:cxnSpLocks noChangeShapeType="1"/>
            </p:cNvCxnSpPr>
            <p:nvPr/>
          </p:nvCxnSpPr>
          <p:spPr bwMode="auto">
            <a:xfrm>
              <a:off x="3600452" y="8990827"/>
              <a:ext cx="0" cy="352816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2" name="Straight Connector 121"/>
            <p:cNvCxnSpPr>
              <a:cxnSpLocks noChangeShapeType="1"/>
            </p:cNvCxnSpPr>
            <p:nvPr/>
          </p:nvCxnSpPr>
          <p:spPr bwMode="auto">
            <a:xfrm>
              <a:off x="4518027" y="9131354"/>
              <a:ext cx="0" cy="25115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3" name="Straight Connector 121"/>
            <p:cNvCxnSpPr>
              <a:cxnSpLocks noChangeShapeType="1"/>
            </p:cNvCxnSpPr>
            <p:nvPr/>
          </p:nvCxnSpPr>
          <p:spPr bwMode="auto">
            <a:xfrm>
              <a:off x="658814" y="9131354"/>
              <a:ext cx="0" cy="25115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14" name="Picture 128" descr="云 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3726" y="5510507"/>
              <a:ext cx="927100" cy="648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28" descr="云 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44601" y="5522467"/>
              <a:ext cx="960438" cy="675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76"/>
            <p:cNvSpPr txBox="1">
              <a:spLocks noChangeArrowheads="1"/>
            </p:cNvSpPr>
            <p:nvPr/>
          </p:nvSpPr>
          <p:spPr bwMode="auto">
            <a:xfrm>
              <a:off x="1398589" y="5686914"/>
              <a:ext cx="687387" cy="286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MSTP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1166" y="6900840"/>
              <a:ext cx="193675" cy="448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24754" y="6891871"/>
              <a:ext cx="193675" cy="448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75"/>
            <p:cNvSpPr txBox="1">
              <a:spLocks noChangeArrowheads="1"/>
            </p:cNvSpPr>
            <p:nvPr/>
          </p:nvSpPr>
          <p:spPr bwMode="auto">
            <a:xfrm>
              <a:off x="4321177" y="6278927"/>
              <a:ext cx="715963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Центр DR</a:t>
              </a:r>
            </a:p>
          </p:txBody>
        </p:sp>
        <p:pic>
          <p:nvPicPr>
            <p:cNvPr id="20" name="Picture 35" descr="VirtualServer_emptyPla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639" y="7803809"/>
              <a:ext cx="463550" cy="76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7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0438" y="7708131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8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38226" y="776195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9" descr="smallv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16014" y="7812780"/>
              <a:ext cx="101600" cy="22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40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93801" y="786660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Connector 121"/>
            <p:cNvCxnSpPr>
              <a:cxnSpLocks noChangeShapeType="1"/>
            </p:cNvCxnSpPr>
            <p:nvPr/>
          </p:nvCxnSpPr>
          <p:spPr bwMode="auto">
            <a:xfrm flipH="1">
              <a:off x="911226" y="9567889"/>
              <a:ext cx="496888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med" len="med"/>
              <a:tailEnd/>
            </a:ln>
          </p:spPr>
        </p:cxnSp>
        <p:pic>
          <p:nvPicPr>
            <p:cNvPr id="26" name="Picture 9" descr="CX3_recoverpoint"/>
            <p:cNvPicPr>
              <a:picLocks noChangeArrowheads="1"/>
            </p:cNvPicPr>
            <p:nvPr/>
          </p:nvPicPr>
          <p:blipFill>
            <a:blip r:embed="rId9" cstate="print"/>
            <a:srcRect l="2344" r="6563" b="84552"/>
            <a:stretch>
              <a:fillRect/>
            </a:stretch>
          </p:blipFill>
          <p:spPr bwMode="gray">
            <a:xfrm>
              <a:off x="1428751" y="8859268"/>
              <a:ext cx="447675" cy="13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" descr="CX3_recoverpoint"/>
            <p:cNvPicPr>
              <a:picLocks noChangeArrowheads="1"/>
            </p:cNvPicPr>
            <p:nvPr/>
          </p:nvPicPr>
          <p:blipFill>
            <a:blip r:embed="rId10" cstate="print"/>
            <a:srcRect l="2344" r="6563" b="84552"/>
            <a:stretch>
              <a:fillRect/>
            </a:stretch>
          </p:blipFill>
          <p:spPr bwMode="gray">
            <a:xfrm>
              <a:off x="1428751" y="8733690"/>
              <a:ext cx="447675" cy="13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 Box 75"/>
            <p:cNvSpPr txBox="1">
              <a:spLocks noChangeArrowheads="1"/>
            </p:cNvSpPr>
            <p:nvPr/>
          </p:nvSpPr>
          <p:spPr bwMode="auto">
            <a:xfrm>
              <a:off x="0" y="6278927"/>
              <a:ext cx="91122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Основной центр</a:t>
              </a:r>
            </a:p>
          </p:txBody>
        </p:sp>
        <p:pic>
          <p:nvPicPr>
            <p:cNvPr id="29" name="Picture 35" descr="VirtualServer_emptyPla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1976" y="7803809"/>
              <a:ext cx="463550" cy="76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7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2775" y="7708131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8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0563" y="776195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9" descr="smallv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8351" y="7812780"/>
              <a:ext cx="101600" cy="22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0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46139" y="786660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5" descr="VirtualServer_emptyPla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4313" y="7803809"/>
              <a:ext cx="461962" cy="76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7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5113" y="7708131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8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" y="776195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9" descr="smallv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0688" y="7812780"/>
              <a:ext cx="101600" cy="22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0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8476" y="7866600"/>
              <a:ext cx="100013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traight Connector 121"/>
            <p:cNvCxnSpPr>
              <a:cxnSpLocks noChangeShapeType="1"/>
            </p:cNvCxnSpPr>
            <p:nvPr/>
          </p:nvCxnSpPr>
          <p:spPr bwMode="auto">
            <a:xfrm>
              <a:off x="1162051" y="7268607"/>
              <a:ext cx="446088" cy="0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4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0063" y="8775549"/>
              <a:ext cx="158750" cy="3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1675" y="8775549"/>
              <a:ext cx="158750" cy="3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70"/>
            <p:cNvSpPr>
              <a:spLocks noChangeArrowheads="1"/>
            </p:cNvSpPr>
            <p:nvPr/>
          </p:nvSpPr>
          <p:spPr bwMode="auto">
            <a:xfrm>
              <a:off x="214734" y="7615252"/>
              <a:ext cx="1198925" cy="93961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449658" y="8774116"/>
              <a:ext cx="461748" cy="35705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44" name="Straight Connector 121"/>
            <p:cNvCxnSpPr>
              <a:cxnSpLocks noChangeShapeType="1"/>
            </p:cNvCxnSpPr>
            <p:nvPr/>
          </p:nvCxnSpPr>
          <p:spPr bwMode="auto">
            <a:xfrm>
              <a:off x="658814" y="8566252"/>
              <a:ext cx="0" cy="21228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45" name="Picture 13" descr="storage-SRL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55739" y="9256933"/>
              <a:ext cx="398462" cy="65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 Box 75"/>
            <p:cNvSpPr txBox="1">
              <a:spLocks noChangeArrowheads="1"/>
            </p:cNvSpPr>
            <p:nvPr/>
          </p:nvSpPr>
          <p:spPr bwMode="auto">
            <a:xfrm>
              <a:off x="280988" y="9848946"/>
              <a:ext cx="8445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Основная СХД</a:t>
              </a:r>
            </a:p>
          </p:txBody>
        </p:sp>
        <p:sp>
          <p:nvSpPr>
            <p:cNvPr id="47" name="Text Box 75"/>
            <p:cNvSpPr txBox="1">
              <a:spLocks noChangeArrowheads="1"/>
            </p:cNvSpPr>
            <p:nvPr/>
          </p:nvSpPr>
          <p:spPr bwMode="auto">
            <a:xfrm>
              <a:off x="1241425" y="9848946"/>
              <a:ext cx="844550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СХД CDP</a:t>
              </a:r>
            </a:p>
          </p:txBody>
        </p:sp>
        <p:sp>
          <p:nvSpPr>
            <p:cNvPr id="48" name="Text Box 75"/>
            <p:cNvSpPr txBox="1">
              <a:spLocks noChangeArrowheads="1"/>
            </p:cNvSpPr>
            <p:nvPr/>
          </p:nvSpPr>
          <p:spPr bwMode="auto">
            <a:xfrm>
              <a:off x="1619251" y="8975878"/>
              <a:ext cx="720725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Устройство CDP</a:t>
              </a:r>
            </a:p>
          </p:txBody>
        </p:sp>
        <p:sp>
          <p:nvSpPr>
            <p:cNvPr id="49" name="Text Box 76"/>
            <p:cNvSpPr txBox="1">
              <a:spLocks noChangeArrowheads="1"/>
            </p:cNvSpPr>
            <p:nvPr/>
          </p:nvSpPr>
          <p:spPr bwMode="auto">
            <a:xfrm>
              <a:off x="3263902" y="5686914"/>
              <a:ext cx="687388" cy="286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Интернет</a:t>
              </a:r>
            </a:p>
          </p:txBody>
        </p:sp>
        <p:cxnSp>
          <p:nvCxnSpPr>
            <p:cNvPr id="50" name="Straight Connector 58"/>
            <p:cNvCxnSpPr>
              <a:cxnSpLocks noChangeShapeType="1"/>
            </p:cNvCxnSpPr>
            <p:nvPr/>
          </p:nvCxnSpPr>
          <p:spPr bwMode="auto">
            <a:xfrm>
              <a:off x="1724026" y="6198199"/>
              <a:ext cx="2794002" cy="669752"/>
            </a:xfrm>
            <a:prstGeom prst="line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51" name="Straight Connector 59"/>
            <p:cNvCxnSpPr>
              <a:cxnSpLocks noChangeShapeType="1"/>
            </p:cNvCxnSpPr>
            <p:nvPr/>
          </p:nvCxnSpPr>
          <p:spPr bwMode="auto">
            <a:xfrm>
              <a:off x="3597277" y="6159329"/>
              <a:ext cx="920751" cy="708623"/>
            </a:xfrm>
            <a:prstGeom prst="line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52" name="Straight Connector 60"/>
            <p:cNvCxnSpPr>
              <a:cxnSpLocks noChangeShapeType="1"/>
            </p:cNvCxnSpPr>
            <p:nvPr/>
          </p:nvCxnSpPr>
          <p:spPr bwMode="auto">
            <a:xfrm flipH="1">
              <a:off x="827088" y="6159329"/>
              <a:ext cx="2770189" cy="708623"/>
            </a:xfrm>
            <a:prstGeom prst="line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53" name="Straight Connector 61"/>
            <p:cNvCxnSpPr>
              <a:cxnSpLocks noChangeShapeType="1"/>
            </p:cNvCxnSpPr>
            <p:nvPr/>
          </p:nvCxnSpPr>
          <p:spPr bwMode="auto">
            <a:xfrm flipH="1">
              <a:off x="785814" y="6198199"/>
              <a:ext cx="938212" cy="669752"/>
            </a:xfrm>
            <a:prstGeom prst="line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/>
            </a:ln>
          </p:spPr>
        </p:cxnSp>
        <p:sp>
          <p:nvSpPr>
            <p:cNvPr id="54" name="Text Box 75"/>
            <p:cNvSpPr txBox="1">
              <a:spLocks noChangeArrowheads="1"/>
            </p:cNvSpPr>
            <p:nvPr/>
          </p:nvSpPr>
          <p:spPr bwMode="auto">
            <a:xfrm>
              <a:off x="827088" y="9103437"/>
              <a:ext cx="64928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Репликация данных</a:t>
              </a:r>
            </a:p>
          </p:txBody>
        </p:sp>
        <p:sp>
          <p:nvSpPr>
            <p:cNvPr id="55" name="Text Box 75"/>
            <p:cNvSpPr txBox="1">
              <a:spLocks noChangeArrowheads="1"/>
            </p:cNvSpPr>
            <p:nvPr/>
          </p:nvSpPr>
          <p:spPr bwMode="auto">
            <a:xfrm>
              <a:off x="2324449" y="7241709"/>
              <a:ext cx="60222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dirty="0">
                  <a:solidFill>
                    <a:srgbClr val="2D2015"/>
                  </a:solidFill>
                  <a:latin typeface="Huawei Sans" panose="020C0503030203020204" pitchFamily="34" charset="0"/>
                </a:rPr>
                <a:t>Выделенная линия </a:t>
              </a:r>
              <a:r>
                <a:rPr lang="ru-RU" sz="1200" dirty="0" smtClean="0">
                  <a:solidFill>
                    <a:srgbClr val="2D2015"/>
                  </a:solidFill>
                  <a:latin typeface="Huawei Sans" panose="020C0503030203020204" pitchFamily="34" charset="0"/>
                </a:rPr>
                <a:t/>
              </a:r>
              <a:br>
                <a:rPr lang="ru-RU" sz="1200" dirty="0" smtClean="0">
                  <a:solidFill>
                    <a:srgbClr val="2D2015"/>
                  </a:solidFill>
                  <a:latin typeface="Huawei Sans" panose="020C0503030203020204" pitchFamily="34" charset="0"/>
                </a:rPr>
              </a:br>
              <a:r>
                <a:rPr lang="ru-RU" sz="1200" dirty="0" smtClean="0">
                  <a:solidFill>
                    <a:srgbClr val="2D2015"/>
                  </a:solidFill>
                  <a:latin typeface="Huawei Sans" panose="020C0503030203020204" pitchFamily="34" charset="0"/>
                </a:rPr>
                <a:t>2 </a:t>
              </a:r>
              <a:r>
                <a:rPr lang="ru-RU" sz="1200" dirty="0">
                  <a:solidFill>
                    <a:srgbClr val="2D2015"/>
                  </a:solidFill>
                  <a:latin typeface="Huawei Sans" panose="020C0503030203020204" pitchFamily="34" charset="0"/>
                </a:rPr>
                <a:t>Мбит/с</a:t>
              </a:r>
            </a:p>
          </p:txBody>
        </p:sp>
        <p:sp>
          <p:nvSpPr>
            <p:cNvPr id="56" name="Text Box 75"/>
            <p:cNvSpPr txBox="1">
              <a:spLocks noChangeArrowheads="1"/>
            </p:cNvSpPr>
            <p:nvPr/>
          </p:nvSpPr>
          <p:spPr bwMode="auto">
            <a:xfrm>
              <a:off x="2262758" y="6532467"/>
              <a:ext cx="6889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Репликация данных</a:t>
              </a:r>
            </a:p>
          </p:txBody>
        </p:sp>
        <p:cxnSp>
          <p:nvCxnSpPr>
            <p:cNvPr id="57" name="Straight Arrow Connector 65"/>
            <p:cNvCxnSpPr>
              <a:cxnSpLocks noChangeShapeType="1"/>
            </p:cNvCxnSpPr>
            <p:nvPr/>
          </p:nvCxnSpPr>
          <p:spPr bwMode="auto">
            <a:xfrm>
              <a:off x="2379665" y="7098178"/>
              <a:ext cx="460375" cy="0"/>
            </a:xfrm>
            <a:prstGeom prst="straightConnector1">
              <a:avLst/>
            </a:prstGeom>
            <a:noFill/>
            <a:ln w="19050" algn="ctr">
              <a:solidFill>
                <a:srgbClr val="92D05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58" name="Straight Connector 121"/>
            <p:cNvCxnSpPr>
              <a:cxnSpLocks noChangeShapeType="1"/>
            </p:cNvCxnSpPr>
            <p:nvPr/>
          </p:nvCxnSpPr>
          <p:spPr bwMode="auto">
            <a:xfrm>
              <a:off x="742951" y="9131354"/>
              <a:ext cx="0" cy="25115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59" name="Picture 13" descr="storage-SR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92125" y="9256933"/>
              <a:ext cx="396875" cy="65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0" name="Straight Connector 121"/>
            <p:cNvCxnSpPr>
              <a:cxnSpLocks noChangeShapeType="1"/>
            </p:cNvCxnSpPr>
            <p:nvPr/>
          </p:nvCxnSpPr>
          <p:spPr bwMode="auto">
            <a:xfrm>
              <a:off x="747714" y="8566252"/>
              <a:ext cx="0" cy="21228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61" name="Picture 460" descr="图片2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17538" y="7005490"/>
              <a:ext cx="204787" cy="358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Rectangle 70"/>
            <p:cNvSpPr>
              <a:spLocks noChangeArrowheads="1"/>
            </p:cNvSpPr>
            <p:nvPr/>
          </p:nvSpPr>
          <p:spPr bwMode="auto">
            <a:xfrm>
              <a:off x="532017" y="6941859"/>
              <a:ext cx="630516" cy="42282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pic>
          <p:nvPicPr>
            <p:cNvPr id="63" name="Picture 460" descr="图片2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68363" y="7014459"/>
              <a:ext cx="204787" cy="358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4" name="Straight Connector 121"/>
            <p:cNvCxnSpPr>
              <a:cxnSpLocks noChangeShapeType="1"/>
            </p:cNvCxnSpPr>
            <p:nvPr/>
          </p:nvCxnSpPr>
          <p:spPr bwMode="auto">
            <a:xfrm>
              <a:off x="785814" y="7364285"/>
              <a:ext cx="0" cy="28105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65" name="Straight Connector 121"/>
            <p:cNvCxnSpPr>
              <a:cxnSpLocks noChangeShapeType="1"/>
            </p:cNvCxnSpPr>
            <p:nvPr/>
          </p:nvCxnSpPr>
          <p:spPr bwMode="auto">
            <a:xfrm>
              <a:off x="868363" y="7364285"/>
              <a:ext cx="0" cy="28105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66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92251" y="7630391"/>
              <a:ext cx="158750" cy="367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39901" y="7630391"/>
              <a:ext cx="158750" cy="367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1442011" y="7630913"/>
              <a:ext cx="509003" cy="353921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69" name="Text Box 75"/>
            <p:cNvSpPr txBox="1">
              <a:spLocks noChangeArrowheads="1"/>
            </p:cNvSpPr>
            <p:nvPr/>
          </p:nvSpPr>
          <p:spPr bwMode="auto">
            <a:xfrm>
              <a:off x="814218" y="8479400"/>
              <a:ext cx="64098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2D2015"/>
                  </a:solidFill>
                  <a:latin typeface="Huawei Sans" panose="020C0503030203020204" pitchFamily="34" charset="0"/>
                </a:rPr>
                <a:t>Сервер приложений</a:t>
              </a:r>
            </a:p>
          </p:txBody>
        </p:sp>
        <p:sp>
          <p:nvSpPr>
            <p:cNvPr id="70" name="Text Box 75"/>
            <p:cNvSpPr txBox="1">
              <a:spLocks noChangeArrowheads="1"/>
            </p:cNvSpPr>
            <p:nvPr/>
          </p:nvSpPr>
          <p:spPr bwMode="auto">
            <a:xfrm>
              <a:off x="-107950" y="8629040"/>
              <a:ext cx="641351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Коммутатор IP SAN</a:t>
              </a:r>
            </a:p>
            <a:p>
              <a:pPr algn="ctr" fontAlgn="ctr"/>
              <a:endParaRPr lang="ru-RU" sz="1200" b="1">
                <a:solidFill>
                  <a:srgbClr val="2D2015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71" name="Text Box 75"/>
            <p:cNvSpPr txBox="1">
              <a:spLocks noChangeArrowheads="1"/>
            </p:cNvSpPr>
            <p:nvPr/>
          </p:nvSpPr>
          <p:spPr bwMode="auto">
            <a:xfrm>
              <a:off x="827088" y="7338087"/>
              <a:ext cx="719137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Коммутатор ядра</a:t>
              </a:r>
            </a:p>
          </p:txBody>
        </p:sp>
        <p:sp>
          <p:nvSpPr>
            <p:cNvPr id="72" name="Text Box 75"/>
            <p:cNvSpPr txBox="1">
              <a:spLocks noChangeArrowheads="1"/>
            </p:cNvSpPr>
            <p:nvPr/>
          </p:nvSpPr>
          <p:spPr bwMode="auto">
            <a:xfrm>
              <a:off x="1641229" y="7989759"/>
              <a:ext cx="67627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2D2015"/>
                  </a:solidFill>
                  <a:latin typeface="Huawei Sans" panose="020C0503030203020204" pitchFamily="34" charset="0"/>
                </a:rPr>
                <a:t>Коммутатор агрегации CDP</a:t>
              </a:r>
            </a:p>
            <a:p>
              <a:pPr algn="ctr" fontAlgn="ctr"/>
              <a:endParaRPr lang="ru-RU" sz="1200" b="1" dirty="0">
                <a:solidFill>
                  <a:srgbClr val="2D2015"/>
                </a:solidFill>
                <a:latin typeface="Huawei Sans" panose="020C0503030203020204" pitchFamily="34" charset="0"/>
              </a:endParaRPr>
            </a:p>
          </p:txBody>
        </p:sp>
        <p:cxnSp>
          <p:nvCxnSpPr>
            <p:cNvPr id="73" name="Straight Connector 121"/>
            <p:cNvCxnSpPr>
              <a:cxnSpLocks noChangeShapeType="1"/>
            </p:cNvCxnSpPr>
            <p:nvPr/>
          </p:nvCxnSpPr>
          <p:spPr bwMode="auto">
            <a:xfrm>
              <a:off x="3511552" y="8990827"/>
              <a:ext cx="0" cy="352816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74" name="Picture 35" descr="VirtualServer_emptyPla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75165" y="7803809"/>
              <a:ext cx="463550" cy="76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37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25965" y="7708131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38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03752" y="776195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39" descr="smallv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81540" y="7812780"/>
              <a:ext cx="101600" cy="22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40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59328" y="786660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9" name="Straight Connector 121"/>
            <p:cNvCxnSpPr>
              <a:cxnSpLocks noChangeShapeType="1"/>
            </p:cNvCxnSpPr>
            <p:nvPr/>
          </p:nvCxnSpPr>
          <p:spPr bwMode="auto">
            <a:xfrm>
              <a:off x="3763965" y="9555929"/>
              <a:ext cx="461962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med" len="med"/>
              <a:tailEnd/>
            </a:ln>
          </p:spPr>
        </p:cxnSp>
        <p:pic>
          <p:nvPicPr>
            <p:cNvPr id="80" name="Picture 9" descr="CX3_recoverpoint"/>
            <p:cNvPicPr>
              <a:picLocks noChangeArrowheads="1"/>
            </p:cNvPicPr>
            <p:nvPr/>
          </p:nvPicPr>
          <p:blipFill>
            <a:blip r:embed="rId15" cstate="print"/>
            <a:srcRect l="2344" r="6563" b="84552"/>
            <a:stretch>
              <a:fillRect/>
            </a:stretch>
          </p:blipFill>
          <p:spPr bwMode="gray">
            <a:xfrm>
              <a:off x="3322640" y="8859268"/>
              <a:ext cx="446087" cy="13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0" descr="CX3_recoverpoint"/>
            <p:cNvPicPr>
              <a:picLocks noChangeArrowheads="1"/>
            </p:cNvPicPr>
            <p:nvPr/>
          </p:nvPicPr>
          <p:blipFill>
            <a:blip r:embed="rId15" cstate="print"/>
            <a:srcRect l="2344" r="6563" b="84552"/>
            <a:stretch>
              <a:fillRect/>
            </a:stretch>
          </p:blipFill>
          <p:spPr bwMode="gray">
            <a:xfrm>
              <a:off x="3322640" y="8733690"/>
              <a:ext cx="446087" cy="131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5" descr="VirtualServer_emptyPla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7502" y="7803809"/>
              <a:ext cx="463550" cy="76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37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78302" y="7708131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38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56090" y="776195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9" descr="smallv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33877" y="7812780"/>
              <a:ext cx="101600" cy="22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0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11665" y="786660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5" descr="VirtualServer_emptyPla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79840" y="7803809"/>
              <a:ext cx="463550" cy="76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37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30640" y="7708131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38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08427" y="776195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39" descr="smallv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6215" y="7812780"/>
              <a:ext cx="101600" cy="224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Picture 40" descr="smallv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64002" y="7866600"/>
              <a:ext cx="101600" cy="22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Straight Connector 121"/>
            <p:cNvCxnSpPr>
              <a:cxnSpLocks noChangeShapeType="1"/>
            </p:cNvCxnSpPr>
            <p:nvPr/>
          </p:nvCxnSpPr>
          <p:spPr bwMode="auto">
            <a:xfrm flipV="1">
              <a:off x="3560710" y="7264550"/>
              <a:ext cx="565943" cy="405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sp>
          <p:nvSpPr>
            <p:cNvPr id="95" name="Rectangle 70"/>
            <p:cNvSpPr>
              <a:spLocks noChangeArrowheads="1"/>
            </p:cNvSpPr>
            <p:nvPr/>
          </p:nvSpPr>
          <p:spPr bwMode="auto">
            <a:xfrm>
              <a:off x="3765602" y="7615252"/>
              <a:ext cx="1171921" cy="94901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6" name="Rectangle 70"/>
            <p:cNvSpPr>
              <a:spLocks noChangeArrowheads="1"/>
            </p:cNvSpPr>
            <p:nvPr/>
          </p:nvSpPr>
          <p:spPr bwMode="auto">
            <a:xfrm>
              <a:off x="4225999" y="8774116"/>
              <a:ext cx="460398" cy="35705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cxnSp>
          <p:nvCxnSpPr>
            <p:cNvPr id="97" name="Straight Connector 121"/>
            <p:cNvCxnSpPr>
              <a:cxnSpLocks noChangeShapeType="1"/>
            </p:cNvCxnSpPr>
            <p:nvPr/>
          </p:nvCxnSpPr>
          <p:spPr bwMode="auto">
            <a:xfrm>
              <a:off x="4435478" y="8566252"/>
              <a:ext cx="0" cy="21228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98" name="Picture 13" descr="storage-SR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349626" y="9256933"/>
              <a:ext cx="396875" cy="65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Text Box 75"/>
            <p:cNvSpPr txBox="1">
              <a:spLocks noChangeArrowheads="1"/>
            </p:cNvSpPr>
            <p:nvPr/>
          </p:nvSpPr>
          <p:spPr bwMode="auto">
            <a:xfrm>
              <a:off x="4039053" y="9848946"/>
              <a:ext cx="94947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Основная СХД</a:t>
              </a:r>
            </a:p>
          </p:txBody>
        </p:sp>
        <p:sp>
          <p:nvSpPr>
            <p:cNvPr id="100" name="Text Box 75"/>
            <p:cNvSpPr txBox="1">
              <a:spLocks noChangeArrowheads="1"/>
            </p:cNvSpPr>
            <p:nvPr/>
          </p:nvSpPr>
          <p:spPr bwMode="auto">
            <a:xfrm>
              <a:off x="3133726" y="9848946"/>
              <a:ext cx="844550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СХД CDP</a:t>
              </a:r>
            </a:p>
          </p:txBody>
        </p:sp>
        <p:sp>
          <p:nvSpPr>
            <p:cNvPr id="101" name="Text Box 75"/>
            <p:cNvSpPr txBox="1">
              <a:spLocks noChangeArrowheads="1"/>
            </p:cNvSpPr>
            <p:nvPr/>
          </p:nvSpPr>
          <p:spPr bwMode="auto">
            <a:xfrm>
              <a:off x="2947631" y="8975878"/>
              <a:ext cx="6286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Устройство CDP</a:t>
              </a:r>
            </a:p>
          </p:txBody>
        </p:sp>
        <p:sp>
          <p:nvSpPr>
            <p:cNvPr id="102" name="Text Box 75"/>
            <p:cNvSpPr txBox="1">
              <a:spLocks noChangeArrowheads="1"/>
            </p:cNvSpPr>
            <p:nvPr/>
          </p:nvSpPr>
          <p:spPr bwMode="auto">
            <a:xfrm>
              <a:off x="3690940" y="9065551"/>
              <a:ext cx="6651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Репликация данных</a:t>
              </a:r>
            </a:p>
          </p:txBody>
        </p:sp>
        <p:cxnSp>
          <p:nvCxnSpPr>
            <p:cNvPr id="103" name="Straight Connector 121"/>
            <p:cNvCxnSpPr>
              <a:cxnSpLocks noChangeShapeType="1"/>
            </p:cNvCxnSpPr>
            <p:nvPr/>
          </p:nvCxnSpPr>
          <p:spPr bwMode="auto">
            <a:xfrm>
              <a:off x="4435478" y="9161254"/>
              <a:ext cx="0" cy="254148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104" name="Picture 13" descr="storage-SRL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89427" y="9271883"/>
              <a:ext cx="396875" cy="65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5" name="Straight Connector 121"/>
            <p:cNvCxnSpPr>
              <a:cxnSpLocks noChangeShapeType="1"/>
            </p:cNvCxnSpPr>
            <p:nvPr/>
          </p:nvCxnSpPr>
          <p:spPr bwMode="auto">
            <a:xfrm>
              <a:off x="4524377" y="8566252"/>
              <a:ext cx="0" cy="21228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106" name="Picture 460" descr="图片2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83065" y="7005490"/>
              <a:ext cx="204787" cy="358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460" descr="图片23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35478" y="7014459"/>
              <a:ext cx="204788" cy="358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9" name="Straight Connector 121"/>
            <p:cNvCxnSpPr>
              <a:cxnSpLocks noChangeShapeType="1"/>
            </p:cNvCxnSpPr>
            <p:nvPr/>
          </p:nvCxnSpPr>
          <p:spPr bwMode="auto">
            <a:xfrm>
              <a:off x="4351340" y="7364285"/>
              <a:ext cx="0" cy="28105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10" name="Straight Connector 121"/>
            <p:cNvCxnSpPr>
              <a:cxnSpLocks noChangeShapeType="1"/>
            </p:cNvCxnSpPr>
            <p:nvPr/>
          </p:nvCxnSpPr>
          <p:spPr bwMode="auto">
            <a:xfrm>
              <a:off x="4435478" y="7364285"/>
              <a:ext cx="0" cy="281057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sp>
          <p:nvSpPr>
            <p:cNvPr id="111" name="Text Box 75"/>
            <p:cNvSpPr txBox="1">
              <a:spLocks noChangeArrowheads="1"/>
            </p:cNvSpPr>
            <p:nvPr/>
          </p:nvSpPr>
          <p:spPr bwMode="auto">
            <a:xfrm>
              <a:off x="3723383" y="8437434"/>
              <a:ext cx="6430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2D2015"/>
                  </a:solidFill>
                  <a:latin typeface="Huawei Sans" panose="020C0503030203020204" pitchFamily="34" charset="0"/>
                </a:rPr>
                <a:t>Сервер приложений</a:t>
              </a:r>
            </a:p>
          </p:txBody>
        </p:sp>
        <p:sp>
          <p:nvSpPr>
            <p:cNvPr id="112" name="Text Box 75"/>
            <p:cNvSpPr txBox="1">
              <a:spLocks noChangeArrowheads="1"/>
            </p:cNvSpPr>
            <p:nvPr/>
          </p:nvSpPr>
          <p:spPr bwMode="auto">
            <a:xfrm>
              <a:off x="4579261" y="8587333"/>
              <a:ext cx="65367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>
                  <a:solidFill>
                    <a:srgbClr val="2D2015"/>
                  </a:solidFill>
                  <a:latin typeface="Huawei Sans" panose="020C0503030203020204" pitchFamily="34" charset="0"/>
                </a:rPr>
                <a:t>Коммутатор IP SAN</a:t>
              </a:r>
            </a:p>
            <a:p>
              <a:pPr algn="ctr" fontAlgn="ctr"/>
              <a:endParaRPr lang="ru-RU" sz="1200" b="1" dirty="0">
                <a:solidFill>
                  <a:srgbClr val="2D2015"/>
                </a:solidFill>
                <a:latin typeface="Huawei Sans" panose="020C0503030203020204" pitchFamily="34" charset="0"/>
              </a:endParaRPr>
            </a:p>
          </p:txBody>
        </p:sp>
        <p:sp>
          <p:nvSpPr>
            <p:cNvPr id="113" name="Text Box 75"/>
            <p:cNvSpPr txBox="1">
              <a:spLocks noChangeArrowheads="1"/>
            </p:cNvSpPr>
            <p:nvPr/>
          </p:nvSpPr>
          <p:spPr bwMode="auto">
            <a:xfrm>
              <a:off x="3670302" y="7338087"/>
              <a:ext cx="757239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Коммутатор ядра</a:t>
              </a:r>
            </a:p>
          </p:txBody>
        </p:sp>
        <p:cxnSp>
          <p:nvCxnSpPr>
            <p:cNvPr id="114" name="Straight Connector 121"/>
            <p:cNvCxnSpPr>
              <a:cxnSpLocks noChangeShapeType="1"/>
            </p:cNvCxnSpPr>
            <p:nvPr/>
          </p:nvCxnSpPr>
          <p:spPr bwMode="auto">
            <a:xfrm flipV="1">
              <a:off x="1162051" y="7193857"/>
              <a:ext cx="530225" cy="2991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15" name="Straight Connector 121"/>
            <p:cNvCxnSpPr>
              <a:cxnSpLocks noChangeShapeType="1"/>
            </p:cNvCxnSpPr>
            <p:nvPr/>
          </p:nvCxnSpPr>
          <p:spPr bwMode="auto">
            <a:xfrm>
              <a:off x="3474985" y="7193857"/>
              <a:ext cx="651668" cy="0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sp>
          <p:nvSpPr>
            <p:cNvPr id="116" name="Text Box 75"/>
            <p:cNvSpPr txBox="1">
              <a:spLocks noChangeArrowheads="1"/>
            </p:cNvSpPr>
            <p:nvPr/>
          </p:nvSpPr>
          <p:spPr bwMode="auto">
            <a:xfrm>
              <a:off x="71438" y="7262627"/>
              <a:ext cx="485775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GSLB</a:t>
              </a:r>
            </a:p>
          </p:txBody>
        </p:sp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9713" y="7008479"/>
              <a:ext cx="168275" cy="28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8" name="Straight Connector 121"/>
            <p:cNvCxnSpPr>
              <a:cxnSpLocks noChangeShapeType="1"/>
              <a:endCxn id="62" idx="1"/>
            </p:cNvCxnSpPr>
            <p:nvPr/>
          </p:nvCxnSpPr>
          <p:spPr bwMode="auto">
            <a:xfrm>
              <a:off x="407989" y="7151997"/>
              <a:ext cx="125412" cy="0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119" name="Picture 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54578" y="7008479"/>
              <a:ext cx="168275" cy="284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0" name="Straight Connector 121"/>
            <p:cNvCxnSpPr>
              <a:cxnSpLocks noChangeShapeType="1"/>
            </p:cNvCxnSpPr>
            <p:nvPr/>
          </p:nvCxnSpPr>
          <p:spPr bwMode="auto">
            <a:xfrm flipH="1">
              <a:off x="4686302" y="7151997"/>
              <a:ext cx="168277" cy="0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sp>
          <p:nvSpPr>
            <p:cNvPr id="121" name="Text Box 75"/>
            <p:cNvSpPr txBox="1">
              <a:spLocks noChangeArrowheads="1"/>
            </p:cNvSpPr>
            <p:nvPr/>
          </p:nvSpPr>
          <p:spPr bwMode="auto">
            <a:xfrm>
              <a:off x="4643441" y="7262627"/>
              <a:ext cx="431800" cy="2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GSLB</a:t>
              </a:r>
            </a:p>
          </p:txBody>
        </p:sp>
        <p:cxnSp>
          <p:nvCxnSpPr>
            <p:cNvPr id="122" name="Straight Connector 121"/>
            <p:cNvCxnSpPr>
              <a:cxnSpLocks noChangeShapeType="1"/>
              <a:endCxn id="68" idx="2"/>
            </p:cNvCxnSpPr>
            <p:nvPr/>
          </p:nvCxnSpPr>
          <p:spPr bwMode="auto">
            <a:xfrm flipV="1">
              <a:off x="1692276" y="7983207"/>
              <a:ext cx="3175" cy="747491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23" name="Straight Connector 121"/>
            <p:cNvCxnSpPr>
              <a:cxnSpLocks noChangeShapeType="1"/>
            </p:cNvCxnSpPr>
            <p:nvPr/>
          </p:nvCxnSpPr>
          <p:spPr bwMode="auto">
            <a:xfrm>
              <a:off x="1155701" y="7122097"/>
              <a:ext cx="1006475" cy="0"/>
            </a:xfrm>
            <a:prstGeom prst="line">
              <a:avLst/>
            </a:prstGeom>
            <a:noFill/>
            <a:ln w="254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24" name="Straight Connector 121"/>
            <p:cNvCxnSpPr>
              <a:cxnSpLocks noChangeShapeType="1"/>
            </p:cNvCxnSpPr>
            <p:nvPr/>
          </p:nvCxnSpPr>
          <p:spPr bwMode="auto">
            <a:xfrm>
              <a:off x="1608139" y="7268607"/>
              <a:ext cx="0" cy="364776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25" name="Straight Connector 121"/>
            <p:cNvCxnSpPr>
              <a:cxnSpLocks noChangeShapeType="1"/>
            </p:cNvCxnSpPr>
            <p:nvPr/>
          </p:nvCxnSpPr>
          <p:spPr bwMode="auto">
            <a:xfrm>
              <a:off x="1692276" y="7193857"/>
              <a:ext cx="0" cy="439526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26" name="Straight Connector 121"/>
            <p:cNvCxnSpPr>
              <a:cxnSpLocks noChangeShapeType="1"/>
            </p:cNvCxnSpPr>
            <p:nvPr/>
          </p:nvCxnSpPr>
          <p:spPr bwMode="auto">
            <a:xfrm flipV="1">
              <a:off x="3484565" y="7929388"/>
              <a:ext cx="0" cy="807291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81052" y="7633382"/>
              <a:ext cx="158750" cy="3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552503" y="7633382"/>
              <a:ext cx="158750" cy="3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9" name="Rectangle 70"/>
            <p:cNvSpPr>
              <a:spLocks noChangeArrowheads="1"/>
            </p:cNvSpPr>
            <p:nvPr/>
          </p:nvSpPr>
          <p:spPr bwMode="auto">
            <a:xfrm>
              <a:off x="3228247" y="7634045"/>
              <a:ext cx="507652" cy="35392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0" name="Text Box 75"/>
            <p:cNvSpPr txBox="1">
              <a:spLocks noChangeArrowheads="1"/>
            </p:cNvSpPr>
            <p:nvPr/>
          </p:nvSpPr>
          <p:spPr bwMode="auto">
            <a:xfrm>
              <a:off x="2925272" y="8001147"/>
              <a:ext cx="633412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>
                  <a:solidFill>
                    <a:srgbClr val="2D2015"/>
                  </a:solidFill>
                  <a:latin typeface="Huawei Sans" panose="020C0503030203020204" pitchFamily="34" charset="0"/>
                </a:rPr>
                <a:t>Коммутатор агрегации CDP</a:t>
              </a:r>
            </a:p>
            <a:p>
              <a:pPr algn="ctr" fontAlgn="ctr"/>
              <a:endParaRPr lang="ru-RU" sz="1200" b="1">
                <a:solidFill>
                  <a:srgbClr val="2D2015"/>
                </a:solidFill>
                <a:latin typeface="Huawei Sans" panose="020C0503030203020204" pitchFamily="34" charset="0"/>
              </a:endParaRPr>
            </a:p>
          </p:txBody>
        </p:sp>
        <p:cxnSp>
          <p:nvCxnSpPr>
            <p:cNvPr id="131" name="Straight Connector 121"/>
            <p:cNvCxnSpPr>
              <a:cxnSpLocks noChangeShapeType="1"/>
            </p:cNvCxnSpPr>
            <p:nvPr/>
          </p:nvCxnSpPr>
          <p:spPr bwMode="auto">
            <a:xfrm flipV="1">
              <a:off x="3567115" y="7989187"/>
              <a:ext cx="3175" cy="747491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32" name="Straight Connector 121"/>
            <p:cNvCxnSpPr>
              <a:cxnSpLocks noChangeShapeType="1"/>
            </p:cNvCxnSpPr>
            <p:nvPr/>
          </p:nvCxnSpPr>
          <p:spPr bwMode="auto">
            <a:xfrm>
              <a:off x="3570290" y="7268607"/>
              <a:ext cx="0" cy="364776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33" name="Straight Connector 121"/>
            <p:cNvCxnSpPr>
              <a:cxnSpLocks noChangeShapeType="1"/>
            </p:cNvCxnSpPr>
            <p:nvPr/>
          </p:nvCxnSpPr>
          <p:spPr bwMode="auto">
            <a:xfrm>
              <a:off x="3484565" y="7193857"/>
              <a:ext cx="0" cy="439526"/>
            </a:xfrm>
            <a:prstGeom prst="line">
              <a:avLst/>
            </a:prstGeom>
            <a:noFill/>
            <a:ln w="25400" algn="ctr">
              <a:solidFill>
                <a:srgbClr val="333333"/>
              </a:solidFill>
              <a:round/>
              <a:headEnd/>
              <a:tailEnd/>
            </a:ln>
          </p:spPr>
        </p:cxnSp>
        <p:cxnSp>
          <p:nvCxnSpPr>
            <p:cNvPr id="134" name="Straight Connector 121"/>
            <p:cNvCxnSpPr>
              <a:cxnSpLocks noChangeShapeType="1"/>
            </p:cNvCxnSpPr>
            <p:nvPr/>
          </p:nvCxnSpPr>
          <p:spPr bwMode="auto">
            <a:xfrm>
              <a:off x="1155701" y="7047349"/>
              <a:ext cx="1006475" cy="0"/>
            </a:xfrm>
            <a:prstGeom prst="line">
              <a:avLst/>
            </a:prstGeom>
            <a:noFill/>
            <a:ln w="25400" algn="ctr">
              <a:solidFill>
                <a:schemeClr val="bg2"/>
              </a:solidFill>
              <a:round/>
              <a:headEnd/>
              <a:tailEnd/>
            </a:ln>
          </p:spPr>
        </p:cxnSp>
        <p:cxnSp>
          <p:nvCxnSpPr>
            <p:cNvPr id="135" name="Straight Connector 121"/>
            <p:cNvCxnSpPr>
              <a:cxnSpLocks noChangeShapeType="1"/>
            </p:cNvCxnSpPr>
            <p:nvPr/>
          </p:nvCxnSpPr>
          <p:spPr bwMode="auto">
            <a:xfrm>
              <a:off x="3026877" y="7047349"/>
              <a:ext cx="1099775" cy="0"/>
            </a:xfrm>
            <a:prstGeom prst="line">
              <a:avLst/>
            </a:prstGeom>
            <a:noFill/>
            <a:ln w="25400" algn="ctr">
              <a:solidFill>
                <a:schemeClr val="bg2"/>
              </a:solidFill>
              <a:round/>
              <a:headEnd/>
              <a:tailEnd/>
            </a:ln>
          </p:spPr>
        </p:cxnSp>
        <p:pic>
          <p:nvPicPr>
            <p:cNvPr id="142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27898" y="8775549"/>
              <a:ext cx="158750" cy="3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13792" y="8775549"/>
              <a:ext cx="158750" cy="370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7" name="Rectangle 70"/>
            <p:cNvSpPr>
              <a:spLocks noChangeArrowheads="1"/>
            </p:cNvSpPr>
            <p:nvPr/>
          </p:nvSpPr>
          <p:spPr bwMode="auto">
            <a:xfrm>
              <a:off x="4127925" y="6941859"/>
              <a:ext cx="558378" cy="42282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pPr fontAlgn="ctr">
                <a:defRPr/>
              </a:pPr>
              <a:endParaRPr lang="en-US" sz="1200">
                <a:solidFill>
                  <a:srgbClr val="B2B2B2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48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sz="1600" dirty="0">
                <a:latin typeface="Huawei Sans" panose="020C0503030203020204" pitchFamily="34" charset="0"/>
              </a:rPr>
              <a:t>(Несколько правильных вариантов ответа) Репликация данных — это основа технологии аварийного восстановления. На какие три уровня распределяются устройства репликации?</a:t>
            </a:r>
          </a:p>
          <a:p>
            <a:pPr marL="895350" lvl="1" indent="-342900">
              <a:buFont typeface="+mj-lt"/>
              <a:buAutoNum type="alphaUcPeriod"/>
            </a:pPr>
            <a:r>
              <a:rPr lang="ru-RU" sz="1400" dirty="0" smtClean="0">
                <a:latin typeface="Huawei Sans" panose="020C0503030203020204" pitchFamily="34" charset="0"/>
              </a:rPr>
              <a:t>Уровень приложений</a:t>
            </a:r>
            <a:endParaRPr lang="ru-RU" sz="1400" dirty="0">
              <a:latin typeface="Huawei Sans" panose="020C0503030203020204" pitchFamily="34" charset="0"/>
            </a:endParaRPr>
          </a:p>
          <a:p>
            <a:pPr marL="895350" lvl="1" indent="-342900">
              <a:buFont typeface="+mj-lt"/>
              <a:buAutoNum type="alphaUcPeriod"/>
            </a:pPr>
            <a:r>
              <a:rPr lang="ru-RU" sz="1400" dirty="0">
                <a:latin typeface="Huawei Sans" panose="020C0503030203020204" pitchFamily="34" charset="0"/>
              </a:rPr>
              <a:t>Уровень хоста</a:t>
            </a:r>
          </a:p>
          <a:p>
            <a:pPr marL="895350" lvl="1" indent="-342900">
              <a:buFont typeface="+mj-lt"/>
              <a:buAutoNum type="alphaUcPeriod"/>
            </a:pPr>
            <a:r>
              <a:rPr lang="ru-RU" sz="1400" dirty="0" smtClean="0">
                <a:latin typeface="Huawei Sans" panose="020C0503030203020204" pitchFamily="34" charset="0"/>
              </a:rPr>
              <a:t>Уровень сети</a:t>
            </a:r>
            <a:endParaRPr lang="ru-RU" sz="1400" dirty="0">
              <a:latin typeface="Huawei Sans" panose="020C0503030203020204" pitchFamily="34" charset="0"/>
            </a:endParaRPr>
          </a:p>
          <a:p>
            <a:pPr marL="895350" lvl="1" indent="-342900">
              <a:buFont typeface="+mj-lt"/>
              <a:buAutoNum type="alphaUcPeriod"/>
            </a:pPr>
            <a:r>
              <a:rPr lang="ru-RU" sz="1400" dirty="0">
                <a:latin typeface="Huawei Sans" panose="020C0503030203020204" pitchFamily="34" charset="0"/>
              </a:rPr>
              <a:t>Уровень хранения</a:t>
            </a:r>
          </a:p>
          <a:p>
            <a:r>
              <a:rPr lang="ru-RU" sz="1600" dirty="0"/>
              <a:t>(Верно или неверно) При разработке решения аварийного восстановления следует задать RTO равным 0, чтобы гарантировать бесперебойную работу сервисов.</a:t>
            </a:r>
          </a:p>
        </p:txBody>
      </p:sp>
    </p:spTree>
    <p:extLst>
      <p:ext uri="{BB962C8B-B14F-4D97-AF65-F5344CB8AC3E}">
        <p14:creationId xmlns:p14="http://schemas.microsoft.com/office/powerpoint/2010/main" val="193339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97017" y="1900373"/>
            <a:ext cx="8106859" cy="3747391"/>
            <a:chOff x="443252" y="1900373"/>
            <a:chExt cx="8106859" cy="3747391"/>
          </a:xfrm>
        </p:grpSpPr>
        <p:sp>
          <p:nvSpPr>
            <p:cNvPr id="4" name="任意多边形 3"/>
            <p:cNvSpPr/>
            <p:nvPr/>
          </p:nvSpPr>
          <p:spPr>
            <a:xfrm>
              <a:off x="5489231" y="3724615"/>
              <a:ext cx="457490" cy="14754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28745" y="0"/>
                  </a:lnTo>
                  <a:lnTo>
                    <a:pt x="228745" y="1475405"/>
                  </a:lnTo>
                  <a:lnTo>
                    <a:pt x="457490" y="1475405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489231" y="3724615"/>
              <a:ext cx="457490" cy="4918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28745" y="0"/>
                  </a:lnTo>
                  <a:lnTo>
                    <a:pt x="228745" y="491801"/>
                  </a:lnTo>
                  <a:lnTo>
                    <a:pt x="457490" y="491801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9231" y="3232813"/>
              <a:ext cx="457490" cy="49180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91801"/>
                  </a:moveTo>
                  <a:lnTo>
                    <a:pt x="228745" y="491801"/>
                  </a:lnTo>
                  <a:lnTo>
                    <a:pt x="228745" y="0"/>
                  </a:lnTo>
                  <a:lnTo>
                    <a:pt x="45749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489231" y="2249209"/>
              <a:ext cx="457490" cy="147540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475405"/>
                  </a:moveTo>
                  <a:lnTo>
                    <a:pt x="228745" y="1475405"/>
                  </a:lnTo>
                  <a:lnTo>
                    <a:pt x="228745" y="0"/>
                  </a:lnTo>
                  <a:lnTo>
                    <a:pt x="45749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443252" y="3381224"/>
              <a:ext cx="5045978" cy="686781"/>
            </a:xfrm>
            <a:custGeom>
              <a:avLst/>
              <a:gdLst>
                <a:gd name="connsiteX0" fmla="*/ 0 w 5045978"/>
                <a:gd name="connsiteY0" fmla="*/ 0 h 686781"/>
                <a:gd name="connsiteX1" fmla="*/ 5045978 w 5045978"/>
                <a:gd name="connsiteY1" fmla="*/ 0 h 686781"/>
                <a:gd name="connsiteX2" fmla="*/ 5045978 w 5045978"/>
                <a:gd name="connsiteY2" fmla="*/ 686781 h 686781"/>
                <a:gd name="connsiteX3" fmla="*/ 0 w 5045978"/>
                <a:gd name="connsiteY3" fmla="*/ 686781 h 686781"/>
                <a:gd name="connsiteX4" fmla="*/ 0 w 5045978"/>
                <a:gd name="connsiteY4" fmla="*/ 0 h 686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5978" h="686781">
                  <a:moveTo>
                    <a:pt x="0" y="0"/>
                  </a:moveTo>
                  <a:lnTo>
                    <a:pt x="5045978" y="0"/>
                  </a:lnTo>
                  <a:lnTo>
                    <a:pt x="5045978" y="686781"/>
                  </a:lnTo>
                  <a:lnTo>
                    <a:pt x="0" y="6867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Решение аварийного восстановления (DR)</a:t>
              </a: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946721" y="1900373"/>
              <a:ext cx="2603390" cy="697672"/>
            </a:xfrm>
            <a:custGeom>
              <a:avLst/>
              <a:gdLst>
                <a:gd name="connsiteX0" fmla="*/ 0 w 2287450"/>
                <a:gd name="connsiteY0" fmla="*/ 0 h 697672"/>
                <a:gd name="connsiteX1" fmla="*/ 2287450 w 2287450"/>
                <a:gd name="connsiteY1" fmla="*/ 0 h 697672"/>
                <a:gd name="connsiteX2" fmla="*/ 2287450 w 2287450"/>
                <a:gd name="connsiteY2" fmla="*/ 697672 h 697672"/>
                <a:gd name="connsiteX3" fmla="*/ 0 w 2287450"/>
                <a:gd name="connsiteY3" fmla="*/ 697672 h 697672"/>
                <a:gd name="connsiteX4" fmla="*/ 0 w 2287450"/>
                <a:gd name="connsiteY4" fmla="*/ 0 h 6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450" h="697672">
                  <a:moveTo>
                    <a:pt x="0" y="0"/>
                  </a:moveTo>
                  <a:lnTo>
                    <a:pt x="2287450" y="0"/>
                  </a:lnTo>
                  <a:lnTo>
                    <a:pt x="2287450" y="697672"/>
                  </a:lnTo>
                  <a:lnTo>
                    <a:pt x="0" y="697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Обзор решения DR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946721" y="2883977"/>
              <a:ext cx="2603390" cy="697672"/>
            </a:xfrm>
            <a:custGeom>
              <a:avLst/>
              <a:gdLst>
                <a:gd name="connsiteX0" fmla="*/ 0 w 2287450"/>
                <a:gd name="connsiteY0" fmla="*/ 0 h 697672"/>
                <a:gd name="connsiteX1" fmla="*/ 2287450 w 2287450"/>
                <a:gd name="connsiteY1" fmla="*/ 0 h 697672"/>
                <a:gd name="connsiteX2" fmla="*/ 2287450 w 2287450"/>
                <a:gd name="connsiteY2" fmla="*/ 697672 h 697672"/>
                <a:gd name="connsiteX3" fmla="*/ 0 w 2287450"/>
                <a:gd name="connsiteY3" fmla="*/ 697672 h 697672"/>
                <a:gd name="connsiteX4" fmla="*/ 0 w 2287450"/>
                <a:gd name="connsiteY4" fmla="*/ 0 h 6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450" h="697672">
                  <a:moveTo>
                    <a:pt x="0" y="0"/>
                  </a:moveTo>
                  <a:lnTo>
                    <a:pt x="2287450" y="0"/>
                  </a:lnTo>
                  <a:lnTo>
                    <a:pt x="2287450" y="697672"/>
                  </a:lnTo>
                  <a:lnTo>
                    <a:pt x="0" y="697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Архитектура решения DR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6721" y="3867581"/>
              <a:ext cx="2603390" cy="697672"/>
            </a:xfrm>
            <a:custGeom>
              <a:avLst/>
              <a:gdLst>
                <a:gd name="connsiteX0" fmla="*/ 0 w 2287450"/>
                <a:gd name="connsiteY0" fmla="*/ 0 h 697672"/>
                <a:gd name="connsiteX1" fmla="*/ 2287450 w 2287450"/>
                <a:gd name="connsiteY1" fmla="*/ 0 h 697672"/>
                <a:gd name="connsiteX2" fmla="*/ 2287450 w 2287450"/>
                <a:gd name="connsiteY2" fmla="*/ 697672 h 697672"/>
                <a:gd name="connsiteX3" fmla="*/ 0 w 2287450"/>
                <a:gd name="connsiteY3" fmla="*/ 697672 h 697672"/>
                <a:gd name="connsiteX4" fmla="*/ 0 w 2287450"/>
                <a:gd name="connsiteY4" fmla="*/ 0 h 6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450" h="697672">
                  <a:moveTo>
                    <a:pt x="0" y="0"/>
                  </a:moveTo>
                  <a:lnTo>
                    <a:pt x="2287450" y="0"/>
                  </a:lnTo>
                  <a:lnTo>
                    <a:pt x="2287450" y="697672"/>
                  </a:lnTo>
                  <a:lnTo>
                    <a:pt x="0" y="697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Распространенные технологии DR</a:t>
              </a: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946721" y="4851183"/>
              <a:ext cx="2603390" cy="796581"/>
            </a:xfrm>
            <a:custGeom>
              <a:avLst/>
              <a:gdLst>
                <a:gd name="connsiteX0" fmla="*/ 0 w 2287450"/>
                <a:gd name="connsiteY0" fmla="*/ 0 h 697672"/>
                <a:gd name="connsiteX1" fmla="*/ 2287450 w 2287450"/>
                <a:gd name="connsiteY1" fmla="*/ 0 h 697672"/>
                <a:gd name="connsiteX2" fmla="*/ 2287450 w 2287450"/>
                <a:gd name="connsiteY2" fmla="*/ 697672 h 697672"/>
                <a:gd name="connsiteX3" fmla="*/ 0 w 2287450"/>
                <a:gd name="connsiteY3" fmla="*/ 697672 h 697672"/>
                <a:gd name="connsiteX4" fmla="*/ 0 w 2287450"/>
                <a:gd name="connsiteY4" fmla="*/ 0 h 6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450" h="697672">
                  <a:moveTo>
                    <a:pt x="0" y="0"/>
                  </a:moveTo>
                  <a:lnTo>
                    <a:pt x="2287450" y="0"/>
                  </a:lnTo>
                  <a:lnTo>
                    <a:pt x="2287450" y="697672"/>
                  </a:lnTo>
                  <a:lnTo>
                    <a:pt x="0" y="69767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dirty="0">
                  <a:solidFill>
                    <a:schemeClr val="tx1"/>
                  </a:solidFill>
                  <a:latin typeface="Huawei Sans" panose="020C0503030203020204" pitchFamily="34" charset="0"/>
                  <a:cs typeface="Huawei Sans" panose="020C0503030203020204" pitchFamily="34" charset="0"/>
                </a:rPr>
                <a:t>Примеры применения решения 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65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2C3E1400-CBB3-4C18-9B3A-F07CE69B01B7}"/>
              </a:ext>
            </a:extLst>
          </p:cNvPr>
          <p:cNvGrpSpPr/>
          <p:nvPr/>
        </p:nvGrpSpPr>
        <p:grpSpPr>
          <a:xfrm>
            <a:off x="3507383" y="1948181"/>
            <a:ext cx="5177235" cy="2520000"/>
            <a:chOff x="3427015" y="1948181"/>
            <a:chExt cx="5177235" cy="2520000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5AA13BF6-30FC-4CE7-92A8-F7EDBB270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015" y="1948181"/>
              <a:ext cx="2520000" cy="25200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E1BB73AF-7917-463E-9DE8-FD69630F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250" y="1948181"/>
              <a:ext cx="2520000" cy="252000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9BABD157-ECCC-4194-ADE5-234A95F2A814}"/>
                </a:ext>
              </a:extLst>
            </p:cNvPr>
            <p:cNvSpPr/>
            <p:nvPr/>
          </p:nvSpPr>
          <p:spPr>
            <a:xfrm>
              <a:off x="6423873" y="4090181"/>
              <a:ext cx="1876920" cy="37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Service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App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(Сервисное приложение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)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67A1AE1E-23DA-48D1-87C9-D26402CBE0DC}"/>
                </a:ext>
              </a:extLst>
            </p:cNvPr>
            <p:cNvSpPr/>
            <p:nvPr/>
          </p:nvSpPr>
          <p:spPr>
            <a:xfrm>
              <a:off x="3735558" y="4090181"/>
              <a:ext cx="1973494" cy="37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algn="ctr" fontAlgn="ctr"/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Technical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Support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App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(Приложение техподдержки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Huawei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 </a:t>
              </a:r>
              <a:r>
                <a:rPr lang="ru-RU" sz="1200" b="1" dirty="0" err="1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Enterprise</a:t>
              </a:r>
              <a:r>
                <a:rPr lang="ru-RU" sz="1200" b="1" dirty="0">
                  <a:solidFill>
                    <a:srgbClr val="000000"/>
                  </a:solidFill>
                  <a:latin typeface="Huawei Sans" panose="020C0503030203020204" pitchFamily="34" charset="0"/>
                  <a:ea typeface="微软雅黑" panose="020B0503020204020204" pitchFamily="34" charset="-122"/>
                  <a:cs typeface="Huawei Sans" panose="020C0503030203020204" pitchFamily="34" charset="0"/>
                </a:rPr>
                <a:t>)</a:t>
              </a:r>
            </a:p>
          </p:txBody>
        </p:sp>
        <p:pic>
          <p:nvPicPr>
            <p:cNvPr id="22" name="图片 21" descr="屏幕剪辑">
              <a:extLst>
                <a:ext uri="{FF2B5EF4-FFF2-40B4-BE49-F238E27FC236}">
                  <a16:creationId xmlns="" xmlns:a16="http://schemas.microsoft.com/office/drawing/2014/main" id="{94EF2E64-506C-4AE2-B3EF-9ED9B3DC0D23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0333" y="2326181"/>
              <a:ext cx="1764000" cy="1764000"/>
            </a:xfrm>
            <a:prstGeom prst="rect">
              <a:avLst/>
            </a:prstGeom>
          </p:spPr>
        </p:pic>
        <p:pic>
          <p:nvPicPr>
            <p:cNvPr id="23" name="图片 22" descr="屏幕剪辑">
              <a:extLst>
                <a:ext uri="{FF2B5EF4-FFF2-40B4-BE49-F238E27FC236}">
                  <a16:creationId xmlns="" xmlns:a16="http://schemas.microsoft.com/office/drawing/2014/main" id="{A89346DD-A6D1-4AE8-8F9F-E314DE086161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015" y="2326181"/>
              <a:ext cx="1764000" cy="17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19175" y="1511188"/>
            <a:ext cx="10153650" cy="408288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dirty="0"/>
              <a:t>Официальные веб-сайты компании </a:t>
            </a:r>
            <a:r>
              <a:rPr lang="ru-RU" dirty="0" err="1"/>
              <a:t>Huawei</a:t>
            </a:r>
            <a:endParaRPr lang="ru-RU" dirty="0"/>
          </a:p>
          <a:p>
            <a:pPr lvl="1">
              <a:lnSpc>
                <a:spcPct val="120000"/>
              </a:lnSpc>
            </a:pP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Направление корпоративных решений: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3"/>
              </a:rPr>
              <a:t>https://e.huawei.com/en/</a:t>
            </a:r>
          </a:p>
          <a:p>
            <a:pPr lvl="1">
              <a:lnSpc>
                <a:spcPct val="120000"/>
              </a:lnSpc>
            </a:pP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Техническая поддержка: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4"/>
              </a:rPr>
              <a:t>https://support.huawei.com/enterprise/en/index.html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Платформа онлайн-обучения: 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  <a:hlinkClick r:id="rId5"/>
              </a:rPr>
              <a:t>https://www.huawei.com/en/learning</a:t>
            </a:r>
          </a:p>
          <a:p>
            <a:pPr>
              <a:lnSpc>
                <a:spcPct val="120000"/>
              </a:lnSpc>
            </a:pPr>
            <a:r>
              <a:rPr lang="ru-RU" dirty="0"/>
              <a:t>Популярные инструменты</a:t>
            </a:r>
          </a:p>
          <a:p>
            <a:pPr lvl="1">
              <a:lnSpc>
                <a:spcPct val="120000"/>
              </a:lnSpc>
            </a:pP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HedEx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Lite</a:t>
            </a:r>
            <a:endParaRPr lang="ru-RU" dirty="0"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Network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Document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Tool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Center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(Центр инструментов сетевой документации)</a:t>
            </a:r>
          </a:p>
          <a:p>
            <a:pPr lvl="1">
              <a:lnSpc>
                <a:spcPct val="120000"/>
              </a:lnSpc>
            </a:pP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Information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Query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</a:t>
            </a:r>
            <a:r>
              <a:rPr lang="ru-RU" dirty="0" err="1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Assistant</a:t>
            </a:r>
            <a:r>
              <a:rPr lang="ru-RU" dirty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 (Помощник по информационным запросам</a:t>
            </a:r>
            <a:r>
              <a:rPr lang="ru-RU" dirty="0" smtClean="0">
                <a:latin typeface="Huawei Sans" panose="020C0503030203020204" pitchFamily="34" charset="0"/>
                <a:ea typeface="微软雅黑" panose="020B0503020204020204" pitchFamily="34" charset="-122"/>
                <a:cs typeface="Huawei Sans" panose="020C0503030203020204" pitchFamily="34" charset="0"/>
              </a:rPr>
              <a:t>)</a:t>
            </a:r>
            <a:endParaRPr lang="ru-RU" dirty="0">
              <a:latin typeface="Huawei Sans" panose="020C0503030203020204" pitchFamily="34" charset="0"/>
              <a:ea typeface="微软雅黑" panose="020B0503020204020204" pitchFamily="34" charset="-122"/>
              <a:cs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 wrap="square">
            <a:noAutofit/>
          </a:bodyPr>
          <a:lstStyle/>
          <a:p>
            <a:r>
              <a:rPr lang="ru-RU" b="1">
                <a:latin typeface="Huawei Sans" panose="020C0503030203020204" pitchFamily="34" charset="0"/>
              </a:rPr>
              <a:t>Обзор решения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Архитектура решения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Распространенные технологии DR</a:t>
            </a:r>
          </a:p>
          <a:p>
            <a:r>
              <a:rPr lang="ru-RU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</a:rPr>
              <a:t>Примеры применения решения DR</a:t>
            </a:r>
          </a:p>
        </p:txBody>
      </p:sp>
    </p:spTree>
    <p:extLst>
      <p:ext uri="{BB962C8B-B14F-4D97-AF65-F5344CB8AC3E}">
        <p14:creationId xmlns:p14="http://schemas.microsoft.com/office/powerpoint/2010/main" val="361238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1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Требования к DR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11101574" cy="2297482"/>
          </a:xfrm>
        </p:spPr>
        <p:txBody>
          <a:bodyPr wrap="square">
            <a:noAutofit/>
          </a:bodyPr>
          <a:lstStyle/>
          <a:p>
            <a:pPr algn="l"/>
            <a:r>
              <a:rPr lang="ru-RU" sz="1600" dirty="0"/>
              <a:t>Три риска: потеря данных, повреждение данных и прерывание предоставления сервисов. Убытки, вызванные перебоями в предоставлении сервисов, могут достигать миллионов долларов в час.</a:t>
            </a:r>
          </a:p>
          <a:p>
            <a:pPr algn="l"/>
            <a:r>
              <a:rPr lang="ru-RU" sz="1600" dirty="0"/>
              <a:t>Соответствие нормативным требованиям: соблюдение финансовых правил, обеспечение безопасности путем изоляции, реализация </a:t>
            </a:r>
            <a:r>
              <a:rPr lang="ru-RU" sz="1600" dirty="0" err="1"/>
              <a:t>геодублирования</a:t>
            </a:r>
            <a:r>
              <a:rPr lang="ru-RU" sz="1600" dirty="0"/>
              <a:t> и непрерывности обслуживания.</a:t>
            </a:r>
          </a:p>
          <a:p>
            <a:pPr algn="l"/>
            <a:r>
              <a:rPr lang="ru-RU" sz="1600" dirty="0"/>
              <a:t>O&amp;M: аварийное восстановление системы упрощает работу ИТ-отдела по эксплуатации и техническому обслуживанию, </a:t>
            </a:r>
            <a:r>
              <a:rPr lang="ru-RU" sz="1600" dirty="0" err="1"/>
              <a:t>минимизируя</a:t>
            </a:r>
            <a:r>
              <a:rPr lang="ru-RU" sz="1600" dirty="0"/>
              <a:t> последствия крупных инцидентов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pSp>
        <p:nvGrpSpPr>
          <p:cNvPr id="9" name="组合 8"/>
          <p:cNvGrpSpPr/>
          <p:nvPr/>
        </p:nvGrpSpPr>
        <p:grpSpPr>
          <a:xfrm>
            <a:off x="3032160" y="3426679"/>
            <a:ext cx="6697683" cy="2564978"/>
            <a:chOff x="3032160" y="3329858"/>
            <a:chExt cx="6697683" cy="2564978"/>
          </a:xfrm>
        </p:grpSpPr>
        <p:grpSp>
          <p:nvGrpSpPr>
            <p:cNvPr id="7" name="组合 6"/>
            <p:cNvGrpSpPr/>
            <p:nvPr/>
          </p:nvGrpSpPr>
          <p:grpSpPr>
            <a:xfrm>
              <a:off x="3032160" y="3329859"/>
              <a:ext cx="2143338" cy="2564977"/>
              <a:chOff x="3032160" y="3329859"/>
              <a:chExt cx="2143338" cy="2564977"/>
            </a:xfrm>
          </p:grpSpPr>
          <p:sp>
            <p:nvSpPr>
              <p:cNvPr id="99" name="矩形 98"/>
              <p:cNvSpPr/>
              <p:nvPr/>
            </p:nvSpPr>
            <p:spPr bwMode="auto">
              <a:xfrm>
                <a:off x="3150498" y="3340036"/>
                <a:ext cx="2025000" cy="237887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35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0" name="矩形 99"/>
              <p:cNvSpPr/>
              <p:nvPr/>
            </p:nvSpPr>
            <p:spPr bwMode="auto">
              <a:xfrm>
                <a:off x="3032160" y="3329859"/>
                <a:ext cx="2025000" cy="161572"/>
              </a:xfrm>
              <a:prstGeom prst="rect">
                <a:avLst/>
              </a:prstGeom>
              <a:solidFill>
                <a:srgbClr val="F28944"/>
              </a:solidFill>
              <a:ln w="9525" cap="flat" cmpd="sng" algn="ctr">
                <a:solidFill>
                  <a:srgbClr val="F289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35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2" name="矩形 101"/>
              <p:cNvSpPr/>
              <p:nvPr/>
            </p:nvSpPr>
            <p:spPr bwMode="auto">
              <a:xfrm>
                <a:off x="3032160" y="4987208"/>
                <a:ext cx="2025000" cy="907628"/>
              </a:xfrm>
              <a:prstGeom prst="rect">
                <a:avLst/>
              </a:prstGeom>
              <a:solidFill>
                <a:srgbClr val="F28944"/>
              </a:solidFill>
              <a:ln w="9525" cap="flat" cmpd="sng" algn="ctr">
                <a:solidFill>
                  <a:srgbClr val="F289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2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103" name="TextBox 17"/>
              <p:cNvSpPr txBox="1"/>
              <p:nvPr/>
            </p:nvSpPr>
            <p:spPr>
              <a:xfrm>
                <a:off x="3032160" y="5025524"/>
                <a:ext cx="2025000" cy="59634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Предприятие: предотвращение убытков и снижение рисков.</a:t>
                </a:r>
              </a:p>
            </p:txBody>
          </p:sp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2160" y="3454582"/>
                <a:ext cx="2025000" cy="1574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7704843" y="3329859"/>
              <a:ext cx="2025000" cy="2564977"/>
              <a:chOff x="7704843" y="3329859"/>
              <a:chExt cx="2025000" cy="2564977"/>
            </a:xfrm>
          </p:grpSpPr>
          <p:sp>
            <p:nvSpPr>
              <p:cNvPr id="42" name="矩形 41"/>
              <p:cNvSpPr/>
              <p:nvPr/>
            </p:nvSpPr>
            <p:spPr bwMode="auto">
              <a:xfrm>
                <a:off x="7704843" y="3340036"/>
                <a:ext cx="2025000" cy="237887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35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 bwMode="auto">
              <a:xfrm>
                <a:off x="7704843" y="4987208"/>
                <a:ext cx="2025000" cy="907628"/>
              </a:xfrm>
              <a:prstGeom prst="rect">
                <a:avLst/>
              </a:prstGeom>
              <a:solidFill>
                <a:srgbClr val="F28944"/>
              </a:solidFill>
              <a:ln w="9525" cap="flat" cmpd="sng" algn="ctr">
                <a:solidFill>
                  <a:srgbClr val="F289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2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45" name="TextBox 15"/>
              <p:cNvSpPr txBox="1"/>
              <p:nvPr/>
            </p:nvSpPr>
            <p:spPr>
              <a:xfrm>
                <a:off x="7704843" y="5025524"/>
                <a:ext cx="2025000" cy="67422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20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ИТ-отдел: упрощение O&amp;M и минимизация последствий аварийных ситуаций.</a:t>
                </a:r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4843" y="3454582"/>
                <a:ext cx="2025000" cy="1574091"/>
              </a:xfrm>
              <a:prstGeom prst="rect">
                <a:avLst/>
              </a:prstGeom>
            </p:spPr>
          </p:pic>
          <p:sp>
            <p:nvSpPr>
              <p:cNvPr id="53" name="矩形 52"/>
              <p:cNvSpPr/>
              <p:nvPr/>
            </p:nvSpPr>
            <p:spPr bwMode="auto">
              <a:xfrm>
                <a:off x="7704843" y="3329859"/>
                <a:ext cx="2025000" cy="135519"/>
              </a:xfrm>
              <a:prstGeom prst="rect">
                <a:avLst/>
              </a:prstGeom>
              <a:solidFill>
                <a:srgbClr val="F28944"/>
              </a:solidFill>
              <a:ln w="9525" cap="flat" cmpd="sng" algn="ctr">
                <a:solidFill>
                  <a:srgbClr val="F289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35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238542" y="3329858"/>
              <a:ext cx="2277172" cy="2564978"/>
              <a:chOff x="5114564" y="3329858"/>
              <a:chExt cx="2277172" cy="2564978"/>
            </a:xfrm>
          </p:grpSpPr>
          <p:sp>
            <p:nvSpPr>
              <p:cNvPr id="93" name="矩形 92"/>
              <p:cNvSpPr/>
              <p:nvPr/>
            </p:nvSpPr>
            <p:spPr bwMode="auto">
              <a:xfrm>
                <a:off x="5303693" y="3329858"/>
                <a:ext cx="2025000" cy="2378870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35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 bwMode="auto">
              <a:xfrm>
                <a:off x="5177607" y="3329859"/>
                <a:ext cx="2151086" cy="135519"/>
              </a:xfrm>
              <a:prstGeom prst="rect">
                <a:avLst/>
              </a:prstGeom>
              <a:solidFill>
                <a:srgbClr val="F28944"/>
              </a:solidFill>
              <a:ln w="9525" cap="flat" cmpd="sng" algn="ctr">
                <a:solidFill>
                  <a:srgbClr val="F289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35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5" name="矩形 94"/>
              <p:cNvSpPr/>
              <p:nvPr/>
            </p:nvSpPr>
            <p:spPr bwMode="auto">
              <a:xfrm>
                <a:off x="5177607" y="4987208"/>
                <a:ext cx="2151086" cy="907628"/>
              </a:xfrm>
              <a:prstGeom prst="rect">
                <a:avLst/>
              </a:prstGeom>
              <a:solidFill>
                <a:srgbClr val="F28944"/>
              </a:solidFill>
              <a:ln w="9525" cap="flat" cmpd="sng" algn="ctr">
                <a:solidFill>
                  <a:srgbClr val="F2894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85800" fontAlgn="ctr">
                  <a:buClr>
                    <a:srgbClr val="CC9900"/>
                  </a:buClr>
                  <a:buFont typeface="Wingdings" pitchFamily="2" charset="2"/>
                  <a:buChar char="n"/>
                </a:pPr>
                <a:endParaRPr lang="en-US" altLang="zh-CN" sz="1200" b="1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endParaRPr>
              </a:p>
            </p:txBody>
          </p:sp>
          <p:sp>
            <p:nvSpPr>
              <p:cNvPr id="97" name="TextBox 15"/>
              <p:cNvSpPr txBox="1"/>
              <p:nvPr/>
            </p:nvSpPr>
            <p:spPr>
              <a:xfrm>
                <a:off x="5114564" y="5013902"/>
                <a:ext cx="2277172" cy="59634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 fontAlgn="ctr"/>
                <a:r>
                  <a:rPr lang="ru-RU" sz="1200" dirty="0">
                    <a:solidFill>
                      <a:schemeClr val="bg1"/>
                    </a:solidFill>
                    <a:latin typeface="Huawei Sans" panose="020C0503030203020204" pitchFamily="34" charset="0"/>
                  </a:rPr>
                  <a:t>Предприятие: соблюдение политик и правил, а также отраслевых нормативных требований.</a:t>
                </a:r>
              </a:p>
            </p:txBody>
          </p:sp>
          <p:pic>
            <p:nvPicPr>
              <p:cNvPr id="19" name="图片 1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7607" y="3454582"/>
                <a:ext cx="2151086" cy="15593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804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15"/>
          <p:cNvSpPr/>
          <p:nvPr/>
        </p:nvSpPr>
        <p:spPr>
          <a:xfrm>
            <a:off x="8304394" y="961192"/>
            <a:ext cx="2505867" cy="500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ctr">
              <a:defRPr/>
            </a:pPr>
            <a:endParaRPr lang="en-US" altLang="zh-CN" sz="1200" kern="0">
              <a:solidFill>
                <a:schemeClr val="bg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6" name="矩形 17"/>
          <p:cNvSpPr/>
          <p:nvPr/>
        </p:nvSpPr>
        <p:spPr>
          <a:xfrm>
            <a:off x="8304394" y="1099821"/>
            <a:ext cx="2505867" cy="338554"/>
          </a:xfrm>
          <a:prstGeom prst="rect">
            <a:avLst/>
          </a:prstGeom>
          <a:ln>
            <a:noFill/>
          </a:ln>
        </p:spPr>
        <p:txBody>
          <a:bodyPr wrap="square" anchor="ctr" anchorCtr="1">
            <a:noAutofit/>
          </a:bodyPr>
          <a:lstStyle/>
          <a:p>
            <a:pPr algn="ctr" fontAlgn="ctr"/>
            <a:r>
              <a:rPr lang="ru-RU" sz="1600" b="1">
                <a:latin typeface="Huawei Sans" panose="020C0503030203020204" pitchFamily="34" charset="0"/>
              </a:rPr>
              <a:t>Ограниченные возможности DR</a:t>
            </a:r>
          </a:p>
        </p:txBody>
      </p:sp>
      <p:sp>
        <p:nvSpPr>
          <p:cNvPr id="117" name="矩形 19"/>
          <p:cNvSpPr/>
          <p:nvPr/>
        </p:nvSpPr>
        <p:spPr>
          <a:xfrm>
            <a:off x="8304394" y="1613398"/>
            <a:ext cx="2593102" cy="25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41" tIns="40071" rIns="80141" bIns="40071" numCol="1" anchor="t" anchorCtr="0" compatLnSpc="1">
            <a:prstTxWarp prst="textNoShape">
              <a:avLst/>
            </a:prstTxWarp>
            <a:noAutofit/>
          </a:bodyPr>
          <a:lstStyle/>
          <a:p>
            <a:pPr defTabSz="801688" fontAlgn="ctr">
              <a:buClr>
                <a:schemeClr val="bg1">
                  <a:lumMod val="50000"/>
                </a:schemeClr>
              </a:buClr>
              <a:buSzPct val="60000"/>
            </a:pPr>
            <a:r>
              <a:rPr lang="ru-RU" sz="1200" dirty="0">
                <a:latin typeface="Huawei Sans" panose="020C0503030203020204" pitchFamily="34" charset="0"/>
              </a:rPr>
              <a:t>Низкая степень безопасности и ограниченные возможности </a:t>
            </a:r>
            <a:r>
              <a:rPr lang="ru-RU" sz="1200" dirty="0" smtClean="0">
                <a:latin typeface="Huawei Sans" panose="020C0503030203020204" pitchFamily="34" charset="0"/>
              </a:rPr>
              <a:t>DR</a:t>
            </a:r>
            <a:endParaRPr lang="ru-RU" sz="1200" dirty="0">
              <a:latin typeface="Huawei Sans" panose="020C0503030203020204" pitchFamily="34" charset="0"/>
            </a:endParaRPr>
          </a:p>
          <a:p>
            <a:pPr marL="180975" indent="-180975" defTabSz="801688" fontAlgn="ctr">
              <a:buSzPct val="50000"/>
              <a:buFont typeface="Wingdings" panose="05000000000000000000" pitchFamily="2" charset="2"/>
              <a:buChar char="l"/>
            </a:pPr>
            <a:r>
              <a:rPr lang="ru-RU" sz="1100" dirty="0">
                <a:latin typeface="Huawei Sans" panose="020C0503030203020204" pitchFamily="34" charset="0"/>
              </a:rPr>
              <a:t>Отсутствие возможности резервировать данные за пределами </a:t>
            </a:r>
            <a:r>
              <a:rPr lang="ru-RU" sz="1100" dirty="0" err="1">
                <a:latin typeface="Huawei Sans" panose="020C0503030203020204" pitchFamily="34" charset="0"/>
              </a:rPr>
              <a:t>ЦОДа</a:t>
            </a:r>
            <a:r>
              <a:rPr lang="ru-RU" sz="1100" dirty="0">
                <a:latin typeface="Huawei Sans" panose="020C0503030203020204" pitchFamily="34" charset="0"/>
              </a:rPr>
              <a:t> и противостоять сбоям инфраструктуры.</a:t>
            </a:r>
          </a:p>
          <a:p>
            <a:pPr defTabSz="801688" fontAlgn="ctr">
              <a:buClr>
                <a:schemeClr val="bg1">
                  <a:lumMod val="50000"/>
                </a:schemeClr>
              </a:buClr>
              <a:buSzPct val="60000"/>
            </a:pPr>
            <a:r>
              <a:rPr lang="ru-RU" sz="1200" dirty="0">
                <a:latin typeface="Huawei Sans" panose="020C0503030203020204" pitchFamily="34" charset="0"/>
              </a:rPr>
              <a:t>Отсутствие маневренности</a:t>
            </a:r>
          </a:p>
          <a:p>
            <a:pPr marL="180975" indent="-180975" defTabSz="801688" fontAlgn="ctr">
              <a:buSzPct val="50000"/>
              <a:buFont typeface="Wingdings" panose="05000000000000000000" pitchFamily="2" charset="2"/>
              <a:buChar char="l"/>
            </a:pPr>
            <a:r>
              <a:rPr lang="ru-RU" sz="1100" dirty="0">
                <a:latin typeface="Huawei Sans" panose="020C0503030203020204" pitchFamily="34" charset="0"/>
              </a:rPr>
              <a:t>Ограничение аварийного восстановления и совместного использования данных их физическим расположением. Невозможность разделить приложения и данные. Невозможность создания адаптируемых приложений и внедрения </a:t>
            </a:r>
            <a:r>
              <a:rPr lang="ru-RU" sz="1100" dirty="0" err="1" smtClean="0">
                <a:latin typeface="Huawei Sans" panose="020C0503030203020204" pitchFamily="34" charset="0"/>
              </a:rPr>
              <a:t>усовершенство</a:t>
            </a:r>
            <a:r>
              <a:rPr lang="ru-RU" sz="1100" dirty="0" smtClean="0">
                <a:latin typeface="Huawei Sans" panose="020C0503030203020204" pitchFamily="34" charset="0"/>
              </a:rPr>
              <a:t>-</a:t>
            </a:r>
            <a:br>
              <a:rPr lang="ru-RU" sz="1100" dirty="0" smtClean="0">
                <a:latin typeface="Huawei Sans" panose="020C0503030203020204" pitchFamily="34" charset="0"/>
              </a:rPr>
            </a:br>
            <a:r>
              <a:rPr lang="ru-RU" sz="1100" dirty="0" smtClean="0">
                <a:latin typeface="Huawei Sans" panose="020C0503030203020204" pitchFamily="34" charset="0"/>
              </a:rPr>
              <a:t>ванных </a:t>
            </a:r>
            <a:r>
              <a:rPr lang="ru-RU" sz="1100" dirty="0">
                <a:latin typeface="Huawei Sans" panose="020C0503030203020204" pitchFamily="34" charset="0"/>
              </a:rPr>
              <a:t>функций DR.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1838" y="383134"/>
            <a:ext cx="10728325" cy="497095"/>
          </a:xfrm>
        </p:spPr>
        <p:txBody>
          <a:bodyPr wrap="square">
            <a:noAutofit/>
          </a:bodyPr>
          <a:lstStyle/>
          <a:p>
            <a:r>
              <a:rPr lang="ru-RU" dirty="0">
                <a:latin typeface="Huawei Sans" panose="020C0503030203020204" pitchFamily="34" charset="0"/>
              </a:rPr>
              <a:t>Трудности, связанные с </a:t>
            </a:r>
            <a:r>
              <a:rPr lang="ru-RU" dirty="0" smtClean="0">
                <a:latin typeface="Huawei Sans" panose="020C0503030203020204" pitchFamily="34" charset="0"/>
              </a:rPr>
              <a:t>реализацией DR</a:t>
            </a:r>
            <a:endParaRPr lang="ru-RU" dirty="0">
              <a:latin typeface="Huawei Sans" panose="020C0503030203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001451" y="958524"/>
            <a:ext cx="2647236" cy="5004000"/>
            <a:chOff x="5001451" y="958524"/>
            <a:chExt cx="2647236" cy="5004000"/>
          </a:xfrm>
        </p:grpSpPr>
        <p:sp>
          <p:nvSpPr>
            <p:cNvPr id="10" name="矩形 9"/>
            <p:cNvSpPr/>
            <p:nvPr/>
          </p:nvSpPr>
          <p:spPr>
            <a:xfrm>
              <a:off x="5001451" y="958524"/>
              <a:ext cx="2505867" cy="50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ctr">
                <a:defRPr/>
              </a:pPr>
              <a:endParaRPr lang="en-US" altLang="zh-CN" sz="1200" kern="0">
                <a:solidFill>
                  <a:prstClr val="white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001451" y="1099821"/>
              <a:ext cx="2505867" cy="338554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1">
              <a:noAutofit/>
            </a:bodyPr>
            <a:lstStyle/>
            <a:p>
              <a:pPr algn="ctr" fontAlgn="ctr"/>
              <a:r>
                <a:rPr lang="ru-RU" sz="1600" b="1">
                  <a:latin typeface="Huawei Sans" panose="020C0503030203020204" pitchFamily="34" charset="0"/>
                </a:rPr>
                <a:t>Сложное управление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001451" y="1613398"/>
              <a:ext cx="2647236" cy="2145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0141" tIns="40071" rIns="80141" bIns="40071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1688" fontAlgn="ctr">
                <a:buClr>
                  <a:schemeClr val="bg1">
                    <a:lumMod val="50000"/>
                  </a:schemeClr>
                </a:buClr>
                <a:buSzPct val="60000"/>
              </a:pPr>
              <a:r>
                <a:rPr lang="ru-RU" sz="1200" dirty="0">
                  <a:latin typeface="Huawei Sans" panose="020C0503030203020204" pitchFamily="34" charset="0"/>
                </a:rPr>
                <a:t>Отсутствие централизованного управления устройствами</a:t>
              </a:r>
            </a:p>
            <a:p>
              <a:pPr marL="180975" indent="-180975" defTabSz="801688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100" dirty="0">
                  <a:latin typeface="Huawei Sans" panose="020C0503030203020204" pitchFamily="34" charset="0"/>
                </a:rPr>
                <a:t>Независимые носители данных, серверы и веб-страницы сетевого управления, сложные рабочие процессы и низкая эффективность</a:t>
              </a:r>
            </a:p>
            <a:p>
              <a:pPr defTabSz="801688" fontAlgn="ctr">
                <a:spcBef>
                  <a:spcPts val="600"/>
                </a:spcBef>
                <a:buClr>
                  <a:schemeClr val="bg1">
                    <a:lumMod val="50000"/>
                  </a:schemeClr>
                </a:buClr>
                <a:buSzPct val="60000"/>
              </a:pPr>
              <a:r>
                <a:rPr lang="ru-RU" sz="1200" dirty="0">
                  <a:latin typeface="Huawei Sans" panose="020C0503030203020204" pitchFamily="34" charset="0"/>
                </a:rPr>
                <a:t>Сложное расширение производственных мощностей</a:t>
              </a:r>
            </a:p>
            <a:p>
              <a:pPr marL="180975" indent="-180975" defTabSz="801688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100" dirty="0">
                  <a:latin typeface="Huawei Sans" panose="020C0503030203020204" pitchFamily="34" charset="0"/>
                </a:rPr>
                <a:t>Нехватка емкости и необходимость ее расширения. Длинный период развертывания.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703417" y="4613121"/>
              <a:ext cx="1101935" cy="983281"/>
              <a:chOff x="15660203" y="766127"/>
              <a:chExt cx="1101935" cy="983281"/>
            </a:xfrm>
          </p:grpSpPr>
          <p:sp>
            <p:nvSpPr>
              <p:cNvPr id="22" name="Freeform 535"/>
              <p:cNvSpPr>
                <a:spLocks/>
              </p:cNvSpPr>
              <p:nvPr/>
            </p:nvSpPr>
            <p:spPr bwMode="auto">
              <a:xfrm>
                <a:off x="16054983" y="1145739"/>
                <a:ext cx="312374" cy="260631"/>
              </a:xfrm>
              <a:custGeom>
                <a:avLst/>
                <a:gdLst>
                  <a:gd name="T0" fmla="*/ 163 w 163"/>
                  <a:gd name="T1" fmla="*/ 116 h 136"/>
                  <a:gd name="T2" fmla="*/ 163 w 163"/>
                  <a:gd name="T3" fmla="*/ 116 h 136"/>
                  <a:gd name="T4" fmla="*/ 163 w 163"/>
                  <a:gd name="T5" fmla="*/ 120 h 136"/>
                  <a:gd name="T6" fmla="*/ 162 w 163"/>
                  <a:gd name="T7" fmla="*/ 123 h 136"/>
                  <a:gd name="T8" fmla="*/ 160 w 163"/>
                  <a:gd name="T9" fmla="*/ 127 h 136"/>
                  <a:gd name="T10" fmla="*/ 158 w 163"/>
                  <a:gd name="T11" fmla="*/ 130 h 136"/>
                  <a:gd name="T12" fmla="*/ 155 w 163"/>
                  <a:gd name="T13" fmla="*/ 133 h 136"/>
                  <a:gd name="T14" fmla="*/ 150 w 163"/>
                  <a:gd name="T15" fmla="*/ 134 h 136"/>
                  <a:gd name="T16" fmla="*/ 147 w 163"/>
                  <a:gd name="T17" fmla="*/ 135 h 136"/>
                  <a:gd name="T18" fmla="*/ 143 w 163"/>
                  <a:gd name="T19" fmla="*/ 136 h 136"/>
                  <a:gd name="T20" fmla="*/ 21 w 163"/>
                  <a:gd name="T21" fmla="*/ 136 h 136"/>
                  <a:gd name="T22" fmla="*/ 21 w 163"/>
                  <a:gd name="T23" fmla="*/ 136 h 136"/>
                  <a:gd name="T24" fmla="*/ 17 w 163"/>
                  <a:gd name="T25" fmla="*/ 135 h 136"/>
                  <a:gd name="T26" fmla="*/ 13 w 163"/>
                  <a:gd name="T27" fmla="*/ 134 h 136"/>
                  <a:gd name="T28" fmla="*/ 10 w 163"/>
                  <a:gd name="T29" fmla="*/ 133 h 136"/>
                  <a:gd name="T30" fmla="*/ 6 w 163"/>
                  <a:gd name="T31" fmla="*/ 130 h 136"/>
                  <a:gd name="T32" fmla="*/ 4 w 163"/>
                  <a:gd name="T33" fmla="*/ 127 h 136"/>
                  <a:gd name="T34" fmla="*/ 2 w 163"/>
                  <a:gd name="T35" fmla="*/ 123 h 136"/>
                  <a:gd name="T36" fmla="*/ 1 w 163"/>
                  <a:gd name="T37" fmla="*/ 120 h 136"/>
                  <a:gd name="T38" fmla="*/ 0 w 163"/>
                  <a:gd name="T39" fmla="*/ 116 h 136"/>
                  <a:gd name="T40" fmla="*/ 0 w 163"/>
                  <a:gd name="T41" fmla="*/ 20 h 136"/>
                  <a:gd name="T42" fmla="*/ 0 w 163"/>
                  <a:gd name="T43" fmla="*/ 20 h 136"/>
                  <a:gd name="T44" fmla="*/ 1 w 163"/>
                  <a:gd name="T45" fmla="*/ 16 h 136"/>
                  <a:gd name="T46" fmla="*/ 2 w 163"/>
                  <a:gd name="T47" fmla="*/ 11 h 136"/>
                  <a:gd name="T48" fmla="*/ 4 w 163"/>
                  <a:gd name="T49" fmla="*/ 8 h 136"/>
                  <a:gd name="T50" fmla="*/ 6 w 163"/>
                  <a:gd name="T51" fmla="*/ 6 h 136"/>
                  <a:gd name="T52" fmla="*/ 10 w 163"/>
                  <a:gd name="T53" fmla="*/ 3 h 136"/>
                  <a:gd name="T54" fmla="*/ 13 w 163"/>
                  <a:gd name="T55" fmla="*/ 2 h 136"/>
                  <a:gd name="T56" fmla="*/ 17 w 163"/>
                  <a:gd name="T57" fmla="*/ 0 h 136"/>
                  <a:gd name="T58" fmla="*/ 21 w 163"/>
                  <a:gd name="T59" fmla="*/ 0 h 136"/>
                  <a:gd name="T60" fmla="*/ 143 w 163"/>
                  <a:gd name="T61" fmla="*/ 0 h 136"/>
                  <a:gd name="T62" fmla="*/ 143 w 163"/>
                  <a:gd name="T63" fmla="*/ 0 h 136"/>
                  <a:gd name="T64" fmla="*/ 147 w 163"/>
                  <a:gd name="T65" fmla="*/ 0 h 136"/>
                  <a:gd name="T66" fmla="*/ 150 w 163"/>
                  <a:gd name="T67" fmla="*/ 2 h 136"/>
                  <a:gd name="T68" fmla="*/ 155 w 163"/>
                  <a:gd name="T69" fmla="*/ 3 h 136"/>
                  <a:gd name="T70" fmla="*/ 158 w 163"/>
                  <a:gd name="T71" fmla="*/ 6 h 136"/>
                  <a:gd name="T72" fmla="*/ 160 w 163"/>
                  <a:gd name="T73" fmla="*/ 8 h 136"/>
                  <a:gd name="T74" fmla="*/ 162 w 163"/>
                  <a:gd name="T75" fmla="*/ 11 h 136"/>
                  <a:gd name="T76" fmla="*/ 163 w 163"/>
                  <a:gd name="T77" fmla="*/ 16 h 136"/>
                  <a:gd name="T78" fmla="*/ 163 w 163"/>
                  <a:gd name="T79" fmla="*/ 20 h 136"/>
                  <a:gd name="T80" fmla="*/ 163 w 163"/>
                  <a:gd name="T81" fmla="*/ 11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3" h="136">
                    <a:moveTo>
                      <a:pt x="163" y="116"/>
                    </a:moveTo>
                    <a:lnTo>
                      <a:pt x="163" y="116"/>
                    </a:lnTo>
                    <a:lnTo>
                      <a:pt x="163" y="120"/>
                    </a:lnTo>
                    <a:lnTo>
                      <a:pt x="162" y="123"/>
                    </a:lnTo>
                    <a:lnTo>
                      <a:pt x="160" y="127"/>
                    </a:lnTo>
                    <a:lnTo>
                      <a:pt x="158" y="130"/>
                    </a:lnTo>
                    <a:lnTo>
                      <a:pt x="155" y="133"/>
                    </a:lnTo>
                    <a:lnTo>
                      <a:pt x="150" y="134"/>
                    </a:lnTo>
                    <a:lnTo>
                      <a:pt x="147" y="135"/>
                    </a:lnTo>
                    <a:lnTo>
                      <a:pt x="143" y="136"/>
                    </a:lnTo>
                    <a:lnTo>
                      <a:pt x="21" y="136"/>
                    </a:lnTo>
                    <a:lnTo>
                      <a:pt x="21" y="136"/>
                    </a:lnTo>
                    <a:lnTo>
                      <a:pt x="17" y="135"/>
                    </a:lnTo>
                    <a:lnTo>
                      <a:pt x="13" y="134"/>
                    </a:lnTo>
                    <a:lnTo>
                      <a:pt x="10" y="133"/>
                    </a:lnTo>
                    <a:lnTo>
                      <a:pt x="6" y="130"/>
                    </a:lnTo>
                    <a:lnTo>
                      <a:pt x="4" y="127"/>
                    </a:lnTo>
                    <a:lnTo>
                      <a:pt x="2" y="123"/>
                    </a:lnTo>
                    <a:lnTo>
                      <a:pt x="1" y="120"/>
                    </a:lnTo>
                    <a:lnTo>
                      <a:pt x="0" y="1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" y="16"/>
                    </a:lnTo>
                    <a:lnTo>
                      <a:pt x="2" y="11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10" y="3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1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147" y="0"/>
                    </a:lnTo>
                    <a:lnTo>
                      <a:pt x="150" y="2"/>
                    </a:lnTo>
                    <a:lnTo>
                      <a:pt x="155" y="3"/>
                    </a:lnTo>
                    <a:lnTo>
                      <a:pt x="158" y="6"/>
                    </a:lnTo>
                    <a:lnTo>
                      <a:pt x="160" y="8"/>
                    </a:lnTo>
                    <a:lnTo>
                      <a:pt x="162" y="11"/>
                    </a:lnTo>
                    <a:lnTo>
                      <a:pt x="163" y="16"/>
                    </a:lnTo>
                    <a:lnTo>
                      <a:pt x="163" y="20"/>
                    </a:lnTo>
                    <a:lnTo>
                      <a:pt x="163" y="116"/>
                    </a:lnTo>
                    <a:close/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536"/>
              <p:cNvSpPr>
                <a:spLocks/>
              </p:cNvSpPr>
              <p:nvPr/>
            </p:nvSpPr>
            <p:spPr bwMode="auto">
              <a:xfrm>
                <a:off x="16405686" y="980928"/>
                <a:ext cx="356452" cy="477186"/>
              </a:xfrm>
              <a:custGeom>
                <a:avLst/>
                <a:gdLst>
                  <a:gd name="T0" fmla="*/ 21 w 186"/>
                  <a:gd name="T1" fmla="*/ 77 h 249"/>
                  <a:gd name="T2" fmla="*/ 21 w 186"/>
                  <a:gd name="T3" fmla="*/ 77 h 249"/>
                  <a:gd name="T4" fmla="*/ 15 w 186"/>
                  <a:gd name="T5" fmla="*/ 81 h 249"/>
                  <a:gd name="T6" fmla="*/ 11 w 186"/>
                  <a:gd name="T7" fmla="*/ 85 h 249"/>
                  <a:gd name="T8" fmla="*/ 8 w 186"/>
                  <a:gd name="T9" fmla="*/ 89 h 249"/>
                  <a:gd name="T10" fmla="*/ 5 w 186"/>
                  <a:gd name="T11" fmla="*/ 94 h 249"/>
                  <a:gd name="T12" fmla="*/ 1 w 186"/>
                  <a:gd name="T13" fmla="*/ 103 h 249"/>
                  <a:gd name="T14" fmla="*/ 0 w 186"/>
                  <a:gd name="T15" fmla="*/ 111 h 249"/>
                  <a:gd name="T16" fmla="*/ 0 w 186"/>
                  <a:gd name="T17" fmla="*/ 186 h 249"/>
                  <a:gd name="T18" fmla="*/ 0 w 186"/>
                  <a:gd name="T19" fmla="*/ 186 h 249"/>
                  <a:gd name="T20" fmla="*/ 0 w 186"/>
                  <a:gd name="T21" fmla="*/ 194 h 249"/>
                  <a:gd name="T22" fmla="*/ 1 w 186"/>
                  <a:gd name="T23" fmla="*/ 201 h 249"/>
                  <a:gd name="T24" fmla="*/ 4 w 186"/>
                  <a:gd name="T25" fmla="*/ 206 h 249"/>
                  <a:gd name="T26" fmla="*/ 7 w 186"/>
                  <a:gd name="T27" fmla="*/ 212 h 249"/>
                  <a:gd name="T28" fmla="*/ 11 w 186"/>
                  <a:gd name="T29" fmla="*/ 216 h 249"/>
                  <a:gd name="T30" fmla="*/ 15 w 186"/>
                  <a:gd name="T31" fmla="*/ 219 h 249"/>
                  <a:gd name="T32" fmla="*/ 20 w 186"/>
                  <a:gd name="T33" fmla="*/ 222 h 249"/>
                  <a:gd name="T34" fmla="*/ 26 w 186"/>
                  <a:gd name="T35" fmla="*/ 223 h 249"/>
                  <a:gd name="T36" fmla="*/ 161 w 186"/>
                  <a:gd name="T37" fmla="*/ 248 h 249"/>
                  <a:gd name="T38" fmla="*/ 161 w 186"/>
                  <a:gd name="T39" fmla="*/ 248 h 249"/>
                  <a:gd name="T40" fmla="*/ 172 w 186"/>
                  <a:gd name="T41" fmla="*/ 249 h 249"/>
                  <a:gd name="T42" fmla="*/ 176 w 186"/>
                  <a:gd name="T43" fmla="*/ 249 h 249"/>
                  <a:gd name="T44" fmla="*/ 180 w 186"/>
                  <a:gd name="T45" fmla="*/ 249 h 249"/>
                  <a:gd name="T46" fmla="*/ 183 w 186"/>
                  <a:gd name="T47" fmla="*/ 247 h 249"/>
                  <a:gd name="T48" fmla="*/ 185 w 186"/>
                  <a:gd name="T49" fmla="*/ 245 h 249"/>
                  <a:gd name="T50" fmla="*/ 186 w 186"/>
                  <a:gd name="T51" fmla="*/ 240 h 249"/>
                  <a:gd name="T52" fmla="*/ 186 w 186"/>
                  <a:gd name="T53" fmla="*/ 235 h 249"/>
                  <a:gd name="T54" fmla="*/ 186 w 186"/>
                  <a:gd name="T55" fmla="*/ 17 h 249"/>
                  <a:gd name="T56" fmla="*/ 186 w 186"/>
                  <a:gd name="T57" fmla="*/ 17 h 249"/>
                  <a:gd name="T58" fmla="*/ 186 w 186"/>
                  <a:gd name="T59" fmla="*/ 12 h 249"/>
                  <a:gd name="T60" fmla="*/ 185 w 186"/>
                  <a:gd name="T61" fmla="*/ 7 h 249"/>
                  <a:gd name="T62" fmla="*/ 182 w 186"/>
                  <a:gd name="T63" fmla="*/ 4 h 249"/>
                  <a:gd name="T64" fmla="*/ 179 w 186"/>
                  <a:gd name="T65" fmla="*/ 1 h 249"/>
                  <a:gd name="T66" fmla="*/ 175 w 186"/>
                  <a:gd name="T67" fmla="*/ 0 h 249"/>
                  <a:gd name="T68" fmla="*/ 171 w 186"/>
                  <a:gd name="T69" fmla="*/ 0 h 249"/>
                  <a:gd name="T70" fmla="*/ 166 w 186"/>
                  <a:gd name="T71" fmla="*/ 1 h 249"/>
                  <a:gd name="T72" fmla="*/ 160 w 186"/>
                  <a:gd name="T73" fmla="*/ 5 h 249"/>
                  <a:gd name="T74" fmla="*/ 21 w 186"/>
                  <a:gd name="T75" fmla="*/ 77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6" h="249">
                    <a:moveTo>
                      <a:pt x="21" y="77"/>
                    </a:moveTo>
                    <a:lnTo>
                      <a:pt x="21" y="77"/>
                    </a:lnTo>
                    <a:lnTo>
                      <a:pt x="15" y="81"/>
                    </a:lnTo>
                    <a:lnTo>
                      <a:pt x="11" y="85"/>
                    </a:lnTo>
                    <a:lnTo>
                      <a:pt x="8" y="89"/>
                    </a:lnTo>
                    <a:lnTo>
                      <a:pt x="5" y="94"/>
                    </a:lnTo>
                    <a:lnTo>
                      <a:pt x="1" y="103"/>
                    </a:lnTo>
                    <a:lnTo>
                      <a:pt x="0" y="111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94"/>
                    </a:lnTo>
                    <a:lnTo>
                      <a:pt x="1" y="201"/>
                    </a:lnTo>
                    <a:lnTo>
                      <a:pt x="4" y="206"/>
                    </a:lnTo>
                    <a:lnTo>
                      <a:pt x="7" y="212"/>
                    </a:lnTo>
                    <a:lnTo>
                      <a:pt x="11" y="216"/>
                    </a:lnTo>
                    <a:lnTo>
                      <a:pt x="15" y="219"/>
                    </a:lnTo>
                    <a:lnTo>
                      <a:pt x="20" y="222"/>
                    </a:lnTo>
                    <a:lnTo>
                      <a:pt x="26" y="223"/>
                    </a:lnTo>
                    <a:lnTo>
                      <a:pt x="161" y="248"/>
                    </a:lnTo>
                    <a:lnTo>
                      <a:pt x="161" y="248"/>
                    </a:lnTo>
                    <a:lnTo>
                      <a:pt x="172" y="249"/>
                    </a:lnTo>
                    <a:lnTo>
                      <a:pt x="176" y="249"/>
                    </a:lnTo>
                    <a:lnTo>
                      <a:pt x="180" y="249"/>
                    </a:lnTo>
                    <a:lnTo>
                      <a:pt x="183" y="247"/>
                    </a:lnTo>
                    <a:lnTo>
                      <a:pt x="185" y="245"/>
                    </a:lnTo>
                    <a:lnTo>
                      <a:pt x="186" y="240"/>
                    </a:lnTo>
                    <a:lnTo>
                      <a:pt x="186" y="235"/>
                    </a:lnTo>
                    <a:lnTo>
                      <a:pt x="186" y="17"/>
                    </a:lnTo>
                    <a:lnTo>
                      <a:pt x="186" y="17"/>
                    </a:lnTo>
                    <a:lnTo>
                      <a:pt x="186" y="12"/>
                    </a:lnTo>
                    <a:lnTo>
                      <a:pt x="185" y="7"/>
                    </a:lnTo>
                    <a:lnTo>
                      <a:pt x="182" y="4"/>
                    </a:lnTo>
                    <a:lnTo>
                      <a:pt x="179" y="1"/>
                    </a:lnTo>
                    <a:lnTo>
                      <a:pt x="175" y="0"/>
                    </a:lnTo>
                    <a:lnTo>
                      <a:pt x="171" y="0"/>
                    </a:lnTo>
                    <a:lnTo>
                      <a:pt x="166" y="1"/>
                    </a:lnTo>
                    <a:lnTo>
                      <a:pt x="160" y="5"/>
                    </a:lnTo>
                    <a:lnTo>
                      <a:pt x="21" y="77"/>
                    </a:lnTo>
                    <a:close/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537"/>
              <p:cNvSpPr>
                <a:spLocks/>
              </p:cNvSpPr>
              <p:nvPr/>
            </p:nvSpPr>
            <p:spPr bwMode="auto">
              <a:xfrm>
                <a:off x="15660203" y="973262"/>
                <a:ext cx="358368" cy="484852"/>
              </a:xfrm>
              <a:custGeom>
                <a:avLst/>
                <a:gdLst>
                  <a:gd name="T0" fmla="*/ 167 w 187"/>
                  <a:gd name="T1" fmla="*/ 81 h 253"/>
                  <a:gd name="T2" fmla="*/ 167 w 187"/>
                  <a:gd name="T3" fmla="*/ 81 h 253"/>
                  <a:gd name="T4" fmla="*/ 172 w 187"/>
                  <a:gd name="T5" fmla="*/ 85 h 253"/>
                  <a:gd name="T6" fmla="*/ 176 w 187"/>
                  <a:gd name="T7" fmla="*/ 89 h 253"/>
                  <a:gd name="T8" fmla="*/ 179 w 187"/>
                  <a:gd name="T9" fmla="*/ 93 h 253"/>
                  <a:gd name="T10" fmla="*/ 181 w 187"/>
                  <a:gd name="T11" fmla="*/ 98 h 253"/>
                  <a:gd name="T12" fmla="*/ 186 w 187"/>
                  <a:gd name="T13" fmla="*/ 107 h 253"/>
                  <a:gd name="T14" fmla="*/ 187 w 187"/>
                  <a:gd name="T15" fmla="*/ 115 h 253"/>
                  <a:gd name="T16" fmla="*/ 187 w 187"/>
                  <a:gd name="T17" fmla="*/ 190 h 253"/>
                  <a:gd name="T18" fmla="*/ 187 w 187"/>
                  <a:gd name="T19" fmla="*/ 190 h 253"/>
                  <a:gd name="T20" fmla="*/ 187 w 187"/>
                  <a:gd name="T21" fmla="*/ 198 h 253"/>
                  <a:gd name="T22" fmla="*/ 185 w 187"/>
                  <a:gd name="T23" fmla="*/ 205 h 253"/>
                  <a:gd name="T24" fmla="*/ 183 w 187"/>
                  <a:gd name="T25" fmla="*/ 210 h 253"/>
                  <a:gd name="T26" fmla="*/ 180 w 187"/>
                  <a:gd name="T27" fmla="*/ 216 h 253"/>
                  <a:gd name="T28" fmla="*/ 176 w 187"/>
                  <a:gd name="T29" fmla="*/ 220 h 253"/>
                  <a:gd name="T30" fmla="*/ 172 w 187"/>
                  <a:gd name="T31" fmla="*/ 223 h 253"/>
                  <a:gd name="T32" fmla="*/ 167 w 187"/>
                  <a:gd name="T33" fmla="*/ 226 h 253"/>
                  <a:gd name="T34" fmla="*/ 161 w 187"/>
                  <a:gd name="T35" fmla="*/ 227 h 253"/>
                  <a:gd name="T36" fmla="*/ 26 w 187"/>
                  <a:gd name="T37" fmla="*/ 252 h 253"/>
                  <a:gd name="T38" fmla="*/ 26 w 187"/>
                  <a:gd name="T39" fmla="*/ 252 h 253"/>
                  <a:gd name="T40" fmla="*/ 15 w 187"/>
                  <a:gd name="T41" fmla="*/ 253 h 253"/>
                  <a:gd name="T42" fmla="*/ 11 w 187"/>
                  <a:gd name="T43" fmla="*/ 253 h 253"/>
                  <a:gd name="T44" fmla="*/ 8 w 187"/>
                  <a:gd name="T45" fmla="*/ 253 h 253"/>
                  <a:gd name="T46" fmla="*/ 4 w 187"/>
                  <a:gd name="T47" fmla="*/ 251 h 253"/>
                  <a:gd name="T48" fmla="*/ 2 w 187"/>
                  <a:gd name="T49" fmla="*/ 249 h 253"/>
                  <a:gd name="T50" fmla="*/ 1 w 187"/>
                  <a:gd name="T51" fmla="*/ 244 h 253"/>
                  <a:gd name="T52" fmla="*/ 0 w 187"/>
                  <a:gd name="T53" fmla="*/ 239 h 253"/>
                  <a:gd name="T54" fmla="*/ 0 w 187"/>
                  <a:gd name="T55" fmla="*/ 17 h 253"/>
                  <a:gd name="T56" fmla="*/ 0 w 187"/>
                  <a:gd name="T57" fmla="*/ 17 h 253"/>
                  <a:gd name="T58" fmla="*/ 1 w 187"/>
                  <a:gd name="T59" fmla="*/ 12 h 253"/>
                  <a:gd name="T60" fmla="*/ 2 w 187"/>
                  <a:gd name="T61" fmla="*/ 8 h 253"/>
                  <a:gd name="T62" fmla="*/ 4 w 187"/>
                  <a:gd name="T63" fmla="*/ 4 h 253"/>
                  <a:gd name="T64" fmla="*/ 8 w 187"/>
                  <a:gd name="T65" fmla="*/ 2 h 253"/>
                  <a:gd name="T66" fmla="*/ 12 w 187"/>
                  <a:gd name="T67" fmla="*/ 0 h 253"/>
                  <a:gd name="T68" fmla="*/ 16 w 187"/>
                  <a:gd name="T69" fmla="*/ 1 h 253"/>
                  <a:gd name="T70" fmla="*/ 21 w 187"/>
                  <a:gd name="T71" fmla="*/ 2 h 253"/>
                  <a:gd name="T72" fmla="*/ 26 w 187"/>
                  <a:gd name="T73" fmla="*/ 4 h 253"/>
                  <a:gd name="T74" fmla="*/ 167 w 187"/>
                  <a:gd name="T75" fmla="*/ 81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7" h="253">
                    <a:moveTo>
                      <a:pt x="167" y="81"/>
                    </a:moveTo>
                    <a:lnTo>
                      <a:pt x="167" y="81"/>
                    </a:lnTo>
                    <a:lnTo>
                      <a:pt x="172" y="85"/>
                    </a:lnTo>
                    <a:lnTo>
                      <a:pt x="176" y="89"/>
                    </a:lnTo>
                    <a:lnTo>
                      <a:pt x="179" y="93"/>
                    </a:lnTo>
                    <a:lnTo>
                      <a:pt x="181" y="98"/>
                    </a:lnTo>
                    <a:lnTo>
                      <a:pt x="186" y="107"/>
                    </a:lnTo>
                    <a:lnTo>
                      <a:pt x="187" y="115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8"/>
                    </a:lnTo>
                    <a:lnTo>
                      <a:pt x="185" y="205"/>
                    </a:lnTo>
                    <a:lnTo>
                      <a:pt x="183" y="210"/>
                    </a:lnTo>
                    <a:lnTo>
                      <a:pt x="180" y="216"/>
                    </a:lnTo>
                    <a:lnTo>
                      <a:pt x="176" y="220"/>
                    </a:lnTo>
                    <a:lnTo>
                      <a:pt x="172" y="223"/>
                    </a:lnTo>
                    <a:lnTo>
                      <a:pt x="167" y="226"/>
                    </a:lnTo>
                    <a:lnTo>
                      <a:pt x="161" y="227"/>
                    </a:lnTo>
                    <a:lnTo>
                      <a:pt x="26" y="252"/>
                    </a:lnTo>
                    <a:lnTo>
                      <a:pt x="26" y="252"/>
                    </a:lnTo>
                    <a:lnTo>
                      <a:pt x="15" y="253"/>
                    </a:lnTo>
                    <a:lnTo>
                      <a:pt x="11" y="253"/>
                    </a:lnTo>
                    <a:lnTo>
                      <a:pt x="8" y="253"/>
                    </a:lnTo>
                    <a:lnTo>
                      <a:pt x="4" y="251"/>
                    </a:lnTo>
                    <a:lnTo>
                      <a:pt x="2" y="249"/>
                    </a:lnTo>
                    <a:lnTo>
                      <a:pt x="1" y="244"/>
                    </a:lnTo>
                    <a:lnTo>
                      <a:pt x="0" y="239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21" y="2"/>
                    </a:lnTo>
                    <a:lnTo>
                      <a:pt x="26" y="4"/>
                    </a:lnTo>
                    <a:lnTo>
                      <a:pt x="167" y="81"/>
                    </a:lnTo>
                    <a:close/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538"/>
              <p:cNvSpPr>
                <a:spLocks/>
              </p:cNvSpPr>
              <p:nvPr/>
            </p:nvSpPr>
            <p:spPr bwMode="auto">
              <a:xfrm>
                <a:off x="16536002" y="863863"/>
                <a:ext cx="30663" cy="59409"/>
              </a:xfrm>
              <a:custGeom>
                <a:avLst/>
                <a:gdLst>
                  <a:gd name="T0" fmla="*/ 16 w 16"/>
                  <a:gd name="T1" fmla="*/ 28 h 31"/>
                  <a:gd name="T2" fmla="*/ 16 w 16"/>
                  <a:gd name="T3" fmla="*/ 28 h 31"/>
                  <a:gd name="T4" fmla="*/ 15 w 16"/>
                  <a:gd name="T5" fmla="*/ 29 h 31"/>
                  <a:gd name="T6" fmla="*/ 12 w 16"/>
                  <a:gd name="T7" fmla="*/ 30 h 31"/>
                  <a:gd name="T8" fmla="*/ 3 w 16"/>
                  <a:gd name="T9" fmla="*/ 31 h 31"/>
                  <a:gd name="T10" fmla="*/ 3 w 16"/>
                  <a:gd name="T11" fmla="*/ 31 h 31"/>
                  <a:gd name="T12" fmla="*/ 1 w 16"/>
                  <a:gd name="T13" fmla="*/ 31 h 31"/>
                  <a:gd name="T14" fmla="*/ 0 w 16"/>
                  <a:gd name="T15" fmla="*/ 30 h 31"/>
                  <a:gd name="T16" fmla="*/ 0 w 16"/>
                  <a:gd name="T17" fmla="*/ 3 h 31"/>
                  <a:gd name="T18" fmla="*/ 0 w 16"/>
                  <a:gd name="T19" fmla="*/ 3 h 31"/>
                  <a:gd name="T20" fmla="*/ 1 w 16"/>
                  <a:gd name="T21" fmla="*/ 2 h 31"/>
                  <a:gd name="T22" fmla="*/ 3 w 16"/>
                  <a:gd name="T23" fmla="*/ 2 h 31"/>
                  <a:gd name="T24" fmla="*/ 12 w 16"/>
                  <a:gd name="T25" fmla="*/ 0 h 31"/>
                  <a:gd name="T26" fmla="*/ 12 w 16"/>
                  <a:gd name="T27" fmla="*/ 0 h 31"/>
                  <a:gd name="T28" fmla="*/ 15 w 16"/>
                  <a:gd name="T29" fmla="*/ 1 h 31"/>
                  <a:gd name="T30" fmla="*/ 16 w 16"/>
                  <a:gd name="T31" fmla="*/ 2 h 31"/>
                  <a:gd name="T32" fmla="*/ 16 w 16"/>
                  <a:gd name="T33" fmla="*/ 2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31">
                    <a:moveTo>
                      <a:pt x="16" y="28"/>
                    </a:moveTo>
                    <a:lnTo>
                      <a:pt x="16" y="28"/>
                    </a:lnTo>
                    <a:lnTo>
                      <a:pt x="15" y="29"/>
                    </a:lnTo>
                    <a:lnTo>
                      <a:pt x="12" y="30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539"/>
              <p:cNvSpPr>
                <a:spLocks/>
              </p:cNvSpPr>
              <p:nvPr/>
            </p:nvSpPr>
            <p:spPr bwMode="auto">
              <a:xfrm>
                <a:off x="16578163" y="779542"/>
                <a:ext cx="30663" cy="137981"/>
              </a:xfrm>
              <a:custGeom>
                <a:avLst/>
                <a:gdLst>
                  <a:gd name="T0" fmla="*/ 16 w 16"/>
                  <a:gd name="T1" fmla="*/ 67 h 72"/>
                  <a:gd name="T2" fmla="*/ 16 w 16"/>
                  <a:gd name="T3" fmla="*/ 67 h 72"/>
                  <a:gd name="T4" fmla="*/ 15 w 16"/>
                  <a:gd name="T5" fmla="*/ 70 h 72"/>
                  <a:gd name="T6" fmla="*/ 13 w 16"/>
                  <a:gd name="T7" fmla="*/ 71 h 72"/>
                  <a:gd name="T8" fmla="*/ 3 w 16"/>
                  <a:gd name="T9" fmla="*/ 72 h 72"/>
                  <a:gd name="T10" fmla="*/ 3 w 16"/>
                  <a:gd name="T11" fmla="*/ 72 h 72"/>
                  <a:gd name="T12" fmla="*/ 1 w 16"/>
                  <a:gd name="T13" fmla="*/ 72 h 72"/>
                  <a:gd name="T14" fmla="*/ 0 w 16"/>
                  <a:gd name="T15" fmla="*/ 69 h 72"/>
                  <a:gd name="T16" fmla="*/ 0 w 16"/>
                  <a:gd name="T17" fmla="*/ 6 h 72"/>
                  <a:gd name="T18" fmla="*/ 0 w 16"/>
                  <a:gd name="T19" fmla="*/ 6 h 72"/>
                  <a:gd name="T20" fmla="*/ 1 w 16"/>
                  <a:gd name="T21" fmla="*/ 3 h 72"/>
                  <a:gd name="T22" fmla="*/ 3 w 16"/>
                  <a:gd name="T23" fmla="*/ 2 h 72"/>
                  <a:gd name="T24" fmla="*/ 13 w 16"/>
                  <a:gd name="T25" fmla="*/ 0 h 72"/>
                  <a:gd name="T26" fmla="*/ 13 w 16"/>
                  <a:gd name="T27" fmla="*/ 0 h 72"/>
                  <a:gd name="T28" fmla="*/ 15 w 16"/>
                  <a:gd name="T29" fmla="*/ 2 h 72"/>
                  <a:gd name="T30" fmla="*/ 16 w 16"/>
                  <a:gd name="T31" fmla="*/ 4 h 72"/>
                  <a:gd name="T32" fmla="*/ 16 w 16"/>
                  <a:gd name="T33" fmla="*/ 6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72">
                    <a:moveTo>
                      <a:pt x="16" y="67"/>
                    </a:moveTo>
                    <a:lnTo>
                      <a:pt x="16" y="67"/>
                    </a:lnTo>
                    <a:lnTo>
                      <a:pt x="15" y="70"/>
                    </a:lnTo>
                    <a:lnTo>
                      <a:pt x="13" y="71"/>
                    </a:lnTo>
                    <a:lnTo>
                      <a:pt x="3" y="72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0" y="6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5" y="2"/>
                    </a:lnTo>
                    <a:lnTo>
                      <a:pt x="16" y="4"/>
                    </a:lnTo>
                    <a:lnTo>
                      <a:pt x="16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540"/>
              <p:cNvSpPr>
                <a:spLocks/>
              </p:cNvSpPr>
              <p:nvPr/>
            </p:nvSpPr>
            <p:spPr bwMode="auto">
              <a:xfrm>
                <a:off x="16620324" y="819787"/>
                <a:ext cx="30663" cy="93905"/>
              </a:xfrm>
              <a:custGeom>
                <a:avLst/>
                <a:gdLst>
                  <a:gd name="T0" fmla="*/ 16 w 16"/>
                  <a:gd name="T1" fmla="*/ 44 h 49"/>
                  <a:gd name="T2" fmla="*/ 16 w 16"/>
                  <a:gd name="T3" fmla="*/ 44 h 49"/>
                  <a:gd name="T4" fmla="*/ 16 w 16"/>
                  <a:gd name="T5" fmla="*/ 47 h 49"/>
                  <a:gd name="T6" fmla="*/ 13 w 16"/>
                  <a:gd name="T7" fmla="*/ 48 h 49"/>
                  <a:gd name="T8" fmla="*/ 4 w 16"/>
                  <a:gd name="T9" fmla="*/ 49 h 49"/>
                  <a:gd name="T10" fmla="*/ 4 w 16"/>
                  <a:gd name="T11" fmla="*/ 49 h 49"/>
                  <a:gd name="T12" fmla="*/ 1 w 16"/>
                  <a:gd name="T13" fmla="*/ 48 h 49"/>
                  <a:gd name="T14" fmla="*/ 0 w 16"/>
                  <a:gd name="T15" fmla="*/ 47 h 49"/>
                  <a:gd name="T16" fmla="*/ 0 w 16"/>
                  <a:gd name="T17" fmla="*/ 4 h 49"/>
                  <a:gd name="T18" fmla="*/ 0 w 16"/>
                  <a:gd name="T19" fmla="*/ 4 h 49"/>
                  <a:gd name="T20" fmla="*/ 1 w 16"/>
                  <a:gd name="T21" fmla="*/ 2 h 49"/>
                  <a:gd name="T22" fmla="*/ 4 w 16"/>
                  <a:gd name="T23" fmla="*/ 1 h 49"/>
                  <a:gd name="T24" fmla="*/ 13 w 16"/>
                  <a:gd name="T25" fmla="*/ 0 h 49"/>
                  <a:gd name="T26" fmla="*/ 13 w 16"/>
                  <a:gd name="T27" fmla="*/ 0 h 49"/>
                  <a:gd name="T28" fmla="*/ 16 w 16"/>
                  <a:gd name="T29" fmla="*/ 1 h 49"/>
                  <a:gd name="T30" fmla="*/ 16 w 16"/>
                  <a:gd name="T31" fmla="*/ 2 h 49"/>
                  <a:gd name="T32" fmla="*/ 16 w 16"/>
                  <a:gd name="T33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" h="49">
                    <a:moveTo>
                      <a:pt x="16" y="44"/>
                    </a:moveTo>
                    <a:lnTo>
                      <a:pt x="16" y="44"/>
                    </a:lnTo>
                    <a:lnTo>
                      <a:pt x="16" y="47"/>
                    </a:lnTo>
                    <a:lnTo>
                      <a:pt x="13" y="48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4" y="1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541"/>
              <p:cNvSpPr>
                <a:spLocks/>
              </p:cNvSpPr>
              <p:nvPr/>
            </p:nvSpPr>
            <p:spPr bwMode="auto">
              <a:xfrm>
                <a:off x="15767522" y="766127"/>
                <a:ext cx="40244" cy="164811"/>
              </a:xfrm>
              <a:custGeom>
                <a:avLst/>
                <a:gdLst>
                  <a:gd name="T0" fmla="*/ 21 w 21"/>
                  <a:gd name="T1" fmla="*/ 86 h 86"/>
                  <a:gd name="T2" fmla="*/ 0 w 21"/>
                  <a:gd name="T3" fmla="*/ 84 h 86"/>
                  <a:gd name="T4" fmla="*/ 0 w 21"/>
                  <a:gd name="T5" fmla="*/ 0 h 86"/>
                  <a:gd name="T6" fmla="*/ 21 w 21"/>
                  <a:gd name="T7" fmla="*/ 2 h 86"/>
                  <a:gd name="T8" fmla="*/ 21 w 21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86">
                    <a:moveTo>
                      <a:pt x="21" y="86"/>
                    </a:moveTo>
                    <a:lnTo>
                      <a:pt x="0" y="8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542"/>
              <p:cNvSpPr>
                <a:spLocks/>
              </p:cNvSpPr>
              <p:nvPr/>
            </p:nvSpPr>
            <p:spPr bwMode="auto">
              <a:xfrm>
                <a:off x="15821181" y="815954"/>
                <a:ext cx="42161" cy="118817"/>
              </a:xfrm>
              <a:custGeom>
                <a:avLst/>
                <a:gdLst>
                  <a:gd name="T0" fmla="*/ 21 w 22"/>
                  <a:gd name="T1" fmla="*/ 62 h 62"/>
                  <a:gd name="T2" fmla="*/ 0 w 22"/>
                  <a:gd name="T3" fmla="*/ 60 h 62"/>
                  <a:gd name="T4" fmla="*/ 0 w 22"/>
                  <a:gd name="T5" fmla="*/ 0 h 62"/>
                  <a:gd name="T6" fmla="*/ 22 w 22"/>
                  <a:gd name="T7" fmla="*/ 2 h 62"/>
                  <a:gd name="T8" fmla="*/ 21 w 22"/>
                  <a:gd name="T9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2">
                    <a:moveTo>
                      <a:pt x="21" y="62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22" y="2"/>
                    </a:lnTo>
                    <a:lnTo>
                      <a:pt x="21" y="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543"/>
              <p:cNvSpPr>
                <a:spLocks/>
              </p:cNvSpPr>
              <p:nvPr/>
            </p:nvSpPr>
            <p:spPr bwMode="auto">
              <a:xfrm>
                <a:off x="15874841" y="865780"/>
                <a:ext cx="40244" cy="76656"/>
              </a:xfrm>
              <a:custGeom>
                <a:avLst/>
                <a:gdLst>
                  <a:gd name="T0" fmla="*/ 21 w 21"/>
                  <a:gd name="T1" fmla="*/ 40 h 40"/>
                  <a:gd name="T2" fmla="*/ 0 w 21"/>
                  <a:gd name="T3" fmla="*/ 38 h 40"/>
                  <a:gd name="T4" fmla="*/ 1 w 21"/>
                  <a:gd name="T5" fmla="*/ 0 h 40"/>
                  <a:gd name="T6" fmla="*/ 21 w 21"/>
                  <a:gd name="T7" fmla="*/ 2 h 40"/>
                  <a:gd name="T8" fmla="*/ 21 w 21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40">
                    <a:moveTo>
                      <a:pt x="21" y="40"/>
                    </a:moveTo>
                    <a:lnTo>
                      <a:pt x="0" y="38"/>
                    </a:lnTo>
                    <a:lnTo>
                      <a:pt x="1" y="0"/>
                    </a:lnTo>
                    <a:lnTo>
                      <a:pt x="21" y="2"/>
                    </a:lnTo>
                    <a:lnTo>
                      <a:pt x="21" y="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544"/>
              <p:cNvSpPr>
                <a:spLocks noEditPoints="1"/>
              </p:cNvSpPr>
              <p:nvPr/>
            </p:nvSpPr>
            <p:spPr bwMode="auto">
              <a:xfrm>
                <a:off x="16150803" y="861948"/>
                <a:ext cx="124566" cy="72823"/>
              </a:xfrm>
              <a:custGeom>
                <a:avLst/>
                <a:gdLst>
                  <a:gd name="T0" fmla="*/ 18 w 65"/>
                  <a:gd name="T1" fmla="*/ 15 h 38"/>
                  <a:gd name="T2" fmla="*/ 18 w 65"/>
                  <a:gd name="T3" fmla="*/ 38 h 38"/>
                  <a:gd name="T4" fmla="*/ 29 w 65"/>
                  <a:gd name="T5" fmla="*/ 38 h 38"/>
                  <a:gd name="T6" fmla="*/ 29 w 65"/>
                  <a:gd name="T7" fmla="*/ 15 h 38"/>
                  <a:gd name="T8" fmla="*/ 24 w 65"/>
                  <a:gd name="T9" fmla="*/ 10 h 38"/>
                  <a:gd name="T10" fmla="*/ 18 w 65"/>
                  <a:gd name="T11" fmla="*/ 15 h 38"/>
                  <a:gd name="T12" fmla="*/ 0 w 65"/>
                  <a:gd name="T13" fmla="*/ 38 h 38"/>
                  <a:gd name="T14" fmla="*/ 11 w 65"/>
                  <a:gd name="T15" fmla="*/ 38 h 38"/>
                  <a:gd name="T16" fmla="*/ 11 w 65"/>
                  <a:gd name="T17" fmla="*/ 20 h 38"/>
                  <a:gd name="T18" fmla="*/ 0 w 65"/>
                  <a:gd name="T19" fmla="*/ 29 h 38"/>
                  <a:gd name="T20" fmla="*/ 0 w 65"/>
                  <a:gd name="T21" fmla="*/ 38 h 38"/>
                  <a:gd name="T22" fmla="*/ 54 w 65"/>
                  <a:gd name="T23" fmla="*/ 9 h 38"/>
                  <a:gd name="T24" fmla="*/ 54 w 65"/>
                  <a:gd name="T25" fmla="*/ 38 h 38"/>
                  <a:gd name="T26" fmla="*/ 65 w 65"/>
                  <a:gd name="T27" fmla="*/ 38 h 38"/>
                  <a:gd name="T28" fmla="*/ 65 w 65"/>
                  <a:gd name="T29" fmla="*/ 0 h 38"/>
                  <a:gd name="T30" fmla="*/ 54 w 65"/>
                  <a:gd name="T31" fmla="*/ 9 h 38"/>
                  <a:gd name="T32" fmla="*/ 36 w 65"/>
                  <a:gd name="T33" fmla="*/ 20 h 38"/>
                  <a:gd name="T34" fmla="*/ 36 w 65"/>
                  <a:gd name="T35" fmla="*/ 38 h 38"/>
                  <a:gd name="T36" fmla="*/ 47 w 65"/>
                  <a:gd name="T37" fmla="*/ 38 h 38"/>
                  <a:gd name="T38" fmla="*/ 47 w 65"/>
                  <a:gd name="T39" fmla="*/ 15 h 38"/>
                  <a:gd name="T40" fmla="*/ 38 w 65"/>
                  <a:gd name="T41" fmla="*/ 22 h 38"/>
                  <a:gd name="T42" fmla="*/ 36 w 65"/>
                  <a:gd name="T43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38">
                    <a:moveTo>
                      <a:pt x="18" y="15"/>
                    </a:moveTo>
                    <a:lnTo>
                      <a:pt x="18" y="38"/>
                    </a:lnTo>
                    <a:lnTo>
                      <a:pt x="29" y="38"/>
                    </a:lnTo>
                    <a:lnTo>
                      <a:pt x="29" y="15"/>
                    </a:lnTo>
                    <a:lnTo>
                      <a:pt x="24" y="10"/>
                    </a:lnTo>
                    <a:lnTo>
                      <a:pt x="18" y="15"/>
                    </a:lnTo>
                    <a:close/>
                    <a:moveTo>
                      <a:pt x="0" y="38"/>
                    </a:moveTo>
                    <a:lnTo>
                      <a:pt x="11" y="38"/>
                    </a:lnTo>
                    <a:lnTo>
                      <a:pt x="11" y="20"/>
                    </a:lnTo>
                    <a:lnTo>
                      <a:pt x="0" y="29"/>
                    </a:lnTo>
                    <a:lnTo>
                      <a:pt x="0" y="38"/>
                    </a:lnTo>
                    <a:close/>
                    <a:moveTo>
                      <a:pt x="54" y="9"/>
                    </a:moveTo>
                    <a:lnTo>
                      <a:pt x="54" y="38"/>
                    </a:lnTo>
                    <a:lnTo>
                      <a:pt x="65" y="38"/>
                    </a:lnTo>
                    <a:lnTo>
                      <a:pt x="65" y="0"/>
                    </a:lnTo>
                    <a:lnTo>
                      <a:pt x="54" y="9"/>
                    </a:lnTo>
                    <a:close/>
                    <a:moveTo>
                      <a:pt x="36" y="20"/>
                    </a:moveTo>
                    <a:lnTo>
                      <a:pt x="36" y="38"/>
                    </a:lnTo>
                    <a:lnTo>
                      <a:pt x="47" y="38"/>
                    </a:lnTo>
                    <a:lnTo>
                      <a:pt x="47" y="15"/>
                    </a:lnTo>
                    <a:lnTo>
                      <a:pt x="38" y="22"/>
                    </a:lnTo>
                    <a:lnTo>
                      <a:pt x="36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545"/>
              <p:cNvSpPr>
                <a:spLocks/>
              </p:cNvSpPr>
              <p:nvPr/>
            </p:nvSpPr>
            <p:spPr bwMode="auto">
              <a:xfrm>
                <a:off x="16150803" y="825535"/>
                <a:ext cx="139897" cy="78573"/>
              </a:xfrm>
              <a:custGeom>
                <a:avLst/>
                <a:gdLst>
                  <a:gd name="T0" fmla="*/ 73 w 73"/>
                  <a:gd name="T1" fmla="*/ 0 h 41"/>
                  <a:gd name="T2" fmla="*/ 51 w 73"/>
                  <a:gd name="T3" fmla="*/ 0 h 41"/>
                  <a:gd name="T4" fmla="*/ 60 w 73"/>
                  <a:gd name="T5" fmla="*/ 8 h 41"/>
                  <a:gd name="T6" fmla="*/ 38 w 73"/>
                  <a:gd name="T7" fmla="*/ 27 h 41"/>
                  <a:gd name="T8" fmla="*/ 24 w 73"/>
                  <a:gd name="T9" fmla="*/ 14 h 41"/>
                  <a:gd name="T10" fmla="*/ 0 w 73"/>
                  <a:gd name="T11" fmla="*/ 33 h 41"/>
                  <a:gd name="T12" fmla="*/ 0 w 73"/>
                  <a:gd name="T13" fmla="*/ 41 h 41"/>
                  <a:gd name="T14" fmla="*/ 24 w 73"/>
                  <a:gd name="T15" fmla="*/ 22 h 41"/>
                  <a:gd name="T16" fmla="*/ 38 w 73"/>
                  <a:gd name="T17" fmla="*/ 35 h 41"/>
                  <a:gd name="T18" fmla="*/ 65 w 73"/>
                  <a:gd name="T19" fmla="*/ 13 h 41"/>
                  <a:gd name="T20" fmla="*/ 73 w 73"/>
                  <a:gd name="T21" fmla="*/ 19 h 41"/>
                  <a:gd name="T22" fmla="*/ 73 w 73"/>
                  <a:gd name="T2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3" h="41">
                    <a:moveTo>
                      <a:pt x="73" y="0"/>
                    </a:moveTo>
                    <a:lnTo>
                      <a:pt x="51" y="0"/>
                    </a:lnTo>
                    <a:lnTo>
                      <a:pt x="60" y="8"/>
                    </a:lnTo>
                    <a:lnTo>
                      <a:pt x="38" y="27"/>
                    </a:lnTo>
                    <a:lnTo>
                      <a:pt x="24" y="14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24" y="22"/>
                    </a:lnTo>
                    <a:lnTo>
                      <a:pt x="38" y="35"/>
                    </a:lnTo>
                    <a:lnTo>
                      <a:pt x="65" y="13"/>
                    </a:lnTo>
                    <a:lnTo>
                      <a:pt x="73" y="19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546"/>
              <p:cNvSpPr>
                <a:spLocks/>
              </p:cNvSpPr>
              <p:nvPr/>
            </p:nvSpPr>
            <p:spPr bwMode="auto">
              <a:xfrm>
                <a:off x="16060733" y="1310550"/>
                <a:ext cx="310458" cy="438858"/>
              </a:xfrm>
              <a:custGeom>
                <a:avLst/>
                <a:gdLst>
                  <a:gd name="T0" fmla="*/ 109 w 162"/>
                  <a:gd name="T1" fmla="*/ 85 h 229"/>
                  <a:gd name="T2" fmla="*/ 117 w 162"/>
                  <a:gd name="T3" fmla="*/ 78 h 229"/>
                  <a:gd name="T4" fmla="*/ 125 w 162"/>
                  <a:gd name="T5" fmla="*/ 69 h 229"/>
                  <a:gd name="T6" fmla="*/ 129 w 162"/>
                  <a:gd name="T7" fmla="*/ 59 h 229"/>
                  <a:gd name="T8" fmla="*/ 131 w 162"/>
                  <a:gd name="T9" fmla="*/ 46 h 229"/>
                  <a:gd name="T10" fmla="*/ 130 w 162"/>
                  <a:gd name="T11" fmla="*/ 37 h 229"/>
                  <a:gd name="T12" fmla="*/ 123 w 162"/>
                  <a:gd name="T13" fmla="*/ 20 h 229"/>
                  <a:gd name="T14" fmla="*/ 109 w 162"/>
                  <a:gd name="T15" fmla="*/ 8 h 229"/>
                  <a:gd name="T16" fmla="*/ 91 w 162"/>
                  <a:gd name="T17" fmla="*/ 1 h 229"/>
                  <a:gd name="T18" fmla="*/ 81 w 162"/>
                  <a:gd name="T19" fmla="*/ 0 h 229"/>
                  <a:gd name="T20" fmla="*/ 62 w 162"/>
                  <a:gd name="T21" fmla="*/ 3 h 229"/>
                  <a:gd name="T22" fmla="*/ 46 w 162"/>
                  <a:gd name="T23" fmla="*/ 14 h 229"/>
                  <a:gd name="T24" fmla="*/ 35 w 162"/>
                  <a:gd name="T25" fmla="*/ 29 h 229"/>
                  <a:gd name="T26" fmla="*/ 31 w 162"/>
                  <a:gd name="T27" fmla="*/ 46 h 229"/>
                  <a:gd name="T28" fmla="*/ 31 w 162"/>
                  <a:gd name="T29" fmla="*/ 52 h 229"/>
                  <a:gd name="T30" fmla="*/ 34 w 162"/>
                  <a:gd name="T31" fmla="*/ 64 h 229"/>
                  <a:gd name="T32" fmla="*/ 41 w 162"/>
                  <a:gd name="T33" fmla="*/ 74 h 229"/>
                  <a:gd name="T34" fmla="*/ 49 w 162"/>
                  <a:gd name="T35" fmla="*/ 82 h 229"/>
                  <a:gd name="T36" fmla="*/ 54 w 162"/>
                  <a:gd name="T37" fmla="*/ 85 h 229"/>
                  <a:gd name="T38" fmla="*/ 32 w 162"/>
                  <a:gd name="T39" fmla="*/ 98 h 229"/>
                  <a:gd name="T40" fmla="*/ 15 w 162"/>
                  <a:gd name="T41" fmla="*/ 118 h 229"/>
                  <a:gd name="T42" fmla="*/ 4 w 162"/>
                  <a:gd name="T43" fmla="*/ 143 h 229"/>
                  <a:gd name="T44" fmla="*/ 0 w 162"/>
                  <a:gd name="T45" fmla="*/ 172 h 229"/>
                  <a:gd name="T46" fmla="*/ 1 w 162"/>
                  <a:gd name="T47" fmla="*/ 181 h 229"/>
                  <a:gd name="T48" fmla="*/ 2 w 162"/>
                  <a:gd name="T49" fmla="*/ 190 h 229"/>
                  <a:gd name="T50" fmla="*/ 18 w 162"/>
                  <a:gd name="T51" fmla="*/ 206 h 229"/>
                  <a:gd name="T52" fmla="*/ 36 w 162"/>
                  <a:gd name="T53" fmla="*/ 219 h 229"/>
                  <a:gd name="T54" fmla="*/ 58 w 162"/>
                  <a:gd name="T55" fmla="*/ 226 h 229"/>
                  <a:gd name="T56" fmla="*/ 81 w 162"/>
                  <a:gd name="T57" fmla="*/ 229 h 229"/>
                  <a:gd name="T58" fmla="*/ 93 w 162"/>
                  <a:gd name="T59" fmla="*/ 228 h 229"/>
                  <a:gd name="T60" fmla="*/ 115 w 162"/>
                  <a:gd name="T61" fmla="*/ 223 h 229"/>
                  <a:gd name="T62" fmla="*/ 136 w 162"/>
                  <a:gd name="T63" fmla="*/ 212 h 229"/>
                  <a:gd name="T64" fmla="*/ 153 w 162"/>
                  <a:gd name="T65" fmla="*/ 198 h 229"/>
                  <a:gd name="T66" fmla="*/ 160 w 162"/>
                  <a:gd name="T67" fmla="*/ 190 h 229"/>
                  <a:gd name="T68" fmla="*/ 162 w 162"/>
                  <a:gd name="T69" fmla="*/ 172 h 229"/>
                  <a:gd name="T70" fmla="*/ 161 w 162"/>
                  <a:gd name="T71" fmla="*/ 157 h 229"/>
                  <a:gd name="T72" fmla="*/ 153 w 162"/>
                  <a:gd name="T73" fmla="*/ 130 h 229"/>
                  <a:gd name="T74" fmla="*/ 139 w 162"/>
                  <a:gd name="T75" fmla="*/ 108 h 229"/>
                  <a:gd name="T76" fmla="*/ 120 w 162"/>
                  <a:gd name="T77" fmla="*/ 91 h 229"/>
                  <a:gd name="T78" fmla="*/ 109 w 162"/>
                  <a:gd name="T79" fmla="*/ 85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2" h="229">
                    <a:moveTo>
                      <a:pt x="109" y="85"/>
                    </a:moveTo>
                    <a:lnTo>
                      <a:pt x="109" y="85"/>
                    </a:lnTo>
                    <a:lnTo>
                      <a:pt x="113" y="82"/>
                    </a:lnTo>
                    <a:lnTo>
                      <a:pt x="117" y="78"/>
                    </a:lnTo>
                    <a:lnTo>
                      <a:pt x="122" y="74"/>
                    </a:lnTo>
                    <a:lnTo>
                      <a:pt x="125" y="69"/>
                    </a:lnTo>
                    <a:lnTo>
                      <a:pt x="128" y="64"/>
                    </a:lnTo>
                    <a:lnTo>
                      <a:pt x="129" y="59"/>
                    </a:lnTo>
                    <a:lnTo>
                      <a:pt x="131" y="52"/>
                    </a:lnTo>
                    <a:lnTo>
                      <a:pt x="131" y="46"/>
                    </a:lnTo>
                    <a:lnTo>
                      <a:pt x="131" y="46"/>
                    </a:lnTo>
                    <a:lnTo>
                      <a:pt x="130" y="37"/>
                    </a:lnTo>
                    <a:lnTo>
                      <a:pt x="127" y="29"/>
                    </a:lnTo>
                    <a:lnTo>
                      <a:pt x="123" y="20"/>
                    </a:lnTo>
                    <a:lnTo>
                      <a:pt x="116" y="14"/>
                    </a:lnTo>
                    <a:lnTo>
                      <a:pt x="109" y="8"/>
                    </a:lnTo>
                    <a:lnTo>
                      <a:pt x="100" y="3"/>
                    </a:lnTo>
                    <a:lnTo>
                      <a:pt x="91" y="1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71" y="1"/>
                    </a:lnTo>
                    <a:lnTo>
                      <a:pt x="62" y="3"/>
                    </a:lnTo>
                    <a:lnTo>
                      <a:pt x="54" y="8"/>
                    </a:lnTo>
                    <a:lnTo>
                      <a:pt x="46" y="14"/>
                    </a:lnTo>
                    <a:lnTo>
                      <a:pt x="40" y="20"/>
                    </a:lnTo>
                    <a:lnTo>
                      <a:pt x="35" y="29"/>
                    </a:lnTo>
                    <a:lnTo>
                      <a:pt x="32" y="37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1" y="52"/>
                    </a:lnTo>
                    <a:lnTo>
                      <a:pt x="32" y="59"/>
                    </a:lnTo>
                    <a:lnTo>
                      <a:pt x="34" y="64"/>
                    </a:lnTo>
                    <a:lnTo>
                      <a:pt x="38" y="69"/>
                    </a:lnTo>
                    <a:lnTo>
                      <a:pt x="41" y="74"/>
                    </a:lnTo>
                    <a:lnTo>
                      <a:pt x="45" y="78"/>
                    </a:lnTo>
                    <a:lnTo>
                      <a:pt x="49" y="82"/>
                    </a:lnTo>
                    <a:lnTo>
                      <a:pt x="54" y="85"/>
                    </a:lnTo>
                    <a:lnTo>
                      <a:pt x="54" y="85"/>
                    </a:lnTo>
                    <a:lnTo>
                      <a:pt x="43" y="91"/>
                    </a:lnTo>
                    <a:lnTo>
                      <a:pt x="32" y="98"/>
                    </a:lnTo>
                    <a:lnTo>
                      <a:pt x="24" y="108"/>
                    </a:lnTo>
                    <a:lnTo>
                      <a:pt x="15" y="118"/>
                    </a:lnTo>
                    <a:lnTo>
                      <a:pt x="10" y="130"/>
                    </a:lnTo>
                    <a:lnTo>
                      <a:pt x="4" y="143"/>
                    </a:lnTo>
                    <a:lnTo>
                      <a:pt x="1" y="157"/>
                    </a:lnTo>
                    <a:lnTo>
                      <a:pt x="0" y="172"/>
                    </a:lnTo>
                    <a:lnTo>
                      <a:pt x="0" y="172"/>
                    </a:lnTo>
                    <a:lnTo>
                      <a:pt x="1" y="181"/>
                    </a:lnTo>
                    <a:lnTo>
                      <a:pt x="2" y="190"/>
                    </a:lnTo>
                    <a:lnTo>
                      <a:pt x="2" y="190"/>
                    </a:lnTo>
                    <a:lnTo>
                      <a:pt x="10" y="198"/>
                    </a:lnTo>
                    <a:lnTo>
                      <a:pt x="18" y="206"/>
                    </a:lnTo>
                    <a:lnTo>
                      <a:pt x="27" y="212"/>
                    </a:lnTo>
                    <a:lnTo>
                      <a:pt x="36" y="219"/>
                    </a:lnTo>
                    <a:lnTo>
                      <a:pt x="47" y="223"/>
                    </a:lnTo>
                    <a:lnTo>
                      <a:pt x="58" y="226"/>
                    </a:lnTo>
                    <a:lnTo>
                      <a:pt x="70" y="228"/>
                    </a:lnTo>
                    <a:lnTo>
                      <a:pt x="81" y="229"/>
                    </a:lnTo>
                    <a:lnTo>
                      <a:pt x="81" y="229"/>
                    </a:lnTo>
                    <a:lnTo>
                      <a:pt x="93" y="228"/>
                    </a:lnTo>
                    <a:lnTo>
                      <a:pt x="105" y="226"/>
                    </a:lnTo>
                    <a:lnTo>
                      <a:pt x="115" y="223"/>
                    </a:lnTo>
                    <a:lnTo>
                      <a:pt x="125" y="219"/>
                    </a:lnTo>
                    <a:lnTo>
                      <a:pt x="136" y="212"/>
                    </a:lnTo>
                    <a:lnTo>
                      <a:pt x="144" y="206"/>
                    </a:lnTo>
                    <a:lnTo>
                      <a:pt x="153" y="198"/>
                    </a:lnTo>
                    <a:lnTo>
                      <a:pt x="160" y="190"/>
                    </a:lnTo>
                    <a:lnTo>
                      <a:pt x="160" y="190"/>
                    </a:lnTo>
                    <a:lnTo>
                      <a:pt x="161" y="181"/>
                    </a:lnTo>
                    <a:lnTo>
                      <a:pt x="162" y="172"/>
                    </a:lnTo>
                    <a:lnTo>
                      <a:pt x="162" y="172"/>
                    </a:lnTo>
                    <a:lnTo>
                      <a:pt x="161" y="157"/>
                    </a:lnTo>
                    <a:lnTo>
                      <a:pt x="158" y="143"/>
                    </a:lnTo>
                    <a:lnTo>
                      <a:pt x="153" y="130"/>
                    </a:lnTo>
                    <a:lnTo>
                      <a:pt x="146" y="118"/>
                    </a:lnTo>
                    <a:lnTo>
                      <a:pt x="139" y="108"/>
                    </a:lnTo>
                    <a:lnTo>
                      <a:pt x="130" y="98"/>
                    </a:lnTo>
                    <a:lnTo>
                      <a:pt x="120" y="91"/>
                    </a:lnTo>
                    <a:lnTo>
                      <a:pt x="109" y="85"/>
                    </a:lnTo>
                    <a:lnTo>
                      <a:pt x="109" y="85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698508" y="1010001"/>
            <a:ext cx="2505867" cy="5004000"/>
            <a:chOff x="1698508" y="1010001"/>
            <a:chExt cx="2505867" cy="5004000"/>
          </a:xfrm>
        </p:grpSpPr>
        <p:sp>
          <p:nvSpPr>
            <p:cNvPr id="4" name="矩形 3"/>
            <p:cNvSpPr/>
            <p:nvPr/>
          </p:nvSpPr>
          <p:spPr>
            <a:xfrm>
              <a:off x="1698508" y="1010001"/>
              <a:ext cx="2505867" cy="500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fontAlgn="ctr">
                <a:defRPr/>
              </a:pPr>
              <a:endParaRPr lang="en-US" altLang="zh-CN" sz="1200" kern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698508" y="1099821"/>
              <a:ext cx="2505867" cy="338554"/>
            </a:xfrm>
            <a:prstGeom prst="rect">
              <a:avLst/>
            </a:prstGeom>
            <a:ln>
              <a:noFill/>
            </a:ln>
          </p:spPr>
          <p:txBody>
            <a:bodyPr wrap="square" anchor="ctr" anchorCtr="1">
              <a:noAutofit/>
            </a:bodyPr>
            <a:lstStyle/>
            <a:p>
              <a:pPr algn="ctr" fontAlgn="ctr"/>
              <a:r>
                <a:rPr lang="ru-RU" sz="1600" b="1">
                  <a:latin typeface="Huawei Sans" panose="020C0503030203020204" pitchFamily="34" charset="0"/>
                </a:rPr>
                <a:t>Дорогостоящие вложения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698508" y="1613398"/>
              <a:ext cx="2505867" cy="2145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0141" tIns="40071" rIns="80141" bIns="40071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801688" fontAlgn="ctr">
                <a:buClr>
                  <a:schemeClr val="bg1">
                    <a:lumMod val="50000"/>
                  </a:schemeClr>
                </a:buClr>
                <a:buSzPct val="60000"/>
              </a:pPr>
              <a:r>
                <a:rPr lang="ru-RU" sz="1200" dirty="0">
                  <a:latin typeface="Huawei Sans" panose="020C0503030203020204" pitchFamily="34" charset="0"/>
                </a:rPr>
                <a:t>Высокие затраты CAPEX</a:t>
              </a:r>
            </a:p>
            <a:p>
              <a:pPr marL="180975" indent="-180975" defTabSz="801688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100" dirty="0">
                  <a:latin typeface="Huawei Sans" panose="020C0503030203020204" pitchFamily="34" charset="0"/>
                </a:rPr>
                <a:t>Высокие затраты на приобретение инфраструктуры, включая серверы, устройства хранения и ПО.</a:t>
              </a:r>
            </a:p>
            <a:p>
              <a:pPr marL="171450" indent="-171450" defTabSz="801688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100" dirty="0">
                  <a:latin typeface="Huawei Sans" panose="020C0503030203020204" pitchFamily="34" charset="0"/>
                </a:rPr>
                <a:t>Высокие базовые затраты на строительство таких объектов, как аппаратные залы.</a:t>
              </a:r>
            </a:p>
            <a:p>
              <a:pPr defTabSz="801688" fontAlgn="ctr">
                <a:spcBef>
                  <a:spcPts val="600"/>
                </a:spcBef>
                <a:buClr>
                  <a:schemeClr val="bg1">
                    <a:lumMod val="50000"/>
                  </a:schemeClr>
                </a:buClr>
                <a:buSzPct val="60000"/>
              </a:pPr>
              <a:r>
                <a:rPr lang="ru-RU" sz="1200" dirty="0">
                  <a:latin typeface="Huawei Sans" panose="020C0503030203020204" pitchFamily="34" charset="0"/>
                </a:rPr>
                <a:t>Высокие </a:t>
              </a:r>
              <a:r>
                <a:rPr lang="ru-RU" sz="1200" dirty="0" smtClean="0">
                  <a:latin typeface="Huawei Sans" panose="020C0503030203020204" pitchFamily="34" charset="0"/>
                </a:rPr>
                <a:t>затраты OPEX</a:t>
              </a:r>
              <a:endParaRPr lang="ru-RU" sz="1200" dirty="0">
                <a:latin typeface="Huawei Sans" panose="020C0503030203020204" pitchFamily="34" charset="0"/>
              </a:endParaRPr>
            </a:p>
            <a:p>
              <a:pPr marL="180975" indent="-180975" defTabSz="801688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100" dirty="0">
                  <a:latin typeface="Huawei Sans" panose="020C0503030203020204" pitchFamily="34" charset="0"/>
                </a:rPr>
                <a:t>Профессиональная поддержка O&amp;M (реализация, обучение персонала и поддержка на местах)</a:t>
              </a:r>
            </a:p>
            <a:p>
              <a:pPr marL="180975" indent="-180975" defTabSz="801688" fontAlgn="ctr">
                <a:buSzPct val="50000"/>
                <a:buFont typeface="Wingdings" panose="05000000000000000000" pitchFamily="2" charset="2"/>
                <a:buChar char="l"/>
              </a:pPr>
              <a:r>
                <a:rPr lang="ru-RU" sz="1100" dirty="0">
                  <a:latin typeface="Huawei Sans" panose="020C0503030203020204" pitchFamily="34" charset="0"/>
                </a:rPr>
                <a:t>Долгосрочные затраты на такие ресурсы, как </a:t>
              </a:r>
              <a:r>
                <a:rPr lang="ru-RU" sz="1100" dirty="0" smtClean="0">
                  <a:latin typeface="Huawei Sans" panose="020C0503030203020204" pitchFamily="34" charset="0"/>
                </a:rPr>
                <a:t>вода </a:t>
              </a:r>
              <a:r>
                <a:rPr lang="ru-RU" sz="1100" dirty="0">
                  <a:latin typeface="Huawei Sans" panose="020C0503030203020204" pitchFamily="34" charset="0"/>
                </a:rPr>
                <a:t>и </a:t>
              </a:r>
              <a:r>
                <a:rPr lang="ru-RU" sz="1100" dirty="0" smtClean="0">
                  <a:latin typeface="Huawei Sans" panose="020C0503030203020204" pitchFamily="34" charset="0"/>
                </a:rPr>
                <a:t>электроэнергия.</a:t>
              </a:r>
              <a:endParaRPr lang="ru-RU" sz="1100" dirty="0">
                <a:latin typeface="Huawei Sans" panose="020C0503030203020204" pitchFamily="34" charset="0"/>
              </a:endParaRPr>
            </a:p>
            <a:p>
              <a:pPr defTabSz="801688" fontAlgn="ctr">
                <a:buClr>
                  <a:schemeClr val="bg1">
                    <a:lumMod val="50000"/>
                  </a:schemeClr>
                </a:buClr>
                <a:buSzPct val="60000"/>
              </a:pPr>
              <a:endParaRPr lang="en-US" altLang="zh-CN" sz="1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2582533" y="4893312"/>
              <a:ext cx="737816" cy="720569"/>
              <a:chOff x="13358599" y="953665"/>
              <a:chExt cx="737816" cy="720569"/>
            </a:xfrm>
          </p:grpSpPr>
          <p:sp>
            <p:nvSpPr>
              <p:cNvPr id="36" name="Freeform 526"/>
              <p:cNvSpPr>
                <a:spLocks noEditPoints="1"/>
              </p:cNvSpPr>
              <p:nvPr/>
            </p:nvSpPr>
            <p:spPr bwMode="auto">
              <a:xfrm>
                <a:off x="13358599" y="953665"/>
                <a:ext cx="408194" cy="680325"/>
              </a:xfrm>
              <a:custGeom>
                <a:avLst/>
                <a:gdLst>
                  <a:gd name="T0" fmla="*/ 106 w 213"/>
                  <a:gd name="T1" fmla="*/ 313 h 355"/>
                  <a:gd name="T2" fmla="*/ 89 w 213"/>
                  <a:gd name="T3" fmla="*/ 304 h 355"/>
                  <a:gd name="T4" fmla="*/ 87 w 213"/>
                  <a:gd name="T5" fmla="*/ 284 h 355"/>
                  <a:gd name="T6" fmla="*/ 106 w 213"/>
                  <a:gd name="T7" fmla="*/ 271 h 355"/>
                  <a:gd name="T8" fmla="*/ 117 w 213"/>
                  <a:gd name="T9" fmla="*/ 256 h 355"/>
                  <a:gd name="T10" fmla="*/ 98 w 213"/>
                  <a:gd name="T11" fmla="*/ 257 h 355"/>
                  <a:gd name="T12" fmla="*/ 86 w 213"/>
                  <a:gd name="T13" fmla="*/ 237 h 355"/>
                  <a:gd name="T14" fmla="*/ 94 w 213"/>
                  <a:gd name="T15" fmla="*/ 220 h 355"/>
                  <a:gd name="T16" fmla="*/ 114 w 213"/>
                  <a:gd name="T17" fmla="*/ 218 h 355"/>
                  <a:gd name="T18" fmla="*/ 130 w 213"/>
                  <a:gd name="T19" fmla="*/ 191 h 355"/>
                  <a:gd name="T20" fmla="*/ 127 w 213"/>
                  <a:gd name="T21" fmla="*/ 149 h 355"/>
                  <a:gd name="T22" fmla="*/ 120 w 213"/>
                  <a:gd name="T23" fmla="*/ 129 h 355"/>
                  <a:gd name="T24" fmla="*/ 170 w 213"/>
                  <a:gd name="T25" fmla="*/ 121 h 355"/>
                  <a:gd name="T26" fmla="*/ 177 w 213"/>
                  <a:gd name="T27" fmla="*/ 137 h 355"/>
                  <a:gd name="T28" fmla="*/ 213 w 213"/>
                  <a:gd name="T29" fmla="*/ 36 h 355"/>
                  <a:gd name="T30" fmla="*/ 197 w 213"/>
                  <a:gd name="T31" fmla="*/ 7 h 355"/>
                  <a:gd name="T32" fmla="*/ 29 w 213"/>
                  <a:gd name="T33" fmla="*/ 1 h 355"/>
                  <a:gd name="T34" fmla="*/ 1 w 213"/>
                  <a:gd name="T35" fmla="*/ 29 h 355"/>
                  <a:gd name="T36" fmla="*/ 7 w 213"/>
                  <a:gd name="T37" fmla="*/ 339 h 355"/>
                  <a:gd name="T38" fmla="*/ 158 w 213"/>
                  <a:gd name="T39" fmla="*/ 355 h 355"/>
                  <a:gd name="T40" fmla="*/ 125 w 213"/>
                  <a:gd name="T41" fmla="*/ 302 h 355"/>
                  <a:gd name="T42" fmla="*/ 38 w 213"/>
                  <a:gd name="T43" fmla="*/ 141 h 355"/>
                  <a:gd name="T44" fmla="*/ 45 w 213"/>
                  <a:gd name="T45" fmla="*/ 121 h 355"/>
                  <a:gd name="T46" fmla="*/ 97 w 213"/>
                  <a:gd name="T47" fmla="*/ 129 h 355"/>
                  <a:gd name="T48" fmla="*/ 90 w 213"/>
                  <a:gd name="T49" fmla="*/ 149 h 355"/>
                  <a:gd name="T50" fmla="*/ 124 w 213"/>
                  <a:gd name="T51" fmla="*/ 200 h 355"/>
                  <a:gd name="T52" fmla="*/ 106 w 213"/>
                  <a:gd name="T53" fmla="*/ 209 h 355"/>
                  <a:gd name="T54" fmla="*/ 87 w 213"/>
                  <a:gd name="T55" fmla="*/ 196 h 355"/>
                  <a:gd name="T56" fmla="*/ 89 w 213"/>
                  <a:gd name="T57" fmla="*/ 176 h 355"/>
                  <a:gd name="T58" fmla="*/ 106 w 213"/>
                  <a:gd name="T59" fmla="*/ 168 h 355"/>
                  <a:gd name="T60" fmla="*/ 126 w 213"/>
                  <a:gd name="T61" fmla="*/ 180 h 355"/>
                  <a:gd name="T62" fmla="*/ 18 w 213"/>
                  <a:gd name="T63" fmla="*/ 52 h 355"/>
                  <a:gd name="T64" fmla="*/ 34 w 213"/>
                  <a:gd name="T65" fmla="*/ 28 h 355"/>
                  <a:gd name="T66" fmla="*/ 178 w 213"/>
                  <a:gd name="T67" fmla="*/ 28 h 355"/>
                  <a:gd name="T68" fmla="*/ 194 w 213"/>
                  <a:gd name="T69" fmla="*/ 52 h 355"/>
                  <a:gd name="T70" fmla="*/ 187 w 213"/>
                  <a:gd name="T71" fmla="*/ 91 h 355"/>
                  <a:gd name="T72" fmla="*/ 44 w 213"/>
                  <a:gd name="T73" fmla="*/ 98 h 355"/>
                  <a:gd name="T74" fmla="*/ 21 w 213"/>
                  <a:gd name="T75" fmla="*/ 82 h 355"/>
                  <a:gd name="T76" fmla="*/ 50 w 213"/>
                  <a:gd name="T77" fmla="*/ 313 h 355"/>
                  <a:gd name="T78" fmla="*/ 33 w 213"/>
                  <a:gd name="T79" fmla="*/ 297 h 355"/>
                  <a:gd name="T80" fmla="*/ 40 w 213"/>
                  <a:gd name="T81" fmla="*/ 277 h 355"/>
                  <a:gd name="T82" fmla="*/ 59 w 213"/>
                  <a:gd name="T83" fmla="*/ 272 h 355"/>
                  <a:gd name="T84" fmla="*/ 75 w 213"/>
                  <a:gd name="T85" fmla="*/ 288 h 355"/>
                  <a:gd name="T86" fmla="*/ 70 w 213"/>
                  <a:gd name="T87" fmla="*/ 307 h 355"/>
                  <a:gd name="T88" fmla="*/ 55 w 213"/>
                  <a:gd name="T89" fmla="*/ 258 h 355"/>
                  <a:gd name="T90" fmla="*/ 37 w 213"/>
                  <a:gd name="T91" fmla="*/ 249 h 355"/>
                  <a:gd name="T92" fmla="*/ 36 w 213"/>
                  <a:gd name="T93" fmla="*/ 229 h 355"/>
                  <a:gd name="T94" fmla="*/ 55 w 213"/>
                  <a:gd name="T95" fmla="*/ 217 h 355"/>
                  <a:gd name="T96" fmla="*/ 72 w 213"/>
                  <a:gd name="T97" fmla="*/ 225 h 355"/>
                  <a:gd name="T98" fmla="*/ 74 w 213"/>
                  <a:gd name="T99" fmla="*/ 245 h 355"/>
                  <a:gd name="T100" fmla="*/ 55 w 213"/>
                  <a:gd name="T101" fmla="*/ 258 h 355"/>
                  <a:gd name="T102" fmla="*/ 43 w 213"/>
                  <a:gd name="T103" fmla="*/ 206 h 355"/>
                  <a:gd name="T104" fmla="*/ 33 w 213"/>
                  <a:gd name="T105" fmla="*/ 188 h 355"/>
                  <a:gd name="T106" fmla="*/ 46 w 213"/>
                  <a:gd name="T107" fmla="*/ 169 h 355"/>
                  <a:gd name="T108" fmla="*/ 66 w 213"/>
                  <a:gd name="T109" fmla="*/ 171 h 355"/>
                  <a:gd name="T110" fmla="*/ 75 w 213"/>
                  <a:gd name="T111" fmla="*/ 188 h 355"/>
                  <a:gd name="T112" fmla="*/ 62 w 213"/>
                  <a:gd name="T113" fmla="*/ 207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3" h="355">
                    <a:moveTo>
                      <a:pt x="125" y="302"/>
                    </a:moveTo>
                    <a:lnTo>
                      <a:pt x="125" y="302"/>
                    </a:lnTo>
                    <a:lnTo>
                      <a:pt x="122" y="306"/>
                    </a:lnTo>
                    <a:lnTo>
                      <a:pt x="118" y="311"/>
                    </a:lnTo>
                    <a:lnTo>
                      <a:pt x="112" y="313"/>
                    </a:lnTo>
                    <a:lnTo>
                      <a:pt x="106" y="313"/>
                    </a:lnTo>
                    <a:lnTo>
                      <a:pt x="106" y="313"/>
                    </a:lnTo>
                    <a:lnTo>
                      <a:pt x="103" y="313"/>
                    </a:lnTo>
                    <a:lnTo>
                      <a:pt x="98" y="312"/>
                    </a:lnTo>
                    <a:lnTo>
                      <a:pt x="94" y="309"/>
                    </a:lnTo>
                    <a:lnTo>
                      <a:pt x="92" y="307"/>
                    </a:lnTo>
                    <a:lnTo>
                      <a:pt x="89" y="304"/>
                    </a:lnTo>
                    <a:lnTo>
                      <a:pt x="87" y="300"/>
                    </a:lnTo>
                    <a:lnTo>
                      <a:pt x="86" y="297"/>
                    </a:lnTo>
                    <a:lnTo>
                      <a:pt x="86" y="292"/>
                    </a:lnTo>
                    <a:lnTo>
                      <a:pt x="86" y="292"/>
                    </a:lnTo>
                    <a:lnTo>
                      <a:pt x="86" y="288"/>
                    </a:lnTo>
                    <a:lnTo>
                      <a:pt x="87" y="284"/>
                    </a:lnTo>
                    <a:lnTo>
                      <a:pt x="89" y="281"/>
                    </a:lnTo>
                    <a:lnTo>
                      <a:pt x="92" y="277"/>
                    </a:lnTo>
                    <a:lnTo>
                      <a:pt x="94" y="275"/>
                    </a:lnTo>
                    <a:lnTo>
                      <a:pt x="98" y="273"/>
                    </a:lnTo>
                    <a:lnTo>
                      <a:pt x="103" y="272"/>
                    </a:lnTo>
                    <a:lnTo>
                      <a:pt x="106" y="271"/>
                    </a:lnTo>
                    <a:lnTo>
                      <a:pt x="106" y="271"/>
                    </a:lnTo>
                    <a:lnTo>
                      <a:pt x="112" y="272"/>
                    </a:lnTo>
                    <a:lnTo>
                      <a:pt x="118" y="275"/>
                    </a:lnTo>
                    <a:lnTo>
                      <a:pt x="118" y="275"/>
                    </a:lnTo>
                    <a:lnTo>
                      <a:pt x="117" y="266"/>
                    </a:lnTo>
                    <a:lnTo>
                      <a:pt x="117" y="256"/>
                    </a:lnTo>
                    <a:lnTo>
                      <a:pt x="117" y="256"/>
                    </a:lnTo>
                    <a:lnTo>
                      <a:pt x="112" y="257"/>
                    </a:lnTo>
                    <a:lnTo>
                      <a:pt x="106" y="258"/>
                    </a:lnTo>
                    <a:lnTo>
                      <a:pt x="106" y="258"/>
                    </a:lnTo>
                    <a:lnTo>
                      <a:pt x="103" y="258"/>
                    </a:lnTo>
                    <a:lnTo>
                      <a:pt x="98" y="257"/>
                    </a:lnTo>
                    <a:lnTo>
                      <a:pt x="94" y="255"/>
                    </a:lnTo>
                    <a:lnTo>
                      <a:pt x="92" y="252"/>
                    </a:lnTo>
                    <a:lnTo>
                      <a:pt x="89" y="249"/>
                    </a:lnTo>
                    <a:lnTo>
                      <a:pt x="87" y="245"/>
                    </a:lnTo>
                    <a:lnTo>
                      <a:pt x="86" y="241"/>
                    </a:lnTo>
                    <a:lnTo>
                      <a:pt x="86" y="237"/>
                    </a:lnTo>
                    <a:lnTo>
                      <a:pt x="86" y="237"/>
                    </a:lnTo>
                    <a:lnTo>
                      <a:pt x="86" y="233"/>
                    </a:lnTo>
                    <a:lnTo>
                      <a:pt x="87" y="229"/>
                    </a:lnTo>
                    <a:lnTo>
                      <a:pt x="89" y="225"/>
                    </a:lnTo>
                    <a:lnTo>
                      <a:pt x="92" y="223"/>
                    </a:lnTo>
                    <a:lnTo>
                      <a:pt x="94" y="220"/>
                    </a:lnTo>
                    <a:lnTo>
                      <a:pt x="98" y="218"/>
                    </a:lnTo>
                    <a:lnTo>
                      <a:pt x="103" y="217"/>
                    </a:lnTo>
                    <a:lnTo>
                      <a:pt x="106" y="217"/>
                    </a:lnTo>
                    <a:lnTo>
                      <a:pt x="106" y="217"/>
                    </a:lnTo>
                    <a:lnTo>
                      <a:pt x="110" y="217"/>
                    </a:lnTo>
                    <a:lnTo>
                      <a:pt x="114" y="218"/>
                    </a:lnTo>
                    <a:lnTo>
                      <a:pt x="118" y="220"/>
                    </a:lnTo>
                    <a:lnTo>
                      <a:pt x="120" y="222"/>
                    </a:lnTo>
                    <a:lnTo>
                      <a:pt x="120" y="222"/>
                    </a:lnTo>
                    <a:lnTo>
                      <a:pt x="123" y="211"/>
                    </a:lnTo>
                    <a:lnTo>
                      <a:pt x="126" y="202"/>
                    </a:lnTo>
                    <a:lnTo>
                      <a:pt x="130" y="191"/>
                    </a:lnTo>
                    <a:lnTo>
                      <a:pt x="136" y="183"/>
                    </a:lnTo>
                    <a:lnTo>
                      <a:pt x="141" y="173"/>
                    </a:lnTo>
                    <a:lnTo>
                      <a:pt x="148" y="164"/>
                    </a:lnTo>
                    <a:lnTo>
                      <a:pt x="154" y="157"/>
                    </a:lnTo>
                    <a:lnTo>
                      <a:pt x="161" y="149"/>
                    </a:lnTo>
                    <a:lnTo>
                      <a:pt x="127" y="149"/>
                    </a:lnTo>
                    <a:lnTo>
                      <a:pt x="127" y="149"/>
                    </a:lnTo>
                    <a:lnTo>
                      <a:pt x="124" y="148"/>
                    </a:lnTo>
                    <a:lnTo>
                      <a:pt x="122" y="146"/>
                    </a:lnTo>
                    <a:lnTo>
                      <a:pt x="120" y="144"/>
                    </a:lnTo>
                    <a:lnTo>
                      <a:pt x="120" y="141"/>
                    </a:lnTo>
                    <a:lnTo>
                      <a:pt x="120" y="129"/>
                    </a:lnTo>
                    <a:lnTo>
                      <a:pt x="120" y="129"/>
                    </a:lnTo>
                    <a:lnTo>
                      <a:pt x="120" y="126"/>
                    </a:lnTo>
                    <a:lnTo>
                      <a:pt x="122" y="123"/>
                    </a:lnTo>
                    <a:lnTo>
                      <a:pt x="124" y="121"/>
                    </a:lnTo>
                    <a:lnTo>
                      <a:pt x="127" y="121"/>
                    </a:lnTo>
                    <a:lnTo>
                      <a:pt x="170" y="121"/>
                    </a:lnTo>
                    <a:lnTo>
                      <a:pt x="170" y="121"/>
                    </a:lnTo>
                    <a:lnTo>
                      <a:pt x="173" y="121"/>
                    </a:lnTo>
                    <a:lnTo>
                      <a:pt x="175" y="123"/>
                    </a:lnTo>
                    <a:lnTo>
                      <a:pt x="176" y="126"/>
                    </a:lnTo>
                    <a:lnTo>
                      <a:pt x="177" y="129"/>
                    </a:lnTo>
                    <a:lnTo>
                      <a:pt x="177" y="137"/>
                    </a:lnTo>
                    <a:lnTo>
                      <a:pt x="177" y="137"/>
                    </a:lnTo>
                    <a:lnTo>
                      <a:pt x="186" y="131"/>
                    </a:lnTo>
                    <a:lnTo>
                      <a:pt x="194" y="126"/>
                    </a:lnTo>
                    <a:lnTo>
                      <a:pt x="203" y="122"/>
                    </a:lnTo>
                    <a:lnTo>
                      <a:pt x="213" y="119"/>
                    </a:lnTo>
                    <a:lnTo>
                      <a:pt x="213" y="36"/>
                    </a:lnTo>
                    <a:lnTo>
                      <a:pt x="213" y="36"/>
                    </a:lnTo>
                    <a:lnTo>
                      <a:pt x="212" y="29"/>
                    </a:lnTo>
                    <a:lnTo>
                      <a:pt x="209" y="23"/>
                    </a:lnTo>
                    <a:lnTo>
                      <a:pt x="206" y="16"/>
                    </a:lnTo>
                    <a:lnTo>
                      <a:pt x="202" y="11"/>
                    </a:lnTo>
                    <a:lnTo>
                      <a:pt x="197" y="7"/>
                    </a:lnTo>
                    <a:lnTo>
                      <a:pt x="190" y="3"/>
                    </a:lnTo>
                    <a:lnTo>
                      <a:pt x="184" y="1"/>
                    </a:lnTo>
                    <a:lnTo>
                      <a:pt x="176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9" y="1"/>
                    </a:lnTo>
                    <a:lnTo>
                      <a:pt x="23" y="3"/>
                    </a:lnTo>
                    <a:lnTo>
                      <a:pt x="16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1" y="29"/>
                    </a:lnTo>
                    <a:lnTo>
                      <a:pt x="0" y="36"/>
                    </a:lnTo>
                    <a:lnTo>
                      <a:pt x="0" y="319"/>
                    </a:lnTo>
                    <a:lnTo>
                      <a:pt x="0" y="319"/>
                    </a:lnTo>
                    <a:lnTo>
                      <a:pt x="1" y="327"/>
                    </a:lnTo>
                    <a:lnTo>
                      <a:pt x="4" y="333"/>
                    </a:lnTo>
                    <a:lnTo>
                      <a:pt x="7" y="339"/>
                    </a:lnTo>
                    <a:lnTo>
                      <a:pt x="11" y="345"/>
                    </a:lnTo>
                    <a:lnTo>
                      <a:pt x="16" y="349"/>
                    </a:lnTo>
                    <a:lnTo>
                      <a:pt x="23" y="352"/>
                    </a:lnTo>
                    <a:lnTo>
                      <a:pt x="29" y="354"/>
                    </a:lnTo>
                    <a:lnTo>
                      <a:pt x="37" y="355"/>
                    </a:lnTo>
                    <a:lnTo>
                      <a:pt x="158" y="355"/>
                    </a:lnTo>
                    <a:lnTo>
                      <a:pt x="158" y="355"/>
                    </a:lnTo>
                    <a:lnTo>
                      <a:pt x="149" y="344"/>
                    </a:lnTo>
                    <a:lnTo>
                      <a:pt x="139" y="331"/>
                    </a:lnTo>
                    <a:lnTo>
                      <a:pt x="132" y="317"/>
                    </a:lnTo>
                    <a:lnTo>
                      <a:pt x="125" y="302"/>
                    </a:lnTo>
                    <a:lnTo>
                      <a:pt x="125" y="302"/>
                    </a:lnTo>
                    <a:close/>
                    <a:moveTo>
                      <a:pt x="45" y="149"/>
                    </a:moveTo>
                    <a:lnTo>
                      <a:pt x="45" y="149"/>
                    </a:lnTo>
                    <a:lnTo>
                      <a:pt x="42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8" y="141"/>
                    </a:lnTo>
                    <a:lnTo>
                      <a:pt x="38" y="129"/>
                    </a:lnTo>
                    <a:lnTo>
                      <a:pt x="38" y="129"/>
                    </a:lnTo>
                    <a:lnTo>
                      <a:pt x="38" y="126"/>
                    </a:lnTo>
                    <a:lnTo>
                      <a:pt x="40" y="123"/>
                    </a:lnTo>
                    <a:lnTo>
                      <a:pt x="42" y="121"/>
                    </a:lnTo>
                    <a:lnTo>
                      <a:pt x="45" y="121"/>
                    </a:lnTo>
                    <a:lnTo>
                      <a:pt x="90" y="121"/>
                    </a:lnTo>
                    <a:lnTo>
                      <a:pt x="90" y="121"/>
                    </a:lnTo>
                    <a:lnTo>
                      <a:pt x="93" y="121"/>
                    </a:lnTo>
                    <a:lnTo>
                      <a:pt x="95" y="123"/>
                    </a:lnTo>
                    <a:lnTo>
                      <a:pt x="97" y="126"/>
                    </a:lnTo>
                    <a:lnTo>
                      <a:pt x="97" y="129"/>
                    </a:lnTo>
                    <a:lnTo>
                      <a:pt x="97" y="141"/>
                    </a:lnTo>
                    <a:lnTo>
                      <a:pt x="97" y="141"/>
                    </a:lnTo>
                    <a:lnTo>
                      <a:pt x="97" y="144"/>
                    </a:lnTo>
                    <a:lnTo>
                      <a:pt x="95" y="146"/>
                    </a:lnTo>
                    <a:lnTo>
                      <a:pt x="93" y="148"/>
                    </a:lnTo>
                    <a:lnTo>
                      <a:pt x="90" y="149"/>
                    </a:lnTo>
                    <a:lnTo>
                      <a:pt x="45" y="149"/>
                    </a:lnTo>
                    <a:close/>
                    <a:moveTo>
                      <a:pt x="127" y="188"/>
                    </a:moveTo>
                    <a:lnTo>
                      <a:pt x="127" y="188"/>
                    </a:lnTo>
                    <a:lnTo>
                      <a:pt x="127" y="192"/>
                    </a:lnTo>
                    <a:lnTo>
                      <a:pt x="126" y="196"/>
                    </a:lnTo>
                    <a:lnTo>
                      <a:pt x="124" y="200"/>
                    </a:lnTo>
                    <a:lnTo>
                      <a:pt x="121" y="203"/>
                    </a:lnTo>
                    <a:lnTo>
                      <a:pt x="118" y="206"/>
                    </a:lnTo>
                    <a:lnTo>
                      <a:pt x="114" y="207"/>
                    </a:lnTo>
                    <a:lnTo>
                      <a:pt x="110" y="208"/>
                    </a:lnTo>
                    <a:lnTo>
                      <a:pt x="106" y="209"/>
                    </a:lnTo>
                    <a:lnTo>
                      <a:pt x="106" y="209"/>
                    </a:lnTo>
                    <a:lnTo>
                      <a:pt x="103" y="208"/>
                    </a:lnTo>
                    <a:lnTo>
                      <a:pt x="98" y="207"/>
                    </a:lnTo>
                    <a:lnTo>
                      <a:pt x="94" y="206"/>
                    </a:lnTo>
                    <a:lnTo>
                      <a:pt x="92" y="203"/>
                    </a:lnTo>
                    <a:lnTo>
                      <a:pt x="89" y="200"/>
                    </a:lnTo>
                    <a:lnTo>
                      <a:pt x="87" y="196"/>
                    </a:lnTo>
                    <a:lnTo>
                      <a:pt x="86" y="192"/>
                    </a:lnTo>
                    <a:lnTo>
                      <a:pt x="86" y="188"/>
                    </a:lnTo>
                    <a:lnTo>
                      <a:pt x="86" y="188"/>
                    </a:lnTo>
                    <a:lnTo>
                      <a:pt x="86" y="184"/>
                    </a:lnTo>
                    <a:lnTo>
                      <a:pt x="87" y="180"/>
                    </a:lnTo>
                    <a:lnTo>
                      <a:pt x="89" y="176"/>
                    </a:lnTo>
                    <a:lnTo>
                      <a:pt x="92" y="173"/>
                    </a:lnTo>
                    <a:lnTo>
                      <a:pt x="94" y="171"/>
                    </a:lnTo>
                    <a:lnTo>
                      <a:pt x="98" y="169"/>
                    </a:lnTo>
                    <a:lnTo>
                      <a:pt x="103" y="168"/>
                    </a:lnTo>
                    <a:lnTo>
                      <a:pt x="106" y="168"/>
                    </a:lnTo>
                    <a:lnTo>
                      <a:pt x="106" y="168"/>
                    </a:lnTo>
                    <a:lnTo>
                      <a:pt x="110" y="168"/>
                    </a:lnTo>
                    <a:lnTo>
                      <a:pt x="114" y="169"/>
                    </a:lnTo>
                    <a:lnTo>
                      <a:pt x="118" y="171"/>
                    </a:lnTo>
                    <a:lnTo>
                      <a:pt x="121" y="173"/>
                    </a:lnTo>
                    <a:lnTo>
                      <a:pt x="124" y="176"/>
                    </a:lnTo>
                    <a:lnTo>
                      <a:pt x="126" y="180"/>
                    </a:lnTo>
                    <a:lnTo>
                      <a:pt x="127" y="184"/>
                    </a:lnTo>
                    <a:lnTo>
                      <a:pt x="127" y="188"/>
                    </a:lnTo>
                    <a:lnTo>
                      <a:pt x="127" y="188"/>
                    </a:lnTo>
                    <a:close/>
                    <a:moveTo>
                      <a:pt x="18" y="73"/>
                    </a:moveTo>
                    <a:lnTo>
                      <a:pt x="18" y="52"/>
                    </a:lnTo>
                    <a:lnTo>
                      <a:pt x="18" y="52"/>
                    </a:lnTo>
                    <a:lnTo>
                      <a:pt x="18" y="47"/>
                    </a:lnTo>
                    <a:lnTo>
                      <a:pt x="21" y="42"/>
                    </a:lnTo>
                    <a:lnTo>
                      <a:pt x="23" y="38"/>
                    </a:lnTo>
                    <a:lnTo>
                      <a:pt x="26" y="34"/>
                    </a:lnTo>
                    <a:lnTo>
                      <a:pt x="30" y="31"/>
                    </a:lnTo>
                    <a:lnTo>
                      <a:pt x="34" y="28"/>
                    </a:lnTo>
                    <a:lnTo>
                      <a:pt x="39" y="27"/>
                    </a:lnTo>
                    <a:lnTo>
                      <a:pt x="44" y="26"/>
                    </a:lnTo>
                    <a:lnTo>
                      <a:pt x="169" y="26"/>
                    </a:lnTo>
                    <a:lnTo>
                      <a:pt x="169" y="26"/>
                    </a:lnTo>
                    <a:lnTo>
                      <a:pt x="174" y="27"/>
                    </a:lnTo>
                    <a:lnTo>
                      <a:pt x="178" y="28"/>
                    </a:lnTo>
                    <a:lnTo>
                      <a:pt x="183" y="31"/>
                    </a:lnTo>
                    <a:lnTo>
                      <a:pt x="187" y="34"/>
                    </a:lnTo>
                    <a:lnTo>
                      <a:pt x="190" y="38"/>
                    </a:lnTo>
                    <a:lnTo>
                      <a:pt x="192" y="42"/>
                    </a:lnTo>
                    <a:lnTo>
                      <a:pt x="193" y="47"/>
                    </a:lnTo>
                    <a:lnTo>
                      <a:pt x="194" y="52"/>
                    </a:lnTo>
                    <a:lnTo>
                      <a:pt x="194" y="73"/>
                    </a:lnTo>
                    <a:lnTo>
                      <a:pt x="194" y="73"/>
                    </a:lnTo>
                    <a:lnTo>
                      <a:pt x="193" y="78"/>
                    </a:lnTo>
                    <a:lnTo>
                      <a:pt x="192" y="82"/>
                    </a:lnTo>
                    <a:lnTo>
                      <a:pt x="190" y="87"/>
                    </a:lnTo>
                    <a:lnTo>
                      <a:pt x="187" y="91"/>
                    </a:lnTo>
                    <a:lnTo>
                      <a:pt x="183" y="94"/>
                    </a:lnTo>
                    <a:lnTo>
                      <a:pt x="178" y="96"/>
                    </a:lnTo>
                    <a:lnTo>
                      <a:pt x="174" y="98"/>
                    </a:lnTo>
                    <a:lnTo>
                      <a:pt x="169" y="98"/>
                    </a:lnTo>
                    <a:lnTo>
                      <a:pt x="44" y="98"/>
                    </a:lnTo>
                    <a:lnTo>
                      <a:pt x="44" y="98"/>
                    </a:lnTo>
                    <a:lnTo>
                      <a:pt x="39" y="98"/>
                    </a:lnTo>
                    <a:lnTo>
                      <a:pt x="34" y="96"/>
                    </a:lnTo>
                    <a:lnTo>
                      <a:pt x="30" y="94"/>
                    </a:lnTo>
                    <a:lnTo>
                      <a:pt x="26" y="91"/>
                    </a:lnTo>
                    <a:lnTo>
                      <a:pt x="23" y="87"/>
                    </a:lnTo>
                    <a:lnTo>
                      <a:pt x="21" y="82"/>
                    </a:lnTo>
                    <a:lnTo>
                      <a:pt x="18" y="78"/>
                    </a:lnTo>
                    <a:lnTo>
                      <a:pt x="18" y="73"/>
                    </a:lnTo>
                    <a:lnTo>
                      <a:pt x="18" y="73"/>
                    </a:lnTo>
                    <a:close/>
                    <a:moveTo>
                      <a:pt x="55" y="313"/>
                    </a:moveTo>
                    <a:lnTo>
                      <a:pt x="55" y="313"/>
                    </a:lnTo>
                    <a:lnTo>
                      <a:pt x="50" y="313"/>
                    </a:lnTo>
                    <a:lnTo>
                      <a:pt x="46" y="312"/>
                    </a:lnTo>
                    <a:lnTo>
                      <a:pt x="43" y="309"/>
                    </a:lnTo>
                    <a:lnTo>
                      <a:pt x="40" y="307"/>
                    </a:lnTo>
                    <a:lnTo>
                      <a:pt x="37" y="304"/>
                    </a:lnTo>
                    <a:lnTo>
                      <a:pt x="36" y="300"/>
                    </a:lnTo>
                    <a:lnTo>
                      <a:pt x="33" y="297"/>
                    </a:lnTo>
                    <a:lnTo>
                      <a:pt x="33" y="292"/>
                    </a:lnTo>
                    <a:lnTo>
                      <a:pt x="33" y="292"/>
                    </a:lnTo>
                    <a:lnTo>
                      <a:pt x="33" y="288"/>
                    </a:lnTo>
                    <a:lnTo>
                      <a:pt x="36" y="284"/>
                    </a:lnTo>
                    <a:lnTo>
                      <a:pt x="37" y="281"/>
                    </a:lnTo>
                    <a:lnTo>
                      <a:pt x="40" y="277"/>
                    </a:lnTo>
                    <a:lnTo>
                      <a:pt x="43" y="275"/>
                    </a:lnTo>
                    <a:lnTo>
                      <a:pt x="46" y="273"/>
                    </a:lnTo>
                    <a:lnTo>
                      <a:pt x="50" y="272"/>
                    </a:lnTo>
                    <a:lnTo>
                      <a:pt x="55" y="271"/>
                    </a:lnTo>
                    <a:lnTo>
                      <a:pt x="55" y="271"/>
                    </a:lnTo>
                    <a:lnTo>
                      <a:pt x="59" y="272"/>
                    </a:lnTo>
                    <a:lnTo>
                      <a:pt x="62" y="273"/>
                    </a:lnTo>
                    <a:lnTo>
                      <a:pt x="66" y="275"/>
                    </a:lnTo>
                    <a:lnTo>
                      <a:pt x="70" y="277"/>
                    </a:lnTo>
                    <a:lnTo>
                      <a:pt x="72" y="281"/>
                    </a:lnTo>
                    <a:lnTo>
                      <a:pt x="74" y="284"/>
                    </a:lnTo>
                    <a:lnTo>
                      <a:pt x="75" y="288"/>
                    </a:lnTo>
                    <a:lnTo>
                      <a:pt x="75" y="292"/>
                    </a:lnTo>
                    <a:lnTo>
                      <a:pt x="75" y="292"/>
                    </a:lnTo>
                    <a:lnTo>
                      <a:pt x="75" y="297"/>
                    </a:lnTo>
                    <a:lnTo>
                      <a:pt x="74" y="300"/>
                    </a:lnTo>
                    <a:lnTo>
                      <a:pt x="72" y="304"/>
                    </a:lnTo>
                    <a:lnTo>
                      <a:pt x="70" y="307"/>
                    </a:lnTo>
                    <a:lnTo>
                      <a:pt x="66" y="309"/>
                    </a:lnTo>
                    <a:lnTo>
                      <a:pt x="62" y="312"/>
                    </a:lnTo>
                    <a:lnTo>
                      <a:pt x="59" y="313"/>
                    </a:lnTo>
                    <a:lnTo>
                      <a:pt x="55" y="313"/>
                    </a:lnTo>
                    <a:lnTo>
                      <a:pt x="55" y="313"/>
                    </a:lnTo>
                    <a:close/>
                    <a:moveTo>
                      <a:pt x="55" y="258"/>
                    </a:moveTo>
                    <a:lnTo>
                      <a:pt x="55" y="258"/>
                    </a:lnTo>
                    <a:lnTo>
                      <a:pt x="50" y="258"/>
                    </a:lnTo>
                    <a:lnTo>
                      <a:pt x="46" y="257"/>
                    </a:lnTo>
                    <a:lnTo>
                      <a:pt x="43" y="255"/>
                    </a:lnTo>
                    <a:lnTo>
                      <a:pt x="40" y="252"/>
                    </a:lnTo>
                    <a:lnTo>
                      <a:pt x="37" y="249"/>
                    </a:lnTo>
                    <a:lnTo>
                      <a:pt x="36" y="245"/>
                    </a:lnTo>
                    <a:lnTo>
                      <a:pt x="33" y="241"/>
                    </a:lnTo>
                    <a:lnTo>
                      <a:pt x="33" y="237"/>
                    </a:lnTo>
                    <a:lnTo>
                      <a:pt x="33" y="237"/>
                    </a:lnTo>
                    <a:lnTo>
                      <a:pt x="33" y="233"/>
                    </a:lnTo>
                    <a:lnTo>
                      <a:pt x="36" y="229"/>
                    </a:lnTo>
                    <a:lnTo>
                      <a:pt x="37" y="225"/>
                    </a:lnTo>
                    <a:lnTo>
                      <a:pt x="40" y="223"/>
                    </a:lnTo>
                    <a:lnTo>
                      <a:pt x="43" y="220"/>
                    </a:lnTo>
                    <a:lnTo>
                      <a:pt x="46" y="218"/>
                    </a:lnTo>
                    <a:lnTo>
                      <a:pt x="50" y="217"/>
                    </a:lnTo>
                    <a:lnTo>
                      <a:pt x="55" y="217"/>
                    </a:lnTo>
                    <a:lnTo>
                      <a:pt x="55" y="217"/>
                    </a:lnTo>
                    <a:lnTo>
                      <a:pt x="59" y="217"/>
                    </a:lnTo>
                    <a:lnTo>
                      <a:pt x="62" y="218"/>
                    </a:lnTo>
                    <a:lnTo>
                      <a:pt x="66" y="220"/>
                    </a:lnTo>
                    <a:lnTo>
                      <a:pt x="70" y="223"/>
                    </a:lnTo>
                    <a:lnTo>
                      <a:pt x="72" y="225"/>
                    </a:lnTo>
                    <a:lnTo>
                      <a:pt x="74" y="229"/>
                    </a:lnTo>
                    <a:lnTo>
                      <a:pt x="75" y="233"/>
                    </a:lnTo>
                    <a:lnTo>
                      <a:pt x="75" y="237"/>
                    </a:lnTo>
                    <a:lnTo>
                      <a:pt x="75" y="237"/>
                    </a:lnTo>
                    <a:lnTo>
                      <a:pt x="75" y="241"/>
                    </a:lnTo>
                    <a:lnTo>
                      <a:pt x="74" y="245"/>
                    </a:lnTo>
                    <a:lnTo>
                      <a:pt x="72" y="249"/>
                    </a:lnTo>
                    <a:lnTo>
                      <a:pt x="70" y="252"/>
                    </a:lnTo>
                    <a:lnTo>
                      <a:pt x="66" y="255"/>
                    </a:lnTo>
                    <a:lnTo>
                      <a:pt x="62" y="257"/>
                    </a:lnTo>
                    <a:lnTo>
                      <a:pt x="59" y="258"/>
                    </a:lnTo>
                    <a:lnTo>
                      <a:pt x="55" y="258"/>
                    </a:lnTo>
                    <a:lnTo>
                      <a:pt x="55" y="258"/>
                    </a:lnTo>
                    <a:close/>
                    <a:moveTo>
                      <a:pt x="55" y="209"/>
                    </a:moveTo>
                    <a:lnTo>
                      <a:pt x="55" y="209"/>
                    </a:lnTo>
                    <a:lnTo>
                      <a:pt x="50" y="208"/>
                    </a:lnTo>
                    <a:lnTo>
                      <a:pt x="46" y="207"/>
                    </a:lnTo>
                    <a:lnTo>
                      <a:pt x="43" y="206"/>
                    </a:lnTo>
                    <a:lnTo>
                      <a:pt x="40" y="203"/>
                    </a:lnTo>
                    <a:lnTo>
                      <a:pt x="37" y="200"/>
                    </a:lnTo>
                    <a:lnTo>
                      <a:pt x="36" y="196"/>
                    </a:lnTo>
                    <a:lnTo>
                      <a:pt x="33" y="192"/>
                    </a:lnTo>
                    <a:lnTo>
                      <a:pt x="33" y="188"/>
                    </a:lnTo>
                    <a:lnTo>
                      <a:pt x="33" y="188"/>
                    </a:lnTo>
                    <a:lnTo>
                      <a:pt x="33" y="184"/>
                    </a:lnTo>
                    <a:lnTo>
                      <a:pt x="36" y="180"/>
                    </a:lnTo>
                    <a:lnTo>
                      <a:pt x="37" y="176"/>
                    </a:lnTo>
                    <a:lnTo>
                      <a:pt x="40" y="173"/>
                    </a:lnTo>
                    <a:lnTo>
                      <a:pt x="43" y="171"/>
                    </a:lnTo>
                    <a:lnTo>
                      <a:pt x="46" y="169"/>
                    </a:lnTo>
                    <a:lnTo>
                      <a:pt x="50" y="168"/>
                    </a:lnTo>
                    <a:lnTo>
                      <a:pt x="55" y="168"/>
                    </a:lnTo>
                    <a:lnTo>
                      <a:pt x="55" y="168"/>
                    </a:lnTo>
                    <a:lnTo>
                      <a:pt x="59" y="168"/>
                    </a:lnTo>
                    <a:lnTo>
                      <a:pt x="62" y="169"/>
                    </a:lnTo>
                    <a:lnTo>
                      <a:pt x="66" y="171"/>
                    </a:lnTo>
                    <a:lnTo>
                      <a:pt x="70" y="173"/>
                    </a:lnTo>
                    <a:lnTo>
                      <a:pt x="72" y="176"/>
                    </a:lnTo>
                    <a:lnTo>
                      <a:pt x="74" y="180"/>
                    </a:lnTo>
                    <a:lnTo>
                      <a:pt x="75" y="184"/>
                    </a:lnTo>
                    <a:lnTo>
                      <a:pt x="75" y="188"/>
                    </a:lnTo>
                    <a:lnTo>
                      <a:pt x="75" y="188"/>
                    </a:lnTo>
                    <a:lnTo>
                      <a:pt x="75" y="192"/>
                    </a:lnTo>
                    <a:lnTo>
                      <a:pt x="74" y="196"/>
                    </a:lnTo>
                    <a:lnTo>
                      <a:pt x="72" y="200"/>
                    </a:lnTo>
                    <a:lnTo>
                      <a:pt x="70" y="203"/>
                    </a:lnTo>
                    <a:lnTo>
                      <a:pt x="66" y="206"/>
                    </a:lnTo>
                    <a:lnTo>
                      <a:pt x="62" y="207"/>
                    </a:lnTo>
                    <a:lnTo>
                      <a:pt x="59" y="208"/>
                    </a:lnTo>
                    <a:lnTo>
                      <a:pt x="55" y="209"/>
                    </a:lnTo>
                    <a:lnTo>
                      <a:pt x="55" y="209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531"/>
              <p:cNvSpPr>
                <a:spLocks/>
              </p:cNvSpPr>
              <p:nvPr/>
            </p:nvSpPr>
            <p:spPr bwMode="auto">
              <a:xfrm>
                <a:off x="13883694" y="1275621"/>
                <a:ext cx="212721" cy="371783"/>
              </a:xfrm>
              <a:custGeom>
                <a:avLst/>
                <a:gdLst>
                  <a:gd name="T0" fmla="*/ 111 w 111"/>
                  <a:gd name="T1" fmla="*/ 90 h 194"/>
                  <a:gd name="T2" fmla="*/ 111 w 111"/>
                  <a:gd name="T3" fmla="*/ 90 h 194"/>
                  <a:gd name="T4" fmla="*/ 111 w 111"/>
                  <a:gd name="T5" fmla="*/ 84 h 194"/>
                  <a:gd name="T6" fmla="*/ 111 w 111"/>
                  <a:gd name="T7" fmla="*/ 84 h 194"/>
                  <a:gd name="T8" fmla="*/ 111 w 111"/>
                  <a:gd name="T9" fmla="*/ 77 h 194"/>
                  <a:gd name="T10" fmla="*/ 111 w 111"/>
                  <a:gd name="T11" fmla="*/ 77 h 194"/>
                  <a:gd name="T12" fmla="*/ 110 w 111"/>
                  <a:gd name="T13" fmla="*/ 67 h 194"/>
                  <a:gd name="T14" fmla="*/ 108 w 111"/>
                  <a:gd name="T15" fmla="*/ 55 h 194"/>
                  <a:gd name="T16" fmla="*/ 105 w 111"/>
                  <a:gd name="T17" fmla="*/ 45 h 194"/>
                  <a:gd name="T18" fmla="*/ 101 w 111"/>
                  <a:gd name="T19" fmla="*/ 35 h 194"/>
                  <a:gd name="T20" fmla="*/ 96 w 111"/>
                  <a:gd name="T21" fmla="*/ 25 h 194"/>
                  <a:gd name="T22" fmla="*/ 91 w 111"/>
                  <a:gd name="T23" fmla="*/ 16 h 194"/>
                  <a:gd name="T24" fmla="*/ 85 w 111"/>
                  <a:gd name="T25" fmla="*/ 7 h 194"/>
                  <a:gd name="T26" fmla="*/ 77 w 111"/>
                  <a:gd name="T27" fmla="*/ 0 h 194"/>
                  <a:gd name="T28" fmla="*/ 7 w 111"/>
                  <a:gd name="T29" fmla="*/ 77 h 194"/>
                  <a:gd name="T30" fmla="*/ 0 w 111"/>
                  <a:gd name="T31" fmla="*/ 86 h 194"/>
                  <a:gd name="T32" fmla="*/ 3 w 111"/>
                  <a:gd name="T33" fmla="*/ 90 h 194"/>
                  <a:gd name="T34" fmla="*/ 42 w 111"/>
                  <a:gd name="T35" fmla="*/ 194 h 194"/>
                  <a:gd name="T36" fmla="*/ 42 w 111"/>
                  <a:gd name="T37" fmla="*/ 194 h 194"/>
                  <a:gd name="T38" fmla="*/ 57 w 111"/>
                  <a:gd name="T39" fmla="*/ 186 h 194"/>
                  <a:gd name="T40" fmla="*/ 70 w 111"/>
                  <a:gd name="T41" fmla="*/ 177 h 194"/>
                  <a:gd name="T42" fmla="*/ 80 w 111"/>
                  <a:gd name="T43" fmla="*/ 165 h 194"/>
                  <a:gd name="T44" fmla="*/ 91 w 111"/>
                  <a:gd name="T45" fmla="*/ 152 h 194"/>
                  <a:gd name="T46" fmla="*/ 99 w 111"/>
                  <a:gd name="T47" fmla="*/ 138 h 194"/>
                  <a:gd name="T48" fmla="*/ 105 w 111"/>
                  <a:gd name="T49" fmla="*/ 123 h 194"/>
                  <a:gd name="T50" fmla="*/ 109 w 111"/>
                  <a:gd name="T51" fmla="*/ 107 h 194"/>
                  <a:gd name="T52" fmla="*/ 111 w 111"/>
                  <a:gd name="T53" fmla="*/ 90 h 194"/>
                  <a:gd name="T54" fmla="*/ 111 w 111"/>
                  <a:gd name="T55" fmla="*/ 9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1" h="194">
                    <a:moveTo>
                      <a:pt x="111" y="90"/>
                    </a:moveTo>
                    <a:lnTo>
                      <a:pt x="111" y="90"/>
                    </a:lnTo>
                    <a:lnTo>
                      <a:pt x="111" y="84"/>
                    </a:lnTo>
                    <a:lnTo>
                      <a:pt x="111" y="84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0" y="67"/>
                    </a:lnTo>
                    <a:lnTo>
                      <a:pt x="108" y="55"/>
                    </a:lnTo>
                    <a:lnTo>
                      <a:pt x="105" y="45"/>
                    </a:lnTo>
                    <a:lnTo>
                      <a:pt x="101" y="35"/>
                    </a:lnTo>
                    <a:lnTo>
                      <a:pt x="96" y="25"/>
                    </a:lnTo>
                    <a:lnTo>
                      <a:pt x="91" y="16"/>
                    </a:lnTo>
                    <a:lnTo>
                      <a:pt x="85" y="7"/>
                    </a:lnTo>
                    <a:lnTo>
                      <a:pt x="77" y="0"/>
                    </a:lnTo>
                    <a:lnTo>
                      <a:pt x="7" y="77"/>
                    </a:lnTo>
                    <a:lnTo>
                      <a:pt x="0" y="86"/>
                    </a:lnTo>
                    <a:lnTo>
                      <a:pt x="3" y="90"/>
                    </a:lnTo>
                    <a:lnTo>
                      <a:pt x="42" y="194"/>
                    </a:lnTo>
                    <a:lnTo>
                      <a:pt x="42" y="194"/>
                    </a:lnTo>
                    <a:lnTo>
                      <a:pt x="57" y="186"/>
                    </a:lnTo>
                    <a:lnTo>
                      <a:pt x="70" y="177"/>
                    </a:lnTo>
                    <a:lnTo>
                      <a:pt x="80" y="165"/>
                    </a:lnTo>
                    <a:lnTo>
                      <a:pt x="91" y="152"/>
                    </a:lnTo>
                    <a:lnTo>
                      <a:pt x="99" y="138"/>
                    </a:lnTo>
                    <a:lnTo>
                      <a:pt x="105" y="123"/>
                    </a:lnTo>
                    <a:lnTo>
                      <a:pt x="109" y="107"/>
                    </a:lnTo>
                    <a:lnTo>
                      <a:pt x="111" y="90"/>
                    </a:lnTo>
                    <a:lnTo>
                      <a:pt x="111" y="90"/>
                    </a:lnTo>
                    <a:close/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532"/>
              <p:cNvSpPr>
                <a:spLocks/>
              </p:cNvSpPr>
              <p:nvPr/>
            </p:nvSpPr>
            <p:spPr bwMode="auto">
              <a:xfrm>
                <a:off x="13619230" y="1451931"/>
                <a:ext cx="312374" cy="222303"/>
              </a:xfrm>
              <a:custGeom>
                <a:avLst/>
                <a:gdLst>
                  <a:gd name="T0" fmla="*/ 163 w 163"/>
                  <a:gd name="T1" fmla="*/ 108 h 116"/>
                  <a:gd name="T2" fmla="*/ 122 w 163"/>
                  <a:gd name="T3" fmla="*/ 6 h 116"/>
                  <a:gd name="T4" fmla="*/ 120 w 163"/>
                  <a:gd name="T5" fmla="*/ 0 h 116"/>
                  <a:gd name="T6" fmla="*/ 111 w 163"/>
                  <a:gd name="T7" fmla="*/ 0 h 116"/>
                  <a:gd name="T8" fmla="*/ 0 w 163"/>
                  <a:gd name="T9" fmla="*/ 0 h 116"/>
                  <a:gd name="T10" fmla="*/ 0 w 163"/>
                  <a:gd name="T11" fmla="*/ 0 h 116"/>
                  <a:gd name="T12" fmla="*/ 1 w 163"/>
                  <a:gd name="T13" fmla="*/ 12 h 116"/>
                  <a:gd name="T14" fmla="*/ 4 w 163"/>
                  <a:gd name="T15" fmla="*/ 23 h 116"/>
                  <a:gd name="T16" fmla="*/ 7 w 163"/>
                  <a:gd name="T17" fmla="*/ 35 h 116"/>
                  <a:gd name="T18" fmla="*/ 12 w 163"/>
                  <a:gd name="T19" fmla="*/ 45 h 116"/>
                  <a:gd name="T20" fmla="*/ 17 w 163"/>
                  <a:gd name="T21" fmla="*/ 55 h 116"/>
                  <a:gd name="T22" fmla="*/ 23 w 163"/>
                  <a:gd name="T23" fmla="*/ 64 h 116"/>
                  <a:gd name="T24" fmla="*/ 30 w 163"/>
                  <a:gd name="T25" fmla="*/ 73 h 116"/>
                  <a:gd name="T26" fmla="*/ 37 w 163"/>
                  <a:gd name="T27" fmla="*/ 81 h 116"/>
                  <a:gd name="T28" fmla="*/ 37 w 163"/>
                  <a:gd name="T29" fmla="*/ 81 h 116"/>
                  <a:gd name="T30" fmla="*/ 48 w 163"/>
                  <a:gd name="T31" fmla="*/ 90 h 116"/>
                  <a:gd name="T32" fmla="*/ 48 w 163"/>
                  <a:gd name="T33" fmla="*/ 90 h 116"/>
                  <a:gd name="T34" fmla="*/ 55 w 163"/>
                  <a:gd name="T35" fmla="*/ 95 h 116"/>
                  <a:gd name="T36" fmla="*/ 64 w 163"/>
                  <a:gd name="T37" fmla="*/ 101 h 116"/>
                  <a:gd name="T38" fmla="*/ 72 w 163"/>
                  <a:gd name="T39" fmla="*/ 105 h 116"/>
                  <a:gd name="T40" fmla="*/ 82 w 163"/>
                  <a:gd name="T41" fmla="*/ 108 h 116"/>
                  <a:gd name="T42" fmla="*/ 92 w 163"/>
                  <a:gd name="T43" fmla="*/ 111 h 116"/>
                  <a:gd name="T44" fmla="*/ 101 w 163"/>
                  <a:gd name="T45" fmla="*/ 113 h 116"/>
                  <a:gd name="T46" fmla="*/ 112 w 163"/>
                  <a:gd name="T47" fmla="*/ 115 h 116"/>
                  <a:gd name="T48" fmla="*/ 121 w 163"/>
                  <a:gd name="T49" fmla="*/ 116 h 116"/>
                  <a:gd name="T50" fmla="*/ 121 w 163"/>
                  <a:gd name="T51" fmla="*/ 116 h 116"/>
                  <a:gd name="T52" fmla="*/ 132 w 163"/>
                  <a:gd name="T53" fmla="*/ 115 h 116"/>
                  <a:gd name="T54" fmla="*/ 143 w 163"/>
                  <a:gd name="T55" fmla="*/ 113 h 116"/>
                  <a:gd name="T56" fmla="*/ 153 w 163"/>
                  <a:gd name="T57" fmla="*/ 111 h 116"/>
                  <a:gd name="T58" fmla="*/ 163 w 163"/>
                  <a:gd name="T59" fmla="*/ 108 h 116"/>
                  <a:gd name="T60" fmla="*/ 163 w 163"/>
                  <a:gd name="T61" fmla="*/ 10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3" h="116">
                    <a:moveTo>
                      <a:pt x="163" y="108"/>
                    </a:moveTo>
                    <a:lnTo>
                      <a:pt x="122" y="6"/>
                    </a:lnTo>
                    <a:lnTo>
                      <a:pt x="120" y="0"/>
                    </a:lnTo>
                    <a:lnTo>
                      <a:pt x="11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4" y="23"/>
                    </a:lnTo>
                    <a:lnTo>
                      <a:pt x="7" y="35"/>
                    </a:lnTo>
                    <a:lnTo>
                      <a:pt x="12" y="45"/>
                    </a:lnTo>
                    <a:lnTo>
                      <a:pt x="17" y="55"/>
                    </a:lnTo>
                    <a:lnTo>
                      <a:pt x="23" y="64"/>
                    </a:lnTo>
                    <a:lnTo>
                      <a:pt x="30" y="73"/>
                    </a:lnTo>
                    <a:lnTo>
                      <a:pt x="37" y="81"/>
                    </a:lnTo>
                    <a:lnTo>
                      <a:pt x="37" y="81"/>
                    </a:lnTo>
                    <a:lnTo>
                      <a:pt x="48" y="90"/>
                    </a:lnTo>
                    <a:lnTo>
                      <a:pt x="48" y="90"/>
                    </a:lnTo>
                    <a:lnTo>
                      <a:pt x="55" y="95"/>
                    </a:lnTo>
                    <a:lnTo>
                      <a:pt x="64" y="101"/>
                    </a:lnTo>
                    <a:lnTo>
                      <a:pt x="72" y="105"/>
                    </a:lnTo>
                    <a:lnTo>
                      <a:pt x="82" y="108"/>
                    </a:lnTo>
                    <a:lnTo>
                      <a:pt x="92" y="111"/>
                    </a:lnTo>
                    <a:lnTo>
                      <a:pt x="101" y="113"/>
                    </a:lnTo>
                    <a:lnTo>
                      <a:pt x="112" y="115"/>
                    </a:lnTo>
                    <a:lnTo>
                      <a:pt x="121" y="116"/>
                    </a:lnTo>
                    <a:lnTo>
                      <a:pt x="121" y="116"/>
                    </a:lnTo>
                    <a:lnTo>
                      <a:pt x="132" y="115"/>
                    </a:lnTo>
                    <a:lnTo>
                      <a:pt x="143" y="113"/>
                    </a:lnTo>
                    <a:lnTo>
                      <a:pt x="153" y="111"/>
                    </a:lnTo>
                    <a:lnTo>
                      <a:pt x="163" y="108"/>
                    </a:lnTo>
                    <a:lnTo>
                      <a:pt x="163" y="108"/>
                    </a:lnTo>
                    <a:close/>
                  </a:path>
                </a:pathLst>
              </a:custGeom>
              <a:solidFill>
                <a:srgbClr val="9F9F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533"/>
              <p:cNvSpPr>
                <a:spLocks/>
              </p:cNvSpPr>
              <p:nvPr/>
            </p:nvSpPr>
            <p:spPr bwMode="auto">
              <a:xfrm>
                <a:off x="13623063" y="1195132"/>
                <a:ext cx="385197" cy="220387"/>
              </a:xfrm>
              <a:custGeom>
                <a:avLst/>
                <a:gdLst>
                  <a:gd name="T0" fmla="*/ 123 w 201"/>
                  <a:gd name="T1" fmla="*/ 0 h 115"/>
                  <a:gd name="T2" fmla="*/ 123 w 201"/>
                  <a:gd name="T3" fmla="*/ 0 h 115"/>
                  <a:gd name="T4" fmla="*/ 114 w 201"/>
                  <a:gd name="T5" fmla="*/ 0 h 115"/>
                  <a:gd name="T6" fmla="*/ 104 w 201"/>
                  <a:gd name="T7" fmla="*/ 1 h 115"/>
                  <a:gd name="T8" fmla="*/ 96 w 201"/>
                  <a:gd name="T9" fmla="*/ 3 h 115"/>
                  <a:gd name="T10" fmla="*/ 87 w 201"/>
                  <a:gd name="T11" fmla="*/ 5 h 115"/>
                  <a:gd name="T12" fmla="*/ 87 w 201"/>
                  <a:gd name="T13" fmla="*/ 5 h 115"/>
                  <a:gd name="T14" fmla="*/ 76 w 201"/>
                  <a:gd name="T15" fmla="*/ 10 h 115"/>
                  <a:gd name="T16" fmla="*/ 76 w 201"/>
                  <a:gd name="T17" fmla="*/ 10 h 115"/>
                  <a:gd name="T18" fmla="*/ 76 w 201"/>
                  <a:gd name="T19" fmla="*/ 10 h 115"/>
                  <a:gd name="T20" fmla="*/ 68 w 201"/>
                  <a:gd name="T21" fmla="*/ 13 h 115"/>
                  <a:gd name="T22" fmla="*/ 68 w 201"/>
                  <a:gd name="T23" fmla="*/ 13 h 115"/>
                  <a:gd name="T24" fmla="*/ 61 w 201"/>
                  <a:gd name="T25" fmla="*/ 17 h 115"/>
                  <a:gd name="T26" fmla="*/ 53 w 201"/>
                  <a:gd name="T27" fmla="*/ 22 h 115"/>
                  <a:gd name="T28" fmla="*/ 46 w 201"/>
                  <a:gd name="T29" fmla="*/ 28 h 115"/>
                  <a:gd name="T30" fmla="*/ 39 w 201"/>
                  <a:gd name="T31" fmla="*/ 33 h 115"/>
                  <a:gd name="T32" fmla="*/ 33 w 201"/>
                  <a:gd name="T33" fmla="*/ 39 h 115"/>
                  <a:gd name="T34" fmla="*/ 27 w 201"/>
                  <a:gd name="T35" fmla="*/ 47 h 115"/>
                  <a:gd name="T36" fmla="*/ 21 w 201"/>
                  <a:gd name="T37" fmla="*/ 54 h 115"/>
                  <a:gd name="T38" fmla="*/ 17 w 201"/>
                  <a:gd name="T39" fmla="*/ 62 h 115"/>
                  <a:gd name="T40" fmla="*/ 17 w 201"/>
                  <a:gd name="T41" fmla="*/ 62 h 115"/>
                  <a:gd name="T42" fmla="*/ 17 w 201"/>
                  <a:gd name="T43" fmla="*/ 62 h 115"/>
                  <a:gd name="T44" fmla="*/ 11 w 201"/>
                  <a:gd name="T45" fmla="*/ 75 h 115"/>
                  <a:gd name="T46" fmla="*/ 5 w 201"/>
                  <a:gd name="T47" fmla="*/ 87 h 115"/>
                  <a:gd name="T48" fmla="*/ 2 w 201"/>
                  <a:gd name="T49" fmla="*/ 101 h 115"/>
                  <a:gd name="T50" fmla="*/ 0 w 201"/>
                  <a:gd name="T51" fmla="*/ 115 h 115"/>
                  <a:gd name="T52" fmla="*/ 76 w 201"/>
                  <a:gd name="T53" fmla="*/ 115 h 115"/>
                  <a:gd name="T54" fmla="*/ 76 w 201"/>
                  <a:gd name="T55" fmla="*/ 115 h 115"/>
                  <a:gd name="T56" fmla="*/ 124 w 201"/>
                  <a:gd name="T57" fmla="*/ 115 h 115"/>
                  <a:gd name="T58" fmla="*/ 129 w 201"/>
                  <a:gd name="T59" fmla="*/ 110 h 115"/>
                  <a:gd name="T60" fmla="*/ 201 w 201"/>
                  <a:gd name="T61" fmla="*/ 28 h 115"/>
                  <a:gd name="T62" fmla="*/ 201 w 201"/>
                  <a:gd name="T63" fmla="*/ 28 h 115"/>
                  <a:gd name="T64" fmla="*/ 193 w 201"/>
                  <a:gd name="T65" fmla="*/ 22 h 115"/>
                  <a:gd name="T66" fmla="*/ 184 w 201"/>
                  <a:gd name="T67" fmla="*/ 16 h 115"/>
                  <a:gd name="T68" fmla="*/ 175 w 201"/>
                  <a:gd name="T69" fmla="*/ 12 h 115"/>
                  <a:gd name="T70" fmla="*/ 165 w 201"/>
                  <a:gd name="T71" fmla="*/ 7 h 115"/>
                  <a:gd name="T72" fmla="*/ 156 w 201"/>
                  <a:gd name="T73" fmla="*/ 4 h 115"/>
                  <a:gd name="T74" fmla="*/ 145 w 201"/>
                  <a:gd name="T75" fmla="*/ 2 h 115"/>
                  <a:gd name="T76" fmla="*/ 134 w 201"/>
                  <a:gd name="T77" fmla="*/ 0 h 115"/>
                  <a:gd name="T78" fmla="*/ 123 w 201"/>
                  <a:gd name="T79" fmla="*/ 0 h 115"/>
                  <a:gd name="T80" fmla="*/ 123 w 201"/>
                  <a:gd name="T8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1" h="115">
                    <a:moveTo>
                      <a:pt x="123" y="0"/>
                    </a:moveTo>
                    <a:lnTo>
                      <a:pt x="123" y="0"/>
                    </a:lnTo>
                    <a:lnTo>
                      <a:pt x="114" y="0"/>
                    </a:lnTo>
                    <a:lnTo>
                      <a:pt x="104" y="1"/>
                    </a:lnTo>
                    <a:lnTo>
                      <a:pt x="96" y="3"/>
                    </a:lnTo>
                    <a:lnTo>
                      <a:pt x="87" y="5"/>
                    </a:lnTo>
                    <a:lnTo>
                      <a:pt x="87" y="5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68" y="13"/>
                    </a:lnTo>
                    <a:lnTo>
                      <a:pt x="68" y="13"/>
                    </a:lnTo>
                    <a:lnTo>
                      <a:pt x="61" y="17"/>
                    </a:lnTo>
                    <a:lnTo>
                      <a:pt x="53" y="22"/>
                    </a:lnTo>
                    <a:lnTo>
                      <a:pt x="46" y="28"/>
                    </a:lnTo>
                    <a:lnTo>
                      <a:pt x="39" y="33"/>
                    </a:lnTo>
                    <a:lnTo>
                      <a:pt x="33" y="39"/>
                    </a:lnTo>
                    <a:lnTo>
                      <a:pt x="27" y="47"/>
                    </a:lnTo>
                    <a:lnTo>
                      <a:pt x="21" y="54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1" y="75"/>
                    </a:lnTo>
                    <a:lnTo>
                      <a:pt x="5" y="87"/>
                    </a:lnTo>
                    <a:lnTo>
                      <a:pt x="2" y="101"/>
                    </a:lnTo>
                    <a:lnTo>
                      <a:pt x="0" y="115"/>
                    </a:lnTo>
                    <a:lnTo>
                      <a:pt x="76" y="115"/>
                    </a:lnTo>
                    <a:lnTo>
                      <a:pt x="76" y="115"/>
                    </a:lnTo>
                    <a:lnTo>
                      <a:pt x="124" y="115"/>
                    </a:lnTo>
                    <a:lnTo>
                      <a:pt x="129" y="110"/>
                    </a:lnTo>
                    <a:lnTo>
                      <a:pt x="201" y="28"/>
                    </a:lnTo>
                    <a:lnTo>
                      <a:pt x="201" y="28"/>
                    </a:lnTo>
                    <a:lnTo>
                      <a:pt x="193" y="22"/>
                    </a:lnTo>
                    <a:lnTo>
                      <a:pt x="184" y="16"/>
                    </a:lnTo>
                    <a:lnTo>
                      <a:pt x="175" y="12"/>
                    </a:lnTo>
                    <a:lnTo>
                      <a:pt x="165" y="7"/>
                    </a:lnTo>
                    <a:lnTo>
                      <a:pt x="156" y="4"/>
                    </a:lnTo>
                    <a:lnTo>
                      <a:pt x="145" y="2"/>
                    </a:lnTo>
                    <a:lnTo>
                      <a:pt x="134" y="0"/>
                    </a:lnTo>
                    <a:lnTo>
                      <a:pt x="12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595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883433" y="5042144"/>
            <a:ext cx="1347788" cy="611188"/>
            <a:chOff x="685800" y="1917701"/>
            <a:chExt cx="1347788" cy="611188"/>
          </a:xfrm>
        </p:grpSpPr>
        <p:sp>
          <p:nvSpPr>
            <p:cNvPr id="41" name="Freeform 299"/>
            <p:cNvSpPr>
              <a:spLocks/>
            </p:cNvSpPr>
            <p:nvPr/>
          </p:nvSpPr>
          <p:spPr bwMode="auto">
            <a:xfrm>
              <a:off x="844550" y="1922463"/>
              <a:ext cx="88900" cy="604838"/>
            </a:xfrm>
            <a:custGeom>
              <a:avLst/>
              <a:gdLst>
                <a:gd name="T0" fmla="*/ 0 w 56"/>
                <a:gd name="T1" fmla="*/ 5 h 381"/>
                <a:gd name="T2" fmla="*/ 0 w 56"/>
                <a:gd name="T3" fmla="*/ 5 h 381"/>
                <a:gd name="T4" fmla="*/ 1 w 56"/>
                <a:gd name="T5" fmla="*/ 1 h 381"/>
                <a:gd name="T6" fmla="*/ 1 w 56"/>
                <a:gd name="T7" fmla="*/ 0 h 381"/>
                <a:gd name="T8" fmla="*/ 2 w 56"/>
                <a:gd name="T9" fmla="*/ 0 h 381"/>
                <a:gd name="T10" fmla="*/ 3 w 56"/>
                <a:gd name="T11" fmla="*/ 0 h 381"/>
                <a:gd name="T12" fmla="*/ 3 w 56"/>
                <a:gd name="T13" fmla="*/ 0 h 381"/>
                <a:gd name="T14" fmla="*/ 53 w 56"/>
                <a:gd name="T15" fmla="*/ 25 h 381"/>
                <a:gd name="T16" fmla="*/ 53 w 56"/>
                <a:gd name="T17" fmla="*/ 25 h 381"/>
                <a:gd name="T18" fmla="*/ 55 w 56"/>
                <a:gd name="T19" fmla="*/ 27 h 381"/>
                <a:gd name="T20" fmla="*/ 56 w 56"/>
                <a:gd name="T21" fmla="*/ 31 h 381"/>
                <a:gd name="T22" fmla="*/ 56 w 56"/>
                <a:gd name="T23" fmla="*/ 31 h 381"/>
                <a:gd name="T24" fmla="*/ 55 w 56"/>
                <a:gd name="T25" fmla="*/ 194 h 381"/>
                <a:gd name="T26" fmla="*/ 55 w 56"/>
                <a:gd name="T27" fmla="*/ 194 h 381"/>
                <a:gd name="T28" fmla="*/ 54 w 56"/>
                <a:gd name="T29" fmla="*/ 357 h 381"/>
                <a:gd name="T30" fmla="*/ 54 w 56"/>
                <a:gd name="T31" fmla="*/ 357 h 381"/>
                <a:gd name="T32" fmla="*/ 54 w 56"/>
                <a:gd name="T33" fmla="*/ 360 h 381"/>
                <a:gd name="T34" fmla="*/ 53 w 56"/>
                <a:gd name="T35" fmla="*/ 362 h 381"/>
                <a:gd name="T36" fmla="*/ 51 w 56"/>
                <a:gd name="T37" fmla="*/ 363 h 381"/>
                <a:gd name="T38" fmla="*/ 51 w 56"/>
                <a:gd name="T39" fmla="*/ 363 h 381"/>
                <a:gd name="T40" fmla="*/ 4 w 56"/>
                <a:gd name="T41" fmla="*/ 381 h 381"/>
                <a:gd name="T42" fmla="*/ 4 w 56"/>
                <a:gd name="T43" fmla="*/ 381 h 381"/>
                <a:gd name="T44" fmla="*/ 2 w 56"/>
                <a:gd name="T45" fmla="*/ 381 h 381"/>
                <a:gd name="T46" fmla="*/ 1 w 56"/>
                <a:gd name="T47" fmla="*/ 381 h 381"/>
                <a:gd name="T48" fmla="*/ 1 w 56"/>
                <a:gd name="T49" fmla="*/ 379 h 381"/>
                <a:gd name="T50" fmla="*/ 0 w 56"/>
                <a:gd name="T51" fmla="*/ 375 h 381"/>
                <a:gd name="T52" fmla="*/ 0 w 56"/>
                <a:gd name="T53" fmla="*/ 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381">
                  <a:moveTo>
                    <a:pt x="0" y="5"/>
                  </a:moveTo>
                  <a:lnTo>
                    <a:pt x="0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4" y="357"/>
                  </a:lnTo>
                  <a:lnTo>
                    <a:pt x="54" y="357"/>
                  </a:lnTo>
                  <a:lnTo>
                    <a:pt x="54" y="360"/>
                  </a:lnTo>
                  <a:lnTo>
                    <a:pt x="53" y="362"/>
                  </a:lnTo>
                  <a:lnTo>
                    <a:pt x="51" y="363"/>
                  </a:lnTo>
                  <a:lnTo>
                    <a:pt x="51" y="363"/>
                  </a:lnTo>
                  <a:lnTo>
                    <a:pt x="4" y="381"/>
                  </a:lnTo>
                  <a:lnTo>
                    <a:pt x="4" y="381"/>
                  </a:lnTo>
                  <a:lnTo>
                    <a:pt x="2" y="381"/>
                  </a:lnTo>
                  <a:lnTo>
                    <a:pt x="1" y="381"/>
                  </a:lnTo>
                  <a:lnTo>
                    <a:pt x="1" y="379"/>
                  </a:lnTo>
                  <a:lnTo>
                    <a:pt x="0" y="37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00"/>
            <p:cNvSpPr>
              <a:spLocks/>
            </p:cNvSpPr>
            <p:nvPr/>
          </p:nvSpPr>
          <p:spPr bwMode="auto">
            <a:xfrm>
              <a:off x="844550" y="1922463"/>
              <a:ext cx="88900" cy="604838"/>
            </a:xfrm>
            <a:custGeom>
              <a:avLst/>
              <a:gdLst>
                <a:gd name="T0" fmla="*/ 0 w 56"/>
                <a:gd name="T1" fmla="*/ 5 h 381"/>
                <a:gd name="T2" fmla="*/ 0 w 56"/>
                <a:gd name="T3" fmla="*/ 5 h 381"/>
                <a:gd name="T4" fmla="*/ 1 w 56"/>
                <a:gd name="T5" fmla="*/ 1 h 381"/>
                <a:gd name="T6" fmla="*/ 1 w 56"/>
                <a:gd name="T7" fmla="*/ 0 h 381"/>
                <a:gd name="T8" fmla="*/ 2 w 56"/>
                <a:gd name="T9" fmla="*/ 0 h 381"/>
                <a:gd name="T10" fmla="*/ 3 w 56"/>
                <a:gd name="T11" fmla="*/ 0 h 381"/>
                <a:gd name="T12" fmla="*/ 3 w 56"/>
                <a:gd name="T13" fmla="*/ 0 h 381"/>
                <a:gd name="T14" fmla="*/ 53 w 56"/>
                <a:gd name="T15" fmla="*/ 25 h 381"/>
                <a:gd name="T16" fmla="*/ 53 w 56"/>
                <a:gd name="T17" fmla="*/ 25 h 381"/>
                <a:gd name="T18" fmla="*/ 55 w 56"/>
                <a:gd name="T19" fmla="*/ 27 h 381"/>
                <a:gd name="T20" fmla="*/ 56 w 56"/>
                <a:gd name="T21" fmla="*/ 31 h 381"/>
                <a:gd name="T22" fmla="*/ 56 w 56"/>
                <a:gd name="T23" fmla="*/ 31 h 381"/>
                <a:gd name="T24" fmla="*/ 55 w 56"/>
                <a:gd name="T25" fmla="*/ 194 h 381"/>
                <a:gd name="T26" fmla="*/ 55 w 56"/>
                <a:gd name="T27" fmla="*/ 194 h 381"/>
                <a:gd name="T28" fmla="*/ 54 w 56"/>
                <a:gd name="T29" fmla="*/ 357 h 381"/>
                <a:gd name="T30" fmla="*/ 54 w 56"/>
                <a:gd name="T31" fmla="*/ 357 h 381"/>
                <a:gd name="T32" fmla="*/ 54 w 56"/>
                <a:gd name="T33" fmla="*/ 360 h 381"/>
                <a:gd name="T34" fmla="*/ 53 w 56"/>
                <a:gd name="T35" fmla="*/ 362 h 381"/>
                <a:gd name="T36" fmla="*/ 51 w 56"/>
                <a:gd name="T37" fmla="*/ 363 h 381"/>
                <a:gd name="T38" fmla="*/ 51 w 56"/>
                <a:gd name="T39" fmla="*/ 363 h 381"/>
                <a:gd name="T40" fmla="*/ 4 w 56"/>
                <a:gd name="T41" fmla="*/ 381 h 381"/>
                <a:gd name="T42" fmla="*/ 4 w 56"/>
                <a:gd name="T43" fmla="*/ 381 h 381"/>
                <a:gd name="T44" fmla="*/ 2 w 56"/>
                <a:gd name="T45" fmla="*/ 381 h 381"/>
                <a:gd name="T46" fmla="*/ 1 w 56"/>
                <a:gd name="T47" fmla="*/ 381 h 381"/>
                <a:gd name="T48" fmla="*/ 1 w 56"/>
                <a:gd name="T49" fmla="*/ 379 h 381"/>
                <a:gd name="T50" fmla="*/ 0 w 56"/>
                <a:gd name="T51" fmla="*/ 37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381">
                  <a:moveTo>
                    <a:pt x="0" y="5"/>
                  </a:moveTo>
                  <a:lnTo>
                    <a:pt x="0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3" y="25"/>
                  </a:lnTo>
                  <a:lnTo>
                    <a:pt x="53" y="25"/>
                  </a:lnTo>
                  <a:lnTo>
                    <a:pt x="55" y="27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55" y="194"/>
                  </a:lnTo>
                  <a:lnTo>
                    <a:pt x="55" y="194"/>
                  </a:lnTo>
                  <a:lnTo>
                    <a:pt x="54" y="357"/>
                  </a:lnTo>
                  <a:lnTo>
                    <a:pt x="54" y="357"/>
                  </a:lnTo>
                  <a:lnTo>
                    <a:pt x="54" y="360"/>
                  </a:lnTo>
                  <a:lnTo>
                    <a:pt x="53" y="362"/>
                  </a:lnTo>
                  <a:lnTo>
                    <a:pt x="51" y="363"/>
                  </a:lnTo>
                  <a:lnTo>
                    <a:pt x="51" y="363"/>
                  </a:lnTo>
                  <a:lnTo>
                    <a:pt x="4" y="381"/>
                  </a:lnTo>
                  <a:lnTo>
                    <a:pt x="4" y="381"/>
                  </a:lnTo>
                  <a:lnTo>
                    <a:pt x="2" y="381"/>
                  </a:lnTo>
                  <a:lnTo>
                    <a:pt x="1" y="381"/>
                  </a:lnTo>
                  <a:lnTo>
                    <a:pt x="1" y="379"/>
                  </a:lnTo>
                  <a:lnTo>
                    <a:pt x="0" y="3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01"/>
            <p:cNvSpPr>
              <a:spLocks/>
            </p:cNvSpPr>
            <p:nvPr/>
          </p:nvSpPr>
          <p:spPr bwMode="auto">
            <a:xfrm>
              <a:off x="860425" y="1981201"/>
              <a:ext cx="58738" cy="93663"/>
            </a:xfrm>
            <a:custGeom>
              <a:avLst/>
              <a:gdLst>
                <a:gd name="T0" fmla="*/ 2 w 37"/>
                <a:gd name="T1" fmla="*/ 0 h 59"/>
                <a:gd name="T2" fmla="*/ 2 w 37"/>
                <a:gd name="T3" fmla="*/ 0 h 59"/>
                <a:gd name="T4" fmla="*/ 36 w 37"/>
                <a:gd name="T5" fmla="*/ 13 h 59"/>
                <a:gd name="T6" fmla="*/ 36 w 37"/>
                <a:gd name="T7" fmla="*/ 13 h 59"/>
                <a:gd name="T8" fmla="*/ 37 w 37"/>
                <a:gd name="T9" fmla="*/ 15 h 59"/>
                <a:gd name="T10" fmla="*/ 37 w 37"/>
                <a:gd name="T11" fmla="*/ 19 h 59"/>
                <a:gd name="T12" fmla="*/ 37 w 37"/>
                <a:gd name="T13" fmla="*/ 19 h 59"/>
                <a:gd name="T14" fmla="*/ 37 w 37"/>
                <a:gd name="T15" fmla="*/ 54 h 59"/>
                <a:gd name="T16" fmla="*/ 37 w 37"/>
                <a:gd name="T17" fmla="*/ 54 h 59"/>
                <a:gd name="T18" fmla="*/ 37 w 37"/>
                <a:gd name="T19" fmla="*/ 58 h 59"/>
                <a:gd name="T20" fmla="*/ 34 w 37"/>
                <a:gd name="T21" fmla="*/ 59 h 59"/>
                <a:gd name="T22" fmla="*/ 34 w 37"/>
                <a:gd name="T23" fmla="*/ 59 h 59"/>
                <a:gd name="T24" fmla="*/ 1 w 37"/>
                <a:gd name="T25" fmla="*/ 48 h 59"/>
                <a:gd name="T26" fmla="*/ 1 w 37"/>
                <a:gd name="T27" fmla="*/ 48 h 59"/>
                <a:gd name="T28" fmla="*/ 0 w 37"/>
                <a:gd name="T29" fmla="*/ 47 h 59"/>
                <a:gd name="T30" fmla="*/ 0 w 37"/>
                <a:gd name="T31" fmla="*/ 42 h 59"/>
                <a:gd name="T32" fmla="*/ 0 w 37"/>
                <a:gd name="T33" fmla="*/ 42 h 59"/>
                <a:gd name="T34" fmla="*/ 0 w 37"/>
                <a:gd name="T35" fmla="*/ 4 h 59"/>
                <a:gd name="T36" fmla="*/ 0 w 37"/>
                <a:gd name="T37" fmla="*/ 4 h 59"/>
                <a:gd name="T38" fmla="*/ 1 w 37"/>
                <a:gd name="T39" fmla="*/ 1 h 59"/>
                <a:gd name="T40" fmla="*/ 1 w 37"/>
                <a:gd name="T41" fmla="*/ 0 h 59"/>
                <a:gd name="T42" fmla="*/ 2 w 37"/>
                <a:gd name="T43" fmla="*/ 0 h 59"/>
                <a:gd name="T44" fmla="*/ 2 w 37"/>
                <a:gd name="T4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59">
                  <a:moveTo>
                    <a:pt x="2" y="0"/>
                  </a:moveTo>
                  <a:lnTo>
                    <a:pt x="2" y="0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54"/>
                  </a:lnTo>
                  <a:lnTo>
                    <a:pt x="37" y="54"/>
                  </a:lnTo>
                  <a:lnTo>
                    <a:pt x="37" y="58"/>
                  </a:lnTo>
                  <a:lnTo>
                    <a:pt x="34" y="59"/>
                  </a:lnTo>
                  <a:lnTo>
                    <a:pt x="34" y="59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02"/>
            <p:cNvSpPr>
              <a:spLocks/>
            </p:cNvSpPr>
            <p:nvPr/>
          </p:nvSpPr>
          <p:spPr bwMode="auto">
            <a:xfrm>
              <a:off x="858838" y="2084388"/>
              <a:ext cx="60325" cy="87313"/>
            </a:xfrm>
            <a:custGeom>
              <a:avLst/>
              <a:gdLst>
                <a:gd name="T0" fmla="*/ 2 w 38"/>
                <a:gd name="T1" fmla="*/ 0 h 55"/>
                <a:gd name="T2" fmla="*/ 2 w 38"/>
                <a:gd name="T3" fmla="*/ 0 h 55"/>
                <a:gd name="T4" fmla="*/ 35 w 38"/>
                <a:gd name="T5" fmla="*/ 10 h 55"/>
                <a:gd name="T6" fmla="*/ 35 w 38"/>
                <a:gd name="T7" fmla="*/ 10 h 55"/>
                <a:gd name="T8" fmla="*/ 37 w 38"/>
                <a:gd name="T9" fmla="*/ 12 h 55"/>
                <a:gd name="T10" fmla="*/ 38 w 38"/>
                <a:gd name="T11" fmla="*/ 15 h 55"/>
                <a:gd name="T12" fmla="*/ 38 w 38"/>
                <a:gd name="T13" fmla="*/ 15 h 55"/>
                <a:gd name="T14" fmla="*/ 38 w 38"/>
                <a:gd name="T15" fmla="*/ 50 h 55"/>
                <a:gd name="T16" fmla="*/ 38 w 38"/>
                <a:gd name="T17" fmla="*/ 50 h 55"/>
                <a:gd name="T18" fmla="*/ 37 w 38"/>
                <a:gd name="T19" fmla="*/ 54 h 55"/>
                <a:gd name="T20" fmla="*/ 35 w 38"/>
                <a:gd name="T21" fmla="*/ 55 h 55"/>
                <a:gd name="T22" fmla="*/ 35 w 38"/>
                <a:gd name="T23" fmla="*/ 55 h 55"/>
                <a:gd name="T24" fmla="*/ 2 w 38"/>
                <a:gd name="T25" fmla="*/ 49 h 55"/>
                <a:gd name="T26" fmla="*/ 2 w 38"/>
                <a:gd name="T27" fmla="*/ 49 h 55"/>
                <a:gd name="T28" fmla="*/ 1 w 38"/>
                <a:gd name="T29" fmla="*/ 47 h 55"/>
                <a:gd name="T30" fmla="*/ 0 w 38"/>
                <a:gd name="T31" fmla="*/ 44 h 55"/>
                <a:gd name="T32" fmla="*/ 0 w 38"/>
                <a:gd name="T33" fmla="*/ 44 h 55"/>
                <a:gd name="T34" fmla="*/ 1 w 38"/>
                <a:gd name="T35" fmla="*/ 6 h 55"/>
                <a:gd name="T36" fmla="*/ 1 w 38"/>
                <a:gd name="T37" fmla="*/ 6 h 55"/>
                <a:gd name="T38" fmla="*/ 1 w 38"/>
                <a:gd name="T39" fmla="*/ 1 h 55"/>
                <a:gd name="T40" fmla="*/ 2 w 38"/>
                <a:gd name="T41" fmla="*/ 0 h 55"/>
                <a:gd name="T42" fmla="*/ 2 w 3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55">
                  <a:moveTo>
                    <a:pt x="2" y="0"/>
                  </a:moveTo>
                  <a:lnTo>
                    <a:pt x="2" y="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7" y="12"/>
                  </a:lnTo>
                  <a:lnTo>
                    <a:pt x="38" y="15"/>
                  </a:lnTo>
                  <a:lnTo>
                    <a:pt x="38" y="15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7" y="54"/>
                  </a:lnTo>
                  <a:lnTo>
                    <a:pt x="35" y="55"/>
                  </a:lnTo>
                  <a:lnTo>
                    <a:pt x="35" y="55"/>
                  </a:lnTo>
                  <a:lnTo>
                    <a:pt x="2" y="49"/>
                  </a:lnTo>
                  <a:lnTo>
                    <a:pt x="2" y="49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3"/>
            <p:cNvSpPr>
              <a:spLocks/>
            </p:cNvSpPr>
            <p:nvPr/>
          </p:nvSpPr>
          <p:spPr bwMode="auto">
            <a:xfrm>
              <a:off x="858838" y="2190751"/>
              <a:ext cx="58738" cy="77788"/>
            </a:xfrm>
            <a:custGeom>
              <a:avLst/>
              <a:gdLst>
                <a:gd name="T0" fmla="*/ 2 w 37"/>
                <a:gd name="T1" fmla="*/ 0 h 49"/>
                <a:gd name="T2" fmla="*/ 2 w 37"/>
                <a:gd name="T3" fmla="*/ 0 h 49"/>
                <a:gd name="T4" fmla="*/ 35 w 37"/>
                <a:gd name="T5" fmla="*/ 4 h 49"/>
                <a:gd name="T6" fmla="*/ 35 w 37"/>
                <a:gd name="T7" fmla="*/ 4 h 49"/>
                <a:gd name="T8" fmla="*/ 37 w 37"/>
                <a:gd name="T9" fmla="*/ 5 h 49"/>
                <a:gd name="T10" fmla="*/ 37 w 37"/>
                <a:gd name="T11" fmla="*/ 9 h 49"/>
                <a:gd name="T12" fmla="*/ 37 w 37"/>
                <a:gd name="T13" fmla="*/ 9 h 49"/>
                <a:gd name="T14" fmla="*/ 37 w 37"/>
                <a:gd name="T15" fmla="*/ 44 h 49"/>
                <a:gd name="T16" fmla="*/ 37 w 37"/>
                <a:gd name="T17" fmla="*/ 44 h 49"/>
                <a:gd name="T18" fmla="*/ 37 w 37"/>
                <a:gd name="T19" fmla="*/ 47 h 49"/>
                <a:gd name="T20" fmla="*/ 35 w 37"/>
                <a:gd name="T21" fmla="*/ 49 h 49"/>
                <a:gd name="T22" fmla="*/ 35 w 37"/>
                <a:gd name="T23" fmla="*/ 49 h 49"/>
                <a:gd name="T24" fmla="*/ 1 w 37"/>
                <a:gd name="T25" fmla="*/ 49 h 49"/>
                <a:gd name="T26" fmla="*/ 1 w 37"/>
                <a:gd name="T27" fmla="*/ 49 h 49"/>
                <a:gd name="T28" fmla="*/ 0 w 37"/>
                <a:gd name="T29" fmla="*/ 47 h 49"/>
                <a:gd name="T30" fmla="*/ 0 w 37"/>
                <a:gd name="T31" fmla="*/ 44 h 49"/>
                <a:gd name="T32" fmla="*/ 0 w 37"/>
                <a:gd name="T33" fmla="*/ 44 h 49"/>
                <a:gd name="T34" fmla="*/ 0 w 37"/>
                <a:gd name="T35" fmla="*/ 5 h 49"/>
                <a:gd name="T36" fmla="*/ 0 w 37"/>
                <a:gd name="T37" fmla="*/ 5 h 49"/>
                <a:gd name="T38" fmla="*/ 1 w 37"/>
                <a:gd name="T39" fmla="*/ 1 h 49"/>
                <a:gd name="T40" fmla="*/ 2 w 37"/>
                <a:gd name="T41" fmla="*/ 0 h 49"/>
                <a:gd name="T42" fmla="*/ 2 w 37"/>
                <a:gd name="T4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9">
                  <a:moveTo>
                    <a:pt x="2" y="0"/>
                  </a:moveTo>
                  <a:lnTo>
                    <a:pt x="2" y="0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7" y="5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47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47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04"/>
            <p:cNvSpPr>
              <a:spLocks/>
            </p:cNvSpPr>
            <p:nvPr/>
          </p:nvSpPr>
          <p:spPr bwMode="auto">
            <a:xfrm>
              <a:off x="858838" y="2293938"/>
              <a:ext cx="58738" cy="79375"/>
            </a:xfrm>
            <a:custGeom>
              <a:avLst/>
              <a:gdLst>
                <a:gd name="T0" fmla="*/ 1 w 37"/>
                <a:gd name="T1" fmla="*/ 1 h 50"/>
                <a:gd name="T2" fmla="*/ 1 w 37"/>
                <a:gd name="T3" fmla="*/ 1 h 50"/>
                <a:gd name="T4" fmla="*/ 35 w 37"/>
                <a:gd name="T5" fmla="*/ 0 h 50"/>
                <a:gd name="T6" fmla="*/ 35 w 37"/>
                <a:gd name="T7" fmla="*/ 0 h 50"/>
                <a:gd name="T8" fmla="*/ 37 w 37"/>
                <a:gd name="T9" fmla="*/ 1 h 50"/>
                <a:gd name="T10" fmla="*/ 37 w 37"/>
                <a:gd name="T11" fmla="*/ 5 h 50"/>
                <a:gd name="T12" fmla="*/ 37 w 37"/>
                <a:gd name="T13" fmla="*/ 5 h 50"/>
                <a:gd name="T14" fmla="*/ 37 w 37"/>
                <a:gd name="T15" fmla="*/ 40 h 50"/>
                <a:gd name="T16" fmla="*/ 37 w 37"/>
                <a:gd name="T17" fmla="*/ 40 h 50"/>
                <a:gd name="T18" fmla="*/ 35 w 37"/>
                <a:gd name="T19" fmla="*/ 44 h 50"/>
                <a:gd name="T20" fmla="*/ 34 w 37"/>
                <a:gd name="T21" fmla="*/ 45 h 50"/>
                <a:gd name="T22" fmla="*/ 34 w 37"/>
                <a:gd name="T23" fmla="*/ 45 h 50"/>
                <a:gd name="T24" fmla="*/ 1 w 37"/>
                <a:gd name="T25" fmla="*/ 50 h 50"/>
                <a:gd name="T26" fmla="*/ 1 w 37"/>
                <a:gd name="T27" fmla="*/ 50 h 50"/>
                <a:gd name="T28" fmla="*/ 0 w 37"/>
                <a:gd name="T29" fmla="*/ 49 h 50"/>
                <a:gd name="T30" fmla="*/ 0 w 37"/>
                <a:gd name="T31" fmla="*/ 45 h 50"/>
                <a:gd name="T32" fmla="*/ 0 w 37"/>
                <a:gd name="T33" fmla="*/ 45 h 50"/>
                <a:gd name="T34" fmla="*/ 0 w 37"/>
                <a:gd name="T35" fmla="*/ 7 h 50"/>
                <a:gd name="T36" fmla="*/ 0 w 37"/>
                <a:gd name="T37" fmla="*/ 7 h 50"/>
                <a:gd name="T38" fmla="*/ 0 w 37"/>
                <a:gd name="T39" fmla="*/ 3 h 50"/>
                <a:gd name="T40" fmla="*/ 1 w 37"/>
                <a:gd name="T41" fmla="*/ 1 h 50"/>
                <a:gd name="T42" fmla="*/ 1 w 37"/>
                <a:gd name="T4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0">
                  <a:moveTo>
                    <a:pt x="1" y="1"/>
                  </a:moveTo>
                  <a:lnTo>
                    <a:pt x="1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40"/>
                  </a:lnTo>
                  <a:lnTo>
                    <a:pt x="37" y="40"/>
                  </a:lnTo>
                  <a:lnTo>
                    <a:pt x="35" y="44"/>
                  </a:lnTo>
                  <a:lnTo>
                    <a:pt x="34" y="45"/>
                  </a:lnTo>
                  <a:lnTo>
                    <a:pt x="34" y="45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0" y="4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05"/>
            <p:cNvSpPr>
              <a:spLocks/>
            </p:cNvSpPr>
            <p:nvPr/>
          </p:nvSpPr>
          <p:spPr bwMode="auto">
            <a:xfrm>
              <a:off x="857250" y="2403476"/>
              <a:ext cx="60325" cy="34925"/>
            </a:xfrm>
            <a:custGeom>
              <a:avLst/>
              <a:gdLst>
                <a:gd name="T0" fmla="*/ 2 w 38"/>
                <a:gd name="T1" fmla="*/ 7 h 22"/>
                <a:gd name="T2" fmla="*/ 2 w 38"/>
                <a:gd name="T3" fmla="*/ 7 h 22"/>
                <a:gd name="T4" fmla="*/ 35 w 38"/>
                <a:gd name="T5" fmla="*/ 0 h 22"/>
                <a:gd name="T6" fmla="*/ 35 w 38"/>
                <a:gd name="T7" fmla="*/ 0 h 22"/>
                <a:gd name="T8" fmla="*/ 36 w 38"/>
                <a:gd name="T9" fmla="*/ 1 h 22"/>
                <a:gd name="T10" fmla="*/ 38 w 38"/>
                <a:gd name="T11" fmla="*/ 4 h 22"/>
                <a:gd name="T12" fmla="*/ 38 w 38"/>
                <a:gd name="T13" fmla="*/ 4 h 22"/>
                <a:gd name="T14" fmla="*/ 38 w 38"/>
                <a:gd name="T15" fmla="*/ 8 h 22"/>
                <a:gd name="T16" fmla="*/ 38 w 38"/>
                <a:gd name="T17" fmla="*/ 8 h 22"/>
                <a:gd name="T18" fmla="*/ 36 w 38"/>
                <a:gd name="T19" fmla="*/ 11 h 22"/>
                <a:gd name="T20" fmla="*/ 35 w 38"/>
                <a:gd name="T21" fmla="*/ 13 h 22"/>
                <a:gd name="T22" fmla="*/ 35 w 38"/>
                <a:gd name="T23" fmla="*/ 13 h 22"/>
                <a:gd name="T24" fmla="*/ 2 w 38"/>
                <a:gd name="T25" fmla="*/ 22 h 22"/>
                <a:gd name="T26" fmla="*/ 2 w 38"/>
                <a:gd name="T27" fmla="*/ 22 h 22"/>
                <a:gd name="T28" fmla="*/ 1 w 38"/>
                <a:gd name="T29" fmla="*/ 21 h 22"/>
                <a:gd name="T30" fmla="*/ 0 w 38"/>
                <a:gd name="T31" fmla="*/ 17 h 22"/>
                <a:gd name="T32" fmla="*/ 0 w 38"/>
                <a:gd name="T33" fmla="*/ 17 h 22"/>
                <a:gd name="T34" fmla="*/ 0 w 38"/>
                <a:gd name="T35" fmla="*/ 12 h 22"/>
                <a:gd name="T36" fmla="*/ 0 w 38"/>
                <a:gd name="T37" fmla="*/ 12 h 22"/>
                <a:gd name="T38" fmla="*/ 1 w 38"/>
                <a:gd name="T39" fmla="*/ 9 h 22"/>
                <a:gd name="T40" fmla="*/ 2 w 38"/>
                <a:gd name="T41" fmla="*/ 7 h 22"/>
                <a:gd name="T42" fmla="*/ 2 w 38"/>
                <a:gd name="T4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22">
                  <a:moveTo>
                    <a:pt x="2" y="7"/>
                  </a:moveTo>
                  <a:lnTo>
                    <a:pt x="2" y="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06"/>
            <p:cNvSpPr>
              <a:spLocks/>
            </p:cNvSpPr>
            <p:nvPr/>
          </p:nvSpPr>
          <p:spPr bwMode="auto">
            <a:xfrm>
              <a:off x="857250" y="2438401"/>
              <a:ext cx="60325" cy="38100"/>
            </a:xfrm>
            <a:custGeom>
              <a:avLst/>
              <a:gdLst>
                <a:gd name="T0" fmla="*/ 2 w 38"/>
                <a:gd name="T1" fmla="*/ 9 h 24"/>
                <a:gd name="T2" fmla="*/ 2 w 38"/>
                <a:gd name="T3" fmla="*/ 9 h 24"/>
                <a:gd name="T4" fmla="*/ 35 w 38"/>
                <a:gd name="T5" fmla="*/ 0 h 24"/>
                <a:gd name="T6" fmla="*/ 35 w 38"/>
                <a:gd name="T7" fmla="*/ 0 h 24"/>
                <a:gd name="T8" fmla="*/ 36 w 38"/>
                <a:gd name="T9" fmla="*/ 1 h 24"/>
                <a:gd name="T10" fmla="*/ 38 w 38"/>
                <a:gd name="T11" fmla="*/ 5 h 24"/>
                <a:gd name="T12" fmla="*/ 38 w 38"/>
                <a:gd name="T13" fmla="*/ 5 h 24"/>
                <a:gd name="T14" fmla="*/ 38 w 38"/>
                <a:gd name="T15" fmla="*/ 8 h 24"/>
                <a:gd name="T16" fmla="*/ 38 w 38"/>
                <a:gd name="T17" fmla="*/ 8 h 24"/>
                <a:gd name="T18" fmla="*/ 36 w 38"/>
                <a:gd name="T19" fmla="*/ 11 h 24"/>
                <a:gd name="T20" fmla="*/ 35 w 38"/>
                <a:gd name="T21" fmla="*/ 13 h 24"/>
                <a:gd name="T22" fmla="*/ 35 w 38"/>
                <a:gd name="T23" fmla="*/ 13 h 24"/>
                <a:gd name="T24" fmla="*/ 2 w 38"/>
                <a:gd name="T25" fmla="*/ 24 h 24"/>
                <a:gd name="T26" fmla="*/ 2 w 38"/>
                <a:gd name="T27" fmla="*/ 24 h 24"/>
                <a:gd name="T28" fmla="*/ 1 w 38"/>
                <a:gd name="T29" fmla="*/ 23 h 24"/>
                <a:gd name="T30" fmla="*/ 0 w 38"/>
                <a:gd name="T31" fmla="*/ 19 h 24"/>
                <a:gd name="T32" fmla="*/ 0 w 38"/>
                <a:gd name="T33" fmla="*/ 19 h 24"/>
                <a:gd name="T34" fmla="*/ 0 w 38"/>
                <a:gd name="T35" fmla="*/ 16 h 24"/>
                <a:gd name="T36" fmla="*/ 0 w 38"/>
                <a:gd name="T37" fmla="*/ 16 h 24"/>
                <a:gd name="T38" fmla="*/ 1 w 38"/>
                <a:gd name="T39" fmla="*/ 11 h 24"/>
                <a:gd name="T40" fmla="*/ 2 w 38"/>
                <a:gd name="T41" fmla="*/ 9 h 24"/>
                <a:gd name="T42" fmla="*/ 2 w 38"/>
                <a:gd name="T4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24">
                  <a:moveTo>
                    <a:pt x="2" y="9"/>
                  </a:moveTo>
                  <a:lnTo>
                    <a:pt x="2" y="9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6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1" y="2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07"/>
            <p:cNvSpPr>
              <a:spLocks/>
            </p:cNvSpPr>
            <p:nvPr/>
          </p:nvSpPr>
          <p:spPr bwMode="auto">
            <a:xfrm>
              <a:off x="939800" y="1971676"/>
              <a:ext cx="88900" cy="519113"/>
            </a:xfrm>
            <a:custGeom>
              <a:avLst/>
              <a:gdLst>
                <a:gd name="T0" fmla="*/ 5 w 56"/>
                <a:gd name="T1" fmla="*/ 0 h 327"/>
                <a:gd name="T2" fmla="*/ 5 w 56"/>
                <a:gd name="T3" fmla="*/ 0 h 327"/>
                <a:gd name="T4" fmla="*/ 52 w 56"/>
                <a:gd name="T5" fmla="*/ 24 h 327"/>
                <a:gd name="T6" fmla="*/ 52 w 56"/>
                <a:gd name="T7" fmla="*/ 24 h 327"/>
                <a:gd name="T8" fmla="*/ 55 w 56"/>
                <a:gd name="T9" fmla="*/ 25 h 327"/>
                <a:gd name="T10" fmla="*/ 56 w 56"/>
                <a:gd name="T11" fmla="*/ 27 h 327"/>
                <a:gd name="T12" fmla="*/ 56 w 56"/>
                <a:gd name="T13" fmla="*/ 30 h 327"/>
                <a:gd name="T14" fmla="*/ 56 w 56"/>
                <a:gd name="T15" fmla="*/ 30 h 327"/>
                <a:gd name="T16" fmla="*/ 55 w 56"/>
                <a:gd name="T17" fmla="*/ 167 h 327"/>
                <a:gd name="T18" fmla="*/ 55 w 56"/>
                <a:gd name="T19" fmla="*/ 167 h 327"/>
                <a:gd name="T20" fmla="*/ 55 w 56"/>
                <a:gd name="T21" fmla="*/ 303 h 327"/>
                <a:gd name="T22" fmla="*/ 55 w 56"/>
                <a:gd name="T23" fmla="*/ 303 h 327"/>
                <a:gd name="T24" fmla="*/ 53 w 56"/>
                <a:gd name="T25" fmla="*/ 306 h 327"/>
                <a:gd name="T26" fmla="*/ 53 w 56"/>
                <a:gd name="T27" fmla="*/ 308 h 327"/>
                <a:gd name="T28" fmla="*/ 50 w 56"/>
                <a:gd name="T29" fmla="*/ 310 h 327"/>
                <a:gd name="T30" fmla="*/ 50 w 56"/>
                <a:gd name="T31" fmla="*/ 310 h 327"/>
                <a:gd name="T32" fmla="*/ 3 w 56"/>
                <a:gd name="T33" fmla="*/ 327 h 327"/>
                <a:gd name="T34" fmla="*/ 3 w 56"/>
                <a:gd name="T35" fmla="*/ 327 h 327"/>
                <a:gd name="T36" fmla="*/ 2 w 56"/>
                <a:gd name="T37" fmla="*/ 327 h 327"/>
                <a:gd name="T38" fmla="*/ 1 w 56"/>
                <a:gd name="T39" fmla="*/ 327 h 327"/>
                <a:gd name="T40" fmla="*/ 0 w 56"/>
                <a:gd name="T41" fmla="*/ 325 h 327"/>
                <a:gd name="T42" fmla="*/ 0 w 56"/>
                <a:gd name="T43" fmla="*/ 322 h 327"/>
                <a:gd name="T44" fmla="*/ 0 w 56"/>
                <a:gd name="T45" fmla="*/ 322 h 327"/>
                <a:gd name="T46" fmla="*/ 1 w 56"/>
                <a:gd name="T47" fmla="*/ 164 h 327"/>
                <a:gd name="T48" fmla="*/ 1 w 56"/>
                <a:gd name="T49" fmla="*/ 164 h 327"/>
                <a:gd name="T50" fmla="*/ 2 w 56"/>
                <a:gd name="T51" fmla="*/ 4 h 327"/>
                <a:gd name="T52" fmla="*/ 2 w 56"/>
                <a:gd name="T53" fmla="*/ 4 h 327"/>
                <a:gd name="T54" fmla="*/ 2 w 56"/>
                <a:gd name="T55" fmla="*/ 1 h 327"/>
                <a:gd name="T56" fmla="*/ 3 w 56"/>
                <a:gd name="T57" fmla="*/ 0 h 327"/>
                <a:gd name="T58" fmla="*/ 4 w 56"/>
                <a:gd name="T59" fmla="*/ 0 h 327"/>
                <a:gd name="T60" fmla="*/ 5 w 56"/>
                <a:gd name="T61" fmla="*/ 0 h 327"/>
                <a:gd name="T62" fmla="*/ 5 w 56"/>
                <a:gd name="T6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6" h="327">
                  <a:moveTo>
                    <a:pt x="5" y="0"/>
                  </a:moveTo>
                  <a:lnTo>
                    <a:pt x="5" y="0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5" y="25"/>
                  </a:lnTo>
                  <a:lnTo>
                    <a:pt x="56" y="27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5" y="167"/>
                  </a:lnTo>
                  <a:lnTo>
                    <a:pt x="55" y="167"/>
                  </a:lnTo>
                  <a:lnTo>
                    <a:pt x="55" y="303"/>
                  </a:lnTo>
                  <a:lnTo>
                    <a:pt x="55" y="303"/>
                  </a:lnTo>
                  <a:lnTo>
                    <a:pt x="53" y="306"/>
                  </a:lnTo>
                  <a:lnTo>
                    <a:pt x="53" y="308"/>
                  </a:lnTo>
                  <a:lnTo>
                    <a:pt x="50" y="310"/>
                  </a:lnTo>
                  <a:lnTo>
                    <a:pt x="50" y="310"/>
                  </a:lnTo>
                  <a:lnTo>
                    <a:pt x="3" y="327"/>
                  </a:lnTo>
                  <a:lnTo>
                    <a:pt x="3" y="327"/>
                  </a:lnTo>
                  <a:lnTo>
                    <a:pt x="2" y="327"/>
                  </a:lnTo>
                  <a:lnTo>
                    <a:pt x="1" y="327"/>
                  </a:lnTo>
                  <a:lnTo>
                    <a:pt x="0" y="325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1" y="164"/>
                  </a:lnTo>
                  <a:lnTo>
                    <a:pt x="1" y="16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08"/>
            <p:cNvSpPr>
              <a:spLocks/>
            </p:cNvSpPr>
            <p:nvPr/>
          </p:nvSpPr>
          <p:spPr bwMode="auto">
            <a:xfrm>
              <a:off x="955675" y="2020888"/>
              <a:ext cx="57150" cy="84138"/>
            </a:xfrm>
            <a:custGeom>
              <a:avLst/>
              <a:gdLst>
                <a:gd name="T0" fmla="*/ 2 w 36"/>
                <a:gd name="T1" fmla="*/ 0 h 53"/>
                <a:gd name="T2" fmla="*/ 2 w 36"/>
                <a:gd name="T3" fmla="*/ 0 h 53"/>
                <a:gd name="T4" fmla="*/ 35 w 36"/>
                <a:gd name="T5" fmla="*/ 14 h 53"/>
                <a:gd name="T6" fmla="*/ 35 w 36"/>
                <a:gd name="T7" fmla="*/ 14 h 53"/>
                <a:gd name="T8" fmla="*/ 36 w 36"/>
                <a:gd name="T9" fmla="*/ 16 h 53"/>
                <a:gd name="T10" fmla="*/ 36 w 36"/>
                <a:gd name="T11" fmla="*/ 19 h 53"/>
                <a:gd name="T12" fmla="*/ 36 w 36"/>
                <a:gd name="T13" fmla="*/ 19 h 53"/>
                <a:gd name="T14" fmla="*/ 36 w 36"/>
                <a:gd name="T15" fmla="*/ 49 h 53"/>
                <a:gd name="T16" fmla="*/ 36 w 36"/>
                <a:gd name="T17" fmla="*/ 49 h 53"/>
                <a:gd name="T18" fmla="*/ 36 w 36"/>
                <a:gd name="T19" fmla="*/ 52 h 53"/>
                <a:gd name="T20" fmla="*/ 35 w 36"/>
                <a:gd name="T21" fmla="*/ 53 h 53"/>
                <a:gd name="T22" fmla="*/ 35 w 36"/>
                <a:gd name="T23" fmla="*/ 53 h 53"/>
                <a:gd name="T24" fmla="*/ 2 w 36"/>
                <a:gd name="T25" fmla="*/ 41 h 53"/>
                <a:gd name="T26" fmla="*/ 2 w 36"/>
                <a:gd name="T27" fmla="*/ 41 h 53"/>
                <a:gd name="T28" fmla="*/ 0 w 36"/>
                <a:gd name="T29" fmla="*/ 40 h 53"/>
                <a:gd name="T30" fmla="*/ 0 w 36"/>
                <a:gd name="T31" fmla="*/ 37 h 53"/>
                <a:gd name="T32" fmla="*/ 0 w 36"/>
                <a:gd name="T33" fmla="*/ 37 h 53"/>
                <a:gd name="T34" fmla="*/ 0 w 36"/>
                <a:gd name="T35" fmla="*/ 4 h 53"/>
                <a:gd name="T36" fmla="*/ 0 w 36"/>
                <a:gd name="T37" fmla="*/ 4 h 53"/>
                <a:gd name="T38" fmla="*/ 1 w 36"/>
                <a:gd name="T39" fmla="*/ 1 h 53"/>
                <a:gd name="T40" fmla="*/ 2 w 36"/>
                <a:gd name="T41" fmla="*/ 0 h 53"/>
                <a:gd name="T42" fmla="*/ 2 w 36"/>
                <a:gd name="T4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53">
                  <a:moveTo>
                    <a:pt x="2" y="0"/>
                  </a:moveTo>
                  <a:lnTo>
                    <a:pt x="2" y="0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6" y="16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49"/>
                  </a:lnTo>
                  <a:lnTo>
                    <a:pt x="36" y="49"/>
                  </a:lnTo>
                  <a:lnTo>
                    <a:pt x="36" y="52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2" y="41"/>
                  </a:lnTo>
                  <a:lnTo>
                    <a:pt x="2" y="41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09"/>
            <p:cNvSpPr>
              <a:spLocks/>
            </p:cNvSpPr>
            <p:nvPr/>
          </p:nvSpPr>
          <p:spPr bwMode="auto">
            <a:xfrm>
              <a:off x="955675" y="2111376"/>
              <a:ext cx="57150" cy="74613"/>
            </a:xfrm>
            <a:custGeom>
              <a:avLst/>
              <a:gdLst>
                <a:gd name="T0" fmla="*/ 1 w 36"/>
                <a:gd name="T1" fmla="*/ 0 h 47"/>
                <a:gd name="T2" fmla="*/ 1 w 36"/>
                <a:gd name="T3" fmla="*/ 0 h 47"/>
                <a:gd name="T4" fmla="*/ 35 w 36"/>
                <a:gd name="T5" fmla="*/ 9 h 47"/>
                <a:gd name="T6" fmla="*/ 35 w 36"/>
                <a:gd name="T7" fmla="*/ 9 h 47"/>
                <a:gd name="T8" fmla="*/ 36 w 36"/>
                <a:gd name="T9" fmla="*/ 10 h 47"/>
                <a:gd name="T10" fmla="*/ 36 w 36"/>
                <a:gd name="T11" fmla="*/ 14 h 47"/>
                <a:gd name="T12" fmla="*/ 36 w 36"/>
                <a:gd name="T13" fmla="*/ 14 h 47"/>
                <a:gd name="T14" fmla="*/ 36 w 36"/>
                <a:gd name="T15" fmla="*/ 44 h 47"/>
                <a:gd name="T16" fmla="*/ 36 w 36"/>
                <a:gd name="T17" fmla="*/ 44 h 47"/>
                <a:gd name="T18" fmla="*/ 35 w 36"/>
                <a:gd name="T19" fmla="*/ 46 h 47"/>
                <a:gd name="T20" fmla="*/ 34 w 36"/>
                <a:gd name="T21" fmla="*/ 47 h 47"/>
                <a:gd name="T22" fmla="*/ 34 w 36"/>
                <a:gd name="T23" fmla="*/ 47 h 47"/>
                <a:gd name="T24" fmla="*/ 1 w 36"/>
                <a:gd name="T25" fmla="*/ 42 h 47"/>
                <a:gd name="T26" fmla="*/ 1 w 36"/>
                <a:gd name="T27" fmla="*/ 42 h 47"/>
                <a:gd name="T28" fmla="*/ 0 w 36"/>
                <a:gd name="T29" fmla="*/ 41 h 47"/>
                <a:gd name="T30" fmla="*/ 0 w 36"/>
                <a:gd name="T31" fmla="*/ 38 h 47"/>
                <a:gd name="T32" fmla="*/ 0 w 36"/>
                <a:gd name="T33" fmla="*/ 38 h 47"/>
                <a:gd name="T34" fmla="*/ 0 w 36"/>
                <a:gd name="T35" fmla="*/ 4 h 47"/>
                <a:gd name="T36" fmla="*/ 0 w 36"/>
                <a:gd name="T37" fmla="*/ 4 h 47"/>
                <a:gd name="T38" fmla="*/ 0 w 36"/>
                <a:gd name="T39" fmla="*/ 1 h 47"/>
                <a:gd name="T40" fmla="*/ 1 w 36"/>
                <a:gd name="T41" fmla="*/ 0 h 47"/>
                <a:gd name="T42" fmla="*/ 1 w 36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47">
                  <a:moveTo>
                    <a:pt x="1" y="0"/>
                  </a:moveTo>
                  <a:lnTo>
                    <a:pt x="1" y="0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6" y="1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5" y="46"/>
                  </a:lnTo>
                  <a:lnTo>
                    <a:pt x="34" y="47"/>
                  </a:lnTo>
                  <a:lnTo>
                    <a:pt x="34" y="47"/>
                  </a:lnTo>
                  <a:lnTo>
                    <a:pt x="1" y="42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10"/>
            <p:cNvSpPr>
              <a:spLocks/>
            </p:cNvSpPr>
            <p:nvPr/>
          </p:nvSpPr>
          <p:spPr bwMode="auto">
            <a:xfrm>
              <a:off x="954088" y="2201863"/>
              <a:ext cx="58738" cy="66675"/>
            </a:xfrm>
            <a:custGeom>
              <a:avLst/>
              <a:gdLst>
                <a:gd name="T0" fmla="*/ 2 w 37"/>
                <a:gd name="T1" fmla="*/ 0 h 42"/>
                <a:gd name="T2" fmla="*/ 2 w 37"/>
                <a:gd name="T3" fmla="*/ 0 h 42"/>
                <a:gd name="T4" fmla="*/ 35 w 37"/>
                <a:gd name="T5" fmla="*/ 4 h 42"/>
                <a:gd name="T6" fmla="*/ 35 w 37"/>
                <a:gd name="T7" fmla="*/ 4 h 42"/>
                <a:gd name="T8" fmla="*/ 36 w 37"/>
                <a:gd name="T9" fmla="*/ 6 h 42"/>
                <a:gd name="T10" fmla="*/ 37 w 37"/>
                <a:gd name="T11" fmla="*/ 8 h 42"/>
                <a:gd name="T12" fmla="*/ 37 w 37"/>
                <a:gd name="T13" fmla="*/ 8 h 42"/>
                <a:gd name="T14" fmla="*/ 37 w 37"/>
                <a:gd name="T15" fmla="*/ 38 h 42"/>
                <a:gd name="T16" fmla="*/ 37 w 37"/>
                <a:gd name="T17" fmla="*/ 38 h 42"/>
                <a:gd name="T18" fmla="*/ 36 w 37"/>
                <a:gd name="T19" fmla="*/ 41 h 42"/>
                <a:gd name="T20" fmla="*/ 35 w 37"/>
                <a:gd name="T21" fmla="*/ 42 h 42"/>
                <a:gd name="T22" fmla="*/ 35 w 37"/>
                <a:gd name="T23" fmla="*/ 42 h 42"/>
                <a:gd name="T24" fmla="*/ 2 w 37"/>
                <a:gd name="T25" fmla="*/ 42 h 42"/>
                <a:gd name="T26" fmla="*/ 2 w 37"/>
                <a:gd name="T27" fmla="*/ 42 h 42"/>
                <a:gd name="T28" fmla="*/ 1 w 37"/>
                <a:gd name="T29" fmla="*/ 40 h 42"/>
                <a:gd name="T30" fmla="*/ 0 w 37"/>
                <a:gd name="T31" fmla="*/ 37 h 42"/>
                <a:gd name="T32" fmla="*/ 0 w 37"/>
                <a:gd name="T33" fmla="*/ 37 h 42"/>
                <a:gd name="T34" fmla="*/ 1 w 37"/>
                <a:gd name="T35" fmla="*/ 5 h 42"/>
                <a:gd name="T36" fmla="*/ 1 w 37"/>
                <a:gd name="T37" fmla="*/ 5 h 42"/>
                <a:gd name="T38" fmla="*/ 1 w 37"/>
                <a:gd name="T39" fmla="*/ 2 h 42"/>
                <a:gd name="T40" fmla="*/ 2 w 37"/>
                <a:gd name="T41" fmla="*/ 0 h 42"/>
                <a:gd name="T42" fmla="*/ 2 w 37"/>
                <a:gd name="T4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2">
                  <a:moveTo>
                    <a:pt x="2" y="0"/>
                  </a:moveTo>
                  <a:lnTo>
                    <a:pt x="2" y="0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6" y="41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11"/>
            <p:cNvSpPr>
              <a:spLocks/>
            </p:cNvSpPr>
            <p:nvPr/>
          </p:nvSpPr>
          <p:spPr bwMode="auto">
            <a:xfrm>
              <a:off x="954088" y="2290763"/>
              <a:ext cx="58738" cy="68263"/>
            </a:xfrm>
            <a:custGeom>
              <a:avLst/>
              <a:gdLst>
                <a:gd name="T0" fmla="*/ 2 w 37"/>
                <a:gd name="T1" fmla="*/ 1 h 43"/>
                <a:gd name="T2" fmla="*/ 2 w 37"/>
                <a:gd name="T3" fmla="*/ 1 h 43"/>
                <a:gd name="T4" fmla="*/ 35 w 37"/>
                <a:gd name="T5" fmla="*/ 0 h 43"/>
                <a:gd name="T6" fmla="*/ 35 w 37"/>
                <a:gd name="T7" fmla="*/ 0 h 43"/>
                <a:gd name="T8" fmla="*/ 36 w 37"/>
                <a:gd name="T9" fmla="*/ 1 h 43"/>
                <a:gd name="T10" fmla="*/ 37 w 37"/>
                <a:gd name="T11" fmla="*/ 4 h 43"/>
                <a:gd name="T12" fmla="*/ 37 w 37"/>
                <a:gd name="T13" fmla="*/ 4 h 43"/>
                <a:gd name="T14" fmla="*/ 36 w 37"/>
                <a:gd name="T15" fmla="*/ 33 h 43"/>
                <a:gd name="T16" fmla="*/ 36 w 37"/>
                <a:gd name="T17" fmla="*/ 33 h 43"/>
                <a:gd name="T18" fmla="*/ 36 w 37"/>
                <a:gd name="T19" fmla="*/ 36 h 43"/>
                <a:gd name="T20" fmla="*/ 35 w 37"/>
                <a:gd name="T21" fmla="*/ 37 h 43"/>
                <a:gd name="T22" fmla="*/ 35 w 37"/>
                <a:gd name="T23" fmla="*/ 37 h 43"/>
                <a:gd name="T24" fmla="*/ 2 w 37"/>
                <a:gd name="T25" fmla="*/ 43 h 43"/>
                <a:gd name="T26" fmla="*/ 2 w 37"/>
                <a:gd name="T27" fmla="*/ 43 h 43"/>
                <a:gd name="T28" fmla="*/ 1 w 37"/>
                <a:gd name="T29" fmla="*/ 42 h 43"/>
                <a:gd name="T30" fmla="*/ 0 w 37"/>
                <a:gd name="T31" fmla="*/ 39 h 43"/>
                <a:gd name="T32" fmla="*/ 0 w 37"/>
                <a:gd name="T33" fmla="*/ 39 h 43"/>
                <a:gd name="T34" fmla="*/ 0 w 37"/>
                <a:gd name="T35" fmla="*/ 6 h 43"/>
                <a:gd name="T36" fmla="*/ 0 w 37"/>
                <a:gd name="T37" fmla="*/ 6 h 43"/>
                <a:gd name="T38" fmla="*/ 1 w 37"/>
                <a:gd name="T39" fmla="*/ 2 h 43"/>
                <a:gd name="T40" fmla="*/ 2 w 37"/>
                <a:gd name="T41" fmla="*/ 1 h 43"/>
                <a:gd name="T42" fmla="*/ 2 w 37"/>
                <a:gd name="T4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3">
                  <a:moveTo>
                    <a:pt x="2" y="1"/>
                  </a:moveTo>
                  <a:lnTo>
                    <a:pt x="2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6" y="36"/>
                  </a:lnTo>
                  <a:lnTo>
                    <a:pt x="35" y="37"/>
                  </a:lnTo>
                  <a:lnTo>
                    <a:pt x="35" y="37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42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12"/>
            <p:cNvSpPr>
              <a:spLocks/>
            </p:cNvSpPr>
            <p:nvPr/>
          </p:nvSpPr>
          <p:spPr bwMode="auto">
            <a:xfrm>
              <a:off x="954088" y="2382838"/>
              <a:ext cx="57150" cy="31750"/>
            </a:xfrm>
            <a:custGeom>
              <a:avLst/>
              <a:gdLst>
                <a:gd name="T0" fmla="*/ 1 w 36"/>
                <a:gd name="T1" fmla="*/ 8 h 20"/>
                <a:gd name="T2" fmla="*/ 1 w 36"/>
                <a:gd name="T3" fmla="*/ 8 h 20"/>
                <a:gd name="T4" fmla="*/ 35 w 36"/>
                <a:gd name="T5" fmla="*/ 0 h 20"/>
                <a:gd name="T6" fmla="*/ 35 w 36"/>
                <a:gd name="T7" fmla="*/ 0 h 20"/>
                <a:gd name="T8" fmla="*/ 36 w 36"/>
                <a:gd name="T9" fmla="*/ 1 h 20"/>
                <a:gd name="T10" fmla="*/ 36 w 36"/>
                <a:gd name="T11" fmla="*/ 3 h 20"/>
                <a:gd name="T12" fmla="*/ 36 w 36"/>
                <a:gd name="T13" fmla="*/ 3 h 20"/>
                <a:gd name="T14" fmla="*/ 36 w 36"/>
                <a:gd name="T15" fmla="*/ 7 h 20"/>
                <a:gd name="T16" fmla="*/ 36 w 36"/>
                <a:gd name="T17" fmla="*/ 7 h 20"/>
                <a:gd name="T18" fmla="*/ 36 w 36"/>
                <a:gd name="T19" fmla="*/ 10 h 20"/>
                <a:gd name="T20" fmla="*/ 35 w 36"/>
                <a:gd name="T21" fmla="*/ 11 h 20"/>
                <a:gd name="T22" fmla="*/ 35 w 36"/>
                <a:gd name="T23" fmla="*/ 11 h 20"/>
                <a:gd name="T24" fmla="*/ 1 w 36"/>
                <a:gd name="T25" fmla="*/ 20 h 20"/>
                <a:gd name="T26" fmla="*/ 1 w 36"/>
                <a:gd name="T27" fmla="*/ 20 h 20"/>
                <a:gd name="T28" fmla="*/ 0 w 36"/>
                <a:gd name="T29" fmla="*/ 18 h 20"/>
                <a:gd name="T30" fmla="*/ 0 w 36"/>
                <a:gd name="T31" fmla="*/ 16 h 20"/>
                <a:gd name="T32" fmla="*/ 0 w 36"/>
                <a:gd name="T33" fmla="*/ 16 h 20"/>
                <a:gd name="T34" fmla="*/ 0 w 36"/>
                <a:gd name="T35" fmla="*/ 12 h 20"/>
                <a:gd name="T36" fmla="*/ 0 w 36"/>
                <a:gd name="T37" fmla="*/ 12 h 20"/>
                <a:gd name="T38" fmla="*/ 0 w 36"/>
                <a:gd name="T39" fmla="*/ 9 h 20"/>
                <a:gd name="T40" fmla="*/ 1 w 36"/>
                <a:gd name="T41" fmla="*/ 8 h 20"/>
                <a:gd name="T42" fmla="*/ 1 w 36"/>
                <a:gd name="T4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0">
                  <a:moveTo>
                    <a:pt x="1" y="8"/>
                  </a:moveTo>
                  <a:lnTo>
                    <a:pt x="1" y="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13"/>
            <p:cNvSpPr>
              <a:spLocks/>
            </p:cNvSpPr>
            <p:nvPr/>
          </p:nvSpPr>
          <p:spPr bwMode="auto">
            <a:xfrm>
              <a:off x="954088" y="2413001"/>
              <a:ext cx="57150" cy="33338"/>
            </a:xfrm>
            <a:custGeom>
              <a:avLst/>
              <a:gdLst>
                <a:gd name="T0" fmla="*/ 1 w 36"/>
                <a:gd name="T1" fmla="*/ 9 h 21"/>
                <a:gd name="T2" fmla="*/ 1 w 36"/>
                <a:gd name="T3" fmla="*/ 9 h 21"/>
                <a:gd name="T4" fmla="*/ 35 w 36"/>
                <a:gd name="T5" fmla="*/ 0 h 21"/>
                <a:gd name="T6" fmla="*/ 35 w 36"/>
                <a:gd name="T7" fmla="*/ 0 h 21"/>
                <a:gd name="T8" fmla="*/ 36 w 36"/>
                <a:gd name="T9" fmla="*/ 1 h 21"/>
                <a:gd name="T10" fmla="*/ 36 w 36"/>
                <a:gd name="T11" fmla="*/ 3 h 21"/>
                <a:gd name="T12" fmla="*/ 36 w 36"/>
                <a:gd name="T13" fmla="*/ 3 h 21"/>
                <a:gd name="T14" fmla="*/ 36 w 36"/>
                <a:gd name="T15" fmla="*/ 6 h 21"/>
                <a:gd name="T16" fmla="*/ 36 w 36"/>
                <a:gd name="T17" fmla="*/ 6 h 21"/>
                <a:gd name="T18" fmla="*/ 36 w 36"/>
                <a:gd name="T19" fmla="*/ 10 h 21"/>
                <a:gd name="T20" fmla="*/ 35 w 36"/>
                <a:gd name="T21" fmla="*/ 11 h 21"/>
                <a:gd name="T22" fmla="*/ 35 w 36"/>
                <a:gd name="T23" fmla="*/ 11 h 21"/>
                <a:gd name="T24" fmla="*/ 1 w 36"/>
                <a:gd name="T25" fmla="*/ 21 h 21"/>
                <a:gd name="T26" fmla="*/ 1 w 36"/>
                <a:gd name="T27" fmla="*/ 21 h 21"/>
                <a:gd name="T28" fmla="*/ 0 w 36"/>
                <a:gd name="T29" fmla="*/ 20 h 21"/>
                <a:gd name="T30" fmla="*/ 0 w 36"/>
                <a:gd name="T31" fmla="*/ 17 h 21"/>
                <a:gd name="T32" fmla="*/ 0 w 36"/>
                <a:gd name="T33" fmla="*/ 17 h 21"/>
                <a:gd name="T34" fmla="*/ 0 w 36"/>
                <a:gd name="T35" fmla="*/ 14 h 21"/>
                <a:gd name="T36" fmla="*/ 0 w 36"/>
                <a:gd name="T37" fmla="*/ 14 h 21"/>
                <a:gd name="T38" fmla="*/ 0 w 36"/>
                <a:gd name="T39" fmla="*/ 11 h 21"/>
                <a:gd name="T40" fmla="*/ 1 w 36"/>
                <a:gd name="T41" fmla="*/ 9 h 21"/>
                <a:gd name="T42" fmla="*/ 1 w 36"/>
                <a:gd name="T4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1">
                  <a:moveTo>
                    <a:pt x="1" y="9"/>
                  </a:moveTo>
                  <a:lnTo>
                    <a:pt x="1" y="9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14"/>
            <p:cNvSpPr>
              <a:spLocks/>
            </p:cNvSpPr>
            <p:nvPr/>
          </p:nvSpPr>
          <p:spPr bwMode="auto">
            <a:xfrm>
              <a:off x="1036638" y="2020888"/>
              <a:ext cx="85725" cy="433388"/>
            </a:xfrm>
            <a:custGeom>
              <a:avLst/>
              <a:gdLst>
                <a:gd name="T0" fmla="*/ 4 w 54"/>
                <a:gd name="T1" fmla="*/ 0 h 273"/>
                <a:gd name="T2" fmla="*/ 4 w 54"/>
                <a:gd name="T3" fmla="*/ 0 h 273"/>
                <a:gd name="T4" fmla="*/ 51 w 54"/>
                <a:gd name="T5" fmla="*/ 24 h 273"/>
                <a:gd name="T6" fmla="*/ 51 w 54"/>
                <a:gd name="T7" fmla="*/ 24 h 273"/>
                <a:gd name="T8" fmla="*/ 53 w 54"/>
                <a:gd name="T9" fmla="*/ 26 h 273"/>
                <a:gd name="T10" fmla="*/ 54 w 54"/>
                <a:gd name="T11" fmla="*/ 27 h 273"/>
                <a:gd name="T12" fmla="*/ 54 w 54"/>
                <a:gd name="T13" fmla="*/ 29 h 273"/>
                <a:gd name="T14" fmla="*/ 54 w 54"/>
                <a:gd name="T15" fmla="*/ 29 h 273"/>
                <a:gd name="T16" fmla="*/ 54 w 54"/>
                <a:gd name="T17" fmla="*/ 140 h 273"/>
                <a:gd name="T18" fmla="*/ 54 w 54"/>
                <a:gd name="T19" fmla="*/ 140 h 273"/>
                <a:gd name="T20" fmla="*/ 54 w 54"/>
                <a:gd name="T21" fmla="*/ 249 h 273"/>
                <a:gd name="T22" fmla="*/ 54 w 54"/>
                <a:gd name="T23" fmla="*/ 249 h 273"/>
                <a:gd name="T24" fmla="*/ 53 w 54"/>
                <a:gd name="T25" fmla="*/ 252 h 273"/>
                <a:gd name="T26" fmla="*/ 53 w 54"/>
                <a:gd name="T27" fmla="*/ 253 h 273"/>
                <a:gd name="T28" fmla="*/ 50 w 54"/>
                <a:gd name="T29" fmla="*/ 256 h 273"/>
                <a:gd name="T30" fmla="*/ 50 w 54"/>
                <a:gd name="T31" fmla="*/ 256 h 273"/>
                <a:gd name="T32" fmla="*/ 3 w 54"/>
                <a:gd name="T33" fmla="*/ 273 h 273"/>
                <a:gd name="T34" fmla="*/ 3 w 54"/>
                <a:gd name="T35" fmla="*/ 273 h 273"/>
                <a:gd name="T36" fmla="*/ 1 w 54"/>
                <a:gd name="T37" fmla="*/ 273 h 273"/>
                <a:gd name="T38" fmla="*/ 0 w 54"/>
                <a:gd name="T39" fmla="*/ 272 h 273"/>
                <a:gd name="T40" fmla="*/ 0 w 54"/>
                <a:gd name="T41" fmla="*/ 267 h 273"/>
                <a:gd name="T42" fmla="*/ 0 w 54"/>
                <a:gd name="T43" fmla="*/ 267 h 273"/>
                <a:gd name="T44" fmla="*/ 1 w 54"/>
                <a:gd name="T45" fmla="*/ 136 h 273"/>
                <a:gd name="T46" fmla="*/ 1 w 54"/>
                <a:gd name="T47" fmla="*/ 136 h 273"/>
                <a:gd name="T48" fmla="*/ 1 w 54"/>
                <a:gd name="T49" fmla="*/ 4 h 273"/>
                <a:gd name="T50" fmla="*/ 1 w 54"/>
                <a:gd name="T51" fmla="*/ 4 h 273"/>
                <a:gd name="T52" fmla="*/ 1 w 54"/>
                <a:gd name="T53" fmla="*/ 1 h 273"/>
                <a:gd name="T54" fmla="*/ 2 w 54"/>
                <a:gd name="T55" fmla="*/ 0 h 273"/>
                <a:gd name="T56" fmla="*/ 3 w 54"/>
                <a:gd name="T57" fmla="*/ 0 h 273"/>
                <a:gd name="T58" fmla="*/ 4 w 54"/>
                <a:gd name="T59" fmla="*/ 0 h 273"/>
                <a:gd name="T60" fmla="*/ 4 w 54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3">
                  <a:moveTo>
                    <a:pt x="4" y="0"/>
                  </a:moveTo>
                  <a:lnTo>
                    <a:pt x="4" y="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3" y="26"/>
                  </a:lnTo>
                  <a:lnTo>
                    <a:pt x="54" y="27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140"/>
                  </a:lnTo>
                  <a:lnTo>
                    <a:pt x="54" y="140"/>
                  </a:lnTo>
                  <a:lnTo>
                    <a:pt x="54" y="249"/>
                  </a:lnTo>
                  <a:lnTo>
                    <a:pt x="54" y="249"/>
                  </a:lnTo>
                  <a:lnTo>
                    <a:pt x="53" y="252"/>
                  </a:lnTo>
                  <a:lnTo>
                    <a:pt x="53" y="253"/>
                  </a:lnTo>
                  <a:lnTo>
                    <a:pt x="50" y="256"/>
                  </a:lnTo>
                  <a:lnTo>
                    <a:pt x="50" y="256"/>
                  </a:lnTo>
                  <a:lnTo>
                    <a:pt x="3" y="273"/>
                  </a:lnTo>
                  <a:lnTo>
                    <a:pt x="3" y="273"/>
                  </a:lnTo>
                  <a:lnTo>
                    <a:pt x="1" y="273"/>
                  </a:lnTo>
                  <a:lnTo>
                    <a:pt x="0" y="272"/>
                  </a:lnTo>
                  <a:lnTo>
                    <a:pt x="0" y="267"/>
                  </a:lnTo>
                  <a:lnTo>
                    <a:pt x="0" y="267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15"/>
            <p:cNvSpPr>
              <a:spLocks/>
            </p:cNvSpPr>
            <p:nvPr/>
          </p:nvSpPr>
          <p:spPr bwMode="auto">
            <a:xfrm>
              <a:off x="1050925" y="2062163"/>
              <a:ext cx="58738" cy="73025"/>
            </a:xfrm>
            <a:custGeom>
              <a:avLst/>
              <a:gdLst>
                <a:gd name="T0" fmla="*/ 1 w 37"/>
                <a:gd name="T1" fmla="*/ 0 h 46"/>
                <a:gd name="T2" fmla="*/ 1 w 37"/>
                <a:gd name="T3" fmla="*/ 0 h 46"/>
                <a:gd name="T4" fmla="*/ 35 w 37"/>
                <a:gd name="T5" fmla="*/ 14 h 46"/>
                <a:gd name="T6" fmla="*/ 35 w 37"/>
                <a:gd name="T7" fmla="*/ 14 h 46"/>
                <a:gd name="T8" fmla="*/ 36 w 37"/>
                <a:gd name="T9" fmla="*/ 15 h 46"/>
                <a:gd name="T10" fmla="*/ 37 w 37"/>
                <a:gd name="T11" fmla="*/ 19 h 46"/>
                <a:gd name="T12" fmla="*/ 37 w 37"/>
                <a:gd name="T13" fmla="*/ 19 h 46"/>
                <a:gd name="T14" fmla="*/ 37 w 37"/>
                <a:gd name="T15" fmla="*/ 43 h 46"/>
                <a:gd name="T16" fmla="*/ 37 w 37"/>
                <a:gd name="T17" fmla="*/ 43 h 46"/>
                <a:gd name="T18" fmla="*/ 36 w 37"/>
                <a:gd name="T19" fmla="*/ 45 h 46"/>
                <a:gd name="T20" fmla="*/ 35 w 37"/>
                <a:gd name="T21" fmla="*/ 46 h 46"/>
                <a:gd name="T22" fmla="*/ 35 w 37"/>
                <a:gd name="T23" fmla="*/ 46 h 46"/>
                <a:gd name="T24" fmla="*/ 1 w 37"/>
                <a:gd name="T25" fmla="*/ 35 h 46"/>
                <a:gd name="T26" fmla="*/ 1 w 37"/>
                <a:gd name="T27" fmla="*/ 35 h 46"/>
                <a:gd name="T28" fmla="*/ 0 w 37"/>
                <a:gd name="T29" fmla="*/ 33 h 46"/>
                <a:gd name="T30" fmla="*/ 0 w 37"/>
                <a:gd name="T31" fmla="*/ 31 h 46"/>
                <a:gd name="T32" fmla="*/ 0 w 37"/>
                <a:gd name="T33" fmla="*/ 31 h 46"/>
                <a:gd name="T34" fmla="*/ 0 w 37"/>
                <a:gd name="T35" fmla="*/ 3 h 46"/>
                <a:gd name="T36" fmla="*/ 0 w 37"/>
                <a:gd name="T37" fmla="*/ 3 h 46"/>
                <a:gd name="T38" fmla="*/ 0 w 37"/>
                <a:gd name="T39" fmla="*/ 1 h 46"/>
                <a:gd name="T40" fmla="*/ 1 w 37"/>
                <a:gd name="T41" fmla="*/ 0 h 46"/>
                <a:gd name="T42" fmla="*/ 1 w 37"/>
                <a:gd name="T4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6">
                  <a:moveTo>
                    <a:pt x="1" y="0"/>
                  </a:moveTo>
                  <a:lnTo>
                    <a:pt x="1" y="0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6" y="15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36" y="45"/>
                  </a:lnTo>
                  <a:lnTo>
                    <a:pt x="35" y="46"/>
                  </a:lnTo>
                  <a:lnTo>
                    <a:pt x="35" y="4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16"/>
            <p:cNvSpPr>
              <a:spLocks/>
            </p:cNvSpPr>
            <p:nvPr/>
          </p:nvSpPr>
          <p:spPr bwMode="auto">
            <a:xfrm>
              <a:off x="1049338" y="2138363"/>
              <a:ext cx="60325" cy="61913"/>
            </a:xfrm>
            <a:custGeom>
              <a:avLst/>
              <a:gdLst>
                <a:gd name="T0" fmla="*/ 2 w 38"/>
                <a:gd name="T1" fmla="*/ 0 h 39"/>
                <a:gd name="T2" fmla="*/ 2 w 38"/>
                <a:gd name="T3" fmla="*/ 0 h 39"/>
                <a:gd name="T4" fmla="*/ 36 w 38"/>
                <a:gd name="T5" fmla="*/ 9 h 39"/>
                <a:gd name="T6" fmla="*/ 36 w 38"/>
                <a:gd name="T7" fmla="*/ 9 h 39"/>
                <a:gd name="T8" fmla="*/ 37 w 38"/>
                <a:gd name="T9" fmla="*/ 10 h 39"/>
                <a:gd name="T10" fmla="*/ 38 w 38"/>
                <a:gd name="T11" fmla="*/ 12 h 39"/>
                <a:gd name="T12" fmla="*/ 38 w 38"/>
                <a:gd name="T13" fmla="*/ 12 h 39"/>
                <a:gd name="T14" fmla="*/ 37 w 38"/>
                <a:gd name="T15" fmla="*/ 36 h 39"/>
                <a:gd name="T16" fmla="*/ 37 w 38"/>
                <a:gd name="T17" fmla="*/ 36 h 39"/>
                <a:gd name="T18" fmla="*/ 37 w 38"/>
                <a:gd name="T19" fmla="*/ 39 h 39"/>
                <a:gd name="T20" fmla="*/ 36 w 38"/>
                <a:gd name="T21" fmla="*/ 39 h 39"/>
                <a:gd name="T22" fmla="*/ 36 w 38"/>
                <a:gd name="T23" fmla="*/ 39 h 39"/>
                <a:gd name="T24" fmla="*/ 2 w 38"/>
                <a:gd name="T25" fmla="*/ 34 h 39"/>
                <a:gd name="T26" fmla="*/ 2 w 38"/>
                <a:gd name="T27" fmla="*/ 34 h 39"/>
                <a:gd name="T28" fmla="*/ 1 w 38"/>
                <a:gd name="T29" fmla="*/ 33 h 39"/>
                <a:gd name="T30" fmla="*/ 0 w 38"/>
                <a:gd name="T31" fmla="*/ 30 h 39"/>
                <a:gd name="T32" fmla="*/ 0 w 38"/>
                <a:gd name="T33" fmla="*/ 30 h 39"/>
                <a:gd name="T34" fmla="*/ 0 w 38"/>
                <a:gd name="T35" fmla="*/ 3 h 39"/>
                <a:gd name="T36" fmla="*/ 0 w 38"/>
                <a:gd name="T37" fmla="*/ 3 h 39"/>
                <a:gd name="T38" fmla="*/ 1 w 38"/>
                <a:gd name="T39" fmla="*/ 0 h 39"/>
                <a:gd name="T40" fmla="*/ 2 w 38"/>
                <a:gd name="T41" fmla="*/ 0 h 39"/>
                <a:gd name="T42" fmla="*/ 2 w 38"/>
                <a:gd name="T4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9">
                  <a:moveTo>
                    <a:pt x="2" y="0"/>
                  </a:moveTo>
                  <a:lnTo>
                    <a:pt x="2" y="0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7" y="10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37" y="39"/>
                  </a:lnTo>
                  <a:lnTo>
                    <a:pt x="36" y="39"/>
                  </a:lnTo>
                  <a:lnTo>
                    <a:pt x="36" y="39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" y="33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7"/>
            <p:cNvSpPr>
              <a:spLocks/>
            </p:cNvSpPr>
            <p:nvPr/>
          </p:nvSpPr>
          <p:spPr bwMode="auto">
            <a:xfrm>
              <a:off x="1049338" y="2212976"/>
              <a:ext cx="58738" cy="55563"/>
            </a:xfrm>
            <a:custGeom>
              <a:avLst/>
              <a:gdLst>
                <a:gd name="T0" fmla="*/ 2 w 37"/>
                <a:gd name="T1" fmla="*/ 0 h 35"/>
                <a:gd name="T2" fmla="*/ 2 w 37"/>
                <a:gd name="T3" fmla="*/ 0 h 35"/>
                <a:gd name="T4" fmla="*/ 36 w 37"/>
                <a:gd name="T5" fmla="*/ 4 h 35"/>
                <a:gd name="T6" fmla="*/ 36 w 37"/>
                <a:gd name="T7" fmla="*/ 4 h 35"/>
                <a:gd name="T8" fmla="*/ 37 w 37"/>
                <a:gd name="T9" fmla="*/ 5 h 35"/>
                <a:gd name="T10" fmla="*/ 37 w 37"/>
                <a:gd name="T11" fmla="*/ 7 h 35"/>
                <a:gd name="T12" fmla="*/ 37 w 37"/>
                <a:gd name="T13" fmla="*/ 7 h 35"/>
                <a:gd name="T14" fmla="*/ 37 w 37"/>
                <a:gd name="T15" fmla="*/ 32 h 35"/>
                <a:gd name="T16" fmla="*/ 37 w 37"/>
                <a:gd name="T17" fmla="*/ 32 h 35"/>
                <a:gd name="T18" fmla="*/ 37 w 37"/>
                <a:gd name="T19" fmla="*/ 34 h 35"/>
                <a:gd name="T20" fmla="*/ 36 w 37"/>
                <a:gd name="T21" fmla="*/ 35 h 35"/>
                <a:gd name="T22" fmla="*/ 36 w 37"/>
                <a:gd name="T23" fmla="*/ 35 h 35"/>
                <a:gd name="T24" fmla="*/ 2 w 37"/>
                <a:gd name="T25" fmla="*/ 35 h 35"/>
                <a:gd name="T26" fmla="*/ 2 w 37"/>
                <a:gd name="T27" fmla="*/ 35 h 35"/>
                <a:gd name="T28" fmla="*/ 0 w 37"/>
                <a:gd name="T29" fmla="*/ 34 h 35"/>
                <a:gd name="T30" fmla="*/ 0 w 37"/>
                <a:gd name="T31" fmla="*/ 31 h 35"/>
                <a:gd name="T32" fmla="*/ 0 w 37"/>
                <a:gd name="T33" fmla="*/ 31 h 35"/>
                <a:gd name="T34" fmla="*/ 0 w 37"/>
                <a:gd name="T35" fmla="*/ 4 h 35"/>
                <a:gd name="T36" fmla="*/ 0 w 37"/>
                <a:gd name="T37" fmla="*/ 4 h 35"/>
                <a:gd name="T38" fmla="*/ 1 w 37"/>
                <a:gd name="T39" fmla="*/ 1 h 35"/>
                <a:gd name="T40" fmla="*/ 2 w 37"/>
                <a:gd name="T41" fmla="*/ 0 h 35"/>
                <a:gd name="T42" fmla="*/ 2 w 37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2" y="0"/>
                  </a:moveTo>
                  <a:lnTo>
                    <a:pt x="2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7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7" y="34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18"/>
            <p:cNvSpPr>
              <a:spLocks/>
            </p:cNvSpPr>
            <p:nvPr/>
          </p:nvSpPr>
          <p:spPr bwMode="auto">
            <a:xfrm>
              <a:off x="1049338" y="2287588"/>
              <a:ext cx="58738" cy="55563"/>
            </a:xfrm>
            <a:custGeom>
              <a:avLst/>
              <a:gdLst>
                <a:gd name="T0" fmla="*/ 1 w 37"/>
                <a:gd name="T1" fmla="*/ 1 h 35"/>
                <a:gd name="T2" fmla="*/ 1 w 37"/>
                <a:gd name="T3" fmla="*/ 1 h 35"/>
                <a:gd name="T4" fmla="*/ 36 w 37"/>
                <a:gd name="T5" fmla="*/ 0 h 35"/>
                <a:gd name="T6" fmla="*/ 36 w 37"/>
                <a:gd name="T7" fmla="*/ 0 h 35"/>
                <a:gd name="T8" fmla="*/ 37 w 37"/>
                <a:gd name="T9" fmla="*/ 0 h 35"/>
                <a:gd name="T10" fmla="*/ 37 w 37"/>
                <a:gd name="T11" fmla="*/ 3 h 35"/>
                <a:gd name="T12" fmla="*/ 37 w 37"/>
                <a:gd name="T13" fmla="*/ 3 h 35"/>
                <a:gd name="T14" fmla="*/ 37 w 37"/>
                <a:gd name="T15" fmla="*/ 27 h 35"/>
                <a:gd name="T16" fmla="*/ 37 w 37"/>
                <a:gd name="T17" fmla="*/ 27 h 35"/>
                <a:gd name="T18" fmla="*/ 37 w 37"/>
                <a:gd name="T19" fmla="*/ 29 h 35"/>
                <a:gd name="T20" fmla="*/ 36 w 37"/>
                <a:gd name="T21" fmla="*/ 30 h 35"/>
                <a:gd name="T22" fmla="*/ 36 w 37"/>
                <a:gd name="T23" fmla="*/ 30 h 35"/>
                <a:gd name="T24" fmla="*/ 1 w 37"/>
                <a:gd name="T25" fmla="*/ 35 h 35"/>
                <a:gd name="T26" fmla="*/ 1 w 37"/>
                <a:gd name="T27" fmla="*/ 35 h 35"/>
                <a:gd name="T28" fmla="*/ 0 w 37"/>
                <a:gd name="T29" fmla="*/ 34 h 35"/>
                <a:gd name="T30" fmla="*/ 0 w 37"/>
                <a:gd name="T31" fmla="*/ 32 h 35"/>
                <a:gd name="T32" fmla="*/ 0 w 37"/>
                <a:gd name="T33" fmla="*/ 32 h 35"/>
                <a:gd name="T34" fmla="*/ 0 w 37"/>
                <a:gd name="T35" fmla="*/ 5 h 35"/>
                <a:gd name="T36" fmla="*/ 0 w 37"/>
                <a:gd name="T37" fmla="*/ 5 h 35"/>
                <a:gd name="T38" fmla="*/ 0 w 37"/>
                <a:gd name="T39" fmla="*/ 2 h 35"/>
                <a:gd name="T40" fmla="*/ 1 w 37"/>
                <a:gd name="T41" fmla="*/ 1 h 35"/>
                <a:gd name="T42" fmla="*/ 1 w 37"/>
                <a:gd name="T4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1" y="1"/>
                  </a:moveTo>
                  <a:lnTo>
                    <a:pt x="1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19"/>
            <p:cNvSpPr>
              <a:spLocks/>
            </p:cNvSpPr>
            <p:nvPr/>
          </p:nvSpPr>
          <p:spPr bwMode="auto">
            <a:xfrm>
              <a:off x="1049338" y="2362201"/>
              <a:ext cx="58738" cy="28575"/>
            </a:xfrm>
            <a:custGeom>
              <a:avLst/>
              <a:gdLst>
                <a:gd name="T0" fmla="*/ 1 w 37"/>
                <a:gd name="T1" fmla="*/ 7 h 18"/>
                <a:gd name="T2" fmla="*/ 1 w 37"/>
                <a:gd name="T3" fmla="*/ 7 h 18"/>
                <a:gd name="T4" fmla="*/ 36 w 37"/>
                <a:gd name="T5" fmla="*/ 0 h 18"/>
                <a:gd name="T6" fmla="*/ 36 w 37"/>
                <a:gd name="T7" fmla="*/ 0 h 18"/>
                <a:gd name="T8" fmla="*/ 37 w 37"/>
                <a:gd name="T9" fmla="*/ 1 h 18"/>
                <a:gd name="T10" fmla="*/ 37 w 37"/>
                <a:gd name="T11" fmla="*/ 3 h 18"/>
                <a:gd name="T12" fmla="*/ 37 w 37"/>
                <a:gd name="T13" fmla="*/ 3 h 18"/>
                <a:gd name="T14" fmla="*/ 37 w 37"/>
                <a:gd name="T15" fmla="*/ 5 h 18"/>
                <a:gd name="T16" fmla="*/ 37 w 37"/>
                <a:gd name="T17" fmla="*/ 5 h 18"/>
                <a:gd name="T18" fmla="*/ 37 w 37"/>
                <a:gd name="T19" fmla="*/ 8 h 18"/>
                <a:gd name="T20" fmla="*/ 36 w 37"/>
                <a:gd name="T21" fmla="*/ 9 h 18"/>
                <a:gd name="T22" fmla="*/ 36 w 37"/>
                <a:gd name="T23" fmla="*/ 9 h 18"/>
                <a:gd name="T24" fmla="*/ 1 w 37"/>
                <a:gd name="T25" fmla="*/ 18 h 18"/>
                <a:gd name="T26" fmla="*/ 1 w 37"/>
                <a:gd name="T27" fmla="*/ 18 h 18"/>
                <a:gd name="T28" fmla="*/ 0 w 37"/>
                <a:gd name="T29" fmla="*/ 16 h 18"/>
                <a:gd name="T30" fmla="*/ 0 w 37"/>
                <a:gd name="T31" fmla="*/ 14 h 18"/>
                <a:gd name="T32" fmla="*/ 0 w 37"/>
                <a:gd name="T33" fmla="*/ 14 h 18"/>
                <a:gd name="T34" fmla="*/ 0 w 37"/>
                <a:gd name="T35" fmla="*/ 11 h 18"/>
                <a:gd name="T36" fmla="*/ 0 w 37"/>
                <a:gd name="T37" fmla="*/ 11 h 18"/>
                <a:gd name="T38" fmla="*/ 0 w 37"/>
                <a:gd name="T39" fmla="*/ 8 h 18"/>
                <a:gd name="T40" fmla="*/ 1 w 37"/>
                <a:gd name="T41" fmla="*/ 7 h 18"/>
                <a:gd name="T42" fmla="*/ 1 w 37"/>
                <a:gd name="T4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8">
                  <a:moveTo>
                    <a:pt x="1" y="7"/>
                  </a:moveTo>
                  <a:lnTo>
                    <a:pt x="1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8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20"/>
            <p:cNvSpPr>
              <a:spLocks/>
            </p:cNvSpPr>
            <p:nvPr/>
          </p:nvSpPr>
          <p:spPr bwMode="auto">
            <a:xfrm>
              <a:off x="1049338" y="2386013"/>
              <a:ext cx="58738" cy="31750"/>
            </a:xfrm>
            <a:custGeom>
              <a:avLst/>
              <a:gdLst>
                <a:gd name="T0" fmla="*/ 1 w 37"/>
                <a:gd name="T1" fmla="*/ 10 h 20"/>
                <a:gd name="T2" fmla="*/ 1 w 37"/>
                <a:gd name="T3" fmla="*/ 10 h 20"/>
                <a:gd name="T4" fmla="*/ 36 w 37"/>
                <a:gd name="T5" fmla="*/ 0 h 20"/>
                <a:gd name="T6" fmla="*/ 36 w 37"/>
                <a:gd name="T7" fmla="*/ 0 h 20"/>
                <a:gd name="T8" fmla="*/ 37 w 37"/>
                <a:gd name="T9" fmla="*/ 0 h 20"/>
                <a:gd name="T10" fmla="*/ 37 w 37"/>
                <a:gd name="T11" fmla="*/ 4 h 20"/>
                <a:gd name="T12" fmla="*/ 37 w 37"/>
                <a:gd name="T13" fmla="*/ 4 h 20"/>
                <a:gd name="T14" fmla="*/ 37 w 37"/>
                <a:gd name="T15" fmla="*/ 6 h 20"/>
                <a:gd name="T16" fmla="*/ 37 w 37"/>
                <a:gd name="T17" fmla="*/ 6 h 20"/>
                <a:gd name="T18" fmla="*/ 37 w 37"/>
                <a:gd name="T19" fmla="*/ 8 h 20"/>
                <a:gd name="T20" fmla="*/ 36 w 37"/>
                <a:gd name="T21" fmla="*/ 10 h 20"/>
                <a:gd name="T22" fmla="*/ 36 w 37"/>
                <a:gd name="T23" fmla="*/ 10 h 20"/>
                <a:gd name="T24" fmla="*/ 1 w 37"/>
                <a:gd name="T25" fmla="*/ 20 h 20"/>
                <a:gd name="T26" fmla="*/ 1 w 37"/>
                <a:gd name="T27" fmla="*/ 20 h 20"/>
                <a:gd name="T28" fmla="*/ 0 w 37"/>
                <a:gd name="T29" fmla="*/ 19 h 20"/>
                <a:gd name="T30" fmla="*/ 0 w 37"/>
                <a:gd name="T31" fmla="*/ 16 h 20"/>
                <a:gd name="T32" fmla="*/ 0 w 37"/>
                <a:gd name="T33" fmla="*/ 16 h 20"/>
                <a:gd name="T34" fmla="*/ 0 w 37"/>
                <a:gd name="T35" fmla="*/ 14 h 20"/>
                <a:gd name="T36" fmla="*/ 0 w 37"/>
                <a:gd name="T37" fmla="*/ 14 h 20"/>
                <a:gd name="T38" fmla="*/ 0 w 37"/>
                <a:gd name="T39" fmla="*/ 11 h 20"/>
                <a:gd name="T40" fmla="*/ 1 w 37"/>
                <a:gd name="T41" fmla="*/ 10 h 20"/>
                <a:gd name="T42" fmla="*/ 1 w 37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0">
                  <a:moveTo>
                    <a:pt x="1" y="10"/>
                  </a:moveTo>
                  <a:lnTo>
                    <a:pt x="1" y="1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21"/>
            <p:cNvSpPr>
              <a:spLocks/>
            </p:cNvSpPr>
            <p:nvPr/>
          </p:nvSpPr>
          <p:spPr bwMode="auto">
            <a:xfrm>
              <a:off x="1131888" y="2068513"/>
              <a:ext cx="85725" cy="350838"/>
            </a:xfrm>
            <a:custGeom>
              <a:avLst/>
              <a:gdLst>
                <a:gd name="T0" fmla="*/ 4 w 54"/>
                <a:gd name="T1" fmla="*/ 0 h 221"/>
                <a:gd name="T2" fmla="*/ 4 w 54"/>
                <a:gd name="T3" fmla="*/ 0 h 221"/>
                <a:gd name="T4" fmla="*/ 51 w 54"/>
                <a:gd name="T5" fmla="*/ 24 h 221"/>
                <a:gd name="T6" fmla="*/ 51 w 54"/>
                <a:gd name="T7" fmla="*/ 24 h 221"/>
                <a:gd name="T8" fmla="*/ 53 w 54"/>
                <a:gd name="T9" fmla="*/ 26 h 221"/>
                <a:gd name="T10" fmla="*/ 54 w 54"/>
                <a:gd name="T11" fmla="*/ 29 h 221"/>
                <a:gd name="T12" fmla="*/ 54 w 54"/>
                <a:gd name="T13" fmla="*/ 29 h 221"/>
                <a:gd name="T14" fmla="*/ 54 w 54"/>
                <a:gd name="T15" fmla="*/ 114 h 221"/>
                <a:gd name="T16" fmla="*/ 54 w 54"/>
                <a:gd name="T17" fmla="*/ 114 h 221"/>
                <a:gd name="T18" fmla="*/ 54 w 54"/>
                <a:gd name="T19" fmla="*/ 196 h 221"/>
                <a:gd name="T20" fmla="*/ 54 w 54"/>
                <a:gd name="T21" fmla="*/ 196 h 221"/>
                <a:gd name="T22" fmla="*/ 53 w 54"/>
                <a:gd name="T23" fmla="*/ 200 h 221"/>
                <a:gd name="T24" fmla="*/ 52 w 54"/>
                <a:gd name="T25" fmla="*/ 203 h 221"/>
                <a:gd name="T26" fmla="*/ 51 w 54"/>
                <a:gd name="T27" fmla="*/ 204 h 221"/>
                <a:gd name="T28" fmla="*/ 51 w 54"/>
                <a:gd name="T29" fmla="*/ 204 h 221"/>
                <a:gd name="T30" fmla="*/ 4 w 54"/>
                <a:gd name="T31" fmla="*/ 221 h 221"/>
                <a:gd name="T32" fmla="*/ 4 w 54"/>
                <a:gd name="T33" fmla="*/ 221 h 221"/>
                <a:gd name="T34" fmla="*/ 3 w 54"/>
                <a:gd name="T35" fmla="*/ 221 h 221"/>
                <a:gd name="T36" fmla="*/ 1 w 54"/>
                <a:gd name="T37" fmla="*/ 220 h 221"/>
                <a:gd name="T38" fmla="*/ 0 w 54"/>
                <a:gd name="T39" fmla="*/ 215 h 221"/>
                <a:gd name="T40" fmla="*/ 0 w 54"/>
                <a:gd name="T41" fmla="*/ 215 h 221"/>
                <a:gd name="T42" fmla="*/ 0 w 54"/>
                <a:gd name="T43" fmla="*/ 111 h 221"/>
                <a:gd name="T44" fmla="*/ 0 w 54"/>
                <a:gd name="T45" fmla="*/ 111 h 221"/>
                <a:gd name="T46" fmla="*/ 0 w 54"/>
                <a:gd name="T47" fmla="*/ 4 h 221"/>
                <a:gd name="T48" fmla="*/ 0 w 54"/>
                <a:gd name="T49" fmla="*/ 4 h 221"/>
                <a:gd name="T50" fmla="*/ 1 w 54"/>
                <a:gd name="T51" fmla="*/ 2 h 221"/>
                <a:gd name="T52" fmla="*/ 1 w 54"/>
                <a:gd name="T53" fmla="*/ 1 h 221"/>
                <a:gd name="T54" fmla="*/ 3 w 54"/>
                <a:gd name="T55" fmla="*/ 0 h 221"/>
                <a:gd name="T56" fmla="*/ 4 w 54"/>
                <a:gd name="T57" fmla="*/ 0 h 221"/>
                <a:gd name="T58" fmla="*/ 4 w 54"/>
                <a:gd name="T5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221">
                  <a:moveTo>
                    <a:pt x="4" y="0"/>
                  </a:moveTo>
                  <a:lnTo>
                    <a:pt x="4" y="0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3" y="26"/>
                  </a:lnTo>
                  <a:lnTo>
                    <a:pt x="54" y="29"/>
                  </a:lnTo>
                  <a:lnTo>
                    <a:pt x="54" y="29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96"/>
                  </a:lnTo>
                  <a:lnTo>
                    <a:pt x="54" y="196"/>
                  </a:lnTo>
                  <a:lnTo>
                    <a:pt x="53" y="200"/>
                  </a:lnTo>
                  <a:lnTo>
                    <a:pt x="52" y="203"/>
                  </a:lnTo>
                  <a:lnTo>
                    <a:pt x="51" y="204"/>
                  </a:lnTo>
                  <a:lnTo>
                    <a:pt x="51" y="204"/>
                  </a:lnTo>
                  <a:lnTo>
                    <a:pt x="4" y="221"/>
                  </a:lnTo>
                  <a:lnTo>
                    <a:pt x="4" y="221"/>
                  </a:lnTo>
                  <a:lnTo>
                    <a:pt x="3" y="221"/>
                  </a:lnTo>
                  <a:lnTo>
                    <a:pt x="1" y="22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22"/>
            <p:cNvSpPr>
              <a:spLocks/>
            </p:cNvSpPr>
            <p:nvPr/>
          </p:nvSpPr>
          <p:spPr bwMode="auto">
            <a:xfrm>
              <a:off x="1146175" y="2103438"/>
              <a:ext cx="57150" cy="60325"/>
            </a:xfrm>
            <a:custGeom>
              <a:avLst/>
              <a:gdLst>
                <a:gd name="T0" fmla="*/ 1 w 36"/>
                <a:gd name="T1" fmla="*/ 0 h 38"/>
                <a:gd name="T2" fmla="*/ 1 w 36"/>
                <a:gd name="T3" fmla="*/ 0 h 38"/>
                <a:gd name="T4" fmla="*/ 34 w 36"/>
                <a:gd name="T5" fmla="*/ 14 h 38"/>
                <a:gd name="T6" fmla="*/ 34 w 36"/>
                <a:gd name="T7" fmla="*/ 14 h 38"/>
                <a:gd name="T8" fmla="*/ 35 w 36"/>
                <a:gd name="T9" fmla="*/ 15 h 38"/>
                <a:gd name="T10" fmla="*/ 36 w 36"/>
                <a:gd name="T11" fmla="*/ 18 h 38"/>
                <a:gd name="T12" fmla="*/ 36 w 36"/>
                <a:gd name="T13" fmla="*/ 18 h 38"/>
                <a:gd name="T14" fmla="*/ 36 w 36"/>
                <a:gd name="T15" fmla="*/ 36 h 38"/>
                <a:gd name="T16" fmla="*/ 36 w 36"/>
                <a:gd name="T17" fmla="*/ 36 h 38"/>
                <a:gd name="T18" fmla="*/ 35 w 36"/>
                <a:gd name="T19" fmla="*/ 38 h 38"/>
                <a:gd name="T20" fmla="*/ 34 w 36"/>
                <a:gd name="T21" fmla="*/ 38 h 38"/>
                <a:gd name="T22" fmla="*/ 34 w 36"/>
                <a:gd name="T23" fmla="*/ 38 h 38"/>
                <a:gd name="T24" fmla="*/ 1 w 36"/>
                <a:gd name="T25" fmla="*/ 28 h 38"/>
                <a:gd name="T26" fmla="*/ 1 w 36"/>
                <a:gd name="T27" fmla="*/ 28 h 38"/>
                <a:gd name="T28" fmla="*/ 0 w 36"/>
                <a:gd name="T29" fmla="*/ 27 h 38"/>
                <a:gd name="T30" fmla="*/ 0 w 36"/>
                <a:gd name="T31" fmla="*/ 24 h 38"/>
                <a:gd name="T32" fmla="*/ 0 w 36"/>
                <a:gd name="T33" fmla="*/ 24 h 38"/>
                <a:gd name="T34" fmla="*/ 0 w 36"/>
                <a:gd name="T35" fmla="*/ 2 h 38"/>
                <a:gd name="T36" fmla="*/ 0 w 36"/>
                <a:gd name="T37" fmla="*/ 2 h 38"/>
                <a:gd name="T38" fmla="*/ 0 w 36"/>
                <a:gd name="T39" fmla="*/ 0 h 38"/>
                <a:gd name="T40" fmla="*/ 1 w 36"/>
                <a:gd name="T41" fmla="*/ 0 h 38"/>
                <a:gd name="T42" fmla="*/ 1 w 36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8">
                  <a:moveTo>
                    <a:pt x="1" y="0"/>
                  </a:moveTo>
                  <a:lnTo>
                    <a:pt x="1" y="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5" y="15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5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23"/>
            <p:cNvSpPr>
              <a:spLocks/>
            </p:cNvSpPr>
            <p:nvPr/>
          </p:nvSpPr>
          <p:spPr bwMode="auto">
            <a:xfrm>
              <a:off x="1146175" y="2162176"/>
              <a:ext cx="57150" cy="53975"/>
            </a:xfrm>
            <a:custGeom>
              <a:avLst/>
              <a:gdLst>
                <a:gd name="T0" fmla="*/ 1 w 36"/>
                <a:gd name="T1" fmla="*/ 0 h 34"/>
                <a:gd name="T2" fmla="*/ 1 w 36"/>
                <a:gd name="T3" fmla="*/ 0 h 34"/>
                <a:gd name="T4" fmla="*/ 34 w 36"/>
                <a:gd name="T5" fmla="*/ 10 h 34"/>
                <a:gd name="T6" fmla="*/ 34 w 36"/>
                <a:gd name="T7" fmla="*/ 10 h 34"/>
                <a:gd name="T8" fmla="*/ 35 w 36"/>
                <a:gd name="T9" fmla="*/ 11 h 34"/>
                <a:gd name="T10" fmla="*/ 36 w 36"/>
                <a:gd name="T11" fmla="*/ 13 h 34"/>
                <a:gd name="T12" fmla="*/ 36 w 36"/>
                <a:gd name="T13" fmla="*/ 13 h 34"/>
                <a:gd name="T14" fmla="*/ 36 w 36"/>
                <a:gd name="T15" fmla="*/ 32 h 34"/>
                <a:gd name="T16" fmla="*/ 36 w 36"/>
                <a:gd name="T17" fmla="*/ 32 h 34"/>
                <a:gd name="T18" fmla="*/ 35 w 36"/>
                <a:gd name="T19" fmla="*/ 34 h 34"/>
                <a:gd name="T20" fmla="*/ 34 w 36"/>
                <a:gd name="T21" fmla="*/ 34 h 34"/>
                <a:gd name="T22" fmla="*/ 34 w 36"/>
                <a:gd name="T23" fmla="*/ 34 h 34"/>
                <a:gd name="T24" fmla="*/ 1 w 36"/>
                <a:gd name="T25" fmla="*/ 29 h 34"/>
                <a:gd name="T26" fmla="*/ 1 w 36"/>
                <a:gd name="T27" fmla="*/ 29 h 34"/>
                <a:gd name="T28" fmla="*/ 0 w 36"/>
                <a:gd name="T29" fmla="*/ 28 h 34"/>
                <a:gd name="T30" fmla="*/ 0 w 36"/>
                <a:gd name="T31" fmla="*/ 25 h 34"/>
                <a:gd name="T32" fmla="*/ 0 w 36"/>
                <a:gd name="T33" fmla="*/ 25 h 34"/>
                <a:gd name="T34" fmla="*/ 0 w 36"/>
                <a:gd name="T35" fmla="*/ 4 h 34"/>
                <a:gd name="T36" fmla="*/ 0 w 36"/>
                <a:gd name="T37" fmla="*/ 4 h 34"/>
                <a:gd name="T38" fmla="*/ 0 w 36"/>
                <a:gd name="T39" fmla="*/ 1 h 34"/>
                <a:gd name="T40" fmla="*/ 1 w 36"/>
                <a:gd name="T41" fmla="*/ 0 h 34"/>
                <a:gd name="T42" fmla="*/ 1 w 36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4">
                  <a:moveTo>
                    <a:pt x="1" y="0"/>
                  </a:moveTo>
                  <a:lnTo>
                    <a:pt x="1" y="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324"/>
            <p:cNvSpPr>
              <a:spLocks/>
            </p:cNvSpPr>
            <p:nvPr/>
          </p:nvSpPr>
          <p:spPr bwMode="auto">
            <a:xfrm>
              <a:off x="1146175" y="2224088"/>
              <a:ext cx="57150" cy="44450"/>
            </a:xfrm>
            <a:custGeom>
              <a:avLst/>
              <a:gdLst>
                <a:gd name="T0" fmla="*/ 1 w 36"/>
                <a:gd name="T1" fmla="*/ 0 h 28"/>
                <a:gd name="T2" fmla="*/ 1 w 36"/>
                <a:gd name="T3" fmla="*/ 0 h 28"/>
                <a:gd name="T4" fmla="*/ 34 w 36"/>
                <a:gd name="T5" fmla="*/ 4 h 28"/>
                <a:gd name="T6" fmla="*/ 34 w 36"/>
                <a:gd name="T7" fmla="*/ 4 h 28"/>
                <a:gd name="T8" fmla="*/ 35 w 36"/>
                <a:gd name="T9" fmla="*/ 5 h 28"/>
                <a:gd name="T10" fmla="*/ 36 w 36"/>
                <a:gd name="T11" fmla="*/ 6 h 28"/>
                <a:gd name="T12" fmla="*/ 36 w 36"/>
                <a:gd name="T13" fmla="*/ 6 h 28"/>
                <a:gd name="T14" fmla="*/ 36 w 36"/>
                <a:gd name="T15" fmla="*/ 25 h 28"/>
                <a:gd name="T16" fmla="*/ 36 w 36"/>
                <a:gd name="T17" fmla="*/ 25 h 28"/>
                <a:gd name="T18" fmla="*/ 35 w 36"/>
                <a:gd name="T19" fmla="*/ 27 h 28"/>
                <a:gd name="T20" fmla="*/ 34 w 36"/>
                <a:gd name="T21" fmla="*/ 28 h 28"/>
                <a:gd name="T22" fmla="*/ 34 w 36"/>
                <a:gd name="T23" fmla="*/ 28 h 28"/>
                <a:gd name="T24" fmla="*/ 1 w 36"/>
                <a:gd name="T25" fmla="*/ 28 h 28"/>
                <a:gd name="T26" fmla="*/ 1 w 36"/>
                <a:gd name="T27" fmla="*/ 28 h 28"/>
                <a:gd name="T28" fmla="*/ 0 w 36"/>
                <a:gd name="T29" fmla="*/ 27 h 28"/>
                <a:gd name="T30" fmla="*/ 0 w 36"/>
                <a:gd name="T31" fmla="*/ 25 h 28"/>
                <a:gd name="T32" fmla="*/ 0 w 36"/>
                <a:gd name="T33" fmla="*/ 25 h 28"/>
                <a:gd name="T34" fmla="*/ 0 w 36"/>
                <a:gd name="T35" fmla="*/ 3 h 28"/>
                <a:gd name="T36" fmla="*/ 0 w 36"/>
                <a:gd name="T37" fmla="*/ 3 h 28"/>
                <a:gd name="T38" fmla="*/ 0 w 36"/>
                <a:gd name="T39" fmla="*/ 1 h 28"/>
                <a:gd name="T40" fmla="*/ 1 w 36"/>
                <a:gd name="T41" fmla="*/ 0 h 28"/>
                <a:gd name="T42" fmla="*/ 1 w 36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8">
                  <a:moveTo>
                    <a:pt x="1" y="0"/>
                  </a:moveTo>
                  <a:lnTo>
                    <a:pt x="1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5" y="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25"/>
            <p:cNvSpPr>
              <a:spLocks/>
            </p:cNvSpPr>
            <p:nvPr/>
          </p:nvSpPr>
          <p:spPr bwMode="auto">
            <a:xfrm>
              <a:off x="1144588" y="2282826"/>
              <a:ext cx="58738" cy="46038"/>
            </a:xfrm>
            <a:custGeom>
              <a:avLst/>
              <a:gdLst>
                <a:gd name="T0" fmla="*/ 2 w 37"/>
                <a:gd name="T1" fmla="*/ 2 h 29"/>
                <a:gd name="T2" fmla="*/ 2 w 37"/>
                <a:gd name="T3" fmla="*/ 2 h 29"/>
                <a:gd name="T4" fmla="*/ 35 w 37"/>
                <a:gd name="T5" fmla="*/ 0 h 29"/>
                <a:gd name="T6" fmla="*/ 35 w 37"/>
                <a:gd name="T7" fmla="*/ 0 h 29"/>
                <a:gd name="T8" fmla="*/ 36 w 37"/>
                <a:gd name="T9" fmla="*/ 1 h 29"/>
                <a:gd name="T10" fmla="*/ 37 w 37"/>
                <a:gd name="T11" fmla="*/ 3 h 29"/>
                <a:gd name="T12" fmla="*/ 37 w 37"/>
                <a:gd name="T13" fmla="*/ 3 h 29"/>
                <a:gd name="T14" fmla="*/ 37 w 37"/>
                <a:gd name="T15" fmla="*/ 22 h 29"/>
                <a:gd name="T16" fmla="*/ 37 w 37"/>
                <a:gd name="T17" fmla="*/ 22 h 29"/>
                <a:gd name="T18" fmla="*/ 36 w 37"/>
                <a:gd name="T19" fmla="*/ 23 h 29"/>
                <a:gd name="T20" fmla="*/ 35 w 37"/>
                <a:gd name="T21" fmla="*/ 24 h 29"/>
                <a:gd name="T22" fmla="*/ 35 w 37"/>
                <a:gd name="T23" fmla="*/ 24 h 29"/>
                <a:gd name="T24" fmla="*/ 2 w 37"/>
                <a:gd name="T25" fmla="*/ 29 h 29"/>
                <a:gd name="T26" fmla="*/ 2 w 37"/>
                <a:gd name="T27" fmla="*/ 29 h 29"/>
                <a:gd name="T28" fmla="*/ 1 w 37"/>
                <a:gd name="T29" fmla="*/ 29 h 29"/>
                <a:gd name="T30" fmla="*/ 0 w 37"/>
                <a:gd name="T31" fmla="*/ 27 h 29"/>
                <a:gd name="T32" fmla="*/ 0 w 37"/>
                <a:gd name="T33" fmla="*/ 27 h 29"/>
                <a:gd name="T34" fmla="*/ 0 w 37"/>
                <a:gd name="T35" fmla="*/ 4 h 29"/>
                <a:gd name="T36" fmla="*/ 0 w 37"/>
                <a:gd name="T37" fmla="*/ 4 h 29"/>
                <a:gd name="T38" fmla="*/ 1 w 37"/>
                <a:gd name="T39" fmla="*/ 2 h 29"/>
                <a:gd name="T40" fmla="*/ 2 w 37"/>
                <a:gd name="T41" fmla="*/ 2 h 29"/>
                <a:gd name="T42" fmla="*/ 2 w 37"/>
                <a:gd name="T4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9">
                  <a:moveTo>
                    <a:pt x="2" y="2"/>
                  </a:moveTo>
                  <a:lnTo>
                    <a:pt x="2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6" y="2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26"/>
            <p:cNvSpPr>
              <a:spLocks/>
            </p:cNvSpPr>
            <p:nvPr/>
          </p:nvSpPr>
          <p:spPr bwMode="auto">
            <a:xfrm>
              <a:off x="1144588" y="2341563"/>
              <a:ext cx="58738" cy="25400"/>
            </a:xfrm>
            <a:custGeom>
              <a:avLst/>
              <a:gdLst>
                <a:gd name="T0" fmla="*/ 2 w 37"/>
                <a:gd name="T1" fmla="*/ 8 h 16"/>
                <a:gd name="T2" fmla="*/ 2 w 37"/>
                <a:gd name="T3" fmla="*/ 8 h 16"/>
                <a:gd name="T4" fmla="*/ 35 w 37"/>
                <a:gd name="T5" fmla="*/ 0 h 16"/>
                <a:gd name="T6" fmla="*/ 35 w 37"/>
                <a:gd name="T7" fmla="*/ 0 h 16"/>
                <a:gd name="T8" fmla="*/ 36 w 37"/>
                <a:gd name="T9" fmla="*/ 0 h 16"/>
                <a:gd name="T10" fmla="*/ 37 w 37"/>
                <a:gd name="T11" fmla="*/ 2 h 16"/>
                <a:gd name="T12" fmla="*/ 37 w 37"/>
                <a:gd name="T13" fmla="*/ 2 h 16"/>
                <a:gd name="T14" fmla="*/ 37 w 37"/>
                <a:gd name="T15" fmla="*/ 4 h 16"/>
                <a:gd name="T16" fmla="*/ 37 w 37"/>
                <a:gd name="T17" fmla="*/ 4 h 16"/>
                <a:gd name="T18" fmla="*/ 36 w 37"/>
                <a:gd name="T19" fmla="*/ 5 h 16"/>
                <a:gd name="T20" fmla="*/ 35 w 37"/>
                <a:gd name="T21" fmla="*/ 7 h 16"/>
                <a:gd name="T22" fmla="*/ 35 w 37"/>
                <a:gd name="T23" fmla="*/ 7 h 16"/>
                <a:gd name="T24" fmla="*/ 2 w 37"/>
                <a:gd name="T25" fmla="*/ 16 h 16"/>
                <a:gd name="T26" fmla="*/ 2 w 37"/>
                <a:gd name="T27" fmla="*/ 16 h 16"/>
                <a:gd name="T28" fmla="*/ 1 w 37"/>
                <a:gd name="T29" fmla="*/ 15 h 16"/>
                <a:gd name="T30" fmla="*/ 0 w 37"/>
                <a:gd name="T31" fmla="*/ 13 h 16"/>
                <a:gd name="T32" fmla="*/ 0 w 37"/>
                <a:gd name="T33" fmla="*/ 13 h 16"/>
                <a:gd name="T34" fmla="*/ 0 w 37"/>
                <a:gd name="T35" fmla="*/ 11 h 16"/>
                <a:gd name="T36" fmla="*/ 0 w 37"/>
                <a:gd name="T37" fmla="*/ 11 h 16"/>
                <a:gd name="T38" fmla="*/ 1 w 37"/>
                <a:gd name="T39" fmla="*/ 9 h 16"/>
                <a:gd name="T40" fmla="*/ 2 w 37"/>
                <a:gd name="T41" fmla="*/ 8 h 16"/>
                <a:gd name="T42" fmla="*/ 2 w 37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2" y="8"/>
                  </a:moveTo>
                  <a:lnTo>
                    <a:pt x="2" y="8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27"/>
            <p:cNvSpPr>
              <a:spLocks/>
            </p:cNvSpPr>
            <p:nvPr/>
          </p:nvSpPr>
          <p:spPr bwMode="auto">
            <a:xfrm>
              <a:off x="1144588" y="2360613"/>
              <a:ext cx="58738" cy="26988"/>
            </a:xfrm>
            <a:custGeom>
              <a:avLst/>
              <a:gdLst>
                <a:gd name="T0" fmla="*/ 2 w 37"/>
                <a:gd name="T1" fmla="*/ 9 h 17"/>
                <a:gd name="T2" fmla="*/ 2 w 37"/>
                <a:gd name="T3" fmla="*/ 9 h 17"/>
                <a:gd name="T4" fmla="*/ 35 w 37"/>
                <a:gd name="T5" fmla="*/ 0 h 17"/>
                <a:gd name="T6" fmla="*/ 35 w 37"/>
                <a:gd name="T7" fmla="*/ 0 h 17"/>
                <a:gd name="T8" fmla="*/ 36 w 37"/>
                <a:gd name="T9" fmla="*/ 1 h 17"/>
                <a:gd name="T10" fmla="*/ 37 w 37"/>
                <a:gd name="T11" fmla="*/ 2 h 17"/>
                <a:gd name="T12" fmla="*/ 37 w 37"/>
                <a:gd name="T13" fmla="*/ 2 h 17"/>
                <a:gd name="T14" fmla="*/ 37 w 37"/>
                <a:gd name="T15" fmla="*/ 4 h 17"/>
                <a:gd name="T16" fmla="*/ 37 w 37"/>
                <a:gd name="T17" fmla="*/ 4 h 17"/>
                <a:gd name="T18" fmla="*/ 36 w 37"/>
                <a:gd name="T19" fmla="*/ 6 h 17"/>
                <a:gd name="T20" fmla="*/ 35 w 37"/>
                <a:gd name="T21" fmla="*/ 7 h 17"/>
                <a:gd name="T22" fmla="*/ 35 w 37"/>
                <a:gd name="T23" fmla="*/ 7 h 17"/>
                <a:gd name="T24" fmla="*/ 2 w 37"/>
                <a:gd name="T25" fmla="*/ 17 h 17"/>
                <a:gd name="T26" fmla="*/ 2 w 37"/>
                <a:gd name="T27" fmla="*/ 17 h 17"/>
                <a:gd name="T28" fmla="*/ 1 w 37"/>
                <a:gd name="T29" fmla="*/ 16 h 17"/>
                <a:gd name="T30" fmla="*/ 0 w 37"/>
                <a:gd name="T31" fmla="*/ 14 h 17"/>
                <a:gd name="T32" fmla="*/ 0 w 37"/>
                <a:gd name="T33" fmla="*/ 14 h 17"/>
                <a:gd name="T34" fmla="*/ 0 w 37"/>
                <a:gd name="T35" fmla="*/ 12 h 17"/>
                <a:gd name="T36" fmla="*/ 0 w 37"/>
                <a:gd name="T37" fmla="*/ 12 h 17"/>
                <a:gd name="T38" fmla="*/ 1 w 37"/>
                <a:gd name="T39" fmla="*/ 10 h 17"/>
                <a:gd name="T40" fmla="*/ 2 w 37"/>
                <a:gd name="T41" fmla="*/ 9 h 17"/>
                <a:gd name="T42" fmla="*/ 2 w 37"/>
                <a:gd name="T4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7">
                  <a:moveTo>
                    <a:pt x="2" y="9"/>
                  </a:moveTo>
                  <a:lnTo>
                    <a:pt x="2" y="9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28"/>
            <p:cNvSpPr>
              <a:spLocks/>
            </p:cNvSpPr>
            <p:nvPr/>
          </p:nvSpPr>
          <p:spPr bwMode="auto">
            <a:xfrm>
              <a:off x="1227138" y="2116138"/>
              <a:ext cx="85725" cy="266700"/>
            </a:xfrm>
            <a:custGeom>
              <a:avLst/>
              <a:gdLst>
                <a:gd name="T0" fmla="*/ 3 w 54"/>
                <a:gd name="T1" fmla="*/ 1 h 168"/>
                <a:gd name="T2" fmla="*/ 3 w 54"/>
                <a:gd name="T3" fmla="*/ 1 h 168"/>
                <a:gd name="T4" fmla="*/ 50 w 54"/>
                <a:gd name="T5" fmla="*/ 24 h 168"/>
                <a:gd name="T6" fmla="*/ 50 w 54"/>
                <a:gd name="T7" fmla="*/ 24 h 168"/>
                <a:gd name="T8" fmla="*/ 52 w 54"/>
                <a:gd name="T9" fmla="*/ 26 h 168"/>
                <a:gd name="T10" fmla="*/ 53 w 54"/>
                <a:gd name="T11" fmla="*/ 29 h 168"/>
                <a:gd name="T12" fmla="*/ 53 w 54"/>
                <a:gd name="T13" fmla="*/ 29 h 168"/>
                <a:gd name="T14" fmla="*/ 54 w 54"/>
                <a:gd name="T15" fmla="*/ 88 h 168"/>
                <a:gd name="T16" fmla="*/ 54 w 54"/>
                <a:gd name="T17" fmla="*/ 88 h 168"/>
                <a:gd name="T18" fmla="*/ 54 w 54"/>
                <a:gd name="T19" fmla="*/ 145 h 168"/>
                <a:gd name="T20" fmla="*/ 54 w 54"/>
                <a:gd name="T21" fmla="*/ 145 h 168"/>
                <a:gd name="T22" fmla="*/ 53 w 54"/>
                <a:gd name="T23" fmla="*/ 149 h 168"/>
                <a:gd name="T24" fmla="*/ 51 w 54"/>
                <a:gd name="T25" fmla="*/ 151 h 168"/>
                <a:gd name="T26" fmla="*/ 51 w 54"/>
                <a:gd name="T27" fmla="*/ 151 h 168"/>
                <a:gd name="T28" fmla="*/ 3 w 54"/>
                <a:gd name="T29" fmla="*/ 168 h 168"/>
                <a:gd name="T30" fmla="*/ 3 w 54"/>
                <a:gd name="T31" fmla="*/ 168 h 168"/>
                <a:gd name="T32" fmla="*/ 2 w 54"/>
                <a:gd name="T33" fmla="*/ 168 h 168"/>
                <a:gd name="T34" fmla="*/ 1 w 54"/>
                <a:gd name="T35" fmla="*/ 167 h 168"/>
                <a:gd name="T36" fmla="*/ 0 w 54"/>
                <a:gd name="T37" fmla="*/ 166 h 168"/>
                <a:gd name="T38" fmla="*/ 0 w 54"/>
                <a:gd name="T39" fmla="*/ 164 h 168"/>
                <a:gd name="T40" fmla="*/ 0 w 54"/>
                <a:gd name="T41" fmla="*/ 164 h 168"/>
                <a:gd name="T42" fmla="*/ 0 w 54"/>
                <a:gd name="T43" fmla="*/ 84 h 168"/>
                <a:gd name="T44" fmla="*/ 0 w 54"/>
                <a:gd name="T45" fmla="*/ 84 h 168"/>
                <a:gd name="T46" fmla="*/ 0 w 54"/>
                <a:gd name="T47" fmla="*/ 4 h 168"/>
                <a:gd name="T48" fmla="*/ 0 w 54"/>
                <a:gd name="T49" fmla="*/ 4 h 168"/>
                <a:gd name="T50" fmla="*/ 1 w 54"/>
                <a:gd name="T51" fmla="*/ 1 h 168"/>
                <a:gd name="T52" fmla="*/ 2 w 54"/>
                <a:gd name="T53" fmla="*/ 0 h 168"/>
                <a:gd name="T54" fmla="*/ 3 w 54"/>
                <a:gd name="T55" fmla="*/ 1 h 168"/>
                <a:gd name="T56" fmla="*/ 3 w 54"/>
                <a:gd name="T57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168">
                  <a:moveTo>
                    <a:pt x="3" y="1"/>
                  </a:moveTo>
                  <a:lnTo>
                    <a:pt x="3" y="1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2" y="26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4" y="145"/>
                  </a:lnTo>
                  <a:lnTo>
                    <a:pt x="54" y="145"/>
                  </a:lnTo>
                  <a:lnTo>
                    <a:pt x="53" y="149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3" y="168"/>
                  </a:lnTo>
                  <a:lnTo>
                    <a:pt x="3" y="168"/>
                  </a:lnTo>
                  <a:lnTo>
                    <a:pt x="2" y="168"/>
                  </a:lnTo>
                  <a:lnTo>
                    <a:pt x="1" y="167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29"/>
            <p:cNvSpPr>
              <a:spLocks/>
            </p:cNvSpPr>
            <p:nvPr/>
          </p:nvSpPr>
          <p:spPr bwMode="auto">
            <a:xfrm>
              <a:off x="1239838" y="2144713"/>
              <a:ext cx="58738" cy="49213"/>
            </a:xfrm>
            <a:custGeom>
              <a:avLst/>
              <a:gdLst>
                <a:gd name="T0" fmla="*/ 1 w 37"/>
                <a:gd name="T1" fmla="*/ 0 h 31"/>
                <a:gd name="T2" fmla="*/ 1 w 37"/>
                <a:gd name="T3" fmla="*/ 0 h 31"/>
                <a:gd name="T4" fmla="*/ 35 w 37"/>
                <a:gd name="T5" fmla="*/ 15 h 31"/>
                <a:gd name="T6" fmla="*/ 35 w 37"/>
                <a:gd name="T7" fmla="*/ 15 h 31"/>
                <a:gd name="T8" fmla="*/ 37 w 37"/>
                <a:gd name="T9" fmla="*/ 15 h 31"/>
                <a:gd name="T10" fmla="*/ 37 w 37"/>
                <a:gd name="T11" fmla="*/ 17 h 31"/>
                <a:gd name="T12" fmla="*/ 37 w 37"/>
                <a:gd name="T13" fmla="*/ 17 h 31"/>
                <a:gd name="T14" fmla="*/ 37 w 37"/>
                <a:gd name="T15" fmla="*/ 30 h 31"/>
                <a:gd name="T16" fmla="*/ 37 w 37"/>
                <a:gd name="T17" fmla="*/ 30 h 31"/>
                <a:gd name="T18" fmla="*/ 37 w 37"/>
                <a:gd name="T19" fmla="*/ 31 h 31"/>
                <a:gd name="T20" fmla="*/ 36 w 37"/>
                <a:gd name="T21" fmla="*/ 31 h 31"/>
                <a:gd name="T22" fmla="*/ 36 w 37"/>
                <a:gd name="T23" fmla="*/ 31 h 31"/>
                <a:gd name="T24" fmla="*/ 1 w 37"/>
                <a:gd name="T25" fmla="*/ 21 h 31"/>
                <a:gd name="T26" fmla="*/ 1 w 37"/>
                <a:gd name="T27" fmla="*/ 21 h 31"/>
                <a:gd name="T28" fmla="*/ 0 w 37"/>
                <a:gd name="T29" fmla="*/ 20 h 31"/>
                <a:gd name="T30" fmla="*/ 0 w 37"/>
                <a:gd name="T31" fmla="*/ 18 h 31"/>
                <a:gd name="T32" fmla="*/ 0 w 37"/>
                <a:gd name="T33" fmla="*/ 18 h 31"/>
                <a:gd name="T34" fmla="*/ 0 w 37"/>
                <a:gd name="T35" fmla="*/ 1 h 31"/>
                <a:gd name="T36" fmla="*/ 0 w 37"/>
                <a:gd name="T37" fmla="*/ 1 h 31"/>
                <a:gd name="T38" fmla="*/ 0 w 37"/>
                <a:gd name="T39" fmla="*/ 0 h 31"/>
                <a:gd name="T40" fmla="*/ 1 w 37"/>
                <a:gd name="T41" fmla="*/ 0 h 31"/>
                <a:gd name="T42" fmla="*/ 1 w 37"/>
                <a:gd name="T4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1">
                  <a:moveTo>
                    <a:pt x="1" y="0"/>
                  </a:moveTo>
                  <a:lnTo>
                    <a:pt x="1" y="0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7" y="15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7" y="31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30"/>
            <p:cNvSpPr>
              <a:spLocks/>
            </p:cNvSpPr>
            <p:nvPr/>
          </p:nvSpPr>
          <p:spPr bwMode="auto">
            <a:xfrm>
              <a:off x="1239838" y="2189163"/>
              <a:ext cx="58738" cy="42863"/>
            </a:xfrm>
            <a:custGeom>
              <a:avLst/>
              <a:gdLst>
                <a:gd name="T0" fmla="*/ 1 w 37"/>
                <a:gd name="T1" fmla="*/ 0 h 27"/>
                <a:gd name="T2" fmla="*/ 1 w 37"/>
                <a:gd name="T3" fmla="*/ 0 h 27"/>
                <a:gd name="T4" fmla="*/ 36 w 37"/>
                <a:gd name="T5" fmla="*/ 10 h 27"/>
                <a:gd name="T6" fmla="*/ 36 w 37"/>
                <a:gd name="T7" fmla="*/ 10 h 27"/>
                <a:gd name="T8" fmla="*/ 37 w 37"/>
                <a:gd name="T9" fmla="*/ 11 h 27"/>
                <a:gd name="T10" fmla="*/ 37 w 37"/>
                <a:gd name="T11" fmla="*/ 12 h 27"/>
                <a:gd name="T12" fmla="*/ 37 w 37"/>
                <a:gd name="T13" fmla="*/ 12 h 27"/>
                <a:gd name="T14" fmla="*/ 37 w 37"/>
                <a:gd name="T15" fmla="*/ 25 h 27"/>
                <a:gd name="T16" fmla="*/ 37 w 37"/>
                <a:gd name="T17" fmla="*/ 25 h 27"/>
                <a:gd name="T18" fmla="*/ 37 w 37"/>
                <a:gd name="T19" fmla="*/ 26 h 27"/>
                <a:gd name="T20" fmla="*/ 36 w 37"/>
                <a:gd name="T21" fmla="*/ 27 h 27"/>
                <a:gd name="T22" fmla="*/ 36 w 37"/>
                <a:gd name="T23" fmla="*/ 27 h 27"/>
                <a:gd name="T24" fmla="*/ 1 w 37"/>
                <a:gd name="T25" fmla="*/ 21 h 27"/>
                <a:gd name="T26" fmla="*/ 1 w 37"/>
                <a:gd name="T27" fmla="*/ 21 h 27"/>
                <a:gd name="T28" fmla="*/ 0 w 37"/>
                <a:gd name="T29" fmla="*/ 21 h 27"/>
                <a:gd name="T30" fmla="*/ 0 w 37"/>
                <a:gd name="T31" fmla="*/ 19 h 27"/>
                <a:gd name="T32" fmla="*/ 0 w 37"/>
                <a:gd name="T33" fmla="*/ 19 h 27"/>
                <a:gd name="T34" fmla="*/ 0 w 37"/>
                <a:gd name="T35" fmla="*/ 2 h 27"/>
                <a:gd name="T36" fmla="*/ 0 w 37"/>
                <a:gd name="T37" fmla="*/ 2 h 27"/>
                <a:gd name="T38" fmla="*/ 0 w 37"/>
                <a:gd name="T39" fmla="*/ 1 h 27"/>
                <a:gd name="T40" fmla="*/ 1 w 37"/>
                <a:gd name="T41" fmla="*/ 0 h 27"/>
                <a:gd name="T42" fmla="*/ 1 w 37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7">
                  <a:moveTo>
                    <a:pt x="1" y="0"/>
                  </a:moveTo>
                  <a:lnTo>
                    <a:pt x="1" y="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31"/>
            <p:cNvSpPr>
              <a:spLocks/>
            </p:cNvSpPr>
            <p:nvPr/>
          </p:nvSpPr>
          <p:spPr bwMode="auto">
            <a:xfrm>
              <a:off x="1239838" y="2235201"/>
              <a:ext cx="58738" cy="33338"/>
            </a:xfrm>
            <a:custGeom>
              <a:avLst/>
              <a:gdLst>
                <a:gd name="T0" fmla="*/ 1 w 37"/>
                <a:gd name="T1" fmla="*/ 0 h 21"/>
                <a:gd name="T2" fmla="*/ 1 w 37"/>
                <a:gd name="T3" fmla="*/ 0 h 21"/>
                <a:gd name="T4" fmla="*/ 36 w 37"/>
                <a:gd name="T5" fmla="*/ 4 h 21"/>
                <a:gd name="T6" fmla="*/ 36 w 37"/>
                <a:gd name="T7" fmla="*/ 4 h 21"/>
                <a:gd name="T8" fmla="*/ 37 w 37"/>
                <a:gd name="T9" fmla="*/ 5 h 21"/>
                <a:gd name="T10" fmla="*/ 37 w 37"/>
                <a:gd name="T11" fmla="*/ 6 h 21"/>
                <a:gd name="T12" fmla="*/ 37 w 37"/>
                <a:gd name="T13" fmla="*/ 6 h 21"/>
                <a:gd name="T14" fmla="*/ 37 w 37"/>
                <a:gd name="T15" fmla="*/ 19 h 21"/>
                <a:gd name="T16" fmla="*/ 37 w 37"/>
                <a:gd name="T17" fmla="*/ 19 h 21"/>
                <a:gd name="T18" fmla="*/ 37 w 37"/>
                <a:gd name="T19" fmla="*/ 20 h 21"/>
                <a:gd name="T20" fmla="*/ 36 w 37"/>
                <a:gd name="T21" fmla="*/ 21 h 21"/>
                <a:gd name="T22" fmla="*/ 36 w 37"/>
                <a:gd name="T23" fmla="*/ 21 h 21"/>
                <a:gd name="T24" fmla="*/ 1 w 37"/>
                <a:gd name="T25" fmla="*/ 21 h 21"/>
                <a:gd name="T26" fmla="*/ 1 w 37"/>
                <a:gd name="T27" fmla="*/ 21 h 21"/>
                <a:gd name="T28" fmla="*/ 0 w 37"/>
                <a:gd name="T29" fmla="*/ 20 h 21"/>
                <a:gd name="T30" fmla="*/ 0 w 37"/>
                <a:gd name="T31" fmla="*/ 19 h 21"/>
                <a:gd name="T32" fmla="*/ 0 w 37"/>
                <a:gd name="T33" fmla="*/ 19 h 21"/>
                <a:gd name="T34" fmla="*/ 0 w 37"/>
                <a:gd name="T35" fmla="*/ 2 h 21"/>
                <a:gd name="T36" fmla="*/ 0 w 37"/>
                <a:gd name="T37" fmla="*/ 2 h 21"/>
                <a:gd name="T38" fmla="*/ 0 w 37"/>
                <a:gd name="T39" fmla="*/ 0 h 21"/>
                <a:gd name="T40" fmla="*/ 1 w 37"/>
                <a:gd name="T41" fmla="*/ 0 h 21"/>
                <a:gd name="T42" fmla="*/ 1 w 37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1">
                  <a:moveTo>
                    <a:pt x="1" y="0"/>
                  </a:moveTo>
                  <a:lnTo>
                    <a:pt x="1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0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32"/>
            <p:cNvSpPr>
              <a:spLocks/>
            </p:cNvSpPr>
            <p:nvPr/>
          </p:nvSpPr>
          <p:spPr bwMode="auto">
            <a:xfrm>
              <a:off x="1239838" y="2279651"/>
              <a:ext cx="58738" cy="33338"/>
            </a:xfrm>
            <a:custGeom>
              <a:avLst/>
              <a:gdLst>
                <a:gd name="T0" fmla="*/ 1 w 37"/>
                <a:gd name="T1" fmla="*/ 1 h 21"/>
                <a:gd name="T2" fmla="*/ 1 w 37"/>
                <a:gd name="T3" fmla="*/ 1 h 21"/>
                <a:gd name="T4" fmla="*/ 36 w 37"/>
                <a:gd name="T5" fmla="*/ 0 h 21"/>
                <a:gd name="T6" fmla="*/ 36 w 37"/>
                <a:gd name="T7" fmla="*/ 0 h 21"/>
                <a:gd name="T8" fmla="*/ 37 w 37"/>
                <a:gd name="T9" fmla="*/ 0 h 21"/>
                <a:gd name="T10" fmla="*/ 37 w 37"/>
                <a:gd name="T11" fmla="*/ 2 h 21"/>
                <a:gd name="T12" fmla="*/ 37 w 37"/>
                <a:gd name="T13" fmla="*/ 2 h 21"/>
                <a:gd name="T14" fmla="*/ 37 w 37"/>
                <a:gd name="T15" fmla="*/ 14 h 21"/>
                <a:gd name="T16" fmla="*/ 37 w 37"/>
                <a:gd name="T17" fmla="*/ 14 h 21"/>
                <a:gd name="T18" fmla="*/ 37 w 37"/>
                <a:gd name="T19" fmla="*/ 16 h 21"/>
                <a:gd name="T20" fmla="*/ 36 w 37"/>
                <a:gd name="T21" fmla="*/ 16 h 21"/>
                <a:gd name="T22" fmla="*/ 36 w 37"/>
                <a:gd name="T23" fmla="*/ 16 h 21"/>
                <a:gd name="T24" fmla="*/ 1 w 37"/>
                <a:gd name="T25" fmla="*/ 21 h 21"/>
                <a:gd name="T26" fmla="*/ 1 w 37"/>
                <a:gd name="T27" fmla="*/ 21 h 21"/>
                <a:gd name="T28" fmla="*/ 0 w 37"/>
                <a:gd name="T29" fmla="*/ 21 h 21"/>
                <a:gd name="T30" fmla="*/ 0 w 37"/>
                <a:gd name="T31" fmla="*/ 20 h 21"/>
                <a:gd name="T32" fmla="*/ 0 w 37"/>
                <a:gd name="T33" fmla="*/ 20 h 21"/>
                <a:gd name="T34" fmla="*/ 0 w 37"/>
                <a:gd name="T35" fmla="*/ 3 h 21"/>
                <a:gd name="T36" fmla="*/ 0 w 37"/>
                <a:gd name="T37" fmla="*/ 3 h 21"/>
                <a:gd name="T38" fmla="*/ 0 w 37"/>
                <a:gd name="T39" fmla="*/ 2 h 21"/>
                <a:gd name="T40" fmla="*/ 1 w 37"/>
                <a:gd name="T41" fmla="*/ 1 h 21"/>
                <a:gd name="T42" fmla="*/ 1 w 37"/>
                <a:gd name="T4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1">
                  <a:moveTo>
                    <a:pt x="1" y="1"/>
                  </a:moveTo>
                  <a:lnTo>
                    <a:pt x="1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33"/>
            <p:cNvSpPr>
              <a:spLocks/>
            </p:cNvSpPr>
            <p:nvPr/>
          </p:nvSpPr>
          <p:spPr bwMode="auto">
            <a:xfrm>
              <a:off x="1239838" y="2320926"/>
              <a:ext cx="58738" cy="20638"/>
            </a:xfrm>
            <a:custGeom>
              <a:avLst/>
              <a:gdLst>
                <a:gd name="T0" fmla="*/ 1 w 37"/>
                <a:gd name="T1" fmla="*/ 7 h 13"/>
                <a:gd name="T2" fmla="*/ 1 w 37"/>
                <a:gd name="T3" fmla="*/ 7 h 13"/>
                <a:gd name="T4" fmla="*/ 36 w 37"/>
                <a:gd name="T5" fmla="*/ 0 h 13"/>
                <a:gd name="T6" fmla="*/ 36 w 37"/>
                <a:gd name="T7" fmla="*/ 0 h 13"/>
                <a:gd name="T8" fmla="*/ 37 w 37"/>
                <a:gd name="T9" fmla="*/ 0 h 13"/>
                <a:gd name="T10" fmla="*/ 37 w 37"/>
                <a:gd name="T11" fmla="*/ 2 h 13"/>
                <a:gd name="T12" fmla="*/ 37 w 37"/>
                <a:gd name="T13" fmla="*/ 2 h 13"/>
                <a:gd name="T14" fmla="*/ 37 w 37"/>
                <a:gd name="T15" fmla="*/ 3 h 13"/>
                <a:gd name="T16" fmla="*/ 37 w 37"/>
                <a:gd name="T17" fmla="*/ 3 h 13"/>
                <a:gd name="T18" fmla="*/ 37 w 37"/>
                <a:gd name="T19" fmla="*/ 4 h 13"/>
                <a:gd name="T20" fmla="*/ 36 w 37"/>
                <a:gd name="T21" fmla="*/ 5 h 13"/>
                <a:gd name="T22" fmla="*/ 36 w 37"/>
                <a:gd name="T23" fmla="*/ 5 h 13"/>
                <a:gd name="T24" fmla="*/ 1 w 37"/>
                <a:gd name="T25" fmla="*/ 13 h 13"/>
                <a:gd name="T26" fmla="*/ 1 w 37"/>
                <a:gd name="T27" fmla="*/ 13 h 13"/>
                <a:gd name="T28" fmla="*/ 0 w 37"/>
                <a:gd name="T29" fmla="*/ 13 h 13"/>
                <a:gd name="T30" fmla="*/ 0 w 37"/>
                <a:gd name="T31" fmla="*/ 11 h 13"/>
                <a:gd name="T32" fmla="*/ 0 w 37"/>
                <a:gd name="T33" fmla="*/ 11 h 13"/>
                <a:gd name="T34" fmla="*/ 0 w 37"/>
                <a:gd name="T35" fmla="*/ 10 h 13"/>
                <a:gd name="T36" fmla="*/ 0 w 37"/>
                <a:gd name="T37" fmla="*/ 10 h 13"/>
                <a:gd name="T38" fmla="*/ 0 w 37"/>
                <a:gd name="T39" fmla="*/ 8 h 13"/>
                <a:gd name="T40" fmla="*/ 1 w 37"/>
                <a:gd name="T41" fmla="*/ 7 h 13"/>
                <a:gd name="T42" fmla="*/ 1 w 37"/>
                <a:gd name="T4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3">
                  <a:moveTo>
                    <a:pt x="1" y="7"/>
                  </a:moveTo>
                  <a:lnTo>
                    <a:pt x="1" y="7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34"/>
            <p:cNvSpPr>
              <a:spLocks/>
            </p:cNvSpPr>
            <p:nvPr/>
          </p:nvSpPr>
          <p:spPr bwMode="auto">
            <a:xfrm>
              <a:off x="1239838" y="2333626"/>
              <a:ext cx="58738" cy="25400"/>
            </a:xfrm>
            <a:custGeom>
              <a:avLst/>
              <a:gdLst>
                <a:gd name="T0" fmla="*/ 1 w 37"/>
                <a:gd name="T1" fmla="*/ 9 h 16"/>
                <a:gd name="T2" fmla="*/ 1 w 37"/>
                <a:gd name="T3" fmla="*/ 9 h 16"/>
                <a:gd name="T4" fmla="*/ 36 w 37"/>
                <a:gd name="T5" fmla="*/ 0 h 16"/>
                <a:gd name="T6" fmla="*/ 36 w 37"/>
                <a:gd name="T7" fmla="*/ 0 h 16"/>
                <a:gd name="T8" fmla="*/ 37 w 37"/>
                <a:gd name="T9" fmla="*/ 1 h 16"/>
                <a:gd name="T10" fmla="*/ 37 w 37"/>
                <a:gd name="T11" fmla="*/ 2 h 16"/>
                <a:gd name="T12" fmla="*/ 37 w 37"/>
                <a:gd name="T13" fmla="*/ 2 h 16"/>
                <a:gd name="T14" fmla="*/ 37 w 37"/>
                <a:gd name="T15" fmla="*/ 3 h 16"/>
                <a:gd name="T16" fmla="*/ 37 w 37"/>
                <a:gd name="T17" fmla="*/ 3 h 16"/>
                <a:gd name="T18" fmla="*/ 37 w 37"/>
                <a:gd name="T19" fmla="*/ 4 h 16"/>
                <a:gd name="T20" fmla="*/ 36 w 37"/>
                <a:gd name="T21" fmla="*/ 5 h 16"/>
                <a:gd name="T22" fmla="*/ 36 w 37"/>
                <a:gd name="T23" fmla="*/ 5 h 16"/>
                <a:gd name="T24" fmla="*/ 1 w 37"/>
                <a:gd name="T25" fmla="*/ 16 h 16"/>
                <a:gd name="T26" fmla="*/ 1 w 37"/>
                <a:gd name="T27" fmla="*/ 16 h 16"/>
                <a:gd name="T28" fmla="*/ 0 w 37"/>
                <a:gd name="T29" fmla="*/ 16 h 16"/>
                <a:gd name="T30" fmla="*/ 0 w 37"/>
                <a:gd name="T31" fmla="*/ 14 h 16"/>
                <a:gd name="T32" fmla="*/ 0 w 37"/>
                <a:gd name="T33" fmla="*/ 14 h 16"/>
                <a:gd name="T34" fmla="*/ 0 w 37"/>
                <a:gd name="T35" fmla="*/ 13 h 16"/>
                <a:gd name="T36" fmla="*/ 0 w 37"/>
                <a:gd name="T37" fmla="*/ 13 h 16"/>
                <a:gd name="T38" fmla="*/ 0 w 37"/>
                <a:gd name="T39" fmla="*/ 10 h 16"/>
                <a:gd name="T40" fmla="*/ 1 w 37"/>
                <a:gd name="T41" fmla="*/ 9 h 16"/>
                <a:gd name="T42" fmla="*/ 1 w 37"/>
                <a:gd name="T4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1" y="9"/>
                  </a:moveTo>
                  <a:lnTo>
                    <a:pt x="1" y="9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35"/>
            <p:cNvSpPr>
              <a:spLocks/>
            </p:cNvSpPr>
            <p:nvPr/>
          </p:nvSpPr>
          <p:spPr bwMode="auto">
            <a:xfrm>
              <a:off x="685800" y="1917701"/>
              <a:ext cx="161925" cy="611188"/>
            </a:xfrm>
            <a:custGeom>
              <a:avLst/>
              <a:gdLst>
                <a:gd name="T0" fmla="*/ 102 w 102"/>
                <a:gd name="T1" fmla="*/ 385 h 385"/>
                <a:gd name="T2" fmla="*/ 0 w 102"/>
                <a:gd name="T3" fmla="*/ 380 h 385"/>
                <a:gd name="T4" fmla="*/ 0 w 102"/>
                <a:gd name="T5" fmla="*/ 0 h 385"/>
                <a:gd name="T6" fmla="*/ 102 w 102"/>
                <a:gd name="T7" fmla="*/ 2 h 385"/>
                <a:gd name="T8" fmla="*/ 102 w 102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385">
                  <a:moveTo>
                    <a:pt x="102" y="385"/>
                  </a:moveTo>
                  <a:lnTo>
                    <a:pt x="0" y="380"/>
                  </a:lnTo>
                  <a:lnTo>
                    <a:pt x="0" y="0"/>
                  </a:lnTo>
                  <a:lnTo>
                    <a:pt x="102" y="2"/>
                  </a:lnTo>
                  <a:lnTo>
                    <a:pt x="102" y="385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36"/>
            <p:cNvSpPr>
              <a:spLocks/>
            </p:cNvSpPr>
            <p:nvPr/>
          </p:nvSpPr>
          <p:spPr bwMode="auto">
            <a:xfrm>
              <a:off x="1785938" y="1922463"/>
              <a:ext cx="90488" cy="604838"/>
            </a:xfrm>
            <a:custGeom>
              <a:avLst/>
              <a:gdLst>
                <a:gd name="T0" fmla="*/ 57 w 57"/>
                <a:gd name="T1" fmla="*/ 5 h 381"/>
                <a:gd name="T2" fmla="*/ 57 w 57"/>
                <a:gd name="T3" fmla="*/ 5 h 381"/>
                <a:gd name="T4" fmla="*/ 57 w 57"/>
                <a:gd name="T5" fmla="*/ 1 h 381"/>
                <a:gd name="T6" fmla="*/ 56 w 57"/>
                <a:gd name="T7" fmla="*/ 0 h 381"/>
                <a:gd name="T8" fmla="*/ 55 w 57"/>
                <a:gd name="T9" fmla="*/ 0 h 381"/>
                <a:gd name="T10" fmla="*/ 54 w 57"/>
                <a:gd name="T11" fmla="*/ 0 h 381"/>
                <a:gd name="T12" fmla="*/ 54 w 57"/>
                <a:gd name="T13" fmla="*/ 0 h 381"/>
                <a:gd name="T14" fmla="*/ 4 w 57"/>
                <a:gd name="T15" fmla="*/ 25 h 381"/>
                <a:gd name="T16" fmla="*/ 4 w 57"/>
                <a:gd name="T17" fmla="*/ 25 h 381"/>
                <a:gd name="T18" fmla="*/ 1 w 57"/>
                <a:gd name="T19" fmla="*/ 27 h 381"/>
                <a:gd name="T20" fmla="*/ 0 w 57"/>
                <a:gd name="T21" fmla="*/ 31 h 381"/>
                <a:gd name="T22" fmla="*/ 0 w 57"/>
                <a:gd name="T23" fmla="*/ 31 h 381"/>
                <a:gd name="T24" fmla="*/ 1 w 57"/>
                <a:gd name="T25" fmla="*/ 194 h 381"/>
                <a:gd name="T26" fmla="*/ 1 w 57"/>
                <a:gd name="T27" fmla="*/ 194 h 381"/>
                <a:gd name="T28" fmla="*/ 2 w 57"/>
                <a:gd name="T29" fmla="*/ 357 h 381"/>
                <a:gd name="T30" fmla="*/ 2 w 57"/>
                <a:gd name="T31" fmla="*/ 357 h 381"/>
                <a:gd name="T32" fmla="*/ 2 w 57"/>
                <a:gd name="T33" fmla="*/ 360 h 381"/>
                <a:gd name="T34" fmla="*/ 3 w 57"/>
                <a:gd name="T35" fmla="*/ 362 h 381"/>
                <a:gd name="T36" fmla="*/ 5 w 57"/>
                <a:gd name="T37" fmla="*/ 363 h 381"/>
                <a:gd name="T38" fmla="*/ 5 w 57"/>
                <a:gd name="T39" fmla="*/ 363 h 381"/>
                <a:gd name="T40" fmla="*/ 54 w 57"/>
                <a:gd name="T41" fmla="*/ 381 h 381"/>
                <a:gd name="T42" fmla="*/ 54 w 57"/>
                <a:gd name="T43" fmla="*/ 381 h 381"/>
                <a:gd name="T44" fmla="*/ 55 w 57"/>
                <a:gd name="T45" fmla="*/ 381 h 381"/>
                <a:gd name="T46" fmla="*/ 56 w 57"/>
                <a:gd name="T47" fmla="*/ 381 h 381"/>
                <a:gd name="T48" fmla="*/ 57 w 57"/>
                <a:gd name="T49" fmla="*/ 379 h 381"/>
                <a:gd name="T50" fmla="*/ 57 w 57"/>
                <a:gd name="T51" fmla="*/ 375 h 381"/>
                <a:gd name="T52" fmla="*/ 57 w 57"/>
                <a:gd name="T53" fmla="*/ 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381">
                  <a:moveTo>
                    <a:pt x="57" y="5"/>
                  </a:moveTo>
                  <a:lnTo>
                    <a:pt x="57" y="5"/>
                  </a:lnTo>
                  <a:lnTo>
                    <a:pt x="57" y="1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2" y="357"/>
                  </a:lnTo>
                  <a:lnTo>
                    <a:pt x="2" y="357"/>
                  </a:lnTo>
                  <a:lnTo>
                    <a:pt x="2" y="360"/>
                  </a:lnTo>
                  <a:lnTo>
                    <a:pt x="3" y="362"/>
                  </a:lnTo>
                  <a:lnTo>
                    <a:pt x="5" y="363"/>
                  </a:lnTo>
                  <a:lnTo>
                    <a:pt x="5" y="363"/>
                  </a:lnTo>
                  <a:lnTo>
                    <a:pt x="54" y="381"/>
                  </a:lnTo>
                  <a:lnTo>
                    <a:pt x="54" y="381"/>
                  </a:lnTo>
                  <a:lnTo>
                    <a:pt x="55" y="381"/>
                  </a:lnTo>
                  <a:lnTo>
                    <a:pt x="56" y="381"/>
                  </a:lnTo>
                  <a:lnTo>
                    <a:pt x="57" y="379"/>
                  </a:lnTo>
                  <a:lnTo>
                    <a:pt x="57" y="37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37"/>
            <p:cNvSpPr>
              <a:spLocks/>
            </p:cNvSpPr>
            <p:nvPr/>
          </p:nvSpPr>
          <p:spPr bwMode="auto">
            <a:xfrm>
              <a:off x="1785938" y="1922463"/>
              <a:ext cx="90488" cy="604838"/>
            </a:xfrm>
            <a:custGeom>
              <a:avLst/>
              <a:gdLst>
                <a:gd name="T0" fmla="*/ 57 w 57"/>
                <a:gd name="T1" fmla="*/ 5 h 381"/>
                <a:gd name="T2" fmla="*/ 57 w 57"/>
                <a:gd name="T3" fmla="*/ 5 h 381"/>
                <a:gd name="T4" fmla="*/ 57 w 57"/>
                <a:gd name="T5" fmla="*/ 1 h 381"/>
                <a:gd name="T6" fmla="*/ 56 w 57"/>
                <a:gd name="T7" fmla="*/ 0 h 381"/>
                <a:gd name="T8" fmla="*/ 55 w 57"/>
                <a:gd name="T9" fmla="*/ 0 h 381"/>
                <a:gd name="T10" fmla="*/ 54 w 57"/>
                <a:gd name="T11" fmla="*/ 0 h 381"/>
                <a:gd name="T12" fmla="*/ 54 w 57"/>
                <a:gd name="T13" fmla="*/ 0 h 381"/>
                <a:gd name="T14" fmla="*/ 4 w 57"/>
                <a:gd name="T15" fmla="*/ 25 h 381"/>
                <a:gd name="T16" fmla="*/ 4 w 57"/>
                <a:gd name="T17" fmla="*/ 25 h 381"/>
                <a:gd name="T18" fmla="*/ 1 w 57"/>
                <a:gd name="T19" fmla="*/ 27 h 381"/>
                <a:gd name="T20" fmla="*/ 0 w 57"/>
                <a:gd name="T21" fmla="*/ 31 h 381"/>
                <a:gd name="T22" fmla="*/ 0 w 57"/>
                <a:gd name="T23" fmla="*/ 31 h 381"/>
                <a:gd name="T24" fmla="*/ 1 w 57"/>
                <a:gd name="T25" fmla="*/ 194 h 381"/>
                <a:gd name="T26" fmla="*/ 1 w 57"/>
                <a:gd name="T27" fmla="*/ 194 h 381"/>
                <a:gd name="T28" fmla="*/ 2 w 57"/>
                <a:gd name="T29" fmla="*/ 357 h 381"/>
                <a:gd name="T30" fmla="*/ 2 w 57"/>
                <a:gd name="T31" fmla="*/ 357 h 381"/>
                <a:gd name="T32" fmla="*/ 2 w 57"/>
                <a:gd name="T33" fmla="*/ 360 h 381"/>
                <a:gd name="T34" fmla="*/ 3 w 57"/>
                <a:gd name="T35" fmla="*/ 362 h 381"/>
                <a:gd name="T36" fmla="*/ 5 w 57"/>
                <a:gd name="T37" fmla="*/ 363 h 381"/>
                <a:gd name="T38" fmla="*/ 5 w 57"/>
                <a:gd name="T39" fmla="*/ 363 h 381"/>
                <a:gd name="T40" fmla="*/ 54 w 57"/>
                <a:gd name="T41" fmla="*/ 381 h 381"/>
                <a:gd name="T42" fmla="*/ 54 w 57"/>
                <a:gd name="T43" fmla="*/ 381 h 381"/>
                <a:gd name="T44" fmla="*/ 55 w 57"/>
                <a:gd name="T45" fmla="*/ 381 h 381"/>
                <a:gd name="T46" fmla="*/ 56 w 57"/>
                <a:gd name="T47" fmla="*/ 381 h 381"/>
                <a:gd name="T48" fmla="*/ 57 w 57"/>
                <a:gd name="T49" fmla="*/ 379 h 381"/>
                <a:gd name="T50" fmla="*/ 57 w 57"/>
                <a:gd name="T51" fmla="*/ 37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7" h="381">
                  <a:moveTo>
                    <a:pt x="57" y="5"/>
                  </a:moveTo>
                  <a:lnTo>
                    <a:pt x="57" y="5"/>
                  </a:lnTo>
                  <a:lnTo>
                    <a:pt x="57" y="1"/>
                  </a:lnTo>
                  <a:lnTo>
                    <a:pt x="56" y="0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194"/>
                  </a:lnTo>
                  <a:lnTo>
                    <a:pt x="1" y="194"/>
                  </a:lnTo>
                  <a:lnTo>
                    <a:pt x="2" y="357"/>
                  </a:lnTo>
                  <a:lnTo>
                    <a:pt x="2" y="357"/>
                  </a:lnTo>
                  <a:lnTo>
                    <a:pt x="2" y="360"/>
                  </a:lnTo>
                  <a:lnTo>
                    <a:pt x="3" y="362"/>
                  </a:lnTo>
                  <a:lnTo>
                    <a:pt x="5" y="363"/>
                  </a:lnTo>
                  <a:lnTo>
                    <a:pt x="5" y="363"/>
                  </a:lnTo>
                  <a:lnTo>
                    <a:pt x="54" y="381"/>
                  </a:lnTo>
                  <a:lnTo>
                    <a:pt x="54" y="381"/>
                  </a:lnTo>
                  <a:lnTo>
                    <a:pt x="55" y="381"/>
                  </a:lnTo>
                  <a:lnTo>
                    <a:pt x="56" y="381"/>
                  </a:lnTo>
                  <a:lnTo>
                    <a:pt x="57" y="379"/>
                  </a:lnTo>
                  <a:lnTo>
                    <a:pt x="57" y="3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38"/>
            <p:cNvSpPr>
              <a:spLocks/>
            </p:cNvSpPr>
            <p:nvPr/>
          </p:nvSpPr>
          <p:spPr bwMode="auto">
            <a:xfrm>
              <a:off x="1801813" y="1981201"/>
              <a:ext cx="57150" cy="93663"/>
            </a:xfrm>
            <a:custGeom>
              <a:avLst/>
              <a:gdLst>
                <a:gd name="T0" fmla="*/ 35 w 36"/>
                <a:gd name="T1" fmla="*/ 0 h 59"/>
                <a:gd name="T2" fmla="*/ 35 w 36"/>
                <a:gd name="T3" fmla="*/ 0 h 59"/>
                <a:gd name="T4" fmla="*/ 1 w 36"/>
                <a:gd name="T5" fmla="*/ 13 h 59"/>
                <a:gd name="T6" fmla="*/ 1 w 36"/>
                <a:gd name="T7" fmla="*/ 13 h 59"/>
                <a:gd name="T8" fmla="*/ 0 w 36"/>
                <a:gd name="T9" fmla="*/ 15 h 59"/>
                <a:gd name="T10" fmla="*/ 0 w 36"/>
                <a:gd name="T11" fmla="*/ 19 h 59"/>
                <a:gd name="T12" fmla="*/ 0 w 36"/>
                <a:gd name="T13" fmla="*/ 19 h 59"/>
                <a:gd name="T14" fmla="*/ 0 w 36"/>
                <a:gd name="T15" fmla="*/ 54 h 59"/>
                <a:gd name="T16" fmla="*/ 0 w 36"/>
                <a:gd name="T17" fmla="*/ 54 h 59"/>
                <a:gd name="T18" fmla="*/ 1 w 36"/>
                <a:gd name="T19" fmla="*/ 58 h 59"/>
                <a:gd name="T20" fmla="*/ 2 w 36"/>
                <a:gd name="T21" fmla="*/ 59 h 59"/>
                <a:gd name="T22" fmla="*/ 2 w 36"/>
                <a:gd name="T23" fmla="*/ 59 h 59"/>
                <a:gd name="T24" fmla="*/ 35 w 36"/>
                <a:gd name="T25" fmla="*/ 48 h 59"/>
                <a:gd name="T26" fmla="*/ 35 w 36"/>
                <a:gd name="T27" fmla="*/ 48 h 59"/>
                <a:gd name="T28" fmla="*/ 36 w 36"/>
                <a:gd name="T29" fmla="*/ 47 h 59"/>
                <a:gd name="T30" fmla="*/ 36 w 36"/>
                <a:gd name="T31" fmla="*/ 42 h 59"/>
                <a:gd name="T32" fmla="*/ 36 w 36"/>
                <a:gd name="T33" fmla="*/ 42 h 59"/>
                <a:gd name="T34" fmla="*/ 36 w 36"/>
                <a:gd name="T35" fmla="*/ 4 h 59"/>
                <a:gd name="T36" fmla="*/ 36 w 36"/>
                <a:gd name="T37" fmla="*/ 4 h 59"/>
                <a:gd name="T38" fmla="*/ 36 w 36"/>
                <a:gd name="T39" fmla="*/ 1 h 59"/>
                <a:gd name="T40" fmla="*/ 35 w 36"/>
                <a:gd name="T41" fmla="*/ 0 h 59"/>
                <a:gd name="T42" fmla="*/ 35 w 36"/>
                <a:gd name="T43" fmla="*/ 0 h 59"/>
                <a:gd name="T44" fmla="*/ 35 w 36"/>
                <a:gd name="T4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59">
                  <a:moveTo>
                    <a:pt x="35" y="0"/>
                  </a:moveTo>
                  <a:lnTo>
                    <a:pt x="35" y="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6" y="47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39"/>
            <p:cNvSpPr>
              <a:spLocks/>
            </p:cNvSpPr>
            <p:nvPr/>
          </p:nvSpPr>
          <p:spPr bwMode="auto">
            <a:xfrm>
              <a:off x="1801813" y="2084388"/>
              <a:ext cx="58738" cy="87313"/>
            </a:xfrm>
            <a:custGeom>
              <a:avLst/>
              <a:gdLst>
                <a:gd name="T0" fmla="*/ 35 w 37"/>
                <a:gd name="T1" fmla="*/ 0 h 55"/>
                <a:gd name="T2" fmla="*/ 35 w 37"/>
                <a:gd name="T3" fmla="*/ 0 h 55"/>
                <a:gd name="T4" fmla="*/ 2 w 37"/>
                <a:gd name="T5" fmla="*/ 10 h 55"/>
                <a:gd name="T6" fmla="*/ 2 w 37"/>
                <a:gd name="T7" fmla="*/ 10 h 55"/>
                <a:gd name="T8" fmla="*/ 1 w 37"/>
                <a:gd name="T9" fmla="*/ 12 h 55"/>
                <a:gd name="T10" fmla="*/ 0 w 37"/>
                <a:gd name="T11" fmla="*/ 15 h 55"/>
                <a:gd name="T12" fmla="*/ 0 w 37"/>
                <a:gd name="T13" fmla="*/ 15 h 55"/>
                <a:gd name="T14" fmla="*/ 1 w 37"/>
                <a:gd name="T15" fmla="*/ 50 h 55"/>
                <a:gd name="T16" fmla="*/ 1 w 37"/>
                <a:gd name="T17" fmla="*/ 50 h 55"/>
                <a:gd name="T18" fmla="*/ 1 w 37"/>
                <a:gd name="T19" fmla="*/ 54 h 55"/>
                <a:gd name="T20" fmla="*/ 2 w 37"/>
                <a:gd name="T21" fmla="*/ 55 h 55"/>
                <a:gd name="T22" fmla="*/ 2 w 37"/>
                <a:gd name="T23" fmla="*/ 55 h 55"/>
                <a:gd name="T24" fmla="*/ 35 w 37"/>
                <a:gd name="T25" fmla="*/ 49 h 55"/>
                <a:gd name="T26" fmla="*/ 35 w 37"/>
                <a:gd name="T27" fmla="*/ 49 h 55"/>
                <a:gd name="T28" fmla="*/ 36 w 37"/>
                <a:gd name="T29" fmla="*/ 47 h 55"/>
                <a:gd name="T30" fmla="*/ 37 w 37"/>
                <a:gd name="T31" fmla="*/ 44 h 55"/>
                <a:gd name="T32" fmla="*/ 37 w 37"/>
                <a:gd name="T33" fmla="*/ 44 h 55"/>
                <a:gd name="T34" fmla="*/ 37 w 37"/>
                <a:gd name="T35" fmla="*/ 6 h 55"/>
                <a:gd name="T36" fmla="*/ 37 w 37"/>
                <a:gd name="T37" fmla="*/ 6 h 55"/>
                <a:gd name="T38" fmla="*/ 36 w 37"/>
                <a:gd name="T39" fmla="*/ 1 h 55"/>
                <a:gd name="T40" fmla="*/ 35 w 37"/>
                <a:gd name="T41" fmla="*/ 0 h 55"/>
                <a:gd name="T42" fmla="*/ 35 w 37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5">
                  <a:moveTo>
                    <a:pt x="35" y="0"/>
                  </a:moveTo>
                  <a:lnTo>
                    <a:pt x="35" y="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50"/>
                  </a:lnTo>
                  <a:lnTo>
                    <a:pt x="1" y="50"/>
                  </a:lnTo>
                  <a:lnTo>
                    <a:pt x="1" y="54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7" y="44"/>
                  </a:lnTo>
                  <a:lnTo>
                    <a:pt x="37" y="44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40"/>
            <p:cNvSpPr>
              <a:spLocks/>
            </p:cNvSpPr>
            <p:nvPr/>
          </p:nvSpPr>
          <p:spPr bwMode="auto">
            <a:xfrm>
              <a:off x="1803400" y="2190751"/>
              <a:ext cx="57150" cy="77788"/>
            </a:xfrm>
            <a:custGeom>
              <a:avLst/>
              <a:gdLst>
                <a:gd name="T0" fmla="*/ 34 w 36"/>
                <a:gd name="T1" fmla="*/ 0 h 49"/>
                <a:gd name="T2" fmla="*/ 34 w 36"/>
                <a:gd name="T3" fmla="*/ 0 h 49"/>
                <a:gd name="T4" fmla="*/ 1 w 36"/>
                <a:gd name="T5" fmla="*/ 4 h 49"/>
                <a:gd name="T6" fmla="*/ 1 w 36"/>
                <a:gd name="T7" fmla="*/ 4 h 49"/>
                <a:gd name="T8" fmla="*/ 0 w 36"/>
                <a:gd name="T9" fmla="*/ 5 h 49"/>
                <a:gd name="T10" fmla="*/ 0 w 36"/>
                <a:gd name="T11" fmla="*/ 9 h 49"/>
                <a:gd name="T12" fmla="*/ 0 w 36"/>
                <a:gd name="T13" fmla="*/ 9 h 49"/>
                <a:gd name="T14" fmla="*/ 0 w 36"/>
                <a:gd name="T15" fmla="*/ 44 h 49"/>
                <a:gd name="T16" fmla="*/ 0 w 36"/>
                <a:gd name="T17" fmla="*/ 44 h 49"/>
                <a:gd name="T18" fmla="*/ 0 w 36"/>
                <a:gd name="T19" fmla="*/ 47 h 49"/>
                <a:gd name="T20" fmla="*/ 1 w 36"/>
                <a:gd name="T21" fmla="*/ 49 h 49"/>
                <a:gd name="T22" fmla="*/ 1 w 36"/>
                <a:gd name="T23" fmla="*/ 49 h 49"/>
                <a:gd name="T24" fmla="*/ 35 w 36"/>
                <a:gd name="T25" fmla="*/ 49 h 49"/>
                <a:gd name="T26" fmla="*/ 35 w 36"/>
                <a:gd name="T27" fmla="*/ 49 h 49"/>
                <a:gd name="T28" fmla="*/ 36 w 36"/>
                <a:gd name="T29" fmla="*/ 47 h 49"/>
                <a:gd name="T30" fmla="*/ 36 w 36"/>
                <a:gd name="T31" fmla="*/ 44 h 49"/>
                <a:gd name="T32" fmla="*/ 36 w 36"/>
                <a:gd name="T33" fmla="*/ 44 h 49"/>
                <a:gd name="T34" fmla="*/ 36 w 36"/>
                <a:gd name="T35" fmla="*/ 5 h 49"/>
                <a:gd name="T36" fmla="*/ 36 w 36"/>
                <a:gd name="T37" fmla="*/ 5 h 49"/>
                <a:gd name="T38" fmla="*/ 35 w 36"/>
                <a:gd name="T39" fmla="*/ 1 h 49"/>
                <a:gd name="T40" fmla="*/ 34 w 36"/>
                <a:gd name="T41" fmla="*/ 0 h 49"/>
                <a:gd name="T42" fmla="*/ 34 w 36"/>
                <a:gd name="T4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49">
                  <a:moveTo>
                    <a:pt x="34" y="0"/>
                  </a:moveTo>
                  <a:lnTo>
                    <a:pt x="34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35" y="49"/>
                  </a:lnTo>
                  <a:lnTo>
                    <a:pt x="35" y="49"/>
                  </a:lnTo>
                  <a:lnTo>
                    <a:pt x="36" y="47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5"/>
                  </a:lnTo>
                  <a:lnTo>
                    <a:pt x="36" y="5"/>
                  </a:lnTo>
                  <a:lnTo>
                    <a:pt x="35" y="1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41"/>
            <p:cNvSpPr>
              <a:spLocks/>
            </p:cNvSpPr>
            <p:nvPr/>
          </p:nvSpPr>
          <p:spPr bwMode="auto">
            <a:xfrm>
              <a:off x="1803400" y="2293938"/>
              <a:ext cx="58738" cy="79375"/>
            </a:xfrm>
            <a:custGeom>
              <a:avLst/>
              <a:gdLst>
                <a:gd name="T0" fmla="*/ 35 w 37"/>
                <a:gd name="T1" fmla="*/ 1 h 50"/>
                <a:gd name="T2" fmla="*/ 35 w 37"/>
                <a:gd name="T3" fmla="*/ 1 h 50"/>
                <a:gd name="T4" fmla="*/ 2 w 37"/>
                <a:gd name="T5" fmla="*/ 0 h 50"/>
                <a:gd name="T6" fmla="*/ 2 w 37"/>
                <a:gd name="T7" fmla="*/ 0 h 50"/>
                <a:gd name="T8" fmla="*/ 0 w 37"/>
                <a:gd name="T9" fmla="*/ 1 h 50"/>
                <a:gd name="T10" fmla="*/ 0 w 37"/>
                <a:gd name="T11" fmla="*/ 5 h 50"/>
                <a:gd name="T12" fmla="*/ 0 w 37"/>
                <a:gd name="T13" fmla="*/ 5 h 50"/>
                <a:gd name="T14" fmla="*/ 0 w 37"/>
                <a:gd name="T15" fmla="*/ 40 h 50"/>
                <a:gd name="T16" fmla="*/ 0 w 37"/>
                <a:gd name="T17" fmla="*/ 40 h 50"/>
                <a:gd name="T18" fmla="*/ 1 w 37"/>
                <a:gd name="T19" fmla="*/ 44 h 50"/>
                <a:gd name="T20" fmla="*/ 2 w 37"/>
                <a:gd name="T21" fmla="*/ 45 h 50"/>
                <a:gd name="T22" fmla="*/ 2 w 37"/>
                <a:gd name="T23" fmla="*/ 45 h 50"/>
                <a:gd name="T24" fmla="*/ 35 w 37"/>
                <a:gd name="T25" fmla="*/ 50 h 50"/>
                <a:gd name="T26" fmla="*/ 35 w 37"/>
                <a:gd name="T27" fmla="*/ 50 h 50"/>
                <a:gd name="T28" fmla="*/ 36 w 37"/>
                <a:gd name="T29" fmla="*/ 49 h 50"/>
                <a:gd name="T30" fmla="*/ 37 w 37"/>
                <a:gd name="T31" fmla="*/ 45 h 50"/>
                <a:gd name="T32" fmla="*/ 37 w 37"/>
                <a:gd name="T33" fmla="*/ 45 h 50"/>
                <a:gd name="T34" fmla="*/ 36 w 37"/>
                <a:gd name="T35" fmla="*/ 7 h 50"/>
                <a:gd name="T36" fmla="*/ 36 w 37"/>
                <a:gd name="T37" fmla="*/ 7 h 50"/>
                <a:gd name="T38" fmla="*/ 36 w 37"/>
                <a:gd name="T39" fmla="*/ 3 h 50"/>
                <a:gd name="T40" fmla="*/ 35 w 37"/>
                <a:gd name="T41" fmla="*/ 1 h 50"/>
                <a:gd name="T42" fmla="*/ 35 w 37"/>
                <a:gd name="T4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0">
                  <a:moveTo>
                    <a:pt x="35" y="1"/>
                  </a:moveTo>
                  <a:lnTo>
                    <a:pt x="35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6" y="3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342"/>
            <p:cNvSpPr>
              <a:spLocks/>
            </p:cNvSpPr>
            <p:nvPr/>
          </p:nvSpPr>
          <p:spPr bwMode="auto">
            <a:xfrm>
              <a:off x="1803400" y="2403476"/>
              <a:ext cx="58738" cy="34925"/>
            </a:xfrm>
            <a:custGeom>
              <a:avLst/>
              <a:gdLst>
                <a:gd name="T0" fmla="*/ 35 w 37"/>
                <a:gd name="T1" fmla="*/ 7 h 22"/>
                <a:gd name="T2" fmla="*/ 35 w 37"/>
                <a:gd name="T3" fmla="*/ 7 h 22"/>
                <a:gd name="T4" fmla="*/ 2 w 37"/>
                <a:gd name="T5" fmla="*/ 0 h 22"/>
                <a:gd name="T6" fmla="*/ 2 w 37"/>
                <a:gd name="T7" fmla="*/ 0 h 22"/>
                <a:gd name="T8" fmla="*/ 1 w 37"/>
                <a:gd name="T9" fmla="*/ 1 h 22"/>
                <a:gd name="T10" fmla="*/ 0 w 37"/>
                <a:gd name="T11" fmla="*/ 4 h 22"/>
                <a:gd name="T12" fmla="*/ 0 w 37"/>
                <a:gd name="T13" fmla="*/ 4 h 22"/>
                <a:gd name="T14" fmla="*/ 0 w 37"/>
                <a:gd name="T15" fmla="*/ 8 h 22"/>
                <a:gd name="T16" fmla="*/ 0 w 37"/>
                <a:gd name="T17" fmla="*/ 8 h 22"/>
                <a:gd name="T18" fmla="*/ 1 w 37"/>
                <a:gd name="T19" fmla="*/ 11 h 22"/>
                <a:gd name="T20" fmla="*/ 2 w 37"/>
                <a:gd name="T21" fmla="*/ 13 h 22"/>
                <a:gd name="T22" fmla="*/ 2 w 37"/>
                <a:gd name="T23" fmla="*/ 13 h 22"/>
                <a:gd name="T24" fmla="*/ 35 w 37"/>
                <a:gd name="T25" fmla="*/ 22 h 22"/>
                <a:gd name="T26" fmla="*/ 35 w 37"/>
                <a:gd name="T27" fmla="*/ 22 h 22"/>
                <a:gd name="T28" fmla="*/ 36 w 37"/>
                <a:gd name="T29" fmla="*/ 21 h 22"/>
                <a:gd name="T30" fmla="*/ 37 w 37"/>
                <a:gd name="T31" fmla="*/ 17 h 22"/>
                <a:gd name="T32" fmla="*/ 37 w 37"/>
                <a:gd name="T33" fmla="*/ 17 h 22"/>
                <a:gd name="T34" fmla="*/ 37 w 37"/>
                <a:gd name="T35" fmla="*/ 12 h 22"/>
                <a:gd name="T36" fmla="*/ 37 w 37"/>
                <a:gd name="T37" fmla="*/ 12 h 22"/>
                <a:gd name="T38" fmla="*/ 36 w 37"/>
                <a:gd name="T39" fmla="*/ 9 h 22"/>
                <a:gd name="T40" fmla="*/ 35 w 37"/>
                <a:gd name="T41" fmla="*/ 7 h 22"/>
                <a:gd name="T42" fmla="*/ 35 w 37"/>
                <a:gd name="T4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2">
                  <a:moveTo>
                    <a:pt x="35" y="7"/>
                  </a:moveTo>
                  <a:lnTo>
                    <a:pt x="35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11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43"/>
            <p:cNvSpPr>
              <a:spLocks/>
            </p:cNvSpPr>
            <p:nvPr/>
          </p:nvSpPr>
          <p:spPr bwMode="auto">
            <a:xfrm>
              <a:off x="1804988" y="2438401"/>
              <a:ext cx="57150" cy="38100"/>
            </a:xfrm>
            <a:custGeom>
              <a:avLst/>
              <a:gdLst>
                <a:gd name="T0" fmla="*/ 34 w 36"/>
                <a:gd name="T1" fmla="*/ 9 h 24"/>
                <a:gd name="T2" fmla="*/ 34 w 36"/>
                <a:gd name="T3" fmla="*/ 9 h 24"/>
                <a:gd name="T4" fmla="*/ 1 w 36"/>
                <a:gd name="T5" fmla="*/ 0 h 24"/>
                <a:gd name="T6" fmla="*/ 1 w 36"/>
                <a:gd name="T7" fmla="*/ 0 h 24"/>
                <a:gd name="T8" fmla="*/ 0 w 36"/>
                <a:gd name="T9" fmla="*/ 1 h 24"/>
                <a:gd name="T10" fmla="*/ 0 w 36"/>
                <a:gd name="T11" fmla="*/ 5 h 24"/>
                <a:gd name="T12" fmla="*/ 0 w 36"/>
                <a:gd name="T13" fmla="*/ 5 h 24"/>
                <a:gd name="T14" fmla="*/ 0 w 36"/>
                <a:gd name="T15" fmla="*/ 8 h 24"/>
                <a:gd name="T16" fmla="*/ 0 w 36"/>
                <a:gd name="T17" fmla="*/ 8 h 24"/>
                <a:gd name="T18" fmla="*/ 0 w 36"/>
                <a:gd name="T19" fmla="*/ 11 h 24"/>
                <a:gd name="T20" fmla="*/ 1 w 36"/>
                <a:gd name="T21" fmla="*/ 13 h 24"/>
                <a:gd name="T22" fmla="*/ 1 w 36"/>
                <a:gd name="T23" fmla="*/ 13 h 24"/>
                <a:gd name="T24" fmla="*/ 35 w 36"/>
                <a:gd name="T25" fmla="*/ 24 h 24"/>
                <a:gd name="T26" fmla="*/ 35 w 36"/>
                <a:gd name="T27" fmla="*/ 24 h 24"/>
                <a:gd name="T28" fmla="*/ 36 w 36"/>
                <a:gd name="T29" fmla="*/ 23 h 24"/>
                <a:gd name="T30" fmla="*/ 36 w 36"/>
                <a:gd name="T31" fmla="*/ 19 h 24"/>
                <a:gd name="T32" fmla="*/ 36 w 36"/>
                <a:gd name="T33" fmla="*/ 19 h 24"/>
                <a:gd name="T34" fmla="*/ 36 w 36"/>
                <a:gd name="T35" fmla="*/ 16 h 24"/>
                <a:gd name="T36" fmla="*/ 36 w 36"/>
                <a:gd name="T37" fmla="*/ 16 h 24"/>
                <a:gd name="T38" fmla="*/ 35 w 36"/>
                <a:gd name="T39" fmla="*/ 11 h 24"/>
                <a:gd name="T40" fmla="*/ 34 w 36"/>
                <a:gd name="T41" fmla="*/ 9 h 24"/>
                <a:gd name="T42" fmla="*/ 34 w 36"/>
                <a:gd name="T4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24">
                  <a:moveTo>
                    <a:pt x="34" y="9"/>
                  </a:moveTo>
                  <a:lnTo>
                    <a:pt x="34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36" y="23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5" y="11"/>
                  </a:lnTo>
                  <a:lnTo>
                    <a:pt x="34" y="9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44"/>
            <p:cNvSpPr>
              <a:spLocks/>
            </p:cNvSpPr>
            <p:nvPr/>
          </p:nvSpPr>
          <p:spPr bwMode="auto">
            <a:xfrm>
              <a:off x="1692275" y="1971676"/>
              <a:ext cx="87313" cy="519113"/>
            </a:xfrm>
            <a:custGeom>
              <a:avLst/>
              <a:gdLst>
                <a:gd name="T0" fmla="*/ 50 w 55"/>
                <a:gd name="T1" fmla="*/ 0 h 327"/>
                <a:gd name="T2" fmla="*/ 50 w 55"/>
                <a:gd name="T3" fmla="*/ 0 h 327"/>
                <a:gd name="T4" fmla="*/ 3 w 55"/>
                <a:gd name="T5" fmla="*/ 24 h 327"/>
                <a:gd name="T6" fmla="*/ 3 w 55"/>
                <a:gd name="T7" fmla="*/ 24 h 327"/>
                <a:gd name="T8" fmla="*/ 1 w 55"/>
                <a:gd name="T9" fmla="*/ 25 h 327"/>
                <a:gd name="T10" fmla="*/ 0 w 55"/>
                <a:gd name="T11" fmla="*/ 27 h 327"/>
                <a:gd name="T12" fmla="*/ 0 w 55"/>
                <a:gd name="T13" fmla="*/ 30 h 327"/>
                <a:gd name="T14" fmla="*/ 0 w 55"/>
                <a:gd name="T15" fmla="*/ 30 h 327"/>
                <a:gd name="T16" fmla="*/ 1 w 55"/>
                <a:gd name="T17" fmla="*/ 167 h 327"/>
                <a:gd name="T18" fmla="*/ 1 w 55"/>
                <a:gd name="T19" fmla="*/ 167 h 327"/>
                <a:gd name="T20" fmla="*/ 2 w 55"/>
                <a:gd name="T21" fmla="*/ 303 h 327"/>
                <a:gd name="T22" fmla="*/ 2 w 55"/>
                <a:gd name="T23" fmla="*/ 303 h 327"/>
                <a:gd name="T24" fmla="*/ 2 w 55"/>
                <a:gd name="T25" fmla="*/ 306 h 327"/>
                <a:gd name="T26" fmla="*/ 2 w 55"/>
                <a:gd name="T27" fmla="*/ 308 h 327"/>
                <a:gd name="T28" fmla="*/ 5 w 55"/>
                <a:gd name="T29" fmla="*/ 310 h 327"/>
                <a:gd name="T30" fmla="*/ 5 w 55"/>
                <a:gd name="T31" fmla="*/ 310 h 327"/>
                <a:gd name="T32" fmla="*/ 52 w 55"/>
                <a:gd name="T33" fmla="*/ 327 h 327"/>
                <a:gd name="T34" fmla="*/ 52 w 55"/>
                <a:gd name="T35" fmla="*/ 327 h 327"/>
                <a:gd name="T36" fmla="*/ 53 w 55"/>
                <a:gd name="T37" fmla="*/ 327 h 327"/>
                <a:gd name="T38" fmla="*/ 54 w 55"/>
                <a:gd name="T39" fmla="*/ 327 h 327"/>
                <a:gd name="T40" fmla="*/ 55 w 55"/>
                <a:gd name="T41" fmla="*/ 325 h 327"/>
                <a:gd name="T42" fmla="*/ 55 w 55"/>
                <a:gd name="T43" fmla="*/ 322 h 327"/>
                <a:gd name="T44" fmla="*/ 55 w 55"/>
                <a:gd name="T45" fmla="*/ 322 h 327"/>
                <a:gd name="T46" fmla="*/ 54 w 55"/>
                <a:gd name="T47" fmla="*/ 164 h 327"/>
                <a:gd name="T48" fmla="*/ 54 w 55"/>
                <a:gd name="T49" fmla="*/ 164 h 327"/>
                <a:gd name="T50" fmla="*/ 53 w 55"/>
                <a:gd name="T51" fmla="*/ 4 h 327"/>
                <a:gd name="T52" fmla="*/ 53 w 55"/>
                <a:gd name="T53" fmla="*/ 4 h 327"/>
                <a:gd name="T54" fmla="*/ 53 w 55"/>
                <a:gd name="T55" fmla="*/ 1 h 327"/>
                <a:gd name="T56" fmla="*/ 52 w 55"/>
                <a:gd name="T57" fmla="*/ 0 h 327"/>
                <a:gd name="T58" fmla="*/ 51 w 55"/>
                <a:gd name="T59" fmla="*/ 0 h 327"/>
                <a:gd name="T60" fmla="*/ 50 w 55"/>
                <a:gd name="T61" fmla="*/ 0 h 327"/>
                <a:gd name="T62" fmla="*/ 50 w 55"/>
                <a:gd name="T63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" h="327">
                  <a:moveTo>
                    <a:pt x="50" y="0"/>
                  </a:moveTo>
                  <a:lnTo>
                    <a:pt x="50" y="0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167"/>
                  </a:lnTo>
                  <a:lnTo>
                    <a:pt x="1" y="167"/>
                  </a:lnTo>
                  <a:lnTo>
                    <a:pt x="2" y="303"/>
                  </a:lnTo>
                  <a:lnTo>
                    <a:pt x="2" y="303"/>
                  </a:lnTo>
                  <a:lnTo>
                    <a:pt x="2" y="306"/>
                  </a:lnTo>
                  <a:lnTo>
                    <a:pt x="2" y="308"/>
                  </a:lnTo>
                  <a:lnTo>
                    <a:pt x="5" y="310"/>
                  </a:lnTo>
                  <a:lnTo>
                    <a:pt x="5" y="310"/>
                  </a:lnTo>
                  <a:lnTo>
                    <a:pt x="52" y="327"/>
                  </a:lnTo>
                  <a:lnTo>
                    <a:pt x="52" y="327"/>
                  </a:lnTo>
                  <a:lnTo>
                    <a:pt x="53" y="327"/>
                  </a:lnTo>
                  <a:lnTo>
                    <a:pt x="54" y="327"/>
                  </a:lnTo>
                  <a:lnTo>
                    <a:pt x="55" y="325"/>
                  </a:lnTo>
                  <a:lnTo>
                    <a:pt x="55" y="322"/>
                  </a:lnTo>
                  <a:lnTo>
                    <a:pt x="55" y="32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345"/>
            <p:cNvSpPr>
              <a:spLocks/>
            </p:cNvSpPr>
            <p:nvPr/>
          </p:nvSpPr>
          <p:spPr bwMode="auto">
            <a:xfrm>
              <a:off x="1706563" y="2020888"/>
              <a:ext cx="58738" cy="84138"/>
            </a:xfrm>
            <a:custGeom>
              <a:avLst/>
              <a:gdLst>
                <a:gd name="T0" fmla="*/ 35 w 37"/>
                <a:gd name="T1" fmla="*/ 0 h 53"/>
                <a:gd name="T2" fmla="*/ 35 w 37"/>
                <a:gd name="T3" fmla="*/ 0 h 53"/>
                <a:gd name="T4" fmla="*/ 1 w 37"/>
                <a:gd name="T5" fmla="*/ 14 h 53"/>
                <a:gd name="T6" fmla="*/ 1 w 37"/>
                <a:gd name="T7" fmla="*/ 14 h 53"/>
                <a:gd name="T8" fmla="*/ 0 w 37"/>
                <a:gd name="T9" fmla="*/ 16 h 53"/>
                <a:gd name="T10" fmla="*/ 0 w 37"/>
                <a:gd name="T11" fmla="*/ 19 h 53"/>
                <a:gd name="T12" fmla="*/ 0 w 37"/>
                <a:gd name="T13" fmla="*/ 19 h 53"/>
                <a:gd name="T14" fmla="*/ 0 w 37"/>
                <a:gd name="T15" fmla="*/ 49 h 53"/>
                <a:gd name="T16" fmla="*/ 0 w 37"/>
                <a:gd name="T17" fmla="*/ 49 h 53"/>
                <a:gd name="T18" fmla="*/ 0 w 37"/>
                <a:gd name="T19" fmla="*/ 52 h 53"/>
                <a:gd name="T20" fmla="*/ 1 w 37"/>
                <a:gd name="T21" fmla="*/ 53 h 53"/>
                <a:gd name="T22" fmla="*/ 1 w 37"/>
                <a:gd name="T23" fmla="*/ 53 h 53"/>
                <a:gd name="T24" fmla="*/ 36 w 37"/>
                <a:gd name="T25" fmla="*/ 41 h 53"/>
                <a:gd name="T26" fmla="*/ 36 w 37"/>
                <a:gd name="T27" fmla="*/ 41 h 53"/>
                <a:gd name="T28" fmla="*/ 37 w 37"/>
                <a:gd name="T29" fmla="*/ 40 h 53"/>
                <a:gd name="T30" fmla="*/ 37 w 37"/>
                <a:gd name="T31" fmla="*/ 37 h 53"/>
                <a:gd name="T32" fmla="*/ 37 w 37"/>
                <a:gd name="T33" fmla="*/ 37 h 53"/>
                <a:gd name="T34" fmla="*/ 37 w 37"/>
                <a:gd name="T35" fmla="*/ 4 h 53"/>
                <a:gd name="T36" fmla="*/ 37 w 37"/>
                <a:gd name="T37" fmla="*/ 4 h 53"/>
                <a:gd name="T38" fmla="*/ 36 w 37"/>
                <a:gd name="T39" fmla="*/ 1 h 53"/>
                <a:gd name="T40" fmla="*/ 35 w 37"/>
                <a:gd name="T41" fmla="*/ 0 h 53"/>
                <a:gd name="T42" fmla="*/ 35 w 37"/>
                <a:gd name="T4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53">
                  <a:moveTo>
                    <a:pt x="35" y="0"/>
                  </a:moveTo>
                  <a:lnTo>
                    <a:pt x="35" y="0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36" y="41"/>
                  </a:lnTo>
                  <a:lnTo>
                    <a:pt x="36" y="41"/>
                  </a:lnTo>
                  <a:lnTo>
                    <a:pt x="37" y="40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46"/>
            <p:cNvSpPr>
              <a:spLocks/>
            </p:cNvSpPr>
            <p:nvPr/>
          </p:nvSpPr>
          <p:spPr bwMode="auto">
            <a:xfrm>
              <a:off x="1706563" y="2111376"/>
              <a:ext cx="58738" cy="74613"/>
            </a:xfrm>
            <a:custGeom>
              <a:avLst/>
              <a:gdLst>
                <a:gd name="T0" fmla="*/ 36 w 37"/>
                <a:gd name="T1" fmla="*/ 0 h 47"/>
                <a:gd name="T2" fmla="*/ 36 w 37"/>
                <a:gd name="T3" fmla="*/ 0 h 47"/>
                <a:gd name="T4" fmla="*/ 1 w 37"/>
                <a:gd name="T5" fmla="*/ 9 h 47"/>
                <a:gd name="T6" fmla="*/ 1 w 37"/>
                <a:gd name="T7" fmla="*/ 9 h 47"/>
                <a:gd name="T8" fmla="*/ 0 w 37"/>
                <a:gd name="T9" fmla="*/ 10 h 47"/>
                <a:gd name="T10" fmla="*/ 0 w 37"/>
                <a:gd name="T11" fmla="*/ 14 h 47"/>
                <a:gd name="T12" fmla="*/ 0 w 37"/>
                <a:gd name="T13" fmla="*/ 14 h 47"/>
                <a:gd name="T14" fmla="*/ 0 w 37"/>
                <a:gd name="T15" fmla="*/ 44 h 47"/>
                <a:gd name="T16" fmla="*/ 0 w 37"/>
                <a:gd name="T17" fmla="*/ 44 h 47"/>
                <a:gd name="T18" fmla="*/ 1 w 37"/>
                <a:gd name="T19" fmla="*/ 46 h 47"/>
                <a:gd name="T20" fmla="*/ 2 w 37"/>
                <a:gd name="T21" fmla="*/ 47 h 47"/>
                <a:gd name="T22" fmla="*/ 2 w 37"/>
                <a:gd name="T23" fmla="*/ 47 h 47"/>
                <a:gd name="T24" fmla="*/ 36 w 37"/>
                <a:gd name="T25" fmla="*/ 42 h 47"/>
                <a:gd name="T26" fmla="*/ 36 w 37"/>
                <a:gd name="T27" fmla="*/ 42 h 47"/>
                <a:gd name="T28" fmla="*/ 37 w 37"/>
                <a:gd name="T29" fmla="*/ 41 h 47"/>
                <a:gd name="T30" fmla="*/ 37 w 37"/>
                <a:gd name="T31" fmla="*/ 38 h 47"/>
                <a:gd name="T32" fmla="*/ 37 w 37"/>
                <a:gd name="T33" fmla="*/ 38 h 47"/>
                <a:gd name="T34" fmla="*/ 37 w 37"/>
                <a:gd name="T35" fmla="*/ 4 h 47"/>
                <a:gd name="T36" fmla="*/ 37 w 37"/>
                <a:gd name="T37" fmla="*/ 4 h 47"/>
                <a:gd name="T38" fmla="*/ 37 w 37"/>
                <a:gd name="T39" fmla="*/ 1 h 47"/>
                <a:gd name="T40" fmla="*/ 36 w 37"/>
                <a:gd name="T41" fmla="*/ 0 h 47"/>
                <a:gd name="T42" fmla="*/ 36 w 37"/>
                <a:gd name="T4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7">
                  <a:moveTo>
                    <a:pt x="36" y="0"/>
                  </a:moveTo>
                  <a:lnTo>
                    <a:pt x="36" y="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7" y="38"/>
                  </a:lnTo>
                  <a:lnTo>
                    <a:pt x="37" y="38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47"/>
            <p:cNvSpPr>
              <a:spLocks/>
            </p:cNvSpPr>
            <p:nvPr/>
          </p:nvSpPr>
          <p:spPr bwMode="auto">
            <a:xfrm>
              <a:off x="1706563" y="2201863"/>
              <a:ext cx="60325" cy="66675"/>
            </a:xfrm>
            <a:custGeom>
              <a:avLst/>
              <a:gdLst>
                <a:gd name="T0" fmla="*/ 36 w 38"/>
                <a:gd name="T1" fmla="*/ 0 h 42"/>
                <a:gd name="T2" fmla="*/ 36 w 38"/>
                <a:gd name="T3" fmla="*/ 0 h 42"/>
                <a:gd name="T4" fmla="*/ 2 w 38"/>
                <a:gd name="T5" fmla="*/ 4 h 42"/>
                <a:gd name="T6" fmla="*/ 2 w 38"/>
                <a:gd name="T7" fmla="*/ 4 h 42"/>
                <a:gd name="T8" fmla="*/ 1 w 38"/>
                <a:gd name="T9" fmla="*/ 6 h 42"/>
                <a:gd name="T10" fmla="*/ 0 w 38"/>
                <a:gd name="T11" fmla="*/ 8 h 42"/>
                <a:gd name="T12" fmla="*/ 0 w 38"/>
                <a:gd name="T13" fmla="*/ 8 h 42"/>
                <a:gd name="T14" fmla="*/ 0 w 38"/>
                <a:gd name="T15" fmla="*/ 38 h 42"/>
                <a:gd name="T16" fmla="*/ 0 w 38"/>
                <a:gd name="T17" fmla="*/ 38 h 42"/>
                <a:gd name="T18" fmla="*/ 1 w 38"/>
                <a:gd name="T19" fmla="*/ 41 h 42"/>
                <a:gd name="T20" fmla="*/ 2 w 38"/>
                <a:gd name="T21" fmla="*/ 42 h 42"/>
                <a:gd name="T22" fmla="*/ 2 w 38"/>
                <a:gd name="T23" fmla="*/ 42 h 42"/>
                <a:gd name="T24" fmla="*/ 36 w 38"/>
                <a:gd name="T25" fmla="*/ 42 h 42"/>
                <a:gd name="T26" fmla="*/ 36 w 38"/>
                <a:gd name="T27" fmla="*/ 42 h 42"/>
                <a:gd name="T28" fmla="*/ 37 w 38"/>
                <a:gd name="T29" fmla="*/ 40 h 42"/>
                <a:gd name="T30" fmla="*/ 38 w 38"/>
                <a:gd name="T31" fmla="*/ 37 h 42"/>
                <a:gd name="T32" fmla="*/ 38 w 38"/>
                <a:gd name="T33" fmla="*/ 37 h 42"/>
                <a:gd name="T34" fmla="*/ 38 w 38"/>
                <a:gd name="T35" fmla="*/ 5 h 42"/>
                <a:gd name="T36" fmla="*/ 38 w 38"/>
                <a:gd name="T37" fmla="*/ 5 h 42"/>
                <a:gd name="T38" fmla="*/ 37 w 38"/>
                <a:gd name="T39" fmla="*/ 2 h 42"/>
                <a:gd name="T40" fmla="*/ 36 w 38"/>
                <a:gd name="T41" fmla="*/ 0 h 42"/>
                <a:gd name="T42" fmla="*/ 36 w 38"/>
                <a:gd name="T4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42">
                  <a:moveTo>
                    <a:pt x="36" y="0"/>
                  </a:moveTo>
                  <a:lnTo>
                    <a:pt x="36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7" y="40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348"/>
            <p:cNvSpPr>
              <a:spLocks/>
            </p:cNvSpPr>
            <p:nvPr/>
          </p:nvSpPr>
          <p:spPr bwMode="auto">
            <a:xfrm>
              <a:off x="1708150" y="2290763"/>
              <a:ext cx="58738" cy="68263"/>
            </a:xfrm>
            <a:custGeom>
              <a:avLst/>
              <a:gdLst>
                <a:gd name="T0" fmla="*/ 35 w 37"/>
                <a:gd name="T1" fmla="*/ 1 h 43"/>
                <a:gd name="T2" fmla="*/ 35 w 37"/>
                <a:gd name="T3" fmla="*/ 1 h 43"/>
                <a:gd name="T4" fmla="*/ 1 w 37"/>
                <a:gd name="T5" fmla="*/ 0 h 43"/>
                <a:gd name="T6" fmla="*/ 1 w 37"/>
                <a:gd name="T7" fmla="*/ 0 h 43"/>
                <a:gd name="T8" fmla="*/ 0 w 37"/>
                <a:gd name="T9" fmla="*/ 1 h 43"/>
                <a:gd name="T10" fmla="*/ 0 w 37"/>
                <a:gd name="T11" fmla="*/ 4 h 43"/>
                <a:gd name="T12" fmla="*/ 0 w 37"/>
                <a:gd name="T13" fmla="*/ 4 h 43"/>
                <a:gd name="T14" fmla="*/ 0 w 37"/>
                <a:gd name="T15" fmla="*/ 33 h 43"/>
                <a:gd name="T16" fmla="*/ 0 w 37"/>
                <a:gd name="T17" fmla="*/ 33 h 43"/>
                <a:gd name="T18" fmla="*/ 0 w 37"/>
                <a:gd name="T19" fmla="*/ 36 h 43"/>
                <a:gd name="T20" fmla="*/ 1 w 37"/>
                <a:gd name="T21" fmla="*/ 37 h 43"/>
                <a:gd name="T22" fmla="*/ 1 w 37"/>
                <a:gd name="T23" fmla="*/ 37 h 43"/>
                <a:gd name="T24" fmla="*/ 36 w 37"/>
                <a:gd name="T25" fmla="*/ 43 h 43"/>
                <a:gd name="T26" fmla="*/ 36 w 37"/>
                <a:gd name="T27" fmla="*/ 43 h 43"/>
                <a:gd name="T28" fmla="*/ 37 w 37"/>
                <a:gd name="T29" fmla="*/ 42 h 43"/>
                <a:gd name="T30" fmla="*/ 37 w 37"/>
                <a:gd name="T31" fmla="*/ 39 h 43"/>
                <a:gd name="T32" fmla="*/ 37 w 37"/>
                <a:gd name="T33" fmla="*/ 39 h 43"/>
                <a:gd name="T34" fmla="*/ 37 w 37"/>
                <a:gd name="T35" fmla="*/ 6 h 43"/>
                <a:gd name="T36" fmla="*/ 37 w 37"/>
                <a:gd name="T37" fmla="*/ 6 h 43"/>
                <a:gd name="T38" fmla="*/ 36 w 37"/>
                <a:gd name="T39" fmla="*/ 2 h 43"/>
                <a:gd name="T40" fmla="*/ 35 w 37"/>
                <a:gd name="T41" fmla="*/ 1 h 43"/>
                <a:gd name="T42" fmla="*/ 35 w 37"/>
                <a:gd name="T4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43">
                  <a:moveTo>
                    <a:pt x="35" y="1"/>
                  </a:moveTo>
                  <a:lnTo>
                    <a:pt x="35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37" y="42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6" y="2"/>
                  </a:lnTo>
                  <a:lnTo>
                    <a:pt x="35" y="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49"/>
            <p:cNvSpPr>
              <a:spLocks/>
            </p:cNvSpPr>
            <p:nvPr/>
          </p:nvSpPr>
          <p:spPr bwMode="auto">
            <a:xfrm>
              <a:off x="1708150" y="2382838"/>
              <a:ext cx="58738" cy="31750"/>
            </a:xfrm>
            <a:custGeom>
              <a:avLst/>
              <a:gdLst>
                <a:gd name="T0" fmla="*/ 36 w 37"/>
                <a:gd name="T1" fmla="*/ 8 h 20"/>
                <a:gd name="T2" fmla="*/ 36 w 37"/>
                <a:gd name="T3" fmla="*/ 8 h 20"/>
                <a:gd name="T4" fmla="*/ 1 w 37"/>
                <a:gd name="T5" fmla="*/ 0 h 20"/>
                <a:gd name="T6" fmla="*/ 1 w 37"/>
                <a:gd name="T7" fmla="*/ 0 h 20"/>
                <a:gd name="T8" fmla="*/ 0 w 37"/>
                <a:gd name="T9" fmla="*/ 1 h 20"/>
                <a:gd name="T10" fmla="*/ 0 w 37"/>
                <a:gd name="T11" fmla="*/ 3 h 20"/>
                <a:gd name="T12" fmla="*/ 0 w 37"/>
                <a:gd name="T13" fmla="*/ 3 h 20"/>
                <a:gd name="T14" fmla="*/ 0 w 37"/>
                <a:gd name="T15" fmla="*/ 7 h 20"/>
                <a:gd name="T16" fmla="*/ 0 w 37"/>
                <a:gd name="T17" fmla="*/ 7 h 20"/>
                <a:gd name="T18" fmla="*/ 0 w 37"/>
                <a:gd name="T19" fmla="*/ 10 h 20"/>
                <a:gd name="T20" fmla="*/ 1 w 37"/>
                <a:gd name="T21" fmla="*/ 11 h 20"/>
                <a:gd name="T22" fmla="*/ 1 w 37"/>
                <a:gd name="T23" fmla="*/ 11 h 20"/>
                <a:gd name="T24" fmla="*/ 36 w 37"/>
                <a:gd name="T25" fmla="*/ 20 h 20"/>
                <a:gd name="T26" fmla="*/ 36 w 37"/>
                <a:gd name="T27" fmla="*/ 20 h 20"/>
                <a:gd name="T28" fmla="*/ 37 w 37"/>
                <a:gd name="T29" fmla="*/ 18 h 20"/>
                <a:gd name="T30" fmla="*/ 37 w 37"/>
                <a:gd name="T31" fmla="*/ 16 h 20"/>
                <a:gd name="T32" fmla="*/ 37 w 37"/>
                <a:gd name="T33" fmla="*/ 16 h 20"/>
                <a:gd name="T34" fmla="*/ 37 w 37"/>
                <a:gd name="T35" fmla="*/ 12 h 20"/>
                <a:gd name="T36" fmla="*/ 37 w 37"/>
                <a:gd name="T37" fmla="*/ 12 h 20"/>
                <a:gd name="T38" fmla="*/ 37 w 37"/>
                <a:gd name="T39" fmla="*/ 9 h 20"/>
                <a:gd name="T40" fmla="*/ 36 w 37"/>
                <a:gd name="T41" fmla="*/ 8 h 20"/>
                <a:gd name="T42" fmla="*/ 36 w 37"/>
                <a:gd name="T43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0">
                  <a:moveTo>
                    <a:pt x="36" y="8"/>
                  </a:moveTo>
                  <a:lnTo>
                    <a:pt x="36" y="8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350"/>
            <p:cNvSpPr>
              <a:spLocks/>
            </p:cNvSpPr>
            <p:nvPr/>
          </p:nvSpPr>
          <p:spPr bwMode="auto">
            <a:xfrm>
              <a:off x="1708150" y="2413001"/>
              <a:ext cx="58738" cy="33338"/>
            </a:xfrm>
            <a:custGeom>
              <a:avLst/>
              <a:gdLst>
                <a:gd name="T0" fmla="*/ 36 w 37"/>
                <a:gd name="T1" fmla="*/ 9 h 21"/>
                <a:gd name="T2" fmla="*/ 36 w 37"/>
                <a:gd name="T3" fmla="*/ 9 h 21"/>
                <a:gd name="T4" fmla="*/ 1 w 37"/>
                <a:gd name="T5" fmla="*/ 0 h 21"/>
                <a:gd name="T6" fmla="*/ 1 w 37"/>
                <a:gd name="T7" fmla="*/ 0 h 21"/>
                <a:gd name="T8" fmla="*/ 0 w 37"/>
                <a:gd name="T9" fmla="*/ 1 h 21"/>
                <a:gd name="T10" fmla="*/ 0 w 37"/>
                <a:gd name="T11" fmla="*/ 3 h 21"/>
                <a:gd name="T12" fmla="*/ 0 w 37"/>
                <a:gd name="T13" fmla="*/ 3 h 21"/>
                <a:gd name="T14" fmla="*/ 0 w 37"/>
                <a:gd name="T15" fmla="*/ 6 h 21"/>
                <a:gd name="T16" fmla="*/ 0 w 37"/>
                <a:gd name="T17" fmla="*/ 6 h 21"/>
                <a:gd name="T18" fmla="*/ 0 w 37"/>
                <a:gd name="T19" fmla="*/ 10 h 21"/>
                <a:gd name="T20" fmla="*/ 1 w 37"/>
                <a:gd name="T21" fmla="*/ 11 h 21"/>
                <a:gd name="T22" fmla="*/ 1 w 37"/>
                <a:gd name="T23" fmla="*/ 11 h 21"/>
                <a:gd name="T24" fmla="*/ 36 w 37"/>
                <a:gd name="T25" fmla="*/ 21 h 21"/>
                <a:gd name="T26" fmla="*/ 36 w 37"/>
                <a:gd name="T27" fmla="*/ 21 h 21"/>
                <a:gd name="T28" fmla="*/ 37 w 37"/>
                <a:gd name="T29" fmla="*/ 20 h 21"/>
                <a:gd name="T30" fmla="*/ 37 w 37"/>
                <a:gd name="T31" fmla="*/ 17 h 21"/>
                <a:gd name="T32" fmla="*/ 37 w 37"/>
                <a:gd name="T33" fmla="*/ 17 h 21"/>
                <a:gd name="T34" fmla="*/ 37 w 37"/>
                <a:gd name="T35" fmla="*/ 14 h 21"/>
                <a:gd name="T36" fmla="*/ 37 w 37"/>
                <a:gd name="T37" fmla="*/ 14 h 21"/>
                <a:gd name="T38" fmla="*/ 37 w 37"/>
                <a:gd name="T39" fmla="*/ 11 h 21"/>
                <a:gd name="T40" fmla="*/ 36 w 37"/>
                <a:gd name="T41" fmla="*/ 9 h 21"/>
                <a:gd name="T42" fmla="*/ 36 w 37"/>
                <a:gd name="T43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1">
                  <a:moveTo>
                    <a:pt x="36" y="9"/>
                  </a:moveTo>
                  <a:lnTo>
                    <a:pt x="36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1" y="1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7" y="17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351"/>
            <p:cNvSpPr>
              <a:spLocks/>
            </p:cNvSpPr>
            <p:nvPr/>
          </p:nvSpPr>
          <p:spPr bwMode="auto">
            <a:xfrm>
              <a:off x="1597025" y="2020888"/>
              <a:ext cx="85725" cy="433388"/>
            </a:xfrm>
            <a:custGeom>
              <a:avLst/>
              <a:gdLst>
                <a:gd name="T0" fmla="*/ 50 w 54"/>
                <a:gd name="T1" fmla="*/ 0 h 273"/>
                <a:gd name="T2" fmla="*/ 50 w 54"/>
                <a:gd name="T3" fmla="*/ 0 h 273"/>
                <a:gd name="T4" fmla="*/ 3 w 54"/>
                <a:gd name="T5" fmla="*/ 24 h 273"/>
                <a:gd name="T6" fmla="*/ 3 w 54"/>
                <a:gd name="T7" fmla="*/ 24 h 273"/>
                <a:gd name="T8" fmla="*/ 1 w 54"/>
                <a:gd name="T9" fmla="*/ 26 h 273"/>
                <a:gd name="T10" fmla="*/ 0 w 54"/>
                <a:gd name="T11" fmla="*/ 27 h 273"/>
                <a:gd name="T12" fmla="*/ 0 w 54"/>
                <a:gd name="T13" fmla="*/ 29 h 273"/>
                <a:gd name="T14" fmla="*/ 0 w 54"/>
                <a:gd name="T15" fmla="*/ 29 h 273"/>
                <a:gd name="T16" fmla="*/ 0 w 54"/>
                <a:gd name="T17" fmla="*/ 140 h 273"/>
                <a:gd name="T18" fmla="*/ 0 w 54"/>
                <a:gd name="T19" fmla="*/ 140 h 273"/>
                <a:gd name="T20" fmla="*/ 1 w 54"/>
                <a:gd name="T21" fmla="*/ 249 h 273"/>
                <a:gd name="T22" fmla="*/ 1 w 54"/>
                <a:gd name="T23" fmla="*/ 249 h 273"/>
                <a:gd name="T24" fmla="*/ 1 w 54"/>
                <a:gd name="T25" fmla="*/ 252 h 273"/>
                <a:gd name="T26" fmla="*/ 2 w 54"/>
                <a:gd name="T27" fmla="*/ 253 h 273"/>
                <a:gd name="T28" fmla="*/ 4 w 54"/>
                <a:gd name="T29" fmla="*/ 256 h 273"/>
                <a:gd name="T30" fmla="*/ 4 w 54"/>
                <a:gd name="T31" fmla="*/ 256 h 273"/>
                <a:gd name="T32" fmla="*/ 51 w 54"/>
                <a:gd name="T33" fmla="*/ 273 h 273"/>
                <a:gd name="T34" fmla="*/ 51 w 54"/>
                <a:gd name="T35" fmla="*/ 273 h 273"/>
                <a:gd name="T36" fmla="*/ 53 w 54"/>
                <a:gd name="T37" fmla="*/ 273 h 273"/>
                <a:gd name="T38" fmla="*/ 54 w 54"/>
                <a:gd name="T39" fmla="*/ 272 h 273"/>
                <a:gd name="T40" fmla="*/ 54 w 54"/>
                <a:gd name="T41" fmla="*/ 267 h 273"/>
                <a:gd name="T42" fmla="*/ 54 w 54"/>
                <a:gd name="T43" fmla="*/ 267 h 273"/>
                <a:gd name="T44" fmla="*/ 54 w 54"/>
                <a:gd name="T45" fmla="*/ 136 h 273"/>
                <a:gd name="T46" fmla="*/ 54 w 54"/>
                <a:gd name="T47" fmla="*/ 136 h 273"/>
                <a:gd name="T48" fmla="*/ 53 w 54"/>
                <a:gd name="T49" fmla="*/ 4 h 273"/>
                <a:gd name="T50" fmla="*/ 53 w 54"/>
                <a:gd name="T51" fmla="*/ 4 h 273"/>
                <a:gd name="T52" fmla="*/ 53 w 54"/>
                <a:gd name="T53" fmla="*/ 1 h 273"/>
                <a:gd name="T54" fmla="*/ 52 w 54"/>
                <a:gd name="T55" fmla="*/ 0 h 273"/>
                <a:gd name="T56" fmla="*/ 51 w 54"/>
                <a:gd name="T57" fmla="*/ 0 h 273"/>
                <a:gd name="T58" fmla="*/ 50 w 54"/>
                <a:gd name="T59" fmla="*/ 0 h 273"/>
                <a:gd name="T60" fmla="*/ 50 w 54"/>
                <a:gd name="T61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273">
                  <a:moveTo>
                    <a:pt x="50" y="0"/>
                  </a:moveTo>
                  <a:lnTo>
                    <a:pt x="50" y="0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249"/>
                  </a:lnTo>
                  <a:lnTo>
                    <a:pt x="1" y="249"/>
                  </a:lnTo>
                  <a:lnTo>
                    <a:pt x="1" y="252"/>
                  </a:lnTo>
                  <a:lnTo>
                    <a:pt x="2" y="253"/>
                  </a:lnTo>
                  <a:lnTo>
                    <a:pt x="4" y="256"/>
                  </a:lnTo>
                  <a:lnTo>
                    <a:pt x="4" y="256"/>
                  </a:lnTo>
                  <a:lnTo>
                    <a:pt x="51" y="273"/>
                  </a:lnTo>
                  <a:lnTo>
                    <a:pt x="51" y="273"/>
                  </a:lnTo>
                  <a:lnTo>
                    <a:pt x="53" y="273"/>
                  </a:lnTo>
                  <a:lnTo>
                    <a:pt x="54" y="272"/>
                  </a:lnTo>
                  <a:lnTo>
                    <a:pt x="54" y="267"/>
                  </a:lnTo>
                  <a:lnTo>
                    <a:pt x="54" y="267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52"/>
            <p:cNvSpPr>
              <a:spLocks/>
            </p:cNvSpPr>
            <p:nvPr/>
          </p:nvSpPr>
          <p:spPr bwMode="auto">
            <a:xfrm>
              <a:off x="1609725" y="2062163"/>
              <a:ext cx="60325" cy="73025"/>
            </a:xfrm>
            <a:custGeom>
              <a:avLst/>
              <a:gdLst>
                <a:gd name="T0" fmla="*/ 36 w 38"/>
                <a:gd name="T1" fmla="*/ 0 h 46"/>
                <a:gd name="T2" fmla="*/ 36 w 38"/>
                <a:gd name="T3" fmla="*/ 0 h 46"/>
                <a:gd name="T4" fmla="*/ 3 w 38"/>
                <a:gd name="T5" fmla="*/ 14 h 46"/>
                <a:gd name="T6" fmla="*/ 3 w 38"/>
                <a:gd name="T7" fmla="*/ 14 h 46"/>
                <a:gd name="T8" fmla="*/ 1 w 38"/>
                <a:gd name="T9" fmla="*/ 15 h 46"/>
                <a:gd name="T10" fmla="*/ 0 w 38"/>
                <a:gd name="T11" fmla="*/ 19 h 46"/>
                <a:gd name="T12" fmla="*/ 0 w 38"/>
                <a:gd name="T13" fmla="*/ 19 h 46"/>
                <a:gd name="T14" fmla="*/ 1 w 38"/>
                <a:gd name="T15" fmla="*/ 43 h 46"/>
                <a:gd name="T16" fmla="*/ 1 w 38"/>
                <a:gd name="T17" fmla="*/ 43 h 46"/>
                <a:gd name="T18" fmla="*/ 1 w 38"/>
                <a:gd name="T19" fmla="*/ 45 h 46"/>
                <a:gd name="T20" fmla="*/ 3 w 38"/>
                <a:gd name="T21" fmla="*/ 46 h 46"/>
                <a:gd name="T22" fmla="*/ 3 w 38"/>
                <a:gd name="T23" fmla="*/ 46 h 46"/>
                <a:gd name="T24" fmla="*/ 36 w 38"/>
                <a:gd name="T25" fmla="*/ 35 h 46"/>
                <a:gd name="T26" fmla="*/ 36 w 38"/>
                <a:gd name="T27" fmla="*/ 35 h 46"/>
                <a:gd name="T28" fmla="*/ 37 w 38"/>
                <a:gd name="T29" fmla="*/ 33 h 46"/>
                <a:gd name="T30" fmla="*/ 38 w 38"/>
                <a:gd name="T31" fmla="*/ 31 h 46"/>
                <a:gd name="T32" fmla="*/ 38 w 38"/>
                <a:gd name="T33" fmla="*/ 31 h 46"/>
                <a:gd name="T34" fmla="*/ 37 w 38"/>
                <a:gd name="T35" fmla="*/ 3 h 46"/>
                <a:gd name="T36" fmla="*/ 37 w 38"/>
                <a:gd name="T37" fmla="*/ 3 h 46"/>
                <a:gd name="T38" fmla="*/ 37 w 38"/>
                <a:gd name="T39" fmla="*/ 1 h 46"/>
                <a:gd name="T40" fmla="*/ 36 w 38"/>
                <a:gd name="T41" fmla="*/ 0 h 46"/>
                <a:gd name="T42" fmla="*/ 36 w 38"/>
                <a:gd name="T4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46">
                  <a:moveTo>
                    <a:pt x="36" y="0"/>
                  </a:moveTo>
                  <a:lnTo>
                    <a:pt x="36" y="0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1" y="45"/>
                  </a:lnTo>
                  <a:lnTo>
                    <a:pt x="3" y="46"/>
                  </a:lnTo>
                  <a:lnTo>
                    <a:pt x="3" y="46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7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353"/>
            <p:cNvSpPr>
              <a:spLocks/>
            </p:cNvSpPr>
            <p:nvPr/>
          </p:nvSpPr>
          <p:spPr bwMode="auto">
            <a:xfrm>
              <a:off x="1611313" y="2138363"/>
              <a:ext cx="58738" cy="61913"/>
            </a:xfrm>
            <a:custGeom>
              <a:avLst/>
              <a:gdLst>
                <a:gd name="T0" fmla="*/ 35 w 37"/>
                <a:gd name="T1" fmla="*/ 0 h 39"/>
                <a:gd name="T2" fmla="*/ 35 w 37"/>
                <a:gd name="T3" fmla="*/ 0 h 39"/>
                <a:gd name="T4" fmla="*/ 2 w 37"/>
                <a:gd name="T5" fmla="*/ 9 h 39"/>
                <a:gd name="T6" fmla="*/ 2 w 37"/>
                <a:gd name="T7" fmla="*/ 9 h 39"/>
                <a:gd name="T8" fmla="*/ 0 w 37"/>
                <a:gd name="T9" fmla="*/ 10 h 39"/>
                <a:gd name="T10" fmla="*/ 0 w 37"/>
                <a:gd name="T11" fmla="*/ 12 h 39"/>
                <a:gd name="T12" fmla="*/ 0 w 37"/>
                <a:gd name="T13" fmla="*/ 12 h 39"/>
                <a:gd name="T14" fmla="*/ 0 w 37"/>
                <a:gd name="T15" fmla="*/ 36 h 39"/>
                <a:gd name="T16" fmla="*/ 0 w 37"/>
                <a:gd name="T17" fmla="*/ 36 h 39"/>
                <a:gd name="T18" fmla="*/ 0 w 37"/>
                <a:gd name="T19" fmla="*/ 39 h 39"/>
                <a:gd name="T20" fmla="*/ 2 w 37"/>
                <a:gd name="T21" fmla="*/ 39 h 39"/>
                <a:gd name="T22" fmla="*/ 2 w 37"/>
                <a:gd name="T23" fmla="*/ 39 h 39"/>
                <a:gd name="T24" fmla="*/ 35 w 37"/>
                <a:gd name="T25" fmla="*/ 34 h 39"/>
                <a:gd name="T26" fmla="*/ 35 w 37"/>
                <a:gd name="T27" fmla="*/ 34 h 39"/>
                <a:gd name="T28" fmla="*/ 36 w 37"/>
                <a:gd name="T29" fmla="*/ 33 h 39"/>
                <a:gd name="T30" fmla="*/ 37 w 37"/>
                <a:gd name="T31" fmla="*/ 30 h 39"/>
                <a:gd name="T32" fmla="*/ 37 w 37"/>
                <a:gd name="T33" fmla="*/ 30 h 39"/>
                <a:gd name="T34" fmla="*/ 37 w 37"/>
                <a:gd name="T35" fmla="*/ 3 h 39"/>
                <a:gd name="T36" fmla="*/ 37 w 37"/>
                <a:gd name="T37" fmla="*/ 3 h 39"/>
                <a:gd name="T38" fmla="*/ 36 w 37"/>
                <a:gd name="T39" fmla="*/ 0 h 39"/>
                <a:gd name="T40" fmla="*/ 35 w 37"/>
                <a:gd name="T41" fmla="*/ 0 h 39"/>
                <a:gd name="T42" fmla="*/ 35 w 37"/>
                <a:gd name="T4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9">
                  <a:moveTo>
                    <a:pt x="35" y="0"/>
                  </a:moveTo>
                  <a:lnTo>
                    <a:pt x="35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6" y="33"/>
                  </a:lnTo>
                  <a:lnTo>
                    <a:pt x="37" y="30"/>
                  </a:lnTo>
                  <a:lnTo>
                    <a:pt x="37" y="30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354"/>
            <p:cNvSpPr>
              <a:spLocks/>
            </p:cNvSpPr>
            <p:nvPr/>
          </p:nvSpPr>
          <p:spPr bwMode="auto">
            <a:xfrm>
              <a:off x="1611313" y="2212976"/>
              <a:ext cx="58738" cy="55563"/>
            </a:xfrm>
            <a:custGeom>
              <a:avLst/>
              <a:gdLst>
                <a:gd name="T0" fmla="*/ 35 w 37"/>
                <a:gd name="T1" fmla="*/ 0 h 35"/>
                <a:gd name="T2" fmla="*/ 35 w 37"/>
                <a:gd name="T3" fmla="*/ 0 h 35"/>
                <a:gd name="T4" fmla="*/ 2 w 37"/>
                <a:gd name="T5" fmla="*/ 4 h 35"/>
                <a:gd name="T6" fmla="*/ 2 w 37"/>
                <a:gd name="T7" fmla="*/ 4 h 35"/>
                <a:gd name="T8" fmla="*/ 0 w 37"/>
                <a:gd name="T9" fmla="*/ 5 h 35"/>
                <a:gd name="T10" fmla="*/ 0 w 37"/>
                <a:gd name="T11" fmla="*/ 7 h 35"/>
                <a:gd name="T12" fmla="*/ 0 w 37"/>
                <a:gd name="T13" fmla="*/ 7 h 35"/>
                <a:gd name="T14" fmla="*/ 0 w 37"/>
                <a:gd name="T15" fmla="*/ 32 h 35"/>
                <a:gd name="T16" fmla="*/ 0 w 37"/>
                <a:gd name="T17" fmla="*/ 32 h 35"/>
                <a:gd name="T18" fmla="*/ 0 w 37"/>
                <a:gd name="T19" fmla="*/ 34 h 35"/>
                <a:gd name="T20" fmla="*/ 2 w 37"/>
                <a:gd name="T21" fmla="*/ 35 h 35"/>
                <a:gd name="T22" fmla="*/ 2 w 37"/>
                <a:gd name="T23" fmla="*/ 35 h 35"/>
                <a:gd name="T24" fmla="*/ 36 w 37"/>
                <a:gd name="T25" fmla="*/ 35 h 35"/>
                <a:gd name="T26" fmla="*/ 36 w 37"/>
                <a:gd name="T27" fmla="*/ 35 h 35"/>
                <a:gd name="T28" fmla="*/ 37 w 37"/>
                <a:gd name="T29" fmla="*/ 34 h 35"/>
                <a:gd name="T30" fmla="*/ 37 w 37"/>
                <a:gd name="T31" fmla="*/ 31 h 35"/>
                <a:gd name="T32" fmla="*/ 37 w 37"/>
                <a:gd name="T33" fmla="*/ 31 h 35"/>
                <a:gd name="T34" fmla="*/ 37 w 37"/>
                <a:gd name="T35" fmla="*/ 4 h 35"/>
                <a:gd name="T36" fmla="*/ 37 w 37"/>
                <a:gd name="T37" fmla="*/ 4 h 35"/>
                <a:gd name="T38" fmla="*/ 37 w 37"/>
                <a:gd name="T39" fmla="*/ 1 h 35"/>
                <a:gd name="T40" fmla="*/ 35 w 37"/>
                <a:gd name="T41" fmla="*/ 0 h 35"/>
                <a:gd name="T42" fmla="*/ 35 w 37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35" y="0"/>
                  </a:moveTo>
                  <a:lnTo>
                    <a:pt x="35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55"/>
            <p:cNvSpPr>
              <a:spLocks/>
            </p:cNvSpPr>
            <p:nvPr/>
          </p:nvSpPr>
          <p:spPr bwMode="auto">
            <a:xfrm>
              <a:off x="1611313" y="2287588"/>
              <a:ext cx="58738" cy="55563"/>
            </a:xfrm>
            <a:custGeom>
              <a:avLst/>
              <a:gdLst>
                <a:gd name="T0" fmla="*/ 36 w 37"/>
                <a:gd name="T1" fmla="*/ 1 h 35"/>
                <a:gd name="T2" fmla="*/ 36 w 37"/>
                <a:gd name="T3" fmla="*/ 1 h 35"/>
                <a:gd name="T4" fmla="*/ 2 w 37"/>
                <a:gd name="T5" fmla="*/ 0 h 35"/>
                <a:gd name="T6" fmla="*/ 2 w 37"/>
                <a:gd name="T7" fmla="*/ 0 h 35"/>
                <a:gd name="T8" fmla="*/ 0 w 37"/>
                <a:gd name="T9" fmla="*/ 0 h 35"/>
                <a:gd name="T10" fmla="*/ 0 w 37"/>
                <a:gd name="T11" fmla="*/ 3 h 35"/>
                <a:gd name="T12" fmla="*/ 0 w 37"/>
                <a:gd name="T13" fmla="*/ 3 h 35"/>
                <a:gd name="T14" fmla="*/ 0 w 37"/>
                <a:gd name="T15" fmla="*/ 27 h 35"/>
                <a:gd name="T16" fmla="*/ 0 w 37"/>
                <a:gd name="T17" fmla="*/ 27 h 35"/>
                <a:gd name="T18" fmla="*/ 0 w 37"/>
                <a:gd name="T19" fmla="*/ 29 h 35"/>
                <a:gd name="T20" fmla="*/ 2 w 37"/>
                <a:gd name="T21" fmla="*/ 30 h 35"/>
                <a:gd name="T22" fmla="*/ 2 w 37"/>
                <a:gd name="T23" fmla="*/ 30 h 35"/>
                <a:gd name="T24" fmla="*/ 36 w 37"/>
                <a:gd name="T25" fmla="*/ 35 h 35"/>
                <a:gd name="T26" fmla="*/ 36 w 37"/>
                <a:gd name="T27" fmla="*/ 35 h 35"/>
                <a:gd name="T28" fmla="*/ 37 w 37"/>
                <a:gd name="T29" fmla="*/ 34 h 35"/>
                <a:gd name="T30" fmla="*/ 37 w 37"/>
                <a:gd name="T31" fmla="*/ 32 h 35"/>
                <a:gd name="T32" fmla="*/ 37 w 37"/>
                <a:gd name="T33" fmla="*/ 32 h 35"/>
                <a:gd name="T34" fmla="*/ 37 w 37"/>
                <a:gd name="T35" fmla="*/ 5 h 35"/>
                <a:gd name="T36" fmla="*/ 37 w 37"/>
                <a:gd name="T37" fmla="*/ 5 h 35"/>
                <a:gd name="T38" fmla="*/ 37 w 37"/>
                <a:gd name="T39" fmla="*/ 2 h 35"/>
                <a:gd name="T40" fmla="*/ 36 w 37"/>
                <a:gd name="T41" fmla="*/ 1 h 35"/>
                <a:gd name="T42" fmla="*/ 36 w 37"/>
                <a:gd name="T4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5">
                  <a:moveTo>
                    <a:pt x="36" y="1"/>
                  </a:moveTo>
                  <a:lnTo>
                    <a:pt x="36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36" y="35"/>
                  </a:lnTo>
                  <a:lnTo>
                    <a:pt x="36" y="35"/>
                  </a:lnTo>
                  <a:lnTo>
                    <a:pt x="37" y="34"/>
                  </a:lnTo>
                  <a:lnTo>
                    <a:pt x="37" y="32"/>
                  </a:lnTo>
                  <a:lnTo>
                    <a:pt x="37" y="32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356"/>
            <p:cNvSpPr>
              <a:spLocks/>
            </p:cNvSpPr>
            <p:nvPr/>
          </p:nvSpPr>
          <p:spPr bwMode="auto">
            <a:xfrm>
              <a:off x="1611313" y="2362201"/>
              <a:ext cx="58738" cy="28575"/>
            </a:xfrm>
            <a:custGeom>
              <a:avLst/>
              <a:gdLst>
                <a:gd name="T0" fmla="*/ 36 w 37"/>
                <a:gd name="T1" fmla="*/ 7 h 18"/>
                <a:gd name="T2" fmla="*/ 36 w 37"/>
                <a:gd name="T3" fmla="*/ 7 h 18"/>
                <a:gd name="T4" fmla="*/ 3 w 37"/>
                <a:gd name="T5" fmla="*/ 0 h 18"/>
                <a:gd name="T6" fmla="*/ 3 w 37"/>
                <a:gd name="T7" fmla="*/ 0 h 18"/>
                <a:gd name="T8" fmla="*/ 2 w 37"/>
                <a:gd name="T9" fmla="*/ 1 h 18"/>
                <a:gd name="T10" fmla="*/ 0 w 37"/>
                <a:gd name="T11" fmla="*/ 3 h 18"/>
                <a:gd name="T12" fmla="*/ 0 w 37"/>
                <a:gd name="T13" fmla="*/ 3 h 18"/>
                <a:gd name="T14" fmla="*/ 0 w 37"/>
                <a:gd name="T15" fmla="*/ 5 h 18"/>
                <a:gd name="T16" fmla="*/ 0 w 37"/>
                <a:gd name="T17" fmla="*/ 5 h 18"/>
                <a:gd name="T18" fmla="*/ 2 w 37"/>
                <a:gd name="T19" fmla="*/ 8 h 18"/>
                <a:gd name="T20" fmla="*/ 3 w 37"/>
                <a:gd name="T21" fmla="*/ 9 h 18"/>
                <a:gd name="T22" fmla="*/ 3 w 37"/>
                <a:gd name="T23" fmla="*/ 9 h 18"/>
                <a:gd name="T24" fmla="*/ 36 w 37"/>
                <a:gd name="T25" fmla="*/ 18 h 18"/>
                <a:gd name="T26" fmla="*/ 36 w 37"/>
                <a:gd name="T27" fmla="*/ 18 h 18"/>
                <a:gd name="T28" fmla="*/ 37 w 37"/>
                <a:gd name="T29" fmla="*/ 16 h 18"/>
                <a:gd name="T30" fmla="*/ 37 w 37"/>
                <a:gd name="T31" fmla="*/ 14 h 18"/>
                <a:gd name="T32" fmla="*/ 37 w 37"/>
                <a:gd name="T33" fmla="*/ 14 h 18"/>
                <a:gd name="T34" fmla="*/ 37 w 37"/>
                <a:gd name="T35" fmla="*/ 11 h 18"/>
                <a:gd name="T36" fmla="*/ 37 w 37"/>
                <a:gd name="T37" fmla="*/ 11 h 18"/>
                <a:gd name="T38" fmla="*/ 37 w 37"/>
                <a:gd name="T39" fmla="*/ 8 h 18"/>
                <a:gd name="T40" fmla="*/ 36 w 37"/>
                <a:gd name="T41" fmla="*/ 7 h 18"/>
                <a:gd name="T42" fmla="*/ 36 w 37"/>
                <a:gd name="T4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8">
                  <a:moveTo>
                    <a:pt x="36" y="7"/>
                  </a:moveTo>
                  <a:lnTo>
                    <a:pt x="36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9"/>
                  </a:lnTo>
                  <a:lnTo>
                    <a:pt x="3" y="9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8"/>
                  </a:lnTo>
                  <a:lnTo>
                    <a:pt x="36" y="7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57"/>
            <p:cNvSpPr>
              <a:spLocks/>
            </p:cNvSpPr>
            <p:nvPr/>
          </p:nvSpPr>
          <p:spPr bwMode="auto">
            <a:xfrm>
              <a:off x="1611313" y="2386013"/>
              <a:ext cx="60325" cy="31750"/>
            </a:xfrm>
            <a:custGeom>
              <a:avLst/>
              <a:gdLst>
                <a:gd name="T0" fmla="*/ 36 w 38"/>
                <a:gd name="T1" fmla="*/ 10 h 20"/>
                <a:gd name="T2" fmla="*/ 36 w 38"/>
                <a:gd name="T3" fmla="*/ 10 h 20"/>
                <a:gd name="T4" fmla="*/ 3 w 38"/>
                <a:gd name="T5" fmla="*/ 0 h 20"/>
                <a:gd name="T6" fmla="*/ 3 w 38"/>
                <a:gd name="T7" fmla="*/ 0 h 20"/>
                <a:gd name="T8" fmla="*/ 2 w 38"/>
                <a:gd name="T9" fmla="*/ 0 h 20"/>
                <a:gd name="T10" fmla="*/ 0 w 38"/>
                <a:gd name="T11" fmla="*/ 4 h 20"/>
                <a:gd name="T12" fmla="*/ 0 w 38"/>
                <a:gd name="T13" fmla="*/ 4 h 20"/>
                <a:gd name="T14" fmla="*/ 0 w 38"/>
                <a:gd name="T15" fmla="*/ 6 h 20"/>
                <a:gd name="T16" fmla="*/ 0 w 38"/>
                <a:gd name="T17" fmla="*/ 6 h 20"/>
                <a:gd name="T18" fmla="*/ 2 w 38"/>
                <a:gd name="T19" fmla="*/ 8 h 20"/>
                <a:gd name="T20" fmla="*/ 3 w 38"/>
                <a:gd name="T21" fmla="*/ 10 h 20"/>
                <a:gd name="T22" fmla="*/ 3 w 38"/>
                <a:gd name="T23" fmla="*/ 10 h 20"/>
                <a:gd name="T24" fmla="*/ 36 w 38"/>
                <a:gd name="T25" fmla="*/ 20 h 20"/>
                <a:gd name="T26" fmla="*/ 36 w 38"/>
                <a:gd name="T27" fmla="*/ 20 h 20"/>
                <a:gd name="T28" fmla="*/ 37 w 38"/>
                <a:gd name="T29" fmla="*/ 19 h 20"/>
                <a:gd name="T30" fmla="*/ 38 w 38"/>
                <a:gd name="T31" fmla="*/ 16 h 20"/>
                <a:gd name="T32" fmla="*/ 38 w 38"/>
                <a:gd name="T33" fmla="*/ 16 h 20"/>
                <a:gd name="T34" fmla="*/ 37 w 38"/>
                <a:gd name="T35" fmla="*/ 14 h 20"/>
                <a:gd name="T36" fmla="*/ 37 w 38"/>
                <a:gd name="T37" fmla="*/ 14 h 20"/>
                <a:gd name="T38" fmla="*/ 37 w 38"/>
                <a:gd name="T39" fmla="*/ 11 h 20"/>
                <a:gd name="T40" fmla="*/ 36 w 38"/>
                <a:gd name="T41" fmla="*/ 10 h 20"/>
                <a:gd name="T42" fmla="*/ 36 w 38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20">
                  <a:moveTo>
                    <a:pt x="36" y="10"/>
                  </a:moveTo>
                  <a:lnTo>
                    <a:pt x="36" y="1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8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7" y="19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58"/>
            <p:cNvSpPr>
              <a:spLocks/>
            </p:cNvSpPr>
            <p:nvPr/>
          </p:nvSpPr>
          <p:spPr bwMode="auto">
            <a:xfrm>
              <a:off x="1501775" y="2068513"/>
              <a:ext cx="87313" cy="350838"/>
            </a:xfrm>
            <a:custGeom>
              <a:avLst/>
              <a:gdLst>
                <a:gd name="T0" fmla="*/ 51 w 55"/>
                <a:gd name="T1" fmla="*/ 0 h 221"/>
                <a:gd name="T2" fmla="*/ 51 w 55"/>
                <a:gd name="T3" fmla="*/ 0 h 221"/>
                <a:gd name="T4" fmla="*/ 4 w 55"/>
                <a:gd name="T5" fmla="*/ 24 h 221"/>
                <a:gd name="T6" fmla="*/ 4 w 55"/>
                <a:gd name="T7" fmla="*/ 24 h 221"/>
                <a:gd name="T8" fmla="*/ 2 w 55"/>
                <a:gd name="T9" fmla="*/ 26 h 221"/>
                <a:gd name="T10" fmla="*/ 0 w 55"/>
                <a:gd name="T11" fmla="*/ 29 h 221"/>
                <a:gd name="T12" fmla="*/ 0 w 55"/>
                <a:gd name="T13" fmla="*/ 29 h 221"/>
                <a:gd name="T14" fmla="*/ 0 w 55"/>
                <a:gd name="T15" fmla="*/ 114 h 221"/>
                <a:gd name="T16" fmla="*/ 0 w 55"/>
                <a:gd name="T17" fmla="*/ 114 h 221"/>
                <a:gd name="T18" fmla="*/ 0 w 55"/>
                <a:gd name="T19" fmla="*/ 196 h 221"/>
                <a:gd name="T20" fmla="*/ 0 w 55"/>
                <a:gd name="T21" fmla="*/ 196 h 221"/>
                <a:gd name="T22" fmla="*/ 2 w 55"/>
                <a:gd name="T23" fmla="*/ 200 h 221"/>
                <a:gd name="T24" fmla="*/ 3 w 55"/>
                <a:gd name="T25" fmla="*/ 203 h 221"/>
                <a:gd name="T26" fmla="*/ 4 w 55"/>
                <a:gd name="T27" fmla="*/ 204 h 221"/>
                <a:gd name="T28" fmla="*/ 4 w 55"/>
                <a:gd name="T29" fmla="*/ 204 h 221"/>
                <a:gd name="T30" fmla="*/ 51 w 55"/>
                <a:gd name="T31" fmla="*/ 221 h 221"/>
                <a:gd name="T32" fmla="*/ 51 w 55"/>
                <a:gd name="T33" fmla="*/ 221 h 221"/>
                <a:gd name="T34" fmla="*/ 53 w 55"/>
                <a:gd name="T35" fmla="*/ 221 h 221"/>
                <a:gd name="T36" fmla="*/ 54 w 55"/>
                <a:gd name="T37" fmla="*/ 220 h 221"/>
                <a:gd name="T38" fmla="*/ 55 w 55"/>
                <a:gd name="T39" fmla="*/ 215 h 221"/>
                <a:gd name="T40" fmla="*/ 55 w 55"/>
                <a:gd name="T41" fmla="*/ 215 h 221"/>
                <a:gd name="T42" fmla="*/ 54 w 55"/>
                <a:gd name="T43" fmla="*/ 111 h 221"/>
                <a:gd name="T44" fmla="*/ 54 w 55"/>
                <a:gd name="T45" fmla="*/ 111 h 221"/>
                <a:gd name="T46" fmla="*/ 54 w 55"/>
                <a:gd name="T47" fmla="*/ 4 h 221"/>
                <a:gd name="T48" fmla="*/ 54 w 55"/>
                <a:gd name="T49" fmla="*/ 4 h 221"/>
                <a:gd name="T50" fmla="*/ 54 w 55"/>
                <a:gd name="T51" fmla="*/ 2 h 221"/>
                <a:gd name="T52" fmla="*/ 53 w 55"/>
                <a:gd name="T53" fmla="*/ 1 h 221"/>
                <a:gd name="T54" fmla="*/ 52 w 55"/>
                <a:gd name="T55" fmla="*/ 0 h 221"/>
                <a:gd name="T56" fmla="*/ 51 w 55"/>
                <a:gd name="T57" fmla="*/ 0 h 221"/>
                <a:gd name="T58" fmla="*/ 51 w 55"/>
                <a:gd name="T5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5" h="221">
                  <a:moveTo>
                    <a:pt x="51" y="0"/>
                  </a:moveTo>
                  <a:lnTo>
                    <a:pt x="51" y="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96"/>
                  </a:lnTo>
                  <a:lnTo>
                    <a:pt x="0" y="196"/>
                  </a:lnTo>
                  <a:lnTo>
                    <a:pt x="2" y="200"/>
                  </a:lnTo>
                  <a:lnTo>
                    <a:pt x="3" y="203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53" y="221"/>
                  </a:lnTo>
                  <a:lnTo>
                    <a:pt x="54" y="220"/>
                  </a:lnTo>
                  <a:lnTo>
                    <a:pt x="55" y="215"/>
                  </a:lnTo>
                  <a:lnTo>
                    <a:pt x="55" y="215"/>
                  </a:lnTo>
                  <a:lnTo>
                    <a:pt x="54" y="111"/>
                  </a:lnTo>
                  <a:lnTo>
                    <a:pt x="54" y="111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59"/>
            <p:cNvSpPr>
              <a:spLocks/>
            </p:cNvSpPr>
            <p:nvPr/>
          </p:nvSpPr>
          <p:spPr bwMode="auto">
            <a:xfrm>
              <a:off x="1516063" y="2103438"/>
              <a:ext cx="57150" cy="60325"/>
            </a:xfrm>
            <a:custGeom>
              <a:avLst/>
              <a:gdLst>
                <a:gd name="T0" fmla="*/ 35 w 36"/>
                <a:gd name="T1" fmla="*/ 0 h 38"/>
                <a:gd name="T2" fmla="*/ 35 w 36"/>
                <a:gd name="T3" fmla="*/ 0 h 38"/>
                <a:gd name="T4" fmla="*/ 2 w 36"/>
                <a:gd name="T5" fmla="*/ 14 h 38"/>
                <a:gd name="T6" fmla="*/ 2 w 36"/>
                <a:gd name="T7" fmla="*/ 14 h 38"/>
                <a:gd name="T8" fmla="*/ 1 w 36"/>
                <a:gd name="T9" fmla="*/ 15 h 38"/>
                <a:gd name="T10" fmla="*/ 0 w 36"/>
                <a:gd name="T11" fmla="*/ 18 h 38"/>
                <a:gd name="T12" fmla="*/ 0 w 36"/>
                <a:gd name="T13" fmla="*/ 18 h 38"/>
                <a:gd name="T14" fmla="*/ 0 w 36"/>
                <a:gd name="T15" fmla="*/ 36 h 38"/>
                <a:gd name="T16" fmla="*/ 0 w 36"/>
                <a:gd name="T17" fmla="*/ 36 h 38"/>
                <a:gd name="T18" fmla="*/ 1 w 36"/>
                <a:gd name="T19" fmla="*/ 38 h 38"/>
                <a:gd name="T20" fmla="*/ 2 w 36"/>
                <a:gd name="T21" fmla="*/ 38 h 38"/>
                <a:gd name="T22" fmla="*/ 2 w 36"/>
                <a:gd name="T23" fmla="*/ 38 h 38"/>
                <a:gd name="T24" fmla="*/ 35 w 36"/>
                <a:gd name="T25" fmla="*/ 28 h 38"/>
                <a:gd name="T26" fmla="*/ 35 w 36"/>
                <a:gd name="T27" fmla="*/ 28 h 38"/>
                <a:gd name="T28" fmla="*/ 36 w 36"/>
                <a:gd name="T29" fmla="*/ 27 h 38"/>
                <a:gd name="T30" fmla="*/ 36 w 36"/>
                <a:gd name="T31" fmla="*/ 24 h 38"/>
                <a:gd name="T32" fmla="*/ 36 w 36"/>
                <a:gd name="T33" fmla="*/ 24 h 38"/>
                <a:gd name="T34" fmla="*/ 36 w 36"/>
                <a:gd name="T35" fmla="*/ 2 h 38"/>
                <a:gd name="T36" fmla="*/ 36 w 36"/>
                <a:gd name="T37" fmla="*/ 2 h 38"/>
                <a:gd name="T38" fmla="*/ 36 w 36"/>
                <a:gd name="T39" fmla="*/ 0 h 38"/>
                <a:gd name="T40" fmla="*/ 35 w 36"/>
                <a:gd name="T41" fmla="*/ 0 h 38"/>
                <a:gd name="T42" fmla="*/ 35 w 36"/>
                <a:gd name="T4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8">
                  <a:moveTo>
                    <a:pt x="35" y="0"/>
                  </a:moveTo>
                  <a:lnTo>
                    <a:pt x="35" y="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60"/>
            <p:cNvSpPr>
              <a:spLocks/>
            </p:cNvSpPr>
            <p:nvPr/>
          </p:nvSpPr>
          <p:spPr bwMode="auto">
            <a:xfrm>
              <a:off x="1516063" y="2162176"/>
              <a:ext cx="58738" cy="53975"/>
            </a:xfrm>
            <a:custGeom>
              <a:avLst/>
              <a:gdLst>
                <a:gd name="T0" fmla="*/ 35 w 37"/>
                <a:gd name="T1" fmla="*/ 0 h 34"/>
                <a:gd name="T2" fmla="*/ 35 w 37"/>
                <a:gd name="T3" fmla="*/ 0 h 34"/>
                <a:gd name="T4" fmla="*/ 2 w 37"/>
                <a:gd name="T5" fmla="*/ 10 h 34"/>
                <a:gd name="T6" fmla="*/ 2 w 37"/>
                <a:gd name="T7" fmla="*/ 10 h 34"/>
                <a:gd name="T8" fmla="*/ 1 w 37"/>
                <a:gd name="T9" fmla="*/ 11 h 34"/>
                <a:gd name="T10" fmla="*/ 0 w 37"/>
                <a:gd name="T11" fmla="*/ 13 h 34"/>
                <a:gd name="T12" fmla="*/ 0 w 37"/>
                <a:gd name="T13" fmla="*/ 13 h 34"/>
                <a:gd name="T14" fmla="*/ 0 w 37"/>
                <a:gd name="T15" fmla="*/ 32 h 34"/>
                <a:gd name="T16" fmla="*/ 0 w 37"/>
                <a:gd name="T17" fmla="*/ 32 h 34"/>
                <a:gd name="T18" fmla="*/ 1 w 37"/>
                <a:gd name="T19" fmla="*/ 34 h 34"/>
                <a:gd name="T20" fmla="*/ 2 w 37"/>
                <a:gd name="T21" fmla="*/ 34 h 34"/>
                <a:gd name="T22" fmla="*/ 2 w 37"/>
                <a:gd name="T23" fmla="*/ 34 h 34"/>
                <a:gd name="T24" fmla="*/ 35 w 37"/>
                <a:gd name="T25" fmla="*/ 29 h 34"/>
                <a:gd name="T26" fmla="*/ 35 w 37"/>
                <a:gd name="T27" fmla="*/ 29 h 34"/>
                <a:gd name="T28" fmla="*/ 36 w 37"/>
                <a:gd name="T29" fmla="*/ 28 h 34"/>
                <a:gd name="T30" fmla="*/ 37 w 37"/>
                <a:gd name="T31" fmla="*/ 25 h 34"/>
                <a:gd name="T32" fmla="*/ 37 w 37"/>
                <a:gd name="T33" fmla="*/ 25 h 34"/>
                <a:gd name="T34" fmla="*/ 36 w 37"/>
                <a:gd name="T35" fmla="*/ 4 h 34"/>
                <a:gd name="T36" fmla="*/ 36 w 37"/>
                <a:gd name="T37" fmla="*/ 4 h 34"/>
                <a:gd name="T38" fmla="*/ 36 w 37"/>
                <a:gd name="T39" fmla="*/ 1 h 34"/>
                <a:gd name="T40" fmla="*/ 35 w 37"/>
                <a:gd name="T41" fmla="*/ 0 h 34"/>
                <a:gd name="T42" fmla="*/ 35 w 37"/>
                <a:gd name="T4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4">
                  <a:moveTo>
                    <a:pt x="35" y="0"/>
                  </a:moveTo>
                  <a:lnTo>
                    <a:pt x="35" y="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8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61"/>
            <p:cNvSpPr>
              <a:spLocks/>
            </p:cNvSpPr>
            <p:nvPr/>
          </p:nvSpPr>
          <p:spPr bwMode="auto">
            <a:xfrm>
              <a:off x="1516063" y="2224088"/>
              <a:ext cx="58738" cy="44450"/>
            </a:xfrm>
            <a:custGeom>
              <a:avLst/>
              <a:gdLst>
                <a:gd name="T0" fmla="*/ 35 w 37"/>
                <a:gd name="T1" fmla="*/ 0 h 28"/>
                <a:gd name="T2" fmla="*/ 35 w 37"/>
                <a:gd name="T3" fmla="*/ 0 h 28"/>
                <a:gd name="T4" fmla="*/ 2 w 37"/>
                <a:gd name="T5" fmla="*/ 4 h 28"/>
                <a:gd name="T6" fmla="*/ 2 w 37"/>
                <a:gd name="T7" fmla="*/ 4 h 28"/>
                <a:gd name="T8" fmla="*/ 1 w 37"/>
                <a:gd name="T9" fmla="*/ 5 h 28"/>
                <a:gd name="T10" fmla="*/ 0 w 37"/>
                <a:gd name="T11" fmla="*/ 6 h 28"/>
                <a:gd name="T12" fmla="*/ 0 w 37"/>
                <a:gd name="T13" fmla="*/ 6 h 28"/>
                <a:gd name="T14" fmla="*/ 0 w 37"/>
                <a:gd name="T15" fmla="*/ 25 h 28"/>
                <a:gd name="T16" fmla="*/ 0 w 37"/>
                <a:gd name="T17" fmla="*/ 25 h 28"/>
                <a:gd name="T18" fmla="*/ 1 w 37"/>
                <a:gd name="T19" fmla="*/ 27 h 28"/>
                <a:gd name="T20" fmla="*/ 2 w 37"/>
                <a:gd name="T21" fmla="*/ 28 h 28"/>
                <a:gd name="T22" fmla="*/ 2 w 37"/>
                <a:gd name="T23" fmla="*/ 28 h 28"/>
                <a:gd name="T24" fmla="*/ 35 w 37"/>
                <a:gd name="T25" fmla="*/ 28 h 28"/>
                <a:gd name="T26" fmla="*/ 35 w 37"/>
                <a:gd name="T27" fmla="*/ 28 h 28"/>
                <a:gd name="T28" fmla="*/ 36 w 37"/>
                <a:gd name="T29" fmla="*/ 27 h 28"/>
                <a:gd name="T30" fmla="*/ 37 w 37"/>
                <a:gd name="T31" fmla="*/ 25 h 28"/>
                <a:gd name="T32" fmla="*/ 37 w 37"/>
                <a:gd name="T33" fmla="*/ 25 h 28"/>
                <a:gd name="T34" fmla="*/ 37 w 37"/>
                <a:gd name="T35" fmla="*/ 3 h 28"/>
                <a:gd name="T36" fmla="*/ 37 w 37"/>
                <a:gd name="T37" fmla="*/ 3 h 28"/>
                <a:gd name="T38" fmla="*/ 36 w 37"/>
                <a:gd name="T39" fmla="*/ 1 h 28"/>
                <a:gd name="T40" fmla="*/ 35 w 37"/>
                <a:gd name="T41" fmla="*/ 0 h 28"/>
                <a:gd name="T42" fmla="*/ 35 w 37"/>
                <a:gd name="T4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8">
                  <a:moveTo>
                    <a:pt x="35" y="0"/>
                  </a:moveTo>
                  <a:lnTo>
                    <a:pt x="35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62"/>
            <p:cNvSpPr>
              <a:spLocks/>
            </p:cNvSpPr>
            <p:nvPr/>
          </p:nvSpPr>
          <p:spPr bwMode="auto">
            <a:xfrm>
              <a:off x="1516063" y="2282826"/>
              <a:ext cx="58738" cy="46038"/>
            </a:xfrm>
            <a:custGeom>
              <a:avLst/>
              <a:gdLst>
                <a:gd name="T0" fmla="*/ 35 w 37"/>
                <a:gd name="T1" fmla="*/ 2 h 29"/>
                <a:gd name="T2" fmla="*/ 35 w 37"/>
                <a:gd name="T3" fmla="*/ 2 h 29"/>
                <a:gd name="T4" fmla="*/ 2 w 37"/>
                <a:gd name="T5" fmla="*/ 0 h 29"/>
                <a:gd name="T6" fmla="*/ 2 w 37"/>
                <a:gd name="T7" fmla="*/ 0 h 29"/>
                <a:gd name="T8" fmla="*/ 1 w 37"/>
                <a:gd name="T9" fmla="*/ 1 h 29"/>
                <a:gd name="T10" fmla="*/ 0 w 37"/>
                <a:gd name="T11" fmla="*/ 3 h 29"/>
                <a:gd name="T12" fmla="*/ 0 w 37"/>
                <a:gd name="T13" fmla="*/ 3 h 29"/>
                <a:gd name="T14" fmla="*/ 0 w 37"/>
                <a:gd name="T15" fmla="*/ 22 h 29"/>
                <a:gd name="T16" fmla="*/ 0 w 37"/>
                <a:gd name="T17" fmla="*/ 22 h 29"/>
                <a:gd name="T18" fmla="*/ 1 w 37"/>
                <a:gd name="T19" fmla="*/ 23 h 29"/>
                <a:gd name="T20" fmla="*/ 2 w 37"/>
                <a:gd name="T21" fmla="*/ 24 h 29"/>
                <a:gd name="T22" fmla="*/ 2 w 37"/>
                <a:gd name="T23" fmla="*/ 24 h 29"/>
                <a:gd name="T24" fmla="*/ 35 w 37"/>
                <a:gd name="T25" fmla="*/ 29 h 29"/>
                <a:gd name="T26" fmla="*/ 35 w 37"/>
                <a:gd name="T27" fmla="*/ 29 h 29"/>
                <a:gd name="T28" fmla="*/ 36 w 37"/>
                <a:gd name="T29" fmla="*/ 29 h 29"/>
                <a:gd name="T30" fmla="*/ 37 w 37"/>
                <a:gd name="T31" fmla="*/ 27 h 29"/>
                <a:gd name="T32" fmla="*/ 37 w 37"/>
                <a:gd name="T33" fmla="*/ 27 h 29"/>
                <a:gd name="T34" fmla="*/ 37 w 37"/>
                <a:gd name="T35" fmla="*/ 4 h 29"/>
                <a:gd name="T36" fmla="*/ 37 w 37"/>
                <a:gd name="T37" fmla="*/ 4 h 29"/>
                <a:gd name="T38" fmla="*/ 36 w 37"/>
                <a:gd name="T39" fmla="*/ 2 h 29"/>
                <a:gd name="T40" fmla="*/ 35 w 37"/>
                <a:gd name="T41" fmla="*/ 2 h 29"/>
                <a:gd name="T42" fmla="*/ 35 w 37"/>
                <a:gd name="T4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9">
                  <a:moveTo>
                    <a:pt x="35" y="2"/>
                  </a:moveTo>
                  <a:lnTo>
                    <a:pt x="35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3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6" y="29"/>
                  </a:lnTo>
                  <a:lnTo>
                    <a:pt x="37" y="27"/>
                  </a:lnTo>
                  <a:lnTo>
                    <a:pt x="37" y="27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6" y="2"/>
                  </a:lnTo>
                  <a:lnTo>
                    <a:pt x="35" y="2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363"/>
            <p:cNvSpPr>
              <a:spLocks/>
            </p:cNvSpPr>
            <p:nvPr/>
          </p:nvSpPr>
          <p:spPr bwMode="auto">
            <a:xfrm>
              <a:off x="1516063" y="2341563"/>
              <a:ext cx="58738" cy="25400"/>
            </a:xfrm>
            <a:custGeom>
              <a:avLst/>
              <a:gdLst>
                <a:gd name="T0" fmla="*/ 35 w 37"/>
                <a:gd name="T1" fmla="*/ 8 h 16"/>
                <a:gd name="T2" fmla="*/ 35 w 37"/>
                <a:gd name="T3" fmla="*/ 8 h 16"/>
                <a:gd name="T4" fmla="*/ 2 w 37"/>
                <a:gd name="T5" fmla="*/ 0 h 16"/>
                <a:gd name="T6" fmla="*/ 2 w 37"/>
                <a:gd name="T7" fmla="*/ 0 h 16"/>
                <a:gd name="T8" fmla="*/ 1 w 37"/>
                <a:gd name="T9" fmla="*/ 0 h 16"/>
                <a:gd name="T10" fmla="*/ 1 w 37"/>
                <a:gd name="T11" fmla="*/ 2 h 16"/>
                <a:gd name="T12" fmla="*/ 1 w 37"/>
                <a:gd name="T13" fmla="*/ 2 h 16"/>
                <a:gd name="T14" fmla="*/ 0 w 37"/>
                <a:gd name="T15" fmla="*/ 4 h 16"/>
                <a:gd name="T16" fmla="*/ 0 w 37"/>
                <a:gd name="T17" fmla="*/ 4 h 16"/>
                <a:gd name="T18" fmla="*/ 1 w 37"/>
                <a:gd name="T19" fmla="*/ 5 h 16"/>
                <a:gd name="T20" fmla="*/ 2 w 37"/>
                <a:gd name="T21" fmla="*/ 7 h 16"/>
                <a:gd name="T22" fmla="*/ 2 w 37"/>
                <a:gd name="T23" fmla="*/ 7 h 16"/>
                <a:gd name="T24" fmla="*/ 35 w 37"/>
                <a:gd name="T25" fmla="*/ 16 h 16"/>
                <a:gd name="T26" fmla="*/ 35 w 37"/>
                <a:gd name="T27" fmla="*/ 16 h 16"/>
                <a:gd name="T28" fmla="*/ 36 w 37"/>
                <a:gd name="T29" fmla="*/ 15 h 16"/>
                <a:gd name="T30" fmla="*/ 37 w 37"/>
                <a:gd name="T31" fmla="*/ 13 h 16"/>
                <a:gd name="T32" fmla="*/ 37 w 37"/>
                <a:gd name="T33" fmla="*/ 13 h 16"/>
                <a:gd name="T34" fmla="*/ 37 w 37"/>
                <a:gd name="T35" fmla="*/ 11 h 16"/>
                <a:gd name="T36" fmla="*/ 37 w 37"/>
                <a:gd name="T37" fmla="*/ 11 h 16"/>
                <a:gd name="T38" fmla="*/ 36 w 37"/>
                <a:gd name="T39" fmla="*/ 9 h 16"/>
                <a:gd name="T40" fmla="*/ 35 w 37"/>
                <a:gd name="T41" fmla="*/ 8 h 16"/>
                <a:gd name="T42" fmla="*/ 35 w 37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5" y="8"/>
                  </a:moveTo>
                  <a:lnTo>
                    <a:pt x="35" y="8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6" y="15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364"/>
            <p:cNvSpPr>
              <a:spLocks/>
            </p:cNvSpPr>
            <p:nvPr/>
          </p:nvSpPr>
          <p:spPr bwMode="auto">
            <a:xfrm>
              <a:off x="1516063" y="2360613"/>
              <a:ext cx="58738" cy="26988"/>
            </a:xfrm>
            <a:custGeom>
              <a:avLst/>
              <a:gdLst>
                <a:gd name="T0" fmla="*/ 35 w 37"/>
                <a:gd name="T1" fmla="*/ 9 h 17"/>
                <a:gd name="T2" fmla="*/ 35 w 37"/>
                <a:gd name="T3" fmla="*/ 9 h 17"/>
                <a:gd name="T4" fmla="*/ 2 w 37"/>
                <a:gd name="T5" fmla="*/ 0 h 17"/>
                <a:gd name="T6" fmla="*/ 2 w 37"/>
                <a:gd name="T7" fmla="*/ 0 h 17"/>
                <a:gd name="T8" fmla="*/ 1 w 37"/>
                <a:gd name="T9" fmla="*/ 1 h 17"/>
                <a:gd name="T10" fmla="*/ 0 w 37"/>
                <a:gd name="T11" fmla="*/ 2 h 17"/>
                <a:gd name="T12" fmla="*/ 0 w 37"/>
                <a:gd name="T13" fmla="*/ 2 h 17"/>
                <a:gd name="T14" fmla="*/ 1 w 37"/>
                <a:gd name="T15" fmla="*/ 4 h 17"/>
                <a:gd name="T16" fmla="*/ 1 w 37"/>
                <a:gd name="T17" fmla="*/ 4 h 17"/>
                <a:gd name="T18" fmla="*/ 1 w 37"/>
                <a:gd name="T19" fmla="*/ 6 h 17"/>
                <a:gd name="T20" fmla="*/ 2 w 37"/>
                <a:gd name="T21" fmla="*/ 7 h 17"/>
                <a:gd name="T22" fmla="*/ 2 w 37"/>
                <a:gd name="T23" fmla="*/ 7 h 17"/>
                <a:gd name="T24" fmla="*/ 35 w 37"/>
                <a:gd name="T25" fmla="*/ 17 h 17"/>
                <a:gd name="T26" fmla="*/ 35 w 37"/>
                <a:gd name="T27" fmla="*/ 17 h 17"/>
                <a:gd name="T28" fmla="*/ 36 w 37"/>
                <a:gd name="T29" fmla="*/ 16 h 17"/>
                <a:gd name="T30" fmla="*/ 37 w 37"/>
                <a:gd name="T31" fmla="*/ 14 h 17"/>
                <a:gd name="T32" fmla="*/ 37 w 37"/>
                <a:gd name="T33" fmla="*/ 14 h 17"/>
                <a:gd name="T34" fmla="*/ 37 w 37"/>
                <a:gd name="T35" fmla="*/ 12 h 17"/>
                <a:gd name="T36" fmla="*/ 37 w 37"/>
                <a:gd name="T37" fmla="*/ 12 h 17"/>
                <a:gd name="T38" fmla="*/ 36 w 37"/>
                <a:gd name="T39" fmla="*/ 10 h 17"/>
                <a:gd name="T40" fmla="*/ 35 w 37"/>
                <a:gd name="T41" fmla="*/ 9 h 17"/>
                <a:gd name="T42" fmla="*/ 35 w 37"/>
                <a:gd name="T4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7">
                  <a:moveTo>
                    <a:pt x="35" y="9"/>
                  </a:moveTo>
                  <a:lnTo>
                    <a:pt x="35" y="9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365"/>
            <p:cNvSpPr>
              <a:spLocks/>
            </p:cNvSpPr>
            <p:nvPr/>
          </p:nvSpPr>
          <p:spPr bwMode="auto">
            <a:xfrm>
              <a:off x="1406525" y="2116138"/>
              <a:ext cx="85725" cy="266700"/>
            </a:xfrm>
            <a:custGeom>
              <a:avLst/>
              <a:gdLst>
                <a:gd name="T0" fmla="*/ 51 w 54"/>
                <a:gd name="T1" fmla="*/ 1 h 168"/>
                <a:gd name="T2" fmla="*/ 51 w 54"/>
                <a:gd name="T3" fmla="*/ 1 h 168"/>
                <a:gd name="T4" fmla="*/ 4 w 54"/>
                <a:gd name="T5" fmla="*/ 24 h 168"/>
                <a:gd name="T6" fmla="*/ 4 w 54"/>
                <a:gd name="T7" fmla="*/ 24 h 168"/>
                <a:gd name="T8" fmla="*/ 2 w 54"/>
                <a:gd name="T9" fmla="*/ 26 h 168"/>
                <a:gd name="T10" fmla="*/ 1 w 54"/>
                <a:gd name="T11" fmla="*/ 29 h 168"/>
                <a:gd name="T12" fmla="*/ 1 w 54"/>
                <a:gd name="T13" fmla="*/ 29 h 168"/>
                <a:gd name="T14" fmla="*/ 1 w 54"/>
                <a:gd name="T15" fmla="*/ 88 h 168"/>
                <a:gd name="T16" fmla="*/ 1 w 54"/>
                <a:gd name="T17" fmla="*/ 88 h 168"/>
                <a:gd name="T18" fmla="*/ 0 w 54"/>
                <a:gd name="T19" fmla="*/ 145 h 168"/>
                <a:gd name="T20" fmla="*/ 0 w 54"/>
                <a:gd name="T21" fmla="*/ 145 h 168"/>
                <a:gd name="T22" fmla="*/ 1 w 54"/>
                <a:gd name="T23" fmla="*/ 149 h 168"/>
                <a:gd name="T24" fmla="*/ 4 w 54"/>
                <a:gd name="T25" fmla="*/ 151 h 168"/>
                <a:gd name="T26" fmla="*/ 4 w 54"/>
                <a:gd name="T27" fmla="*/ 151 h 168"/>
                <a:gd name="T28" fmla="*/ 51 w 54"/>
                <a:gd name="T29" fmla="*/ 168 h 168"/>
                <a:gd name="T30" fmla="*/ 51 w 54"/>
                <a:gd name="T31" fmla="*/ 168 h 168"/>
                <a:gd name="T32" fmla="*/ 52 w 54"/>
                <a:gd name="T33" fmla="*/ 168 h 168"/>
                <a:gd name="T34" fmla="*/ 53 w 54"/>
                <a:gd name="T35" fmla="*/ 167 h 168"/>
                <a:gd name="T36" fmla="*/ 54 w 54"/>
                <a:gd name="T37" fmla="*/ 166 h 168"/>
                <a:gd name="T38" fmla="*/ 54 w 54"/>
                <a:gd name="T39" fmla="*/ 164 h 168"/>
                <a:gd name="T40" fmla="*/ 54 w 54"/>
                <a:gd name="T41" fmla="*/ 164 h 168"/>
                <a:gd name="T42" fmla="*/ 54 w 54"/>
                <a:gd name="T43" fmla="*/ 84 h 168"/>
                <a:gd name="T44" fmla="*/ 54 w 54"/>
                <a:gd name="T45" fmla="*/ 84 h 168"/>
                <a:gd name="T46" fmla="*/ 54 w 54"/>
                <a:gd name="T47" fmla="*/ 4 h 168"/>
                <a:gd name="T48" fmla="*/ 54 w 54"/>
                <a:gd name="T49" fmla="*/ 4 h 168"/>
                <a:gd name="T50" fmla="*/ 53 w 54"/>
                <a:gd name="T51" fmla="*/ 1 h 168"/>
                <a:gd name="T52" fmla="*/ 52 w 54"/>
                <a:gd name="T53" fmla="*/ 0 h 168"/>
                <a:gd name="T54" fmla="*/ 51 w 54"/>
                <a:gd name="T55" fmla="*/ 1 h 168"/>
                <a:gd name="T56" fmla="*/ 51 w 54"/>
                <a:gd name="T57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168">
                  <a:moveTo>
                    <a:pt x="51" y="1"/>
                  </a:moveTo>
                  <a:lnTo>
                    <a:pt x="51" y="1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88"/>
                  </a:lnTo>
                  <a:lnTo>
                    <a:pt x="1" y="88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" y="149"/>
                  </a:lnTo>
                  <a:lnTo>
                    <a:pt x="4" y="151"/>
                  </a:lnTo>
                  <a:lnTo>
                    <a:pt x="4" y="151"/>
                  </a:lnTo>
                  <a:lnTo>
                    <a:pt x="51" y="168"/>
                  </a:lnTo>
                  <a:lnTo>
                    <a:pt x="51" y="168"/>
                  </a:lnTo>
                  <a:lnTo>
                    <a:pt x="52" y="168"/>
                  </a:lnTo>
                  <a:lnTo>
                    <a:pt x="53" y="167"/>
                  </a:lnTo>
                  <a:lnTo>
                    <a:pt x="54" y="166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3" y="1"/>
                  </a:lnTo>
                  <a:lnTo>
                    <a:pt x="52" y="0"/>
                  </a:lnTo>
                  <a:lnTo>
                    <a:pt x="51" y="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366"/>
            <p:cNvSpPr>
              <a:spLocks/>
            </p:cNvSpPr>
            <p:nvPr/>
          </p:nvSpPr>
          <p:spPr bwMode="auto">
            <a:xfrm>
              <a:off x="1420813" y="2144713"/>
              <a:ext cx="58738" cy="49213"/>
            </a:xfrm>
            <a:custGeom>
              <a:avLst/>
              <a:gdLst>
                <a:gd name="T0" fmla="*/ 36 w 37"/>
                <a:gd name="T1" fmla="*/ 0 h 31"/>
                <a:gd name="T2" fmla="*/ 36 w 37"/>
                <a:gd name="T3" fmla="*/ 0 h 31"/>
                <a:gd name="T4" fmla="*/ 2 w 37"/>
                <a:gd name="T5" fmla="*/ 15 h 31"/>
                <a:gd name="T6" fmla="*/ 2 w 37"/>
                <a:gd name="T7" fmla="*/ 15 h 31"/>
                <a:gd name="T8" fmla="*/ 1 w 37"/>
                <a:gd name="T9" fmla="*/ 15 h 31"/>
                <a:gd name="T10" fmla="*/ 0 w 37"/>
                <a:gd name="T11" fmla="*/ 17 h 31"/>
                <a:gd name="T12" fmla="*/ 0 w 37"/>
                <a:gd name="T13" fmla="*/ 17 h 31"/>
                <a:gd name="T14" fmla="*/ 0 w 37"/>
                <a:gd name="T15" fmla="*/ 30 h 31"/>
                <a:gd name="T16" fmla="*/ 0 w 37"/>
                <a:gd name="T17" fmla="*/ 30 h 31"/>
                <a:gd name="T18" fmla="*/ 1 w 37"/>
                <a:gd name="T19" fmla="*/ 31 h 31"/>
                <a:gd name="T20" fmla="*/ 2 w 37"/>
                <a:gd name="T21" fmla="*/ 31 h 31"/>
                <a:gd name="T22" fmla="*/ 2 w 37"/>
                <a:gd name="T23" fmla="*/ 31 h 31"/>
                <a:gd name="T24" fmla="*/ 36 w 37"/>
                <a:gd name="T25" fmla="*/ 21 h 31"/>
                <a:gd name="T26" fmla="*/ 36 w 37"/>
                <a:gd name="T27" fmla="*/ 21 h 31"/>
                <a:gd name="T28" fmla="*/ 37 w 37"/>
                <a:gd name="T29" fmla="*/ 20 h 31"/>
                <a:gd name="T30" fmla="*/ 37 w 37"/>
                <a:gd name="T31" fmla="*/ 18 h 31"/>
                <a:gd name="T32" fmla="*/ 37 w 37"/>
                <a:gd name="T33" fmla="*/ 18 h 31"/>
                <a:gd name="T34" fmla="*/ 37 w 37"/>
                <a:gd name="T35" fmla="*/ 1 h 31"/>
                <a:gd name="T36" fmla="*/ 37 w 37"/>
                <a:gd name="T37" fmla="*/ 1 h 31"/>
                <a:gd name="T38" fmla="*/ 37 w 37"/>
                <a:gd name="T39" fmla="*/ 0 h 31"/>
                <a:gd name="T40" fmla="*/ 36 w 37"/>
                <a:gd name="T41" fmla="*/ 0 h 31"/>
                <a:gd name="T42" fmla="*/ 36 w 37"/>
                <a:gd name="T4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31">
                  <a:moveTo>
                    <a:pt x="36" y="0"/>
                  </a:moveTo>
                  <a:lnTo>
                    <a:pt x="36" y="0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67"/>
            <p:cNvSpPr>
              <a:spLocks/>
            </p:cNvSpPr>
            <p:nvPr/>
          </p:nvSpPr>
          <p:spPr bwMode="auto">
            <a:xfrm>
              <a:off x="1420813" y="2189163"/>
              <a:ext cx="58738" cy="42863"/>
            </a:xfrm>
            <a:custGeom>
              <a:avLst/>
              <a:gdLst>
                <a:gd name="T0" fmla="*/ 36 w 37"/>
                <a:gd name="T1" fmla="*/ 0 h 27"/>
                <a:gd name="T2" fmla="*/ 36 w 37"/>
                <a:gd name="T3" fmla="*/ 0 h 27"/>
                <a:gd name="T4" fmla="*/ 2 w 37"/>
                <a:gd name="T5" fmla="*/ 10 h 27"/>
                <a:gd name="T6" fmla="*/ 2 w 37"/>
                <a:gd name="T7" fmla="*/ 10 h 27"/>
                <a:gd name="T8" fmla="*/ 1 w 37"/>
                <a:gd name="T9" fmla="*/ 11 h 27"/>
                <a:gd name="T10" fmla="*/ 0 w 37"/>
                <a:gd name="T11" fmla="*/ 12 h 27"/>
                <a:gd name="T12" fmla="*/ 0 w 37"/>
                <a:gd name="T13" fmla="*/ 12 h 27"/>
                <a:gd name="T14" fmla="*/ 0 w 37"/>
                <a:gd name="T15" fmla="*/ 25 h 27"/>
                <a:gd name="T16" fmla="*/ 0 w 37"/>
                <a:gd name="T17" fmla="*/ 25 h 27"/>
                <a:gd name="T18" fmla="*/ 1 w 37"/>
                <a:gd name="T19" fmla="*/ 26 h 27"/>
                <a:gd name="T20" fmla="*/ 2 w 37"/>
                <a:gd name="T21" fmla="*/ 27 h 27"/>
                <a:gd name="T22" fmla="*/ 2 w 37"/>
                <a:gd name="T23" fmla="*/ 27 h 27"/>
                <a:gd name="T24" fmla="*/ 36 w 37"/>
                <a:gd name="T25" fmla="*/ 21 h 27"/>
                <a:gd name="T26" fmla="*/ 36 w 37"/>
                <a:gd name="T27" fmla="*/ 21 h 27"/>
                <a:gd name="T28" fmla="*/ 37 w 37"/>
                <a:gd name="T29" fmla="*/ 21 h 27"/>
                <a:gd name="T30" fmla="*/ 37 w 37"/>
                <a:gd name="T31" fmla="*/ 19 h 27"/>
                <a:gd name="T32" fmla="*/ 37 w 37"/>
                <a:gd name="T33" fmla="*/ 19 h 27"/>
                <a:gd name="T34" fmla="*/ 37 w 37"/>
                <a:gd name="T35" fmla="*/ 2 h 27"/>
                <a:gd name="T36" fmla="*/ 37 w 37"/>
                <a:gd name="T37" fmla="*/ 2 h 27"/>
                <a:gd name="T38" fmla="*/ 37 w 37"/>
                <a:gd name="T39" fmla="*/ 1 h 27"/>
                <a:gd name="T40" fmla="*/ 36 w 37"/>
                <a:gd name="T41" fmla="*/ 0 h 27"/>
                <a:gd name="T42" fmla="*/ 36 w 37"/>
                <a:gd name="T4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7">
                  <a:moveTo>
                    <a:pt x="36" y="0"/>
                  </a:moveTo>
                  <a:lnTo>
                    <a:pt x="36" y="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2" y="27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68"/>
            <p:cNvSpPr>
              <a:spLocks/>
            </p:cNvSpPr>
            <p:nvPr/>
          </p:nvSpPr>
          <p:spPr bwMode="auto">
            <a:xfrm>
              <a:off x="1420813" y="2235201"/>
              <a:ext cx="58738" cy="33338"/>
            </a:xfrm>
            <a:custGeom>
              <a:avLst/>
              <a:gdLst>
                <a:gd name="T0" fmla="*/ 36 w 37"/>
                <a:gd name="T1" fmla="*/ 0 h 21"/>
                <a:gd name="T2" fmla="*/ 36 w 37"/>
                <a:gd name="T3" fmla="*/ 0 h 21"/>
                <a:gd name="T4" fmla="*/ 2 w 37"/>
                <a:gd name="T5" fmla="*/ 4 h 21"/>
                <a:gd name="T6" fmla="*/ 2 w 37"/>
                <a:gd name="T7" fmla="*/ 4 h 21"/>
                <a:gd name="T8" fmla="*/ 1 w 37"/>
                <a:gd name="T9" fmla="*/ 5 h 21"/>
                <a:gd name="T10" fmla="*/ 0 w 37"/>
                <a:gd name="T11" fmla="*/ 6 h 21"/>
                <a:gd name="T12" fmla="*/ 0 w 37"/>
                <a:gd name="T13" fmla="*/ 6 h 21"/>
                <a:gd name="T14" fmla="*/ 0 w 37"/>
                <a:gd name="T15" fmla="*/ 19 h 21"/>
                <a:gd name="T16" fmla="*/ 0 w 37"/>
                <a:gd name="T17" fmla="*/ 19 h 21"/>
                <a:gd name="T18" fmla="*/ 0 w 37"/>
                <a:gd name="T19" fmla="*/ 20 h 21"/>
                <a:gd name="T20" fmla="*/ 2 w 37"/>
                <a:gd name="T21" fmla="*/ 21 h 21"/>
                <a:gd name="T22" fmla="*/ 2 w 37"/>
                <a:gd name="T23" fmla="*/ 21 h 21"/>
                <a:gd name="T24" fmla="*/ 36 w 37"/>
                <a:gd name="T25" fmla="*/ 21 h 21"/>
                <a:gd name="T26" fmla="*/ 36 w 37"/>
                <a:gd name="T27" fmla="*/ 21 h 21"/>
                <a:gd name="T28" fmla="*/ 37 w 37"/>
                <a:gd name="T29" fmla="*/ 20 h 21"/>
                <a:gd name="T30" fmla="*/ 37 w 37"/>
                <a:gd name="T31" fmla="*/ 19 h 21"/>
                <a:gd name="T32" fmla="*/ 37 w 37"/>
                <a:gd name="T33" fmla="*/ 19 h 21"/>
                <a:gd name="T34" fmla="*/ 37 w 37"/>
                <a:gd name="T35" fmla="*/ 2 h 21"/>
                <a:gd name="T36" fmla="*/ 37 w 37"/>
                <a:gd name="T37" fmla="*/ 2 h 21"/>
                <a:gd name="T38" fmla="*/ 37 w 37"/>
                <a:gd name="T39" fmla="*/ 0 h 21"/>
                <a:gd name="T40" fmla="*/ 36 w 37"/>
                <a:gd name="T41" fmla="*/ 0 h 21"/>
                <a:gd name="T42" fmla="*/ 36 w 37"/>
                <a:gd name="T4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1">
                  <a:moveTo>
                    <a:pt x="36" y="0"/>
                  </a:moveTo>
                  <a:lnTo>
                    <a:pt x="36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69"/>
            <p:cNvSpPr>
              <a:spLocks/>
            </p:cNvSpPr>
            <p:nvPr/>
          </p:nvSpPr>
          <p:spPr bwMode="auto">
            <a:xfrm>
              <a:off x="1420813" y="2279651"/>
              <a:ext cx="58738" cy="33338"/>
            </a:xfrm>
            <a:custGeom>
              <a:avLst/>
              <a:gdLst>
                <a:gd name="T0" fmla="*/ 36 w 37"/>
                <a:gd name="T1" fmla="*/ 1 h 21"/>
                <a:gd name="T2" fmla="*/ 36 w 37"/>
                <a:gd name="T3" fmla="*/ 1 h 21"/>
                <a:gd name="T4" fmla="*/ 2 w 37"/>
                <a:gd name="T5" fmla="*/ 0 h 21"/>
                <a:gd name="T6" fmla="*/ 2 w 37"/>
                <a:gd name="T7" fmla="*/ 0 h 21"/>
                <a:gd name="T8" fmla="*/ 0 w 37"/>
                <a:gd name="T9" fmla="*/ 0 h 21"/>
                <a:gd name="T10" fmla="*/ 0 w 37"/>
                <a:gd name="T11" fmla="*/ 2 h 21"/>
                <a:gd name="T12" fmla="*/ 0 w 37"/>
                <a:gd name="T13" fmla="*/ 2 h 21"/>
                <a:gd name="T14" fmla="*/ 0 w 37"/>
                <a:gd name="T15" fmla="*/ 14 h 21"/>
                <a:gd name="T16" fmla="*/ 0 w 37"/>
                <a:gd name="T17" fmla="*/ 14 h 21"/>
                <a:gd name="T18" fmla="*/ 0 w 37"/>
                <a:gd name="T19" fmla="*/ 16 h 21"/>
                <a:gd name="T20" fmla="*/ 1 w 37"/>
                <a:gd name="T21" fmla="*/ 16 h 21"/>
                <a:gd name="T22" fmla="*/ 1 w 37"/>
                <a:gd name="T23" fmla="*/ 16 h 21"/>
                <a:gd name="T24" fmla="*/ 36 w 37"/>
                <a:gd name="T25" fmla="*/ 21 h 21"/>
                <a:gd name="T26" fmla="*/ 36 w 37"/>
                <a:gd name="T27" fmla="*/ 21 h 21"/>
                <a:gd name="T28" fmla="*/ 37 w 37"/>
                <a:gd name="T29" fmla="*/ 21 h 21"/>
                <a:gd name="T30" fmla="*/ 37 w 37"/>
                <a:gd name="T31" fmla="*/ 20 h 21"/>
                <a:gd name="T32" fmla="*/ 37 w 37"/>
                <a:gd name="T33" fmla="*/ 20 h 21"/>
                <a:gd name="T34" fmla="*/ 37 w 37"/>
                <a:gd name="T35" fmla="*/ 3 h 21"/>
                <a:gd name="T36" fmla="*/ 37 w 37"/>
                <a:gd name="T37" fmla="*/ 3 h 21"/>
                <a:gd name="T38" fmla="*/ 37 w 37"/>
                <a:gd name="T39" fmla="*/ 2 h 21"/>
                <a:gd name="T40" fmla="*/ 36 w 37"/>
                <a:gd name="T41" fmla="*/ 1 h 21"/>
                <a:gd name="T42" fmla="*/ 36 w 37"/>
                <a:gd name="T4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21">
                  <a:moveTo>
                    <a:pt x="36" y="1"/>
                  </a:moveTo>
                  <a:lnTo>
                    <a:pt x="36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7" y="3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70"/>
            <p:cNvSpPr>
              <a:spLocks/>
            </p:cNvSpPr>
            <p:nvPr/>
          </p:nvSpPr>
          <p:spPr bwMode="auto">
            <a:xfrm>
              <a:off x="1420813" y="2320926"/>
              <a:ext cx="58738" cy="20638"/>
            </a:xfrm>
            <a:custGeom>
              <a:avLst/>
              <a:gdLst>
                <a:gd name="T0" fmla="*/ 36 w 37"/>
                <a:gd name="T1" fmla="*/ 7 h 13"/>
                <a:gd name="T2" fmla="*/ 36 w 37"/>
                <a:gd name="T3" fmla="*/ 7 h 13"/>
                <a:gd name="T4" fmla="*/ 1 w 37"/>
                <a:gd name="T5" fmla="*/ 0 h 13"/>
                <a:gd name="T6" fmla="*/ 1 w 37"/>
                <a:gd name="T7" fmla="*/ 0 h 13"/>
                <a:gd name="T8" fmla="*/ 0 w 37"/>
                <a:gd name="T9" fmla="*/ 0 h 13"/>
                <a:gd name="T10" fmla="*/ 0 w 37"/>
                <a:gd name="T11" fmla="*/ 2 h 13"/>
                <a:gd name="T12" fmla="*/ 0 w 37"/>
                <a:gd name="T13" fmla="*/ 2 h 13"/>
                <a:gd name="T14" fmla="*/ 0 w 37"/>
                <a:gd name="T15" fmla="*/ 3 h 13"/>
                <a:gd name="T16" fmla="*/ 0 w 37"/>
                <a:gd name="T17" fmla="*/ 3 h 13"/>
                <a:gd name="T18" fmla="*/ 0 w 37"/>
                <a:gd name="T19" fmla="*/ 4 h 13"/>
                <a:gd name="T20" fmla="*/ 1 w 37"/>
                <a:gd name="T21" fmla="*/ 5 h 13"/>
                <a:gd name="T22" fmla="*/ 1 w 37"/>
                <a:gd name="T23" fmla="*/ 5 h 13"/>
                <a:gd name="T24" fmla="*/ 36 w 37"/>
                <a:gd name="T25" fmla="*/ 13 h 13"/>
                <a:gd name="T26" fmla="*/ 36 w 37"/>
                <a:gd name="T27" fmla="*/ 13 h 13"/>
                <a:gd name="T28" fmla="*/ 37 w 37"/>
                <a:gd name="T29" fmla="*/ 13 h 13"/>
                <a:gd name="T30" fmla="*/ 37 w 37"/>
                <a:gd name="T31" fmla="*/ 11 h 13"/>
                <a:gd name="T32" fmla="*/ 37 w 37"/>
                <a:gd name="T33" fmla="*/ 11 h 13"/>
                <a:gd name="T34" fmla="*/ 37 w 37"/>
                <a:gd name="T35" fmla="*/ 10 h 13"/>
                <a:gd name="T36" fmla="*/ 37 w 37"/>
                <a:gd name="T37" fmla="*/ 10 h 13"/>
                <a:gd name="T38" fmla="*/ 37 w 37"/>
                <a:gd name="T39" fmla="*/ 8 h 13"/>
                <a:gd name="T40" fmla="*/ 36 w 37"/>
                <a:gd name="T41" fmla="*/ 7 h 13"/>
                <a:gd name="T42" fmla="*/ 36 w 37"/>
                <a:gd name="T4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3">
                  <a:moveTo>
                    <a:pt x="36" y="7"/>
                  </a:moveTo>
                  <a:lnTo>
                    <a:pt x="36" y="7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36" y="13"/>
                  </a:lnTo>
                  <a:lnTo>
                    <a:pt x="36" y="13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6" y="7"/>
                  </a:lnTo>
                  <a:lnTo>
                    <a:pt x="36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71"/>
            <p:cNvSpPr>
              <a:spLocks/>
            </p:cNvSpPr>
            <p:nvPr/>
          </p:nvSpPr>
          <p:spPr bwMode="auto">
            <a:xfrm>
              <a:off x="1420813" y="2333626"/>
              <a:ext cx="58738" cy="25400"/>
            </a:xfrm>
            <a:custGeom>
              <a:avLst/>
              <a:gdLst>
                <a:gd name="T0" fmla="*/ 36 w 37"/>
                <a:gd name="T1" fmla="*/ 9 h 16"/>
                <a:gd name="T2" fmla="*/ 36 w 37"/>
                <a:gd name="T3" fmla="*/ 9 h 16"/>
                <a:gd name="T4" fmla="*/ 1 w 37"/>
                <a:gd name="T5" fmla="*/ 0 h 16"/>
                <a:gd name="T6" fmla="*/ 1 w 37"/>
                <a:gd name="T7" fmla="*/ 0 h 16"/>
                <a:gd name="T8" fmla="*/ 0 w 37"/>
                <a:gd name="T9" fmla="*/ 1 h 16"/>
                <a:gd name="T10" fmla="*/ 0 w 37"/>
                <a:gd name="T11" fmla="*/ 2 h 16"/>
                <a:gd name="T12" fmla="*/ 0 w 37"/>
                <a:gd name="T13" fmla="*/ 2 h 16"/>
                <a:gd name="T14" fmla="*/ 0 w 37"/>
                <a:gd name="T15" fmla="*/ 3 h 16"/>
                <a:gd name="T16" fmla="*/ 0 w 37"/>
                <a:gd name="T17" fmla="*/ 3 h 16"/>
                <a:gd name="T18" fmla="*/ 0 w 37"/>
                <a:gd name="T19" fmla="*/ 4 h 16"/>
                <a:gd name="T20" fmla="*/ 1 w 37"/>
                <a:gd name="T21" fmla="*/ 5 h 16"/>
                <a:gd name="T22" fmla="*/ 1 w 37"/>
                <a:gd name="T23" fmla="*/ 5 h 16"/>
                <a:gd name="T24" fmla="*/ 36 w 37"/>
                <a:gd name="T25" fmla="*/ 16 h 16"/>
                <a:gd name="T26" fmla="*/ 36 w 37"/>
                <a:gd name="T27" fmla="*/ 16 h 16"/>
                <a:gd name="T28" fmla="*/ 37 w 37"/>
                <a:gd name="T29" fmla="*/ 16 h 16"/>
                <a:gd name="T30" fmla="*/ 37 w 37"/>
                <a:gd name="T31" fmla="*/ 14 h 16"/>
                <a:gd name="T32" fmla="*/ 37 w 37"/>
                <a:gd name="T33" fmla="*/ 14 h 16"/>
                <a:gd name="T34" fmla="*/ 37 w 37"/>
                <a:gd name="T35" fmla="*/ 13 h 16"/>
                <a:gd name="T36" fmla="*/ 37 w 37"/>
                <a:gd name="T37" fmla="*/ 13 h 16"/>
                <a:gd name="T38" fmla="*/ 37 w 37"/>
                <a:gd name="T39" fmla="*/ 10 h 16"/>
                <a:gd name="T40" fmla="*/ 36 w 37"/>
                <a:gd name="T41" fmla="*/ 9 h 16"/>
                <a:gd name="T42" fmla="*/ 36 w 37"/>
                <a:gd name="T4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6" y="9"/>
                  </a:moveTo>
                  <a:lnTo>
                    <a:pt x="36" y="9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4"/>
                  </a:lnTo>
                  <a:lnTo>
                    <a:pt x="37" y="13"/>
                  </a:lnTo>
                  <a:lnTo>
                    <a:pt x="37" y="13"/>
                  </a:lnTo>
                  <a:lnTo>
                    <a:pt x="37" y="10"/>
                  </a:lnTo>
                  <a:lnTo>
                    <a:pt x="36" y="9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72"/>
            <p:cNvSpPr>
              <a:spLocks/>
            </p:cNvSpPr>
            <p:nvPr/>
          </p:nvSpPr>
          <p:spPr bwMode="auto">
            <a:xfrm>
              <a:off x="1873250" y="1917701"/>
              <a:ext cx="160338" cy="611188"/>
            </a:xfrm>
            <a:custGeom>
              <a:avLst/>
              <a:gdLst>
                <a:gd name="T0" fmla="*/ 0 w 101"/>
                <a:gd name="T1" fmla="*/ 385 h 385"/>
                <a:gd name="T2" fmla="*/ 101 w 101"/>
                <a:gd name="T3" fmla="*/ 380 h 385"/>
                <a:gd name="T4" fmla="*/ 101 w 101"/>
                <a:gd name="T5" fmla="*/ 0 h 385"/>
                <a:gd name="T6" fmla="*/ 0 w 101"/>
                <a:gd name="T7" fmla="*/ 2 h 385"/>
                <a:gd name="T8" fmla="*/ 0 w 101"/>
                <a:gd name="T9" fmla="*/ 38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385">
                  <a:moveTo>
                    <a:pt x="0" y="385"/>
                  </a:moveTo>
                  <a:lnTo>
                    <a:pt x="101" y="380"/>
                  </a:lnTo>
                  <a:lnTo>
                    <a:pt x="101" y="0"/>
                  </a:lnTo>
                  <a:lnTo>
                    <a:pt x="0" y="2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79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wrap="square">
            <a:noAutofit/>
          </a:bodyPr>
          <a:lstStyle/>
          <a:p>
            <a:r>
              <a:rPr lang="ru-RU">
                <a:latin typeface="Huawei Sans" panose="020C0503030203020204" pitchFamily="34" charset="0"/>
              </a:rPr>
              <a:t>HA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1052514"/>
            <a:ext cx="11047786" cy="4875042"/>
          </a:xfrm>
        </p:spPr>
        <p:txBody>
          <a:bodyPr wrap="square">
            <a:noAutofit/>
          </a:bodyPr>
          <a:lstStyle/>
          <a:p>
            <a:pPr algn="l"/>
            <a:r>
              <a:rPr lang="ru-RU" sz="1400" dirty="0">
                <a:latin typeface="Huawei Sans" panose="020C0503030203020204" pitchFamily="34" charset="0"/>
              </a:rPr>
              <a:t>Высокая доступность (HA) гарантирует доступность приложений в случае неисправности отдельного компонента локальной системы, независимо от того, является ли эта неисправность следствием сбоя сервисного программного обеспечения, отказа физического оборудования или программной/аппаратной ошибки ИТ.</a:t>
            </a:r>
          </a:p>
          <a:p>
            <a:pPr algn="l"/>
            <a:r>
              <a:rPr lang="ru-RU" sz="1400" dirty="0"/>
              <a:t>В режиме HA пользователи услуг центра обработки данных даже не подозревают о выходе из строя оборудования. Однако, при выходе из строя сервера в центре обработки данных </a:t>
            </a:r>
            <a:r>
              <a:rPr lang="ru-RU" sz="1400" dirty="0" smtClean="0"/>
              <a:t>потребуется </a:t>
            </a:r>
            <a:r>
              <a:rPr lang="ru-RU" sz="1400" dirty="0"/>
              <a:t>некоторое время на восстановление сервисов, работающих на сервере, но клиенты будут предупреждены о сбое.</a:t>
            </a:r>
          </a:p>
          <a:p>
            <a:pPr algn="l"/>
            <a:r>
              <a:rPr lang="ru-RU" sz="1400" dirty="0">
                <a:latin typeface="Huawei Sans" panose="020C0503030203020204" pitchFamily="34" charset="0"/>
              </a:rPr>
              <a:t>Ключевой показатель HA — доступность. Он рассчитывается по формуле: [1 - (Время простоя)/(Время простоя + время работы)]. Для наглядного представления доступности используется разное количество девяток:</a:t>
            </a:r>
          </a:p>
          <a:p>
            <a:pPr lvl="1"/>
            <a:r>
              <a:rPr lang="ru-RU" sz="1200" dirty="0">
                <a:latin typeface="Huawei Sans" panose="020C0503030203020204" pitchFamily="34" charset="0"/>
              </a:rPr>
              <a:t>4 девятки: 99,99% = 0,01% x 365 x 24 x 60 = 52,56 минут в год</a:t>
            </a:r>
          </a:p>
          <a:p>
            <a:pPr lvl="1"/>
            <a:r>
              <a:rPr lang="ru-RU" sz="1200" dirty="0">
                <a:latin typeface="Huawei Sans" panose="020C0503030203020204" pitchFamily="34" charset="0"/>
              </a:rPr>
              <a:t>5 </a:t>
            </a:r>
            <a:r>
              <a:rPr lang="ru-RU" sz="1200" dirty="0" smtClean="0">
                <a:latin typeface="Huawei Sans" panose="020C0503030203020204" pitchFamily="34" charset="0"/>
              </a:rPr>
              <a:t>девяток: </a:t>
            </a:r>
            <a:r>
              <a:rPr lang="ru-RU" sz="1200" dirty="0">
                <a:latin typeface="Huawei Sans" panose="020C0503030203020204" pitchFamily="34" charset="0"/>
              </a:rPr>
              <a:t>99,999% = 0,001% x 365 = 5,265 минут в год</a:t>
            </a:r>
          </a:p>
          <a:p>
            <a:pPr lvl="1"/>
            <a:r>
              <a:rPr lang="ru-RU" sz="1200" dirty="0">
                <a:latin typeface="Huawei Sans" panose="020C0503030203020204" pitchFamily="34" charset="0"/>
              </a:rPr>
              <a:t>6 </a:t>
            </a:r>
            <a:r>
              <a:rPr lang="ru-RU" sz="1200" dirty="0" smtClean="0">
                <a:latin typeface="Huawei Sans" panose="020C0503030203020204" pitchFamily="34" charset="0"/>
              </a:rPr>
              <a:t>девяток: </a:t>
            </a:r>
            <a:r>
              <a:rPr lang="ru-RU" sz="1200" dirty="0">
                <a:latin typeface="Huawei Sans" panose="020C0503030203020204" pitchFamily="34" charset="0"/>
              </a:rPr>
              <a:t>99,9999% = 0,0001% x 365 = 31 секунда в год</a:t>
            </a:r>
          </a:p>
          <a:p>
            <a:pPr algn="l"/>
            <a:r>
              <a:rPr lang="ru-RU" sz="1400" dirty="0">
                <a:latin typeface="Huawei Sans" panose="020C0503030203020204" pitchFamily="34" charset="0"/>
              </a:rPr>
              <a:t>Для обеспечения высокой доступности обычно используется хранилище с общим доступом. В этом случае, RPO = 0. Кроме того, использование режима кластера HA «активный-активный» обеспечивает близкое к 0 значение RTO. В режиме кластера HA «активный-пассивный» необходимо уменьшить до минимума значение RTO.</a:t>
            </a:r>
          </a:p>
        </p:txBody>
      </p:sp>
    </p:spTree>
    <p:extLst>
      <p:ext uri="{BB962C8B-B14F-4D97-AF65-F5344CB8AC3E}">
        <p14:creationId xmlns:p14="http://schemas.microsoft.com/office/powerpoint/2010/main" val="255519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Аварийное восстановление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731838" y="944563"/>
            <a:ext cx="11166120" cy="4875042"/>
          </a:xfrm>
        </p:spPr>
        <p:txBody>
          <a:bodyPr/>
          <a:lstStyle/>
          <a:p>
            <a:pPr algn="l"/>
            <a:r>
              <a:rPr lang="ru-RU" sz="1800" dirty="0"/>
              <a:t>Авария — это непредвиденное событие (вызванное природным явлением или ошибкой человека), которое приводит к серьезным сбоям или поломке системы в центре обработки данных. В результате аварии происходит сбой или прерывание в работе сервисов. Если система остается недоступной в течение определенного времени, то необходимо выполнить переключение на резервный объект.</a:t>
            </a:r>
          </a:p>
          <a:p>
            <a:r>
              <a:rPr lang="ru-RU" sz="1800" dirty="0"/>
              <a:t>Аварийное восстановление (</a:t>
            </a:r>
            <a:r>
              <a:rPr lang="ru-RU" sz="1800" dirty="0" err="1"/>
              <a:t>Disaster</a:t>
            </a:r>
            <a:r>
              <a:rPr lang="ru-RU" sz="1800" dirty="0"/>
              <a:t> </a:t>
            </a:r>
            <a:r>
              <a:rPr lang="ru-RU" sz="1800" dirty="0" err="1"/>
              <a:t>Recovery</a:t>
            </a:r>
            <a:r>
              <a:rPr lang="ru-RU" sz="1800" dirty="0"/>
              <a:t>, DR) является возможностью восстановления данных, приложений и сервисов в центрах обработки данных, расположенных в разных местах, в случае отказа основного центра при аварии.</a:t>
            </a:r>
          </a:p>
          <a:p>
            <a:r>
              <a:rPr lang="ru-RU" sz="1800" dirty="0"/>
              <a:t>В режиме DR в дополнение к основному объекту создается резервный объект. При повреждении основного объекта </a:t>
            </a:r>
            <a:r>
              <a:rPr lang="ru-RU" sz="1800" dirty="0" smtClean="0"/>
              <a:t>в результате аварии резервный </a:t>
            </a:r>
            <a:r>
              <a:rPr lang="ru-RU" sz="1800" dirty="0"/>
              <a:t>объект принимает на себя предоставление сервисов основного объекта, обеспечивая непрерывность обслуживания. Для достижения более высокого уровня доступности заказчики развертывают даже несколько резервных объектов.</a:t>
            </a:r>
          </a:p>
          <a:p>
            <a:endParaRPr lang="en-US" sz="1800" dirty="0">
              <a:sym typeface="Huawei Sans" panose="020C050303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标题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功能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内容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感谢页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A002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5D7106B4-FD24-471A-B326-8B58E27A973B}" vid="{1AA013AF-7C2E-4A39-9796-86760F640C1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333E8A2F07A74D848136A2C03778F8" ma:contentTypeVersion="0" ma:contentTypeDescription="Create a new document." ma:contentTypeScope="" ma:versionID="23803ba2584bac4d8dcab8923b6ec39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C6E423-EEF5-4760-8DF6-0C1C834FD2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167350-A2D9-4CA0-8EA9-6AED9CC0A1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0B88AF-0F87-422A-801E-ABE79877143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7067</Words>
  <Application>Microsoft Office PowerPoint</Application>
  <PresentationFormat>Widescreen</PresentationFormat>
  <Paragraphs>1018</Paragraphs>
  <Slides>50</Slides>
  <Notes>50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 Unicode MS</vt:lpstr>
      <vt:lpstr>Microsoft YaHei</vt:lpstr>
      <vt:lpstr>Microsoft YaHei</vt:lpstr>
      <vt:lpstr>宋体</vt:lpstr>
      <vt:lpstr>Arial</vt:lpstr>
      <vt:lpstr>Huawei Sans</vt:lpstr>
      <vt:lpstr>Wingdings</vt:lpstr>
      <vt:lpstr>方正兰亭黑简体</vt:lpstr>
      <vt:lpstr>1_标题页模板</vt:lpstr>
      <vt:lpstr>2_自功能页模板</vt:lpstr>
      <vt:lpstr>3_内容页模板</vt:lpstr>
      <vt:lpstr>4_感谢页模板</vt:lpstr>
      <vt:lpstr>CorelDRAW</vt:lpstr>
      <vt:lpstr>PowerPoint Presentation</vt:lpstr>
      <vt:lpstr>Решение аварийного восстановления (Disaster Recovery, DR)</vt:lpstr>
      <vt:lpstr>PowerPoint Presentation</vt:lpstr>
      <vt:lpstr>PowerPoint Presentation</vt:lpstr>
      <vt:lpstr>PowerPoint Presentation</vt:lpstr>
      <vt:lpstr>Требования к DR</vt:lpstr>
      <vt:lpstr>Трудности, связанные с реализацией DR</vt:lpstr>
      <vt:lpstr>HA</vt:lpstr>
      <vt:lpstr>Аварийное восстановление</vt:lpstr>
      <vt:lpstr>Взаимосвязь между HA и DR</vt:lpstr>
      <vt:lpstr>Различия между DR и резервным копированием</vt:lpstr>
      <vt:lpstr>Основные показатели для оценки системы DR</vt:lpstr>
      <vt:lpstr>Уровни систем DR</vt:lpstr>
      <vt:lpstr>Международные стандарты для системы аварийного восстановления</vt:lpstr>
      <vt:lpstr>Решение Huawei для аварийного восстановления и обеспечения непрерывности бизнеса (BC&amp;DR)</vt:lpstr>
      <vt:lpstr>PowerPoint Presentation</vt:lpstr>
      <vt:lpstr>Решение резервного копирования и аварийного восстановления данных</vt:lpstr>
      <vt:lpstr>Проектирование DR: комбинация синхронного и асинхронного режимов</vt:lpstr>
      <vt:lpstr>Решение DR, работающее в режиме  «активный-резервный»</vt:lpstr>
      <vt:lpstr>Решение DR с конфигурацией «активный-активный»</vt:lpstr>
      <vt:lpstr>Решение DR с геодублированием</vt:lpstr>
      <vt:lpstr>Эволюция DR в сфере облачных вычислений</vt:lpstr>
      <vt:lpstr>Реализация облачного решения DR с конфигурацией «активный-резервный» на уровне данных</vt:lpstr>
      <vt:lpstr>PowerPoint Presentation</vt:lpstr>
      <vt:lpstr>Основные технологии аварийного восстановления</vt:lpstr>
      <vt:lpstr>Технология DR на основе хостов — уровень приложений</vt:lpstr>
      <vt:lpstr>Технология DR на основе хостов — уровень базы данных</vt:lpstr>
      <vt:lpstr>Технология DR на основе хостов — уровень логических томов</vt:lpstr>
      <vt:lpstr>Технология DR на основе сети</vt:lpstr>
      <vt:lpstr>Технология DR на основе массивов</vt:lpstr>
      <vt:lpstr>Синхронная репликация SAN</vt:lpstr>
      <vt:lpstr>Принципы синхронной репликации SAN</vt:lpstr>
      <vt:lpstr>DR с асинхронной репликацией SAN</vt:lpstr>
      <vt:lpstr>Принципы асинхронной репликации SAN</vt:lpstr>
      <vt:lpstr>PowerPoint Presentation</vt:lpstr>
      <vt:lpstr>DR с асинхронной репликацией NAS</vt:lpstr>
      <vt:lpstr>Принципы асинхронной репликации NAS</vt:lpstr>
      <vt:lpstr>Технология асинхронной удаленной репликации по нескольким временным сегментам — RPO уровня 2</vt:lpstr>
      <vt:lpstr>Удаленная репликация — согласованность приложений</vt:lpstr>
      <vt:lpstr>Удаленная репликация — группа согласованности</vt:lpstr>
      <vt:lpstr>Сравнение технологий DR</vt:lpstr>
      <vt:lpstr>Стандартное решение для тестирования DR</vt:lpstr>
      <vt:lpstr>PowerPoint Presentation</vt:lpstr>
      <vt:lpstr>Пример 1. Проект DR с использованием виртуализации XX</vt:lpstr>
      <vt:lpstr>Пример 2. Решение DR на уровне приложений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Inna Rtishcheva</cp:lastModifiedBy>
  <cp:revision>197</cp:revision>
  <dcterms:created xsi:type="dcterms:W3CDTF">2018-11-29T10:16:29Z</dcterms:created>
  <dcterms:modified xsi:type="dcterms:W3CDTF">2021-04-06T12:08:56Z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(3)dRRF7AD6z3pWFG0JEXHk0SrmpOBL5dZ2Au0zNYBkbteBNT2QU+LqkqxXBmSw3R6Zm4a77yeI
wA9dS2pDnuWjaane3ma2lZAhaWZb99bAncX2ECttpM68JZ3UnQgfwY7Or+iA6OmtK0psMZyJ
aGIXa7/lYUKRlPVlD2iep4V4wkVVipD8rlV3svdqzcRRnAtc7gJ+kIMjqPC0XodrDjC0Fui9
3Hy/qEzD1u18s2iaqf</vt:lpwstr>
  </property>
  <property fmtid="{D5CDD505-2E9C-101B-9397-08002B2CF9AE}" pid="3" name="_2015_ms_pID_7253431">
    <vt:lpwstr>WGj1ROpLAWOO57jLuQt6AYkzl1UOS8QOUhCkR/7xugMKuG7gH1CESZ
vgXzHAOfxpc/msGxhZGJ19BDWNJkU0VeQ10MZ2LAiCFH2DI80gErDVeLoHTksOC/NXhTrQ2w
jbbIrYocG8+5ejwoXYVrrE2YQcqvS/D6i6il6cKyI/sJgCTA2FTamIRHxX9f4U6H4pwVsVcw
CAYMQHjuGFiwLDtEwKWgGodP7E/CjzbDZRm1</vt:lpwstr>
  </property>
  <property fmtid="{D5CDD505-2E9C-101B-9397-08002B2CF9AE}" pid="4" name="_2015_ms_pID_7253432">
    <vt:lpwstr>Hg==</vt:lpwstr>
  </property>
  <property fmtid="{D5CDD505-2E9C-101B-9397-08002B2CF9AE}" pid="5" name="ContentTypeId">
    <vt:lpwstr>0x01010077333E8A2F07A74D848136A2C03778F8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1616685294</vt:lpwstr>
  </property>
</Properties>
</file>