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4"/>
  </p:notesMasterIdLst>
  <p:handoutMasterIdLst>
    <p:handoutMasterId r:id="rId55"/>
  </p:handoutMasterIdLst>
  <p:sldIdLst>
    <p:sldId id="331" r:id="rId8"/>
    <p:sldId id="286" r:id="rId9"/>
    <p:sldId id="287" r:id="rId10"/>
    <p:sldId id="329"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30" r:id="rId42"/>
    <p:sldId id="319" r:id="rId43"/>
    <p:sldId id="320" r:id="rId44"/>
    <p:sldId id="321" r:id="rId45"/>
    <p:sldId id="322" r:id="rId46"/>
    <p:sldId id="323" r:id="rId47"/>
    <p:sldId id="324" r:id="rId48"/>
    <p:sldId id="325" r:id="rId49"/>
    <p:sldId id="326" r:id="rId50"/>
    <p:sldId id="327" r:id="rId51"/>
    <p:sldId id="328" r:id="rId52"/>
    <p:sldId id="285" r:id="rId53"/>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FCC800"/>
    <a:srgbClr val="404040"/>
    <a:srgbClr val="151515"/>
    <a:srgbClr val="C7000B"/>
    <a:srgbClr val="575756"/>
    <a:srgbClr val="FFFFFF"/>
    <a:srgbClr val="DD4654"/>
    <a:srgbClr val="F3D2D5"/>
    <a:srgbClr val="E6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9" autoAdjust="0"/>
    <p:restoredTop sz="84522" autoAdjust="0"/>
  </p:normalViewPr>
  <p:slideViewPr>
    <p:cSldViewPr snapToGrid="0" snapToObjects="1">
      <p:cViewPr>
        <p:scale>
          <a:sx n="90" d="100"/>
          <a:sy n="90" d="100"/>
        </p:scale>
        <p:origin x="53"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768" y="68"/>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905D9-40AE-40CA-BEFC-5D05332BC6A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64685989-D284-40A5-804D-F87675310917}">
      <dgm:prSet phldrT="[文本]" custT="1"/>
      <dgm:spPr>
        <a:noFill/>
        <a:ln w="19050">
          <a:solidFill>
            <a:schemeClr val="tx1"/>
          </a:solidFill>
        </a:ln>
      </dgm:spPr>
      <dgm:t>
        <a:bodyPr/>
        <a:lstStyle/>
        <a:p>
          <a:r>
            <a:rPr lang="ru-RU" sz="24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Решения резервного копирования данных</a:t>
          </a:r>
        </a:p>
      </dgm:t>
    </dgm:pt>
    <dgm:pt modelId="{B4B2E270-CB61-43B5-A917-25D2D7AA55A5}" type="parTrans" cxnId="{F1F7D601-57A8-4A8F-BD67-292B6B9A55F4}">
      <dgm:prSet/>
      <dgm:spPr/>
      <dgm:t>
        <a:bodyPr/>
        <a:lstStyle/>
        <a:p>
          <a:endParaRPr lang="zh-CN" altLang="en-US" sz="1400">
            <a:latin typeface="Huawei Sans" panose="020C0503030203020204" pitchFamily="34" charset="0"/>
            <a:cs typeface="Huawei Sans" panose="020C0503030203020204" pitchFamily="34" charset="0"/>
          </a:endParaRPr>
        </a:p>
      </dgm:t>
    </dgm:pt>
    <dgm:pt modelId="{0BD0CDA0-3C09-41E9-A671-C54B9D5759BA}" type="sibTrans" cxnId="{F1F7D601-57A8-4A8F-BD67-292B6B9A55F4}">
      <dgm:prSet/>
      <dgm:spPr/>
      <dgm:t>
        <a:bodyPr/>
        <a:lstStyle/>
        <a:p>
          <a:endParaRPr lang="zh-CN" altLang="en-US" sz="1400">
            <a:latin typeface="Huawei Sans" panose="020C0503030203020204" pitchFamily="34" charset="0"/>
            <a:cs typeface="Huawei Sans" panose="020C0503030203020204" pitchFamily="34" charset="0"/>
          </a:endParaRPr>
        </a:p>
      </dgm:t>
    </dgm:pt>
    <dgm:pt modelId="{D2828A7E-1D9B-47A7-B40E-36503F3A6EB0}">
      <dgm:prSet phldrT="[文本]" custT="1"/>
      <dgm:spPr>
        <a:noFill/>
        <a:ln w="19050">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Обзор</a:t>
          </a:r>
        </a:p>
      </dgm:t>
    </dgm:pt>
    <dgm:pt modelId="{FFDB2B27-189D-4A05-9D0B-855BC257C7E4}" type="parTrans" cxnId="{AD6B8831-4B3D-40EC-A5EF-1515C952A3CC}">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9C058CEB-72FB-4BA1-98D1-E1BBA6A0A88B}" type="sibTrans" cxnId="{AD6B8831-4B3D-40EC-A5EF-1515C952A3CC}">
      <dgm:prSet/>
      <dgm:spPr/>
      <dgm:t>
        <a:bodyPr/>
        <a:lstStyle/>
        <a:p>
          <a:endParaRPr lang="zh-CN" altLang="en-US" sz="1400">
            <a:latin typeface="Huawei Sans" panose="020C0503030203020204" pitchFamily="34" charset="0"/>
            <a:cs typeface="Huawei Sans" panose="020C0503030203020204" pitchFamily="34" charset="0"/>
          </a:endParaRPr>
        </a:p>
      </dgm:t>
    </dgm:pt>
    <dgm:pt modelId="{A93CAA9A-A072-4E96-9CBB-FA418F43B029}">
      <dgm:prSet phldrT="[文本]" custT="1"/>
      <dgm:spPr>
        <a:noFill/>
        <a:ln w="19050">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Архитектура</a:t>
          </a:r>
        </a:p>
      </dgm:t>
    </dgm:pt>
    <dgm:pt modelId="{CADD7AFD-407D-41E0-AC0B-D5967572D22B}" type="parTrans" cxnId="{505F243A-0EBC-4347-B291-C495B16CB187}">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EFC97CA8-C037-41F5-8F2B-E5A924C901FF}" type="sibTrans" cxnId="{505F243A-0EBC-4347-B291-C495B16CB187}">
      <dgm:prSet/>
      <dgm:spPr/>
      <dgm:t>
        <a:bodyPr/>
        <a:lstStyle/>
        <a:p>
          <a:endParaRPr lang="zh-CN" altLang="en-US" sz="1400">
            <a:latin typeface="Huawei Sans" panose="020C0503030203020204" pitchFamily="34" charset="0"/>
            <a:cs typeface="Huawei Sans" panose="020C0503030203020204" pitchFamily="34" charset="0"/>
          </a:endParaRPr>
        </a:p>
      </dgm:t>
    </dgm:pt>
    <dgm:pt modelId="{C3483FA0-D115-4086-96B5-EC436C95583A}">
      <dgm:prSet phldrT="[文本]" custT="1"/>
      <dgm:spPr>
        <a:noFill/>
        <a:ln w="19050">
          <a:solidFill>
            <a:schemeClr val="tx1"/>
          </a:solidFill>
        </a:ln>
      </dgm:spPr>
      <dgm:t>
        <a:bodyPr/>
        <a:lstStyle/>
        <a:p>
          <a:r>
            <a:rPr lang="ru-RU"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Сетевые топологии</a:t>
          </a:r>
        </a:p>
      </dgm:t>
    </dgm:pt>
    <dgm:pt modelId="{3437631B-BD37-4AF1-BCDB-9049012F4B3F}" type="parTrans" cxnId="{5550DAD0-23A1-4482-81AF-0F181BFE7E08}">
      <dgm:prSet custT="1"/>
      <dgm:spPr>
        <a:noFill/>
        <a:ln w="19050">
          <a:solidFill>
            <a:schemeClr val="tx1"/>
          </a:solidFill>
        </a:ln>
      </dgm:spPr>
      <dgm:t>
        <a:bodyPr/>
        <a:lstStyle/>
        <a:p>
          <a:endParaRPr lang="zh-CN" altLang="en-US" sz="300">
            <a:solidFill>
              <a:schemeClr val="tx1"/>
            </a:solidFill>
            <a:latin typeface="Huawei Sans" panose="020C0503030203020204" pitchFamily="34" charset="0"/>
            <a:cs typeface="Huawei Sans" panose="020C0503030203020204" pitchFamily="34" charset="0"/>
          </a:endParaRPr>
        </a:p>
      </dgm:t>
    </dgm:pt>
    <dgm:pt modelId="{C5D7FA3D-C51D-4C61-B6E1-61D06D21AF00}" type="sibTrans" cxnId="{5550DAD0-23A1-4482-81AF-0F181BFE7E08}">
      <dgm:prSet/>
      <dgm:spPr/>
      <dgm:t>
        <a:bodyPr/>
        <a:lstStyle/>
        <a:p>
          <a:endParaRPr lang="zh-CN" altLang="en-US" sz="1400">
            <a:latin typeface="Huawei Sans" panose="020C0503030203020204" pitchFamily="34" charset="0"/>
            <a:cs typeface="Huawei Sans" panose="020C0503030203020204" pitchFamily="34" charset="0"/>
          </a:endParaRPr>
        </a:p>
      </dgm:t>
    </dgm:pt>
    <dgm:pt modelId="{E12C1CFE-CAFA-4885-817D-298D7BE92354}">
      <dgm:prSet phldrT="[文本]" custT="1"/>
      <dgm:spPr>
        <a:noFill/>
        <a:ln w="19050">
          <a:solidFill>
            <a:schemeClr val="tx1"/>
          </a:solidFill>
        </a:ln>
      </dgm:spPr>
      <dgm:t>
        <a:bodyPr/>
        <a:lstStyle/>
        <a:p>
          <a:r>
            <a:rPr lang="ru-RU" sz="18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Распространенные технологии</a:t>
          </a:r>
        </a:p>
      </dgm:t>
    </dgm:pt>
    <dgm:pt modelId="{312F6995-AC21-4402-A52E-F28E86E9EA91}" type="parTrans" cxnId="{C274BEA8-76B5-464F-9BAB-94341515A8FB}">
      <dgm:prSet/>
      <dgm:spPr/>
      <dgm:t>
        <a:bodyPr/>
        <a:lstStyle/>
        <a:p>
          <a:endParaRPr lang="zh-CN" altLang="en-US">
            <a:latin typeface="Huawei Sans" panose="020C0503030203020204" pitchFamily="34" charset="0"/>
            <a:cs typeface="Huawei Sans" panose="020C0503030203020204" pitchFamily="34" charset="0"/>
          </a:endParaRPr>
        </a:p>
      </dgm:t>
    </dgm:pt>
    <dgm:pt modelId="{165CCD3A-4EAB-45EB-9731-7CD5F2BE7641}" type="sibTrans" cxnId="{C274BEA8-76B5-464F-9BAB-94341515A8FB}">
      <dgm:prSet/>
      <dgm:spPr/>
      <dgm:t>
        <a:bodyPr/>
        <a:lstStyle/>
        <a:p>
          <a:endParaRPr lang="zh-CN" altLang="en-US">
            <a:latin typeface="Huawei Sans" panose="020C0503030203020204" pitchFamily="34" charset="0"/>
            <a:cs typeface="Huawei Sans" panose="020C0503030203020204" pitchFamily="34" charset="0"/>
          </a:endParaRPr>
        </a:p>
      </dgm:t>
    </dgm:pt>
    <dgm:pt modelId="{22F30D3E-C500-414B-9808-DAAB0213EC16}">
      <dgm:prSet phldrT="[文本]" custT="1"/>
      <dgm:spPr>
        <a:noFill/>
        <a:ln w="19050">
          <a:solidFill>
            <a:schemeClr val="tx1"/>
          </a:solidFill>
        </a:ln>
      </dgm:spPr>
      <dgm:t>
        <a:bodyPr/>
        <a:lstStyle/>
        <a:p>
          <a:r>
            <a:rPr lang="ru-RU" sz="18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Сценарии применения</a:t>
          </a:r>
        </a:p>
      </dgm:t>
    </dgm:pt>
    <dgm:pt modelId="{D500F7D7-6547-43B6-8AC0-84D3805EE88C}" type="parTrans" cxnId="{60EA9123-93D8-4534-B6D3-C51D2C7E50E1}">
      <dgm:prSet/>
      <dgm:spPr>
        <a:noFill/>
        <a:ln w="19050">
          <a:solidFill>
            <a:schemeClr val="tx1"/>
          </a:solidFill>
        </a:ln>
      </dgm:spPr>
      <dgm:t>
        <a:bodyPr/>
        <a:lstStyle/>
        <a:p>
          <a:endParaRPr lang="zh-CN" altLang="en-US">
            <a:solidFill>
              <a:schemeClr val="tx1"/>
            </a:solidFill>
            <a:latin typeface="Huawei Sans" panose="020C0503030203020204" pitchFamily="34" charset="0"/>
            <a:cs typeface="Huawei Sans" panose="020C0503030203020204" pitchFamily="34" charset="0"/>
          </a:endParaRPr>
        </a:p>
      </dgm:t>
    </dgm:pt>
    <dgm:pt modelId="{43E7BC7D-A394-480D-ABC8-FB35329340F2}" type="sibTrans" cxnId="{60EA9123-93D8-4534-B6D3-C51D2C7E50E1}">
      <dgm:prSet/>
      <dgm:spPr/>
      <dgm:t>
        <a:bodyPr/>
        <a:lstStyle/>
        <a:p>
          <a:endParaRPr lang="zh-CN" altLang="en-US">
            <a:latin typeface="Huawei Sans" panose="020C0503030203020204" pitchFamily="34" charset="0"/>
            <a:cs typeface="Huawei Sans" panose="020C0503030203020204" pitchFamily="34" charset="0"/>
          </a:endParaRPr>
        </a:p>
      </dgm:t>
    </dgm:pt>
    <dgm:pt modelId="{F6F9C224-13E1-4566-A58C-19488BDB1662}" type="pres">
      <dgm:prSet presAssocID="{9CF905D9-40AE-40CA-BEFC-5D05332BC6A3}" presName="hierChild1" presStyleCnt="0">
        <dgm:presLayoutVars>
          <dgm:orgChart val="1"/>
          <dgm:chPref val="1"/>
          <dgm:dir/>
          <dgm:animOne val="branch"/>
          <dgm:animLvl val="lvl"/>
          <dgm:resizeHandles/>
        </dgm:presLayoutVars>
      </dgm:prSet>
      <dgm:spPr/>
      <dgm:t>
        <a:bodyPr/>
        <a:lstStyle/>
        <a:p>
          <a:endParaRPr lang="zh-CN" altLang="en-US"/>
        </a:p>
      </dgm:t>
    </dgm:pt>
    <dgm:pt modelId="{202B3AF6-A2AC-4A38-A425-7D4F5225CE88}" type="pres">
      <dgm:prSet presAssocID="{64685989-D284-40A5-804D-F87675310917}" presName="hierRoot1" presStyleCnt="0">
        <dgm:presLayoutVars>
          <dgm:hierBranch val="init"/>
        </dgm:presLayoutVars>
      </dgm:prSet>
      <dgm:spPr/>
    </dgm:pt>
    <dgm:pt modelId="{74A3DC6F-20BA-417C-BCC8-0D607D0A2538}" type="pres">
      <dgm:prSet presAssocID="{64685989-D284-40A5-804D-F87675310917}" presName="rootComposite1" presStyleCnt="0"/>
      <dgm:spPr/>
    </dgm:pt>
    <dgm:pt modelId="{BC48D57D-7B5A-4B36-B8F6-D7B0104BC14D}" type="pres">
      <dgm:prSet presAssocID="{64685989-D284-40A5-804D-F87675310917}" presName="rootText1" presStyleLbl="node0" presStyleIdx="0" presStyleCnt="1" custScaleX="134973" custScaleY="240774">
        <dgm:presLayoutVars>
          <dgm:chPref val="3"/>
        </dgm:presLayoutVars>
      </dgm:prSet>
      <dgm:spPr/>
      <dgm:t>
        <a:bodyPr/>
        <a:lstStyle/>
        <a:p>
          <a:endParaRPr lang="zh-CN" altLang="en-US"/>
        </a:p>
      </dgm:t>
    </dgm:pt>
    <dgm:pt modelId="{7B05D844-3177-4DE2-8E1A-36BF6211F021}" type="pres">
      <dgm:prSet presAssocID="{64685989-D284-40A5-804D-F87675310917}" presName="rootConnector1" presStyleLbl="node1" presStyleIdx="0" presStyleCnt="0"/>
      <dgm:spPr/>
      <dgm:t>
        <a:bodyPr/>
        <a:lstStyle/>
        <a:p>
          <a:endParaRPr lang="zh-CN" altLang="en-US"/>
        </a:p>
      </dgm:t>
    </dgm:pt>
    <dgm:pt modelId="{C3D83618-8A60-45F7-BDED-568172AB653D}" type="pres">
      <dgm:prSet presAssocID="{64685989-D284-40A5-804D-F87675310917}" presName="hierChild2" presStyleCnt="0"/>
      <dgm:spPr/>
    </dgm:pt>
    <dgm:pt modelId="{38C2DA23-BEB1-403D-AD50-2DCDEC1A32AC}" type="pres">
      <dgm:prSet presAssocID="{FFDB2B27-189D-4A05-9D0B-855BC257C7E4}" presName="Name64" presStyleLbl="parChTrans1D2" presStyleIdx="0" presStyleCnt="5"/>
      <dgm:spPr/>
      <dgm:t>
        <a:bodyPr/>
        <a:lstStyle/>
        <a:p>
          <a:endParaRPr lang="zh-CN" altLang="en-US"/>
        </a:p>
      </dgm:t>
    </dgm:pt>
    <dgm:pt modelId="{D4652A91-F7C5-4165-AAD0-0DAD2E8B3E99}" type="pres">
      <dgm:prSet presAssocID="{D2828A7E-1D9B-47A7-B40E-36503F3A6EB0}" presName="hierRoot2" presStyleCnt="0">
        <dgm:presLayoutVars>
          <dgm:hierBranch val="init"/>
        </dgm:presLayoutVars>
      </dgm:prSet>
      <dgm:spPr/>
    </dgm:pt>
    <dgm:pt modelId="{5A8BF25B-29EB-4CF7-87BC-02A1F2FFE7C3}" type="pres">
      <dgm:prSet presAssocID="{D2828A7E-1D9B-47A7-B40E-36503F3A6EB0}" presName="rootComposite" presStyleCnt="0"/>
      <dgm:spPr/>
    </dgm:pt>
    <dgm:pt modelId="{348C7642-B083-4C42-B2DB-E5AE8DABC1A3}" type="pres">
      <dgm:prSet presAssocID="{D2828A7E-1D9B-47A7-B40E-36503F3A6EB0}" presName="rootText" presStyleLbl="node2" presStyleIdx="0" presStyleCnt="5" custScaleX="140572">
        <dgm:presLayoutVars>
          <dgm:chPref val="3"/>
        </dgm:presLayoutVars>
      </dgm:prSet>
      <dgm:spPr/>
      <dgm:t>
        <a:bodyPr/>
        <a:lstStyle/>
        <a:p>
          <a:endParaRPr lang="zh-CN" altLang="en-US"/>
        </a:p>
      </dgm:t>
    </dgm:pt>
    <dgm:pt modelId="{751299F5-C1AD-4521-AF7B-F8287A8BD7C8}" type="pres">
      <dgm:prSet presAssocID="{D2828A7E-1D9B-47A7-B40E-36503F3A6EB0}" presName="rootConnector" presStyleLbl="node2" presStyleIdx="0" presStyleCnt="5"/>
      <dgm:spPr/>
      <dgm:t>
        <a:bodyPr/>
        <a:lstStyle/>
        <a:p>
          <a:endParaRPr lang="zh-CN" altLang="en-US"/>
        </a:p>
      </dgm:t>
    </dgm:pt>
    <dgm:pt modelId="{9CA8FB9E-5718-4391-93AF-18BC24307782}" type="pres">
      <dgm:prSet presAssocID="{D2828A7E-1D9B-47A7-B40E-36503F3A6EB0}" presName="hierChild4" presStyleCnt="0"/>
      <dgm:spPr/>
    </dgm:pt>
    <dgm:pt modelId="{53ED7878-6424-4CB7-8412-BA7F476A2768}" type="pres">
      <dgm:prSet presAssocID="{D2828A7E-1D9B-47A7-B40E-36503F3A6EB0}" presName="hierChild5" presStyleCnt="0"/>
      <dgm:spPr/>
    </dgm:pt>
    <dgm:pt modelId="{C3F7FC10-9E2B-43D1-8C93-486C2EF0F73D}" type="pres">
      <dgm:prSet presAssocID="{CADD7AFD-407D-41E0-AC0B-D5967572D22B}" presName="Name64" presStyleLbl="parChTrans1D2" presStyleIdx="1" presStyleCnt="5"/>
      <dgm:spPr/>
      <dgm:t>
        <a:bodyPr/>
        <a:lstStyle/>
        <a:p>
          <a:endParaRPr lang="zh-CN" altLang="en-US"/>
        </a:p>
      </dgm:t>
    </dgm:pt>
    <dgm:pt modelId="{FFFF341D-E33B-4BED-9D16-F56EED1BDDAA}" type="pres">
      <dgm:prSet presAssocID="{A93CAA9A-A072-4E96-9CBB-FA418F43B029}" presName="hierRoot2" presStyleCnt="0">
        <dgm:presLayoutVars>
          <dgm:hierBranch val="init"/>
        </dgm:presLayoutVars>
      </dgm:prSet>
      <dgm:spPr/>
    </dgm:pt>
    <dgm:pt modelId="{FBDFA6D0-853D-4218-9DAD-66A750F73A91}" type="pres">
      <dgm:prSet presAssocID="{A93CAA9A-A072-4E96-9CBB-FA418F43B029}" presName="rootComposite" presStyleCnt="0"/>
      <dgm:spPr/>
    </dgm:pt>
    <dgm:pt modelId="{D61EDA54-D082-48C9-8DD5-1C387D45C940}" type="pres">
      <dgm:prSet presAssocID="{A93CAA9A-A072-4E96-9CBB-FA418F43B029}" presName="rootText" presStyleLbl="node2" presStyleIdx="1" presStyleCnt="5" custScaleX="140572">
        <dgm:presLayoutVars>
          <dgm:chPref val="3"/>
        </dgm:presLayoutVars>
      </dgm:prSet>
      <dgm:spPr/>
      <dgm:t>
        <a:bodyPr/>
        <a:lstStyle/>
        <a:p>
          <a:endParaRPr lang="zh-CN" altLang="en-US"/>
        </a:p>
      </dgm:t>
    </dgm:pt>
    <dgm:pt modelId="{F7D95AD1-3DBC-4487-B3C0-BB171CEE0661}" type="pres">
      <dgm:prSet presAssocID="{A93CAA9A-A072-4E96-9CBB-FA418F43B029}" presName="rootConnector" presStyleLbl="node2" presStyleIdx="1" presStyleCnt="5"/>
      <dgm:spPr/>
      <dgm:t>
        <a:bodyPr/>
        <a:lstStyle/>
        <a:p>
          <a:endParaRPr lang="zh-CN" altLang="en-US"/>
        </a:p>
      </dgm:t>
    </dgm:pt>
    <dgm:pt modelId="{06B2C307-293E-4998-8DB4-E8038C57670F}" type="pres">
      <dgm:prSet presAssocID="{A93CAA9A-A072-4E96-9CBB-FA418F43B029}" presName="hierChild4" presStyleCnt="0"/>
      <dgm:spPr/>
    </dgm:pt>
    <dgm:pt modelId="{CD45A163-3BBD-4547-9E69-EF2EE7EBFF25}" type="pres">
      <dgm:prSet presAssocID="{A93CAA9A-A072-4E96-9CBB-FA418F43B029}" presName="hierChild5" presStyleCnt="0"/>
      <dgm:spPr/>
    </dgm:pt>
    <dgm:pt modelId="{548C51C7-187C-4E33-B964-3A76E9CD1A56}" type="pres">
      <dgm:prSet presAssocID="{3437631B-BD37-4AF1-BCDB-9049012F4B3F}" presName="Name64" presStyleLbl="parChTrans1D2" presStyleIdx="2" presStyleCnt="5"/>
      <dgm:spPr/>
      <dgm:t>
        <a:bodyPr/>
        <a:lstStyle/>
        <a:p>
          <a:endParaRPr lang="zh-CN" altLang="en-US"/>
        </a:p>
      </dgm:t>
    </dgm:pt>
    <dgm:pt modelId="{02E62323-00E9-46C8-B5BC-496E3CED28A7}" type="pres">
      <dgm:prSet presAssocID="{C3483FA0-D115-4086-96B5-EC436C95583A}" presName="hierRoot2" presStyleCnt="0">
        <dgm:presLayoutVars>
          <dgm:hierBranch val="init"/>
        </dgm:presLayoutVars>
      </dgm:prSet>
      <dgm:spPr/>
    </dgm:pt>
    <dgm:pt modelId="{93FA22FA-4C06-45A3-8B17-ED8F9D8D84F2}" type="pres">
      <dgm:prSet presAssocID="{C3483FA0-D115-4086-96B5-EC436C95583A}" presName="rootComposite" presStyleCnt="0"/>
      <dgm:spPr/>
    </dgm:pt>
    <dgm:pt modelId="{9374CAC0-99B7-4E31-B4C3-946C92506BE3}" type="pres">
      <dgm:prSet presAssocID="{C3483FA0-D115-4086-96B5-EC436C95583A}" presName="rootText" presStyleLbl="node2" presStyleIdx="2" presStyleCnt="5" custScaleX="140572">
        <dgm:presLayoutVars>
          <dgm:chPref val="3"/>
        </dgm:presLayoutVars>
      </dgm:prSet>
      <dgm:spPr/>
      <dgm:t>
        <a:bodyPr/>
        <a:lstStyle/>
        <a:p>
          <a:endParaRPr lang="zh-CN" altLang="en-US"/>
        </a:p>
      </dgm:t>
    </dgm:pt>
    <dgm:pt modelId="{55580C28-4EC7-4C4F-AF6D-0EE04E27361B}" type="pres">
      <dgm:prSet presAssocID="{C3483FA0-D115-4086-96B5-EC436C95583A}" presName="rootConnector" presStyleLbl="node2" presStyleIdx="2" presStyleCnt="5"/>
      <dgm:spPr/>
      <dgm:t>
        <a:bodyPr/>
        <a:lstStyle/>
        <a:p>
          <a:endParaRPr lang="zh-CN" altLang="en-US"/>
        </a:p>
      </dgm:t>
    </dgm:pt>
    <dgm:pt modelId="{15E32BEF-0A9E-4FE9-A157-6847659B9720}" type="pres">
      <dgm:prSet presAssocID="{C3483FA0-D115-4086-96B5-EC436C95583A}" presName="hierChild4" presStyleCnt="0"/>
      <dgm:spPr/>
    </dgm:pt>
    <dgm:pt modelId="{DF2458CB-197D-4595-A4CB-05F998648848}" type="pres">
      <dgm:prSet presAssocID="{C3483FA0-D115-4086-96B5-EC436C95583A}" presName="hierChild5" presStyleCnt="0"/>
      <dgm:spPr/>
    </dgm:pt>
    <dgm:pt modelId="{42E0771C-7699-47A4-9ABD-B50779DA7B97}" type="pres">
      <dgm:prSet presAssocID="{312F6995-AC21-4402-A52E-F28E86E9EA91}" presName="Name64" presStyleLbl="parChTrans1D2" presStyleIdx="3" presStyleCnt="5"/>
      <dgm:spPr/>
      <dgm:t>
        <a:bodyPr/>
        <a:lstStyle/>
        <a:p>
          <a:endParaRPr lang="zh-CN" altLang="en-US"/>
        </a:p>
      </dgm:t>
    </dgm:pt>
    <dgm:pt modelId="{FA2612AD-6D8A-4143-B33C-5CEB58B47D96}" type="pres">
      <dgm:prSet presAssocID="{E12C1CFE-CAFA-4885-817D-298D7BE92354}" presName="hierRoot2" presStyleCnt="0">
        <dgm:presLayoutVars>
          <dgm:hierBranch val="init"/>
        </dgm:presLayoutVars>
      </dgm:prSet>
      <dgm:spPr/>
    </dgm:pt>
    <dgm:pt modelId="{4FED7045-C2EB-4D92-ADD8-2209B5BC6029}" type="pres">
      <dgm:prSet presAssocID="{E12C1CFE-CAFA-4885-817D-298D7BE92354}" presName="rootComposite" presStyleCnt="0"/>
      <dgm:spPr/>
    </dgm:pt>
    <dgm:pt modelId="{FCB8A75B-A625-423D-9DA1-CFFE1CDAFB97}" type="pres">
      <dgm:prSet presAssocID="{E12C1CFE-CAFA-4885-817D-298D7BE92354}" presName="rootText" presStyleLbl="node2" presStyleIdx="3" presStyleCnt="5" custScaleX="140572">
        <dgm:presLayoutVars>
          <dgm:chPref val="3"/>
        </dgm:presLayoutVars>
      </dgm:prSet>
      <dgm:spPr/>
      <dgm:t>
        <a:bodyPr/>
        <a:lstStyle/>
        <a:p>
          <a:endParaRPr lang="zh-CN" altLang="en-US"/>
        </a:p>
      </dgm:t>
    </dgm:pt>
    <dgm:pt modelId="{BFE5E26B-B8CF-42D6-8FC9-DCD0264340CC}" type="pres">
      <dgm:prSet presAssocID="{E12C1CFE-CAFA-4885-817D-298D7BE92354}" presName="rootConnector" presStyleLbl="node2" presStyleIdx="3" presStyleCnt="5"/>
      <dgm:spPr/>
      <dgm:t>
        <a:bodyPr/>
        <a:lstStyle/>
        <a:p>
          <a:endParaRPr lang="zh-CN" altLang="en-US"/>
        </a:p>
      </dgm:t>
    </dgm:pt>
    <dgm:pt modelId="{305E1131-15F5-47B5-B9D0-E54D788608D9}" type="pres">
      <dgm:prSet presAssocID="{E12C1CFE-CAFA-4885-817D-298D7BE92354}" presName="hierChild4" presStyleCnt="0"/>
      <dgm:spPr/>
    </dgm:pt>
    <dgm:pt modelId="{DD5E468E-CE6C-4EA7-825A-01CB63652400}" type="pres">
      <dgm:prSet presAssocID="{E12C1CFE-CAFA-4885-817D-298D7BE92354}" presName="hierChild5" presStyleCnt="0"/>
      <dgm:spPr/>
    </dgm:pt>
    <dgm:pt modelId="{E67D7732-6A9E-458D-AC94-269E5853536D}" type="pres">
      <dgm:prSet presAssocID="{D500F7D7-6547-43B6-8AC0-84D3805EE88C}" presName="Name64" presStyleLbl="parChTrans1D2" presStyleIdx="4" presStyleCnt="5"/>
      <dgm:spPr/>
      <dgm:t>
        <a:bodyPr/>
        <a:lstStyle/>
        <a:p>
          <a:endParaRPr lang="zh-CN" altLang="en-US"/>
        </a:p>
      </dgm:t>
    </dgm:pt>
    <dgm:pt modelId="{A0D5BD8B-7AC4-4CF4-9669-1EC866FE0B5D}" type="pres">
      <dgm:prSet presAssocID="{22F30D3E-C500-414B-9808-DAAB0213EC16}" presName="hierRoot2" presStyleCnt="0">
        <dgm:presLayoutVars>
          <dgm:hierBranch val="init"/>
        </dgm:presLayoutVars>
      </dgm:prSet>
      <dgm:spPr/>
    </dgm:pt>
    <dgm:pt modelId="{F159FB34-DBF3-4B8A-B477-B18987D123B8}" type="pres">
      <dgm:prSet presAssocID="{22F30D3E-C500-414B-9808-DAAB0213EC16}" presName="rootComposite" presStyleCnt="0"/>
      <dgm:spPr/>
    </dgm:pt>
    <dgm:pt modelId="{8E8310E3-F3EC-4363-953E-C1DF52B1D1A8}" type="pres">
      <dgm:prSet presAssocID="{22F30D3E-C500-414B-9808-DAAB0213EC16}" presName="rootText" presStyleLbl="node2" presStyleIdx="4" presStyleCnt="5" custScaleX="140572">
        <dgm:presLayoutVars>
          <dgm:chPref val="3"/>
        </dgm:presLayoutVars>
      </dgm:prSet>
      <dgm:spPr/>
      <dgm:t>
        <a:bodyPr/>
        <a:lstStyle/>
        <a:p>
          <a:endParaRPr lang="zh-CN" altLang="en-US"/>
        </a:p>
      </dgm:t>
    </dgm:pt>
    <dgm:pt modelId="{5653BC23-5307-4555-84F2-9371B18C32D4}" type="pres">
      <dgm:prSet presAssocID="{22F30D3E-C500-414B-9808-DAAB0213EC16}" presName="rootConnector" presStyleLbl="node2" presStyleIdx="4" presStyleCnt="5"/>
      <dgm:spPr/>
      <dgm:t>
        <a:bodyPr/>
        <a:lstStyle/>
        <a:p>
          <a:endParaRPr lang="zh-CN" altLang="en-US"/>
        </a:p>
      </dgm:t>
    </dgm:pt>
    <dgm:pt modelId="{6860BA5F-F86D-4F46-AAA3-2A8FC3523D41}" type="pres">
      <dgm:prSet presAssocID="{22F30D3E-C500-414B-9808-DAAB0213EC16}" presName="hierChild4" presStyleCnt="0"/>
      <dgm:spPr/>
    </dgm:pt>
    <dgm:pt modelId="{975C2854-DCEF-4909-9EBD-62893F08C154}" type="pres">
      <dgm:prSet presAssocID="{22F30D3E-C500-414B-9808-DAAB0213EC16}" presName="hierChild5" presStyleCnt="0"/>
      <dgm:spPr/>
    </dgm:pt>
    <dgm:pt modelId="{928AF123-F52E-4D52-82FF-F46D67824D4F}" type="pres">
      <dgm:prSet presAssocID="{64685989-D284-40A5-804D-F87675310917}" presName="hierChild3" presStyleCnt="0"/>
      <dgm:spPr/>
    </dgm:pt>
  </dgm:ptLst>
  <dgm:cxnLst>
    <dgm:cxn modelId="{0D292FEA-F057-4D18-AE21-C3EEBD91347B}" type="presOf" srcId="{D500F7D7-6547-43B6-8AC0-84D3805EE88C}" destId="{E67D7732-6A9E-458D-AC94-269E5853536D}" srcOrd="0" destOrd="0" presId="urn:microsoft.com/office/officeart/2009/3/layout/HorizontalOrganizationChart"/>
    <dgm:cxn modelId="{F6666915-4BB8-428A-99C6-1DC877C92121}" type="presOf" srcId="{E12C1CFE-CAFA-4885-817D-298D7BE92354}" destId="{BFE5E26B-B8CF-42D6-8FC9-DCD0264340CC}" srcOrd="1" destOrd="0" presId="urn:microsoft.com/office/officeart/2009/3/layout/HorizontalOrganizationChart"/>
    <dgm:cxn modelId="{8E965D6E-FF33-4DC0-9952-1B2F56705760}" type="presOf" srcId="{A93CAA9A-A072-4E96-9CBB-FA418F43B029}" destId="{F7D95AD1-3DBC-4487-B3C0-BB171CEE0661}" srcOrd="1" destOrd="0" presId="urn:microsoft.com/office/officeart/2009/3/layout/HorizontalOrganizationChart"/>
    <dgm:cxn modelId="{F8931388-D327-4CFD-B3A3-0A4F49BD94CB}" type="presOf" srcId="{A93CAA9A-A072-4E96-9CBB-FA418F43B029}" destId="{D61EDA54-D082-48C9-8DD5-1C387D45C940}" srcOrd="0" destOrd="0" presId="urn:microsoft.com/office/officeart/2009/3/layout/HorizontalOrganizationChart"/>
    <dgm:cxn modelId="{31CDF6B7-17EF-42FC-A413-9721D7FE4350}" type="presOf" srcId="{CADD7AFD-407D-41E0-AC0B-D5967572D22B}" destId="{C3F7FC10-9E2B-43D1-8C93-486C2EF0F73D}" srcOrd="0" destOrd="0" presId="urn:microsoft.com/office/officeart/2009/3/layout/HorizontalOrganizationChart"/>
    <dgm:cxn modelId="{2D3E9CF2-83D2-4C9A-A106-FBC2A1D16D64}" type="presOf" srcId="{22F30D3E-C500-414B-9808-DAAB0213EC16}" destId="{5653BC23-5307-4555-84F2-9371B18C32D4}" srcOrd="1" destOrd="0" presId="urn:microsoft.com/office/officeart/2009/3/layout/HorizontalOrganizationChart"/>
    <dgm:cxn modelId="{0557F170-5191-40AE-9CC5-0F46E6D17251}" type="presOf" srcId="{FFDB2B27-189D-4A05-9D0B-855BC257C7E4}" destId="{38C2DA23-BEB1-403D-AD50-2DCDEC1A32AC}" srcOrd="0" destOrd="0" presId="urn:microsoft.com/office/officeart/2009/3/layout/HorizontalOrganizationChart"/>
    <dgm:cxn modelId="{9213A134-3A4D-431D-9F7E-9FC722637A12}" type="presOf" srcId="{C3483FA0-D115-4086-96B5-EC436C95583A}" destId="{9374CAC0-99B7-4E31-B4C3-946C92506BE3}" srcOrd="0" destOrd="0" presId="urn:microsoft.com/office/officeart/2009/3/layout/HorizontalOrganizationChart"/>
    <dgm:cxn modelId="{DC415EDB-999E-4508-AE23-7F48DDE508C3}" type="presOf" srcId="{E12C1CFE-CAFA-4885-817D-298D7BE92354}" destId="{FCB8A75B-A625-423D-9DA1-CFFE1CDAFB97}" srcOrd="0" destOrd="0" presId="urn:microsoft.com/office/officeart/2009/3/layout/HorizontalOrganizationChart"/>
    <dgm:cxn modelId="{FF3A1DE5-C424-4C71-B636-E6DF85F194F7}" type="presOf" srcId="{64685989-D284-40A5-804D-F87675310917}" destId="{7B05D844-3177-4DE2-8E1A-36BF6211F021}" srcOrd="1" destOrd="0" presId="urn:microsoft.com/office/officeart/2009/3/layout/HorizontalOrganizationChart"/>
    <dgm:cxn modelId="{9F1AA7B1-41AC-4392-A740-FD4A2BE398D7}" type="presOf" srcId="{312F6995-AC21-4402-A52E-F28E86E9EA91}" destId="{42E0771C-7699-47A4-9ABD-B50779DA7B97}" srcOrd="0" destOrd="0" presId="urn:microsoft.com/office/officeart/2009/3/layout/HorizontalOrganizationChart"/>
    <dgm:cxn modelId="{60EA9123-93D8-4534-B6D3-C51D2C7E50E1}" srcId="{64685989-D284-40A5-804D-F87675310917}" destId="{22F30D3E-C500-414B-9808-DAAB0213EC16}" srcOrd="4" destOrd="0" parTransId="{D500F7D7-6547-43B6-8AC0-84D3805EE88C}" sibTransId="{43E7BC7D-A394-480D-ABC8-FB35329340F2}"/>
    <dgm:cxn modelId="{5E6F38E6-7847-476B-A619-13C99A96030B}" type="presOf" srcId="{22F30D3E-C500-414B-9808-DAAB0213EC16}" destId="{8E8310E3-F3EC-4363-953E-C1DF52B1D1A8}" srcOrd="0" destOrd="0" presId="urn:microsoft.com/office/officeart/2009/3/layout/HorizontalOrganizationChart"/>
    <dgm:cxn modelId="{9C4D832E-6FDE-4FEC-B821-A08702C09B04}" type="presOf" srcId="{3437631B-BD37-4AF1-BCDB-9049012F4B3F}" destId="{548C51C7-187C-4E33-B964-3A76E9CD1A56}" srcOrd="0" destOrd="0" presId="urn:microsoft.com/office/officeart/2009/3/layout/HorizontalOrganizationChart"/>
    <dgm:cxn modelId="{6F2C8D3A-9146-4831-9542-B83C79D86315}" type="presOf" srcId="{C3483FA0-D115-4086-96B5-EC436C95583A}" destId="{55580C28-4EC7-4C4F-AF6D-0EE04E27361B}" srcOrd="1" destOrd="0" presId="urn:microsoft.com/office/officeart/2009/3/layout/HorizontalOrganizationChart"/>
    <dgm:cxn modelId="{5550DAD0-23A1-4482-81AF-0F181BFE7E08}" srcId="{64685989-D284-40A5-804D-F87675310917}" destId="{C3483FA0-D115-4086-96B5-EC436C95583A}" srcOrd="2" destOrd="0" parTransId="{3437631B-BD37-4AF1-BCDB-9049012F4B3F}" sibTransId="{C5D7FA3D-C51D-4C61-B6E1-61D06D21AF00}"/>
    <dgm:cxn modelId="{05127DE6-7F3A-4C87-A47D-639CFD23D29C}" type="presOf" srcId="{D2828A7E-1D9B-47A7-B40E-36503F3A6EB0}" destId="{751299F5-C1AD-4521-AF7B-F8287A8BD7C8}" srcOrd="1" destOrd="0" presId="urn:microsoft.com/office/officeart/2009/3/layout/HorizontalOrganizationChart"/>
    <dgm:cxn modelId="{F0DDFEFF-286C-4EF9-B9B2-6893A85D688B}" type="presOf" srcId="{9CF905D9-40AE-40CA-BEFC-5D05332BC6A3}" destId="{F6F9C224-13E1-4566-A58C-19488BDB1662}" srcOrd="0" destOrd="0" presId="urn:microsoft.com/office/officeart/2009/3/layout/HorizontalOrganizationChart"/>
    <dgm:cxn modelId="{C274BEA8-76B5-464F-9BAB-94341515A8FB}" srcId="{64685989-D284-40A5-804D-F87675310917}" destId="{E12C1CFE-CAFA-4885-817D-298D7BE92354}" srcOrd="3" destOrd="0" parTransId="{312F6995-AC21-4402-A52E-F28E86E9EA91}" sibTransId="{165CCD3A-4EAB-45EB-9731-7CD5F2BE7641}"/>
    <dgm:cxn modelId="{AD6B8831-4B3D-40EC-A5EF-1515C952A3CC}" srcId="{64685989-D284-40A5-804D-F87675310917}" destId="{D2828A7E-1D9B-47A7-B40E-36503F3A6EB0}" srcOrd="0" destOrd="0" parTransId="{FFDB2B27-189D-4A05-9D0B-855BC257C7E4}" sibTransId="{9C058CEB-72FB-4BA1-98D1-E1BBA6A0A88B}"/>
    <dgm:cxn modelId="{F1F7D601-57A8-4A8F-BD67-292B6B9A55F4}" srcId="{9CF905D9-40AE-40CA-BEFC-5D05332BC6A3}" destId="{64685989-D284-40A5-804D-F87675310917}" srcOrd="0" destOrd="0" parTransId="{B4B2E270-CB61-43B5-A917-25D2D7AA55A5}" sibTransId="{0BD0CDA0-3C09-41E9-A671-C54B9D5759BA}"/>
    <dgm:cxn modelId="{E19A1233-F571-4156-866C-B4DFF0E75ABE}" type="presOf" srcId="{64685989-D284-40A5-804D-F87675310917}" destId="{BC48D57D-7B5A-4B36-B8F6-D7B0104BC14D}" srcOrd="0" destOrd="0" presId="urn:microsoft.com/office/officeart/2009/3/layout/HorizontalOrganizationChart"/>
    <dgm:cxn modelId="{B3008EC4-4648-4B17-B6CD-95C5DF490C46}" type="presOf" srcId="{D2828A7E-1D9B-47A7-B40E-36503F3A6EB0}" destId="{348C7642-B083-4C42-B2DB-E5AE8DABC1A3}" srcOrd="0" destOrd="0" presId="urn:microsoft.com/office/officeart/2009/3/layout/HorizontalOrganizationChart"/>
    <dgm:cxn modelId="{505F243A-0EBC-4347-B291-C495B16CB187}" srcId="{64685989-D284-40A5-804D-F87675310917}" destId="{A93CAA9A-A072-4E96-9CBB-FA418F43B029}" srcOrd="1" destOrd="0" parTransId="{CADD7AFD-407D-41E0-AC0B-D5967572D22B}" sibTransId="{EFC97CA8-C037-41F5-8F2B-E5A924C901FF}"/>
    <dgm:cxn modelId="{1EE7F65B-A13E-41D4-8707-DCB787A3A0F5}" type="presParOf" srcId="{F6F9C224-13E1-4566-A58C-19488BDB1662}" destId="{202B3AF6-A2AC-4A38-A425-7D4F5225CE88}" srcOrd="0" destOrd="0" presId="urn:microsoft.com/office/officeart/2009/3/layout/HorizontalOrganizationChart"/>
    <dgm:cxn modelId="{CA11718F-8A4A-481A-B665-E4AB36C01B86}" type="presParOf" srcId="{202B3AF6-A2AC-4A38-A425-7D4F5225CE88}" destId="{74A3DC6F-20BA-417C-BCC8-0D607D0A2538}" srcOrd="0" destOrd="0" presId="urn:microsoft.com/office/officeart/2009/3/layout/HorizontalOrganizationChart"/>
    <dgm:cxn modelId="{144E218D-6638-4A13-BB92-9C1BE817A834}" type="presParOf" srcId="{74A3DC6F-20BA-417C-BCC8-0D607D0A2538}" destId="{BC48D57D-7B5A-4B36-B8F6-D7B0104BC14D}" srcOrd="0" destOrd="0" presId="urn:microsoft.com/office/officeart/2009/3/layout/HorizontalOrganizationChart"/>
    <dgm:cxn modelId="{57402349-7C66-4B56-B2BA-B3E8AB1A0283}" type="presParOf" srcId="{74A3DC6F-20BA-417C-BCC8-0D607D0A2538}" destId="{7B05D844-3177-4DE2-8E1A-36BF6211F021}" srcOrd="1" destOrd="0" presId="urn:microsoft.com/office/officeart/2009/3/layout/HorizontalOrganizationChart"/>
    <dgm:cxn modelId="{08B58740-65DE-4785-9EE9-FAF1CEF96CC8}" type="presParOf" srcId="{202B3AF6-A2AC-4A38-A425-7D4F5225CE88}" destId="{C3D83618-8A60-45F7-BDED-568172AB653D}" srcOrd="1" destOrd="0" presId="urn:microsoft.com/office/officeart/2009/3/layout/HorizontalOrganizationChart"/>
    <dgm:cxn modelId="{4DBB5786-6CB8-4DD3-86A8-622C1356A5D7}" type="presParOf" srcId="{C3D83618-8A60-45F7-BDED-568172AB653D}" destId="{38C2DA23-BEB1-403D-AD50-2DCDEC1A32AC}" srcOrd="0" destOrd="0" presId="urn:microsoft.com/office/officeart/2009/3/layout/HorizontalOrganizationChart"/>
    <dgm:cxn modelId="{81411E1B-0D97-473F-B2FF-A39904519A1E}" type="presParOf" srcId="{C3D83618-8A60-45F7-BDED-568172AB653D}" destId="{D4652A91-F7C5-4165-AAD0-0DAD2E8B3E99}" srcOrd="1" destOrd="0" presId="urn:microsoft.com/office/officeart/2009/3/layout/HorizontalOrganizationChart"/>
    <dgm:cxn modelId="{0F97A5AC-87BB-4EB2-9DE1-E43CFF65B552}" type="presParOf" srcId="{D4652A91-F7C5-4165-AAD0-0DAD2E8B3E99}" destId="{5A8BF25B-29EB-4CF7-87BC-02A1F2FFE7C3}" srcOrd="0" destOrd="0" presId="urn:microsoft.com/office/officeart/2009/3/layout/HorizontalOrganizationChart"/>
    <dgm:cxn modelId="{0A65D4D3-BF61-499D-9CF2-7A261267878B}" type="presParOf" srcId="{5A8BF25B-29EB-4CF7-87BC-02A1F2FFE7C3}" destId="{348C7642-B083-4C42-B2DB-E5AE8DABC1A3}" srcOrd="0" destOrd="0" presId="urn:microsoft.com/office/officeart/2009/3/layout/HorizontalOrganizationChart"/>
    <dgm:cxn modelId="{4AEA4320-2CF4-42C7-9AED-AC6DFBD51FF6}" type="presParOf" srcId="{5A8BF25B-29EB-4CF7-87BC-02A1F2FFE7C3}" destId="{751299F5-C1AD-4521-AF7B-F8287A8BD7C8}" srcOrd="1" destOrd="0" presId="urn:microsoft.com/office/officeart/2009/3/layout/HorizontalOrganizationChart"/>
    <dgm:cxn modelId="{0E261094-F5AD-4E39-A064-9BB1F9FA2FF8}" type="presParOf" srcId="{D4652A91-F7C5-4165-AAD0-0DAD2E8B3E99}" destId="{9CA8FB9E-5718-4391-93AF-18BC24307782}" srcOrd="1" destOrd="0" presId="urn:microsoft.com/office/officeart/2009/3/layout/HorizontalOrganizationChart"/>
    <dgm:cxn modelId="{703B1F99-CE07-41F5-B162-FE90981869F1}" type="presParOf" srcId="{D4652A91-F7C5-4165-AAD0-0DAD2E8B3E99}" destId="{53ED7878-6424-4CB7-8412-BA7F476A2768}" srcOrd="2" destOrd="0" presId="urn:microsoft.com/office/officeart/2009/3/layout/HorizontalOrganizationChart"/>
    <dgm:cxn modelId="{FA412D9C-CE81-4077-A47D-2AC52E10C5FC}" type="presParOf" srcId="{C3D83618-8A60-45F7-BDED-568172AB653D}" destId="{C3F7FC10-9E2B-43D1-8C93-486C2EF0F73D}" srcOrd="2" destOrd="0" presId="urn:microsoft.com/office/officeart/2009/3/layout/HorizontalOrganizationChart"/>
    <dgm:cxn modelId="{7C3C04B0-AF42-4289-BB89-A615450802CA}" type="presParOf" srcId="{C3D83618-8A60-45F7-BDED-568172AB653D}" destId="{FFFF341D-E33B-4BED-9D16-F56EED1BDDAA}" srcOrd="3" destOrd="0" presId="urn:microsoft.com/office/officeart/2009/3/layout/HorizontalOrganizationChart"/>
    <dgm:cxn modelId="{66259B24-FEFF-4B05-BF35-A71638BEE8EB}" type="presParOf" srcId="{FFFF341D-E33B-4BED-9D16-F56EED1BDDAA}" destId="{FBDFA6D0-853D-4218-9DAD-66A750F73A91}" srcOrd="0" destOrd="0" presId="urn:microsoft.com/office/officeart/2009/3/layout/HorizontalOrganizationChart"/>
    <dgm:cxn modelId="{F7940710-9897-44BF-8866-D8C46E275F12}" type="presParOf" srcId="{FBDFA6D0-853D-4218-9DAD-66A750F73A91}" destId="{D61EDA54-D082-48C9-8DD5-1C387D45C940}" srcOrd="0" destOrd="0" presId="urn:microsoft.com/office/officeart/2009/3/layout/HorizontalOrganizationChart"/>
    <dgm:cxn modelId="{89906CA0-0E59-4ED4-8FBB-7A894E40C1DB}" type="presParOf" srcId="{FBDFA6D0-853D-4218-9DAD-66A750F73A91}" destId="{F7D95AD1-3DBC-4487-B3C0-BB171CEE0661}" srcOrd="1" destOrd="0" presId="urn:microsoft.com/office/officeart/2009/3/layout/HorizontalOrganizationChart"/>
    <dgm:cxn modelId="{1117B9AA-0D21-4717-9C9A-2AB7A4A1B3F1}" type="presParOf" srcId="{FFFF341D-E33B-4BED-9D16-F56EED1BDDAA}" destId="{06B2C307-293E-4998-8DB4-E8038C57670F}" srcOrd="1" destOrd="0" presId="urn:microsoft.com/office/officeart/2009/3/layout/HorizontalOrganizationChart"/>
    <dgm:cxn modelId="{06B82CA9-4417-454E-B308-EED5CDCAFD37}" type="presParOf" srcId="{FFFF341D-E33B-4BED-9D16-F56EED1BDDAA}" destId="{CD45A163-3BBD-4547-9E69-EF2EE7EBFF25}" srcOrd="2" destOrd="0" presId="urn:microsoft.com/office/officeart/2009/3/layout/HorizontalOrganizationChart"/>
    <dgm:cxn modelId="{ABDCD77D-DFF7-44E4-AA8A-F2FFE76CC8A7}" type="presParOf" srcId="{C3D83618-8A60-45F7-BDED-568172AB653D}" destId="{548C51C7-187C-4E33-B964-3A76E9CD1A56}" srcOrd="4" destOrd="0" presId="urn:microsoft.com/office/officeart/2009/3/layout/HorizontalOrganizationChart"/>
    <dgm:cxn modelId="{86F1F264-60CB-44F4-B7E4-6E622D158FAA}" type="presParOf" srcId="{C3D83618-8A60-45F7-BDED-568172AB653D}" destId="{02E62323-00E9-46C8-B5BC-496E3CED28A7}" srcOrd="5" destOrd="0" presId="urn:microsoft.com/office/officeart/2009/3/layout/HorizontalOrganizationChart"/>
    <dgm:cxn modelId="{FB55A04B-7F30-4BF0-AB0E-ECB664B23ED0}" type="presParOf" srcId="{02E62323-00E9-46C8-B5BC-496E3CED28A7}" destId="{93FA22FA-4C06-45A3-8B17-ED8F9D8D84F2}" srcOrd="0" destOrd="0" presId="urn:microsoft.com/office/officeart/2009/3/layout/HorizontalOrganizationChart"/>
    <dgm:cxn modelId="{97B753F0-13CB-48DC-95DC-1A324DD27C78}" type="presParOf" srcId="{93FA22FA-4C06-45A3-8B17-ED8F9D8D84F2}" destId="{9374CAC0-99B7-4E31-B4C3-946C92506BE3}" srcOrd="0" destOrd="0" presId="urn:microsoft.com/office/officeart/2009/3/layout/HorizontalOrganizationChart"/>
    <dgm:cxn modelId="{51C6B865-B9A0-4BC4-8386-D6921C63A684}" type="presParOf" srcId="{93FA22FA-4C06-45A3-8B17-ED8F9D8D84F2}" destId="{55580C28-4EC7-4C4F-AF6D-0EE04E27361B}" srcOrd="1" destOrd="0" presId="urn:microsoft.com/office/officeart/2009/3/layout/HorizontalOrganizationChart"/>
    <dgm:cxn modelId="{1573AD41-D708-40A8-9D2D-82C442EAB47F}" type="presParOf" srcId="{02E62323-00E9-46C8-B5BC-496E3CED28A7}" destId="{15E32BEF-0A9E-4FE9-A157-6847659B9720}" srcOrd="1" destOrd="0" presId="urn:microsoft.com/office/officeart/2009/3/layout/HorizontalOrganizationChart"/>
    <dgm:cxn modelId="{3F3F209E-9EB9-42B1-912B-88CD603C21F0}" type="presParOf" srcId="{02E62323-00E9-46C8-B5BC-496E3CED28A7}" destId="{DF2458CB-197D-4595-A4CB-05F998648848}" srcOrd="2" destOrd="0" presId="urn:microsoft.com/office/officeart/2009/3/layout/HorizontalOrganizationChart"/>
    <dgm:cxn modelId="{CB447C7E-07D8-4CCD-B299-4DE61C544C70}" type="presParOf" srcId="{C3D83618-8A60-45F7-BDED-568172AB653D}" destId="{42E0771C-7699-47A4-9ABD-B50779DA7B97}" srcOrd="6" destOrd="0" presId="urn:microsoft.com/office/officeart/2009/3/layout/HorizontalOrganizationChart"/>
    <dgm:cxn modelId="{567B1BDB-4BF4-42B2-A104-E6353CCDBC00}" type="presParOf" srcId="{C3D83618-8A60-45F7-BDED-568172AB653D}" destId="{FA2612AD-6D8A-4143-B33C-5CEB58B47D96}" srcOrd="7" destOrd="0" presId="urn:microsoft.com/office/officeart/2009/3/layout/HorizontalOrganizationChart"/>
    <dgm:cxn modelId="{B45ACB81-B338-4E82-9D4E-ECF0A0554E9C}" type="presParOf" srcId="{FA2612AD-6D8A-4143-B33C-5CEB58B47D96}" destId="{4FED7045-C2EB-4D92-ADD8-2209B5BC6029}" srcOrd="0" destOrd="0" presId="urn:microsoft.com/office/officeart/2009/3/layout/HorizontalOrganizationChart"/>
    <dgm:cxn modelId="{CCF4EC32-3B17-4A91-ACFC-0F1834C6792B}" type="presParOf" srcId="{4FED7045-C2EB-4D92-ADD8-2209B5BC6029}" destId="{FCB8A75B-A625-423D-9DA1-CFFE1CDAFB97}" srcOrd="0" destOrd="0" presId="urn:microsoft.com/office/officeart/2009/3/layout/HorizontalOrganizationChart"/>
    <dgm:cxn modelId="{003AAA6E-19AD-4535-BFB1-E58562D95228}" type="presParOf" srcId="{4FED7045-C2EB-4D92-ADD8-2209B5BC6029}" destId="{BFE5E26B-B8CF-42D6-8FC9-DCD0264340CC}" srcOrd="1" destOrd="0" presId="urn:microsoft.com/office/officeart/2009/3/layout/HorizontalOrganizationChart"/>
    <dgm:cxn modelId="{722E49D9-6B1F-4F64-B93E-7D2D30D14110}" type="presParOf" srcId="{FA2612AD-6D8A-4143-B33C-5CEB58B47D96}" destId="{305E1131-15F5-47B5-B9D0-E54D788608D9}" srcOrd="1" destOrd="0" presId="urn:microsoft.com/office/officeart/2009/3/layout/HorizontalOrganizationChart"/>
    <dgm:cxn modelId="{E82EC108-1605-405E-BA3A-817D57EE3EB7}" type="presParOf" srcId="{FA2612AD-6D8A-4143-B33C-5CEB58B47D96}" destId="{DD5E468E-CE6C-4EA7-825A-01CB63652400}" srcOrd="2" destOrd="0" presId="urn:microsoft.com/office/officeart/2009/3/layout/HorizontalOrganizationChart"/>
    <dgm:cxn modelId="{96CD0FBE-FC55-402F-8F1A-C8E29E0D5569}" type="presParOf" srcId="{C3D83618-8A60-45F7-BDED-568172AB653D}" destId="{E67D7732-6A9E-458D-AC94-269E5853536D}" srcOrd="8" destOrd="0" presId="urn:microsoft.com/office/officeart/2009/3/layout/HorizontalOrganizationChart"/>
    <dgm:cxn modelId="{B0E7D6F8-7473-4B4A-BB1D-679586D66D02}" type="presParOf" srcId="{C3D83618-8A60-45F7-BDED-568172AB653D}" destId="{A0D5BD8B-7AC4-4CF4-9669-1EC866FE0B5D}" srcOrd="9" destOrd="0" presId="urn:microsoft.com/office/officeart/2009/3/layout/HorizontalOrganizationChart"/>
    <dgm:cxn modelId="{DBCE7558-A43F-4A03-A8B9-0E62CA1C448B}" type="presParOf" srcId="{A0D5BD8B-7AC4-4CF4-9669-1EC866FE0B5D}" destId="{F159FB34-DBF3-4B8A-B477-B18987D123B8}" srcOrd="0" destOrd="0" presId="urn:microsoft.com/office/officeart/2009/3/layout/HorizontalOrganizationChart"/>
    <dgm:cxn modelId="{AAC3533F-2C9C-41E0-942D-E358221BA4BF}" type="presParOf" srcId="{F159FB34-DBF3-4B8A-B477-B18987D123B8}" destId="{8E8310E3-F3EC-4363-953E-C1DF52B1D1A8}" srcOrd="0" destOrd="0" presId="urn:microsoft.com/office/officeart/2009/3/layout/HorizontalOrganizationChart"/>
    <dgm:cxn modelId="{8A6F47A3-7CD9-460E-B6FC-D0B9D7078DFC}" type="presParOf" srcId="{F159FB34-DBF3-4B8A-B477-B18987D123B8}" destId="{5653BC23-5307-4555-84F2-9371B18C32D4}" srcOrd="1" destOrd="0" presId="urn:microsoft.com/office/officeart/2009/3/layout/HorizontalOrganizationChart"/>
    <dgm:cxn modelId="{FCAC5884-CFEE-4DD6-ABF9-3477DF4FE56B}" type="presParOf" srcId="{A0D5BD8B-7AC4-4CF4-9669-1EC866FE0B5D}" destId="{6860BA5F-F86D-4F46-AAA3-2A8FC3523D41}" srcOrd="1" destOrd="0" presId="urn:microsoft.com/office/officeart/2009/3/layout/HorizontalOrganizationChart"/>
    <dgm:cxn modelId="{9F5A28CC-2D45-4E2D-875B-6ED2034249AF}" type="presParOf" srcId="{A0D5BD8B-7AC4-4CF4-9669-1EC866FE0B5D}" destId="{975C2854-DCEF-4909-9EBD-62893F08C154}" srcOrd="2" destOrd="0" presId="urn:microsoft.com/office/officeart/2009/3/layout/HorizontalOrganizationChart"/>
    <dgm:cxn modelId="{322DFF86-7415-40AA-BCD1-42A54F87FBE4}" type="presParOf" srcId="{202B3AF6-A2AC-4A38-A425-7D4F5225CE88}" destId="{928AF123-F52E-4D52-82FF-F46D67824D4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D7732-6A9E-458D-AC94-269E5853536D}">
      <dsp:nvSpPr>
        <dsp:cNvPr id="0" name=""/>
        <dsp:cNvSpPr/>
      </dsp:nvSpPr>
      <dsp:spPr>
        <a:xfrm>
          <a:off x="4152251" y="1927122"/>
          <a:ext cx="380440" cy="1635894"/>
        </a:xfrm>
        <a:custGeom>
          <a:avLst/>
          <a:gdLst/>
          <a:ahLst/>
          <a:cxnLst/>
          <a:rect l="0" t="0" r="0" b="0"/>
          <a:pathLst>
            <a:path>
              <a:moveTo>
                <a:pt x="0" y="0"/>
              </a:moveTo>
              <a:lnTo>
                <a:pt x="190220" y="0"/>
              </a:lnTo>
              <a:lnTo>
                <a:pt x="190220" y="1635894"/>
              </a:lnTo>
              <a:lnTo>
                <a:pt x="380440" y="1635894"/>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2E0771C-7699-47A4-9ABD-B50779DA7B97}">
      <dsp:nvSpPr>
        <dsp:cNvPr id="0" name=""/>
        <dsp:cNvSpPr/>
      </dsp:nvSpPr>
      <dsp:spPr>
        <a:xfrm>
          <a:off x="4152251" y="1927122"/>
          <a:ext cx="380440" cy="817947"/>
        </a:xfrm>
        <a:custGeom>
          <a:avLst/>
          <a:gdLst/>
          <a:ahLst/>
          <a:cxnLst/>
          <a:rect l="0" t="0" r="0" b="0"/>
          <a:pathLst>
            <a:path>
              <a:moveTo>
                <a:pt x="0" y="0"/>
              </a:moveTo>
              <a:lnTo>
                <a:pt x="190220" y="0"/>
              </a:lnTo>
              <a:lnTo>
                <a:pt x="190220" y="817947"/>
              </a:lnTo>
              <a:lnTo>
                <a:pt x="380440" y="817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C51C7-187C-4E33-B964-3A76E9CD1A56}">
      <dsp:nvSpPr>
        <dsp:cNvPr id="0" name=""/>
        <dsp:cNvSpPr/>
      </dsp:nvSpPr>
      <dsp:spPr>
        <a:xfrm>
          <a:off x="4152251" y="1881402"/>
          <a:ext cx="380440" cy="91440"/>
        </a:xfrm>
        <a:custGeom>
          <a:avLst/>
          <a:gdLst/>
          <a:ahLst/>
          <a:cxnLst/>
          <a:rect l="0" t="0" r="0" b="0"/>
          <a:pathLst>
            <a:path>
              <a:moveTo>
                <a:pt x="0" y="45720"/>
              </a:moveTo>
              <a:lnTo>
                <a:pt x="380440" y="4572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C3F7FC10-9E2B-43D1-8C93-486C2EF0F73D}">
      <dsp:nvSpPr>
        <dsp:cNvPr id="0" name=""/>
        <dsp:cNvSpPr/>
      </dsp:nvSpPr>
      <dsp:spPr>
        <a:xfrm>
          <a:off x="4152251" y="1109175"/>
          <a:ext cx="380440" cy="817947"/>
        </a:xfrm>
        <a:custGeom>
          <a:avLst/>
          <a:gdLst/>
          <a:ahLst/>
          <a:cxnLst/>
          <a:rect l="0" t="0" r="0" b="0"/>
          <a:pathLst>
            <a:path>
              <a:moveTo>
                <a:pt x="0" y="817947"/>
              </a:moveTo>
              <a:lnTo>
                <a:pt x="190220" y="817947"/>
              </a:lnTo>
              <a:lnTo>
                <a:pt x="190220" y="0"/>
              </a:lnTo>
              <a:lnTo>
                <a:pt x="380440"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8C2DA23-BEB1-403D-AD50-2DCDEC1A32AC}">
      <dsp:nvSpPr>
        <dsp:cNvPr id="0" name=""/>
        <dsp:cNvSpPr/>
      </dsp:nvSpPr>
      <dsp:spPr>
        <a:xfrm>
          <a:off x="4152251" y="291228"/>
          <a:ext cx="380440" cy="1635894"/>
        </a:xfrm>
        <a:custGeom>
          <a:avLst/>
          <a:gdLst/>
          <a:ahLst/>
          <a:cxnLst/>
          <a:rect l="0" t="0" r="0" b="0"/>
          <a:pathLst>
            <a:path>
              <a:moveTo>
                <a:pt x="0" y="1635894"/>
              </a:moveTo>
              <a:lnTo>
                <a:pt x="190220" y="1635894"/>
              </a:lnTo>
              <a:lnTo>
                <a:pt x="190220" y="0"/>
              </a:lnTo>
              <a:lnTo>
                <a:pt x="380440" y="0"/>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C48D57D-7B5A-4B36-B8F6-D7B0104BC14D}">
      <dsp:nvSpPr>
        <dsp:cNvPr id="0" name=""/>
        <dsp:cNvSpPr/>
      </dsp:nvSpPr>
      <dsp:spPr>
        <a:xfrm>
          <a:off x="1584792" y="1228671"/>
          <a:ext cx="2567459" cy="1396902"/>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Решения резервного копирования данных</a:t>
          </a:r>
        </a:p>
      </dsp:txBody>
      <dsp:txXfrm>
        <a:off x="1584792" y="1228671"/>
        <a:ext cx="2567459" cy="1396902"/>
      </dsp:txXfrm>
    </dsp:sp>
    <dsp:sp modelId="{348C7642-B083-4C42-B2DB-E5AE8DABC1A3}">
      <dsp:nvSpPr>
        <dsp:cNvPr id="0" name=""/>
        <dsp:cNvSpPr/>
      </dsp:nvSpPr>
      <dsp:spPr>
        <a:xfrm>
          <a:off x="4532692" y="1142"/>
          <a:ext cx="2673963" cy="580171"/>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Обзор</a:t>
          </a:r>
        </a:p>
      </dsp:txBody>
      <dsp:txXfrm>
        <a:off x="4532692" y="1142"/>
        <a:ext cx="2673963" cy="580171"/>
      </dsp:txXfrm>
    </dsp:sp>
    <dsp:sp modelId="{D61EDA54-D082-48C9-8DD5-1C387D45C940}">
      <dsp:nvSpPr>
        <dsp:cNvPr id="0" name=""/>
        <dsp:cNvSpPr/>
      </dsp:nvSpPr>
      <dsp:spPr>
        <a:xfrm>
          <a:off x="4532692" y="819089"/>
          <a:ext cx="2673963" cy="580171"/>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Архитектура</a:t>
          </a:r>
        </a:p>
      </dsp:txBody>
      <dsp:txXfrm>
        <a:off x="4532692" y="819089"/>
        <a:ext cx="2673963" cy="580171"/>
      </dsp:txXfrm>
    </dsp:sp>
    <dsp:sp modelId="{9374CAC0-99B7-4E31-B4C3-946C92506BE3}">
      <dsp:nvSpPr>
        <dsp:cNvPr id="0" name=""/>
        <dsp:cNvSpPr/>
      </dsp:nvSpPr>
      <dsp:spPr>
        <a:xfrm>
          <a:off x="4532692" y="1637036"/>
          <a:ext cx="2673963" cy="580171"/>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Сетевые топологии</a:t>
          </a:r>
        </a:p>
      </dsp:txBody>
      <dsp:txXfrm>
        <a:off x="4532692" y="1637036"/>
        <a:ext cx="2673963" cy="580171"/>
      </dsp:txXfrm>
    </dsp:sp>
    <dsp:sp modelId="{FCB8A75B-A625-423D-9DA1-CFFE1CDAFB97}">
      <dsp:nvSpPr>
        <dsp:cNvPr id="0" name=""/>
        <dsp:cNvSpPr/>
      </dsp:nvSpPr>
      <dsp:spPr>
        <a:xfrm>
          <a:off x="4532692" y="2454983"/>
          <a:ext cx="2673963" cy="580171"/>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Распространенные технологии</a:t>
          </a:r>
        </a:p>
      </dsp:txBody>
      <dsp:txXfrm>
        <a:off x="4532692" y="2454983"/>
        <a:ext cx="2673963" cy="580171"/>
      </dsp:txXfrm>
    </dsp:sp>
    <dsp:sp modelId="{8E8310E3-F3EC-4363-953E-C1DF52B1D1A8}">
      <dsp:nvSpPr>
        <dsp:cNvPr id="0" name=""/>
        <dsp:cNvSpPr/>
      </dsp:nvSpPr>
      <dsp:spPr>
        <a:xfrm>
          <a:off x="4532692" y="3272930"/>
          <a:ext cx="2673963" cy="580171"/>
        </a:xfrm>
        <a:prstGeom prst="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Сценарии применения</a:t>
          </a:r>
        </a:p>
      </dsp:txBody>
      <dsp:txXfrm>
        <a:off x="4532692" y="3272930"/>
        <a:ext cx="2673963" cy="58017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4/5/2021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幻灯片图像占位符 7"/>
          <p:cNvSpPr>
            <a:spLocks noGrp="1" noRot="1" noChangeAspect="1"/>
          </p:cNvSpPr>
          <p:nvPr>
            <p:ph type="sldImg"/>
          </p:nvPr>
        </p:nvSpPr>
        <p:spPr>
          <a:xfrm>
            <a:off x="742950" y="717550"/>
            <a:ext cx="5557838" cy="3125788"/>
          </a:xfrm>
        </p:spPr>
      </p:sp>
      <p:sp>
        <p:nvSpPr>
          <p:cNvPr id="9" name="备注占位符 8"/>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98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SLA (</a:t>
            </a:r>
            <a:r>
              <a:rPr lang="ru-RU" sz="900" dirty="0" err="1"/>
              <a:t>Service</a:t>
            </a:r>
            <a:r>
              <a:rPr lang="ru-RU" sz="900" dirty="0"/>
              <a:t> </a:t>
            </a:r>
            <a:r>
              <a:rPr lang="ru-RU" sz="900" dirty="0" err="1"/>
              <a:t>Level</a:t>
            </a:r>
            <a:r>
              <a:rPr lang="ru-RU" sz="900" dirty="0"/>
              <a:t> </a:t>
            </a:r>
            <a:r>
              <a:rPr lang="ru-RU" sz="900" dirty="0" err="1"/>
              <a:t>Agreement</a:t>
            </a:r>
            <a:r>
              <a:rPr lang="ru-RU" sz="900" dirty="0"/>
              <a:t>): </a:t>
            </a:r>
            <a:r>
              <a:rPr lang="ru-RU" sz="900" dirty="0" smtClean="0"/>
              <a:t>соглашение </a:t>
            </a:r>
            <a:r>
              <a:rPr lang="ru-RU" sz="900" dirty="0"/>
              <a:t>о качестве предоставляемых услуг</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29122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944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Управление процессом резервного копирования представляет собой сложную стратегию.</a:t>
            </a:r>
          </a:p>
          <a:p>
            <a:pPr lvl="1"/>
            <a:r>
              <a:rPr lang="ru-RU" sz="900" dirty="0"/>
              <a:t>Различные машины, операционные системы, базы данных, прикладное программное обеспечение и устройства хранения</a:t>
            </a:r>
          </a:p>
          <a:p>
            <a:pPr lvl="1"/>
            <a:r>
              <a:rPr lang="ru-RU" sz="900" dirty="0"/>
              <a:t>Разные версии</a:t>
            </a:r>
          </a:p>
          <a:p>
            <a:pPr lvl="0"/>
            <a:r>
              <a:rPr lang="ru-RU" sz="900" dirty="0"/>
              <a:t>В процессе резервного копирования данных создается множество копий данных.</a:t>
            </a:r>
          </a:p>
          <a:p>
            <a:pPr lvl="1"/>
            <a:r>
              <a:rPr lang="ru-RU" sz="900" dirty="0"/>
              <a:t>Политики резервного копирования</a:t>
            </a:r>
          </a:p>
          <a:p>
            <a:pPr lvl="1"/>
            <a:r>
              <a:rPr lang="ru-RU" sz="900" dirty="0"/>
              <a:t>Срок хранения данных</a:t>
            </a:r>
          </a:p>
          <a:p>
            <a:pPr lvl="1"/>
            <a:r>
              <a:rPr lang="ru-RU" sz="900" dirty="0"/>
              <a:t>Автономная защита</a:t>
            </a:r>
          </a:p>
          <a:p>
            <a:pPr lvl="0"/>
            <a:r>
              <a:rPr lang="ru-RU" sz="900" dirty="0"/>
              <a:t>Резервное копирование данных также несет угрозы для безопасности.</a:t>
            </a:r>
          </a:p>
          <a:p>
            <a:pPr lvl="1"/>
            <a:r>
              <a:rPr lang="ru-RU" sz="900" dirty="0"/>
              <a:t>Высокая степень централизации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8504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23898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Система резервного копирования обычно состоит из сервера резервного копирования, программного обеспечения резервного копирования и носителя резервных копий (устройств хранения).</a:t>
            </a:r>
          </a:p>
          <a:p>
            <a:pPr lvl="0"/>
            <a:r>
              <a:rPr lang="ru-RU" sz="900" dirty="0"/>
              <a:t>Программное обеспечение резервного копирования:</a:t>
            </a:r>
          </a:p>
          <a:p>
            <a:pPr lvl="1"/>
            <a:r>
              <a:rPr lang="ru-RU" sz="900" dirty="0"/>
              <a:t>Основной сервер (сервер управления резервным копированием) управляет всеми модулями системы резервного копирования и отслеживает конфигурации и процессы для политик резервного копирования, задач резервного копирования и восстановления данных.</a:t>
            </a:r>
          </a:p>
          <a:p>
            <a:pPr lvl="1"/>
            <a:r>
              <a:rPr lang="ru-RU" sz="900" dirty="0"/>
              <a:t>Медиа-сервер управляет мультимедийными устройствами, их взаимодействием и вводом-выводом. Это промежуточное ПО между серверами резервного копирования и носителями.</a:t>
            </a:r>
          </a:p>
          <a:p>
            <a:pPr lvl="1"/>
            <a:r>
              <a:rPr lang="ru-RU" sz="900" dirty="0"/>
              <a:t>Клиент (клиент резервного копирования) — целевое устройство резервного копирования. Клиент программного модуля взаимодействует с основным сервером.</a:t>
            </a:r>
          </a:p>
          <a:p>
            <a:pPr lvl="1"/>
            <a:r>
              <a:rPr lang="ru-RU" sz="900" dirty="0"/>
              <a:t>Агент (агент базы данных) используется для резервного копирования базы данных.</a:t>
            </a:r>
          </a:p>
          <a:p>
            <a:pPr lvl="1"/>
            <a:r>
              <a:rPr lang="ru-RU" sz="900" dirty="0"/>
              <a:t>Консоль управления — пользовательский графический интерфейс для управления операциями программного обеспечения резервного копирования.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1532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0132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Комплексное решение резервного копирования поддерживает автоматическое конфигурирование и запуск (</a:t>
            </a:r>
            <a:r>
              <a:rPr lang="ru-RU" sz="900" dirty="0" err="1"/>
              <a:t>plug-and-play</a:t>
            </a:r>
            <a:r>
              <a:rPr lang="ru-RU" sz="900" dirty="0"/>
              <a:t>), отличается высокой степенью интеграции и эффективностью.</a:t>
            </a:r>
          </a:p>
          <a:p>
            <a:pPr lvl="0"/>
            <a:r>
              <a:rPr lang="ru-RU" sz="900" dirty="0"/>
              <a:t>Централизованное решение резервного копирования обеспечивает безопасное и надежное резервирование данных для </a:t>
            </a:r>
            <a:r>
              <a:rPr lang="ru-RU" sz="900" dirty="0" err="1"/>
              <a:t>ЦОДов</a:t>
            </a:r>
            <a:r>
              <a:rPr lang="ru-RU" sz="900" dirty="0"/>
              <a:t> большой емкости.</a:t>
            </a:r>
          </a:p>
          <a:p>
            <a:pPr lvl="0"/>
            <a:r>
              <a:rPr lang="ru-RU" sz="900" dirty="0"/>
              <a:t>Виртуальное решение резервного копирования применяется в виртуальных средах, таких как </a:t>
            </a:r>
            <a:r>
              <a:rPr lang="ru-RU" sz="900" dirty="0" err="1"/>
              <a:t>FusionSphere</a:t>
            </a:r>
            <a:r>
              <a:rPr lang="ru-RU" sz="900" dirty="0"/>
              <a:t> и </a:t>
            </a:r>
            <a:r>
              <a:rPr lang="ru-RU" sz="900" dirty="0" err="1"/>
              <a:t>VMware</a:t>
            </a:r>
            <a:r>
              <a:rPr lang="ru-RU" sz="900"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66108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102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Резервное копирование — минимальное требование для аварийного восстановления. В настоящее время почти для всех сервисных систем выполняется резервное копирование данных.</a:t>
            </a:r>
          </a:p>
          <a:p>
            <a:pPr lvl="0"/>
            <a:r>
              <a:rPr lang="ru-RU" sz="900" dirty="0"/>
              <a:t>Универсальные решения резервного копирования «все в одном» способны удовлетворить потребности малых и средних предприятий или филиалов. Для центров обработки данных требуются решения централизованного резервного копирования.</a:t>
            </a:r>
          </a:p>
          <a:p>
            <a:pPr lvl="0"/>
            <a:r>
              <a:rPr lang="ru-RU" sz="900" dirty="0"/>
              <a:t>Подходящие решения для резервного копирования сервисных данных можно подобрать для различных организаций, включая операторов связи, крупные предприятия, а также финансовые, государственные, образовательные и медицинские учреждения</a:t>
            </a:r>
            <a:r>
              <a:rPr lang="ru-RU" sz="900" dirty="0" smtClean="0"/>
              <a:t>.</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72969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настоящее время поддерживается только HUAWEI CLOUD.</a:t>
            </a:r>
          </a:p>
          <a:p>
            <a:pPr lvl="0"/>
            <a:r>
              <a:rPr lang="ru-RU" sz="900" dirty="0"/>
              <a:t>Сервисная платформа защиты данных </a:t>
            </a:r>
            <a:r>
              <a:rPr lang="ru-RU" sz="900" dirty="0" err="1"/>
              <a:t>Huawei</a:t>
            </a:r>
            <a:r>
              <a:rPr lang="ru-RU" sz="900" dirty="0"/>
              <a:t> DJ-DPS определяет возможности аварийного восстановления на основе </a:t>
            </a:r>
            <a:r>
              <a:rPr lang="ru-RU" sz="900" dirty="0" err="1"/>
              <a:t>OpenStack</a:t>
            </a:r>
            <a:r>
              <a:rPr lang="ru-RU" sz="900" dirty="0"/>
              <a:t> и инкапсулирует их как сервисы, а также предоставляет стандартные API-интерфейсы </a:t>
            </a:r>
            <a:r>
              <a:rPr lang="ru-RU" sz="900" dirty="0" err="1"/>
              <a:t>RESTful</a:t>
            </a:r>
            <a:r>
              <a:rPr lang="ru-RU" sz="900" dirty="0"/>
              <a:t> сервисов аварийного восстановления для приложений верхнего уровня. Это позволяет облачной платформе управления предоставлять сервисы </a:t>
            </a:r>
            <a:r>
              <a:rPr lang="ru-RU" sz="900" dirty="0" err="1"/>
              <a:t>BaaS</a:t>
            </a:r>
            <a:r>
              <a:rPr lang="ru-RU" sz="900" dirty="0"/>
              <a:t> и </a:t>
            </a:r>
            <a:r>
              <a:rPr lang="ru-RU" sz="900" dirty="0" err="1"/>
              <a:t>DRaaS</a:t>
            </a:r>
            <a:r>
              <a:rPr lang="ru-RU" sz="900" dirty="0"/>
              <a:t>. DJ-DPS получает запросы служб аварийного восстановления (например, на применение, изменение, отмену, запрос и выполнение сервисов) от облачной платформы управления и преобразует их в запросы вызова API-интерфейсов для </a:t>
            </a:r>
            <a:r>
              <a:rPr lang="ru-RU" sz="900" dirty="0" err="1"/>
              <a:t>OpenStack</a:t>
            </a:r>
            <a:r>
              <a:rPr lang="ru-RU" sz="900" dirty="0" smtClean="0"/>
              <a:t>.</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69522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65912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39703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сценарии резервного копирования на основе локальной сети потоки данных и управляющих сигналов передаются по локальной сети, расходуя сетевые ресурсы.</a:t>
            </a:r>
          </a:p>
          <a:p>
            <a:pPr lvl="0"/>
            <a:r>
              <a:rPr lang="ru-RU" sz="900" dirty="0"/>
              <a:t>Направление потоков данных резервного копирования: сервер резервирования отправляет по локальной сети поток управляющих сигналов на сервер приложений, на котором установлен агент. Сервер приложений отвечает на запрос и отправляет данные на сервер резервирования. Сервер резервирования получает и сохраняет данные на устройстве хранения. Резервное копирование завершено.</a:t>
            </a:r>
          </a:p>
          <a:p>
            <a:pPr lvl="0"/>
            <a:r>
              <a:rPr lang="ru-RU" sz="900" dirty="0"/>
              <a:t>Преимущества: система резервного копирования и система приложений разделены, что позволяет экономить аппаратные ресурсы сервера приложений во время резервного копирования.</a:t>
            </a:r>
          </a:p>
          <a:p>
            <a:pPr lvl="0"/>
            <a:r>
              <a:rPr lang="ru-RU" sz="900" dirty="0"/>
              <a:t>Недостатки:</a:t>
            </a:r>
          </a:p>
          <a:p>
            <a:pPr lvl="1"/>
            <a:r>
              <a:rPr lang="ru-RU" sz="900" dirty="0"/>
              <a:t>Дополнительные серверы резервирования увеличивают стоимость оборудования.</a:t>
            </a:r>
          </a:p>
          <a:p>
            <a:pPr lvl="1"/>
            <a:r>
              <a:rPr lang="ru-RU" sz="900" dirty="0"/>
              <a:t>Агенты резервного копирования отрицательно влияют на производительность серверов приложений.</a:t>
            </a:r>
          </a:p>
          <a:p>
            <a:pPr lvl="1"/>
            <a:r>
              <a:rPr lang="ru-RU" sz="900" dirty="0"/>
              <a:t>Резервные копии данных передаются по локальной сети, что отрицательно сказывается на производительности сети.</a:t>
            </a:r>
          </a:p>
          <a:p>
            <a:pPr lvl="1"/>
            <a:r>
              <a:rPr lang="ru-RU" sz="900" dirty="0"/>
              <a:t>Службам резервного копирования требуется отдельное обслуживание, что усложняет процесс управления и техобслуживания.</a:t>
            </a:r>
          </a:p>
          <a:p>
            <a:pPr lvl="1"/>
            <a:r>
              <a:rPr lang="ru-RU" sz="900" dirty="0"/>
              <a:t>Пользователи должны иметь соответствующую квалификацию в области резервного копирования.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05117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По локальной сети передаются только потоки управляющих сигналов, а потоки данных нет.</a:t>
            </a:r>
          </a:p>
          <a:p>
            <a:pPr lvl="0"/>
            <a:r>
              <a:rPr lang="ru-RU" sz="900" dirty="0"/>
              <a:t>Направление потоков данных резервного копирования: </a:t>
            </a:r>
            <a:r>
              <a:rPr lang="ru-RU" sz="900" dirty="0" smtClean="0"/>
              <a:t>сервер </a:t>
            </a:r>
            <a:r>
              <a:rPr lang="ru-RU" sz="900" dirty="0"/>
              <a:t>резервирования отправляет поток управляющих сигналов по локальной сети на сервер приложений, на котором установлен агент. Сервер приложений отвечает на запрос и осуществляет чтение производственных данных. Медиа-сервер считывает данные с сервера приложений и передает их на резервный носитель. Резервное копирование завершено.</a:t>
            </a:r>
          </a:p>
          <a:p>
            <a:pPr lvl="0"/>
            <a:r>
              <a:rPr lang="ru-RU" sz="900" dirty="0"/>
              <a:t>Преимущества: </a:t>
            </a:r>
            <a:r>
              <a:rPr lang="ru-RU" sz="900" dirty="0" smtClean="0"/>
              <a:t>данные </a:t>
            </a:r>
            <a:r>
              <a:rPr lang="ru-RU" sz="900" dirty="0"/>
              <a:t>резервного копирования передаются без привлечения ресурсов локальной сети, что значительно повышает производительность резервного копирования, сохраняя высокую производительность сети.</a:t>
            </a:r>
          </a:p>
          <a:p>
            <a:pPr lvl="0"/>
            <a:r>
              <a:rPr lang="ru-RU" sz="900" dirty="0"/>
              <a:t>Недостатки:</a:t>
            </a:r>
          </a:p>
          <a:p>
            <a:pPr lvl="1"/>
            <a:r>
              <a:rPr lang="ru-RU" sz="900" dirty="0"/>
              <a:t>Отрицательное влияние агентов резервного копирования на производительность серверов приложений.</a:t>
            </a:r>
          </a:p>
          <a:p>
            <a:pPr lvl="1"/>
            <a:r>
              <a:rPr lang="ru-RU" sz="900" dirty="0"/>
              <a:t>Дороговизна метода.</a:t>
            </a:r>
          </a:p>
          <a:p>
            <a:pPr lvl="1"/>
            <a:r>
              <a:rPr lang="ru-RU" sz="900" dirty="0"/>
              <a:t>Обязательное соответствие устройств определенным требованиям.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00098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По локальной сети передаются только потоки управляющих сигналов, а потоки данных нет.</a:t>
            </a:r>
          </a:p>
          <a:p>
            <a:pPr lvl="0"/>
            <a:r>
              <a:rPr lang="ru-RU" sz="900" dirty="0"/>
              <a:t>Направление потоков данных резервного копирования: </a:t>
            </a:r>
            <a:r>
              <a:rPr lang="ru-RU" sz="900" dirty="0" smtClean="0"/>
              <a:t>резервные </a:t>
            </a:r>
            <a:r>
              <a:rPr lang="ru-RU" sz="900" dirty="0"/>
              <a:t>копии данных передаются по независимой сети без прохождения через основные серверы.</a:t>
            </a:r>
          </a:p>
          <a:p>
            <a:pPr lvl="0"/>
            <a:r>
              <a:rPr lang="ru-RU" sz="900" dirty="0"/>
              <a:t>Преимущества:</a:t>
            </a:r>
          </a:p>
          <a:p>
            <a:pPr lvl="1"/>
            <a:r>
              <a:rPr lang="ru-RU" sz="900" dirty="0"/>
              <a:t>Резервные копии данных передаются без привлечения ресурсов локальной сети, поэтому сохраняется высокая производительность сети.</a:t>
            </a:r>
          </a:p>
          <a:p>
            <a:pPr lvl="1"/>
            <a:r>
              <a:rPr lang="ru-RU" sz="900" dirty="0"/>
              <a:t>На сервисы хостов практически не оказывается влияние.</a:t>
            </a:r>
          </a:p>
          <a:p>
            <a:pPr lvl="1"/>
            <a:r>
              <a:rPr lang="ru-RU" sz="900" dirty="0"/>
              <a:t>Высокая производительность резервного копирования.</a:t>
            </a:r>
          </a:p>
          <a:p>
            <a:pPr lvl="0"/>
            <a:r>
              <a:rPr lang="ru-RU" sz="900" dirty="0"/>
              <a:t>Недостатки:</a:t>
            </a:r>
          </a:p>
          <a:p>
            <a:pPr lvl="1"/>
            <a:r>
              <a:rPr lang="ru-RU" sz="900" dirty="0"/>
              <a:t>Дороговизна метода.</a:t>
            </a:r>
          </a:p>
          <a:p>
            <a:pPr lvl="1"/>
            <a:r>
              <a:rPr lang="ru-RU" sz="900" dirty="0"/>
              <a:t>Обязательное соответствие устройств строгим требованиям.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10167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NDMP (</a:t>
            </a:r>
            <a:r>
              <a:rPr lang="ru-RU" sz="900" dirty="0" err="1"/>
              <a:t>Network</a:t>
            </a:r>
            <a:r>
              <a:rPr lang="ru-RU" sz="900" dirty="0"/>
              <a:t> </a:t>
            </a:r>
            <a:r>
              <a:rPr lang="ru-RU" sz="900" dirty="0" err="1"/>
              <a:t>Data</a:t>
            </a:r>
            <a:r>
              <a:rPr lang="ru-RU" sz="900" dirty="0"/>
              <a:t> </a:t>
            </a:r>
            <a:r>
              <a:rPr lang="ru-RU" sz="900" dirty="0" err="1"/>
              <a:t>Management</a:t>
            </a:r>
            <a:r>
              <a:rPr lang="ru-RU" sz="900" dirty="0"/>
              <a:t> </a:t>
            </a:r>
            <a:r>
              <a:rPr lang="ru-RU" sz="900" dirty="0" err="1"/>
              <a:t>Protocol</a:t>
            </a:r>
            <a:r>
              <a:rPr lang="ru-RU" sz="900" dirty="0"/>
              <a:t>) — сетевой протокол управления данными, используемый для выполнения операций резервного копирования. Начиная с версии NDMP4.0, этот протокол поддерживает резервирование хранилищ SAN, но большинство поставщиков предоставляют только поддержку резервирования хранилищ NAS. NDMP обеспечивает резервное копирование в двух сетевых режимах: (локальный) двусторонний и трехсторонний. Кроме того, NDMP — это режим резервного копирования в сети с </a:t>
            </a:r>
            <a:r>
              <a:rPr lang="ru-RU" sz="900" dirty="0" err="1"/>
              <a:t>бессерверной</a:t>
            </a:r>
            <a:r>
              <a:rPr lang="ru-RU" sz="900" dirty="0"/>
              <a:t> топологией (</a:t>
            </a:r>
            <a:r>
              <a:rPr lang="ru-RU" sz="900" dirty="0" err="1"/>
              <a:t>Server-Free</a:t>
            </a:r>
            <a:r>
              <a:rPr lang="ru-RU" sz="900" dirty="0"/>
              <a:t>).</a:t>
            </a:r>
          </a:p>
          <a:p>
            <a:pPr lvl="0"/>
            <a:r>
              <a:rPr lang="ru-RU" sz="900" dirty="0"/>
              <a:t>В режиме локального двустороннего резервного копирования резервируемые данные передаются с хоста NDMP (основное хранилище) на непосредственно подключенные ленточные накопители под управлением приложения DMA (</a:t>
            </a:r>
            <a:r>
              <a:rPr lang="ru-RU" sz="900" dirty="0" err="1"/>
              <a:t>Data</a:t>
            </a:r>
            <a:r>
              <a:rPr lang="ru-RU" sz="900" dirty="0"/>
              <a:t> </a:t>
            </a:r>
            <a:r>
              <a:rPr lang="ru-RU" sz="900" dirty="0" err="1"/>
              <a:t>Management</a:t>
            </a:r>
            <a:r>
              <a:rPr lang="ru-RU" sz="900" dirty="0"/>
              <a:t> </a:t>
            </a:r>
            <a:r>
              <a:rPr lang="ru-RU" sz="900" dirty="0" err="1"/>
              <a:t>Application</a:t>
            </a:r>
            <a:r>
              <a:rPr lang="ru-RU" sz="900" dirty="0"/>
              <a:t>), которое, как правило, выполняет функции сервера управления программным обеспечением резервного копирования, а не по локальной сети. Ленточные накопители размещаются на устройствах резервного копирования NDMP, поэтому сервер резервирования должен использовать NDMP для обнаружения ленточных библиотек и загрузки лент.</a:t>
            </a:r>
          </a:p>
          <a:p>
            <a:pPr lvl="0"/>
            <a:r>
              <a:rPr lang="ru-RU" sz="900" dirty="0"/>
              <a:t>Устройство NAS служит основным устройством хранения данных. Сервер резервного копирования дает команду устройству NAS начать резервное копирование через хост NDMP в локальной сети. Устройство NAS отправляет резервируемые данных на ленточное устройство, которое напрямую подключено к устройству NAS по оптоволоконному каналу. Резервное копирование на основе NDMP создает мгновенные снимки файлов в основном хранилище и выполняет резервное копирование данных на основе этих снимков. В процессе резервного копирования файлы и каталоги посредством NDMP передаются на сервер резервирования, который их упорядочивает, создавая для них указатели.</a:t>
            </a:r>
          </a:p>
          <a:p>
            <a:pPr lvl="0"/>
            <a:r>
              <a:rPr lang="ru-RU" sz="900" dirty="0"/>
              <a:t>В режиме трехстороннего резервного копирования резервируемые данные передаются с хоста NDMP (устройства хранения) на сервер резервирования, а затем записываются на ленточные накопители с помощью медиа-сервера. Ленточный накопитель подключается к медиа-серверу для обеспечения возможности передачи резервируемых данных по локальной сети.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838002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371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40130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При полном резервном копировании создается резервная копия всех данных в определенный момент времени.</a:t>
            </a:r>
          </a:p>
          <a:p>
            <a:pPr lvl="1"/>
            <a:r>
              <a:rPr lang="ru-RU" sz="900" dirty="0"/>
              <a:t>Преимущества: данные можно быстро восстановить с помощью последней полной резервной копии. Операции по восстановлению выполняются быстро.</a:t>
            </a:r>
          </a:p>
          <a:p>
            <a:pPr lvl="1"/>
            <a:r>
              <a:rPr lang="ru-RU" sz="900" dirty="0"/>
              <a:t>Недостатки: </a:t>
            </a:r>
            <a:r>
              <a:rPr lang="ru-RU" sz="900" dirty="0" smtClean="0"/>
              <a:t>большой </a:t>
            </a:r>
            <a:r>
              <a:rPr lang="ru-RU" sz="900" dirty="0"/>
              <a:t>объем памяти, необходимый для хранения копий данных. Операция резервного копирования занимает много времени.</a:t>
            </a:r>
          </a:p>
          <a:p>
            <a:pPr lvl="0"/>
            <a:r>
              <a:rPr lang="ru-RU" sz="900" dirty="0"/>
              <a:t>Накопительное инкрементное резервное копирование (или просто инкрементное резервное копирование) реализуется на основе последней полной резервной копии. Если предыдущее резервное копирование не производилось, будут созданы резервные копии всех файлов.</a:t>
            </a:r>
          </a:p>
          <a:p>
            <a:pPr lvl="1"/>
            <a:r>
              <a:rPr lang="ru-RU" sz="900" dirty="0"/>
              <a:t>Преимущества: каждый раз для создания полной резервной копии требуется все меньше объема памяти. Операции восстановления и резервного копирования выполняются быстро.</a:t>
            </a:r>
          </a:p>
          <a:p>
            <a:pPr lvl="1"/>
            <a:r>
              <a:rPr lang="ru-RU" sz="900" dirty="0"/>
              <a:t>Недостатки: для полного восстановления данных требуется и последняя полная резервная копия, и текущая инкрементная резервная копия. Восстановление выполняется быстрее, чем в случае дифференциального резервного копирования.</a:t>
            </a:r>
          </a:p>
          <a:p>
            <a:pPr lvl="0"/>
            <a:r>
              <a:rPr lang="ru-RU" sz="900" dirty="0"/>
              <a:t>Дифференциальное инкрементное резервное копирование (или просто дифференциальное резервное копирование) реализуется на основе последней резервной копии, независимо от вида последнего резервного копирования. Если предыдущее резервное копирование не производилось, будут созданы резервные копии всех файлов.</a:t>
            </a:r>
          </a:p>
          <a:p>
            <a:pPr lvl="1"/>
            <a:r>
              <a:rPr lang="ru-RU" sz="900" dirty="0"/>
              <a:t>Преимущества: максимально возможная экономия пространства хранения и поддержка короткого окна резервного копирования.</a:t>
            </a:r>
          </a:p>
          <a:p>
            <a:pPr lvl="1"/>
            <a:r>
              <a:rPr lang="ru-RU" sz="900" dirty="0"/>
              <a:t>Недостатки: для полного восстановления данных требуется и последняя полная резервная копия, и каждая дифференциальная инкрементная резервная копия, что увеличивает время восстановления.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82611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Выбор политик резервного копирования:</a:t>
            </a:r>
          </a:p>
          <a:p>
            <a:pPr lvl="1"/>
            <a:r>
              <a:rPr lang="ru-RU" sz="900" dirty="0"/>
              <a:t>Для операционных систем и прикладного программного обеспечения полное резервное копирование данных должно выполняться при обновлении операционных систем или в процессе установки нового программного обеспечения.</a:t>
            </a:r>
          </a:p>
          <a:p>
            <a:pPr lvl="1"/>
            <a:r>
              <a:rPr lang="ru-RU" sz="900" dirty="0"/>
              <a:t>Для критически важных приложений, которые имеют небольшой объем часто обновляемых за день данных, полное резервное копирование должно выполняться в течение окна резервного копирования ежедневно.</a:t>
            </a:r>
          </a:p>
          <a:p>
            <a:pPr lvl="1"/>
            <a:r>
              <a:rPr lang="ru-RU" sz="900" dirty="0"/>
              <a:t>Для критически важных приложений, данные которых не часто обновляются в течение дня, полное резервное копирование должно выполняться ежемесячно или еженедельно.</a:t>
            </a:r>
            <a:r>
              <a:rPr lang="ru-RU" sz="900" baseline="0" dirty="0"/>
              <a:t> </a:t>
            </a:r>
            <a:r>
              <a:rPr lang="ru-RU" sz="900" dirty="0"/>
              <a:t>Рекомендуется также с высокой периодичностью выполнять операции инкрементного резервного копирования.</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45237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Решение </a:t>
            </a:r>
            <a:r>
              <a:rPr lang="ru-RU" sz="900" dirty="0" err="1"/>
              <a:t>Huawei</a:t>
            </a:r>
            <a:r>
              <a:rPr lang="ru-RU" sz="900" dirty="0"/>
              <a:t> </a:t>
            </a:r>
            <a:r>
              <a:rPr lang="ru-RU" sz="900" dirty="0" err="1"/>
              <a:t>Data</a:t>
            </a:r>
            <a:r>
              <a:rPr lang="ru-RU" sz="900" dirty="0"/>
              <a:t> </a:t>
            </a:r>
            <a:r>
              <a:rPr lang="ru-RU" sz="900" dirty="0" err="1"/>
              <a:t>Protection</a:t>
            </a:r>
            <a:r>
              <a:rPr lang="ru-RU" sz="900" dirty="0"/>
              <a:t> </a:t>
            </a:r>
            <a:r>
              <a:rPr lang="ru-RU" sz="900" dirty="0" err="1"/>
              <a:t>Appliance</a:t>
            </a:r>
            <a:r>
              <a:rPr lang="ru-RU" sz="900" dirty="0"/>
              <a:t> поддерживает </a:t>
            </a:r>
            <a:r>
              <a:rPr lang="ru-RU" sz="900" dirty="0" err="1"/>
              <a:t>дедупликацию</a:t>
            </a:r>
            <a:r>
              <a:rPr lang="ru-RU" sz="900" dirty="0"/>
              <a:t> на глобальном уровне, на уровне задач, на уровне памяти и на уровне файлов.</a:t>
            </a:r>
          </a:p>
          <a:p>
            <a:pPr lvl="0"/>
            <a:r>
              <a:rPr lang="ru-RU" sz="900" dirty="0"/>
              <a:t>Алгоритм сегментации данных переменной длины: интеллектуальная, основанная на контенте технология нарезки данных переменной длины.</a:t>
            </a:r>
          </a:p>
          <a:p>
            <a:pPr lvl="0"/>
            <a:r>
              <a:rPr lang="ru-RU" sz="900" dirty="0"/>
              <a:t>Более короткое окно резервного копирования: резервируемые данные после </a:t>
            </a:r>
            <a:r>
              <a:rPr lang="ru-RU" sz="900" dirty="0" err="1"/>
              <a:t>дедупликации</a:t>
            </a:r>
            <a:r>
              <a:rPr lang="ru-RU" sz="900" dirty="0"/>
              <a:t> передаются на сторону источника, что снижает нагрузку на сеть и сокращает время передачи.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78355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37912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Решение </a:t>
            </a:r>
            <a:r>
              <a:rPr lang="ru-RU" sz="900" dirty="0" err="1"/>
              <a:t>Huawei</a:t>
            </a:r>
            <a:r>
              <a:rPr lang="ru-RU" sz="900" dirty="0"/>
              <a:t> </a:t>
            </a:r>
            <a:r>
              <a:rPr lang="ru-RU" sz="900" dirty="0" err="1"/>
              <a:t>Data</a:t>
            </a:r>
            <a:r>
              <a:rPr lang="ru-RU" sz="900" dirty="0"/>
              <a:t> </a:t>
            </a:r>
            <a:r>
              <a:rPr lang="ru-RU" sz="900" dirty="0" err="1"/>
              <a:t>Protection</a:t>
            </a:r>
            <a:r>
              <a:rPr lang="ru-RU" sz="900" dirty="0"/>
              <a:t> </a:t>
            </a:r>
            <a:r>
              <a:rPr lang="ru-RU" sz="900" dirty="0" err="1"/>
              <a:t>Appliance</a:t>
            </a:r>
            <a:r>
              <a:rPr lang="ru-RU" sz="900" dirty="0"/>
              <a:t> поддерживает </a:t>
            </a:r>
            <a:r>
              <a:rPr lang="ru-RU" sz="900" dirty="0" err="1"/>
              <a:t>дедупликацию</a:t>
            </a:r>
            <a:r>
              <a:rPr lang="ru-RU" sz="900" dirty="0"/>
              <a:t> на стороне источника и параллельную </a:t>
            </a:r>
            <a:r>
              <a:rPr lang="ru-RU" sz="900" dirty="0" err="1"/>
              <a:t>дедупликацию</a:t>
            </a:r>
            <a:r>
              <a:rPr lang="ru-RU" sz="900" dirty="0"/>
              <a:t>. Резервируемые данные </a:t>
            </a:r>
            <a:r>
              <a:rPr lang="ru-RU" sz="900" dirty="0" err="1"/>
              <a:t>дедуплицируются</a:t>
            </a:r>
            <a:r>
              <a:rPr lang="ru-RU" sz="900" dirty="0"/>
              <a:t> перед передачей на накопитель, что значительно повышает производительность резервного копирования.</a:t>
            </a:r>
          </a:p>
          <a:p>
            <a:pPr lvl="0"/>
            <a:r>
              <a:rPr lang="ru-RU" sz="900" dirty="0"/>
              <a:t>Сегментирование данных или файлов выполняется с помощью интеллектуального алгоритма </a:t>
            </a:r>
            <a:r>
              <a:rPr lang="ru-RU" sz="900" dirty="0" err="1"/>
              <a:t>дедупликации</a:t>
            </a:r>
            <a:r>
              <a:rPr lang="ru-RU" sz="900" dirty="0"/>
              <a:t> на основе контента. Далее для блоков данных путем хеширования создаются отпечатки, которые будут использоваться для сравнения и идентификации блоков данных в библиотеках отпечатков. Если в библиотеке отпечатков уже имеются идентичные отпечатки, это означает, что на медиа-серверах хранятся одинаковые блоки данных. Уже имеющиеся блоки будут использоваться для оптимизации использования емкости хранилища и ресурсов полосы пропускания, а также для упрощения передачи и хранения данных.</a:t>
            </a:r>
          </a:p>
          <a:p>
            <a:pPr lvl="0"/>
            <a:r>
              <a:rPr lang="ru-RU" sz="900" dirty="0"/>
              <a:t>Цифровая трансформация предприятий привела к взрывному росту объемов сервисных данных. Общий объем данных, для которых необходимо создать резервные копии в целях защиты, также резко увеличивается. Кроме того, в результате операций резервного копирования и архивирования создается все больше и больше повторяющихся данных. Массовое резервирование данных потребляет много ресурсов хранения и полосы пропускания и приводит к таким проблемам, как длительные окна резервного копирования, что еще больше влияет на доступность сервисных систем.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09243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Создание пула отпечатков позволяет объединить ресурсы хранения и вычислительные ресурсы для </a:t>
            </a:r>
            <a:r>
              <a:rPr lang="ru-RU" sz="900" dirty="0" err="1"/>
              <a:t>дедупликации</a:t>
            </a:r>
            <a:r>
              <a:rPr lang="ru-RU" sz="900" dirty="0"/>
              <a:t>. Пул отпечатков может объединять максимум 32 узла.</a:t>
            </a:r>
          </a:p>
          <a:p>
            <a:pPr lvl="0"/>
            <a:r>
              <a:rPr lang="ru-RU" sz="900" dirty="0"/>
              <a:t>В пуле отпечатков создаются библиотеки отпечатков. Все библиотеки отпечатков могут одновременно использовать ресурсы </a:t>
            </a:r>
            <a:r>
              <a:rPr lang="ru-RU" sz="900" dirty="0" err="1"/>
              <a:t>дедупликации</a:t>
            </a:r>
            <a:r>
              <a:rPr lang="ru-RU" sz="900" dirty="0"/>
              <a:t> на каждом узле, входящем в пул отпечатков, для параллельной </a:t>
            </a:r>
            <a:r>
              <a:rPr lang="ru-RU" sz="900" dirty="0" err="1"/>
              <a:t>дедупликации</a:t>
            </a:r>
            <a:r>
              <a:rPr lang="ru-RU" sz="900"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680556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Поддержка резервного копирования данных с помощью функции создания мгновенных снимков, предоставляемой системой хранения.</a:t>
            </a:r>
          </a:p>
          <a:p>
            <a:pPr lvl="0"/>
            <a:r>
              <a:rPr lang="ru-RU" sz="900" dirty="0"/>
              <a:t>Поддержка резервного копирования на основе агента.</a:t>
            </a:r>
          </a:p>
          <a:p>
            <a:pPr lvl="0"/>
            <a:r>
              <a:rPr lang="ru-RU" sz="900" dirty="0"/>
              <a:t>Поддержка быстрого восстановления.</a:t>
            </a:r>
          </a:p>
          <a:p>
            <a:pPr lvl="1"/>
            <a:r>
              <a:rPr lang="ru-RU" sz="900" dirty="0"/>
              <a:t>Просмотр информации о резервных копиях и быстрое восстановление выбранного объекта.</a:t>
            </a:r>
          </a:p>
          <a:p>
            <a:pPr lvl="1"/>
            <a:r>
              <a:rPr lang="ru-RU" sz="900" dirty="0"/>
              <a:t>Объединение инкрементных копий в полную копию в фоновом режиме для быстрого восстановления данных.</a:t>
            </a:r>
          </a:p>
          <a:p>
            <a:pPr lvl="1"/>
            <a:r>
              <a:rPr lang="ru-RU" sz="900" dirty="0"/>
              <a:t>Восстановление данных из мгновенных снимков оборудования и детальное восстановление с помощью мгновенных снимков.</a:t>
            </a:r>
          </a:p>
          <a:p>
            <a:pPr lvl="0"/>
            <a:r>
              <a:rPr lang="ru-RU" sz="900" dirty="0"/>
              <a:t>Восстановление копий:</a:t>
            </a:r>
          </a:p>
          <a:p>
            <a:pPr lvl="1"/>
            <a:r>
              <a:rPr lang="ru-RU" sz="900" dirty="0"/>
              <a:t>Защита массива хранения: собственный формат, автоматическое определение хранилища, полная интеграция (без скриптов) и поддержка создания мгновенных снимков</a:t>
            </a:r>
          </a:p>
          <a:p>
            <a:pPr lvl="1"/>
            <a:r>
              <a:rPr lang="ru-RU" sz="900" dirty="0"/>
              <a:t>Восстановление массива хранения: восстановление томов, клонирование или монтирование томов и обратное копирование данных.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68559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Резервное копирование файлов: осуществляется вызов системного API-интерфейса для просмотра структуры каталогов в файловой </a:t>
            </a:r>
            <a:r>
              <a:rPr lang="ru-RU" sz="900" dirty="0" smtClean="0"/>
              <a:t>системе, </a:t>
            </a:r>
            <a:r>
              <a:rPr lang="ru-RU" sz="900" dirty="0"/>
              <a:t>и через него запрашивается информация о метаданных (например, путь, время создания, размер и атрибут) файла или папки.</a:t>
            </a:r>
          </a:p>
          <a:p>
            <a:pPr lvl="0"/>
            <a:r>
              <a:rPr lang="ru-RU" sz="900" dirty="0"/>
              <a:t>Резервное копирование томов: битовые образы распределяются в соответствии с фиксированным размером блока для получения изменений данных.</a:t>
            </a:r>
          </a:p>
          <a:p>
            <a:pPr lvl="0"/>
            <a:r>
              <a:rPr lang="ru-RU" sz="900" dirty="0"/>
              <a:t>Резервное копирование </a:t>
            </a:r>
            <a:r>
              <a:rPr lang="ru-RU" sz="900" dirty="0" err="1"/>
              <a:t>VMware</a:t>
            </a:r>
            <a:r>
              <a:rPr lang="ru-RU" sz="900" dirty="0"/>
              <a:t>: </a:t>
            </a:r>
            <a:r>
              <a:rPr lang="ru-RU" sz="900" dirty="0" smtClean="0"/>
              <a:t>интерфейс </a:t>
            </a:r>
            <a:r>
              <a:rPr lang="ru-RU" sz="900" dirty="0"/>
              <a:t>VDDK</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09637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Непрерывная защита данных (</a:t>
            </a:r>
            <a:r>
              <a:rPr lang="ru-RU" sz="900" dirty="0" err="1"/>
              <a:t>Continuous</a:t>
            </a:r>
            <a:r>
              <a:rPr lang="ru-RU" sz="900" dirty="0"/>
              <a:t> </a:t>
            </a:r>
            <a:r>
              <a:rPr lang="ru-RU" sz="900" dirty="0" err="1"/>
              <a:t>Data</a:t>
            </a:r>
            <a:r>
              <a:rPr lang="ru-RU" sz="900" dirty="0"/>
              <a:t> </a:t>
            </a:r>
            <a:r>
              <a:rPr lang="ru-RU" sz="900" dirty="0" err="1"/>
              <a:t>Protection</a:t>
            </a:r>
            <a:r>
              <a:rPr lang="ru-RU" sz="900" dirty="0"/>
              <a:t>, CDP) представляет собой революционный прорыв в технологиях резервного копирования данных и включает непрерывное резервное копирование и непрерывную репликацию.</a:t>
            </a:r>
          </a:p>
          <a:p>
            <a:pPr lvl="0"/>
            <a:r>
              <a:rPr lang="ru-RU" sz="900" dirty="0"/>
              <a:t>По сравнению с традиционными решениями для защиты данных, решение CDP непрерывно записывает и выполняет резервное копирование изменений данных с определенной периодичностью. В некоторых случаях значение RPO может быть близко к 0. В случае аварии данные могут быть быстро восстановлены из копии, </a:t>
            </a:r>
            <a:r>
              <a:rPr lang="ru-RU" sz="900" dirty="0" smtClean="0"/>
              <a:t>созданной </a:t>
            </a:r>
            <a:r>
              <a:rPr lang="ru-RU" sz="900" dirty="0"/>
              <a:t>в определенный момента времени до инцидента.</a:t>
            </a:r>
          </a:p>
          <a:p>
            <a:pPr lvl="0"/>
            <a:r>
              <a:rPr lang="ru-RU" sz="900" dirty="0"/>
              <a:t>Непрерывное резервное копирование — технология непрерывной защиты данных на уровне блоков. Агент резервного копирования, который установлен на основном хосте клиента, непрерывно выполняет резервное копирование данных основного хоста клиента во внутреннюю систему хранения </a:t>
            </a:r>
            <a:r>
              <a:rPr lang="ru-RU" sz="900" dirty="0" err="1"/>
              <a:t>Data</a:t>
            </a:r>
            <a:r>
              <a:rPr lang="ru-RU" sz="900" dirty="0"/>
              <a:t> </a:t>
            </a:r>
            <a:r>
              <a:rPr lang="ru-RU" sz="900" dirty="0" err="1"/>
              <a:t>Protection</a:t>
            </a:r>
            <a:r>
              <a:rPr lang="ru-RU" sz="900" dirty="0"/>
              <a:t> </a:t>
            </a:r>
            <a:r>
              <a:rPr lang="ru-RU" sz="900" dirty="0" err="1"/>
              <a:t>Appliance</a:t>
            </a:r>
            <a:r>
              <a:rPr lang="ru-RU" sz="900" dirty="0"/>
              <a:t> и сохраняет данные в собственном формате файловой системы. При соблюдении определенных условий внутренняя система хранения данных создает мгновенные снимки для управления данными в определенные моменты времени</a:t>
            </a:r>
            <a:r>
              <a:rPr lang="ru-RU" sz="900" dirty="0" smtClean="0"/>
              <a:t>.</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4751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7" y="728663"/>
            <a:ext cx="5580063" cy="8990778"/>
          </a:xfrm>
        </p:spPr>
        <p:txBody>
          <a:bodyPr/>
          <a:lstStyle/>
          <a:p>
            <a:pPr lvl="0"/>
            <a:r>
              <a:rPr lang="ru-RU" sz="900" dirty="0"/>
              <a:t>Непрерывный процесс резервного копирования:</a:t>
            </a:r>
          </a:p>
          <a:p>
            <a:pPr lvl="1"/>
            <a:r>
              <a:rPr lang="ru-RU" sz="900" dirty="0"/>
              <a:t>Пул хранения мгновенных снимков выделяет базовый том.</a:t>
            </a:r>
          </a:p>
          <a:p>
            <a:pPr lvl="1"/>
            <a:r>
              <a:rPr lang="ru-RU" sz="900" dirty="0"/>
              <a:t>Клиент агента для непрерывного резервного копирования подключается к серверу </a:t>
            </a:r>
            <a:r>
              <a:rPr lang="ru-RU" sz="900" dirty="0" err="1"/>
              <a:t>Data</a:t>
            </a:r>
            <a:r>
              <a:rPr lang="ru-RU" sz="900" dirty="0"/>
              <a:t> </a:t>
            </a:r>
            <a:r>
              <a:rPr lang="ru-RU" sz="900" dirty="0" err="1"/>
              <a:t>Protection</a:t>
            </a:r>
            <a:r>
              <a:rPr lang="ru-RU" sz="900" dirty="0"/>
              <a:t> </a:t>
            </a:r>
            <a:r>
              <a:rPr lang="ru-RU" sz="900" dirty="0" err="1"/>
              <a:t>Appliance</a:t>
            </a:r>
            <a:r>
              <a:rPr lang="ru-RU" sz="900" dirty="0"/>
              <a:t>.</a:t>
            </a:r>
          </a:p>
          <a:p>
            <a:pPr lvl="1"/>
            <a:r>
              <a:rPr lang="ru-RU" sz="900" dirty="0" err="1"/>
              <a:t>Байпасный</a:t>
            </a:r>
            <a:r>
              <a:rPr lang="ru-RU" sz="900" dirty="0"/>
              <a:t> диск мониторинга в разделе основного хоста непрерывно фиксирует изменения данных и кэширует одинаковые изменения данных в пул памяти.</a:t>
            </a:r>
          </a:p>
          <a:p>
            <a:pPr lvl="1"/>
            <a:r>
              <a:rPr lang="ru-RU" sz="900" dirty="0"/>
              <a:t>Клиент агента для непрерывного резервного копирования непрерывно передает данные на устройство хранения в пуле ресурсов хранения мгновенных снимков </a:t>
            </a:r>
            <a:r>
              <a:rPr lang="ru-RU" sz="900" dirty="0" err="1"/>
              <a:t>Data</a:t>
            </a:r>
            <a:r>
              <a:rPr lang="ru-RU" sz="900" dirty="0"/>
              <a:t> </a:t>
            </a:r>
            <a:r>
              <a:rPr lang="ru-RU" sz="900" dirty="0" err="1"/>
              <a:t>Protection</a:t>
            </a:r>
            <a:r>
              <a:rPr lang="ru-RU" sz="900" dirty="0"/>
              <a:t> </a:t>
            </a:r>
            <a:r>
              <a:rPr lang="ru-RU" sz="900" dirty="0" err="1"/>
              <a:t>Appliance</a:t>
            </a:r>
            <a:r>
              <a:rPr lang="ru-RU" sz="900" dirty="0"/>
              <a:t>.</a:t>
            </a:r>
          </a:p>
          <a:p>
            <a:pPr lvl="1"/>
            <a:r>
              <a:rPr lang="ru-RU" sz="900" dirty="0"/>
              <a:t>Исходные данные в разделе основного хоста записываются в базовый том.</a:t>
            </a:r>
          </a:p>
          <a:p>
            <a:pPr lvl="1"/>
            <a:r>
              <a:rPr lang="ru-RU" sz="900" dirty="0"/>
              <a:t>Изменения данных на основном хосте сначала записываются в том журнала, а затем записываются в базовый том, где хранятся исходные данные.</a:t>
            </a:r>
          </a:p>
          <a:p>
            <a:pPr lvl="1"/>
            <a:r>
              <a:rPr lang="ru-RU" sz="900" dirty="0"/>
              <a:t>Управление мгновенными снимками базового тома осуществляется на основе политики хранения данных для непрерывного резервного копирования.</a:t>
            </a:r>
          </a:p>
        </p:txBody>
      </p:sp>
    </p:spTree>
    <p:extLst>
      <p:ext uri="{BB962C8B-B14F-4D97-AF65-F5344CB8AC3E}">
        <p14:creationId xmlns:p14="http://schemas.microsoft.com/office/powerpoint/2010/main" val="411594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Сбор производственных данных</a:t>
            </a:r>
          </a:p>
          <a:p>
            <a:pPr lvl="1"/>
            <a:r>
              <a:rPr lang="ru-RU" sz="900" dirty="0"/>
              <a:t>Данные сохраняются в собственном формате.</a:t>
            </a:r>
          </a:p>
          <a:p>
            <a:pPr lvl="1"/>
            <a:r>
              <a:rPr lang="ru-RU" sz="900" dirty="0"/>
              <a:t>Преобразование формата не требуется, данные доступны после подключения.</a:t>
            </a:r>
          </a:p>
          <a:p>
            <a:pPr lvl="1"/>
            <a:r>
              <a:rPr lang="ru-RU" sz="900" dirty="0"/>
              <a:t>Политику SLA можно настроить на основе приложений для наглядного отображения времени хранения данных, RPO, RTO и места хранения данных.</a:t>
            </a:r>
          </a:p>
          <a:p>
            <a:pPr lvl="0"/>
            <a:r>
              <a:rPr lang="ru-RU" sz="900" dirty="0"/>
              <a:t>Управление копированием</a:t>
            </a:r>
          </a:p>
          <a:p>
            <a:r>
              <a:rPr lang="ru-RU" sz="900" dirty="0"/>
              <a:t>     1. Постоянное инкрементное резервное копирование: выполняется первоначальное полное резервное копирование и создается N инкрементных резервных копий. Полная копия создается в каждый момент времени, когда выполняется инкрементное резервное копирование. Повреждение одной копии, созданной в процессе инкрементного резервного копирования, не повлияет на восстановление данных из копии, созданной в любой другой момент времени.</a:t>
            </a:r>
          </a:p>
          <a:p>
            <a:r>
              <a:rPr lang="ru-RU" sz="900" dirty="0"/>
              <a:t>     2. Без отката: </a:t>
            </a:r>
            <a:r>
              <a:rPr lang="ru-RU" sz="900" dirty="0" smtClean="0"/>
              <a:t>копии </a:t>
            </a:r>
            <a:r>
              <a:rPr lang="ru-RU" sz="900" dirty="0"/>
              <a:t>на определенный момент времени, созданные с помощью виртуального клона, могут содержать как исходные, так и текущие инкрементные данные и могут использоваться непосредственно для восстановления.</a:t>
            </a:r>
          </a:p>
          <a:p>
            <a:pPr lvl="0"/>
            <a:r>
              <a:rPr lang="ru-RU" sz="900" dirty="0"/>
              <a:t>Доступ и использование копий</a:t>
            </a:r>
          </a:p>
          <a:p>
            <a:pPr lvl="1"/>
            <a:r>
              <a:rPr lang="ru-RU" sz="900" dirty="0"/>
              <a:t>Без перемещения данных: данные подключаются за считанные минуты, а объем данных не влияет на эффективность восстановления.</a:t>
            </a:r>
          </a:p>
          <a:p>
            <a:pPr lvl="1"/>
            <a:r>
              <a:rPr lang="ru-RU" sz="900" dirty="0"/>
              <a:t>Виртуальную копию можно подключить к нескольким хостам.</a:t>
            </a:r>
          </a:p>
          <a:p>
            <a:pPr lvl="1"/>
            <a:r>
              <a:rPr lang="ru-RU" sz="900" dirty="0"/>
              <a:t>Данные можно восстановить в любой момент времени.</a:t>
            </a:r>
          </a:p>
          <a:p>
            <a:pPr lvl="1"/>
            <a:r>
              <a:rPr lang="ru-RU" sz="900" dirty="0"/>
              <a:t>Хост автоматически принимает на себя исходные производственные приложения после подключения виртуальной копии.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395290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3449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Процесс резервного копирования:</a:t>
            </a:r>
          </a:p>
          <a:p>
            <a:pPr lvl="1"/>
            <a:r>
              <a:rPr lang="ru-RU" sz="900" dirty="0"/>
              <a:t>Агент клиента резервного копирования использует API-интерфейс для вызова API резервного копирования базы данных, считывает данные из базы данных и выполняет </a:t>
            </a:r>
            <a:r>
              <a:rPr lang="ru-RU" sz="900" dirty="0" err="1"/>
              <a:t>дедупликацию</a:t>
            </a:r>
            <a:r>
              <a:rPr lang="ru-RU" sz="900" dirty="0"/>
              <a:t> или шифрование.</a:t>
            </a:r>
          </a:p>
          <a:p>
            <a:pPr lvl="1"/>
            <a:r>
              <a:rPr lang="ru-RU" sz="900" dirty="0"/>
              <a:t>Агент клиента резервного копирования отправляет данные решению </a:t>
            </a:r>
            <a:r>
              <a:rPr lang="ru-RU" sz="900" dirty="0" err="1"/>
              <a:t>Data</a:t>
            </a:r>
            <a:r>
              <a:rPr lang="ru-RU" sz="900" dirty="0"/>
              <a:t> </a:t>
            </a:r>
            <a:r>
              <a:rPr lang="ru-RU" sz="900" dirty="0" err="1"/>
              <a:t>Protection</a:t>
            </a:r>
            <a:r>
              <a:rPr lang="ru-RU" sz="900" dirty="0"/>
              <a:t> </a:t>
            </a:r>
            <a:r>
              <a:rPr lang="ru-RU" sz="900" dirty="0" err="1"/>
              <a:t>Appliance</a:t>
            </a:r>
            <a:r>
              <a:rPr lang="ru-RU" sz="900" dirty="0"/>
              <a:t> для завершения резервного копирования.</a:t>
            </a:r>
          </a:p>
          <a:p>
            <a:pPr lvl="0"/>
            <a:r>
              <a:rPr lang="ru-RU" sz="900" dirty="0"/>
              <a:t>Процесс восстановления данных:</a:t>
            </a:r>
          </a:p>
          <a:p>
            <a:pPr lvl="1"/>
            <a:r>
              <a:rPr lang="ru-RU" sz="900" dirty="0"/>
              <a:t>Консоль администрирования отправляет команду на восстановление данных агенту клиента резервного копирования на основном сервере.</a:t>
            </a:r>
          </a:p>
          <a:p>
            <a:pPr lvl="1"/>
            <a:r>
              <a:rPr lang="ru-RU" sz="900" dirty="0"/>
              <a:t>Агент клиента резервного копирования использует API-интерфейс для вызова API восстановления базы данных.</a:t>
            </a:r>
          </a:p>
          <a:p>
            <a:pPr lvl="1"/>
            <a:r>
              <a:rPr lang="ru-RU" sz="900" dirty="0"/>
              <a:t>Агент клиента резервного копирования считывает данные с сервера резервного копирования и отправляет те же данные в API восстановления для завершения восстановления.</a:t>
            </a:r>
          </a:p>
          <a:p>
            <a:pPr lvl="0"/>
            <a:r>
              <a:rPr lang="ru-RU" sz="900" dirty="0"/>
              <a:t>Решение </a:t>
            </a:r>
            <a:r>
              <a:rPr lang="ru-RU" sz="900" dirty="0" err="1"/>
              <a:t>Data</a:t>
            </a:r>
            <a:r>
              <a:rPr lang="ru-RU" sz="900" dirty="0"/>
              <a:t> </a:t>
            </a:r>
            <a:r>
              <a:rPr lang="ru-RU" sz="900" dirty="0" err="1"/>
              <a:t>Protection</a:t>
            </a:r>
            <a:r>
              <a:rPr lang="ru-RU" sz="900" dirty="0"/>
              <a:t> </a:t>
            </a:r>
            <a:r>
              <a:rPr lang="ru-RU" sz="900" dirty="0" err="1"/>
              <a:t>Appliance</a:t>
            </a:r>
            <a:r>
              <a:rPr lang="ru-RU" sz="900" dirty="0"/>
              <a:t> подключается к базе данных через специальный API-интерфейс для резервного копирования. Выбор API зависит от базы данных. Например, интерфейс </a:t>
            </a:r>
            <a:r>
              <a:rPr lang="ru-RU" sz="900" dirty="0" err="1"/>
              <a:t>Oracle</a:t>
            </a:r>
            <a:r>
              <a:rPr lang="ru-RU" sz="900" dirty="0"/>
              <a:t> RMAN и интерфейс SQL </a:t>
            </a:r>
            <a:r>
              <a:rPr lang="ru-RU" sz="900" dirty="0" err="1"/>
              <a:t>Server</a:t>
            </a:r>
            <a:r>
              <a:rPr lang="ru-RU" sz="900" dirty="0"/>
              <a:t> VDI.</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97604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Процесс резервного копирования:</a:t>
            </a:r>
          </a:p>
          <a:p>
            <a:pPr lvl="1"/>
            <a:r>
              <a:rPr lang="ru-RU" sz="900" dirty="0"/>
              <a:t>Создайте мгновенный снимок виртуальной машины.</a:t>
            </a:r>
          </a:p>
          <a:p>
            <a:pPr lvl="1"/>
            <a:r>
              <a:rPr lang="ru-RU" sz="900" dirty="0"/>
              <a:t>Выполните резервное копирование данных виртуальной машины, включая информацию о конфигурации виртуальной машины и данные виртуального диска. </a:t>
            </a:r>
          </a:p>
          <a:p>
            <a:pPr lvl="1"/>
            <a:r>
              <a:rPr lang="ru-RU" sz="900" dirty="0"/>
              <a:t>Получите и создайте резервные копии действительных блоков (полное резервное копирование) или инкрементных блоков (инкрементное резервное копирование) на виртуальных дисках с CBT.</a:t>
            </a:r>
          </a:p>
          <a:p>
            <a:pPr lvl="1"/>
            <a:r>
              <a:rPr lang="ru-RU" sz="900" dirty="0"/>
              <a:t>После чего удалите мгновенный снимок виртуальной машины, созданный на шаге 1.</a:t>
            </a:r>
          </a:p>
          <a:p>
            <a:pPr lvl="0"/>
            <a:r>
              <a:rPr lang="ru-RU" sz="900" dirty="0"/>
              <a:t>Процесс восстановления:</a:t>
            </a:r>
          </a:p>
          <a:p>
            <a:pPr lvl="1"/>
            <a:r>
              <a:rPr lang="ru-RU" sz="900" dirty="0"/>
              <a:t>Для восстановления данных на новую виртуальную машину создайте виртуальную машину на основе исходной конфигурации и ручной конфигурации виртуальной машины.</a:t>
            </a:r>
          </a:p>
          <a:p>
            <a:pPr lvl="1"/>
            <a:r>
              <a:rPr lang="ru-RU" sz="900" dirty="0"/>
              <a:t>Для восстановления путем перезаписи виртуальной машины вручную настройте перезапись виртуальной машины.</a:t>
            </a:r>
          </a:p>
          <a:p>
            <a:pPr lvl="1"/>
            <a:r>
              <a:rPr lang="ru-RU" sz="900" dirty="0"/>
              <a:t>Считайте данные дискового блока в соответствующий момент </a:t>
            </a:r>
            <a:r>
              <a:rPr lang="ru-RU" sz="900" dirty="0" smtClean="0"/>
              <a:t>времени, полученные с помощью </a:t>
            </a:r>
            <a:r>
              <a:rPr lang="ru-RU" sz="900" dirty="0" err="1" smtClean="0"/>
              <a:t>Data</a:t>
            </a:r>
            <a:r>
              <a:rPr lang="ru-RU" sz="900" dirty="0" smtClean="0"/>
              <a:t> </a:t>
            </a:r>
            <a:r>
              <a:rPr lang="ru-RU" sz="900" dirty="0" err="1"/>
              <a:t>Protection</a:t>
            </a:r>
            <a:r>
              <a:rPr lang="ru-RU" sz="900" dirty="0"/>
              <a:t> </a:t>
            </a:r>
            <a:r>
              <a:rPr lang="ru-RU" sz="900" dirty="0" err="1" smtClean="0"/>
              <a:t>Appliance</a:t>
            </a:r>
            <a:r>
              <a:rPr lang="ru-RU" sz="900" dirty="0" smtClean="0"/>
              <a:t>, </a:t>
            </a:r>
            <a:r>
              <a:rPr lang="ru-RU" sz="900" dirty="0"/>
              <a:t>и запишите те же данные на диск виртуальной машины, созданной на шаге 1.</a:t>
            </a:r>
          </a:p>
          <a:p>
            <a:pPr lvl="1"/>
            <a:r>
              <a:rPr lang="ru-RU" sz="900" dirty="0"/>
              <a:t>Решение для резервного копирования и восстановления виртуальных машин </a:t>
            </a:r>
            <a:r>
              <a:rPr lang="ru-RU" sz="900" dirty="0" err="1"/>
              <a:t>FusionCompute</a:t>
            </a:r>
            <a:r>
              <a:rPr lang="ru-RU" sz="900" dirty="0"/>
              <a:t> в сценариях </a:t>
            </a:r>
            <a:r>
              <a:rPr lang="ru-RU" sz="900" dirty="0" err="1"/>
              <a:t>FusionStorage</a:t>
            </a:r>
            <a:r>
              <a:rPr lang="ru-RU" sz="900" dirty="0"/>
              <a:t> отличается от решения для сценариев виртуального хранилища. В сценариях </a:t>
            </a:r>
            <a:r>
              <a:rPr lang="ru-RU" sz="900" dirty="0" err="1"/>
              <a:t>FusionStorage</a:t>
            </a:r>
            <a:r>
              <a:rPr lang="ru-RU" sz="900" dirty="0"/>
              <a:t> диски виртуальных машин соответствуют томам </a:t>
            </a:r>
            <a:r>
              <a:rPr lang="ru-RU" sz="900" dirty="0" err="1"/>
              <a:t>LUNов</a:t>
            </a:r>
            <a:r>
              <a:rPr lang="ru-RU" sz="900" dirty="0"/>
              <a:t> в </a:t>
            </a:r>
            <a:r>
              <a:rPr lang="ru-RU" sz="900" dirty="0" err="1"/>
              <a:t>FusionStorage</a:t>
            </a:r>
            <a:r>
              <a:rPr lang="ru-RU" sz="900" dirty="0"/>
              <a:t>. Измененные блоки данных на дисках виртуальной машины можно получить с помощью битовых образов, предоставленных </a:t>
            </a:r>
            <a:r>
              <a:rPr lang="ru-RU" sz="900" dirty="0" err="1"/>
              <a:t>FusionStorage</a:t>
            </a:r>
            <a:r>
              <a:rPr lang="ru-RU" sz="900"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5461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3700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Процесс резервного копирования:</a:t>
            </a:r>
          </a:p>
          <a:p>
            <a:pPr lvl="1"/>
            <a:r>
              <a:rPr lang="ru-RU" sz="900" dirty="0"/>
              <a:t>Клиент в основной сервисной системе считывает файлы и данные для резервного копирования.</a:t>
            </a:r>
          </a:p>
          <a:p>
            <a:pPr lvl="1"/>
            <a:r>
              <a:rPr lang="ru-RU" sz="900" dirty="0"/>
              <a:t>Клиент передает данные по сети.</a:t>
            </a:r>
          </a:p>
          <a:p>
            <a:pPr lvl="1"/>
            <a:r>
              <a:rPr lang="ru-RU" sz="900" dirty="0"/>
              <a:t>Решение </a:t>
            </a:r>
            <a:r>
              <a:rPr lang="ru-RU" sz="900" dirty="0" err="1"/>
              <a:t>Data</a:t>
            </a:r>
            <a:r>
              <a:rPr lang="ru-RU" sz="900" dirty="0"/>
              <a:t> </a:t>
            </a:r>
            <a:r>
              <a:rPr lang="ru-RU" sz="900" dirty="0" err="1"/>
              <a:t>Protection</a:t>
            </a:r>
            <a:r>
              <a:rPr lang="ru-RU" sz="900" dirty="0"/>
              <a:t> </a:t>
            </a:r>
            <a:r>
              <a:rPr lang="ru-RU" sz="900" dirty="0" err="1"/>
              <a:t>Appliance</a:t>
            </a:r>
            <a:r>
              <a:rPr lang="ru-RU" sz="900" dirty="0"/>
              <a:t> получает и сохраняет данные на физических носителях. Резервное копирование завершено.</a:t>
            </a:r>
          </a:p>
          <a:p>
            <a:pPr lvl="0"/>
            <a:r>
              <a:rPr lang="ru-RU" sz="900" dirty="0"/>
              <a:t>Проверка статуса хоста (</a:t>
            </a:r>
            <a:r>
              <a:rPr lang="ru-RU" sz="900" dirty="0" err="1"/>
              <a:t>Windows</a:t>
            </a:r>
            <a:r>
              <a:rPr lang="ru-RU" sz="900" dirty="0"/>
              <a:t> и </a:t>
            </a:r>
            <a:r>
              <a:rPr lang="ru-RU" sz="900" dirty="0" err="1"/>
              <a:t>Linux</a:t>
            </a:r>
            <a:r>
              <a:rPr lang="ru-RU" sz="900" dirty="0"/>
              <a:t>)</a:t>
            </a:r>
          </a:p>
          <a:p>
            <a:pPr lvl="1"/>
            <a:r>
              <a:rPr lang="ru-RU" sz="900" dirty="0" err="1"/>
              <a:t>Windows</a:t>
            </a:r>
            <a:r>
              <a:rPr lang="ru-RU" sz="900" dirty="0"/>
              <a:t>:</a:t>
            </a:r>
          </a:p>
          <a:p>
            <a:pPr lvl="2"/>
            <a:r>
              <a:rPr lang="ru-RU" sz="900" dirty="0"/>
              <a:t>После установки клиента нажмите </a:t>
            </a:r>
            <a:r>
              <a:rPr lang="ru-RU" sz="900" dirty="0" err="1"/>
              <a:t>Windows+R</a:t>
            </a:r>
            <a:r>
              <a:rPr lang="ru-RU" sz="900" dirty="0"/>
              <a:t>. В открывшемся диалоговом окне </a:t>
            </a:r>
            <a:r>
              <a:rPr lang="ru-RU" sz="900" dirty="0" err="1"/>
              <a:t>Run</a:t>
            </a:r>
            <a:r>
              <a:rPr lang="ru-RU" sz="900" dirty="0"/>
              <a:t> введите </a:t>
            </a:r>
            <a:r>
              <a:rPr lang="ru-RU" sz="900" dirty="0" err="1"/>
              <a:t>services.msc</a:t>
            </a:r>
            <a:r>
              <a:rPr lang="ru-RU" sz="900" dirty="0"/>
              <a:t>, чтобы открыть окно управления службами. Затем проверьте, успешно ли была запущена клиентская служба. Если клиентская служба клиента была запущена успешно, проверьте, подключился ли клиент к серверу. При подключении можно создать стандартный план резервного копирования для файловой системы.</a:t>
            </a:r>
          </a:p>
          <a:p>
            <a:pPr lvl="1"/>
            <a:r>
              <a:rPr lang="ru-RU" sz="900" dirty="0" err="1"/>
              <a:t>Linux</a:t>
            </a:r>
            <a:r>
              <a:rPr lang="ru-RU" sz="900" dirty="0"/>
              <a:t>:</a:t>
            </a:r>
          </a:p>
          <a:p>
            <a:pPr lvl="2"/>
            <a:r>
              <a:rPr lang="ru-RU" sz="900" dirty="0"/>
              <a:t>Процесс резервного копирования файловой системы </a:t>
            </a:r>
            <a:r>
              <a:rPr lang="ru-RU" sz="900" dirty="0" err="1"/>
              <a:t>Linux</a:t>
            </a:r>
            <a:r>
              <a:rPr lang="ru-RU" sz="900" dirty="0"/>
              <a:t> аналогичен процессу резервного копирования файловой системы </a:t>
            </a:r>
            <a:r>
              <a:rPr lang="ru-RU" sz="900" dirty="0" err="1"/>
              <a:t>Windows</a:t>
            </a:r>
            <a:r>
              <a:rPr lang="ru-RU" sz="900" dirty="0"/>
              <a:t>. Проверьте службу или процесс хоста. Если клиент подключился к серверу, можно создать стандартный план резервного копирования для файловой системы. В </a:t>
            </a:r>
            <a:r>
              <a:rPr lang="ru-RU" sz="900" dirty="0" err="1"/>
              <a:t>CentOS</a:t>
            </a:r>
            <a:r>
              <a:rPr lang="ru-RU" sz="900" dirty="0"/>
              <a:t> 7 для проверки используются следующие команды:</a:t>
            </a:r>
          </a:p>
          <a:p>
            <a:pPr lvl="2"/>
            <a:r>
              <a:rPr lang="ru-RU" sz="900" dirty="0"/>
              <a:t>    </a:t>
            </a:r>
            <a:r>
              <a:rPr lang="ru-RU" sz="900" dirty="0" err="1"/>
              <a:t>systemctl</a:t>
            </a:r>
            <a:r>
              <a:rPr lang="ru-RU" sz="900" dirty="0"/>
              <a:t> </a:t>
            </a:r>
            <a:r>
              <a:rPr lang="ru-RU" sz="900" dirty="0" err="1"/>
              <a:t>status</a:t>
            </a:r>
            <a:r>
              <a:rPr lang="ru-RU" sz="900" dirty="0"/>
              <a:t> </a:t>
            </a:r>
            <a:r>
              <a:rPr lang="ru-RU" sz="900" dirty="0" err="1"/>
              <a:t>HWClientService.service</a:t>
            </a:r>
            <a:endParaRPr lang="ru-RU" sz="900" dirty="0"/>
          </a:p>
          <a:p>
            <a:pPr lvl="2"/>
            <a:r>
              <a:rPr lang="ru-RU" sz="900" dirty="0"/>
              <a:t>    </a:t>
            </a:r>
            <a:r>
              <a:rPr lang="ru-RU" sz="900" dirty="0" err="1"/>
              <a:t>ps</a:t>
            </a:r>
            <a:r>
              <a:rPr lang="ru-RU" sz="900" dirty="0"/>
              <a:t> -</a:t>
            </a:r>
            <a:r>
              <a:rPr lang="ru-RU" sz="900" dirty="0" err="1"/>
              <a:t>ef|grep</a:t>
            </a:r>
            <a:r>
              <a:rPr lang="ru-RU" sz="900" dirty="0"/>
              <a:t> </a:t>
            </a:r>
            <a:r>
              <a:rPr lang="ru-RU" sz="900" dirty="0" err="1" smtClean="0"/>
              <a:t>esf</a:t>
            </a:r>
            <a:endParaRPr lang="ru-RU" sz="900"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56832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Процесс резервного копирования:</a:t>
            </a:r>
          </a:p>
          <a:p>
            <a:pPr lvl="1"/>
            <a:r>
              <a:rPr lang="ru-RU" sz="900" dirty="0"/>
              <a:t>Установите клиент, чтобы получить информацию об операционной системе.</a:t>
            </a:r>
          </a:p>
          <a:p>
            <a:pPr lvl="1"/>
            <a:r>
              <a:rPr lang="ru-RU" sz="900" dirty="0"/>
              <a:t>В ОС </a:t>
            </a:r>
            <a:r>
              <a:rPr lang="ru-RU" sz="900" dirty="0" err="1"/>
              <a:t>Windows</a:t>
            </a:r>
            <a:r>
              <a:rPr lang="ru-RU" sz="900" dirty="0"/>
              <a:t> вызовите интерфейс VSS, чтобы создать мгновенный снимок тома, на котором находится операционная система. В ОС </a:t>
            </a:r>
            <a:r>
              <a:rPr lang="ru-RU" sz="900" dirty="0" err="1"/>
              <a:t>Linux</a:t>
            </a:r>
            <a:r>
              <a:rPr lang="ru-RU" sz="900" dirty="0"/>
              <a:t> выберите источник данных для резервного копирования.</a:t>
            </a:r>
          </a:p>
          <a:p>
            <a:pPr lvl="1"/>
            <a:r>
              <a:rPr lang="ru-RU" sz="900" dirty="0"/>
              <a:t>Считайте данные тома, на котором находится операционная система, и создайте резервную копию тех же данных на носителе в </a:t>
            </a:r>
            <a:r>
              <a:rPr lang="ru-RU" sz="900" dirty="0" err="1"/>
              <a:t>Data</a:t>
            </a:r>
            <a:r>
              <a:rPr lang="ru-RU" sz="900" dirty="0"/>
              <a:t> </a:t>
            </a:r>
            <a:r>
              <a:rPr lang="ru-RU" sz="900" dirty="0" err="1"/>
              <a:t>Protection</a:t>
            </a:r>
            <a:r>
              <a:rPr lang="ru-RU" sz="900" dirty="0"/>
              <a:t> </a:t>
            </a:r>
            <a:r>
              <a:rPr lang="ru-RU" sz="900" dirty="0" err="1"/>
              <a:t>Appliance</a:t>
            </a:r>
            <a:r>
              <a:rPr lang="ru-RU" sz="900" dirty="0"/>
              <a:t>.</a:t>
            </a:r>
          </a:p>
          <a:p>
            <a:pPr lvl="1"/>
            <a:r>
              <a:rPr lang="ru-RU" sz="900" dirty="0"/>
              <a:t>Резервное копирование завершено (в ОС </a:t>
            </a:r>
            <a:r>
              <a:rPr lang="ru-RU" sz="900" dirty="0" err="1"/>
              <a:t>Windows</a:t>
            </a:r>
            <a:r>
              <a:rPr lang="ru-RU" sz="900" dirty="0"/>
              <a:t> удалите мгновенный снимок).</a:t>
            </a:r>
          </a:p>
          <a:p>
            <a:pPr lvl="0"/>
            <a:r>
              <a:rPr lang="ru-RU" sz="900" dirty="0"/>
              <a:t>Процесс восстановления:</a:t>
            </a:r>
          </a:p>
          <a:p>
            <a:pPr lvl="1"/>
            <a:r>
              <a:rPr lang="ru-RU" sz="900" dirty="0"/>
              <a:t>Загрузите </a:t>
            </a:r>
            <a:r>
              <a:rPr lang="ru-RU" sz="900" dirty="0" err="1"/>
              <a:t>WinPE</a:t>
            </a:r>
            <a:r>
              <a:rPr lang="ru-RU" sz="900" dirty="0"/>
              <a:t> или </a:t>
            </a:r>
            <a:r>
              <a:rPr lang="ru-RU" sz="900" dirty="0" err="1"/>
              <a:t>LiveCD</a:t>
            </a:r>
            <a:r>
              <a:rPr lang="ru-RU" sz="900" dirty="0"/>
              <a:t>, чтобы загрузить среду восстановления. Для ОС </a:t>
            </a:r>
            <a:r>
              <a:rPr lang="ru-RU" sz="900" dirty="0" err="1"/>
              <a:t>Linux</a:t>
            </a:r>
            <a:r>
              <a:rPr lang="ru-RU" sz="900" dirty="0"/>
              <a:t> установите клиент.</a:t>
            </a:r>
          </a:p>
          <a:p>
            <a:pPr lvl="1"/>
            <a:r>
              <a:rPr lang="ru-RU" sz="900" dirty="0"/>
              <a:t>В ОС </a:t>
            </a:r>
            <a:r>
              <a:rPr lang="ru-RU" sz="900" dirty="0" err="1"/>
              <a:t>Windows</a:t>
            </a:r>
            <a:r>
              <a:rPr lang="ru-RU" sz="900" dirty="0"/>
              <a:t> вручную разбейте диск на разделы.</a:t>
            </a:r>
          </a:p>
          <a:p>
            <a:pPr lvl="1"/>
            <a:r>
              <a:rPr lang="ru-RU" sz="900" dirty="0"/>
              <a:t>Восстановите данные операционной системы с носителя на указанном системном томе.</a:t>
            </a:r>
          </a:p>
          <a:p>
            <a:pPr lvl="1"/>
            <a:r>
              <a:rPr lang="ru-RU" sz="900" dirty="0"/>
              <a:t>В ОС </a:t>
            </a:r>
            <a:r>
              <a:rPr lang="ru-RU" sz="900" dirty="0" err="1"/>
              <a:t>Windows</a:t>
            </a:r>
            <a:r>
              <a:rPr lang="ru-RU" sz="900" dirty="0"/>
              <a:t> используйте системный API, чтобы загрузить драйвер, изменить регистр и исправить BSOD. В ОС </a:t>
            </a:r>
            <a:r>
              <a:rPr lang="ru-RU" sz="900" dirty="0" err="1"/>
              <a:t>Linux</a:t>
            </a:r>
            <a:r>
              <a:rPr lang="ru-RU" sz="900" dirty="0"/>
              <a:t> измените файл конфигурации.</a:t>
            </a:r>
          </a:p>
          <a:p>
            <a:pPr lvl="1"/>
            <a:r>
              <a:rPr lang="ru-RU" sz="900" dirty="0"/>
              <a:t>После завершения восстановления перезагрузите операционную систему.</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48309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dirty="0"/>
              <a:t>Ответы:</a:t>
            </a:r>
          </a:p>
          <a:p>
            <a:pPr lvl="1"/>
            <a:r>
              <a:rPr lang="ru-RU" dirty="0"/>
              <a:t>CD</a:t>
            </a:r>
          </a:p>
          <a:p>
            <a:pPr lvl="1"/>
            <a:r>
              <a:rPr lang="ru-RU" dirty="0"/>
              <a:t>D</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00890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9999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Обучающее приложение </a:t>
            </a:r>
            <a:r>
              <a:rPr lang="ru-RU" sz="900" dirty="0" err="1"/>
              <a:t>Huawei</a:t>
            </a:r>
            <a:endParaRPr lang="ru-RU" sz="900" dirty="0"/>
          </a:p>
          <a:p>
            <a:pPr lvl="1"/>
            <a:r>
              <a:rPr lang="ru-RU" sz="900" dirty="0"/>
              <a:t>Содержит огромную библиотеку сертифицированных обучающих видео </a:t>
            </a:r>
            <a:r>
              <a:rPr lang="ru-RU" sz="900" dirty="0" err="1"/>
              <a:t>Huawei</a:t>
            </a:r>
            <a:r>
              <a:rPr lang="ru-RU" sz="900" dirty="0"/>
              <a:t>.</a:t>
            </a:r>
          </a:p>
          <a:p>
            <a:pPr lvl="0"/>
            <a:r>
              <a:rPr lang="ru-RU" sz="900" dirty="0"/>
              <a:t>Приложение техподдержки </a:t>
            </a:r>
            <a:r>
              <a:rPr lang="ru-RU" sz="900" dirty="0" err="1"/>
              <a:t>Huawei</a:t>
            </a:r>
            <a:r>
              <a:rPr lang="ru-RU" sz="900" dirty="0"/>
              <a:t> </a:t>
            </a:r>
            <a:r>
              <a:rPr lang="ru-RU" sz="900" dirty="0" err="1"/>
              <a:t>Enterprise</a:t>
            </a:r>
            <a:endParaRPr lang="ru-RU" sz="900" dirty="0"/>
          </a:p>
          <a:p>
            <a:pPr lvl="1"/>
            <a:r>
              <a:rPr lang="ru-RU" sz="900" dirty="0"/>
              <a:t>Охватывает все популярные документы, примеры из практики применения и новости по продуктам </a:t>
            </a:r>
            <a:r>
              <a:rPr lang="ru-RU" sz="900" dirty="0" err="1"/>
              <a:t>Huawei</a:t>
            </a:r>
            <a:r>
              <a:rPr lang="ru-RU" sz="900" dirty="0"/>
              <a:t>. Пользователи могут быстро осуществлять запрос информации о командах, аварийных сигналах и запасных частях. Кроме того, отсканировав QR-код, пользователи могут использовать данное приложение для просмотра информации об устройстве. Простые и интуитивно понятные </a:t>
            </a:r>
            <a:r>
              <a:rPr lang="ru-RU" sz="900" dirty="0" err="1"/>
              <a:t>видеоруководства</a:t>
            </a:r>
            <a:r>
              <a:rPr lang="ru-RU" sz="900" dirty="0"/>
              <a:t> обеспечивают круглосуточную техническую поддержку корпоративным пользователям.</a:t>
            </a:r>
          </a:p>
          <a:p>
            <a:pPr lvl="0"/>
            <a:r>
              <a:rPr lang="ru-RU" sz="900" dirty="0"/>
              <a:t>Сервисное приложение </a:t>
            </a:r>
            <a:r>
              <a:rPr lang="ru-RU" sz="900" dirty="0" err="1"/>
              <a:t>Huawei</a:t>
            </a:r>
            <a:r>
              <a:rPr lang="ru-RU" sz="900" dirty="0"/>
              <a:t> </a:t>
            </a:r>
            <a:r>
              <a:rPr lang="ru-RU" sz="900" dirty="0" err="1"/>
              <a:t>Enterprise</a:t>
            </a:r>
            <a:endParaRPr lang="ru-RU" sz="900" dirty="0"/>
          </a:p>
          <a:p>
            <a:pPr lvl="1"/>
            <a:r>
              <a:rPr lang="ru-RU" sz="900" dirty="0"/>
              <a:t>Предоставляет универсальные мобильные ИКТ-порталы для клиентов и партнеров, обеспечивающие информацию о комплексных продуктах и решениях </a:t>
            </a:r>
            <a:r>
              <a:rPr lang="ru-RU" sz="900" dirty="0" err="1"/>
              <a:t>Huawei</a:t>
            </a:r>
            <a:r>
              <a:rPr lang="ru-RU" sz="900" dirty="0"/>
              <a:t> для корпоративных пользователей в любое время и в любом месте.</a:t>
            </a:r>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19465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err="1"/>
              <a:t>HedEx</a:t>
            </a:r>
            <a:r>
              <a:rPr lang="ru-RU" sz="900" dirty="0"/>
              <a:t> </a:t>
            </a:r>
            <a:r>
              <a:rPr lang="ru-RU" sz="900" dirty="0" err="1"/>
              <a:t>Lite</a:t>
            </a:r>
            <a:r>
              <a:rPr lang="ru-RU" sz="900" dirty="0"/>
              <a:t> — инструмент </a:t>
            </a:r>
            <a:r>
              <a:rPr lang="ru-RU" sz="900" dirty="0" err="1"/>
              <a:t>Huawei</a:t>
            </a:r>
            <a:r>
              <a:rPr lang="ru-RU" sz="900" dirty="0"/>
              <a:t> для управления документацией по продуктам. Позволяет пользователям просматривать, осуществлять поиск, обновлять и управлять документацией по продуктам.</a:t>
            </a:r>
          </a:p>
          <a:p>
            <a:pPr lvl="1"/>
            <a:r>
              <a:rPr lang="ru-RU" sz="900" dirty="0" err="1"/>
              <a:t>eStor</a:t>
            </a:r>
            <a:r>
              <a:rPr lang="ru-RU" sz="900" dirty="0"/>
              <a:t> — платформа графического моделирования систем хранения данных. Платформа имитирует </a:t>
            </a:r>
            <a:r>
              <a:rPr lang="ru-RU" sz="900" dirty="0" err="1"/>
              <a:t>флеш</a:t>
            </a:r>
            <a:r>
              <a:rPr lang="ru-RU" sz="900" dirty="0"/>
              <a:t>-устройства </a:t>
            </a:r>
            <a:r>
              <a:rPr lang="ru-RU" sz="900" dirty="0" err="1"/>
              <a:t>Huawei</a:t>
            </a:r>
            <a:r>
              <a:rPr lang="ru-RU" sz="900" dirty="0"/>
              <a:t> </a:t>
            </a:r>
            <a:r>
              <a:rPr lang="ru-RU" sz="900" dirty="0" err="1"/>
              <a:t>OceanStor</a:t>
            </a:r>
            <a:r>
              <a:rPr lang="ru-RU" sz="900" dirty="0"/>
              <a:t>, чтобы помочь специалистам в области ИКТ и клиентам познакомиться с продуктами хранения </a:t>
            </a:r>
            <a:r>
              <a:rPr lang="ru-RU" sz="900" dirty="0" err="1"/>
              <a:t>Huawei</a:t>
            </a:r>
            <a:r>
              <a:rPr lang="ru-RU" sz="900" dirty="0"/>
              <a:t> и быстро освоить необходимые операции.</a:t>
            </a:r>
          </a:p>
          <a:p>
            <a:pPr lvl="1"/>
            <a:r>
              <a:rPr lang="ru-RU" sz="900" dirty="0"/>
              <a:t>Центр инструментов сетевой документации — инструмент для подготовки документации по сетевым продуктам. Помогает при проведении тендеров, планировании сети, реализации проектов, модернизации и техническом обслуживании.</a:t>
            </a:r>
          </a:p>
          <a:p>
            <a:pPr lvl="1"/>
            <a:r>
              <a:rPr lang="ru-RU" sz="900" dirty="0"/>
              <a:t>Помощник по информационным запросам позволяет запрашивать информацию о командах и аварийных сигналах для продуктов </a:t>
            </a:r>
            <a:r>
              <a:rPr lang="ru-RU" sz="900" dirty="0" err="1"/>
              <a:t>Huawei</a:t>
            </a:r>
            <a:r>
              <a:rPr lang="ru-RU" sz="900" dirty="0" smtClean="0"/>
              <a:t>.</a:t>
            </a:r>
            <a:endParaRPr lang="ru-RU" sz="900" dirty="0"/>
          </a:p>
        </p:txBody>
      </p:sp>
      <p:sp>
        <p:nvSpPr>
          <p:cNvPr id="3" name="幻灯片图像占位符 2"/>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5730811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390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388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Высокая эффективность</a:t>
            </a:r>
          </a:p>
          <a:p>
            <a:pPr lvl="1"/>
            <a:r>
              <a:rPr lang="ru-RU" sz="900" dirty="0"/>
              <a:t>Частота создания резервных копий в секундах</a:t>
            </a:r>
          </a:p>
          <a:p>
            <a:pPr lvl="1"/>
            <a:r>
              <a:rPr lang="ru-RU" sz="900" dirty="0"/>
              <a:t>Линейное увеличение емкости и производительности</a:t>
            </a:r>
          </a:p>
          <a:p>
            <a:pPr lvl="0"/>
            <a:r>
              <a:rPr lang="ru-RU" sz="900" dirty="0"/>
              <a:t>Снижение затрат</a:t>
            </a:r>
          </a:p>
          <a:p>
            <a:pPr lvl="1"/>
            <a:r>
              <a:rPr lang="ru-RU" sz="900" dirty="0"/>
              <a:t>Сокращение количества непроизводственных объектов</a:t>
            </a:r>
          </a:p>
          <a:p>
            <a:pPr lvl="1"/>
            <a:r>
              <a:rPr lang="ru-RU" sz="900" dirty="0"/>
              <a:t>Сокращение необходимой емкости хранилища BC&amp;DR</a:t>
            </a:r>
          </a:p>
          <a:p>
            <a:pPr lvl="0"/>
            <a:r>
              <a:rPr lang="ru-RU" sz="900" dirty="0"/>
              <a:t>Оптимальное использование данных</a:t>
            </a:r>
          </a:p>
          <a:p>
            <a:pPr lvl="1"/>
            <a:r>
              <a:rPr lang="ru-RU" sz="900" dirty="0"/>
              <a:t>Использование данных BC&amp;DR в различных сценариях, включая разработку и тестирование</a:t>
            </a:r>
          </a:p>
          <a:p>
            <a:pPr lvl="1"/>
            <a:r>
              <a:rPr lang="ru-RU" sz="900" dirty="0"/>
              <a:t>Более быстрое восстановление работы основных сервисов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929524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smtClean="0"/>
              <a:t>Определение:</a:t>
            </a:r>
          </a:p>
          <a:p>
            <a:pPr lvl="1"/>
            <a:r>
              <a:rPr lang="ru-RU" sz="900" dirty="0" smtClean="0"/>
              <a:t>Чтобы справиться с последствиями потери или повреждения данных или файлов, данные с компьютерных запоминающих устройств реплицируются на устройства хранения большой емкости, такие как ленточные накопители (стримеры).</a:t>
            </a:r>
          </a:p>
          <a:p>
            <a:pPr lvl="1"/>
            <a:r>
              <a:rPr lang="ru-RU" sz="900" dirty="0" smtClean="0"/>
              <a:t>Резервное копирование — это разновидность операции репликации. Как правило, данные резервной копии хранятся в другом формате.</a:t>
            </a:r>
          </a:p>
          <a:p>
            <a:pPr lvl="1"/>
            <a:r>
              <a:rPr lang="ru-RU" sz="900" dirty="0" smtClean="0"/>
              <a:t>Резервная копия помогает восстановить данные в случае необходимости.</a:t>
            </a:r>
          </a:p>
          <a:p>
            <a:pPr lvl="0"/>
            <a:r>
              <a:rPr lang="ru-RU" sz="900" dirty="0" smtClean="0"/>
              <a:t>Система резервного копирования, как правило, состоит из следующих компонентов:</a:t>
            </a:r>
          </a:p>
          <a:p>
            <a:pPr lvl="1"/>
            <a:r>
              <a:rPr lang="ru-RU" sz="900" dirty="0" smtClean="0"/>
              <a:t>Сервер резервного копирования: носитель информации, на котором работает программное обеспечение резервного копирования. Обычно в качестве сервера резервного копирования используется ПК-сервер или компьютер средней мощности.</a:t>
            </a:r>
          </a:p>
          <a:p>
            <a:pPr lvl="1"/>
            <a:r>
              <a:rPr lang="ru-RU" sz="900" dirty="0" smtClean="0"/>
              <a:t>Программное обеспечение для резервного копирования: основной компонент системы резервного копирования, обеспечивающий копирование производственных данных на носители и управление данными резервных копий.</a:t>
            </a:r>
          </a:p>
          <a:p>
            <a:pPr lvl="1"/>
            <a:r>
              <a:rPr lang="ru-RU" sz="900" dirty="0" smtClean="0"/>
              <a:t>Устройство хранения: устройство, в котором хранятся резервные копии данных. Как правило, в качестве устройств хранения используются дисковый массив, физическая или виртуальная ленточная библиотека.</a:t>
            </a:r>
            <a:endParaRPr lang="ru-RU" sz="900" dirty="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8820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6168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1406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813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8760732"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9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4203395"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708070" y="2654792"/>
            <a:ext cx="6826586" cy="852541"/>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ru-RU"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Не для печати</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659607311"/>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Продукт</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j-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kern="1200" cap="none" normalizeH="0" baseline="0" dirty="0" smtClean="0">
                          <a:ln>
                            <a:noFill/>
                          </a:ln>
                          <a:solidFill>
                            <a:schemeClr val="tx1"/>
                          </a:solidFill>
                          <a:effectLst/>
                          <a:latin typeface="+mj-lt"/>
                          <a:ea typeface="方正兰亭黑简体" panose="02000000000000000000" pitchFamily="2" charset="-122"/>
                          <a:cs typeface="+mn-cs"/>
                        </a:rPr>
                        <a:t>Версия курса</a:t>
                      </a:r>
                      <a:endParaRPr kumimoji="1" lang="en-US" altLang="zh-CN" sz="1600" b="1" i="0" u="none" strike="noStrike" kern="1200" cap="none" normalizeH="0" baseline="0" dirty="0">
                        <a:ln>
                          <a:noFill/>
                        </a:ln>
                        <a:solidFill>
                          <a:schemeClr val="tx1"/>
                        </a:solidFill>
                        <a:effectLst/>
                        <a:latin typeface="+mj-lt"/>
                        <a:ea typeface="方正兰亭黑简体" panose="02000000000000000000" pitchFamily="2" charset="-122"/>
                        <a:cs typeface="+mn-cs"/>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796326387"/>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Составлено</a:t>
                      </a:r>
                      <a:r>
                        <a:rPr kumimoji="1" lang="en-US" altLang="zh-CN" sz="14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Дата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Проверено</a:t>
                      </a:r>
                      <a:r>
                        <a:rPr kumimoji="1" lang="en-US" altLang="zh-CN" sz="1400" b="1" i="0" u="none" strike="noStrike" cap="none" normalizeH="0" baseline="0" dirty="0" smtClean="0">
                          <a:ln>
                            <a:noFill/>
                          </a:ln>
                          <a:solidFill>
                            <a:schemeClr val="tx1"/>
                          </a:solidFill>
                          <a:effectLst/>
                          <a:latin typeface="+mj-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Новый документ</a:t>
                      </a:r>
                      <a:r>
                        <a:rPr kumimoji="1" lang="zh-CN" altLang="zh-CN" sz="1400" b="1" i="0" u="none" strike="noStrike" cap="none" normalizeH="0" baseline="0" dirty="0" smtClean="0">
                          <a:ln>
                            <a:noFill/>
                          </a:ln>
                          <a:solidFill>
                            <a:schemeClr val="tx1"/>
                          </a:solidFill>
                          <a:effectLst/>
                          <a:latin typeface="+mj-lt"/>
                          <a:ea typeface="方正兰亭黑简体" panose="02000000000000000000" pitchFamily="2" charset="-122"/>
                        </a:rPr>
                        <a:t>/</a:t>
                      </a:r>
                      <a:r>
                        <a:rPr kumimoji="1" lang="ru-RU" altLang="zh-CN" sz="1400" b="1" i="0" u="none" strike="noStrike" cap="none" normalizeH="0" baseline="0" dirty="0" smtClean="0">
                          <a:ln>
                            <a:noFill/>
                          </a:ln>
                          <a:solidFill>
                            <a:schemeClr val="tx1"/>
                          </a:solidFill>
                          <a:effectLst/>
                          <a:latin typeface="+mj-lt"/>
                          <a:ea typeface="方正兰亭黑简体" panose="02000000000000000000" pitchFamily="2" charset="-122"/>
                        </a:rPr>
                        <a:t> Обновление</a:t>
                      </a:r>
                      <a:endParaRPr kumimoji="1" lang="zh-CN" altLang="en-US" sz="1400" b="1" i="0" u="none" strike="noStrike" cap="none" normalizeH="0" baseline="0" dirty="0">
                        <a:ln>
                          <a:noFill/>
                        </a:ln>
                        <a:solidFill>
                          <a:schemeClr val="tx1"/>
                        </a:solidFill>
                        <a:effectLst/>
                        <a:latin typeface="+mj-lt"/>
                        <a:ea typeface="方正兰亭黑简体" panose="02000000000000000000" pitchFamily="2" charset="-122"/>
                      </a:endParaRPr>
                    </a:p>
                  </a:txBody>
                  <a:tcPr marL="0" marR="0"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a:t>
            </a:r>
            <a:endParaRPr lang="en-US" altLang="zh-CN" dirty="0"/>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dirty="0" smtClean="0"/>
              <a:t>ID </a:t>
            </a:r>
            <a:r>
              <a:rPr lang="ru-RU" altLang="zh-CN" dirty="0" smtClean="0"/>
              <a:t>сотрудника</a:t>
            </a:r>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Дата</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3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3626314"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2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515158"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2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3422732"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2462534"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16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3345788"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327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3517310"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927893"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2845597"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6" y="2794960"/>
            <a:ext cx="3651811" cy="2029962"/>
          </a:xfrm>
          <a:prstGeom prst="rect">
            <a:avLst/>
          </a:prstGeom>
        </p:spPr>
        <p:txBody>
          <a:bodyPr lIns="0" tIns="0" rIns="0" bIns="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ru-RU" altLang="zh-CN" sz="850" b="1" baseline="0" dirty="0" smtClean="0">
                <a:solidFill>
                  <a:srgbClr val="1D1D1B"/>
                </a:solidFill>
                <a:latin typeface="+mj-lt"/>
              </a:rPr>
              <a:t>Авторские </a:t>
            </a:r>
            <a:r>
              <a:rPr kumimoji="1" lang="ru-RU" altLang="zh-CN" sz="850" b="1" baseline="0" dirty="0" err="1" smtClean="0">
                <a:solidFill>
                  <a:srgbClr val="1D1D1B"/>
                </a:solidFill>
                <a:latin typeface="+mj-lt"/>
              </a:rPr>
              <a:t>права©Huawei</a:t>
            </a:r>
            <a:r>
              <a:rPr kumimoji="1" lang="ru-RU" altLang="zh-CN" sz="850" b="1" baseline="0" dirty="0" smtClean="0">
                <a:solidFill>
                  <a:srgbClr val="1D1D1B"/>
                </a:solidFill>
                <a:latin typeface="+mj-lt"/>
              </a:rPr>
              <a:t> </a:t>
            </a:r>
            <a:r>
              <a:rPr kumimoji="1" lang="ru-RU" altLang="zh-CN" sz="850" b="1" baseline="0" dirty="0" err="1" smtClean="0">
                <a:solidFill>
                  <a:srgbClr val="1D1D1B"/>
                </a:solidFill>
                <a:latin typeface="+mj-lt"/>
              </a:rPr>
              <a:t>Technologies</a:t>
            </a:r>
            <a:r>
              <a:rPr kumimoji="1" lang="ru-RU" altLang="zh-CN" sz="850" b="1" baseline="0" dirty="0" smtClean="0">
                <a:solidFill>
                  <a:srgbClr val="1D1D1B"/>
                </a:solidFill>
                <a:latin typeface="+mj-lt"/>
              </a:rPr>
              <a:t> </a:t>
            </a:r>
            <a:r>
              <a:rPr kumimoji="1" lang="ru-RU" altLang="zh-CN" sz="850" b="1" baseline="0" dirty="0" err="1" smtClean="0">
                <a:solidFill>
                  <a:srgbClr val="1D1D1B"/>
                </a:solidFill>
                <a:latin typeface="+mj-lt"/>
              </a:rPr>
              <a:t>Co</a:t>
            </a:r>
            <a:r>
              <a:rPr kumimoji="1" lang="ru-RU" altLang="zh-CN" sz="850" b="1" baseline="0" dirty="0" smtClean="0">
                <a:solidFill>
                  <a:srgbClr val="1D1D1B"/>
                </a:solidFill>
                <a:latin typeface="+mj-lt"/>
              </a:rPr>
              <a:t>., </a:t>
            </a:r>
            <a:r>
              <a:rPr kumimoji="1" lang="ru-RU" altLang="zh-CN" sz="850" b="1" baseline="0" dirty="0" err="1" smtClean="0">
                <a:solidFill>
                  <a:srgbClr val="1D1D1B"/>
                </a:solidFill>
                <a:latin typeface="+mj-lt"/>
              </a:rPr>
              <a:t>Ltd</a:t>
            </a:r>
            <a:r>
              <a:rPr kumimoji="1" lang="ru-RU" altLang="zh-CN" sz="850" b="1" baseline="0" dirty="0" smtClean="0">
                <a:solidFill>
                  <a:srgbClr val="1D1D1B"/>
                </a:solidFill>
                <a:latin typeface="+mj-lt"/>
              </a:rPr>
              <a:t>. 2020 г.</a:t>
            </a:r>
            <a:br>
              <a:rPr kumimoji="1" lang="ru-RU" altLang="zh-CN" sz="850" b="1" baseline="0" dirty="0" smtClean="0">
                <a:solidFill>
                  <a:srgbClr val="1D1D1B"/>
                </a:solidFill>
                <a:latin typeface="+mj-lt"/>
              </a:rPr>
            </a:br>
            <a:r>
              <a:rPr kumimoji="1" lang="ru-RU" altLang="zh-CN" sz="850" b="1" baseline="0" dirty="0" smtClean="0">
                <a:solidFill>
                  <a:srgbClr val="1D1D1B"/>
                </a:solidFill>
                <a:latin typeface="+mj-lt"/>
              </a:rPr>
              <a:t>Все права защищены.</a:t>
            </a:r>
            <a:br>
              <a:rPr kumimoji="1" lang="ru-RU" altLang="zh-CN" sz="850" b="1" baseline="0" dirty="0" smtClean="0">
                <a:solidFill>
                  <a:srgbClr val="1D1D1B"/>
                </a:solidFill>
                <a:latin typeface="+mj-lt"/>
              </a:rPr>
            </a:br>
            <a:r>
              <a:rPr kumimoji="1" lang="en-US" altLang="zh-CN" sz="779" dirty="0" smtClean="0">
                <a:solidFill>
                  <a:srgbClr val="1D1D1B"/>
                </a:solidFill>
                <a:latin typeface="+mn-lt"/>
              </a:rPr>
              <a:t/>
            </a:r>
            <a:br>
              <a:rPr kumimoji="1" lang="en-US" altLang="zh-CN" sz="779" dirty="0" smtClean="0">
                <a:solidFill>
                  <a:srgbClr val="1D1D1B"/>
                </a:solidFill>
                <a:latin typeface="+mn-lt"/>
              </a:rPr>
            </a:br>
            <a:r>
              <a:rPr kumimoji="1" lang="ru-RU" altLang="zh-CN" sz="850" baseline="0" dirty="0" smtClean="0">
                <a:solidFill>
                  <a:srgbClr val="1D1D1B"/>
                </a:solidFill>
                <a:latin typeface="+mn-lt"/>
                <a:cs typeface="Arial" panose="020B0604020202020204" pitchFamily="34" charset="0"/>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Следовательно, представленная информация носит справочный характер и не является офертой или акцептом. Компания </a:t>
            </a:r>
            <a:r>
              <a:rPr kumimoji="1" lang="ru-RU" altLang="zh-CN" sz="850" baseline="0" dirty="0" err="1" smtClean="0">
                <a:solidFill>
                  <a:srgbClr val="1D1D1B"/>
                </a:solidFill>
                <a:latin typeface="+mn-lt"/>
                <a:cs typeface="Arial" panose="020B0604020202020204" pitchFamily="34" charset="0"/>
              </a:rPr>
              <a:t>Huawei</a:t>
            </a:r>
            <a:r>
              <a:rPr kumimoji="1" lang="ru-RU" altLang="zh-CN" sz="850" baseline="0" dirty="0" smtClean="0">
                <a:solidFill>
                  <a:srgbClr val="1D1D1B"/>
                </a:solidFill>
                <a:latin typeface="+mn-lt"/>
                <a:cs typeface="Arial" panose="020B0604020202020204" pitchFamily="34" charset="0"/>
              </a:rPr>
              <a:t> может вносить изменения в представленную информацию в любое время без предварительного уведомления.</a:t>
            </a:r>
          </a:p>
          <a:p>
            <a:pPr>
              <a:lnSpc>
                <a:spcPts val="1065"/>
              </a:lnSpc>
            </a:pPr>
            <a:endParaRPr kumimoji="1" lang="zh-CN" altLang="en-US" sz="779" dirty="0">
              <a:solidFill>
                <a:srgbClr val="1D1D1B"/>
              </a:solidFill>
              <a:latin typeface="+mn-lt"/>
            </a:endParaRP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763224"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ru-RU" altLang="zh-CN" sz="1200" dirty="0" smtClean="0">
                <a:solidFill>
                  <a:srgbClr val="1D1D1B"/>
                </a:solidFill>
                <a:latin typeface="+mn-lt"/>
                <a:cs typeface="Arial" panose="020B0604020202020204" pitchFamily="34" charset="0"/>
              </a:rPr>
              <a:t>Сделаем цифровые технологии доступными каждому человеку, каждому дому и каждой организации — построим полностью подключенный интеллектуальный мир.</a:t>
            </a: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0.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文本占位符 33"/>
          <p:cNvSpPr>
            <a:spLocks noGrp="1"/>
          </p:cNvSpPr>
          <p:nvPr>
            <p:ph type="body" sz="quarter" idx="17"/>
          </p:nvPr>
        </p:nvSpPr>
        <p:spPr/>
        <p:txBody>
          <a:bodyPr/>
          <a:lstStyle/>
          <a:p>
            <a:endParaRPr lang="zh-CN" altLang="en-US"/>
          </a:p>
        </p:txBody>
      </p:sp>
      <p:sp>
        <p:nvSpPr>
          <p:cNvPr id="35" name="文本占位符 34"/>
          <p:cNvSpPr>
            <a:spLocks noGrp="1"/>
          </p:cNvSpPr>
          <p:nvPr>
            <p:ph type="body" sz="quarter" idx="18"/>
          </p:nvPr>
        </p:nvSpPr>
        <p:spPr/>
        <p:txBody>
          <a:bodyPr/>
          <a:lstStyle/>
          <a:p>
            <a:endParaRPr lang="zh-CN" altLang="en-US"/>
          </a:p>
        </p:txBody>
      </p:sp>
      <p:sp>
        <p:nvSpPr>
          <p:cNvPr id="36" name="文本占位符 35"/>
          <p:cNvSpPr>
            <a:spLocks noGrp="1"/>
          </p:cNvSpPr>
          <p:nvPr>
            <p:ph type="body" sz="quarter" idx="19"/>
          </p:nvPr>
        </p:nvSpPr>
        <p:spPr/>
        <p:txBody>
          <a:bodyPr/>
          <a:lstStyle/>
          <a:p>
            <a:endParaRPr lang="zh-CN" altLang="en-US"/>
          </a:p>
        </p:txBody>
      </p:sp>
      <p:sp>
        <p:nvSpPr>
          <p:cNvPr id="37" name="文本占位符 36"/>
          <p:cNvSpPr>
            <a:spLocks noGrp="1"/>
          </p:cNvSpPr>
          <p:nvPr>
            <p:ph type="body" sz="quarter" idx="20"/>
          </p:nvPr>
        </p:nvSpPr>
        <p:spPr/>
        <p:txBody>
          <a:bodyPr/>
          <a:lstStyle/>
          <a:p>
            <a:endParaRPr lang="zh-CN" altLang="en-US"/>
          </a:p>
        </p:txBody>
      </p:sp>
      <p:sp>
        <p:nvSpPr>
          <p:cNvPr id="30" name="文本占位符 29"/>
          <p:cNvSpPr>
            <a:spLocks noGrp="1"/>
          </p:cNvSpPr>
          <p:nvPr>
            <p:ph type="body" sz="quarter" idx="13"/>
          </p:nvPr>
        </p:nvSpPr>
        <p:spPr/>
        <p:txBody>
          <a:bodyPr/>
          <a:lstStyle/>
          <a:p>
            <a:r>
              <a:rPr lang="ru-RU"/>
              <a:t>Чжай Байцин (Zhai Baiqing)/zwx158587</a:t>
            </a:r>
          </a:p>
        </p:txBody>
      </p:sp>
      <p:sp>
        <p:nvSpPr>
          <p:cNvPr id="31" name="文本占位符 30"/>
          <p:cNvSpPr>
            <a:spLocks noGrp="1"/>
          </p:cNvSpPr>
          <p:nvPr>
            <p:ph type="body" sz="quarter" idx="14"/>
          </p:nvPr>
        </p:nvSpPr>
        <p:spPr/>
        <p:txBody>
          <a:bodyPr/>
          <a:lstStyle/>
          <a:p>
            <a:r>
              <a:rPr lang="ru-RU"/>
              <a:t>28.07.2020</a:t>
            </a:r>
          </a:p>
        </p:txBody>
      </p:sp>
      <p:sp>
        <p:nvSpPr>
          <p:cNvPr id="32" name="文本占位符 31"/>
          <p:cNvSpPr>
            <a:spLocks noGrp="1"/>
          </p:cNvSpPr>
          <p:nvPr>
            <p:ph type="body" sz="quarter" idx="15"/>
          </p:nvPr>
        </p:nvSpPr>
        <p:spPr/>
        <p:txBody>
          <a:bodyPr/>
          <a:lstStyle/>
          <a:p>
            <a:endParaRPr lang="zh-CN" altLang="en-US"/>
          </a:p>
        </p:txBody>
      </p:sp>
      <p:sp>
        <p:nvSpPr>
          <p:cNvPr id="33" name="文本占位符 32"/>
          <p:cNvSpPr>
            <a:spLocks noGrp="1"/>
          </p:cNvSpPr>
          <p:nvPr>
            <p:ph type="body" sz="quarter" idx="16"/>
          </p:nvPr>
        </p:nvSpPr>
        <p:spPr/>
        <p:txBody>
          <a:bodyPr/>
          <a:lstStyle/>
          <a:p>
            <a:r>
              <a:rPr lang="ru-RU"/>
              <a:t>Новый</a:t>
            </a:r>
          </a:p>
        </p:txBody>
      </p:sp>
      <p:sp>
        <p:nvSpPr>
          <p:cNvPr id="38" name="文本占位符 37"/>
          <p:cNvSpPr>
            <a:spLocks noGrp="1"/>
          </p:cNvSpPr>
          <p:nvPr>
            <p:ph type="body" sz="quarter" idx="21"/>
          </p:nvPr>
        </p:nvSpPr>
        <p:spPr/>
        <p:txBody>
          <a:bodyPr/>
          <a:lstStyle/>
          <a:p>
            <a:r>
              <a:rPr lang="ru-RU"/>
              <a:t>Дун Юйюань (Dong Yuyuan)/lwx769666</a:t>
            </a:r>
          </a:p>
        </p:txBody>
      </p:sp>
      <p:sp>
        <p:nvSpPr>
          <p:cNvPr id="39" name="文本占位符 38"/>
          <p:cNvSpPr>
            <a:spLocks noGrp="1"/>
          </p:cNvSpPr>
          <p:nvPr>
            <p:ph type="body" sz="quarter" idx="22"/>
          </p:nvPr>
        </p:nvSpPr>
        <p:spPr/>
        <p:txBody>
          <a:bodyPr/>
          <a:lstStyle/>
          <a:p>
            <a:r>
              <a:rPr lang="ru-RU"/>
              <a:t>12.08.2020</a:t>
            </a:r>
          </a:p>
        </p:txBody>
      </p:sp>
      <p:sp>
        <p:nvSpPr>
          <p:cNvPr id="40" name="文本占位符 39"/>
          <p:cNvSpPr>
            <a:spLocks noGrp="1"/>
          </p:cNvSpPr>
          <p:nvPr>
            <p:ph type="body" sz="quarter" idx="23"/>
          </p:nvPr>
        </p:nvSpPr>
        <p:spPr/>
        <p:txBody>
          <a:bodyPr/>
          <a:lstStyle/>
          <a:p>
            <a:endParaRPr lang="zh-CN" altLang="en-US"/>
          </a:p>
        </p:txBody>
      </p:sp>
      <p:sp>
        <p:nvSpPr>
          <p:cNvPr id="41" name="文本占位符 40"/>
          <p:cNvSpPr>
            <a:spLocks noGrp="1"/>
          </p:cNvSpPr>
          <p:nvPr>
            <p:ph type="body" sz="quarter" idx="24"/>
          </p:nvPr>
        </p:nvSpPr>
        <p:spPr/>
        <p:txBody>
          <a:bodyPr/>
          <a:lstStyle/>
          <a:p>
            <a:r>
              <a:rPr lang="ru-RU"/>
              <a:t>Обновление</a:t>
            </a:r>
          </a:p>
        </p:txBody>
      </p:sp>
      <p:sp>
        <p:nvSpPr>
          <p:cNvPr id="42" name="文本占位符 41"/>
          <p:cNvSpPr>
            <a:spLocks noGrp="1"/>
          </p:cNvSpPr>
          <p:nvPr>
            <p:ph type="body" sz="quarter" idx="25"/>
          </p:nvPr>
        </p:nvSpPr>
        <p:spPr/>
        <p:txBody>
          <a:bodyPr/>
          <a:lstStyle/>
          <a:p>
            <a:endParaRPr lang="zh-CN" altLang="en-US"/>
          </a:p>
        </p:txBody>
      </p:sp>
      <p:sp>
        <p:nvSpPr>
          <p:cNvPr id="43" name="文本占位符 42"/>
          <p:cNvSpPr>
            <a:spLocks noGrp="1"/>
          </p:cNvSpPr>
          <p:nvPr>
            <p:ph type="body" sz="quarter" idx="26"/>
          </p:nvPr>
        </p:nvSpPr>
        <p:spPr/>
        <p:txBody>
          <a:bodyPr/>
          <a:lstStyle/>
          <a:p>
            <a:endParaRPr lang="zh-CN" altLang="en-US"/>
          </a:p>
        </p:txBody>
      </p:sp>
      <p:sp>
        <p:nvSpPr>
          <p:cNvPr id="44" name="文本占位符 43"/>
          <p:cNvSpPr>
            <a:spLocks noGrp="1"/>
          </p:cNvSpPr>
          <p:nvPr>
            <p:ph type="body" sz="quarter" idx="27"/>
          </p:nvPr>
        </p:nvSpPr>
        <p:spPr/>
        <p:txBody>
          <a:bodyPr/>
          <a:lstStyle/>
          <a:p>
            <a:endParaRPr lang="zh-CN" altLang="en-US"/>
          </a:p>
        </p:txBody>
      </p:sp>
      <p:sp>
        <p:nvSpPr>
          <p:cNvPr id="45" name="文本占位符 44"/>
          <p:cNvSpPr>
            <a:spLocks noGrp="1"/>
          </p:cNvSpPr>
          <p:nvPr>
            <p:ph type="body" sz="quarter" idx="28"/>
          </p:nvPr>
        </p:nvSpPr>
        <p:spPr/>
        <p:txBody>
          <a:bodyPr/>
          <a:lstStyle/>
          <a:p>
            <a:endParaRPr lang="zh-CN" altLang="en-US"/>
          </a:p>
        </p:txBody>
      </p:sp>
      <p:sp>
        <p:nvSpPr>
          <p:cNvPr id="46" name="文本占位符 45"/>
          <p:cNvSpPr>
            <a:spLocks noGrp="1"/>
          </p:cNvSpPr>
          <p:nvPr>
            <p:ph type="body" sz="quarter" idx="29"/>
          </p:nvPr>
        </p:nvSpPr>
        <p:spPr/>
        <p:txBody>
          <a:bodyPr/>
          <a:lstStyle/>
          <a:p>
            <a:endParaRPr lang="zh-CN" altLang="en-US"/>
          </a:p>
        </p:txBody>
      </p:sp>
      <p:sp>
        <p:nvSpPr>
          <p:cNvPr id="47" name="文本占位符 46"/>
          <p:cNvSpPr>
            <a:spLocks noGrp="1"/>
          </p:cNvSpPr>
          <p:nvPr>
            <p:ph type="body" sz="quarter" idx="30"/>
          </p:nvPr>
        </p:nvSpPr>
        <p:spPr/>
        <p:txBody>
          <a:bodyPr/>
          <a:lstStyle/>
          <a:p>
            <a:endParaRPr lang="zh-CN" altLang="en-US"/>
          </a:p>
        </p:txBody>
      </p:sp>
      <p:sp>
        <p:nvSpPr>
          <p:cNvPr id="48" name="文本占位符 47"/>
          <p:cNvSpPr>
            <a:spLocks noGrp="1"/>
          </p:cNvSpPr>
          <p:nvPr>
            <p:ph type="body" sz="quarter" idx="31"/>
          </p:nvPr>
        </p:nvSpPr>
        <p:spPr/>
        <p:txBody>
          <a:bodyPr/>
          <a:lstStyle/>
          <a:p>
            <a:endParaRPr lang="zh-CN" altLang="en-US"/>
          </a:p>
        </p:txBody>
      </p:sp>
      <p:sp>
        <p:nvSpPr>
          <p:cNvPr id="49" name="文本占位符 48"/>
          <p:cNvSpPr>
            <a:spLocks noGrp="1"/>
          </p:cNvSpPr>
          <p:nvPr>
            <p:ph type="body" sz="quarter" idx="32"/>
          </p:nvPr>
        </p:nvSpPr>
        <p:spPr/>
        <p:txBody>
          <a:bodyPr/>
          <a:lstStyle/>
          <a:p>
            <a:endParaRPr lang="zh-CN" altLang="en-US"/>
          </a:p>
        </p:txBody>
      </p:sp>
      <p:sp>
        <p:nvSpPr>
          <p:cNvPr id="50" name="文本占位符 49"/>
          <p:cNvSpPr>
            <a:spLocks noGrp="1"/>
          </p:cNvSpPr>
          <p:nvPr>
            <p:ph type="body" sz="quarter" idx="33"/>
          </p:nvPr>
        </p:nvSpPr>
        <p:spPr/>
        <p:txBody>
          <a:bodyPr/>
          <a:lstStyle/>
          <a:p>
            <a:endParaRPr lang="zh-CN" altLang="en-US"/>
          </a:p>
        </p:txBody>
      </p:sp>
      <p:sp>
        <p:nvSpPr>
          <p:cNvPr id="51" name="文本占位符 50"/>
          <p:cNvSpPr>
            <a:spLocks noGrp="1"/>
          </p:cNvSpPr>
          <p:nvPr>
            <p:ph type="body" sz="quarter" idx="34"/>
          </p:nvPr>
        </p:nvSpPr>
        <p:spPr/>
        <p:txBody>
          <a:bodyPr/>
          <a:lstStyle/>
          <a:p>
            <a:endParaRPr lang="zh-CN" altLang="en-US"/>
          </a:p>
        </p:txBody>
      </p:sp>
      <p:sp>
        <p:nvSpPr>
          <p:cNvPr id="52" name="文本占位符 51"/>
          <p:cNvSpPr>
            <a:spLocks noGrp="1"/>
          </p:cNvSpPr>
          <p:nvPr>
            <p:ph type="body" sz="quarter" idx="35"/>
          </p:nvPr>
        </p:nvSpPr>
        <p:spPr/>
        <p:txBody>
          <a:bodyPr/>
          <a:lstStyle/>
          <a:p>
            <a:endParaRPr lang="zh-CN" altLang="en-US"/>
          </a:p>
        </p:txBody>
      </p:sp>
      <p:sp>
        <p:nvSpPr>
          <p:cNvPr id="53" name="文本占位符 52"/>
          <p:cNvSpPr>
            <a:spLocks noGrp="1"/>
          </p:cNvSpPr>
          <p:nvPr>
            <p:ph type="body" sz="quarter" idx="36"/>
          </p:nvPr>
        </p:nvSpPr>
        <p:spPr/>
        <p:txBody>
          <a:bodyPr/>
          <a:lstStyle/>
          <a:p>
            <a:endParaRPr lang="zh-CN" altLang="en-US"/>
          </a:p>
        </p:txBody>
      </p:sp>
      <p:sp>
        <p:nvSpPr>
          <p:cNvPr id="54" name="文本占位符 53"/>
          <p:cNvSpPr>
            <a:spLocks noGrp="1"/>
          </p:cNvSpPr>
          <p:nvPr>
            <p:ph type="body" sz="quarter" idx="37"/>
          </p:nvPr>
        </p:nvSpPr>
        <p:spPr/>
        <p:txBody>
          <a:bodyPr/>
          <a:lstStyle/>
          <a:p>
            <a:endParaRPr lang="zh-CN" altLang="en-US"/>
          </a:p>
        </p:txBody>
      </p:sp>
      <p:sp>
        <p:nvSpPr>
          <p:cNvPr id="55" name="文本占位符 54"/>
          <p:cNvSpPr>
            <a:spLocks noGrp="1"/>
          </p:cNvSpPr>
          <p:nvPr>
            <p:ph type="body" sz="quarter" idx="38"/>
          </p:nvPr>
        </p:nvSpPr>
        <p:spPr/>
        <p:txBody>
          <a:bodyPr/>
          <a:lstStyle/>
          <a:p>
            <a:endParaRPr lang="zh-CN" altLang="en-US"/>
          </a:p>
        </p:txBody>
      </p:sp>
      <p:sp>
        <p:nvSpPr>
          <p:cNvPr id="56" name="文本占位符 55"/>
          <p:cNvSpPr>
            <a:spLocks noGrp="1"/>
          </p:cNvSpPr>
          <p:nvPr>
            <p:ph type="body" sz="quarter" idx="39"/>
          </p:nvPr>
        </p:nvSpPr>
        <p:spPr/>
        <p:txBody>
          <a:bodyPr/>
          <a:lstStyle/>
          <a:p>
            <a:endParaRPr lang="zh-CN" altLang="en-US"/>
          </a:p>
        </p:txBody>
      </p:sp>
      <p:sp>
        <p:nvSpPr>
          <p:cNvPr id="57" name="文本占位符 56"/>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382364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3"/>
          <p:cNvSpPr>
            <a:spLocks/>
          </p:cNvSpPr>
          <p:nvPr/>
        </p:nvSpPr>
        <p:spPr bwMode="auto">
          <a:xfrm>
            <a:off x="1988549" y="1277180"/>
            <a:ext cx="6856215" cy="3473999"/>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a:gsLst>
              <a:gs pos="0">
                <a:srgbClr val="000000">
                  <a:alpha val="10000"/>
                </a:srgbClr>
              </a:gs>
              <a:gs pos="50000">
                <a:srgbClr val="000000">
                  <a:alpha val="25000"/>
                </a:srgbClr>
              </a:gs>
              <a:gs pos="100000">
                <a:srgbClr val="000000">
                  <a:alpha val="5000"/>
                </a:srgbClr>
              </a:gs>
            </a:gsLst>
            <a:lin ang="0" scaled="0"/>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51432" tIns="25717" rIns="51432" bIns="25717" anchor="ctr"/>
          <a:lstStyle/>
          <a:p>
            <a:pPr defTabSz="514176">
              <a:buClr>
                <a:srgbClr val="5F5F5F"/>
              </a:buClr>
              <a:buSzPct val="80000"/>
              <a:defRPr/>
            </a:pPr>
            <a:endParaRPr lang="en-US" sz="1300" b="1"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rapezoid 5"/>
          <p:cNvSpPr/>
          <p:nvPr/>
        </p:nvSpPr>
        <p:spPr bwMode="auto">
          <a:xfrm>
            <a:off x="3341133" y="3908121"/>
            <a:ext cx="3999458" cy="1293495"/>
          </a:xfrm>
          <a:prstGeom prst="trapezoid">
            <a:avLst>
              <a:gd name="adj" fmla="val 127821"/>
            </a:avLst>
          </a:prstGeom>
          <a:gradFill>
            <a:gsLst>
              <a:gs pos="0">
                <a:schemeClr val="tx2">
                  <a:alpha val="0"/>
                </a:schemeClr>
              </a:gs>
              <a:gs pos="100000">
                <a:srgbClr val="FF6600"/>
              </a:gs>
            </a:gsLst>
            <a:lin ang="5400000" scaled="0"/>
          </a:gradFill>
          <a:ln w="9525" cap="flat" cmpd="sng" algn="ctr">
            <a:noFill/>
            <a:prstDash val="solid"/>
            <a:round/>
            <a:headEnd type="none" w="med" len="med"/>
            <a:tailEnd type="none" w="med" len="med"/>
          </a:ln>
          <a:effectLst/>
        </p:spPr>
        <p:txBody>
          <a:bodyPr lIns="51435" tIns="25717" rIns="51435" bIns="25717"/>
          <a:lstStyle/>
          <a:p>
            <a:pPr eaLnBrk="0" hangingPunct="0">
              <a:buClr>
                <a:srgbClr val="5F5F5F"/>
              </a:buClr>
              <a:buSzPct val="80000"/>
              <a:buFont typeface="Wingdings" pitchFamily="2" charset="2"/>
              <a:buNone/>
              <a:defRPr/>
            </a:pPr>
            <a:endParaRPr lang="en-US" sz="13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itle 43"/>
          <p:cNvSpPr txBox="1">
            <a:spLocks/>
          </p:cNvSpPr>
          <p:nvPr/>
        </p:nvSpPr>
        <p:spPr>
          <a:xfrm>
            <a:off x="2676567" y="1314439"/>
            <a:ext cx="5413059" cy="467435"/>
          </a:xfrm>
          <a:prstGeom prst="rect">
            <a:avLst/>
          </a:prstGeom>
          <a:noFill/>
        </p:spPr>
        <p:txBody>
          <a:bodyPr wrap="square" lIns="51435" tIns="25717" rIns="51435" bIns="25717">
            <a:spAutoFit/>
          </a:bodyPr>
          <a:lstStyle/>
          <a:p>
            <a:pPr algn="ctr">
              <a:lnSpc>
                <a:spcPct val="150000"/>
              </a:lnSpc>
              <a:buClr>
                <a:srgbClr val="5F5F5F"/>
              </a:buClr>
              <a:buSzPct val="80000"/>
              <a:buFont typeface="Wingdings" pitchFamily="2" charset="2"/>
              <a:buNone/>
              <a:defRPr/>
            </a:pPr>
            <a:r>
              <a:rPr lang="ru-RU">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Сравнение функций резервного копирования и архивирования</a:t>
            </a:r>
          </a:p>
        </p:txBody>
      </p:sp>
      <p:sp>
        <p:nvSpPr>
          <p:cNvPr id="8" name="Rectangle 21"/>
          <p:cNvSpPr>
            <a:spLocks noChangeArrowheads="1"/>
          </p:cNvSpPr>
          <p:nvPr/>
        </p:nvSpPr>
        <p:spPr bwMode="auto">
          <a:xfrm>
            <a:off x="2100503" y="2244068"/>
            <a:ext cx="27815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ru-RU" sz="140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данных и работы системы</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Обеспечение SLA (RPO и RTO)</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Сохранение исходных данных в исходном месте</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Контроль над хранением данных</a:t>
            </a:r>
          </a:p>
        </p:txBody>
      </p:sp>
      <p:sp>
        <p:nvSpPr>
          <p:cNvPr id="9" name="Rectangle 63"/>
          <p:cNvSpPr>
            <a:spLocks noChangeArrowheads="1"/>
          </p:cNvSpPr>
          <p:nvPr/>
        </p:nvSpPr>
        <p:spPr bwMode="auto">
          <a:xfrm>
            <a:off x="5870903" y="2244068"/>
            <a:ext cx="2973861"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ru-RU" sz="140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Архивирование:</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Долгосрочное хранение данных</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Обеспечение эффективности и законодательных требований</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Сохранение только копий данных и удаление исходных данных</a:t>
            </a:r>
          </a:p>
          <a:p>
            <a:pPr marL="179388" lvl="1" indent="-179388">
              <a:spcBef>
                <a:spcPts val="300"/>
              </a:spcBef>
              <a:buClr>
                <a:srgbClr val="C00000"/>
              </a:buClr>
              <a:buSzPct val="90000"/>
              <a:buFont typeface="Wingdings" pitchFamily="2" charset="2"/>
              <a:buChar char="ü"/>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Контроль над хранением объектов</a:t>
            </a:r>
          </a:p>
          <a:p>
            <a:pPr marL="127345" lvl="1" indent="-127345">
              <a:lnSpc>
                <a:spcPct val="90000"/>
              </a:lnSpc>
              <a:spcBef>
                <a:spcPts val="300"/>
              </a:spcBef>
              <a:buClr>
                <a:srgbClr val="C00000"/>
              </a:buClr>
              <a:buSzPct val="90000"/>
            </a:pPr>
            <a:endPar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16"/>
          <p:cNvSpPr txBox="1">
            <a:spLocks noChangeAspect="1"/>
          </p:cNvSpPr>
          <p:nvPr/>
        </p:nvSpPr>
        <p:spPr>
          <a:xfrm>
            <a:off x="1524513" y="5201615"/>
            <a:ext cx="7778279" cy="6472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rtlCol="0" anchor="ctr"/>
          <a:lstStyle/>
          <a:p>
            <a:pPr marL="485801" lvl="1" indent="-214225" algn="ctr" defTabSz="457200" eaLnBrk="0" hangingPunct="0">
              <a:buClr>
                <a:srgbClr val="990000"/>
              </a:buClr>
              <a:buSzPct val="60000"/>
              <a:defRPr/>
            </a:pPr>
            <a:r>
              <a:rPr lang="ru-RU" sz="16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 предназначено для восстановления данных, а архивирование — для обеспечения законодательных требований.</a:t>
            </a:r>
          </a:p>
        </p:txBody>
      </p:sp>
      <p:pic>
        <p:nvPicPr>
          <p:cNvPr id="25" name="Picture 32" descr="22.png"/>
          <p:cNvPicPr>
            <a:picLocks noChangeAspect="1"/>
          </p:cNvPicPr>
          <p:nvPr>
            <p:custDataLst>
              <p:tags r:id="rId1"/>
            </p:custDataLst>
          </p:nvPr>
        </p:nvPicPr>
        <p:blipFill>
          <a:blip r:embed="rId5" cstate="print"/>
          <a:stretch>
            <a:fillRect/>
          </a:stretch>
        </p:blipFill>
        <p:spPr>
          <a:xfrm>
            <a:off x="4296746" y="4356300"/>
            <a:ext cx="862470" cy="775212"/>
          </a:xfrm>
          <a:prstGeom prst="rect">
            <a:avLst/>
          </a:prstGeom>
        </p:spPr>
      </p:pic>
      <p:grpSp>
        <p:nvGrpSpPr>
          <p:cNvPr id="2" name="组合 27"/>
          <p:cNvGrpSpPr/>
          <p:nvPr/>
        </p:nvGrpSpPr>
        <p:grpSpPr>
          <a:xfrm>
            <a:off x="5664898" y="4428309"/>
            <a:ext cx="720080" cy="680515"/>
            <a:chOff x="4617523" y="4218317"/>
            <a:chExt cx="664580" cy="680515"/>
          </a:xfrm>
        </p:grpSpPr>
        <p:sp>
          <p:nvSpPr>
            <p:cNvPr id="26" name="Oval 47"/>
            <p:cNvSpPr/>
            <p:nvPr/>
          </p:nvSpPr>
          <p:spPr bwMode="auto">
            <a:xfrm>
              <a:off x="4617523" y="4218836"/>
              <a:ext cx="664580" cy="679996"/>
            </a:xfrm>
            <a:prstGeom prst="ellipse">
              <a:avLst/>
            </a:prstGeom>
            <a:solidFill>
              <a:schemeClr val="bg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algn="ctr">
                <a:buClr>
                  <a:srgbClr val="5F5F5F"/>
                </a:buClr>
                <a:buSzPct val="80000"/>
                <a:defRPr/>
              </a:pPr>
              <a:endParaRPr lang="en-US" altLang="zh-CN"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7" name="Picture 2"/>
            <p:cNvPicPr>
              <a:picLocks noChangeAspect="1" noChangeArrowheads="1"/>
            </p:cNvPicPr>
            <p:nvPr>
              <p:custDataLst>
                <p:tags r:id="rId2"/>
              </p:custDataLst>
            </p:nvPr>
          </p:nvPicPr>
          <p:blipFill>
            <a:blip r:embed="rId6" cstate="print"/>
            <a:srcRect/>
            <a:stretch>
              <a:fillRect/>
            </a:stretch>
          </p:blipFill>
          <p:spPr bwMode="auto">
            <a:xfrm>
              <a:off x="4719767" y="4218317"/>
              <a:ext cx="460093" cy="596060"/>
            </a:xfrm>
            <a:prstGeom prst="rect">
              <a:avLst/>
            </a:prstGeom>
            <a:noFill/>
            <a:ln w="9525">
              <a:noFill/>
              <a:miter lim="800000"/>
              <a:headEnd/>
              <a:tailEnd/>
            </a:ln>
          </p:spPr>
        </p:pic>
      </p:grpSp>
      <p:pic>
        <p:nvPicPr>
          <p:cNvPr id="21" name="Picture 3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87975" y="2681335"/>
            <a:ext cx="1305775" cy="990600"/>
          </a:xfrm>
          <a:prstGeom prst="rect">
            <a:avLst/>
          </a:prstGeom>
          <a:noFill/>
          <a:ln w="9525">
            <a:noFill/>
            <a:miter lim="800000"/>
            <a:headEnd/>
            <a:tailEnd/>
          </a:ln>
        </p:spPr>
      </p:pic>
      <p:sp>
        <p:nvSpPr>
          <p:cNvPr id="18" name="标题 1"/>
          <p:cNvSpPr>
            <a:spLocks noGrp="1"/>
          </p:cNvSpPr>
          <p:nvPr>
            <p:ph type="title"/>
          </p:nvPr>
        </p:nvSpPr>
        <p:spPr/>
        <p:txBody>
          <a:bodyPr/>
          <a:lstStyle/>
          <a:p>
            <a:pPr lvl="0"/>
            <a:r>
              <a:rPr lang="ru-RU"/>
              <a:t>Резервное копирование и архивирование</a:t>
            </a:r>
          </a:p>
        </p:txBody>
      </p:sp>
      <p:sp>
        <p:nvSpPr>
          <p:cNvPr id="14" name="文本框 13"/>
          <p:cNvSpPr txBox="1"/>
          <p:nvPr/>
        </p:nvSpPr>
        <p:spPr>
          <a:xfrm>
            <a:off x="9097641" y="2853469"/>
            <a:ext cx="2958891" cy="646331"/>
          </a:xfrm>
          <a:prstGeom prst="rect">
            <a:avLst/>
          </a:prstGeom>
          <a:noFill/>
        </p:spPr>
        <p:txBody>
          <a:bodyPr wrap="square" rtlCol="0">
            <a:spAutoFit/>
          </a:bodyPr>
          <a:lstStyle/>
          <a:p>
            <a:pPr>
              <a:buNone/>
            </a:pP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Поддерживается</a:t>
            </a:r>
          </a:p>
          <a:p>
            <a:r>
              <a:rPr lang="ru-RU" b="1"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Не поддерживается</a:t>
            </a:r>
          </a:p>
        </p:txBody>
      </p:sp>
    </p:spTree>
    <p:extLst>
      <p:ext uri="{BB962C8B-B14F-4D97-AF65-F5344CB8AC3E}">
        <p14:creationId xmlns:p14="http://schemas.microsoft.com/office/powerpoint/2010/main" val="22068724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ru-RU"/>
              <a:t>Подход</a:t>
            </a:r>
          </a:p>
        </p:txBody>
      </p:sp>
      <p:sp>
        <p:nvSpPr>
          <p:cNvPr id="98307" name="Rectangle 3"/>
          <p:cNvSpPr>
            <a:spLocks noGrp="1" noChangeArrowheads="1"/>
          </p:cNvSpPr>
          <p:nvPr>
            <p:ph type="body" sz="quarter" idx="10"/>
          </p:nvPr>
        </p:nvSpPr>
        <p:spPr/>
        <p:txBody>
          <a:bodyPr/>
          <a:lstStyle/>
          <a:p>
            <a:r>
              <a:rPr lang="ru-RU" dirty="0" smtClean="0"/>
              <a:t>Гарантия эффективного </a:t>
            </a:r>
            <a:r>
              <a:rPr lang="ru-RU" dirty="0" smtClean="0"/>
              <a:t>восстановления данных.</a:t>
            </a:r>
            <a:endParaRPr lang="ru-RU" dirty="0"/>
          </a:p>
        </p:txBody>
      </p:sp>
      <p:sp>
        <p:nvSpPr>
          <p:cNvPr id="98309" name="Text Box 5"/>
          <p:cNvSpPr txBox="1">
            <a:spLocks noChangeArrowheads="1"/>
          </p:cNvSpPr>
          <p:nvPr/>
        </p:nvSpPr>
        <p:spPr bwMode="auto">
          <a:xfrm>
            <a:off x="2768600" y="3985113"/>
            <a:ext cx="3352800" cy="366713"/>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1463" indent="-271463" defTabSz="914400" eaLnBrk="1" hangingPunct="1">
              <a:buFontTx/>
              <a:buAutoNum type="arabicPeriod" startAt="3"/>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Быстрое восстановление</a:t>
            </a:r>
          </a:p>
        </p:txBody>
      </p:sp>
      <p:sp>
        <p:nvSpPr>
          <p:cNvPr id="98310" name="Text Box 6"/>
          <p:cNvSpPr txBox="1">
            <a:spLocks noChangeArrowheads="1"/>
          </p:cNvSpPr>
          <p:nvPr/>
        </p:nvSpPr>
        <p:spPr bwMode="auto">
          <a:xfrm>
            <a:off x="2768600" y="2523025"/>
            <a:ext cx="3352800" cy="366712"/>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1463" indent="-271463" defTabSz="914400" eaLnBrk="1" hangingPunct="1">
              <a:buFontTx/>
              <a:buAutoNum type="arabicPeriod"/>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Надежное восстановление</a:t>
            </a:r>
          </a:p>
        </p:txBody>
      </p:sp>
      <p:sp>
        <p:nvSpPr>
          <p:cNvPr id="98311" name="Text Box 7"/>
          <p:cNvSpPr txBox="1">
            <a:spLocks noChangeArrowheads="1"/>
          </p:cNvSpPr>
          <p:nvPr/>
        </p:nvSpPr>
        <p:spPr bwMode="auto">
          <a:xfrm>
            <a:off x="2768600" y="4747112"/>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1463" indent="-271463" defTabSz="914400" eaLnBrk="1" hangingPunct="1">
              <a:buFontTx/>
              <a:buAutoNum type="arabicPeriod" startAt="4"/>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Минимальное влияние на систему</a:t>
            </a:r>
          </a:p>
        </p:txBody>
      </p:sp>
      <p:sp>
        <p:nvSpPr>
          <p:cNvPr id="98312" name="Text Box 8"/>
          <p:cNvSpPr txBox="1">
            <a:spLocks noChangeArrowheads="1"/>
          </p:cNvSpPr>
          <p:nvPr/>
        </p:nvSpPr>
        <p:spPr bwMode="auto">
          <a:xfrm>
            <a:off x="2768600" y="5509112"/>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1463" indent="-271463" defTabSz="914400" eaLnBrk="1" hangingPunct="1">
              <a:buFontTx/>
              <a:buAutoNum type="arabicPeriod" startAt="5"/>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на определенный </a:t>
            </a:r>
            <a:r>
              <a:rPr lang="ru-RU"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200" dirty="0" smtClean="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момент </a:t>
            </a: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времени</a:t>
            </a:r>
          </a:p>
        </p:txBody>
      </p:sp>
      <p:sp>
        <p:nvSpPr>
          <p:cNvPr id="98313" name="Text Box 9"/>
          <p:cNvSpPr txBox="1">
            <a:spLocks noChangeArrowheads="1"/>
          </p:cNvSpPr>
          <p:nvPr/>
        </p:nvSpPr>
        <p:spPr bwMode="auto">
          <a:xfrm>
            <a:off x="2768600" y="3223112"/>
            <a:ext cx="3352800" cy="381000"/>
          </a:xfrm>
          <a:prstGeom prst="rect">
            <a:avLst/>
          </a:prstGeom>
          <a:solidFill>
            <a:schemeClr val="accent1">
              <a:lumMod val="75000"/>
            </a:schemeClr>
          </a:solidFill>
          <a:ln w="12700" algn="ctr">
            <a:solidFill>
              <a:schemeClr val="tx1"/>
            </a:solidFill>
            <a:miter lim="800000"/>
            <a:headEnd/>
            <a:tailEnd/>
          </a:ln>
          <a:effectLst/>
          <a:extLst/>
        </p:spPr>
        <p:txBody>
          <a:bodyPr wrap="none" anchor="ct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914400" indent="-457200" eaLnBrk="0" hangingPunct="0">
              <a:defRPr sz="2400">
                <a:solidFill>
                  <a:schemeClr val="tx1"/>
                </a:solidFill>
                <a:latin typeface="Arial" panose="020B0604020202020204" pitchFamily="34" charset="0"/>
                <a:ea typeface="ＭＳ Ｐゴシック" panose="020B0600070205080204" pitchFamily="34" charset="-128"/>
              </a:defRPr>
            </a:lvl2pPr>
            <a:lvl3pPr marL="1371600" indent="-457200" eaLnBrk="0" hangingPunct="0">
              <a:defRPr sz="2400">
                <a:solidFill>
                  <a:schemeClr val="tx1"/>
                </a:solidFill>
                <a:latin typeface="Arial" panose="020B0604020202020204" pitchFamily="34" charset="0"/>
                <a:ea typeface="ＭＳ Ｐゴシック" panose="020B0600070205080204" pitchFamily="34" charset="-128"/>
              </a:defRPr>
            </a:lvl3pPr>
            <a:lvl4pPr marL="1828800" indent="-457200" eaLnBrk="0" hangingPunct="0">
              <a:defRPr sz="2400">
                <a:solidFill>
                  <a:schemeClr val="tx1"/>
                </a:solidFill>
                <a:latin typeface="Arial" panose="020B0604020202020204" pitchFamily="34" charset="0"/>
                <a:ea typeface="ＭＳ Ｐゴシック" panose="020B0600070205080204" pitchFamily="34" charset="-128"/>
              </a:defRPr>
            </a:lvl4pPr>
            <a:lvl5pPr marL="2286000" indent="-457200" eaLnBrk="0" hangingPunct="0">
              <a:defRPr sz="24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71463" indent="-271463" defTabSz="914400" eaLnBrk="1" hangingPunct="1">
              <a:buFontTx/>
              <a:buAutoNum type="arabicPeriod" startAt="2"/>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Доступность восстановленных данных</a:t>
            </a:r>
          </a:p>
        </p:txBody>
      </p:sp>
      <p:sp>
        <p:nvSpPr>
          <p:cNvPr id="98314" name="Text Box 10"/>
          <p:cNvSpPr txBox="1">
            <a:spLocks noChangeArrowheads="1"/>
          </p:cNvSpPr>
          <p:nvPr/>
        </p:nvSpPr>
        <p:spPr bwMode="auto">
          <a:xfrm>
            <a:off x="2472271" y="1982573"/>
            <a:ext cx="3770147"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defTabSz="914400" eaLnBrk="1" hangingPunct="1">
              <a:spcBef>
                <a:spcPct val="50000"/>
              </a:spcBef>
            </a:pPr>
            <a:r>
              <a:rPr lang="ru-RU" sz="18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Цель: восстановление данных</a:t>
            </a:r>
          </a:p>
        </p:txBody>
      </p:sp>
      <p:sp>
        <p:nvSpPr>
          <p:cNvPr id="98316" name="Text Box 12"/>
          <p:cNvSpPr txBox="1">
            <a:spLocks noChangeArrowheads="1"/>
          </p:cNvSpPr>
          <p:nvPr/>
        </p:nvSpPr>
        <p:spPr bwMode="auto">
          <a:xfrm>
            <a:off x="7873999" y="4695659"/>
            <a:ext cx="3087511" cy="366713"/>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Идентификация резервных данных</a:t>
            </a:r>
          </a:p>
        </p:txBody>
      </p:sp>
      <p:sp>
        <p:nvSpPr>
          <p:cNvPr id="98317" name="Text Box 13"/>
          <p:cNvSpPr txBox="1">
            <a:spLocks noChangeArrowheads="1"/>
          </p:cNvSpPr>
          <p:nvPr/>
        </p:nvSpPr>
        <p:spPr bwMode="auto">
          <a:xfrm>
            <a:off x="7873999" y="2028659"/>
            <a:ext cx="3087511" cy="366713"/>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defTabSz="914400" eaLnBrk="1" hangingPunct="1"/>
            <a:r>
              <a:rPr lang="ru-RU"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Коэффициент эффективности </a:t>
            </a:r>
            <a:r>
              <a:rPr lang="ru-RU"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200" dirty="0" smtClean="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резервного </a:t>
            </a:r>
            <a:r>
              <a:rPr lang="ru-RU"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копирования</a:t>
            </a:r>
          </a:p>
        </p:txBody>
      </p:sp>
      <p:sp>
        <p:nvSpPr>
          <p:cNvPr id="98318" name="Text Box 14"/>
          <p:cNvSpPr txBox="1">
            <a:spLocks noChangeArrowheads="1"/>
          </p:cNvSpPr>
          <p:nvPr/>
        </p:nvSpPr>
        <p:spPr bwMode="auto">
          <a:xfrm>
            <a:off x="7873999" y="5229058"/>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Детализация резервного копирования</a:t>
            </a:r>
          </a:p>
        </p:txBody>
      </p:sp>
      <p:sp>
        <p:nvSpPr>
          <p:cNvPr id="98319" name="Text Box 15"/>
          <p:cNvSpPr txBox="1">
            <a:spLocks noChangeArrowheads="1"/>
          </p:cNvSpPr>
          <p:nvPr/>
        </p:nvSpPr>
        <p:spPr bwMode="auto">
          <a:xfrm>
            <a:off x="7873999" y="5762458"/>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Срок хранения данных</a:t>
            </a:r>
          </a:p>
        </p:txBody>
      </p:sp>
      <p:sp>
        <p:nvSpPr>
          <p:cNvPr id="98320" name="Text Box 16"/>
          <p:cNvSpPr txBox="1">
            <a:spLocks noChangeArrowheads="1"/>
          </p:cNvSpPr>
          <p:nvPr/>
        </p:nvSpPr>
        <p:spPr bwMode="auto">
          <a:xfrm>
            <a:off x="7873999" y="3628858"/>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Совместимость для приложений</a:t>
            </a:r>
          </a:p>
        </p:txBody>
      </p:sp>
      <p:sp>
        <p:nvSpPr>
          <p:cNvPr id="98321" name="Text Box 17"/>
          <p:cNvSpPr txBox="1">
            <a:spLocks noChangeArrowheads="1"/>
          </p:cNvSpPr>
          <p:nvPr/>
        </p:nvSpPr>
        <p:spPr bwMode="auto">
          <a:xfrm>
            <a:off x="7950356" y="1677307"/>
            <a:ext cx="2057400" cy="36933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ru-RU" sz="18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Требования</a:t>
            </a:r>
          </a:p>
        </p:txBody>
      </p:sp>
      <p:sp>
        <p:nvSpPr>
          <p:cNvPr id="98322" name="Text Box 18"/>
          <p:cNvSpPr txBox="1">
            <a:spLocks noChangeArrowheads="1"/>
          </p:cNvSpPr>
          <p:nvPr/>
        </p:nvSpPr>
        <p:spPr bwMode="auto">
          <a:xfrm>
            <a:off x="7873999" y="3095458"/>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Внешняя защита</a:t>
            </a:r>
          </a:p>
        </p:txBody>
      </p:sp>
      <p:sp>
        <p:nvSpPr>
          <p:cNvPr id="98324" name="Text Box 20"/>
          <p:cNvSpPr txBox="1">
            <a:spLocks noChangeArrowheads="1"/>
          </p:cNvSpPr>
          <p:nvPr/>
        </p:nvSpPr>
        <p:spPr bwMode="auto">
          <a:xfrm>
            <a:off x="7873999" y="2576346"/>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dirty="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Создание множества копий данных</a:t>
            </a:r>
          </a:p>
        </p:txBody>
      </p:sp>
      <p:cxnSp>
        <p:nvCxnSpPr>
          <p:cNvPr id="98326" name="AutoShape 22"/>
          <p:cNvCxnSpPr>
            <a:cxnSpLocks noChangeShapeType="1"/>
            <a:stCxn id="98324" idx="1"/>
            <a:endCxn id="98310" idx="3"/>
          </p:cNvCxnSpPr>
          <p:nvPr/>
        </p:nvCxnSpPr>
        <p:spPr bwMode="auto">
          <a:xfrm flipH="1" flipV="1">
            <a:off x="6121400" y="2706381"/>
            <a:ext cx="1752599" cy="6046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7" name="AutoShape 23"/>
          <p:cNvCxnSpPr>
            <a:cxnSpLocks noChangeShapeType="1"/>
            <a:stCxn id="98322" idx="1"/>
            <a:endCxn id="98310" idx="3"/>
          </p:cNvCxnSpPr>
          <p:nvPr/>
        </p:nvCxnSpPr>
        <p:spPr bwMode="auto">
          <a:xfrm flipH="1" flipV="1">
            <a:off x="6121400" y="2706381"/>
            <a:ext cx="1752599" cy="57957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8" name="AutoShape 24"/>
          <p:cNvCxnSpPr>
            <a:cxnSpLocks noChangeShapeType="1"/>
            <a:stCxn id="98317" idx="1"/>
            <a:endCxn id="98310" idx="3"/>
          </p:cNvCxnSpPr>
          <p:nvPr/>
        </p:nvCxnSpPr>
        <p:spPr bwMode="auto">
          <a:xfrm flipH="1">
            <a:off x="6121400" y="2212016"/>
            <a:ext cx="1752599" cy="49436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29" name="AutoShape 25"/>
          <p:cNvCxnSpPr>
            <a:cxnSpLocks noChangeShapeType="1"/>
            <a:stCxn id="98316" idx="1"/>
            <a:endCxn id="98309" idx="3"/>
          </p:cNvCxnSpPr>
          <p:nvPr/>
        </p:nvCxnSpPr>
        <p:spPr bwMode="auto">
          <a:xfrm flipH="1" flipV="1">
            <a:off x="6121400" y="4168470"/>
            <a:ext cx="1752599" cy="7105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0" name="AutoShape 26"/>
          <p:cNvCxnSpPr>
            <a:cxnSpLocks noChangeShapeType="1"/>
            <a:stCxn id="98318" idx="1"/>
            <a:endCxn id="98309" idx="3"/>
          </p:cNvCxnSpPr>
          <p:nvPr/>
        </p:nvCxnSpPr>
        <p:spPr bwMode="auto">
          <a:xfrm flipH="1" flipV="1">
            <a:off x="6121400" y="4168470"/>
            <a:ext cx="1752599" cy="125108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2" name="AutoShape 28"/>
          <p:cNvCxnSpPr>
            <a:cxnSpLocks noChangeShapeType="1"/>
            <a:stCxn id="98319" idx="1"/>
            <a:endCxn id="98312" idx="3"/>
          </p:cNvCxnSpPr>
          <p:nvPr/>
        </p:nvCxnSpPr>
        <p:spPr bwMode="auto">
          <a:xfrm flipH="1" flipV="1">
            <a:off x="6121400" y="5699612"/>
            <a:ext cx="1752599" cy="2533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3" name="AutoShape 29"/>
          <p:cNvCxnSpPr>
            <a:cxnSpLocks noChangeShapeType="1"/>
            <a:stCxn id="98318" idx="1"/>
            <a:endCxn id="98311" idx="3"/>
          </p:cNvCxnSpPr>
          <p:nvPr/>
        </p:nvCxnSpPr>
        <p:spPr bwMode="auto">
          <a:xfrm flipH="1" flipV="1">
            <a:off x="6121400" y="4937612"/>
            <a:ext cx="1752599" cy="4819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334" name="AutoShape 30"/>
          <p:cNvCxnSpPr>
            <a:cxnSpLocks noChangeShapeType="1"/>
            <a:stCxn id="98320" idx="1"/>
            <a:endCxn id="98313" idx="3"/>
          </p:cNvCxnSpPr>
          <p:nvPr/>
        </p:nvCxnSpPr>
        <p:spPr bwMode="auto">
          <a:xfrm flipH="1" flipV="1">
            <a:off x="6121400" y="3413612"/>
            <a:ext cx="1752599" cy="40574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336" name="Text Box 32"/>
          <p:cNvSpPr txBox="1">
            <a:spLocks noChangeArrowheads="1"/>
          </p:cNvSpPr>
          <p:nvPr/>
        </p:nvSpPr>
        <p:spPr bwMode="auto">
          <a:xfrm>
            <a:off x="7873999" y="4162258"/>
            <a:ext cx="3087511" cy="381000"/>
          </a:xfrm>
          <a:prstGeom prst="rect">
            <a:avLst/>
          </a:prstGeom>
          <a:solidFill>
            <a:srgbClr val="FFFF99"/>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800100" indent="-342900" eaLnBrk="0" hangingPunct="0">
              <a:defRPr sz="2400">
                <a:solidFill>
                  <a:schemeClr val="tx1"/>
                </a:solidFill>
                <a:latin typeface="Arial" panose="020B0604020202020204" pitchFamily="34" charset="0"/>
                <a:ea typeface="ＭＳ Ｐゴシック" panose="020B0600070205080204" pitchFamily="34" charset="-128"/>
              </a:defRPr>
            </a:lvl2pPr>
            <a:lvl3pPr marL="1257300" indent="-342900" eaLnBrk="0" hangingPunct="0">
              <a:defRPr sz="2400">
                <a:solidFill>
                  <a:schemeClr val="tx1"/>
                </a:solidFill>
                <a:latin typeface="Arial" panose="020B0604020202020204" pitchFamily="34" charset="0"/>
                <a:ea typeface="ＭＳ Ｐゴシック" panose="020B0600070205080204" pitchFamily="34" charset="-128"/>
              </a:defRPr>
            </a:lvl3pPr>
            <a:lvl4pPr marL="1714500" indent="-342900" eaLnBrk="0" hangingPunct="0">
              <a:defRPr sz="2400">
                <a:solidFill>
                  <a:schemeClr val="tx1"/>
                </a:solidFill>
                <a:latin typeface="Arial" panose="020B0604020202020204" pitchFamily="34" charset="0"/>
                <a:ea typeface="ＭＳ Ｐゴシック" panose="020B0600070205080204" pitchFamily="34" charset="-128"/>
              </a:defRPr>
            </a:lvl4pPr>
            <a:lvl5pPr marL="2171700" indent="-342900" eaLnBrk="0" hangingPunct="0">
              <a:defRPr sz="2400">
                <a:solidFill>
                  <a:schemeClr val="tx1"/>
                </a:solidFill>
                <a:latin typeface="Arial" panose="020B0604020202020204" pitchFamily="34" charset="0"/>
                <a:ea typeface="ＭＳ Ｐゴシック" panose="020B0600070205080204" pitchFamily="34" charset="-128"/>
              </a:defRPr>
            </a:lvl5pPr>
            <a:lvl6pPr marL="26289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0861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5433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000500" indent="-3429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ru-RU" sz="1200">
                <a:solidFill>
                  <a:srgbClr val="0033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Режим резервного копирования</a:t>
            </a:r>
          </a:p>
        </p:txBody>
      </p:sp>
      <p:cxnSp>
        <p:nvCxnSpPr>
          <p:cNvPr id="98337" name="AutoShape 33"/>
          <p:cNvCxnSpPr>
            <a:cxnSpLocks noChangeShapeType="1"/>
            <a:stCxn id="98336" idx="1"/>
            <a:endCxn id="98309" idx="3"/>
          </p:cNvCxnSpPr>
          <p:nvPr/>
        </p:nvCxnSpPr>
        <p:spPr bwMode="auto">
          <a:xfrm flipH="1" flipV="1">
            <a:off x="6121400" y="4168470"/>
            <a:ext cx="1752599" cy="1842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2926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3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317"/>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2" fill="hold" nodeType="afterEffect">
                                  <p:stCondLst>
                                    <p:cond delay="0"/>
                                  </p:stCondLst>
                                  <p:childTnLst>
                                    <p:set>
                                      <p:cBhvr>
                                        <p:cTn id="17" dur="1" fill="hold">
                                          <p:stCondLst>
                                            <p:cond delay="0"/>
                                          </p:stCondLst>
                                        </p:cTn>
                                        <p:tgtEl>
                                          <p:spTgt spid="98328"/>
                                        </p:tgtEl>
                                        <p:attrNameLst>
                                          <p:attrName>style.visibility</p:attrName>
                                        </p:attrNameLst>
                                      </p:cBhvr>
                                      <p:to>
                                        <p:strVal val="visible"/>
                                      </p:to>
                                    </p:set>
                                    <p:animEffect transition="in" filter="wipe(right)">
                                      <p:cBhvr>
                                        <p:cTn id="18" dur="500"/>
                                        <p:tgtEl>
                                          <p:spTgt spid="98328"/>
                                        </p:tgtEl>
                                      </p:cBhvr>
                                    </p:animEffect>
                                  </p:childTnLst>
                                </p:cTn>
                              </p:par>
                            </p:childTnLst>
                          </p:cTn>
                        </p:par>
                        <p:par>
                          <p:cTn id="19" fill="hold" nodeType="afterGroup">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98324"/>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2" fill="hold" nodeType="afterEffect">
                                  <p:stCondLst>
                                    <p:cond delay="0"/>
                                  </p:stCondLst>
                                  <p:childTnLst>
                                    <p:set>
                                      <p:cBhvr>
                                        <p:cTn id="24" dur="1" fill="hold">
                                          <p:stCondLst>
                                            <p:cond delay="0"/>
                                          </p:stCondLst>
                                        </p:cTn>
                                        <p:tgtEl>
                                          <p:spTgt spid="98326"/>
                                        </p:tgtEl>
                                        <p:attrNameLst>
                                          <p:attrName>style.visibility</p:attrName>
                                        </p:attrNameLst>
                                      </p:cBhvr>
                                      <p:to>
                                        <p:strVal val="visible"/>
                                      </p:to>
                                    </p:set>
                                    <p:animEffect transition="in" filter="wipe(right)">
                                      <p:cBhvr>
                                        <p:cTn id="25" dur="500"/>
                                        <p:tgtEl>
                                          <p:spTgt spid="98326"/>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98322"/>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2" fill="hold" nodeType="afterEffect">
                                  <p:stCondLst>
                                    <p:cond delay="0"/>
                                  </p:stCondLst>
                                  <p:childTnLst>
                                    <p:set>
                                      <p:cBhvr>
                                        <p:cTn id="31" dur="1" fill="hold">
                                          <p:stCondLst>
                                            <p:cond delay="0"/>
                                          </p:stCondLst>
                                        </p:cTn>
                                        <p:tgtEl>
                                          <p:spTgt spid="98327"/>
                                        </p:tgtEl>
                                        <p:attrNameLst>
                                          <p:attrName>style.visibility</p:attrName>
                                        </p:attrNameLst>
                                      </p:cBhvr>
                                      <p:to>
                                        <p:strVal val="visible"/>
                                      </p:to>
                                    </p:set>
                                    <p:animEffect transition="in" filter="wipe(right)">
                                      <p:cBhvr>
                                        <p:cTn id="32" dur="500"/>
                                        <p:tgtEl>
                                          <p:spTgt spid="983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313"/>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98320"/>
                                        </p:tgtEl>
                                        <p:attrNameLst>
                                          <p:attrName>style.visibility</p:attrName>
                                        </p:attrNameLst>
                                      </p:cBhvr>
                                      <p:to>
                                        <p:strVal val="visible"/>
                                      </p:to>
                                    </p:set>
                                  </p:childTnLst>
                                </p:cTn>
                              </p:par>
                            </p:childTnLst>
                          </p:cTn>
                        </p:par>
                        <p:par>
                          <p:cTn id="40" fill="hold" nodeType="afterGroup">
                            <p:stCondLst>
                              <p:cond delay="0"/>
                            </p:stCondLst>
                            <p:childTnLst>
                              <p:par>
                                <p:cTn id="41" presetID="22" presetClass="entr" presetSubtype="2" fill="hold" nodeType="afterEffect">
                                  <p:stCondLst>
                                    <p:cond delay="0"/>
                                  </p:stCondLst>
                                  <p:childTnLst>
                                    <p:set>
                                      <p:cBhvr>
                                        <p:cTn id="42" dur="1" fill="hold">
                                          <p:stCondLst>
                                            <p:cond delay="0"/>
                                          </p:stCondLst>
                                        </p:cTn>
                                        <p:tgtEl>
                                          <p:spTgt spid="98334"/>
                                        </p:tgtEl>
                                        <p:attrNameLst>
                                          <p:attrName>style.visibility</p:attrName>
                                        </p:attrNameLst>
                                      </p:cBhvr>
                                      <p:to>
                                        <p:strVal val="visible"/>
                                      </p:to>
                                    </p:set>
                                    <p:animEffect transition="in" filter="wipe(right)">
                                      <p:cBhvr>
                                        <p:cTn id="43" dur="500"/>
                                        <p:tgtEl>
                                          <p:spTgt spid="983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8309"/>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98336"/>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4" fill="hold" nodeType="afterEffect">
                                  <p:stCondLst>
                                    <p:cond delay="0"/>
                                  </p:stCondLst>
                                  <p:childTnLst>
                                    <p:set>
                                      <p:cBhvr>
                                        <p:cTn id="53" dur="1" fill="hold">
                                          <p:stCondLst>
                                            <p:cond delay="0"/>
                                          </p:stCondLst>
                                        </p:cTn>
                                        <p:tgtEl>
                                          <p:spTgt spid="98337"/>
                                        </p:tgtEl>
                                        <p:attrNameLst>
                                          <p:attrName>style.visibility</p:attrName>
                                        </p:attrNameLst>
                                      </p:cBhvr>
                                      <p:to>
                                        <p:strVal val="visible"/>
                                      </p:to>
                                    </p:set>
                                    <p:animEffect transition="in" filter="wipe(down)">
                                      <p:cBhvr>
                                        <p:cTn id="54" dur="500"/>
                                        <p:tgtEl>
                                          <p:spTgt spid="98337"/>
                                        </p:tgtEl>
                                      </p:cBhvr>
                                    </p:animEffec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98316"/>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2" fill="hold" nodeType="afterEffect">
                                  <p:stCondLst>
                                    <p:cond delay="0"/>
                                  </p:stCondLst>
                                  <p:childTnLst>
                                    <p:set>
                                      <p:cBhvr>
                                        <p:cTn id="60" dur="1" fill="hold">
                                          <p:stCondLst>
                                            <p:cond delay="0"/>
                                          </p:stCondLst>
                                        </p:cTn>
                                        <p:tgtEl>
                                          <p:spTgt spid="98329"/>
                                        </p:tgtEl>
                                        <p:attrNameLst>
                                          <p:attrName>style.visibility</p:attrName>
                                        </p:attrNameLst>
                                      </p:cBhvr>
                                      <p:to>
                                        <p:strVal val="visible"/>
                                      </p:to>
                                    </p:set>
                                    <p:animEffect transition="in" filter="wipe(right)">
                                      <p:cBhvr>
                                        <p:cTn id="61" dur="500"/>
                                        <p:tgtEl>
                                          <p:spTgt spid="98329"/>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98318"/>
                                        </p:tgtEl>
                                        <p:attrNameLst>
                                          <p:attrName>style.visibility</p:attrName>
                                        </p:attrNameLst>
                                      </p:cBhvr>
                                      <p:to>
                                        <p:strVal val="visible"/>
                                      </p:to>
                                    </p:set>
                                  </p:childTnLst>
                                </p:cTn>
                              </p:par>
                            </p:childTnLst>
                          </p:cTn>
                        </p:par>
                        <p:par>
                          <p:cTn id="65" fill="hold" nodeType="afterGroup">
                            <p:stCondLst>
                              <p:cond delay="1000"/>
                            </p:stCondLst>
                            <p:childTnLst>
                              <p:par>
                                <p:cTn id="66" presetID="22" presetClass="entr" presetSubtype="2" fill="hold" nodeType="afterEffect">
                                  <p:stCondLst>
                                    <p:cond delay="0"/>
                                  </p:stCondLst>
                                  <p:childTnLst>
                                    <p:set>
                                      <p:cBhvr>
                                        <p:cTn id="67" dur="1" fill="hold">
                                          <p:stCondLst>
                                            <p:cond delay="0"/>
                                          </p:stCondLst>
                                        </p:cTn>
                                        <p:tgtEl>
                                          <p:spTgt spid="98330"/>
                                        </p:tgtEl>
                                        <p:attrNameLst>
                                          <p:attrName>style.visibility</p:attrName>
                                        </p:attrNameLst>
                                      </p:cBhvr>
                                      <p:to>
                                        <p:strVal val="visible"/>
                                      </p:to>
                                    </p:set>
                                    <p:animEffect transition="in" filter="wipe(right)">
                                      <p:cBhvr>
                                        <p:cTn id="68" dur="500"/>
                                        <p:tgtEl>
                                          <p:spTgt spid="9833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8311"/>
                                        </p:tgtEl>
                                        <p:attrNameLst>
                                          <p:attrName>style.visibility</p:attrName>
                                        </p:attrNameLst>
                                      </p:cBhvr>
                                      <p:to>
                                        <p:strVal val="visible"/>
                                      </p:to>
                                    </p:set>
                                  </p:childTnLst>
                                </p:cTn>
                              </p:par>
                            </p:childTnLst>
                          </p:cTn>
                        </p:par>
                        <p:par>
                          <p:cTn id="73" fill="hold" nodeType="afterGroup">
                            <p:stCondLst>
                              <p:cond delay="0"/>
                            </p:stCondLst>
                            <p:childTnLst>
                              <p:par>
                                <p:cTn id="74" presetID="22" presetClass="entr" presetSubtype="2" fill="hold" nodeType="afterEffect">
                                  <p:stCondLst>
                                    <p:cond delay="0"/>
                                  </p:stCondLst>
                                  <p:childTnLst>
                                    <p:set>
                                      <p:cBhvr>
                                        <p:cTn id="75" dur="1" fill="hold">
                                          <p:stCondLst>
                                            <p:cond delay="0"/>
                                          </p:stCondLst>
                                        </p:cTn>
                                        <p:tgtEl>
                                          <p:spTgt spid="98333"/>
                                        </p:tgtEl>
                                        <p:attrNameLst>
                                          <p:attrName>style.visibility</p:attrName>
                                        </p:attrNameLst>
                                      </p:cBhvr>
                                      <p:to>
                                        <p:strVal val="visible"/>
                                      </p:to>
                                    </p:set>
                                    <p:animEffect transition="in" filter="wipe(right)">
                                      <p:cBhvr>
                                        <p:cTn id="76" dur="500"/>
                                        <p:tgtEl>
                                          <p:spTgt spid="9833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8312"/>
                                        </p:tgtEl>
                                        <p:attrNameLst>
                                          <p:attrName>style.visibility</p:attrName>
                                        </p:attrNameLst>
                                      </p:cBhvr>
                                      <p:to>
                                        <p:strVal val="visible"/>
                                      </p:to>
                                    </p:set>
                                  </p:childTnLst>
                                </p:cTn>
                              </p:par>
                            </p:childTnLst>
                          </p:cTn>
                        </p:par>
                        <p:par>
                          <p:cTn id="81" fill="hold" nodeType="afterGroup">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98319"/>
                                        </p:tgtEl>
                                        <p:attrNameLst>
                                          <p:attrName>style.visibility</p:attrName>
                                        </p:attrNameLst>
                                      </p:cBhvr>
                                      <p:to>
                                        <p:strVal val="visible"/>
                                      </p:to>
                                    </p:set>
                                  </p:childTnLst>
                                </p:cTn>
                              </p:par>
                            </p:childTnLst>
                          </p:cTn>
                        </p:par>
                        <p:par>
                          <p:cTn id="84" fill="hold" nodeType="afterGroup">
                            <p:stCondLst>
                              <p:cond delay="0"/>
                            </p:stCondLst>
                            <p:childTnLst>
                              <p:par>
                                <p:cTn id="85" presetID="22" presetClass="entr" presetSubtype="2" fill="hold" nodeType="afterEffect">
                                  <p:stCondLst>
                                    <p:cond delay="0"/>
                                  </p:stCondLst>
                                  <p:childTnLst>
                                    <p:set>
                                      <p:cBhvr>
                                        <p:cTn id="86" dur="1" fill="hold">
                                          <p:stCondLst>
                                            <p:cond delay="0"/>
                                          </p:stCondLst>
                                        </p:cTn>
                                        <p:tgtEl>
                                          <p:spTgt spid="98332"/>
                                        </p:tgtEl>
                                        <p:attrNameLst>
                                          <p:attrName>style.visibility</p:attrName>
                                        </p:attrNameLst>
                                      </p:cBhvr>
                                      <p:to>
                                        <p:strVal val="visible"/>
                                      </p:to>
                                    </p:set>
                                    <p:animEffect transition="in" filter="wipe(right)">
                                      <p:cBhvr>
                                        <p:cTn id="87" dur="500"/>
                                        <p:tgtEl>
                                          <p:spTgt spid="98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P spid="98310" grpId="0" animBg="1"/>
      <p:bldP spid="98311" grpId="0" animBg="1"/>
      <p:bldP spid="98312" grpId="0" animBg="1"/>
      <p:bldP spid="98313" grpId="0" animBg="1"/>
      <p:bldP spid="98314" grpId="0"/>
      <p:bldP spid="98316" grpId="0" animBg="1"/>
      <p:bldP spid="98317" grpId="0" animBg="1"/>
      <p:bldP spid="98318" grpId="0" animBg="1"/>
      <p:bldP spid="98319" grpId="0" animBg="1"/>
      <p:bldP spid="98320" grpId="0" animBg="1"/>
      <p:bldP spid="98321" grpId="0"/>
      <p:bldP spid="98322" grpId="0" animBg="1"/>
      <p:bldP spid="98324" grpId="0" animBg="1"/>
      <p:bldP spid="983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AutoShape 34"/>
          <p:cNvSpPr>
            <a:spLocks noChangeArrowheads="1"/>
          </p:cNvSpPr>
          <p:nvPr/>
        </p:nvSpPr>
        <p:spPr bwMode="gray">
          <a:xfrm>
            <a:off x="2884351" y="1808284"/>
            <a:ext cx="5596270" cy="854356"/>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AutoShape 34"/>
          <p:cNvSpPr>
            <a:spLocks noChangeArrowheads="1"/>
          </p:cNvSpPr>
          <p:nvPr/>
        </p:nvSpPr>
        <p:spPr bwMode="gray">
          <a:xfrm>
            <a:off x="3131459" y="3027274"/>
            <a:ext cx="5596270" cy="854356"/>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 name="标题 1"/>
          <p:cNvSpPr>
            <a:spLocks noGrp="1"/>
          </p:cNvSpPr>
          <p:nvPr>
            <p:ph type="title"/>
          </p:nvPr>
        </p:nvSpPr>
        <p:spPr/>
        <p:txBody>
          <a:bodyPr/>
          <a:lstStyle/>
          <a:p>
            <a:r>
              <a:rPr lang="ru-RU"/>
              <a:t>Проблемы резервного копирования данных</a:t>
            </a:r>
          </a:p>
        </p:txBody>
      </p:sp>
      <p:grpSp>
        <p:nvGrpSpPr>
          <p:cNvPr id="40" name="Group 3"/>
          <p:cNvGrpSpPr>
            <a:grpSpLocks/>
          </p:cNvGrpSpPr>
          <p:nvPr/>
        </p:nvGrpSpPr>
        <p:grpSpPr bwMode="auto">
          <a:xfrm>
            <a:off x="-1640617" y="1035779"/>
            <a:ext cx="10034855" cy="4826000"/>
            <a:chOff x="-1400" y="1008"/>
            <a:chExt cx="6319" cy="3039"/>
          </a:xfrm>
        </p:grpSpPr>
        <p:sp>
          <p:nvSpPr>
            <p:cNvPr id="41" name="AutoShape 4"/>
            <p:cNvSpPr>
              <a:spLocks noChangeArrowheads="1"/>
            </p:cNvSpPr>
            <p:nvPr/>
          </p:nvSpPr>
          <p:spPr bwMode="ltGray">
            <a:xfrm rot="5400000">
              <a:off x="-1417" y="102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CCCCCC">
                    <a:gamma/>
                    <a:tint val="45490"/>
                    <a:invGamma/>
                  </a:srgbClr>
                </a:gs>
                <a:gs pos="50000">
                  <a:srgbClr val="CCCCCC"/>
                </a:gs>
                <a:gs pos="100000">
                  <a:srgbClr val="CCCCCC">
                    <a:gamma/>
                    <a:tint val="45490"/>
                    <a:invGamma/>
                  </a:srgbClr>
                </a:gs>
              </a:gsLst>
              <a:lin ang="0" scaled="1"/>
            </a:gradFill>
            <a:ln w="9525" algn="ctr">
              <a:noFill/>
              <a:miter lim="800000"/>
              <a:headEnd/>
              <a:tailEnd/>
            </a:ln>
            <a:effectLst/>
          </p:spPr>
          <p:txBody>
            <a:bodyPr wrap="none" anchor="ct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AutoShape 5"/>
            <p:cNvSpPr>
              <a:spLocks noChangeArrowheads="1"/>
            </p:cNvSpPr>
            <p:nvPr/>
          </p:nvSpPr>
          <p:spPr bwMode="ltGray">
            <a:xfrm rot="5400000" flipH="1">
              <a:off x="-1162" y="1299"/>
              <a:ext cx="2540" cy="247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CCCCCC"/>
                </a:gs>
                <a:gs pos="100000">
                  <a:srgbClr val="CCCCCC">
                    <a:gamma/>
                    <a:tint val="0"/>
                    <a:invGamma/>
                  </a:srgbClr>
                </a:gs>
              </a:gsLst>
              <a:lin ang="5400000" scaled="1"/>
            </a:gradFill>
            <a:ln w="0" algn="ctr">
              <a:noFill/>
              <a:miter lim="800000"/>
              <a:headEnd/>
              <a:tailEnd/>
            </a:ln>
            <a:effectLst/>
          </p:spPr>
          <p:txBody>
            <a:bodyPr wrap="none" anchor="ct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Oval 23"/>
            <p:cNvSpPr>
              <a:spLocks noChangeArrowheads="1"/>
            </p:cNvSpPr>
            <p:nvPr/>
          </p:nvSpPr>
          <p:spPr bwMode="gray">
            <a:xfrm>
              <a:off x="1324" y="1588"/>
              <a:ext cx="163" cy="328"/>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Oval 32"/>
            <p:cNvSpPr>
              <a:spLocks noChangeArrowheads="1"/>
            </p:cNvSpPr>
            <p:nvPr/>
          </p:nvSpPr>
          <p:spPr bwMode="gray">
            <a:xfrm>
              <a:off x="1516" y="2395"/>
              <a:ext cx="163" cy="328"/>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6" name="Group 33"/>
            <p:cNvGrpSpPr>
              <a:grpSpLocks/>
            </p:cNvGrpSpPr>
            <p:nvPr/>
          </p:nvGrpSpPr>
          <p:grpSpPr bwMode="auto">
            <a:xfrm>
              <a:off x="1314" y="3041"/>
              <a:ext cx="3605" cy="538"/>
              <a:chOff x="1314" y="3041"/>
              <a:chExt cx="3605" cy="538"/>
            </a:xfrm>
          </p:grpSpPr>
          <p:sp>
            <p:nvSpPr>
              <p:cNvPr id="50" name="AutoShape 34"/>
              <p:cNvSpPr>
                <a:spLocks noChangeArrowheads="1"/>
              </p:cNvSpPr>
              <p:nvPr/>
            </p:nvSpPr>
            <p:spPr bwMode="gray">
              <a:xfrm>
                <a:off x="1395" y="3041"/>
                <a:ext cx="3524" cy="538"/>
              </a:xfrm>
              <a:prstGeom prst="roundRect">
                <a:avLst>
                  <a:gd name="adj" fmla="val 50000"/>
                </a:avLst>
              </a:prstGeom>
              <a:noFill/>
              <a:ln w="28575" algn="ctr">
                <a:solidFill>
                  <a:srgbClr val="CC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800" b="1"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Oval 41"/>
              <p:cNvSpPr>
                <a:spLocks noChangeArrowheads="1"/>
              </p:cNvSpPr>
              <p:nvPr/>
            </p:nvSpPr>
            <p:spPr bwMode="gray">
              <a:xfrm>
                <a:off x="1314" y="3076"/>
                <a:ext cx="163" cy="328"/>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defRPr>
                </a:lvl9pPr>
              </a:lstStyle>
              <a:p>
                <a:pPr marL="0" marR="0" lvl="0" indent="0" algn="ctr" defTabSz="914400" eaLnBrk="1" fontAlgn="t" latinLnBrk="0" hangingPunct="1">
                  <a:lnSpc>
                    <a:spcPct val="100000"/>
                  </a:lnSpc>
                  <a:spcBef>
                    <a:spcPct val="0"/>
                  </a:spcBef>
                  <a:spcAft>
                    <a:spcPct val="0"/>
                  </a:spcAft>
                  <a:buClrTx/>
                  <a:buSzTx/>
                  <a:buFontTx/>
                  <a:buNone/>
                  <a:tabLst/>
                  <a:defRPr/>
                </a:pPr>
                <a:endParaRPr kumimoji="0" lang="en-US" altLang="zh-CN" sz="1800" b="0" i="0" u="none" strike="noStrike" kern="0" cap="none" spc="0" normalizeH="0" baseline="0" noProof="0" dirty="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70" name="矩形 69"/>
          <p:cNvSpPr/>
          <p:nvPr/>
        </p:nvSpPr>
        <p:spPr>
          <a:xfrm>
            <a:off x="3021214" y="4457356"/>
            <a:ext cx="5706515" cy="461665"/>
          </a:xfrm>
          <a:prstGeom prst="rect">
            <a:avLst/>
          </a:prstGeom>
        </p:spPr>
        <p:txBody>
          <a:bodyPr wrap="square">
            <a:spAutoFit/>
          </a:bodyPr>
          <a:lstStyle/>
          <a:p>
            <a:pPr>
              <a:spcBef>
                <a:spcPct val="20000"/>
              </a:spcBef>
            </a:pPr>
            <a:r>
              <a:rPr lang="ru-RU" sz="2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Угрозы безопасности</a:t>
            </a:r>
          </a:p>
        </p:txBody>
      </p:sp>
      <p:sp>
        <p:nvSpPr>
          <p:cNvPr id="72" name="圆角矩形 71"/>
          <p:cNvSpPr/>
          <p:nvPr/>
        </p:nvSpPr>
        <p:spPr bwMode="auto">
          <a:xfrm>
            <a:off x="1673867" y="2119479"/>
            <a:ext cx="460191" cy="2516220"/>
          </a:xfrm>
          <a:prstGeom prst="roundRect">
            <a:avLst/>
          </a:prstGeom>
          <a:solidFill>
            <a:srgbClr val="FFFFFF">
              <a:lumMod val="95000"/>
            </a:srgbClr>
          </a:solidFill>
          <a:ln w="25400" cap="flat" cmpd="sng" algn="ctr">
            <a:solidFill>
              <a:srgbClr val="C0000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t" latinLnBrk="0" hangingPunct="1">
              <a:lnSpc>
                <a:spcPct val="100000"/>
              </a:lnSpc>
              <a:spcBef>
                <a:spcPct val="0"/>
              </a:spcBef>
              <a:spcAft>
                <a:spcPct val="0"/>
              </a:spcAft>
              <a:buClrTx/>
              <a:buSzTx/>
              <a:buFontTx/>
              <a:buNone/>
              <a:tabLst/>
              <a:defRPr/>
            </a:pPr>
            <a:endParaRPr kumimoji="0" lang="en-US" altLang="zh-CN" sz="1000" b="0" i="0" u="none" strike="noStrike" kern="0" cap="none" spc="0" normalizeH="0" baseline="0" noProof="0" dirty="0" smtClean="0">
              <a:ln>
                <a:noFill/>
              </a:ln>
              <a:solidFill>
                <a:srgbClr val="000000"/>
              </a:solidFill>
              <a:effectLst/>
              <a:uLnTx/>
              <a:uFillTx/>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rot="16200000">
            <a:off x="955385" y="3097902"/>
            <a:ext cx="1870983" cy="461665"/>
          </a:xfrm>
          <a:prstGeom prst="rect">
            <a:avLst/>
          </a:prstGeom>
        </p:spPr>
        <p:txBody>
          <a:bodyPr wrap="square">
            <a:spAutoFit/>
          </a:bodyPr>
          <a:lstStyle/>
          <a:p>
            <a:pPr defTabSz="914400" fontAlgn="t">
              <a:spcBef>
                <a:spcPct val="0"/>
              </a:spcBef>
              <a:spcAft>
                <a:spcPct val="0"/>
              </a:spcAft>
            </a:pPr>
            <a:r>
              <a:rPr lang="ru-RU" sz="24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Проблемы</a:t>
            </a:r>
            <a:endParaRPr lang="ru-RU" sz="2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p:cNvSpPr/>
          <p:nvPr/>
        </p:nvSpPr>
        <p:spPr>
          <a:xfrm>
            <a:off x="3338114" y="3217947"/>
            <a:ext cx="3329758" cy="461665"/>
          </a:xfrm>
          <a:prstGeom prst="rect">
            <a:avLst/>
          </a:prstGeom>
        </p:spPr>
        <p:txBody>
          <a:bodyPr wrap="none">
            <a:spAutoFit/>
          </a:bodyPr>
          <a:lstStyle/>
          <a:p>
            <a:pPr lvl="0"/>
            <a:r>
              <a:rPr lang="ru-RU" sz="24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Многочисленные копии данных</a:t>
            </a:r>
          </a:p>
        </p:txBody>
      </p:sp>
      <p:sp>
        <p:nvSpPr>
          <p:cNvPr id="82" name="矩形 81"/>
          <p:cNvSpPr/>
          <p:nvPr/>
        </p:nvSpPr>
        <p:spPr>
          <a:xfrm>
            <a:off x="3085258" y="2039802"/>
            <a:ext cx="3294492" cy="461665"/>
          </a:xfrm>
          <a:prstGeom prst="rect">
            <a:avLst/>
          </a:prstGeom>
        </p:spPr>
        <p:txBody>
          <a:bodyPr wrap="none">
            <a:spAutoFit/>
          </a:bodyPr>
          <a:lstStyle/>
          <a:p>
            <a:pPr lvl="0"/>
            <a:r>
              <a:rPr lang="ru-RU" sz="24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Сложная реализация</a:t>
            </a:r>
          </a:p>
        </p:txBody>
      </p:sp>
    </p:spTree>
    <p:extLst>
      <p:ext uri="{BB962C8B-B14F-4D97-AF65-F5344CB8AC3E}">
        <p14:creationId xmlns:p14="http://schemas.microsoft.com/office/powerpoint/2010/main" val="4073098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type="body" sz="quarter" idx="10"/>
          </p:nvPr>
        </p:nvSpPr>
        <p:spPr/>
        <p:txBody>
          <a:bodyPr/>
          <a:lstStyle/>
          <a:p>
            <a:r>
              <a:rPr lang="ru-RU">
                <a:solidFill>
                  <a:schemeClr val="bg1">
                    <a:lumMod val="50000"/>
                  </a:schemeClr>
                </a:solidFill>
                <a:sym typeface="Huawei Sans" panose="020C0503030203020204" pitchFamily="34" charset="0"/>
              </a:rPr>
              <a:t>Обзор</a:t>
            </a:r>
          </a:p>
          <a:p>
            <a:r>
              <a:rPr lang="ru-RU" b="1">
                <a:sym typeface="Huawei Sans" panose="020C0503030203020204" pitchFamily="34" charset="0"/>
              </a:rPr>
              <a:t>Архитектура</a:t>
            </a:r>
          </a:p>
          <a:p>
            <a:r>
              <a:rPr lang="ru-RU">
                <a:solidFill>
                  <a:schemeClr val="bg1">
                    <a:lumMod val="50000"/>
                  </a:schemeClr>
                </a:solidFill>
                <a:sym typeface="Huawei Sans" panose="020C0503030203020204" pitchFamily="34" charset="0"/>
              </a:rPr>
              <a:t>Сетевые топологии</a:t>
            </a:r>
          </a:p>
          <a:p>
            <a:r>
              <a:rPr lang="ru-RU">
                <a:solidFill>
                  <a:schemeClr val="bg1">
                    <a:lumMod val="50000"/>
                  </a:schemeClr>
                </a:solidFill>
                <a:sym typeface="Huawei Sans" panose="020C0503030203020204" pitchFamily="34" charset="0"/>
              </a:rPr>
              <a:t>Распространенные технологии</a:t>
            </a:r>
          </a:p>
          <a:p>
            <a:r>
              <a:rPr lang="ru-RU">
                <a:solidFill>
                  <a:schemeClr val="bg1">
                    <a:lumMod val="50000"/>
                  </a:schemeClr>
                </a:solidFill>
                <a:sym typeface="Huawei Sans" panose="020C0503030203020204" pitchFamily="34" charset="0"/>
              </a:rPr>
              <a:t>Сценарии применения</a:t>
            </a:r>
          </a:p>
          <a:p>
            <a:pPr marL="0" indent="0">
              <a:buNone/>
            </a:pPr>
            <a:endParaRPr lang="en-US" altLang="zh-CN" dirty="0">
              <a:sym typeface="Huawei Sans" panose="020C0503030203020204" pitchFamily="34" charset="0"/>
            </a:endParaRPr>
          </a:p>
        </p:txBody>
      </p:sp>
    </p:spTree>
    <p:extLst>
      <p:ext uri="{BB962C8B-B14F-4D97-AF65-F5344CB8AC3E}">
        <p14:creationId xmlns:p14="http://schemas.microsoft.com/office/powerpoint/2010/main" val="2888417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ru-RU"/>
              <a:t>Компоненты</a:t>
            </a:r>
          </a:p>
        </p:txBody>
      </p:sp>
      <p:grpSp>
        <p:nvGrpSpPr>
          <p:cNvPr id="27" name="组合 26"/>
          <p:cNvGrpSpPr/>
          <p:nvPr/>
        </p:nvGrpSpPr>
        <p:grpSpPr>
          <a:xfrm>
            <a:off x="1265710" y="1519292"/>
            <a:ext cx="9235750" cy="4429103"/>
            <a:chOff x="1265710" y="1519292"/>
            <a:chExt cx="9235750" cy="4429103"/>
          </a:xfrm>
        </p:grpSpPr>
        <p:cxnSp>
          <p:nvCxnSpPr>
            <p:cNvPr id="3" name="直接连接符 2"/>
            <p:cNvCxnSpPr/>
            <p:nvPr/>
          </p:nvCxnSpPr>
          <p:spPr>
            <a:xfrm>
              <a:off x="5333396" y="2023454"/>
              <a:ext cx="0" cy="2525398"/>
            </a:xfrm>
            <a:prstGeom prst="line">
              <a:avLst/>
            </a:prstGeom>
            <a:noFill/>
            <a:ln w="19050">
              <a:solidFill>
                <a:schemeClr val="tx1"/>
              </a:solidFill>
              <a:round/>
              <a:headEnd type="none" w="med" len="med"/>
              <a:tailEnd type="triangle" w="med" len="med"/>
            </a:ln>
          </p:spPr>
        </p:cxnSp>
        <p:cxnSp>
          <p:nvCxnSpPr>
            <p:cNvPr id="4" name="直接连接符 3"/>
            <p:cNvCxnSpPr/>
            <p:nvPr/>
          </p:nvCxnSpPr>
          <p:spPr>
            <a:xfrm>
              <a:off x="4133396" y="3229974"/>
              <a:ext cx="96703" cy="222647"/>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a:endCxn id="24" idx="3"/>
            </p:cNvCxnSpPr>
            <p:nvPr/>
          </p:nvCxnSpPr>
          <p:spPr>
            <a:xfrm flipH="1">
              <a:off x="4363823" y="2597893"/>
              <a:ext cx="1245233" cy="585615"/>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6" name="直接连接符 5"/>
            <p:cNvCxnSpPr>
              <a:stCxn id="25" idx="1"/>
            </p:cNvCxnSpPr>
            <p:nvPr/>
          </p:nvCxnSpPr>
          <p:spPr>
            <a:xfrm flipH="1">
              <a:off x="3595389" y="3181509"/>
              <a:ext cx="246942" cy="231068"/>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a:endCxn id="24" idx="1"/>
            </p:cNvCxnSpPr>
            <p:nvPr/>
          </p:nvCxnSpPr>
          <p:spPr>
            <a:xfrm>
              <a:off x="2683860" y="2735323"/>
              <a:ext cx="1060675" cy="448185"/>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a:off x="4224050" y="3229974"/>
              <a:ext cx="1874688" cy="356614"/>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0" name="TextBox 47"/>
            <p:cNvSpPr txBox="1">
              <a:spLocks noChangeArrowheads="1"/>
            </p:cNvSpPr>
            <p:nvPr/>
          </p:nvSpPr>
          <p:spPr bwMode="auto">
            <a:xfrm>
              <a:off x="3296303" y="3966279"/>
              <a:ext cx="1035738" cy="392397"/>
            </a:xfrm>
            <a:prstGeom prst="rect">
              <a:avLst/>
            </a:prstGeom>
            <a:noFill/>
            <a:ln w="9525">
              <a:noFill/>
              <a:miter lim="800000"/>
              <a:headEnd/>
              <a:tailEnd/>
            </a:ln>
          </p:spPr>
          <p:txBody>
            <a:bodyPr wrap="square" lIns="68562" tIns="34281" rIns="68562" bIns="34281">
              <a:spAutoFit/>
            </a:bodyPr>
            <a:lstStyle/>
            <a:p>
              <a:pPr algn="ctr"/>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СХД</a:t>
              </a:r>
            </a:p>
          </p:txBody>
        </p:sp>
        <p:sp>
          <p:nvSpPr>
            <p:cNvPr id="11" name="Text Box 158"/>
            <p:cNvSpPr txBox="1">
              <a:spLocks noChangeArrowheads="1"/>
            </p:cNvSpPr>
            <p:nvPr/>
          </p:nvSpPr>
          <p:spPr bwMode="auto">
            <a:xfrm>
              <a:off x="5390262" y="3854359"/>
              <a:ext cx="1368988" cy="263131"/>
            </a:xfrm>
            <a:prstGeom prst="rect">
              <a:avLst/>
            </a:prstGeom>
            <a:noFill/>
            <a:ln w="9525" algn="ctr">
              <a:noFill/>
              <a:miter lim="800000"/>
              <a:headEnd/>
              <a:tailEnd/>
            </a:ln>
          </p:spPr>
          <p:txBody>
            <a:bodyPr wrap="square" lIns="68562" tIns="34281" rIns="68562" bIns="34281">
              <a:spAutoFit/>
            </a:bodyPr>
            <a:lstStyle/>
            <a:p>
              <a:pPr algn="ctr" defTabSz="601106">
                <a:lnSpc>
                  <a:spcPct val="60000"/>
                </a:lnSpc>
                <a:spcBef>
                  <a:spcPct val="50000"/>
                </a:spcBef>
              </a:pPr>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Накопители резервных копий</a:t>
              </a:r>
            </a:p>
          </p:txBody>
        </p:sp>
        <p:sp>
          <p:nvSpPr>
            <p:cNvPr id="12" name="Line 11"/>
            <p:cNvSpPr>
              <a:spLocks noChangeShapeType="1"/>
            </p:cNvSpPr>
            <p:nvPr/>
          </p:nvSpPr>
          <p:spPr bwMode="auto">
            <a:xfrm rot="600000">
              <a:off x="3991614" y="2041219"/>
              <a:ext cx="44446" cy="260547"/>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3" name="直接连接符 12"/>
            <p:cNvCxnSpPr/>
            <p:nvPr/>
          </p:nvCxnSpPr>
          <p:spPr>
            <a:xfrm>
              <a:off x="2647870" y="2021964"/>
              <a:ext cx="3920107" cy="232"/>
            </a:xfrm>
            <a:prstGeom prst="line">
              <a:avLst/>
            </a:prstGeom>
            <a:noFill/>
            <a:ln w="19050">
              <a:solidFill>
                <a:schemeClr val="tx1"/>
              </a:solidFill>
              <a:round/>
              <a:headEnd/>
              <a:tailEnd/>
            </a:ln>
          </p:spPr>
        </p:cxnSp>
        <p:sp>
          <p:nvSpPr>
            <p:cNvPr id="14" name="Line 11"/>
            <p:cNvSpPr>
              <a:spLocks noChangeShapeType="1"/>
            </p:cNvSpPr>
            <p:nvPr/>
          </p:nvSpPr>
          <p:spPr bwMode="auto">
            <a:xfrm rot="600000">
              <a:off x="3358230" y="2041178"/>
              <a:ext cx="40707" cy="223129"/>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11"/>
            <p:cNvSpPr>
              <a:spLocks noChangeShapeType="1"/>
            </p:cNvSpPr>
            <p:nvPr/>
          </p:nvSpPr>
          <p:spPr bwMode="auto">
            <a:xfrm rot="600000">
              <a:off x="5779709" y="2033129"/>
              <a:ext cx="39457" cy="229963"/>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Line 11"/>
            <p:cNvSpPr>
              <a:spLocks noChangeShapeType="1"/>
            </p:cNvSpPr>
            <p:nvPr/>
          </p:nvSpPr>
          <p:spPr bwMode="auto">
            <a:xfrm rot="600000">
              <a:off x="6283474" y="2033083"/>
              <a:ext cx="38357" cy="223556"/>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7" name="直接连接符 16"/>
            <p:cNvCxnSpPr/>
            <p:nvPr/>
          </p:nvCxnSpPr>
          <p:spPr>
            <a:xfrm>
              <a:off x="3370375" y="2704829"/>
              <a:ext cx="475229" cy="390458"/>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8" name="直接连接符 17"/>
            <p:cNvCxnSpPr>
              <a:endCxn id="24" idx="0"/>
            </p:cNvCxnSpPr>
            <p:nvPr/>
          </p:nvCxnSpPr>
          <p:spPr>
            <a:xfrm>
              <a:off x="3973297" y="2720487"/>
              <a:ext cx="80882" cy="299870"/>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19" name="Line 11"/>
            <p:cNvSpPr>
              <a:spLocks noChangeShapeType="1"/>
            </p:cNvSpPr>
            <p:nvPr/>
          </p:nvSpPr>
          <p:spPr bwMode="auto">
            <a:xfrm rot="600000">
              <a:off x="4721955" y="2040801"/>
              <a:ext cx="36237" cy="221769"/>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0" name="直接连接符 19"/>
            <p:cNvCxnSpPr>
              <a:endCxn id="25" idx="0"/>
            </p:cNvCxnSpPr>
            <p:nvPr/>
          </p:nvCxnSpPr>
          <p:spPr>
            <a:xfrm flipH="1">
              <a:off x="4104378" y="2626923"/>
              <a:ext cx="629572" cy="438082"/>
            </a:xfrm>
            <a:prstGeom prst="line">
              <a:avLst/>
            </a:prstGeom>
            <a:ln w="19050">
              <a:solidFill>
                <a:srgbClr val="FFC000"/>
              </a:solidFill>
            </a:ln>
          </p:spPr>
          <p:style>
            <a:lnRef idx="1">
              <a:schemeClr val="accent2"/>
            </a:lnRef>
            <a:fillRef idx="0">
              <a:schemeClr val="accent2"/>
            </a:fillRef>
            <a:effectRef idx="0">
              <a:schemeClr val="accent2"/>
            </a:effectRef>
            <a:fontRef idx="minor">
              <a:schemeClr val="tx1"/>
            </a:fontRef>
          </p:style>
        </p:cxnSp>
        <p:sp>
          <p:nvSpPr>
            <p:cNvPr id="21" name="TextBox 40"/>
            <p:cNvSpPr txBox="1">
              <a:spLocks noChangeArrowheads="1"/>
            </p:cNvSpPr>
            <p:nvPr/>
          </p:nvSpPr>
          <p:spPr bwMode="auto">
            <a:xfrm>
              <a:off x="5348685" y="2756711"/>
              <a:ext cx="701382" cy="553980"/>
            </a:xfrm>
            <a:prstGeom prst="rect">
              <a:avLst/>
            </a:prstGeom>
            <a:noFill/>
            <a:ln w="9525">
              <a:noFill/>
              <a:miter lim="800000"/>
              <a:headEnd/>
              <a:tailEnd/>
            </a:ln>
          </p:spPr>
          <p:txBody>
            <a:bodyPr wrap="square" lIns="68562" tIns="34281" rIns="68562" bIns="34281">
              <a:spAutoFit/>
            </a:bodyPr>
            <a:lstStyle/>
            <a:p>
              <a:pPr algn="ctr"/>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Медиа-сервер </a:t>
              </a:r>
            </a:p>
            <a:p>
              <a:pPr algn="ctr"/>
              <a:endPar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AutoShape 9"/>
            <p:cNvSpPr>
              <a:spLocks noChangeArrowheads="1"/>
            </p:cNvSpPr>
            <p:nvPr/>
          </p:nvSpPr>
          <p:spPr bwMode="auto">
            <a:xfrm>
              <a:off x="3480995" y="1524670"/>
              <a:ext cx="1221979" cy="255146"/>
            </a:xfrm>
            <a:prstGeom prst="roundRect">
              <a:avLst>
                <a:gd name="adj" fmla="val 16667"/>
              </a:avLst>
            </a:prstGeom>
            <a:solidFill>
              <a:srgbClr val="FFFFFF"/>
            </a:solidFill>
            <a:ln w="15875" algn="ctr">
              <a:solidFill>
                <a:srgbClr val="6FBBF9"/>
              </a:solidFill>
              <a:round/>
              <a:headEnd/>
              <a:tailEnd/>
            </a:ln>
          </p:spPr>
          <p:txBody>
            <a:bodyPr wrap="none" lIns="0" tIns="0" rIns="0" bIns="0" anchor="ctr"/>
            <a:lstStyle/>
            <a:p>
              <a:pPr algn="ctr" eaLnBrk="0" hangingPunct="0"/>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ЦОД</a:t>
              </a:r>
            </a:p>
          </p:txBody>
        </p:sp>
        <p:grpSp>
          <p:nvGrpSpPr>
            <p:cNvPr id="23" name="组合 163"/>
            <p:cNvGrpSpPr/>
            <p:nvPr/>
          </p:nvGrpSpPr>
          <p:grpSpPr>
            <a:xfrm>
              <a:off x="3744535" y="3020357"/>
              <a:ext cx="621889" cy="326301"/>
              <a:chOff x="4733763" y="3140968"/>
              <a:chExt cx="830900" cy="338442"/>
            </a:xfrm>
          </p:grpSpPr>
          <p:pic>
            <p:nvPicPr>
              <p:cNvPr id="24"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25" name="Rectangle 265"/>
              <p:cNvSpPr>
                <a:spLocks noChangeArrowheads="1"/>
              </p:cNvSpPr>
              <p:nvPr/>
            </p:nvSpPr>
            <p:spPr bwMode="auto">
              <a:xfrm>
                <a:off x="4864427" y="3187277"/>
                <a:ext cx="700236" cy="241677"/>
              </a:xfrm>
              <a:prstGeom prst="rect">
                <a:avLst/>
              </a:prstGeom>
              <a:noFill/>
              <a:ln w="9525" algn="ctr">
                <a:noFill/>
                <a:miter lim="800000"/>
                <a:headEnd/>
                <a:tailEnd/>
              </a:ln>
            </p:spPr>
            <p:txBody>
              <a:bodyPr wrap="square" lIns="78355" tIns="39177" rIns="78355" bIns="39177">
                <a:spAutoFit/>
              </a:bodyPr>
              <a:lstStyle/>
              <a:p>
                <a:pPr defTabSz="601106">
                  <a:spcBef>
                    <a:spcPct val="50000"/>
                  </a:spcBef>
                </a:pPr>
                <a:r>
                  <a:rPr lang="ru-RU" sz="10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p>
            </p:txBody>
          </p:sp>
        </p:grpSp>
        <p:sp>
          <p:nvSpPr>
            <p:cNvPr id="26" name="AutoShape 9"/>
            <p:cNvSpPr>
              <a:spLocks noChangeArrowheads="1"/>
            </p:cNvSpPr>
            <p:nvPr/>
          </p:nvSpPr>
          <p:spPr bwMode="auto">
            <a:xfrm>
              <a:off x="5473923" y="1519292"/>
              <a:ext cx="1165293" cy="301167"/>
            </a:xfrm>
            <a:prstGeom prst="roundRect">
              <a:avLst>
                <a:gd name="adj" fmla="val 16667"/>
              </a:avLst>
            </a:prstGeom>
            <a:solidFill>
              <a:srgbClr val="FFFFFF"/>
            </a:solidFill>
            <a:ln w="15875" algn="ctr">
              <a:solidFill>
                <a:srgbClr val="6FBBF9"/>
              </a:solidFill>
              <a:round/>
              <a:headEnd/>
              <a:tailEnd/>
            </a:ln>
          </p:spPr>
          <p:txBody>
            <a:bodyPr wrap="none" lIns="0" tIns="0" rIns="0" bIns="0" anchor="ctr"/>
            <a:lstStyle/>
            <a:p>
              <a:pPr algn="ctr" eaLnBrk="0" hangingPunct="0"/>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Резервный ЦОД</a:t>
              </a:r>
            </a:p>
          </p:txBody>
        </p:sp>
        <p:sp>
          <p:nvSpPr>
            <p:cNvPr id="28" name="Line 11"/>
            <p:cNvSpPr>
              <a:spLocks noChangeShapeType="1"/>
            </p:cNvSpPr>
            <p:nvPr/>
          </p:nvSpPr>
          <p:spPr bwMode="auto">
            <a:xfrm rot="600000">
              <a:off x="2661468" y="2025719"/>
              <a:ext cx="42990" cy="254218"/>
            </a:xfrm>
            <a:prstGeom prst="line">
              <a:avLst/>
            </a:prstGeom>
            <a:noFill/>
            <a:ln w="19050">
              <a:solidFill>
                <a:schemeClr val="tx1"/>
              </a:solidFill>
              <a:round/>
              <a:headEnd/>
              <a:tailEnd/>
            </a:ln>
          </p:spPr>
          <p:txBody>
            <a:bodyPr lIns="68562" tIns="34281" rIns="68562" bIns="34281"/>
            <a:lstStyle/>
            <a:p>
              <a:endParaRPr lang="en-US" altLang="zh-CN"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31" name="直接连接符 30"/>
            <p:cNvCxnSpPr>
              <a:endCxn id="1061" idx="0"/>
            </p:cNvCxnSpPr>
            <p:nvPr/>
          </p:nvCxnSpPr>
          <p:spPr>
            <a:xfrm flipH="1">
              <a:off x="2505123" y="2776893"/>
              <a:ext cx="36046" cy="1606450"/>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51" name="TextBox 1055"/>
            <p:cNvSpPr txBox="1"/>
            <p:nvPr/>
          </p:nvSpPr>
          <p:spPr>
            <a:xfrm>
              <a:off x="3548298" y="2205901"/>
              <a:ext cx="501579" cy="223120"/>
            </a:xfrm>
            <a:prstGeom prst="rect">
              <a:avLst/>
            </a:prstGeom>
            <a:noFill/>
          </p:spPr>
          <p:txBody>
            <a:bodyPr wrap="square" lIns="68562" tIns="34281" rIns="68562" bIns="34281" rtlCol="0">
              <a:spAutoFit/>
            </a:bodyPr>
            <a:lstStyle/>
            <a:p>
              <a:r>
                <a:rPr lang="ru-RU" sz="10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1052" name="Text Box 36"/>
            <p:cNvSpPr txBox="1">
              <a:spLocks noChangeArrowheads="1"/>
            </p:cNvSpPr>
            <p:nvPr/>
          </p:nvSpPr>
          <p:spPr bwMode="gray">
            <a:xfrm>
              <a:off x="2379622" y="1796666"/>
              <a:ext cx="679312" cy="240496"/>
            </a:xfrm>
            <a:prstGeom prst="rect">
              <a:avLst/>
            </a:prstGeom>
            <a:noFill/>
            <a:ln w="9525">
              <a:noFill/>
              <a:miter lim="800000"/>
              <a:headEnd/>
              <a:tailEnd/>
            </a:ln>
          </p:spPr>
          <p:txBody>
            <a:bodyPr lIns="0" tIns="0" rIns="0" bIns="0" anchor="ctr"/>
            <a:lstStyle/>
            <a:p>
              <a:pPr algn="ctr" defTabSz="601106"/>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cxnSp>
          <p:nvCxnSpPr>
            <p:cNvPr id="1057" name="直接连接符 1056"/>
            <p:cNvCxnSpPr/>
            <p:nvPr/>
          </p:nvCxnSpPr>
          <p:spPr>
            <a:xfrm>
              <a:off x="4786323" y="3346658"/>
              <a:ext cx="122009" cy="1033906"/>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58" name="矩形 1057"/>
            <p:cNvSpPr/>
            <p:nvPr/>
          </p:nvSpPr>
          <p:spPr bwMode="auto">
            <a:xfrm>
              <a:off x="2347695" y="2081185"/>
              <a:ext cx="2867964" cy="988081"/>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9" name="矩形 1058"/>
            <p:cNvSpPr/>
            <p:nvPr/>
          </p:nvSpPr>
          <p:spPr bwMode="auto">
            <a:xfrm>
              <a:off x="5446338" y="2110724"/>
              <a:ext cx="1354970" cy="1134516"/>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60" name="直接连接符 1059"/>
            <p:cNvCxnSpPr/>
            <p:nvPr/>
          </p:nvCxnSpPr>
          <p:spPr>
            <a:xfrm>
              <a:off x="6730795" y="2703223"/>
              <a:ext cx="598928" cy="81524"/>
            </a:xfrm>
            <a:prstGeom prst="line">
              <a:avLst/>
            </a:prstGeom>
            <a:ln>
              <a:headEnd/>
              <a:tailEnd type="triangle"/>
            </a:ln>
          </p:spPr>
          <p:style>
            <a:lnRef idx="1">
              <a:schemeClr val="dk1"/>
            </a:lnRef>
            <a:fillRef idx="0">
              <a:schemeClr val="dk1"/>
            </a:fillRef>
            <a:effectRef idx="0">
              <a:schemeClr val="dk1"/>
            </a:effectRef>
            <a:fontRef idx="minor">
              <a:schemeClr val="tx1"/>
            </a:fontRef>
          </p:style>
        </p:cxnSp>
        <p:sp>
          <p:nvSpPr>
            <p:cNvPr id="1061" name="Rectangle 31"/>
            <p:cNvSpPr>
              <a:spLocks noChangeArrowheads="1"/>
            </p:cNvSpPr>
            <p:nvPr/>
          </p:nvSpPr>
          <p:spPr bwMode="auto">
            <a:xfrm>
              <a:off x="1265710" y="4383343"/>
              <a:ext cx="2478825" cy="15650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2" name="矩形 1061"/>
            <p:cNvSpPr/>
            <p:nvPr/>
          </p:nvSpPr>
          <p:spPr bwMode="auto">
            <a:xfrm>
              <a:off x="5437272" y="3274981"/>
              <a:ext cx="1332096" cy="837811"/>
            </a:xfrm>
            <a:prstGeom prst="rect">
              <a:avLst/>
            </a:prstGeom>
            <a:noFill/>
            <a:ln w="12700" cap="flat" cmpd="sng" algn="ctr">
              <a:solidFill>
                <a:schemeClr val="accent1">
                  <a:lumMod val="75000"/>
                </a:schemeClr>
              </a:solidFill>
              <a:prstDash val="sysDash"/>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17">
                <a:buClr>
                  <a:srgbClr val="CC9900"/>
                </a:buClr>
                <a:buFont typeface="Wingdings" pitchFamily="2" charset="2"/>
                <a:buChar char="n"/>
              </a:pPr>
              <a:endParaRPr lang="en-US" altLang="zh-CN" sz="10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3" name="Rectangle 31"/>
            <p:cNvSpPr>
              <a:spLocks noChangeArrowheads="1"/>
            </p:cNvSpPr>
            <p:nvPr/>
          </p:nvSpPr>
          <p:spPr bwMode="auto">
            <a:xfrm>
              <a:off x="7235088" y="4399037"/>
              <a:ext cx="2747036" cy="15439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4" name="Rectangle 31"/>
            <p:cNvSpPr>
              <a:spLocks noChangeArrowheads="1"/>
            </p:cNvSpPr>
            <p:nvPr/>
          </p:nvSpPr>
          <p:spPr bwMode="auto">
            <a:xfrm>
              <a:off x="7384364" y="2016638"/>
              <a:ext cx="3117096" cy="176184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ko-KR"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5" name="文本占位符 1063"/>
            <p:cNvSpPr txBox="1">
              <a:spLocks/>
            </p:cNvSpPr>
            <p:nvPr/>
          </p:nvSpPr>
          <p:spPr>
            <a:xfrm>
              <a:off x="1301263" y="4874197"/>
              <a:ext cx="2480414" cy="916167"/>
            </a:xfrm>
            <a:prstGeom prst="rect">
              <a:avLst/>
            </a:prstGeom>
          </p:spPr>
          <p:txBody>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0" indent="0">
                <a:lnSpc>
                  <a:spcPct val="100000"/>
                </a:lnSpc>
                <a:spcBef>
                  <a:spcPts val="0"/>
                </a:spcBef>
                <a:buNone/>
              </a:pPr>
              <a:r>
                <a:rPr lang="ru-RU" sz="1050" dirty="0">
                  <a:latin typeface="Huawei Sans" panose="020C0503030203020204" pitchFamily="34" charset="0"/>
                  <a:cs typeface="Huawei Sans" panose="020C0503030203020204" pitchFamily="34" charset="0"/>
                  <a:sym typeface="Huawei Sans" panose="020C0503030203020204" pitchFamily="34" charset="0"/>
                </a:rPr>
                <a:t>Клиентский агент программного обеспечения резервного копирования </a:t>
              </a:r>
              <a:r>
                <a:rPr lang="ru-RU" sz="1050" dirty="0" smtClean="0">
                  <a:latin typeface="Huawei Sans" panose="020C0503030203020204" pitchFamily="34" charset="0"/>
                  <a:cs typeface="Huawei Sans" panose="020C0503030203020204" pitchFamily="34" charset="0"/>
                  <a:sym typeface="Huawei Sans" panose="020C0503030203020204" pitchFamily="34" charset="0"/>
                </a:rPr>
                <a:t>устанавливается </a:t>
              </a:r>
              <a:r>
                <a:rPr lang="ru-RU" sz="1050" dirty="0">
                  <a:latin typeface="Huawei Sans" panose="020C0503030203020204" pitchFamily="34" charset="0"/>
                  <a:cs typeface="Huawei Sans" panose="020C0503030203020204" pitchFamily="34" charset="0"/>
                  <a:sym typeface="Huawei Sans" panose="020C0503030203020204" pitchFamily="34" charset="0"/>
                </a:rPr>
                <a:t>на сервисных хостах, которым требуется резервное копирование данных.</a:t>
              </a:r>
            </a:p>
          </p:txBody>
        </p:sp>
        <p:sp>
          <p:nvSpPr>
            <p:cNvPr id="1066" name="Rectangle 31"/>
            <p:cNvSpPr>
              <a:spLocks noChangeArrowheads="1"/>
            </p:cNvSpPr>
            <p:nvPr/>
          </p:nvSpPr>
          <p:spPr bwMode="auto">
            <a:xfrm>
              <a:off x="3923043" y="4380563"/>
              <a:ext cx="3165913" cy="1546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0" tIns="0" rIns="0" bIns="0" anchor="ctr" anchorCtr="0"/>
            <a:ls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a:lstStyle>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algn="ctr">
                <a:defRPr/>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7" name="文本占位符 1063"/>
            <p:cNvSpPr txBox="1">
              <a:spLocks/>
            </p:cNvSpPr>
            <p:nvPr/>
          </p:nvSpPr>
          <p:spPr bwMode="auto">
            <a:xfrm>
              <a:off x="3926625" y="4823665"/>
              <a:ext cx="3150736" cy="9195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Резервируемые данные передаются с клиента резервного копирования на сервер резервного копирования по сети резервирования.</a:t>
              </a:r>
            </a:p>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 качестве сети используется сеть TCP, IP или </a:t>
              </a:r>
              <a:r>
                <a:rPr lang="ru-RU" sz="105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Fibre</a:t>
              </a: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05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Channel</a:t>
              </a:r>
              <a:r>
                <a:rPr lang="ru-RU"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8" name="文本占位符 1063"/>
            <p:cNvSpPr txBox="1">
              <a:spLocks/>
            </p:cNvSpPr>
            <p:nvPr/>
          </p:nvSpPr>
          <p:spPr bwMode="auto">
            <a:xfrm>
              <a:off x="7235088" y="4749416"/>
              <a:ext cx="2747036" cy="839457"/>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Устройства, хранящие резервные копии данных.</a:t>
              </a:r>
            </a:p>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Например, ленточная библиотека, виртуальная ленточная библиотека, дисковый массив, башенный накопитель CD-ROM и облачное </a:t>
              </a:r>
              <a:r>
                <a:rPr lang="ru-RU" sz="105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хранилище.</a:t>
              </a:r>
              <a:endPar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9" name="文本占位符 1063"/>
            <p:cNvSpPr txBox="1">
              <a:spLocks/>
            </p:cNvSpPr>
            <p:nvPr/>
          </p:nvSpPr>
          <p:spPr bwMode="auto">
            <a:xfrm>
              <a:off x="7395888" y="2567563"/>
              <a:ext cx="3039804" cy="1177097"/>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lvl1pPr marL="301625" indent="-301625" algn="l" defTabSz="801688" rtl="0" eaLnBrk="1" fontAlgn="base" hangingPunct="1">
                <a:lnSpc>
                  <a:spcPct val="140000"/>
                </a:lnSpc>
                <a:spcBef>
                  <a:spcPct val="30000"/>
                </a:spcBef>
                <a:spcAft>
                  <a:spcPct val="0"/>
                </a:spcAft>
                <a:buClr>
                  <a:schemeClr val="bg1">
                    <a:lumMod val="50000"/>
                  </a:schemeClr>
                </a:buClr>
                <a:buSzPct val="60000"/>
                <a:buFont typeface="Wingdings" pitchFamily="2" charset="2"/>
                <a:buChar char="l"/>
                <a:defRPr sz="2200">
                  <a:solidFill>
                    <a:schemeClr val="tx1"/>
                  </a:solidFill>
                  <a:latin typeface="Arial"/>
                  <a:ea typeface="+mn-ea"/>
                  <a:cs typeface="+mn-cs"/>
                </a:defRPr>
              </a:lvl1pPr>
              <a:lvl2pPr marL="654050" indent="-252413" algn="l" defTabSz="801688" rtl="0" eaLnBrk="1" fontAlgn="base" hangingPunct="1">
                <a:lnSpc>
                  <a:spcPct val="140000"/>
                </a:lnSpc>
                <a:spcBef>
                  <a:spcPct val="30000"/>
                </a:spcBef>
                <a:spcAft>
                  <a:spcPct val="0"/>
                </a:spcAft>
                <a:buClr>
                  <a:schemeClr val="tx1"/>
                </a:buClr>
                <a:buSzPct val="50000"/>
                <a:buFont typeface="Wingdings" pitchFamily="2" charset="2"/>
                <a:buChar char="p"/>
                <a:defRPr sz="2000">
                  <a:solidFill>
                    <a:schemeClr val="tx1"/>
                  </a:solidFill>
                  <a:latin typeface="Arial"/>
                  <a:ea typeface="+mn-ea"/>
                </a:defRPr>
              </a:lvl2pPr>
              <a:lvl3pPr marL="1003300" indent="-201613" algn="l" defTabSz="801688" rtl="0" eaLnBrk="1" fontAlgn="base" hangingPunct="1">
                <a:lnSpc>
                  <a:spcPct val="140000"/>
                </a:lnSpc>
                <a:spcBef>
                  <a:spcPct val="30000"/>
                </a:spcBef>
                <a:spcAft>
                  <a:spcPct val="0"/>
                </a:spcAft>
                <a:buSzPct val="50000"/>
                <a:buFont typeface="Wingdings" pitchFamily="2" charset="2"/>
                <a:buChar char="n"/>
                <a:defRPr>
                  <a:solidFill>
                    <a:schemeClr val="tx1"/>
                  </a:solidFill>
                  <a:latin typeface="Arial" pitchFamily="34" charset="0"/>
                  <a:ea typeface="+mn-ea"/>
                </a:defRPr>
              </a:lvl3pPr>
              <a:lvl4pPr marL="1400175" indent="-198438" algn="l" defTabSz="801688" rtl="0" eaLnBrk="1" fontAlgn="base" hangingPunct="1">
                <a:lnSpc>
                  <a:spcPct val="140000"/>
                </a:lnSpc>
                <a:spcBef>
                  <a:spcPct val="30000"/>
                </a:spcBef>
                <a:spcAft>
                  <a:spcPct val="0"/>
                </a:spcAft>
                <a:buChar char="–"/>
                <a:defRPr sz="1600">
                  <a:solidFill>
                    <a:schemeClr val="tx1"/>
                  </a:solidFill>
                  <a:latin typeface="Arial"/>
                  <a:ea typeface="+mn-ea"/>
                </a:defRPr>
              </a:lvl4pPr>
              <a:lvl5pPr marL="1801813" indent="-201613" algn="l" defTabSz="801688" rtl="0" eaLnBrk="1" fontAlgn="base" hangingPunct="1">
                <a:lnSpc>
                  <a:spcPct val="140000"/>
                </a:lnSpc>
                <a:spcBef>
                  <a:spcPct val="30000"/>
                </a:spcBef>
                <a:spcAft>
                  <a:spcPct val="0"/>
                </a:spcAft>
                <a:buFont typeface="FrutigerNext LT Medium" pitchFamily="34" charset="0"/>
                <a:buChar char="~"/>
                <a:defRPr sz="1600">
                  <a:solidFill>
                    <a:schemeClr val="tx1"/>
                  </a:solidFill>
                  <a:latin typeface="Arial"/>
                  <a:ea typeface="+mn-ea"/>
                </a:defRPr>
              </a:lvl5pPr>
              <a:lvl6pPr marL="22590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6pPr>
              <a:lvl7pPr marL="27162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7pPr>
              <a:lvl8pPr marL="31734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8pPr>
              <a:lvl9pPr marL="3630613" indent="-201613" algn="l" defTabSz="801688" rtl="0" fontAlgn="base">
                <a:lnSpc>
                  <a:spcPct val="140000"/>
                </a:lnSpc>
                <a:spcBef>
                  <a:spcPct val="30000"/>
                </a:spcBef>
                <a:spcAft>
                  <a:spcPct val="0"/>
                </a:spcAft>
                <a:buFont typeface="FrutigerNext LT Medium" pitchFamily="34" charset="0"/>
                <a:buChar char="~"/>
                <a:defRPr sz="1600">
                  <a:solidFill>
                    <a:schemeClr val="tx1"/>
                  </a:solidFill>
                  <a:latin typeface="Arial"/>
                  <a:ea typeface="+mn-ea"/>
                </a:defRPr>
              </a:lvl9pPr>
            </a:lstStyle>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Включает ПО управления резервным копированием и серверы.</a:t>
              </a:r>
            </a:p>
            <a:p>
              <a:pPr marL="179388" indent="-179388">
                <a:lnSpc>
                  <a:spcPct val="100000"/>
                </a:lnSpc>
                <a:spcBef>
                  <a:spcPts val="0"/>
                </a:spcBef>
                <a:spcAft>
                  <a:spcPts val="0"/>
                </a:spcAft>
                <a:buClrTx/>
                <a:buSzPct val="50000"/>
              </a:pPr>
              <a:r>
                <a:rPr lang="ru-RU"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Автоматически запускает и выполняет задачу резервного копирования, а также считывает и записывает данные с клиента резервного копирования на резервный носитель.</a:t>
              </a:r>
            </a:p>
          </p:txBody>
        </p:sp>
        <p:sp>
          <p:nvSpPr>
            <p:cNvPr id="1071" name="TextBox 40"/>
            <p:cNvSpPr txBox="1">
              <a:spLocks noChangeArrowheads="1"/>
            </p:cNvSpPr>
            <p:nvPr/>
          </p:nvSpPr>
          <p:spPr bwMode="auto">
            <a:xfrm>
              <a:off x="5975205" y="2728814"/>
              <a:ext cx="1491194" cy="715562"/>
            </a:xfrm>
            <a:prstGeom prst="rect">
              <a:avLst/>
            </a:prstGeom>
            <a:noFill/>
            <a:ln w="9525">
              <a:noFill/>
              <a:miter lim="800000"/>
              <a:headEnd/>
              <a:tailEnd/>
            </a:ln>
          </p:spPr>
          <p:txBody>
            <a:bodyPr wrap="square" lIns="68562" tIns="34281" rIns="68562" bIns="34281">
              <a:spAutoFit/>
            </a:bodyPr>
            <a:lstStyle/>
            <a:p>
              <a:pPr algn="ctr"/>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управления резервным копированием</a:t>
              </a:r>
            </a:p>
            <a:p>
              <a:pPr algn="ctr"/>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1072" name="TextBox 40"/>
            <p:cNvSpPr txBox="1">
              <a:spLocks noChangeArrowheads="1"/>
            </p:cNvSpPr>
            <p:nvPr/>
          </p:nvSpPr>
          <p:spPr bwMode="auto">
            <a:xfrm>
              <a:off x="1265710" y="2633400"/>
              <a:ext cx="1278462" cy="392397"/>
            </a:xfrm>
            <a:prstGeom prst="rect">
              <a:avLst/>
            </a:prstGeom>
            <a:noFill/>
            <a:ln w="9525">
              <a:noFill/>
              <a:miter lim="800000"/>
              <a:headEnd/>
              <a:tailEnd/>
            </a:ln>
          </p:spPr>
          <p:txBody>
            <a:bodyPr wrap="square" lIns="68562" tIns="34281" rIns="68562" bIns="34281">
              <a:spAutoFit/>
            </a:bodyPr>
            <a:lstStyle/>
            <a:p>
              <a:pPr algn="ctr"/>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приложений</a:t>
              </a:r>
            </a:p>
            <a:p>
              <a:pPr algn="ctr"/>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cxnSp>
          <p:nvCxnSpPr>
            <p:cNvPr id="1073" name="直接连接符 1072"/>
            <p:cNvCxnSpPr/>
            <p:nvPr/>
          </p:nvCxnSpPr>
          <p:spPr>
            <a:xfrm>
              <a:off x="6262154" y="3572971"/>
              <a:ext cx="1700577" cy="750812"/>
            </a:xfrm>
            <a:prstGeom prst="line">
              <a:avLst/>
            </a:prstGeom>
            <a:ln>
              <a:headEnd/>
              <a:tailEnd type="triangle"/>
            </a:ln>
          </p:spPr>
          <p:style>
            <a:lnRef idx="1">
              <a:schemeClr val="dk1"/>
            </a:lnRef>
            <a:fillRef idx="0">
              <a:schemeClr val="dk1"/>
            </a:fillRef>
            <a:effectRef idx="0">
              <a:schemeClr val="dk1"/>
            </a:effectRef>
            <a:fontRef idx="minor">
              <a:schemeClr val="tx1"/>
            </a:fontRef>
          </p:style>
        </p:cxnSp>
        <p:grpSp>
          <p:nvGrpSpPr>
            <p:cNvPr id="1086" name="组合 1085"/>
            <p:cNvGrpSpPr>
              <a:grpSpLocks noChangeAspect="1"/>
            </p:cNvGrpSpPr>
            <p:nvPr/>
          </p:nvGrpSpPr>
          <p:grpSpPr>
            <a:xfrm>
              <a:off x="3840896" y="2289138"/>
              <a:ext cx="408803" cy="487755"/>
              <a:chOff x="1596351" y="1240543"/>
              <a:chExt cx="864712" cy="1031715"/>
            </a:xfrm>
          </p:grpSpPr>
          <p:grpSp>
            <p:nvGrpSpPr>
              <p:cNvPr id="1087" name="组合 1086"/>
              <p:cNvGrpSpPr/>
              <p:nvPr/>
            </p:nvGrpSpPr>
            <p:grpSpPr>
              <a:xfrm>
                <a:off x="1596351" y="1240543"/>
                <a:ext cx="693123" cy="1008000"/>
                <a:chOff x="1596351" y="1240543"/>
                <a:chExt cx="693123" cy="1008000"/>
              </a:xfrm>
            </p:grpSpPr>
            <p:sp>
              <p:nvSpPr>
                <p:cNvPr id="1092" name="圆角矩形 109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3" name="矩形 109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4" name="矩形 109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5" name="矩形 109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6" name="矩形 109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7" name="矩形 109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88" name="组合 1087"/>
              <p:cNvGrpSpPr/>
              <p:nvPr/>
            </p:nvGrpSpPr>
            <p:grpSpPr>
              <a:xfrm>
                <a:off x="1819353" y="1692649"/>
                <a:ext cx="641710" cy="579609"/>
                <a:chOff x="1819353" y="1692649"/>
                <a:chExt cx="641710" cy="579609"/>
              </a:xfrm>
            </p:grpSpPr>
            <p:sp>
              <p:nvSpPr>
                <p:cNvPr id="1089" name="任意多边形 1088"/>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0" name="圆角矩形 1089"/>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1" name="圆角矩形 1090"/>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098" name="组合 1097"/>
            <p:cNvGrpSpPr/>
            <p:nvPr/>
          </p:nvGrpSpPr>
          <p:grpSpPr>
            <a:xfrm>
              <a:off x="2467788" y="2314416"/>
              <a:ext cx="398536" cy="477780"/>
              <a:chOff x="5570815" y="4017867"/>
              <a:chExt cx="876413" cy="1041804"/>
            </a:xfrm>
          </p:grpSpPr>
          <p:grpSp>
            <p:nvGrpSpPr>
              <p:cNvPr id="1099" name="组合 1098"/>
              <p:cNvGrpSpPr/>
              <p:nvPr/>
            </p:nvGrpSpPr>
            <p:grpSpPr>
              <a:xfrm>
                <a:off x="5570815" y="4017867"/>
                <a:ext cx="693123" cy="1008000"/>
                <a:chOff x="1596351" y="1240543"/>
                <a:chExt cx="693123" cy="1008000"/>
              </a:xfrm>
            </p:grpSpPr>
            <p:sp>
              <p:nvSpPr>
                <p:cNvPr id="1117" name="圆角矩形 111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8" name="矩形 111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9" name="矩形 111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0" name="矩形 111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1" name="矩形 112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2" name="矩形 112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00"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1"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2"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3"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4"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5"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6"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7"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8"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9"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0"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1"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2"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3"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4"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5"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6"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23" name="组合 1122"/>
            <p:cNvGrpSpPr/>
            <p:nvPr/>
          </p:nvGrpSpPr>
          <p:grpSpPr>
            <a:xfrm>
              <a:off x="4586936" y="2284095"/>
              <a:ext cx="398536" cy="477780"/>
              <a:chOff x="5570815" y="4017867"/>
              <a:chExt cx="876413" cy="1041804"/>
            </a:xfrm>
          </p:grpSpPr>
          <p:grpSp>
            <p:nvGrpSpPr>
              <p:cNvPr id="1124" name="组合 1123"/>
              <p:cNvGrpSpPr/>
              <p:nvPr/>
            </p:nvGrpSpPr>
            <p:grpSpPr>
              <a:xfrm>
                <a:off x="5570815" y="4017867"/>
                <a:ext cx="693123" cy="1008000"/>
                <a:chOff x="1596351" y="1240543"/>
                <a:chExt cx="693123" cy="1008000"/>
              </a:xfrm>
            </p:grpSpPr>
            <p:sp>
              <p:nvSpPr>
                <p:cNvPr id="1142" name="圆角矩形 114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3" name="矩形 114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4" name="矩形 114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5" name="矩形 114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6" name="矩形 114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7" name="矩形 114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125"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6"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7"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8"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9"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0"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1"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2"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3"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4"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5"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6"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7"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8"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9"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0"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1"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48" name="组合 1147"/>
            <p:cNvGrpSpPr/>
            <p:nvPr/>
          </p:nvGrpSpPr>
          <p:grpSpPr>
            <a:xfrm>
              <a:off x="5973537" y="3347292"/>
              <a:ext cx="364541" cy="498729"/>
              <a:chOff x="1596351" y="1240543"/>
              <a:chExt cx="693123" cy="1008000"/>
            </a:xfrm>
          </p:grpSpPr>
          <p:sp>
            <p:nvSpPr>
              <p:cNvPr id="1149" name="圆角矩形 114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0" name="矩形 114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1" name="矩形 115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2" name="矩形 115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3" name="矩形 115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4" name="矩形 115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55" name="组合 1154"/>
            <p:cNvGrpSpPr/>
            <p:nvPr/>
          </p:nvGrpSpPr>
          <p:grpSpPr>
            <a:xfrm>
              <a:off x="5577409" y="2276610"/>
              <a:ext cx="364541" cy="498729"/>
              <a:chOff x="1596351" y="1240543"/>
              <a:chExt cx="693123" cy="1008000"/>
            </a:xfrm>
          </p:grpSpPr>
          <p:sp>
            <p:nvSpPr>
              <p:cNvPr id="1156" name="圆角矩形 1155"/>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7" name="矩形 1156"/>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8" name="矩形 115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9" name="矩形 115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0" name="矩形 1159"/>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1" name="矩形 1160"/>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82" name="组合 1181"/>
            <p:cNvGrpSpPr/>
            <p:nvPr/>
          </p:nvGrpSpPr>
          <p:grpSpPr>
            <a:xfrm>
              <a:off x="3324144" y="3362497"/>
              <a:ext cx="490729" cy="555505"/>
              <a:chOff x="4325400" y="316519"/>
              <a:chExt cx="1007648" cy="1027990"/>
            </a:xfrm>
          </p:grpSpPr>
          <p:grpSp>
            <p:nvGrpSpPr>
              <p:cNvPr id="1183" name="组合 1182"/>
              <p:cNvGrpSpPr/>
              <p:nvPr/>
            </p:nvGrpSpPr>
            <p:grpSpPr>
              <a:xfrm>
                <a:off x="4325400" y="386269"/>
                <a:ext cx="1007648" cy="888489"/>
                <a:chOff x="4976774" y="6406237"/>
                <a:chExt cx="1425410" cy="1256848"/>
              </a:xfrm>
            </p:grpSpPr>
            <p:grpSp>
              <p:nvGrpSpPr>
                <p:cNvPr id="1190" name="组合 1189"/>
                <p:cNvGrpSpPr/>
                <p:nvPr/>
              </p:nvGrpSpPr>
              <p:grpSpPr>
                <a:xfrm>
                  <a:off x="5421698" y="6406237"/>
                  <a:ext cx="980486" cy="1256848"/>
                  <a:chOff x="7621955" y="2122692"/>
                  <a:chExt cx="980486" cy="1256848"/>
                </a:xfrm>
              </p:grpSpPr>
              <p:sp>
                <p:nvSpPr>
                  <p:cNvPr id="1197" name="圆角矩形 1196"/>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8" name="矩形 1197"/>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9" name="矩形 1198"/>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0" name="矩形 1199"/>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1" name="矩形 1200"/>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191" name="组合 1190"/>
                <p:cNvGrpSpPr/>
                <p:nvPr/>
              </p:nvGrpSpPr>
              <p:grpSpPr>
                <a:xfrm>
                  <a:off x="4976774" y="6406237"/>
                  <a:ext cx="980486" cy="1256848"/>
                  <a:chOff x="7621955" y="2122692"/>
                  <a:chExt cx="980486" cy="1256848"/>
                </a:xfrm>
              </p:grpSpPr>
              <p:sp>
                <p:nvSpPr>
                  <p:cNvPr id="1192" name="圆角矩形 1191"/>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3" name="矩形 1192"/>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4" name="矩形 1193"/>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5" name="矩形 1194"/>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6" name="矩形 1195"/>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4" name="组合 1183"/>
              <p:cNvGrpSpPr/>
              <p:nvPr/>
            </p:nvGrpSpPr>
            <p:grpSpPr>
              <a:xfrm>
                <a:off x="4482662" y="316519"/>
                <a:ext cx="693123" cy="1027990"/>
                <a:chOff x="7621955" y="1925355"/>
                <a:chExt cx="980486" cy="1454185"/>
              </a:xfrm>
            </p:grpSpPr>
            <p:sp>
              <p:nvSpPr>
                <p:cNvPr id="1185" name="圆角矩形 1184"/>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6" name="矩形 1185"/>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7" name="矩形 1186"/>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8" name="矩形 1187"/>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9" name="矩形 1188"/>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02" name="组合 1201"/>
            <p:cNvGrpSpPr/>
            <p:nvPr/>
          </p:nvGrpSpPr>
          <p:grpSpPr>
            <a:xfrm>
              <a:off x="4070875" y="3377992"/>
              <a:ext cx="490729" cy="555505"/>
              <a:chOff x="4325400" y="316519"/>
              <a:chExt cx="1007648" cy="1027990"/>
            </a:xfrm>
          </p:grpSpPr>
          <p:grpSp>
            <p:nvGrpSpPr>
              <p:cNvPr id="1203" name="组合 1202"/>
              <p:cNvGrpSpPr/>
              <p:nvPr/>
            </p:nvGrpSpPr>
            <p:grpSpPr>
              <a:xfrm>
                <a:off x="4325400" y="386269"/>
                <a:ext cx="1007648" cy="888489"/>
                <a:chOff x="4976774" y="6406237"/>
                <a:chExt cx="1425410" cy="1256848"/>
              </a:xfrm>
            </p:grpSpPr>
            <p:grpSp>
              <p:nvGrpSpPr>
                <p:cNvPr id="1210" name="组合 1209"/>
                <p:cNvGrpSpPr/>
                <p:nvPr/>
              </p:nvGrpSpPr>
              <p:grpSpPr>
                <a:xfrm>
                  <a:off x="5421698" y="6406237"/>
                  <a:ext cx="980486" cy="1256848"/>
                  <a:chOff x="7621955" y="2122692"/>
                  <a:chExt cx="980486" cy="1256848"/>
                </a:xfrm>
              </p:grpSpPr>
              <p:sp>
                <p:nvSpPr>
                  <p:cNvPr id="1217" name="圆角矩形 1216"/>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8" name="矩形 1217"/>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9" name="矩形 1218"/>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0" name="矩形 1219"/>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1" name="矩形 1220"/>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11" name="组合 1210"/>
                <p:cNvGrpSpPr/>
                <p:nvPr/>
              </p:nvGrpSpPr>
              <p:grpSpPr>
                <a:xfrm>
                  <a:off x="4976774" y="6406237"/>
                  <a:ext cx="980486" cy="1256848"/>
                  <a:chOff x="7621955" y="2122692"/>
                  <a:chExt cx="980486" cy="1256848"/>
                </a:xfrm>
              </p:grpSpPr>
              <p:sp>
                <p:nvSpPr>
                  <p:cNvPr id="1212" name="圆角矩形 1211"/>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3" name="矩形 1212"/>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4" name="矩形 1213"/>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5" name="矩形 1214"/>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6" name="矩形 1215"/>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04" name="组合 1203"/>
              <p:cNvGrpSpPr/>
              <p:nvPr/>
            </p:nvGrpSpPr>
            <p:grpSpPr>
              <a:xfrm>
                <a:off x="4482662" y="316519"/>
                <a:ext cx="693123" cy="1027990"/>
                <a:chOff x="7621955" y="1925355"/>
                <a:chExt cx="980486" cy="1454185"/>
              </a:xfrm>
            </p:grpSpPr>
            <p:sp>
              <p:nvSpPr>
                <p:cNvPr id="1205" name="圆角矩形 1204"/>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6" name="矩形 1205"/>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7" name="矩形 1206"/>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8" name="矩形 1207"/>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9" name="矩形 1208"/>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222" name="组合 1221"/>
            <p:cNvGrpSpPr/>
            <p:nvPr/>
          </p:nvGrpSpPr>
          <p:grpSpPr>
            <a:xfrm>
              <a:off x="6138754" y="2278148"/>
              <a:ext cx="375442" cy="492222"/>
              <a:chOff x="1596351" y="1240543"/>
              <a:chExt cx="693123" cy="1008000"/>
            </a:xfrm>
          </p:grpSpPr>
          <p:sp>
            <p:nvSpPr>
              <p:cNvPr id="1223" name="圆角矩形 122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4" name="矩形 122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5" name="矩形 122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6" name="矩形 122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7" name="矩形 122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8" name="矩形 122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1" name="组合 1240"/>
            <p:cNvGrpSpPr/>
            <p:nvPr/>
          </p:nvGrpSpPr>
          <p:grpSpPr>
            <a:xfrm>
              <a:off x="3217614" y="2294580"/>
              <a:ext cx="373794" cy="471101"/>
              <a:chOff x="9580971" y="3985830"/>
              <a:chExt cx="727494" cy="1038718"/>
            </a:xfrm>
          </p:grpSpPr>
          <p:grpSp>
            <p:nvGrpSpPr>
              <p:cNvPr id="1242" name="组合 1241"/>
              <p:cNvGrpSpPr/>
              <p:nvPr/>
            </p:nvGrpSpPr>
            <p:grpSpPr>
              <a:xfrm>
                <a:off x="9580971" y="3985830"/>
                <a:ext cx="693123" cy="1008000"/>
                <a:chOff x="1596351" y="1240543"/>
                <a:chExt cx="693123" cy="1008000"/>
              </a:xfrm>
            </p:grpSpPr>
            <p:sp>
              <p:nvSpPr>
                <p:cNvPr id="1252" name="圆角矩形 1251"/>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3" name="矩形 1252"/>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4" name="矩形 1253"/>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5" name="矩形 1254"/>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6" name="矩形 1255"/>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7" name="矩形 1256"/>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3" name="组合 1242"/>
              <p:cNvGrpSpPr/>
              <p:nvPr/>
            </p:nvGrpSpPr>
            <p:grpSpPr>
              <a:xfrm>
                <a:off x="9856718" y="4436505"/>
                <a:ext cx="451747" cy="588043"/>
                <a:chOff x="8356436" y="1363476"/>
                <a:chExt cx="756001" cy="984098"/>
              </a:xfrm>
            </p:grpSpPr>
            <p:grpSp>
              <p:nvGrpSpPr>
                <p:cNvPr id="1244" name="组合 1243"/>
                <p:cNvGrpSpPr/>
                <p:nvPr/>
              </p:nvGrpSpPr>
              <p:grpSpPr>
                <a:xfrm>
                  <a:off x="8356436" y="1363476"/>
                  <a:ext cx="756001" cy="984098"/>
                  <a:chOff x="2995127" y="697010"/>
                  <a:chExt cx="1007709" cy="1033674"/>
                </a:xfrm>
              </p:grpSpPr>
              <p:sp>
                <p:nvSpPr>
                  <p:cNvPr id="1250" name="任意多边形 1249"/>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1" name="椭圆 1250"/>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45" name="组合 1244"/>
                <p:cNvGrpSpPr/>
                <p:nvPr/>
              </p:nvGrpSpPr>
              <p:grpSpPr>
                <a:xfrm>
                  <a:off x="8580337" y="1725847"/>
                  <a:ext cx="290395" cy="422319"/>
                  <a:chOff x="1596351" y="1240543"/>
                  <a:chExt cx="693123" cy="1008000"/>
                </a:xfrm>
              </p:grpSpPr>
              <p:sp>
                <p:nvSpPr>
                  <p:cNvPr id="1246" name="圆角矩形 1245"/>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7" name="矩形 1246"/>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8" name="矩形 1247"/>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9" name="矩形 1248"/>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258" name="TextBox 40"/>
            <p:cNvSpPr txBox="1">
              <a:spLocks noChangeArrowheads="1"/>
            </p:cNvSpPr>
            <p:nvPr/>
          </p:nvSpPr>
          <p:spPr bwMode="auto">
            <a:xfrm>
              <a:off x="2514703" y="2805459"/>
              <a:ext cx="1278462" cy="230814"/>
            </a:xfrm>
            <a:prstGeom prst="rect">
              <a:avLst/>
            </a:prstGeom>
            <a:noFill/>
            <a:ln w="9525">
              <a:noFill/>
              <a:miter lim="800000"/>
              <a:headEnd/>
              <a:tailEnd/>
            </a:ln>
          </p:spPr>
          <p:txBody>
            <a:bodyPr wrap="square" lIns="68562" tIns="34281" rIns="68562" bIns="34281">
              <a:spAutoFit/>
            </a:bodyPr>
            <a:lstStyle/>
            <a:p>
              <a:pPr algn="ctr"/>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базы данных</a:t>
              </a:r>
            </a:p>
          </p:txBody>
        </p:sp>
        <p:sp>
          <p:nvSpPr>
            <p:cNvPr id="1259" name="TextBox 40"/>
            <p:cNvSpPr txBox="1">
              <a:spLocks noChangeArrowheads="1"/>
            </p:cNvSpPr>
            <p:nvPr/>
          </p:nvSpPr>
          <p:spPr bwMode="auto">
            <a:xfrm>
              <a:off x="3527143" y="2775172"/>
              <a:ext cx="1278462" cy="230814"/>
            </a:xfrm>
            <a:prstGeom prst="rect">
              <a:avLst/>
            </a:prstGeom>
            <a:noFill/>
            <a:ln w="9525">
              <a:noFill/>
              <a:miter lim="800000"/>
              <a:headEnd/>
              <a:tailEnd/>
            </a:ln>
          </p:spPr>
          <p:txBody>
            <a:bodyPr wrap="square" lIns="68562" tIns="34281" rIns="68562" bIns="34281">
              <a:spAutoFit/>
            </a:bodyPr>
            <a:lstStyle/>
            <a:p>
              <a:pPr algn="ctr"/>
              <a:r>
                <a:rPr lang="ru-RU" sz="105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Файл-сервер</a:t>
              </a:r>
            </a:p>
          </p:txBody>
        </p:sp>
        <p:sp>
          <p:nvSpPr>
            <p:cNvPr id="1260" name="TextBox 40"/>
            <p:cNvSpPr txBox="1">
              <a:spLocks noChangeArrowheads="1"/>
            </p:cNvSpPr>
            <p:nvPr/>
          </p:nvSpPr>
          <p:spPr bwMode="auto">
            <a:xfrm>
              <a:off x="3771658" y="1963663"/>
              <a:ext cx="1278462" cy="230814"/>
            </a:xfrm>
            <a:prstGeom prst="rect">
              <a:avLst/>
            </a:prstGeom>
            <a:noFill/>
            <a:ln w="9525">
              <a:noFill/>
              <a:miter lim="800000"/>
              <a:headEnd/>
              <a:tailEnd/>
            </a:ln>
          </p:spPr>
          <p:txBody>
            <a:bodyPr wrap="square" lIns="68562" tIns="34281" rIns="68562" bIns="34281">
              <a:spAutoFit/>
            </a:bodyPr>
            <a:lstStyle/>
            <a:p>
              <a:pPr algn="ctr"/>
              <a:r>
                <a:rPr lang="ru-RU" sz="105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приложений</a:t>
              </a:r>
            </a:p>
          </p:txBody>
        </p:sp>
        <p:sp>
          <p:nvSpPr>
            <p:cNvPr id="2" name="文本框 1"/>
            <p:cNvSpPr txBox="1"/>
            <p:nvPr/>
          </p:nvSpPr>
          <p:spPr>
            <a:xfrm>
              <a:off x="1546603" y="4389158"/>
              <a:ext cx="1905185" cy="523220"/>
            </a:xfrm>
            <a:prstGeom prst="rect">
              <a:avLst/>
            </a:prstGeom>
            <a:noFill/>
          </p:spPr>
          <p:txBody>
            <a:bodyPr wrap="square" rtlCol="0">
              <a:spAutoFit/>
            </a:bodyPr>
            <a:lstStyle/>
            <a:p>
              <a:pPr algn="ctr"/>
              <a:r>
                <a:rPr lang="ru-RU"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Клиент резервного копирования</a:t>
              </a:r>
            </a:p>
          </p:txBody>
        </p:sp>
        <p:sp>
          <p:nvSpPr>
            <p:cNvPr id="190" name="文本框 189"/>
            <p:cNvSpPr txBox="1"/>
            <p:nvPr/>
          </p:nvSpPr>
          <p:spPr>
            <a:xfrm>
              <a:off x="4366616" y="4436809"/>
              <a:ext cx="2317683" cy="307777"/>
            </a:xfrm>
            <a:prstGeom prst="rect">
              <a:avLst/>
            </a:prstGeom>
            <a:noFill/>
          </p:spPr>
          <p:txBody>
            <a:bodyPr wrap="square" rtlCol="0">
              <a:spAutoFit/>
            </a:bodyPr>
            <a:lstStyle/>
            <a:p>
              <a:pPr algn="ctr"/>
              <a:r>
                <a:rPr lang="ru-RU"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Сеть резервирования</a:t>
              </a:r>
            </a:p>
          </p:txBody>
        </p:sp>
        <p:sp>
          <p:nvSpPr>
            <p:cNvPr id="191" name="文本框 190"/>
            <p:cNvSpPr txBox="1"/>
            <p:nvPr/>
          </p:nvSpPr>
          <p:spPr>
            <a:xfrm>
              <a:off x="7708300" y="4342991"/>
              <a:ext cx="1756916" cy="307777"/>
            </a:xfrm>
            <a:prstGeom prst="rect">
              <a:avLst/>
            </a:prstGeom>
            <a:noFill/>
          </p:spPr>
          <p:txBody>
            <a:bodyPr wrap="square" rtlCol="0">
              <a:spAutoFit/>
            </a:bodyPr>
            <a:lstStyle/>
            <a:p>
              <a:pPr algn="ctr"/>
              <a:r>
                <a:rPr lang="ru-RU"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Накопители резервных копий</a:t>
              </a:r>
            </a:p>
          </p:txBody>
        </p:sp>
        <p:sp>
          <p:nvSpPr>
            <p:cNvPr id="192" name="文本框 191"/>
            <p:cNvSpPr txBox="1"/>
            <p:nvPr/>
          </p:nvSpPr>
          <p:spPr>
            <a:xfrm>
              <a:off x="7557610" y="2063201"/>
              <a:ext cx="2751901" cy="307777"/>
            </a:xfrm>
            <a:prstGeom prst="rect">
              <a:avLst/>
            </a:prstGeom>
            <a:noFill/>
          </p:spPr>
          <p:txBody>
            <a:bodyPr wrap="square" rtlCol="0">
              <a:spAutoFit/>
            </a:bodyPr>
            <a:lstStyle/>
            <a:p>
              <a:pPr algn="ctr"/>
              <a:r>
                <a:rPr lang="ru-RU" sz="140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Система управления резервным копированием</a:t>
              </a:r>
            </a:p>
          </p:txBody>
        </p:sp>
      </p:grpSp>
    </p:spTree>
    <p:extLst>
      <p:ext uri="{BB962C8B-B14F-4D97-AF65-F5344CB8AC3E}">
        <p14:creationId xmlns:p14="http://schemas.microsoft.com/office/powerpoint/2010/main" val="4185939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Три ключевые составляющие</a:t>
            </a:r>
          </a:p>
        </p:txBody>
      </p:sp>
      <p:grpSp>
        <p:nvGrpSpPr>
          <p:cNvPr id="3" name="组合 2"/>
          <p:cNvGrpSpPr/>
          <p:nvPr/>
        </p:nvGrpSpPr>
        <p:grpSpPr>
          <a:xfrm>
            <a:off x="856398" y="1179578"/>
            <a:ext cx="10869583" cy="4282014"/>
            <a:chOff x="711201" y="1509185"/>
            <a:chExt cx="11382293" cy="4173953"/>
          </a:xfrm>
        </p:grpSpPr>
        <p:sp>
          <p:nvSpPr>
            <p:cNvPr id="51" name="Text Box 43"/>
            <p:cNvSpPr txBox="1">
              <a:spLocks noChangeArrowheads="1"/>
            </p:cNvSpPr>
            <p:nvPr/>
          </p:nvSpPr>
          <p:spPr bwMode="auto">
            <a:xfrm>
              <a:off x="6191251" y="2372785"/>
              <a:ext cx="4358216" cy="764116"/>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fontAlgn="base" hangingPunct="0">
                <a:spcBef>
                  <a:spcPct val="0"/>
                </a:spcBef>
                <a:spcAft>
                  <a:spcPct val="0"/>
                </a:spcAft>
                <a:defRPr/>
              </a:pPr>
              <a:r>
                <a:rPr lang="ru-RU" sz="160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Целевое время восстановления (Recovery Time Objective, RTO)</a:t>
              </a:r>
            </a:p>
            <a:p>
              <a:pPr algn="ctr" defTabSz="1219170" fontAlgn="base" hangingPunct="0">
                <a:spcBef>
                  <a:spcPct val="0"/>
                </a:spcBef>
                <a:spcAft>
                  <a:spcPct val="0"/>
                </a:spcAft>
                <a:defRPr/>
              </a:pPr>
              <a:r>
                <a:rPr lang="ru-RU" sz="16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Допустимое время простоя</a:t>
              </a:r>
            </a:p>
          </p:txBody>
        </p:sp>
        <p:sp>
          <p:nvSpPr>
            <p:cNvPr id="11" name="AutoShape 7"/>
            <p:cNvSpPr>
              <a:spLocks noChangeArrowheads="1"/>
            </p:cNvSpPr>
            <p:nvPr/>
          </p:nvSpPr>
          <p:spPr bwMode="gray">
            <a:xfrm>
              <a:off x="5695951" y="3621618"/>
              <a:ext cx="5666316" cy="258233"/>
            </a:xfrm>
            <a:prstGeom prst="homePlate">
              <a:avLst>
                <a:gd name="adj" fmla="val 74929"/>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1" name="Text Box 8"/>
            <p:cNvSpPr txBox="1">
              <a:spLocks noChangeArrowheads="1"/>
            </p:cNvSpPr>
            <p:nvPr/>
          </p:nvSpPr>
          <p:spPr bwMode="gray">
            <a:xfrm>
              <a:off x="10708842" y="4270005"/>
              <a:ext cx="1384652" cy="30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приложений</a:t>
              </a:r>
            </a:p>
          </p:txBody>
        </p:sp>
        <p:sp>
          <p:nvSpPr>
            <p:cNvPr id="65542" name="Text Box 10"/>
            <p:cNvSpPr txBox="1">
              <a:spLocks noChangeArrowheads="1"/>
            </p:cNvSpPr>
            <p:nvPr/>
          </p:nvSpPr>
          <p:spPr bwMode="gray">
            <a:xfrm>
              <a:off x="9105901" y="4144435"/>
              <a:ext cx="167314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a:p>
              <a:pPr algn="ctr" defTabSz="1219170" fontAlgn="base">
                <a:lnSpc>
                  <a:spcPct val="85000"/>
                </a:lnSpc>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Завершение восстановления</a:t>
              </a:r>
            </a:p>
          </p:txBody>
        </p:sp>
        <p:sp>
          <p:nvSpPr>
            <p:cNvPr id="65543" name="Line 11"/>
            <p:cNvSpPr>
              <a:spLocks noChangeShapeType="1"/>
            </p:cNvSpPr>
            <p:nvPr/>
          </p:nvSpPr>
          <p:spPr bwMode="gray">
            <a:xfrm flipV="1">
              <a:off x="68770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5" name="Line 13"/>
            <p:cNvSpPr>
              <a:spLocks noChangeShapeType="1"/>
            </p:cNvSpPr>
            <p:nvPr/>
          </p:nvSpPr>
          <p:spPr bwMode="gray">
            <a:xfrm flipV="1">
              <a:off x="104203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6" name="Line 15"/>
            <p:cNvSpPr>
              <a:spLocks noChangeShapeType="1"/>
            </p:cNvSpPr>
            <p:nvPr/>
          </p:nvSpPr>
          <p:spPr bwMode="gray">
            <a:xfrm flipV="1">
              <a:off x="11190817"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AutoShape 17"/>
            <p:cNvSpPr>
              <a:spLocks noChangeArrowheads="1"/>
            </p:cNvSpPr>
            <p:nvPr/>
          </p:nvSpPr>
          <p:spPr bwMode="gray">
            <a:xfrm flipH="1">
              <a:off x="2745318" y="3621618"/>
              <a:ext cx="2933700" cy="258233"/>
            </a:xfrm>
            <a:prstGeom prst="homePlate">
              <a:avLst>
                <a:gd name="adj" fmla="val 604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8" name="Line 18"/>
            <p:cNvSpPr>
              <a:spLocks noChangeShapeType="1"/>
            </p:cNvSpPr>
            <p:nvPr/>
          </p:nvSpPr>
          <p:spPr bwMode="gray">
            <a:xfrm flipV="1">
              <a:off x="2762251" y="3879852"/>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49" name="Text Box 19"/>
            <p:cNvSpPr txBox="1">
              <a:spLocks noChangeArrowheads="1"/>
            </p:cNvSpPr>
            <p:nvPr/>
          </p:nvSpPr>
          <p:spPr bwMode="gray">
            <a:xfrm>
              <a:off x="2159003" y="4297432"/>
              <a:ext cx="1153583" cy="4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Завершение резервного копирования</a:t>
              </a:r>
            </a:p>
          </p:txBody>
        </p:sp>
        <p:sp>
          <p:nvSpPr>
            <p:cNvPr id="65550" name="Line 23"/>
            <p:cNvSpPr>
              <a:spLocks noChangeShapeType="1"/>
            </p:cNvSpPr>
            <p:nvPr/>
          </p:nvSpPr>
          <p:spPr bwMode="gray">
            <a:xfrm flipV="1">
              <a:off x="2745318" y="5171017"/>
              <a:ext cx="2933700"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Text Box 24"/>
            <p:cNvSpPr txBox="1">
              <a:spLocks noChangeArrowheads="1"/>
            </p:cNvSpPr>
            <p:nvPr/>
          </p:nvSpPr>
          <p:spPr bwMode="gray">
            <a:xfrm>
              <a:off x="3695701" y="5314951"/>
              <a:ext cx="647700"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ru-RU" sz="16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RPO</a:t>
              </a:r>
            </a:p>
          </p:txBody>
        </p:sp>
        <p:sp>
          <p:nvSpPr>
            <p:cNvPr id="65552" name="Line 26"/>
            <p:cNvSpPr>
              <a:spLocks noChangeShapeType="1"/>
            </p:cNvSpPr>
            <p:nvPr/>
          </p:nvSpPr>
          <p:spPr bwMode="gray">
            <a:xfrm>
              <a:off x="5679017" y="5171017"/>
              <a:ext cx="5511800"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3" name="AutoShape 28"/>
            <p:cNvSpPr>
              <a:spLocks noChangeArrowheads="1"/>
            </p:cNvSpPr>
            <p:nvPr/>
          </p:nvSpPr>
          <p:spPr bwMode="gray">
            <a:xfrm>
              <a:off x="5101167" y="3606800"/>
              <a:ext cx="1092200" cy="408517"/>
            </a:xfrm>
            <a:prstGeom prst="irregularSeal1">
              <a:avLst/>
            </a:prstGeom>
            <a:gradFill rotWithShape="1">
              <a:gsLst>
                <a:gs pos="0">
                  <a:srgbClr val="FFFF00"/>
                </a:gs>
                <a:gs pos="100000">
                  <a:srgbClr val="FF6600"/>
                </a:gs>
              </a:gsLst>
              <a:path path="shape">
                <a:fillToRect l="50000" t="50000" r="50000" b="50000"/>
              </a:path>
            </a:gradFill>
            <a:ln w="9525">
              <a:solidFill>
                <a:srgbClr val="FF0000"/>
              </a:solidFill>
              <a:miter lim="800000"/>
              <a:headEnd/>
              <a:tailEnd/>
            </a:ln>
          </p:spPr>
          <p:txBody>
            <a:bodyPr wrap="none"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0"/>
                </a:spcBef>
                <a:spcAft>
                  <a:spcPct val="0"/>
                </a:spcAft>
              </a:pPr>
              <a:endParaRPr lang="en-US" altLang="zh-CN" sz="2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4" name="Line 32"/>
            <p:cNvSpPr>
              <a:spLocks noChangeShapeType="1"/>
            </p:cNvSpPr>
            <p:nvPr/>
          </p:nvSpPr>
          <p:spPr bwMode="gray">
            <a:xfrm>
              <a:off x="2709333"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5" name="Line 33"/>
            <p:cNvSpPr>
              <a:spLocks noChangeShapeType="1"/>
            </p:cNvSpPr>
            <p:nvPr/>
          </p:nvSpPr>
          <p:spPr bwMode="gray">
            <a:xfrm>
              <a:off x="5645151"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5556" name="Group 34"/>
            <p:cNvGrpSpPr>
              <a:grpSpLocks/>
            </p:cNvGrpSpPr>
            <p:nvPr/>
          </p:nvGrpSpPr>
          <p:grpSpPr bwMode="auto">
            <a:xfrm>
              <a:off x="5092575" y="3879856"/>
              <a:ext cx="1125418" cy="888949"/>
              <a:chOff x="1872" y="1248"/>
              <a:chExt cx="461" cy="628"/>
            </a:xfrm>
          </p:grpSpPr>
          <p:sp>
            <p:nvSpPr>
              <p:cNvPr id="65572" name="Text Box 35"/>
              <p:cNvSpPr txBox="1">
                <a:spLocks noChangeArrowheads="1"/>
              </p:cNvSpPr>
              <p:nvPr/>
            </p:nvSpPr>
            <p:spPr bwMode="gray">
              <a:xfrm>
                <a:off x="1872" y="1543"/>
                <a:ext cx="46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defTabSz="1219170" fontAlgn="base">
                  <a:lnSpc>
                    <a:spcPct val="85000"/>
                  </a:lnSpc>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Сбой или авария</a:t>
                </a:r>
              </a:p>
              <a:p>
                <a:pPr algn="ctr" defTabSz="1219170" fontAlgn="base">
                  <a:lnSpc>
                    <a:spcPct val="85000"/>
                  </a:lnSpc>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65573" name="Line 36"/>
              <p:cNvSpPr>
                <a:spLocks noChangeShapeType="1"/>
              </p:cNvSpPr>
              <p:nvPr/>
            </p:nvSpPr>
            <p:spPr bwMode="gray">
              <a:xfrm flipV="1">
                <a:off x="2100" y="1248"/>
                <a:ext cx="0" cy="27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65557" name="Line 37"/>
            <p:cNvSpPr>
              <a:spLocks noChangeShapeType="1"/>
            </p:cNvSpPr>
            <p:nvPr/>
          </p:nvSpPr>
          <p:spPr bwMode="gray">
            <a:xfrm>
              <a:off x="11190817" y="4694767"/>
              <a:ext cx="0" cy="476251"/>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58" name="Text Box 44"/>
            <p:cNvSpPr txBox="1">
              <a:spLocks noChangeArrowheads="1"/>
            </p:cNvSpPr>
            <p:nvPr/>
          </p:nvSpPr>
          <p:spPr bwMode="auto">
            <a:xfrm>
              <a:off x="2203451" y="5344584"/>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ru-RU"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00:00</a:t>
              </a:r>
            </a:p>
          </p:txBody>
        </p:sp>
        <p:sp>
          <p:nvSpPr>
            <p:cNvPr id="65559" name="Text Box 45"/>
            <p:cNvSpPr txBox="1">
              <a:spLocks noChangeArrowheads="1"/>
            </p:cNvSpPr>
            <p:nvPr/>
          </p:nvSpPr>
          <p:spPr bwMode="auto">
            <a:xfrm>
              <a:off x="5306484" y="5344584"/>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ru-RU"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06:00</a:t>
              </a:r>
            </a:p>
          </p:txBody>
        </p:sp>
        <p:sp>
          <p:nvSpPr>
            <p:cNvPr id="65560" name="Text Box 46"/>
            <p:cNvSpPr txBox="1">
              <a:spLocks noChangeArrowheads="1"/>
            </p:cNvSpPr>
            <p:nvPr/>
          </p:nvSpPr>
          <p:spPr bwMode="auto">
            <a:xfrm>
              <a:off x="10513484" y="5344584"/>
              <a:ext cx="11768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spcBef>
                  <a:spcPct val="50000"/>
                </a:spcBef>
                <a:spcAft>
                  <a:spcPct val="0"/>
                </a:spcAft>
              </a:pPr>
              <a:r>
                <a:rPr lang="ru-RU" sz="16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12:00</a:t>
              </a:r>
            </a:p>
          </p:txBody>
        </p:sp>
        <p:sp>
          <p:nvSpPr>
            <p:cNvPr id="65561" name="Line 18"/>
            <p:cNvSpPr>
              <a:spLocks noChangeShapeType="1"/>
            </p:cNvSpPr>
            <p:nvPr/>
          </p:nvSpPr>
          <p:spPr bwMode="gray">
            <a:xfrm flipV="1">
              <a:off x="1096433" y="3877734"/>
              <a:ext cx="0" cy="385233"/>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2" name="Text Box 19"/>
            <p:cNvSpPr txBox="1">
              <a:spLocks noChangeArrowheads="1"/>
            </p:cNvSpPr>
            <p:nvPr/>
          </p:nvSpPr>
          <p:spPr bwMode="gray">
            <a:xfrm>
              <a:off x="766865" y="4310179"/>
              <a:ext cx="1163577" cy="45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lnSpc>
                  <a:spcPct val="85000"/>
                </a:lnSpc>
                <a:spcBef>
                  <a:spcPct val="0"/>
                </a:spcBef>
                <a:spcAft>
                  <a:spcPct val="0"/>
                </a:spcAft>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Запуск задачи резервного копирования</a:t>
              </a:r>
            </a:p>
          </p:txBody>
        </p:sp>
        <p:sp>
          <p:nvSpPr>
            <p:cNvPr id="65563" name="Line 32"/>
            <p:cNvSpPr>
              <a:spLocks noChangeShapeType="1"/>
            </p:cNvSpPr>
            <p:nvPr/>
          </p:nvSpPr>
          <p:spPr bwMode="gray">
            <a:xfrm>
              <a:off x="1041400" y="4692652"/>
              <a:ext cx="0" cy="476249"/>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AutoShape 17"/>
            <p:cNvSpPr>
              <a:spLocks noChangeArrowheads="1"/>
            </p:cNvSpPr>
            <p:nvPr/>
          </p:nvSpPr>
          <p:spPr bwMode="gray">
            <a:xfrm flipH="1">
              <a:off x="711201" y="3621618"/>
              <a:ext cx="2044700" cy="234949"/>
            </a:xfrm>
            <a:prstGeom prst="homePlate">
              <a:avLst>
                <a:gd name="adj" fmla="val 6047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p:spPr>
          <p:style>
            <a:lnRef idx="1">
              <a:schemeClr val="accent5"/>
            </a:lnRef>
            <a:fillRef idx="2">
              <a:schemeClr val="accent5"/>
            </a:fillRef>
            <a:effectRef idx="1">
              <a:schemeClr val="accent5"/>
            </a:effectRef>
            <a:fontRef idx="minor">
              <a:schemeClr val="dk1"/>
            </a:fontRef>
          </p:style>
          <p:txBody>
            <a:bodyPr anchor="b"/>
            <a:lstStyle/>
            <a:p>
              <a:pPr algn="ctr" defTabSz="609585">
                <a:buClr>
                  <a:srgbClr val="990000"/>
                </a:buClr>
                <a:buSzPct val="60000"/>
                <a:defRPr/>
              </a:pPr>
              <a:endParaRPr lang="en-US" altLang="zh-CN" sz="1333"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565" name="Line 23"/>
            <p:cNvSpPr>
              <a:spLocks noChangeShapeType="1"/>
            </p:cNvSpPr>
            <p:nvPr/>
          </p:nvSpPr>
          <p:spPr bwMode="gray">
            <a:xfrm>
              <a:off x="1094318" y="5162551"/>
              <a:ext cx="1551516" cy="0"/>
            </a:xfrm>
            <a:prstGeom prst="line">
              <a:avLst/>
            </a:prstGeom>
            <a:noFill/>
            <a:ln w="57150">
              <a:solidFill>
                <a:srgbClr val="CC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Text Box 40"/>
            <p:cNvSpPr txBox="1">
              <a:spLocks noChangeArrowheads="1"/>
            </p:cNvSpPr>
            <p:nvPr/>
          </p:nvSpPr>
          <p:spPr bwMode="auto">
            <a:xfrm>
              <a:off x="1488018" y="2372785"/>
              <a:ext cx="4487333" cy="764116"/>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eaLnBrk="0" fontAlgn="base">
                <a:spcBef>
                  <a:spcPct val="0"/>
                </a:spcBef>
                <a:spcAft>
                  <a:spcPct val="0"/>
                </a:spcAft>
                <a:defRPr/>
              </a:pP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Целевая точка восстановления </a:t>
              </a:r>
              <a:r>
                <a:rPr lang="ru-RU"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600" dirty="0" smtClean="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600" dirty="0" err="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Recovery</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err="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Point</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err="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Objective</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RPO)</a:t>
              </a:r>
            </a:p>
            <a:p>
              <a:pPr algn="ctr" defTabSz="1219170" eaLnBrk="0" fontAlgn="base">
                <a:spcBef>
                  <a:spcPct val="0"/>
                </a:spcBef>
                <a:spcAft>
                  <a:spcPct val="0"/>
                </a:spcAft>
                <a:defRPr/>
              </a:pPr>
              <a:r>
                <a:rPr lang="ru-RU" sz="16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Допустимый объем потерянных данных</a:t>
              </a:r>
            </a:p>
          </p:txBody>
        </p:sp>
        <p:sp>
          <p:nvSpPr>
            <p:cNvPr id="45" name="Text Box 43"/>
            <p:cNvSpPr txBox="1">
              <a:spLocks noChangeArrowheads="1"/>
            </p:cNvSpPr>
            <p:nvPr/>
          </p:nvSpPr>
          <p:spPr bwMode="auto">
            <a:xfrm>
              <a:off x="1488018" y="1509185"/>
              <a:ext cx="9120716" cy="681567"/>
            </a:xfrm>
            <a:prstGeom prst="rect">
              <a:avLst/>
            </a:prstGeom>
            <a:gradFill rotWithShape="1">
              <a:gsLst>
                <a:gs pos="0">
                  <a:srgbClr val="A9E8FF"/>
                </a:gs>
                <a:gs pos="100000">
                  <a:srgbClr val="E6F9FF"/>
                </a:gs>
              </a:gsLst>
              <a:lin ang="5400000" scaled="1"/>
            </a:gradFill>
            <a:ln w="9525" algn="ctr">
              <a:solidFill>
                <a:srgbClr val="66AEC7"/>
              </a:solidFill>
              <a:round/>
              <a:headEnd/>
              <a:tailEnd/>
            </a:ln>
            <a:effectLst>
              <a:outerShdw dist="20000" dir="5400000" rotWithShape="0">
                <a:srgbClr val="000000">
                  <a:alpha val="37999"/>
                </a:srgbClr>
              </a:outerShdw>
            </a:effectLst>
          </p:spPr>
          <p:txBody>
            <a:bodyPr lIns="0" tIns="0" rIns="0" bIns="0" anchor="ctr"/>
            <a:lstStyle/>
            <a:p>
              <a:pPr algn="ctr" defTabSz="1219170" eaLnBrk="0" fontAlgn="base" hangingPunct="0">
                <a:spcBef>
                  <a:spcPct val="0"/>
                </a:spcBef>
                <a:spcAft>
                  <a:spcPct val="0"/>
                </a:spcAft>
                <a:defRPr/>
              </a:pP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Окно резервного копирования (</a:t>
              </a:r>
              <a:r>
                <a:rPr lang="ru-RU" sz="1600" dirty="0" err="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Backup</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err="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BW)</a:t>
              </a:r>
            </a:p>
            <a:p>
              <a:pPr algn="ctr" defTabSz="1219170" eaLnBrk="0" fontAlgn="base" hangingPunct="0">
                <a:spcBef>
                  <a:spcPct val="0"/>
                </a:spcBef>
                <a:spcAft>
                  <a:spcPct val="0"/>
                </a:spcAft>
                <a:defRPr/>
              </a:pPr>
              <a:r>
                <a:rPr lang="ru-RU" sz="16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Интервал времени, в течение которого может быть выполнено резервное копирование данных без влияния на работу </a:t>
              </a:r>
              <a:r>
                <a:rPr lang="ru-RU" sz="1600" dirty="0" smtClean="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системы.</a:t>
              </a:r>
              <a:endParaRPr lang="ru-RU" sz="16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Text Box 24"/>
            <p:cNvSpPr txBox="1">
              <a:spLocks noChangeArrowheads="1"/>
            </p:cNvSpPr>
            <p:nvPr/>
          </p:nvSpPr>
          <p:spPr bwMode="gray">
            <a:xfrm>
              <a:off x="8119534" y="5314951"/>
              <a:ext cx="759884"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ru-RU" sz="16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RTO</a:t>
              </a:r>
            </a:p>
          </p:txBody>
        </p:sp>
        <p:sp>
          <p:nvSpPr>
            <p:cNvPr id="42" name="Text Box 24"/>
            <p:cNvSpPr txBox="1">
              <a:spLocks noChangeArrowheads="1"/>
            </p:cNvSpPr>
            <p:nvPr/>
          </p:nvSpPr>
          <p:spPr bwMode="gray">
            <a:xfrm>
              <a:off x="1488018" y="5314951"/>
              <a:ext cx="670983" cy="32173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ru-RU" sz="16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BW</a:t>
              </a:r>
            </a:p>
          </p:txBody>
        </p:sp>
        <p:sp>
          <p:nvSpPr>
            <p:cNvPr id="65570" name="Line 18"/>
            <p:cNvSpPr>
              <a:spLocks noChangeShapeType="1"/>
            </p:cNvSpPr>
            <p:nvPr/>
          </p:nvSpPr>
          <p:spPr bwMode="auto">
            <a:xfrm>
              <a:off x="719668" y="3357033"/>
              <a:ext cx="10657417" cy="0"/>
            </a:xfrm>
            <a:prstGeom prst="line">
              <a:avLst/>
            </a:prstGeom>
            <a:noFill/>
            <a:ln w="31750">
              <a:solidFill>
                <a:srgbClr val="C0C0C0"/>
              </a:solidFill>
              <a:prstDash val="dash"/>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altLang="zh-CN" sz="24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Text Box 24"/>
            <p:cNvSpPr txBox="1">
              <a:spLocks noChangeArrowheads="1"/>
            </p:cNvSpPr>
            <p:nvPr/>
          </p:nvSpPr>
          <p:spPr bwMode="gray">
            <a:xfrm>
              <a:off x="3312584" y="4015317"/>
              <a:ext cx="1832908" cy="950383"/>
            </a:xfrm>
            <a:prstGeom prst="rect">
              <a:avLst/>
            </a:prstGeom>
            <a:gradFill flip="none" rotWithShape="1">
              <a:gsLst>
                <a:gs pos="0">
                  <a:srgbClr val="0099CC">
                    <a:shade val="30000"/>
                    <a:satMod val="115000"/>
                  </a:srgbClr>
                </a:gs>
                <a:gs pos="50000">
                  <a:srgbClr val="0099CC">
                    <a:shade val="67500"/>
                    <a:satMod val="115000"/>
                  </a:srgbClr>
                </a:gs>
                <a:gs pos="100000">
                  <a:srgbClr val="0099CC">
                    <a:shade val="100000"/>
                    <a:satMod val="115000"/>
                  </a:srgbClr>
                </a:gs>
              </a:gsLst>
              <a:lin ang="13500000" scaled="1"/>
              <a:tileRect/>
            </a:gradFill>
            <a:ln w="9525" algn="ctr">
              <a:noFill/>
              <a:miter lim="800000"/>
              <a:headEnd/>
              <a:tailEnd/>
            </a:ln>
            <a:effectLst>
              <a:outerShdw blurRad="63500" sx="101000" sy="101000" algn="ctr" rotWithShape="0">
                <a:srgbClr val="000000">
                  <a:alpha val="30000"/>
                </a:srgbClr>
              </a:outerShdw>
            </a:effectLst>
          </p:spPr>
          <p:txBody>
            <a:bodyPr lIns="87716" tIns="43857" rIns="87716" bIns="43857" anchor="ctr"/>
            <a:lstStyle/>
            <a:p>
              <a:pPr algn="ctr" defTabSz="877507" fontAlgn="base">
                <a:lnSpc>
                  <a:spcPct val="85000"/>
                </a:lnSpc>
                <a:spcBef>
                  <a:spcPct val="0"/>
                </a:spcBef>
                <a:spcAft>
                  <a:spcPct val="0"/>
                </a:spcAft>
                <a:defRPr/>
              </a:pPr>
              <a:r>
                <a:rPr lang="ru-RU"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 течение этого периода данные могут быть восстановлены в любой момент времени.</a:t>
              </a:r>
            </a:p>
          </p:txBody>
        </p:sp>
        <p:sp>
          <p:nvSpPr>
            <p:cNvPr id="38" name="Text Box 8"/>
            <p:cNvSpPr txBox="1">
              <a:spLocks noChangeArrowheads="1"/>
            </p:cNvSpPr>
            <p:nvPr/>
          </p:nvSpPr>
          <p:spPr bwMode="gray">
            <a:xfrm>
              <a:off x="6536292" y="4306218"/>
              <a:ext cx="1616507" cy="15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defTabSz="1219170" fontAlgn="base">
                <a:lnSpc>
                  <a:spcPct val="85000"/>
                </a:lnSpc>
                <a:spcBef>
                  <a:spcPct val="0"/>
                </a:spcBef>
                <a:spcAft>
                  <a:spcPct val="0"/>
                </a:spcAft>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Запуск задачи восстановления</a:t>
              </a:r>
            </a:p>
          </p:txBody>
        </p:sp>
      </p:grpSp>
    </p:spTree>
    <p:extLst>
      <p:ext uri="{BB962C8B-B14F-4D97-AF65-F5344CB8AC3E}">
        <p14:creationId xmlns:p14="http://schemas.microsoft.com/office/powerpoint/2010/main" val="2873599156"/>
      </p:ext>
    </p:extLst>
  </p:cSld>
  <p:clrMapOvr>
    <a:masterClrMapping/>
  </p:clrMapOvr>
  <p:transition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Решения резервного копирования данных</a:t>
            </a:r>
          </a:p>
        </p:txBody>
      </p:sp>
      <p:grpSp>
        <p:nvGrpSpPr>
          <p:cNvPr id="57" name="组合 56"/>
          <p:cNvGrpSpPr/>
          <p:nvPr/>
        </p:nvGrpSpPr>
        <p:grpSpPr>
          <a:xfrm>
            <a:off x="731836" y="802045"/>
            <a:ext cx="10622153" cy="4989956"/>
            <a:chOff x="731836" y="802045"/>
            <a:chExt cx="10622153" cy="4989956"/>
          </a:xfrm>
        </p:grpSpPr>
        <p:grpSp>
          <p:nvGrpSpPr>
            <p:cNvPr id="3" name="组合 243"/>
            <p:cNvGrpSpPr/>
            <p:nvPr/>
          </p:nvGrpSpPr>
          <p:grpSpPr>
            <a:xfrm>
              <a:off x="4508355" y="3946332"/>
              <a:ext cx="3081395" cy="1845669"/>
              <a:chOff x="3372654" y="3157943"/>
              <a:chExt cx="2310445" cy="1383931"/>
            </a:xfrm>
          </p:grpSpPr>
          <p:grpSp>
            <p:nvGrpSpPr>
              <p:cNvPr id="4" name="Group 33"/>
              <p:cNvGrpSpPr>
                <a:grpSpLocks/>
              </p:cNvGrpSpPr>
              <p:nvPr/>
            </p:nvGrpSpPr>
            <p:grpSpPr bwMode="auto">
              <a:xfrm>
                <a:off x="3372654" y="4065060"/>
                <a:ext cx="447620" cy="451776"/>
                <a:chOff x="2976335" y="3656096"/>
                <a:chExt cx="2800711" cy="1708019"/>
              </a:xfrm>
            </p:grpSpPr>
            <p:pic>
              <p:nvPicPr>
                <p:cNvPr id="20" name="Picture 5" descr="2.png"/>
                <p:cNvPicPr>
                  <a:picLocks noChangeAspect="1"/>
                </p:cNvPicPr>
                <p:nvPr/>
              </p:nvPicPr>
              <p:blipFill>
                <a:blip r:embed="rId3" cstate="print"/>
                <a:srcRect/>
                <a:stretch>
                  <a:fillRect/>
                </a:stretch>
              </p:blipFill>
              <p:spPr bwMode="auto">
                <a:xfrm>
                  <a:off x="2976335" y="4318788"/>
                  <a:ext cx="2800711" cy="1045327"/>
                </a:xfrm>
                <a:prstGeom prst="rect">
                  <a:avLst/>
                </a:prstGeom>
                <a:noFill/>
                <a:ln w="9525">
                  <a:noFill/>
                  <a:miter lim="800000"/>
                  <a:headEnd/>
                  <a:tailEnd/>
                </a:ln>
              </p:spPr>
            </p:pic>
            <p:pic>
              <p:nvPicPr>
                <p:cNvPr id="21" name="Picture 6" descr="Server rack2.gif"/>
                <p:cNvPicPr>
                  <a:picLocks noChangeAspect="1"/>
                </p:cNvPicPr>
                <p:nvPr/>
              </p:nvPicPr>
              <p:blipFill>
                <a:blip r:embed="rId4" cstate="print">
                  <a:clrChange>
                    <a:clrFrom>
                      <a:srgbClr val="FFFFFF"/>
                    </a:clrFrom>
                    <a:clrTo>
                      <a:srgbClr val="FFFFFF">
                        <a:alpha val="0"/>
                      </a:srgbClr>
                    </a:clrTo>
                  </a:clrChange>
                  <a:lum bright="10000"/>
                </a:blip>
                <a:srcRect/>
                <a:stretch>
                  <a:fillRect/>
                </a:stretch>
              </p:blipFill>
              <p:spPr bwMode="auto">
                <a:xfrm>
                  <a:off x="3840487" y="3656096"/>
                  <a:ext cx="1149329" cy="1021100"/>
                </a:xfrm>
                <a:prstGeom prst="rect">
                  <a:avLst/>
                </a:prstGeom>
                <a:noFill/>
                <a:ln w="9525">
                  <a:noFill/>
                  <a:miter lim="800000"/>
                  <a:headEnd/>
                  <a:tailEnd/>
                </a:ln>
              </p:spPr>
            </p:pic>
            <p:pic>
              <p:nvPicPr>
                <p:cNvPr id="22" name="Picture 7" descr="6.png"/>
                <p:cNvPicPr>
                  <a:picLocks noChangeAspect="1"/>
                </p:cNvPicPr>
                <p:nvPr/>
              </p:nvPicPr>
              <p:blipFill>
                <a:blip r:embed="rId5" cstate="print"/>
                <a:srcRect/>
                <a:stretch>
                  <a:fillRect/>
                </a:stretch>
              </p:blipFill>
              <p:spPr bwMode="auto">
                <a:xfrm>
                  <a:off x="3037502" y="4050609"/>
                  <a:ext cx="974324" cy="707762"/>
                </a:xfrm>
                <a:prstGeom prst="rect">
                  <a:avLst/>
                </a:prstGeom>
                <a:noFill/>
                <a:ln w="9525">
                  <a:noFill/>
                  <a:miter lim="800000"/>
                  <a:headEnd/>
                  <a:tailEnd/>
                </a:ln>
              </p:spPr>
            </p:pic>
            <p:pic>
              <p:nvPicPr>
                <p:cNvPr id="23" name="Picture 9" descr="8.png"/>
                <p:cNvPicPr>
                  <a:picLocks noChangeAspect="1"/>
                </p:cNvPicPr>
                <p:nvPr/>
              </p:nvPicPr>
              <p:blipFill>
                <a:blip r:embed="rId6" cstate="print"/>
                <a:srcRect/>
                <a:stretch>
                  <a:fillRect/>
                </a:stretch>
              </p:blipFill>
              <p:spPr bwMode="auto">
                <a:xfrm>
                  <a:off x="4948139" y="4168423"/>
                  <a:ext cx="657105" cy="676624"/>
                </a:xfrm>
                <a:prstGeom prst="rect">
                  <a:avLst/>
                </a:prstGeom>
                <a:noFill/>
                <a:ln w="9525">
                  <a:noFill/>
                  <a:miter lim="800000"/>
                  <a:headEnd/>
                  <a:tailEnd/>
                </a:ln>
              </p:spPr>
            </p:pic>
          </p:grpSp>
          <p:grpSp>
            <p:nvGrpSpPr>
              <p:cNvPr id="5" name="Group 33"/>
              <p:cNvGrpSpPr>
                <a:grpSpLocks/>
              </p:cNvGrpSpPr>
              <p:nvPr/>
            </p:nvGrpSpPr>
            <p:grpSpPr bwMode="auto">
              <a:xfrm>
                <a:off x="3820274" y="4065060"/>
                <a:ext cx="522223" cy="387236"/>
                <a:chOff x="2976335" y="3703706"/>
                <a:chExt cx="2800711" cy="1708021"/>
              </a:xfrm>
            </p:grpSpPr>
            <p:pic>
              <p:nvPicPr>
                <p:cNvPr id="16" name="Picture 5" descr="2.png"/>
                <p:cNvPicPr>
                  <a:picLocks noChangeAspect="1"/>
                </p:cNvPicPr>
                <p:nvPr/>
              </p:nvPicPr>
              <p:blipFill>
                <a:blip r:embed="rId3" cstate="print"/>
                <a:srcRect/>
                <a:stretch>
                  <a:fillRect/>
                </a:stretch>
              </p:blipFill>
              <p:spPr bwMode="auto">
                <a:xfrm>
                  <a:off x="2976335" y="4366398"/>
                  <a:ext cx="2800711" cy="1045329"/>
                </a:xfrm>
                <a:prstGeom prst="rect">
                  <a:avLst/>
                </a:prstGeom>
                <a:noFill/>
                <a:ln w="9525">
                  <a:noFill/>
                  <a:miter lim="800000"/>
                  <a:headEnd/>
                  <a:tailEnd/>
                </a:ln>
              </p:spPr>
            </p:pic>
            <p:pic>
              <p:nvPicPr>
                <p:cNvPr id="17" name="Picture 6" descr="Server rack2.gif"/>
                <p:cNvPicPr>
                  <a:picLocks noChangeAspect="1"/>
                </p:cNvPicPr>
                <p:nvPr/>
              </p:nvPicPr>
              <p:blipFill>
                <a:blip r:embed="rId4" cstate="print">
                  <a:clrChange>
                    <a:clrFrom>
                      <a:srgbClr val="FFFFFF"/>
                    </a:clrFrom>
                    <a:clrTo>
                      <a:srgbClr val="FFFFFF">
                        <a:alpha val="0"/>
                      </a:srgbClr>
                    </a:clrTo>
                  </a:clrChange>
                  <a:lum bright="10000"/>
                </a:blip>
                <a:srcRect/>
                <a:stretch>
                  <a:fillRect/>
                </a:stretch>
              </p:blipFill>
              <p:spPr bwMode="auto">
                <a:xfrm>
                  <a:off x="3840484" y="3703706"/>
                  <a:ext cx="1149330" cy="1021100"/>
                </a:xfrm>
                <a:prstGeom prst="rect">
                  <a:avLst/>
                </a:prstGeom>
                <a:noFill/>
                <a:ln w="9525">
                  <a:noFill/>
                  <a:miter lim="800000"/>
                  <a:headEnd/>
                  <a:tailEnd/>
                </a:ln>
              </p:spPr>
            </p:pic>
            <p:pic>
              <p:nvPicPr>
                <p:cNvPr id="18" name="Picture 7" descr="6.png"/>
                <p:cNvPicPr>
                  <a:picLocks noChangeAspect="1"/>
                </p:cNvPicPr>
                <p:nvPr/>
              </p:nvPicPr>
              <p:blipFill>
                <a:blip r:embed="rId5" cstate="print"/>
                <a:srcRect/>
                <a:stretch>
                  <a:fillRect/>
                </a:stretch>
              </p:blipFill>
              <p:spPr bwMode="auto">
                <a:xfrm>
                  <a:off x="3037501" y="4098217"/>
                  <a:ext cx="974322" cy="707762"/>
                </a:xfrm>
                <a:prstGeom prst="rect">
                  <a:avLst/>
                </a:prstGeom>
                <a:noFill/>
                <a:ln w="9525">
                  <a:noFill/>
                  <a:miter lim="800000"/>
                  <a:headEnd/>
                  <a:tailEnd/>
                </a:ln>
              </p:spPr>
            </p:pic>
            <p:pic>
              <p:nvPicPr>
                <p:cNvPr id="19" name="Picture 9" descr="8.png"/>
                <p:cNvPicPr>
                  <a:picLocks noChangeAspect="1"/>
                </p:cNvPicPr>
                <p:nvPr/>
              </p:nvPicPr>
              <p:blipFill>
                <a:blip r:embed="rId6" cstate="print"/>
                <a:srcRect/>
                <a:stretch>
                  <a:fillRect/>
                </a:stretch>
              </p:blipFill>
              <p:spPr bwMode="auto">
                <a:xfrm>
                  <a:off x="4948137" y="4216034"/>
                  <a:ext cx="657108" cy="676621"/>
                </a:xfrm>
                <a:prstGeom prst="rect">
                  <a:avLst/>
                </a:prstGeom>
                <a:noFill/>
                <a:ln w="9525">
                  <a:noFill/>
                  <a:miter lim="800000"/>
                  <a:headEnd/>
                  <a:tailEnd/>
                </a:ln>
              </p:spPr>
            </p:pic>
          </p:grpSp>
          <p:sp>
            <p:nvSpPr>
              <p:cNvPr id="6" name="TextBox 269"/>
              <p:cNvSpPr txBox="1"/>
              <p:nvPr/>
            </p:nvSpPr>
            <p:spPr bwMode="ltGray">
              <a:xfrm>
                <a:off x="3391105" y="3755828"/>
                <a:ext cx="540232" cy="197547"/>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Узел резервного </a:t>
                </a: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копирования</a:t>
                </a:r>
                <a:endPar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extBox 272"/>
              <p:cNvSpPr txBox="1"/>
              <p:nvPr/>
            </p:nvSpPr>
            <p:spPr bwMode="ltGray">
              <a:xfrm>
                <a:off x="4414842" y="4125407"/>
                <a:ext cx="1268257" cy="416467"/>
              </a:xfrm>
              <a:prstGeom prst="rect">
                <a:avLst/>
              </a:prstGeom>
              <a:noFill/>
              <a:ln w="9525">
                <a:noFill/>
                <a:miter lim="800000"/>
                <a:headEnd/>
                <a:tailEnd/>
              </a:ln>
            </p:spPr>
            <p:txBody>
              <a:bodyPr wrap="square" lIns="91419" tIns="45710" rIns="91419" bIns="45710" rtlCol="0" anchor="t" anchorCtr="0">
                <a:noAutofit/>
              </a:bodyPr>
              <a:lstStyle/>
              <a:p>
                <a:pPr algn="ctr" defTabSz="1521710">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Пул ресурсов хранения резервных копий</a:t>
                </a:r>
              </a:p>
            </p:txBody>
          </p:sp>
          <p:cxnSp>
            <p:nvCxnSpPr>
              <p:cNvPr id="8" name="Curved Connector 322"/>
              <p:cNvCxnSpPr>
                <a:stCxn id="10" idx="3"/>
                <a:endCxn id="13" idx="1"/>
              </p:cNvCxnSpPr>
              <p:nvPr/>
            </p:nvCxnSpPr>
            <p:spPr bwMode="auto">
              <a:xfrm>
                <a:off x="4054742" y="3268134"/>
                <a:ext cx="608473" cy="190818"/>
              </a:xfrm>
              <a:prstGeom prst="curvedConnector3">
                <a:avLst>
                  <a:gd name="adj1" fmla="val 50000"/>
                </a:avLst>
              </a:prstGeom>
              <a:solidFill>
                <a:srgbClr val="5482AB"/>
              </a:solidFill>
              <a:ln w="9525" cap="flat" cmpd="sng" algn="ctr">
                <a:solidFill>
                  <a:sysClr val="windowText" lastClr="000000"/>
                </a:solidFill>
                <a:prstDash val="solid"/>
                <a:round/>
                <a:headEnd type="arrow" w="med" len="med"/>
                <a:tailEnd type="arrow" w="med" len="med"/>
              </a:ln>
              <a:effectLst/>
            </p:spPr>
          </p:cxnSp>
          <p:cxnSp>
            <p:nvCxnSpPr>
              <p:cNvPr id="9" name="Curved Connector 355"/>
              <p:cNvCxnSpPr>
                <a:endCxn id="11" idx="0"/>
              </p:cNvCxnSpPr>
              <p:nvPr/>
            </p:nvCxnSpPr>
            <p:spPr bwMode="auto">
              <a:xfrm rot="16200000" flipH="1">
                <a:off x="3630563" y="3444929"/>
                <a:ext cx="233157" cy="1389"/>
              </a:xfrm>
              <a:prstGeom prst="curvedConnector3">
                <a:avLst>
                  <a:gd name="adj1" fmla="val 50000"/>
                </a:avLst>
              </a:prstGeom>
              <a:solidFill>
                <a:srgbClr val="5482AB"/>
              </a:solidFill>
              <a:ln w="19050" cap="flat" cmpd="sng" algn="ctr">
                <a:solidFill>
                  <a:sysClr val="windowText" lastClr="000000"/>
                </a:solidFill>
                <a:prstDash val="solid"/>
                <a:round/>
                <a:headEnd type="arrow"/>
                <a:tailEnd type="arrow"/>
              </a:ln>
              <a:effectLst/>
            </p:spPr>
          </p:cxnSp>
          <p:pic>
            <p:nvPicPr>
              <p:cNvPr id="10" name="图片 9"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3405364" y="3157943"/>
                <a:ext cx="649379" cy="220380"/>
              </a:xfrm>
              <a:prstGeom prst="rect">
                <a:avLst/>
              </a:prstGeom>
            </p:spPr>
          </p:pic>
          <p:pic>
            <p:nvPicPr>
              <p:cNvPr id="11" name="图片 10"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3423146" y="3562203"/>
                <a:ext cx="649379" cy="220380"/>
              </a:xfrm>
              <a:prstGeom prst="rect">
                <a:avLst/>
              </a:prstGeom>
            </p:spPr>
          </p:pic>
          <p:pic>
            <p:nvPicPr>
              <p:cNvPr id="12" name="Picture 2" descr="D:\work 2013\TR4A\效果图\3.5控制框_F.jpg"/>
              <p:cNvPicPr>
                <a:picLocks noChangeAspect="1" noChangeArrowheads="1"/>
              </p:cNvPicPr>
              <p:nvPr/>
            </p:nvPicPr>
            <p:blipFill>
              <a:blip r:embed="rId8" cstate="print"/>
              <a:srcRect/>
              <a:stretch>
                <a:fillRect/>
              </a:stretch>
            </p:blipFill>
            <p:spPr bwMode="auto">
              <a:xfrm>
                <a:off x="4663216" y="3190667"/>
                <a:ext cx="712308" cy="135001"/>
              </a:xfrm>
              <a:prstGeom prst="rect">
                <a:avLst/>
              </a:prstGeom>
              <a:noFill/>
            </p:spPr>
          </p:pic>
          <p:pic>
            <p:nvPicPr>
              <p:cNvPr id="13"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20000"/>
                        </a14:imgEffect>
                      </a14:imgLayer>
                    </a14:imgProps>
                  </a:ext>
                </a:extLst>
              </a:blip>
              <a:srcRect/>
              <a:stretch>
                <a:fillRect/>
              </a:stretch>
            </p:blipFill>
            <p:spPr bwMode="auto">
              <a:xfrm>
                <a:off x="4663216" y="3320540"/>
                <a:ext cx="717450" cy="276822"/>
              </a:xfrm>
              <a:prstGeom prst="rect">
                <a:avLst/>
              </a:prstGeom>
              <a:noFill/>
              <a:ln w="9525">
                <a:noFill/>
                <a:miter lim="800000"/>
                <a:headEnd/>
                <a:tailEnd/>
              </a:ln>
              <a:effectLst/>
            </p:spPr>
          </p:pic>
          <p:pic>
            <p:nvPicPr>
              <p:cNvPr id="14"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4663216" y="3577889"/>
                <a:ext cx="717450" cy="276822"/>
              </a:xfrm>
              <a:prstGeom prst="rect">
                <a:avLst/>
              </a:prstGeom>
              <a:noFill/>
              <a:ln w="9525">
                <a:noFill/>
                <a:miter lim="800000"/>
                <a:headEnd/>
                <a:tailEnd/>
              </a:ln>
              <a:effectLst/>
            </p:spPr>
          </p:pic>
          <p:pic>
            <p:nvPicPr>
              <p:cNvPr id="15"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4663216" y="3841747"/>
                <a:ext cx="717450" cy="276822"/>
              </a:xfrm>
              <a:prstGeom prst="rect">
                <a:avLst/>
              </a:prstGeom>
              <a:noFill/>
              <a:ln w="9525">
                <a:noFill/>
                <a:miter lim="800000"/>
                <a:headEnd/>
                <a:tailEnd/>
              </a:ln>
              <a:effectLst/>
            </p:spPr>
          </p:pic>
        </p:grpSp>
        <p:grpSp>
          <p:nvGrpSpPr>
            <p:cNvPr id="24" name="组合 237"/>
            <p:cNvGrpSpPr/>
            <p:nvPr/>
          </p:nvGrpSpPr>
          <p:grpSpPr>
            <a:xfrm>
              <a:off x="8371451" y="3374983"/>
              <a:ext cx="2982538" cy="2383625"/>
              <a:chOff x="6663757" y="2088413"/>
              <a:chExt cx="2284184" cy="1582666"/>
            </a:xfrm>
          </p:grpSpPr>
          <p:sp>
            <p:nvSpPr>
              <p:cNvPr id="25" name="TextBox 343"/>
              <p:cNvSpPr txBox="1"/>
              <p:nvPr/>
            </p:nvSpPr>
            <p:spPr bwMode="ltGray">
              <a:xfrm>
                <a:off x="7035931" y="2088413"/>
                <a:ext cx="1187475" cy="206783"/>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ru-RU" sz="13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Центр удаленного </a:t>
                </a:r>
                <a:r>
                  <a:rPr lang="ru-RU" sz="13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3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3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резервного </a:t>
                </a:r>
                <a:r>
                  <a:rPr lang="ru-RU" sz="13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копирования</a:t>
                </a:r>
              </a:p>
            </p:txBody>
          </p:sp>
          <p:pic>
            <p:nvPicPr>
              <p:cNvPr id="26" name="Picture 1314" descr="tape_library"/>
              <p:cNvPicPr>
                <a:picLocks noChangeAspect="1" noChangeArrowheads="1"/>
              </p:cNvPicPr>
              <p:nvPr/>
            </p:nvPicPr>
            <p:blipFill>
              <a:blip r:embed="rId12" cstate="print"/>
              <a:srcRect/>
              <a:stretch>
                <a:fillRect/>
              </a:stretch>
            </p:blipFill>
            <p:spPr bwMode="auto">
              <a:xfrm>
                <a:off x="8223403" y="2935915"/>
                <a:ext cx="297655" cy="514350"/>
              </a:xfrm>
              <a:prstGeom prst="rect">
                <a:avLst/>
              </a:prstGeom>
              <a:noFill/>
              <a:ln w="9525">
                <a:noFill/>
                <a:miter lim="800000"/>
                <a:headEnd/>
                <a:tailEnd/>
              </a:ln>
            </p:spPr>
          </p:pic>
          <p:cxnSp>
            <p:nvCxnSpPr>
              <p:cNvPr id="27" name="Curved Connector 347"/>
              <p:cNvCxnSpPr>
                <a:stCxn id="29" idx="2"/>
              </p:cNvCxnSpPr>
              <p:nvPr/>
            </p:nvCxnSpPr>
            <p:spPr bwMode="auto">
              <a:xfrm rot="16200000" flipH="1">
                <a:off x="8092678" y="2903642"/>
                <a:ext cx="193843" cy="67611"/>
              </a:xfrm>
              <a:prstGeom prst="curvedConnector3">
                <a:avLst>
                  <a:gd name="adj1" fmla="val 50000"/>
                </a:avLst>
              </a:prstGeom>
              <a:solidFill>
                <a:srgbClr val="5482AB"/>
              </a:solidFill>
              <a:ln w="9525" cap="flat" cmpd="sng" algn="ctr">
                <a:solidFill>
                  <a:sysClr val="windowText" lastClr="000000"/>
                </a:solidFill>
                <a:prstDash val="solid"/>
                <a:round/>
                <a:headEnd type="arrow"/>
                <a:tailEnd type="arrow"/>
              </a:ln>
              <a:effectLst/>
            </p:spPr>
          </p:cxnSp>
          <p:cxnSp>
            <p:nvCxnSpPr>
              <p:cNvPr id="28" name="Curved Connector 351"/>
              <p:cNvCxnSpPr>
                <a:stCxn id="35" idx="3"/>
                <a:endCxn id="29" idx="1"/>
              </p:cNvCxnSpPr>
              <p:nvPr/>
            </p:nvCxnSpPr>
            <p:spPr bwMode="auto">
              <a:xfrm flipV="1">
                <a:off x="7504390" y="2742953"/>
                <a:ext cx="319765" cy="3461"/>
              </a:xfrm>
              <a:prstGeom prst="curvedConnector3">
                <a:avLst>
                  <a:gd name="adj1" fmla="val 50000"/>
                </a:avLst>
              </a:prstGeom>
              <a:solidFill>
                <a:srgbClr val="5482AB"/>
              </a:solidFill>
              <a:ln w="9525" cap="flat" cmpd="sng" algn="ctr">
                <a:solidFill>
                  <a:sysClr val="windowText" lastClr="000000"/>
                </a:solidFill>
                <a:prstDash val="solid"/>
                <a:round/>
                <a:headEnd type="arrow"/>
                <a:tailEnd type="arrow"/>
              </a:ln>
              <a:effectLst/>
            </p:spPr>
          </p:cxnSp>
          <p:pic>
            <p:nvPicPr>
              <p:cNvPr id="29" name="图片 28"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7824155" y="2645379"/>
                <a:ext cx="663277" cy="195147"/>
              </a:xfrm>
              <a:prstGeom prst="rect">
                <a:avLst/>
              </a:prstGeom>
            </p:spPr>
          </p:pic>
          <p:grpSp>
            <p:nvGrpSpPr>
              <p:cNvPr id="30" name="组合 90"/>
              <p:cNvGrpSpPr/>
              <p:nvPr/>
            </p:nvGrpSpPr>
            <p:grpSpPr>
              <a:xfrm>
                <a:off x="6804032" y="2505621"/>
                <a:ext cx="700358" cy="832871"/>
                <a:chOff x="6693670" y="2578637"/>
                <a:chExt cx="979200" cy="1203720"/>
              </a:xfrm>
            </p:grpSpPr>
            <p:pic>
              <p:nvPicPr>
                <p:cNvPr id="34" name="Picture 2" descr="D:\work 2013\TR4A\效果图\3.5控制框_F.jpg"/>
                <p:cNvPicPr>
                  <a:picLocks noChangeAspect="1" noChangeArrowheads="1"/>
                </p:cNvPicPr>
                <p:nvPr/>
              </p:nvPicPr>
              <p:blipFill>
                <a:blip r:embed="rId8" cstate="print"/>
                <a:srcRect/>
                <a:stretch>
                  <a:fillRect/>
                </a:stretch>
              </p:blipFill>
              <p:spPr bwMode="auto">
                <a:xfrm>
                  <a:off x="6693670" y="2578637"/>
                  <a:ext cx="972000" cy="175103"/>
                </a:xfrm>
                <a:prstGeom prst="rect">
                  <a:avLst/>
                </a:prstGeom>
                <a:noFill/>
              </p:spPr>
            </p:pic>
            <p:pic>
              <p:nvPicPr>
                <p:cNvPr id="35"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contrast="20000"/>
                          </a14:imgEffect>
                        </a14:imgLayer>
                      </a14:imgProps>
                    </a:ext>
                  </a:extLst>
                </a:blip>
                <a:srcRect/>
                <a:stretch>
                  <a:fillRect/>
                </a:stretch>
              </p:blipFill>
              <p:spPr bwMode="auto">
                <a:xfrm>
                  <a:off x="6693670" y="2747087"/>
                  <a:ext cx="979200" cy="359117"/>
                </a:xfrm>
                <a:prstGeom prst="rect">
                  <a:avLst/>
                </a:prstGeom>
                <a:noFill/>
                <a:ln w="9525">
                  <a:noFill/>
                  <a:miter lim="800000"/>
                  <a:headEnd/>
                  <a:tailEnd/>
                </a:ln>
                <a:effectLst/>
              </p:spPr>
            </p:pic>
            <p:pic>
              <p:nvPicPr>
                <p:cNvPr id="36"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6693670" y="3080940"/>
                  <a:ext cx="979200" cy="359117"/>
                </a:xfrm>
                <a:prstGeom prst="rect">
                  <a:avLst/>
                </a:prstGeom>
                <a:noFill/>
                <a:ln w="9525">
                  <a:noFill/>
                  <a:miter lim="800000"/>
                  <a:headEnd/>
                  <a:tailEnd/>
                </a:ln>
                <a:effectLst/>
              </p:spPr>
            </p:pic>
            <p:pic>
              <p:nvPicPr>
                <p:cNvPr id="37" name="Picture 3"/>
                <p:cNvPicPr>
                  <a:picLocks noChangeAspect="1" noChangeArrowheads="1"/>
                </p:cNvPicPr>
                <p:nvPr/>
              </p:nvPicPr>
              <p:blipFill>
                <a:blip r:embed="rId11"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6693670" y="3423240"/>
                  <a:ext cx="979200" cy="359117"/>
                </a:xfrm>
                <a:prstGeom prst="rect">
                  <a:avLst/>
                </a:prstGeom>
                <a:noFill/>
                <a:ln w="9525">
                  <a:noFill/>
                  <a:miter lim="800000"/>
                  <a:headEnd/>
                  <a:tailEnd/>
                </a:ln>
                <a:effectLst/>
              </p:spPr>
            </p:pic>
          </p:grpSp>
          <p:sp>
            <p:nvSpPr>
              <p:cNvPr id="31" name="TextBox 272"/>
              <p:cNvSpPr txBox="1"/>
              <p:nvPr/>
            </p:nvSpPr>
            <p:spPr bwMode="ltGray">
              <a:xfrm>
                <a:off x="6663757" y="3326957"/>
                <a:ext cx="1134890" cy="325352"/>
              </a:xfrm>
              <a:prstGeom prst="rect">
                <a:avLst/>
              </a:prstGeom>
              <a:noFill/>
              <a:ln w="9525">
                <a:noFill/>
                <a:miter lim="800000"/>
                <a:headEnd/>
                <a:tailEnd/>
              </a:ln>
            </p:spPr>
            <p:txBody>
              <a:bodyPr wrap="square" lIns="91419" tIns="45710" rIns="91419" bIns="45710" rtlCol="0" anchor="t" anchorCtr="0">
                <a:noAutofit/>
              </a:bodyPr>
              <a:lstStyle/>
              <a:p>
                <a:pPr algn="ctr" defTabSz="1521710">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Пул ресурсов хранения резервных копий Huawei OceanStor</a:t>
                </a:r>
              </a:p>
            </p:txBody>
          </p:sp>
          <p:sp>
            <p:nvSpPr>
              <p:cNvPr id="32" name="TextBox 272"/>
              <p:cNvSpPr txBox="1"/>
              <p:nvPr/>
            </p:nvSpPr>
            <p:spPr bwMode="ltGray">
              <a:xfrm>
                <a:off x="7824155" y="3447304"/>
                <a:ext cx="1123786" cy="223775"/>
              </a:xfrm>
              <a:prstGeom prst="rect">
                <a:avLst/>
              </a:prstGeom>
              <a:noFill/>
              <a:ln w="9525">
                <a:noFill/>
                <a:miter lim="800000"/>
                <a:headEnd/>
                <a:tailEnd/>
              </a:ln>
            </p:spPr>
            <p:txBody>
              <a:bodyPr wrap="square" lIns="91419" tIns="45710" rIns="91419" bIns="45710" rtlCol="0" anchor="t" anchorCtr="0">
                <a:noAutofit/>
              </a:bodyPr>
              <a:lstStyle/>
              <a:p>
                <a:pPr algn="ctr" defTabSz="1521710">
                  <a:lnSpc>
                    <a:spcPct val="90000"/>
                  </a:lnSpc>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Физическая и виртуальная ленточные библиотеки</a:t>
                </a:r>
              </a:p>
            </p:txBody>
          </p:sp>
          <p:sp>
            <p:nvSpPr>
              <p:cNvPr id="33" name="TextBox 269"/>
              <p:cNvSpPr txBox="1"/>
              <p:nvPr/>
            </p:nvSpPr>
            <p:spPr bwMode="ltGray">
              <a:xfrm>
                <a:off x="7809279" y="2387412"/>
                <a:ext cx="576769" cy="143551"/>
              </a:xfrm>
              <a:prstGeom prst="rect">
                <a:avLst/>
              </a:prstGeom>
              <a:noFill/>
              <a:ln w="9525">
                <a:noFill/>
                <a:miter lim="800000"/>
                <a:headEnd/>
                <a:tailEnd/>
              </a:ln>
            </p:spPr>
            <p:txBody>
              <a:bodyPr wrap="none" lIns="91419" tIns="45710" rIns="91419" bIns="45710" rtlCol="0" anchor="t" anchorCtr="0">
                <a:noAutofit/>
              </a:bodyPr>
              <a:lstStyle/>
              <a:p>
                <a:pPr defTabSz="1521710">
                  <a:lnSpc>
                    <a:spcPct val="90000"/>
                  </a:lnSpc>
                  <a:defRPr/>
                </a:pP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Узел резервного </a:t>
                </a: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копирования</a:t>
                </a:r>
                <a:endPar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pic>
          <p:nvPicPr>
            <p:cNvPr id="38" name="图片 37" descr="9I5B4190_2288 .jpg"/>
            <p:cNvPicPr>
              <a:picLocks noChangeAspect="1"/>
            </p:cNvPicPr>
            <p:nvPr/>
          </p:nvPicPr>
          <p:blipFill rotWithShape="1">
            <a:blip r:embed="rId7" cstate="print">
              <a:clrChange>
                <a:clrFrom>
                  <a:srgbClr val="FFFFFF"/>
                </a:clrFrom>
                <a:clrTo>
                  <a:srgbClr val="FFFFFF">
                    <a:alpha val="0"/>
                  </a:srgbClr>
                </a:clrTo>
              </a:clrChange>
            </a:blip>
            <a:srcRect l="9783" t="34366" r="11295" b="19193"/>
            <a:stretch/>
          </p:blipFill>
          <p:spPr>
            <a:xfrm>
              <a:off x="1468181" y="2207732"/>
              <a:ext cx="1356963" cy="460500"/>
            </a:xfrm>
            <a:prstGeom prst="rect">
              <a:avLst/>
            </a:prstGeom>
          </p:spPr>
        </p:pic>
        <p:sp>
          <p:nvSpPr>
            <p:cNvPr id="39" name="TextBox 265"/>
            <p:cNvSpPr txBox="1"/>
            <p:nvPr/>
          </p:nvSpPr>
          <p:spPr bwMode="ltGray">
            <a:xfrm>
              <a:off x="985795" y="1581078"/>
              <a:ext cx="2545856" cy="405653"/>
            </a:xfrm>
            <a:prstGeom prst="rect">
              <a:avLst/>
            </a:prstGeom>
            <a:noFill/>
            <a:ln w="9525">
              <a:noFill/>
              <a:miter lim="800000"/>
              <a:headEnd/>
              <a:tailEnd/>
            </a:ln>
          </p:spPr>
          <p:txBody>
            <a:bodyPr wrap="none" lIns="152137" tIns="76069" rIns="152137" bIns="76069" rtlCol="0" anchor="t" anchorCtr="0">
              <a:noAutofit/>
            </a:bodyPr>
            <a:lstStyle/>
            <a:p>
              <a:pPr defTabSz="1521710">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Локальное резервное копирование </a:t>
              </a:r>
              <a: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для </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филиалов, малых и средних предприятий</a:t>
              </a:r>
            </a:p>
          </p:txBody>
        </p:sp>
        <p:cxnSp>
          <p:nvCxnSpPr>
            <p:cNvPr id="40" name="直接箭头连接符 39"/>
            <p:cNvCxnSpPr/>
            <p:nvPr/>
          </p:nvCxnSpPr>
          <p:spPr bwMode="auto">
            <a:xfrm>
              <a:off x="3180495" y="1791029"/>
              <a:ext cx="0"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237"/>
            <p:cNvSpPr txBox="1"/>
            <p:nvPr/>
          </p:nvSpPr>
          <p:spPr bwMode="ltGray">
            <a:xfrm>
              <a:off x="7097107" y="4347767"/>
              <a:ext cx="1505924" cy="454414"/>
            </a:xfrm>
            <a:prstGeom prst="rect">
              <a:avLst/>
            </a:prstGeom>
            <a:noFill/>
            <a:ln w="9525">
              <a:noFill/>
              <a:miter lim="800000"/>
              <a:headEnd/>
              <a:tailEnd/>
            </a:ln>
          </p:spPr>
          <p:txBody>
            <a:bodyPr wrap="square" lIns="152137" tIns="76069" rIns="152137" bIns="76069" rtlCol="0" anchor="t" anchorCtr="0">
              <a:noAutofit/>
            </a:bodyPr>
            <a:lstStyle/>
            <a:p>
              <a:pPr algn="ctr" defTabSz="1521710">
                <a:lnSpc>
                  <a:spcPct val="90000"/>
                </a:lnSpc>
                <a:defRPr/>
              </a:pP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Репликация с </a:t>
              </a:r>
              <a:r>
                <a:rPr lang="ru-RU" sz="12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дедупликацией</a:t>
              </a:r>
              <a:endPar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2" name="组合 15"/>
            <p:cNvGrpSpPr/>
            <p:nvPr/>
          </p:nvGrpSpPr>
          <p:grpSpPr>
            <a:xfrm>
              <a:off x="4209687" y="2906855"/>
              <a:ext cx="6198251" cy="1705841"/>
              <a:chOff x="948562" y="1122941"/>
              <a:chExt cx="6090913" cy="1132635"/>
            </a:xfrm>
          </p:grpSpPr>
          <p:sp>
            <p:nvSpPr>
              <p:cNvPr id="43" name="任意多边形 42"/>
              <p:cNvSpPr/>
              <p:nvPr/>
            </p:nvSpPr>
            <p:spPr>
              <a:xfrm flipH="1">
                <a:off x="948562" y="1397392"/>
                <a:ext cx="181364" cy="858184"/>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chemeClr val="accent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buClrTx/>
                  <a:buSzTx/>
                  <a:buFontTx/>
                  <a:buNone/>
                </a:pPr>
                <a:endParaRPr lang="en-US" altLang="zh-CN" sz="1400" b="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1301351" y="1410055"/>
                <a:ext cx="2137661" cy="45719"/>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TextBox 11"/>
              <p:cNvSpPr txBox="1">
                <a:spLocks noChangeArrowheads="1"/>
              </p:cNvSpPr>
              <p:nvPr/>
            </p:nvSpPr>
            <p:spPr bwMode="auto">
              <a:xfrm flipH="1">
                <a:off x="1226906" y="1122941"/>
                <a:ext cx="5812569" cy="255445"/>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eaLnBrk="1" hangingPunct="1">
                  <a:buClrTx/>
                  <a:buSzTx/>
                  <a:buFontTx/>
                  <a:buNone/>
                  <a:defRPr/>
                </a:pPr>
                <a:r>
                  <a:rPr lang="ru-RU" sz="1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Централизованное резервное копирование</a:t>
                </a:r>
              </a:p>
            </p:txBody>
          </p:sp>
        </p:grpSp>
        <p:grpSp>
          <p:nvGrpSpPr>
            <p:cNvPr id="46" name="组合 247"/>
            <p:cNvGrpSpPr/>
            <p:nvPr/>
          </p:nvGrpSpPr>
          <p:grpSpPr>
            <a:xfrm>
              <a:off x="731836" y="802045"/>
              <a:ext cx="4770521" cy="1679209"/>
              <a:chOff x="532563" y="800273"/>
              <a:chExt cx="3576959" cy="1259115"/>
            </a:xfrm>
          </p:grpSpPr>
          <p:grpSp>
            <p:nvGrpSpPr>
              <p:cNvPr id="47" name="组合 23"/>
              <p:cNvGrpSpPr/>
              <p:nvPr/>
            </p:nvGrpSpPr>
            <p:grpSpPr>
              <a:xfrm>
                <a:off x="532563" y="800273"/>
                <a:ext cx="3576959" cy="582356"/>
                <a:chOff x="855115" y="940097"/>
                <a:chExt cx="4687906" cy="515679"/>
              </a:xfrm>
            </p:grpSpPr>
            <p:sp>
              <p:nvSpPr>
                <p:cNvPr id="49" name="矩形 48"/>
                <p:cNvSpPr/>
                <p:nvPr/>
              </p:nvSpPr>
              <p:spPr>
                <a:xfrm>
                  <a:off x="1294052" y="1410057"/>
                  <a:ext cx="2137661" cy="45719"/>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TextBox 11"/>
                <p:cNvSpPr txBox="1">
                  <a:spLocks noChangeArrowheads="1"/>
                </p:cNvSpPr>
                <p:nvPr/>
              </p:nvSpPr>
              <p:spPr bwMode="auto">
                <a:xfrm flipH="1">
                  <a:off x="855115" y="940097"/>
                  <a:ext cx="4687906" cy="449582"/>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l" eaLnBrk="1" hangingPunct="1">
                    <a:buClrTx/>
                    <a:buSzTx/>
                    <a:buFontTx/>
                    <a:buNone/>
                    <a:defRPr/>
                  </a:pPr>
                  <a:r>
                    <a:rPr lang="ru-RU" sz="1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Универсальное решение резервного копирования «все в одном»</a:t>
                  </a:r>
                </a:p>
              </p:txBody>
            </p:sp>
          </p:grpSp>
          <p:sp>
            <p:nvSpPr>
              <p:cNvPr id="48" name="任意多边形 47"/>
              <p:cNvSpPr/>
              <p:nvPr/>
            </p:nvSpPr>
            <p:spPr>
              <a:xfrm flipH="1">
                <a:off x="620202" y="1338395"/>
                <a:ext cx="150961" cy="720993"/>
              </a:xfrm>
              <a:custGeom>
                <a:avLst/>
                <a:gdLst>
                  <a:gd name="connsiteX0" fmla="*/ 374574 w 374574"/>
                  <a:gd name="connsiteY0" fmla="*/ 2291509 h 2291509"/>
                  <a:gd name="connsiteX1" fmla="*/ 374574 w 374574"/>
                  <a:gd name="connsiteY1" fmla="*/ 0 h 2291509"/>
                  <a:gd name="connsiteX2" fmla="*/ 0 w 374574"/>
                  <a:gd name="connsiteY2" fmla="*/ 0 h 2291509"/>
                </a:gdLst>
                <a:ahLst/>
                <a:cxnLst>
                  <a:cxn ang="0">
                    <a:pos x="connsiteX0" y="connsiteY0"/>
                  </a:cxn>
                  <a:cxn ang="0">
                    <a:pos x="connsiteX1" y="connsiteY1"/>
                  </a:cxn>
                  <a:cxn ang="0">
                    <a:pos x="connsiteX2" y="connsiteY2"/>
                  </a:cxn>
                </a:cxnLst>
                <a:rect l="l" t="t" r="r" b="b"/>
                <a:pathLst>
                  <a:path w="374574" h="2291509">
                    <a:moveTo>
                      <a:pt x="374574" y="2291509"/>
                    </a:moveTo>
                    <a:lnTo>
                      <a:pt x="374574" y="0"/>
                    </a:lnTo>
                    <a:lnTo>
                      <a:pt x="0" y="0"/>
                    </a:lnTo>
                  </a:path>
                </a:pathLst>
              </a:custGeom>
              <a:ln w="6350">
                <a:solidFill>
                  <a:schemeClr val="accent1"/>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txBody>
              <a:bodyPr lIns="114106" tIns="57054" rIns="114106" bIns="57054"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51" name="TextBox 265"/>
            <p:cNvSpPr txBox="1"/>
            <p:nvPr/>
          </p:nvSpPr>
          <p:spPr bwMode="ltGray">
            <a:xfrm>
              <a:off x="4555367" y="3350143"/>
              <a:ext cx="2798346" cy="405653"/>
            </a:xfrm>
            <a:prstGeom prst="rect">
              <a:avLst/>
            </a:prstGeom>
            <a:noFill/>
            <a:ln w="9525">
              <a:noFill/>
              <a:miter lim="800000"/>
              <a:headEnd/>
              <a:tailEnd/>
            </a:ln>
          </p:spPr>
          <p:txBody>
            <a:bodyPr wrap="none" lIns="152137" tIns="76069" rIns="152137" bIns="76069" rtlCol="0" anchor="t" anchorCtr="0">
              <a:noAutofit/>
            </a:bodyPr>
            <a:lstStyle/>
            <a:p>
              <a:pPr defTabSz="1521710">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Централизованное резервное </a:t>
              </a:r>
              <a: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копирование </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для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ЦОДов</a:t>
              </a:r>
              <a:endPar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TextBox 272"/>
            <p:cNvSpPr txBox="1"/>
            <p:nvPr/>
          </p:nvSpPr>
          <p:spPr bwMode="ltGray">
            <a:xfrm>
              <a:off x="1236313" y="2703897"/>
              <a:ext cx="1870959" cy="495231"/>
            </a:xfrm>
            <a:prstGeom prst="rect">
              <a:avLst/>
            </a:prstGeom>
            <a:noFill/>
            <a:ln w="9525">
              <a:noFill/>
              <a:miter lim="800000"/>
              <a:headEnd/>
              <a:tailEnd/>
            </a:ln>
          </p:spPr>
          <p:txBody>
            <a:bodyPr wrap="none" lIns="121916" tIns="60959" rIns="121916" bIns="60959" rtlCol="0" anchor="t" anchorCtr="0">
              <a:noAutofit/>
            </a:bodyPr>
            <a:lstStyle/>
            <a:p>
              <a:pPr defTabSz="1521710">
                <a:lnSpc>
                  <a:spcPct val="90000"/>
                </a:lnSpc>
                <a:defRPr/>
              </a:pP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Универсальный узел </a:t>
              </a: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резервного </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копирования</a:t>
              </a:r>
            </a:p>
          </p:txBody>
        </p:sp>
        <p:cxnSp>
          <p:nvCxnSpPr>
            <p:cNvPr id="53" name="Curved Connector 310"/>
            <p:cNvCxnSpPr/>
            <p:nvPr/>
          </p:nvCxnSpPr>
          <p:spPr bwMode="auto">
            <a:xfrm>
              <a:off x="3065001" y="2632924"/>
              <a:ext cx="1402757" cy="2192410"/>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cxnSp>
          <p:nvCxnSpPr>
            <p:cNvPr id="54" name="Curved Connector 318"/>
            <p:cNvCxnSpPr/>
            <p:nvPr/>
          </p:nvCxnSpPr>
          <p:spPr bwMode="auto">
            <a:xfrm flipV="1">
              <a:off x="7281282" y="4822648"/>
              <a:ext cx="908510" cy="2686"/>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sp>
          <p:nvSpPr>
            <p:cNvPr id="55" name="文本框 198"/>
            <p:cNvSpPr txBox="1"/>
            <p:nvPr/>
          </p:nvSpPr>
          <p:spPr>
            <a:xfrm>
              <a:off x="7130880" y="1983383"/>
              <a:ext cx="1286418" cy="184666"/>
            </a:xfrm>
            <a:prstGeom prst="rect">
              <a:avLst/>
            </a:prstGeom>
            <a:noFill/>
          </p:spPr>
          <p:txBody>
            <a:bodyPr wrap="square" lIns="0" tIns="0" rIns="0" bIns="0" rtlCol="0">
              <a:spAutoFit/>
            </a:bodyPr>
            <a:lstStyle/>
            <a:p>
              <a:pPr algn="ct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Решение HUAWEI CLOUD</a:t>
              </a:r>
            </a:p>
          </p:txBody>
        </p:sp>
        <p:sp>
          <p:nvSpPr>
            <p:cNvPr id="56" name="Freeform 5"/>
            <p:cNvSpPr>
              <a:spLocks/>
            </p:cNvSpPr>
            <p:nvPr/>
          </p:nvSpPr>
          <p:spPr bwMode="auto">
            <a:xfrm>
              <a:off x="6871918" y="1241672"/>
              <a:ext cx="1218475" cy="688696"/>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solidFill>
              <a:schemeClr val="bg1">
                <a:lumMod val="95000"/>
              </a:schemeClr>
            </a:solidFill>
            <a:ln w="3175">
              <a:solidFill>
                <a:srgbClr val="0070C0"/>
              </a:solidFill>
              <a:round/>
              <a:headEnd/>
              <a:tailEnd/>
            </a:ln>
            <a:scene3d>
              <a:camera prst="orthographicFront">
                <a:rot lat="0" lon="0" rev="0"/>
              </a:camera>
              <a:lightRig rig="threePt" dir="t"/>
            </a:scene3d>
          </p:spPr>
          <p:txBody>
            <a:bodyPr vert="horz" wrap="square" lIns="91427" tIns="45714" rIns="91427" bIns="45714" numCol="1" anchor="t" anchorCtr="0" compatLnSpc="1">
              <a:prstTxWarp prst="textNoShape">
                <a:avLst/>
              </a:prstTxWarp>
            </a:bodyPr>
            <a:lstStyle/>
            <a:p>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58" name="Curved Connector 310"/>
            <p:cNvCxnSpPr/>
            <p:nvPr/>
          </p:nvCxnSpPr>
          <p:spPr bwMode="auto">
            <a:xfrm flipV="1">
              <a:off x="3065001" y="1652050"/>
              <a:ext cx="3791366" cy="980875"/>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cxnSp>
          <p:nvCxnSpPr>
            <p:cNvPr id="59" name="Curved Connector 310"/>
            <p:cNvCxnSpPr/>
            <p:nvPr/>
          </p:nvCxnSpPr>
          <p:spPr bwMode="auto">
            <a:xfrm rot="5400000" flipH="1" flipV="1">
              <a:off x="5845258" y="1966591"/>
              <a:ext cx="1410077" cy="1293776"/>
            </a:xfrm>
            <a:prstGeom prst="curvedConnector3">
              <a:avLst>
                <a:gd name="adj1" fmla="val 50000"/>
              </a:avLst>
            </a:prstGeom>
            <a:solidFill>
              <a:srgbClr val="5482AB"/>
            </a:solidFill>
            <a:ln w="9525" cap="flat" cmpd="sng" algn="ctr">
              <a:solidFill>
                <a:schemeClr val="bg2">
                  <a:lumMod val="50000"/>
                </a:schemeClr>
              </a:solidFill>
              <a:prstDash val="solid"/>
              <a:round/>
              <a:headEnd type="arrow"/>
              <a:tailEnd type="arrow"/>
            </a:ln>
            <a:effectLst/>
          </p:spPr>
        </p:cxnSp>
        <p:sp>
          <p:nvSpPr>
            <p:cNvPr id="60" name="TextBox 11"/>
            <p:cNvSpPr txBox="1">
              <a:spLocks noChangeArrowheads="1"/>
            </p:cNvSpPr>
            <p:nvPr/>
          </p:nvSpPr>
          <p:spPr bwMode="auto">
            <a:xfrm flipH="1">
              <a:off x="7818543" y="935327"/>
              <a:ext cx="3500798" cy="969496"/>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ClrTx/>
                <a:buSzTx/>
                <a:buFontTx/>
                <a:buNone/>
                <a:defRPr/>
              </a:pPr>
              <a:r>
                <a:rPr lang="ru-RU" sz="1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Гибридное облачное решение резервного копирования</a:t>
              </a:r>
            </a:p>
          </p:txBody>
        </p:sp>
        <p:sp>
          <p:nvSpPr>
            <p:cNvPr id="61" name="矩形 60"/>
            <p:cNvSpPr/>
            <p:nvPr/>
          </p:nvSpPr>
          <p:spPr>
            <a:xfrm>
              <a:off x="8345697" y="1900047"/>
              <a:ext cx="2248278" cy="72465"/>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SzTx/>
                <a:buFontTx/>
                <a:buNone/>
              </a:pPr>
              <a:endParaRPr lang="en-US" altLang="zh-CN" sz="1400" b="1"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2" name="图片 61"/>
            <p:cNvPicPr>
              <a:picLocks noChangeAspect="1"/>
            </p:cNvPicPr>
            <p:nvPr/>
          </p:nvPicPr>
          <p:blipFill>
            <a:blip r:embed="rId13"/>
            <a:stretch>
              <a:fillRect/>
            </a:stretch>
          </p:blipFill>
          <p:spPr>
            <a:xfrm>
              <a:off x="7303404" y="1442004"/>
              <a:ext cx="386034" cy="386034"/>
            </a:xfrm>
            <a:prstGeom prst="rect">
              <a:avLst/>
            </a:prstGeom>
          </p:spPr>
        </p:pic>
      </p:grpSp>
    </p:spTree>
    <p:extLst>
      <p:ext uri="{BB962C8B-B14F-4D97-AF65-F5344CB8AC3E}">
        <p14:creationId xmlns:p14="http://schemas.microsoft.com/office/powerpoint/2010/main" val="1809736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dirty="0"/>
              <a:t>Универсальное решение резервного копирования </a:t>
            </a:r>
            <a:r>
              <a:rPr lang="ru-RU" dirty="0" smtClean="0"/>
              <a:t/>
            </a:r>
            <a:br>
              <a:rPr lang="ru-RU" dirty="0" smtClean="0"/>
            </a:br>
            <a:r>
              <a:rPr lang="ru-RU" dirty="0" smtClean="0"/>
              <a:t>«</a:t>
            </a:r>
            <a:r>
              <a:rPr lang="ru-RU" dirty="0"/>
              <a:t>все в одном»</a:t>
            </a:r>
          </a:p>
        </p:txBody>
      </p:sp>
      <p:graphicFrame>
        <p:nvGraphicFramePr>
          <p:cNvPr id="28" name="5a3f3aee-ac0e-471e-a910-c254a7ce9c85"/>
          <p:cNvGraphicFramePr>
            <a:graphicFrameLocks noGrp="1"/>
          </p:cNvGraphicFramePr>
          <p:nvPr>
            <p:extLst>
              <p:ext uri="{D42A27DB-BD31-4B8C-83A1-F6EECF244321}">
                <p14:modId xmlns:p14="http://schemas.microsoft.com/office/powerpoint/2010/main" val="1964361673"/>
              </p:ext>
            </p:extLst>
          </p:nvPr>
        </p:nvGraphicFramePr>
        <p:xfrm>
          <a:off x="5979894" y="1142792"/>
          <a:ext cx="5095517" cy="4571313"/>
        </p:xfrm>
        <a:graphic>
          <a:graphicData uri="http://schemas.openxmlformats.org/drawingml/2006/table">
            <a:tbl>
              <a:tblPr firstRow="1" bandRow="1"/>
              <a:tblGrid>
                <a:gridCol w="1515928">
                  <a:extLst>
                    <a:ext uri="{9D8B030D-6E8A-4147-A177-3AD203B41FA5}">
                      <a16:colId xmlns:a16="http://schemas.microsoft.com/office/drawing/2014/main" xmlns="" val="20000"/>
                    </a:ext>
                  </a:extLst>
                </a:gridCol>
                <a:gridCol w="3579589">
                  <a:extLst>
                    <a:ext uri="{9D8B030D-6E8A-4147-A177-3AD203B41FA5}">
                      <a16:colId xmlns:a16="http://schemas.microsoft.com/office/drawing/2014/main" xmlns="" val="20001"/>
                    </a:ext>
                  </a:extLst>
                </a:gridCol>
              </a:tblGrid>
              <a:tr h="435481">
                <a:tc>
                  <a:txBody>
                    <a:bodyPr/>
                    <a:lstStyle>
                      <a:defPPr>
                        <a:defRPr lang="zh-CN"/>
                      </a:defPPr>
                      <a:lvl1pPr marL="0" algn="l" defTabSz="914400" rtl="0" eaLnBrk="1" latinLnBrk="0" hangingPunct="1">
                        <a:defRPr sz="1800" b="1" kern="1200">
                          <a:solidFill>
                            <a:schemeClr val="lt1"/>
                          </a:solidFill>
                          <a:latin typeface="Arial"/>
                          <a:ea typeface="华文细黑"/>
                          <a:cs typeface="宋体"/>
                        </a:defRPr>
                      </a:lvl1pPr>
                      <a:lvl2pPr marL="457200" algn="l" defTabSz="914400" rtl="0" eaLnBrk="1" latinLnBrk="0" hangingPunct="1">
                        <a:defRPr sz="1800" b="1" kern="1200">
                          <a:solidFill>
                            <a:schemeClr val="lt1"/>
                          </a:solidFill>
                          <a:latin typeface="Arial"/>
                          <a:ea typeface="华文细黑"/>
                          <a:cs typeface="宋体"/>
                        </a:defRPr>
                      </a:lvl2pPr>
                      <a:lvl3pPr marL="914400" algn="l" defTabSz="914400" rtl="0" eaLnBrk="1" latinLnBrk="0" hangingPunct="1">
                        <a:defRPr sz="1800" b="1" kern="1200">
                          <a:solidFill>
                            <a:schemeClr val="lt1"/>
                          </a:solidFill>
                          <a:latin typeface="Arial"/>
                          <a:ea typeface="华文细黑"/>
                          <a:cs typeface="宋体"/>
                        </a:defRPr>
                      </a:lvl3pPr>
                      <a:lvl4pPr marL="1371600" algn="l" defTabSz="914400" rtl="0" eaLnBrk="1" latinLnBrk="0" hangingPunct="1">
                        <a:defRPr sz="1800" b="1" kern="1200">
                          <a:solidFill>
                            <a:schemeClr val="lt1"/>
                          </a:solidFill>
                          <a:latin typeface="Arial"/>
                          <a:ea typeface="华文细黑"/>
                          <a:cs typeface="宋体"/>
                        </a:defRPr>
                      </a:lvl4pPr>
                      <a:lvl5pPr marL="1828800" algn="l" defTabSz="914400" rtl="0" eaLnBrk="1" latinLnBrk="0" hangingPunct="1">
                        <a:defRPr sz="1800" b="1" kern="1200">
                          <a:solidFill>
                            <a:schemeClr val="lt1"/>
                          </a:solidFill>
                          <a:latin typeface="Arial"/>
                          <a:ea typeface="华文细黑"/>
                          <a:cs typeface="宋体"/>
                        </a:defRPr>
                      </a:lvl5pPr>
                      <a:lvl6pPr marL="2286000" algn="l" defTabSz="914400" rtl="0" eaLnBrk="1" latinLnBrk="0" hangingPunct="1">
                        <a:defRPr sz="1800" b="1" kern="1200">
                          <a:solidFill>
                            <a:schemeClr val="lt1"/>
                          </a:solidFill>
                          <a:latin typeface="Arial"/>
                          <a:ea typeface="华文细黑"/>
                          <a:cs typeface="宋体"/>
                        </a:defRPr>
                      </a:lvl6pPr>
                      <a:lvl7pPr marL="2743200" algn="l" defTabSz="914400" rtl="0" eaLnBrk="1" latinLnBrk="0" hangingPunct="1">
                        <a:defRPr sz="1800" b="1" kern="1200">
                          <a:solidFill>
                            <a:schemeClr val="lt1"/>
                          </a:solidFill>
                          <a:latin typeface="Arial"/>
                          <a:ea typeface="华文细黑"/>
                          <a:cs typeface="宋体"/>
                        </a:defRPr>
                      </a:lvl7pPr>
                      <a:lvl8pPr marL="3200400" algn="l" defTabSz="914400" rtl="0" eaLnBrk="1" latinLnBrk="0" hangingPunct="1">
                        <a:defRPr sz="1800" b="1" kern="1200">
                          <a:solidFill>
                            <a:schemeClr val="lt1"/>
                          </a:solidFill>
                          <a:latin typeface="Arial"/>
                          <a:ea typeface="华文细黑"/>
                          <a:cs typeface="宋体"/>
                        </a:defRPr>
                      </a:lvl8pPr>
                      <a:lvl9pPr marL="3657600" algn="l" defTabSz="914400" rtl="0" eaLnBrk="1" latinLnBrk="0" hangingPunct="1">
                        <a:defRPr sz="1800" b="1" kern="1200">
                          <a:solidFill>
                            <a:schemeClr val="lt1"/>
                          </a:solidFill>
                          <a:latin typeface="Arial"/>
                          <a:ea typeface="华文细黑"/>
                          <a:cs typeface="宋体"/>
                        </a:defRPr>
                      </a:lvl9pPr>
                    </a:lstStyle>
                    <a:p>
                      <a:pPr marL="0" marR="0" lvl="0" indent="0" algn="l" defTabSz="912813" rtl="0" eaLnBrk="1" fontAlgn="base" latinLnBrk="0" hangingPunct="1">
                        <a:lnSpc>
                          <a:spcPct val="100000"/>
                        </a:lnSpc>
                        <a:spcBef>
                          <a:spcPts val="0"/>
                        </a:spcBef>
                        <a:spcAft>
                          <a:spcPts val="0"/>
                        </a:spcAft>
                        <a:buClrTx/>
                        <a:buSzTx/>
                        <a:buFontTx/>
                        <a:buNone/>
                        <a:tabLst/>
                      </a:pPr>
                      <a:r>
                        <a:rPr lang="ru-RU" sz="14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Характеристика</a:t>
                      </a:r>
                    </a:p>
                  </a:txBody>
                  <a:tcPr marL="36000" marR="36000"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2813" rtl="0" eaLnBrk="1" fontAlgn="base" latinLnBrk="0" hangingPunct="1">
                        <a:lnSpc>
                          <a:spcPct val="100000"/>
                        </a:lnSpc>
                        <a:spcBef>
                          <a:spcPts val="0"/>
                        </a:spcBef>
                        <a:spcAft>
                          <a:spcPts val="0"/>
                        </a:spcAft>
                        <a:buClrTx/>
                        <a:buSzTx/>
                        <a:buFontTx/>
                        <a:buNone/>
                        <a:tabLst/>
                        <a:defRPr/>
                      </a:pPr>
                      <a:r>
                        <a:rPr lang="ru-RU" sz="1600" b="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Описание</a:t>
                      </a:r>
                    </a:p>
                  </a:txBody>
                  <a:tcPr marL="36000" marR="36000" marT="30256" marB="3025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0"/>
                  </a:ext>
                </a:extLst>
              </a:tr>
              <a:tr h="619506">
                <a:tc>
                  <a:txBody>
                    <a:bodyPr/>
                    <a:lstStyle>
                      <a:defPPr>
                        <a:defRPr lang="zh-CN"/>
                      </a:defPPr>
                      <a:lvl1pPr marL="0" algn="l" defTabSz="914400" rtl="0" eaLnBrk="1" latinLnBrk="0" hangingPunct="1">
                        <a:defRPr sz="1800" kern="1200">
                          <a:solidFill>
                            <a:schemeClr val="dk1"/>
                          </a:solidFill>
                          <a:latin typeface="Arial"/>
                          <a:ea typeface="华文细黑"/>
                          <a:cs typeface="宋体"/>
                        </a:defRPr>
                      </a:lvl1pPr>
                      <a:lvl2pPr marL="457200" algn="l" defTabSz="914400" rtl="0" eaLnBrk="1" latinLnBrk="0" hangingPunct="1">
                        <a:defRPr sz="1800" kern="1200">
                          <a:solidFill>
                            <a:schemeClr val="dk1"/>
                          </a:solidFill>
                          <a:latin typeface="Arial"/>
                          <a:ea typeface="华文细黑"/>
                          <a:cs typeface="宋体"/>
                        </a:defRPr>
                      </a:lvl2pPr>
                      <a:lvl3pPr marL="914400" algn="l" defTabSz="914400" rtl="0" eaLnBrk="1" latinLnBrk="0" hangingPunct="1">
                        <a:defRPr sz="1800" kern="1200">
                          <a:solidFill>
                            <a:schemeClr val="dk1"/>
                          </a:solidFill>
                          <a:latin typeface="Arial"/>
                          <a:ea typeface="华文细黑"/>
                          <a:cs typeface="宋体"/>
                        </a:defRPr>
                      </a:lvl3pPr>
                      <a:lvl4pPr marL="1371600" algn="l" defTabSz="914400" rtl="0" eaLnBrk="1" latinLnBrk="0" hangingPunct="1">
                        <a:defRPr sz="1800" kern="1200">
                          <a:solidFill>
                            <a:schemeClr val="dk1"/>
                          </a:solidFill>
                          <a:latin typeface="Arial"/>
                          <a:ea typeface="华文细黑"/>
                          <a:cs typeface="宋体"/>
                        </a:defRPr>
                      </a:lvl4pPr>
                      <a:lvl5pPr marL="1828800" algn="l" defTabSz="914400" rtl="0" eaLnBrk="1" latinLnBrk="0" hangingPunct="1">
                        <a:defRPr sz="1800" kern="1200">
                          <a:solidFill>
                            <a:schemeClr val="dk1"/>
                          </a:solidFill>
                          <a:latin typeface="Arial"/>
                          <a:ea typeface="华文细黑"/>
                          <a:cs typeface="宋体"/>
                        </a:defRPr>
                      </a:lvl5pPr>
                      <a:lvl6pPr marL="2286000" algn="l" defTabSz="914400" rtl="0" eaLnBrk="1" latinLnBrk="0" hangingPunct="1">
                        <a:defRPr sz="1800" kern="1200">
                          <a:solidFill>
                            <a:schemeClr val="dk1"/>
                          </a:solidFill>
                          <a:latin typeface="Arial"/>
                          <a:ea typeface="华文细黑"/>
                          <a:cs typeface="宋体"/>
                        </a:defRPr>
                      </a:lvl6pPr>
                      <a:lvl7pPr marL="2743200" algn="l" defTabSz="914400" rtl="0" eaLnBrk="1" latinLnBrk="0" hangingPunct="1">
                        <a:defRPr sz="1800" kern="1200">
                          <a:solidFill>
                            <a:schemeClr val="dk1"/>
                          </a:solidFill>
                          <a:latin typeface="Arial"/>
                          <a:ea typeface="华文细黑"/>
                          <a:cs typeface="宋体"/>
                        </a:defRPr>
                      </a:lvl7pPr>
                      <a:lvl8pPr marL="3200400" algn="l" defTabSz="914400" rtl="0" eaLnBrk="1" latinLnBrk="0" hangingPunct="1">
                        <a:defRPr sz="1800" kern="1200">
                          <a:solidFill>
                            <a:schemeClr val="dk1"/>
                          </a:solidFill>
                          <a:latin typeface="Arial"/>
                          <a:ea typeface="华文细黑"/>
                          <a:cs typeface="宋体"/>
                        </a:defRPr>
                      </a:lvl8pPr>
                      <a:lvl9pPr marL="3657600" algn="l" defTabSz="914400" rtl="0" eaLnBrk="1" latinLnBrk="0" hangingPunct="1">
                        <a:defRPr sz="1800" kern="1200">
                          <a:solidFill>
                            <a:schemeClr val="dk1"/>
                          </a:solidFill>
                          <a:latin typeface="Arial"/>
                          <a:ea typeface="华文细黑"/>
                          <a:cs typeface="宋体"/>
                        </a:defRPr>
                      </a:lvl9pPr>
                    </a:lstStyle>
                    <a:p>
                      <a:pPr marL="0" marR="0" lvl="0" indent="0" algn="l" defTabSz="685617" rtl="0" eaLnBrk="1" fontAlgn="auto" latinLnBrk="0" hangingPunct="1">
                        <a:lnSpc>
                          <a:spcPct val="100000"/>
                        </a:lnSpc>
                        <a:spcBef>
                          <a:spcPts val="0"/>
                        </a:spcBef>
                        <a:spcAft>
                          <a:spcPts val="0"/>
                        </a:spcAft>
                        <a:buClrTx/>
                        <a:buSzTx/>
                        <a:buFontTx/>
                        <a:buNone/>
                        <a:tabLst/>
                        <a:defRPr/>
                      </a:pPr>
                      <a:r>
                        <a:rPr lang="ru-RU" sz="14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Применение</a:t>
                      </a:r>
                    </a:p>
                  </a:txBody>
                  <a:tcPr marL="36000" marR="36000"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50000"/>
                        </a:lnSpc>
                        <a:spcBef>
                          <a:spcPts val="0"/>
                        </a:spcBef>
                        <a:spcAft>
                          <a:spcPts val="0"/>
                        </a:spcAft>
                        <a:buClrTx/>
                        <a:buSzTx/>
                        <a:buFont typeface="Webdings" pitchFamily="18" charset="2"/>
                        <a:buNone/>
                        <a:tabLst/>
                        <a:defRPr/>
                      </a:pPr>
                      <a:r>
                        <a:rPr lang="ru-RU" sz="120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Локальное резервное копирование для малых ЦОДов</a:t>
                      </a:r>
                    </a:p>
                  </a:txBody>
                  <a:tcPr marL="36000" marR="36000" marT="30256" marB="3025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516326">
                <a:tc>
                  <a:txBody>
                    <a:bodyPr/>
                    <a:lstStyle/>
                    <a:p>
                      <a:pPr marL="0" marR="0" lvl="0" indent="0" algn="l" defTabSz="685617" rtl="0" eaLnBrk="1" fontAlgn="auto" latinLnBrk="0" hangingPunct="1">
                        <a:lnSpc>
                          <a:spcPct val="100000"/>
                        </a:lnSpc>
                        <a:spcBef>
                          <a:spcPts val="0"/>
                        </a:spcBef>
                        <a:spcAft>
                          <a:spcPts val="0"/>
                        </a:spcAft>
                        <a:buClrTx/>
                        <a:buSzTx/>
                        <a:buFontTx/>
                        <a:buNone/>
                        <a:tabLst/>
                        <a:defRPr/>
                      </a:pPr>
                      <a:r>
                        <a:rPr lang="ru-RU" sz="14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Преимущества</a:t>
                      </a:r>
                    </a:p>
                  </a:txBody>
                  <a:tcPr marL="36000" marR="36000" marT="30256" marB="30256"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Интеграция сервера резервного копирования и хранилища резервных копий значительно снижает затраты на приобретение и обслуживание устройств.</a:t>
                      </a: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Совместимость с широким спектром ОС, баз данных и сред виртуализации.</a:t>
                      </a: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Комплексная защита виртуальных, физических и облачных сред. Сценарии миграции P2P, P2V, V2V и V2P</a:t>
                      </a: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ru-RU" sz="1200" dirty="0" err="1">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Дедупликация</a:t>
                      </a: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 и сжатие</a:t>
                      </a:r>
                    </a:p>
                    <a:p>
                      <a:pPr marL="171450" marR="0" indent="-171450" algn="l" defTabSz="914400" rtl="0" eaLnBrk="1" fontAlgn="ctr" latinLnBrk="0" hangingPunct="1">
                        <a:lnSpc>
                          <a:spcPct val="150000"/>
                        </a:lnSpc>
                        <a:spcBef>
                          <a:spcPts val="0"/>
                        </a:spcBef>
                        <a:spcAft>
                          <a:spcPts val="0"/>
                        </a:spcAft>
                        <a:buClrTx/>
                        <a:buSzPct val="50000"/>
                        <a:buFont typeface="Wingdings" panose="05000000000000000000" pitchFamily="2" charset="2"/>
                        <a:buChar char="p"/>
                        <a:tabLst/>
                        <a:defRPr/>
                      </a:pPr>
                      <a:r>
                        <a:rPr lang="ru-RU"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rPr>
                        <a:t>Веб-интерфейс для удобного управления, эксплуатации и техобслуживания</a:t>
                      </a:r>
                    </a:p>
                  </a:txBody>
                  <a:tcPr marL="36000" marR="36000" marT="30256" marB="30256"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pSp>
        <p:nvGrpSpPr>
          <p:cNvPr id="22" name="组合 21"/>
          <p:cNvGrpSpPr/>
          <p:nvPr/>
        </p:nvGrpSpPr>
        <p:grpSpPr>
          <a:xfrm>
            <a:off x="1266669" y="1764675"/>
            <a:ext cx="4414052" cy="3327545"/>
            <a:chOff x="1725105" y="1966772"/>
            <a:chExt cx="4414052" cy="3327545"/>
          </a:xfrm>
        </p:grpSpPr>
        <p:grpSp>
          <p:nvGrpSpPr>
            <p:cNvPr id="3" name="组合 8"/>
            <p:cNvGrpSpPr/>
            <p:nvPr/>
          </p:nvGrpSpPr>
          <p:grpSpPr>
            <a:xfrm>
              <a:off x="1725105" y="1966772"/>
              <a:ext cx="4414052" cy="3327545"/>
              <a:chOff x="415941" y="1221904"/>
              <a:chExt cx="3376823" cy="3770344"/>
            </a:xfrm>
          </p:grpSpPr>
          <p:sp>
            <p:nvSpPr>
              <p:cNvPr id="4" name="圆角矩形 3"/>
              <p:cNvSpPr/>
              <p:nvPr/>
            </p:nvSpPr>
            <p:spPr bwMode="auto">
              <a:xfrm>
                <a:off x="415941" y="1221904"/>
                <a:ext cx="3294036" cy="3770344"/>
              </a:xfrm>
              <a:prstGeom prst="roundRect">
                <a:avLst>
                  <a:gd name="adj" fmla="val 2780"/>
                </a:avLst>
              </a:prstGeom>
              <a:solidFill>
                <a:schemeClr val="bg1"/>
              </a:solidFill>
              <a:ln w="15875" cap="flat" cmpd="sng" algn="ctr">
                <a:solidFill>
                  <a:srgbClr val="6FBBF9"/>
                </a:solidFill>
                <a:prstDash val="solid"/>
                <a:headEnd type="none" w="med" len="med"/>
                <a:tailEnd type="none" w="med" len="med"/>
              </a:ln>
              <a:effectLst/>
            </p:spPr>
            <p:txBody>
              <a:bodyPr lIns="68562" tIns="34281" rIns="68562" bIns="34281"/>
              <a:lstStyle/>
              <a:p>
                <a:pPr>
                  <a:defRPr/>
                </a:pPr>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Rectangle 9"/>
              <p:cNvSpPr>
                <a:spLocks noChangeArrowheads="1"/>
              </p:cNvSpPr>
              <p:nvPr/>
            </p:nvSpPr>
            <p:spPr bwMode="auto">
              <a:xfrm>
                <a:off x="524515" y="3796543"/>
                <a:ext cx="855238" cy="695662"/>
              </a:xfrm>
              <a:prstGeom prst="rect">
                <a:avLst/>
              </a:prstGeom>
              <a:noFill/>
              <a:ln w="9525" algn="ctr">
                <a:noFill/>
                <a:miter lim="800000"/>
                <a:headEnd/>
                <a:tailEnd/>
              </a:ln>
            </p:spPr>
            <p:txBody>
              <a:bodyPr wrap="square" lIns="59384" tIns="29692" rIns="59384" bIns="29692" anchor="ctr">
                <a:spAutoFit/>
              </a:bodyPr>
              <a:lstStyle/>
              <a:p>
                <a:pPr algn="ctr" defTabSz="642120"/>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СХД</a:t>
                </a:r>
              </a:p>
              <a:p>
                <a:pPr algn="ctr" defTabSz="642120"/>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6" name="Line 107"/>
              <p:cNvSpPr>
                <a:spLocks noChangeShapeType="1"/>
              </p:cNvSpPr>
              <p:nvPr/>
            </p:nvSpPr>
            <p:spPr bwMode="auto">
              <a:xfrm flipV="1">
                <a:off x="895238" y="1710120"/>
                <a:ext cx="2666013" cy="0"/>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Rectangle 23"/>
              <p:cNvSpPr>
                <a:spLocks noChangeArrowheads="1"/>
              </p:cNvSpPr>
              <p:nvPr/>
            </p:nvSpPr>
            <p:spPr bwMode="auto">
              <a:xfrm>
                <a:off x="421292" y="2073705"/>
                <a:ext cx="688354" cy="695662"/>
              </a:xfrm>
              <a:prstGeom prst="rect">
                <a:avLst/>
              </a:prstGeom>
              <a:noFill/>
              <a:ln w="9525" algn="ctr">
                <a:noFill/>
                <a:miter lim="800000"/>
                <a:headEnd/>
                <a:tailEnd/>
              </a:ln>
            </p:spPr>
            <p:txBody>
              <a:bodyPr wrap="square" lIns="59384" tIns="29692" rIns="59384" bIns="29692" anchor="ctr">
                <a:spAutoFit/>
              </a:bodyPr>
              <a:lstStyle/>
              <a:p>
                <a:pPr algn="ctr" defTabSz="642120"/>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сервер</a:t>
                </a:r>
              </a:p>
              <a:p>
                <a:pPr algn="ctr" defTabSz="642120"/>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8" name="Line 4"/>
              <p:cNvSpPr>
                <a:spLocks noChangeShapeType="1"/>
              </p:cNvSpPr>
              <p:nvPr/>
            </p:nvSpPr>
            <p:spPr bwMode="auto">
              <a:xfrm>
                <a:off x="1301180"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Line 4"/>
              <p:cNvSpPr>
                <a:spLocks noChangeShapeType="1"/>
              </p:cNvSpPr>
              <p:nvPr/>
            </p:nvSpPr>
            <p:spPr bwMode="auto">
              <a:xfrm>
                <a:off x="1953121"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4"/>
              <p:cNvSpPr>
                <a:spLocks noChangeShapeType="1"/>
              </p:cNvSpPr>
              <p:nvPr/>
            </p:nvSpPr>
            <p:spPr bwMode="auto">
              <a:xfrm>
                <a:off x="3098769" y="1716825"/>
                <a:ext cx="0" cy="392313"/>
              </a:xfrm>
              <a:prstGeom prst="line">
                <a:avLst/>
              </a:prstGeom>
              <a:noFill/>
              <a:ln w="19050">
                <a:solidFill>
                  <a:srgbClr val="0070C0"/>
                </a:solidFill>
                <a:round/>
                <a:headEnd/>
                <a:tailEnd/>
              </a:ln>
            </p:spPr>
            <p:txBody>
              <a:bodyPr lIns="68562" tIns="34281" rIns="68562" bIns="34281"/>
              <a:lstStyle/>
              <a:p>
                <a:pPr>
                  <a:defRPr/>
                </a:pPr>
                <a:endParaRPr lang="en-US" sz="12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32"/>
              <p:cNvSpPr>
                <a:spLocks noChangeAspect="1" noEditPoints="1"/>
              </p:cNvSpPr>
              <p:nvPr/>
            </p:nvSpPr>
            <p:spPr bwMode="auto">
              <a:xfrm>
                <a:off x="2899289"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Rectangle 525"/>
              <p:cNvSpPr>
                <a:spLocks noChangeArrowheads="1"/>
              </p:cNvSpPr>
              <p:nvPr/>
            </p:nvSpPr>
            <p:spPr bwMode="auto">
              <a:xfrm>
                <a:off x="2339508" y="2878087"/>
                <a:ext cx="1371607" cy="4184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ru-RU" sz="1200">
                    <a:solidFill>
                      <a:srgbClr val="2D2015"/>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защиты данных</a:t>
                </a:r>
              </a:p>
            </p:txBody>
          </p:sp>
          <p:cxnSp>
            <p:nvCxnSpPr>
              <p:cNvPr id="13" name="直接连接符 12"/>
              <p:cNvCxnSpPr>
                <a:stCxn id="19" idx="13"/>
                <a:endCxn id="27" idx="2"/>
              </p:cNvCxnSpPr>
              <p:nvPr/>
            </p:nvCxnSpPr>
            <p:spPr bwMode="auto">
              <a:xfrm flipH="1" flipV="1">
                <a:off x="1609635" y="3429786"/>
                <a:ext cx="80872" cy="346260"/>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a:endCxn id="27" idx="2"/>
              </p:cNvCxnSpPr>
              <p:nvPr/>
            </p:nvCxnSpPr>
            <p:spPr bwMode="auto">
              <a:xfrm>
                <a:off x="1273740" y="2536689"/>
                <a:ext cx="335894" cy="893098"/>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a:endCxn id="27" idx="2"/>
              </p:cNvCxnSpPr>
              <p:nvPr/>
            </p:nvCxnSpPr>
            <p:spPr bwMode="auto">
              <a:xfrm flipH="1">
                <a:off x="1609635" y="2536689"/>
                <a:ext cx="323651" cy="893098"/>
              </a:xfrm>
              <a:prstGeom prst="line">
                <a:avLst/>
              </a:prstGeom>
              <a:noFill/>
              <a:ln w="19050">
                <a:solidFill>
                  <a:srgbClr val="FFC000"/>
                </a:solidFill>
                <a:round/>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组合 163"/>
              <p:cNvGrpSpPr/>
              <p:nvPr/>
            </p:nvGrpSpPr>
            <p:grpSpPr>
              <a:xfrm>
                <a:off x="1127249" y="2921660"/>
                <a:ext cx="1072747" cy="585325"/>
                <a:chOff x="4733763" y="3128390"/>
                <a:chExt cx="827425" cy="351020"/>
              </a:xfrm>
            </p:grpSpPr>
            <p:pic>
              <p:nvPicPr>
                <p:cNvPr id="26"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27" name="Rectangle 265"/>
                <p:cNvSpPr>
                  <a:spLocks noChangeArrowheads="1"/>
                </p:cNvSpPr>
                <p:nvPr/>
              </p:nvSpPr>
              <p:spPr bwMode="auto">
                <a:xfrm>
                  <a:off x="4733763" y="3128390"/>
                  <a:ext cx="744142" cy="304724"/>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Сеть </a:t>
                  </a:r>
                  <a:r>
                    <a:rPr lang="ru-RU" sz="1200" dirty="0" err="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Fibre</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err="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Channel</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или IP</a:t>
                  </a:r>
                </a:p>
              </p:txBody>
            </p:sp>
          </p:grpSp>
          <p:sp>
            <p:nvSpPr>
              <p:cNvPr id="17" name="Rectangle 525"/>
              <p:cNvSpPr>
                <a:spLocks noChangeArrowheads="1"/>
              </p:cNvSpPr>
              <p:nvPr/>
            </p:nvSpPr>
            <p:spPr bwMode="auto">
              <a:xfrm>
                <a:off x="1370587" y="2382065"/>
                <a:ext cx="525691" cy="20924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18" name="Freeform 32"/>
              <p:cNvSpPr>
                <a:spLocks noChangeAspect="1" noEditPoints="1"/>
              </p:cNvSpPr>
              <p:nvPr/>
            </p:nvSpPr>
            <p:spPr bwMode="auto">
              <a:xfrm>
                <a:off x="1753641"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Freeform 52"/>
              <p:cNvSpPr>
                <a:spLocks noChangeAspect="1" noEditPoints="1"/>
              </p:cNvSpPr>
              <p:nvPr/>
            </p:nvSpPr>
            <p:spPr bwMode="auto">
              <a:xfrm>
                <a:off x="1413901" y="3774184"/>
                <a:ext cx="497251" cy="720394"/>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Freeform 32"/>
              <p:cNvSpPr>
                <a:spLocks noChangeAspect="1" noEditPoints="1"/>
              </p:cNvSpPr>
              <p:nvPr/>
            </p:nvSpPr>
            <p:spPr bwMode="auto">
              <a:xfrm>
                <a:off x="1101700" y="2078801"/>
                <a:ext cx="398960" cy="706899"/>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sz="1200" dirty="0">
                  <a:solidFill>
                    <a:srgbClr val="B2B2B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21" name="直接连接符 20"/>
              <p:cNvCxnSpPr/>
              <p:nvPr/>
            </p:nvCxnSpPr>
            <p:spPr bwMode="auto">
              <a:xfrm>
                <a:off x="2406127" y="1590400"/>
                <a:ext cx="0" cy="2933717"/>
              </a:xfrm>
              <a:prstGeom prst="line">
                <a:avLst/>
              </a:prstGeom>
              <a:noFill/>
              <a:ln w="12700" cap="flat" cmpd="sng" algn="ctr">
                <a:solidFill>
                  <a:srgbClr val="FFFFFF">
                    <a:lumMod val="50000"/>
                  </a:srgbClr>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3"/>
              <p:cNvSpPr>
                <a:spLocks noChangeArrowheads="1"/>
              </p:cNvSpPr>
              <p:nvPr/>
            </p:nvSpPr>
            <p:spPr bwMode="auto">
              <a:xfrm>
                <a:off x="2866513" y="4197783"/>
                <a:ext cx="926251" cy="293311"/>
              </a:xfrm>
              <a:prstGeom prst="rect">
                <a:avLst/>
              </a:prstGeom>
              <a:noFill/>
              <a:ln w="9525">
                <a:noFill/>
                <a:miter lim="800000"/>
                <a:headEnd/>
                <a:tailEnd/>
              </a:ln>
            </p:spPr>
            <p:txBody>
              <a:bodyPr lIns="70087" tIns="35046" rIns="70087" bIns="35046"/>
              <a:lstStyle/>
              <a:p>
                <a:pPr defTabSz="642120">
                  <a:lnSpc>
                    <a:spcPct val="120000"/>
                  </a:lnSpc>
                  <a:buClr>
                    <a:srgbClr val="72BFC5"/>
                  </a:buClr>
                  <a:defRPr/>
                </a:pPr>
                <a:r>
                  <a:rPr lang="ru-RU" sz="12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 резервного копирования</a:t>
                </a:r>
              </a:p>
            </p:txBody>
          </p:sp>
        </p:grpSp>
        <p:sp>
          <p:nvSpPr>
            <p:cNvPr id="29" name="矩形 28"/>
            <p:cNvSpPr/>
            <p:nvPr/>
          </p:nvSpPr>
          <p:spPr>
            <a:xfrm>
              <a:off x="3741703" y="3093567"/>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30" name="矩形 29"/>
            <p:cNvSpPr/>
            <p:nvPr/>
          </p:nvSpPr>
          <p:spPr>
            <a:xfrm>
              <a:off x="2876915" y="3070176"/>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31" name="矩形 30"/>
            <p:cNvSpPr/>
            <p:nvPr/>
          </p:nvSpPr>
          <p:spPr>
            <a:xfrm>
              <a:off x="4700309" y="4694824"/>
              <a:ext cx="228088" cy="18634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grpSp>
    </p:spTree>
    <p:extLst>
      <p:ext uri="{BB962C8B-B14F-4D97-AF65-F5344CB8AC3E}">
        <p14:creationId xmlns:p14="http://schemas.microsoft.com/office/powerpoint/2010/main" val="58104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a:t>Решение централизованного резервного копирования данных</a:t>
            </a:r>
          </a:p>
        </p:txBody>
      </p:sp>
      <p:sp>
        <p:nvSpPr>
          <p:cNvPr id="7" name="Rectangle 3"/>
          <p:cNvSpPr>
            <a:spLocks noChangeArrowheads="1"/>
          </p:cNvSpPr>
          <p:nvPr/>
        </p:nvSpPr>
        <p:spPr bwMode="auto">
          <a:xfrm>
            <a:off x="1346644" y="4267104"/>
            <a:ext cx="1194930" cy="258864"/>
          </a:xfrm>
          <a:prstGeom prst="rect">
            <a:avLst/>
          </a:prstGeom>
          <a:noFill/>
          <a:ln w="9525">
            <a:noFill/>
            <a:miter lim="800000"/>
            <a:headEnd/>
            <a:tailEnd/>
          </a:ln>
        </p:spPr>
        <p:txBody>
          <a:bodyPr lIns="74887" tIns="37446" rIns="74887" bIns="37446"/>
          <a:lstStyle/>
          <a:p>
            <a:pPr defTabSz="642120">
              <a:lnSpc>
                <a:spcPct val="120000"/>
              </a:lnSpc>
              <a:buClr>
                <a:srgbClr val="72BFC5"/>
              </a:buClr>
              <a:defRPr/>
            </a:pPr>
            <a:r>
              <a:rPr lang="ru-RU" sz="12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 резервного копирования</a:t>
            </a:r>
          </a:p>
        </p:txBody>
      </p:sp>
      <p:sp>
        <p:nvSpPr>
          <p:cNvPr id="221" name="矩形 220"/>
          <p:cNvSpPr/>
          <p:nvPr/>
        </p:nvSpPr>
        <p:spPr>
          <a:xfrm>
            <a:off x="1098963" y="432563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grpSp>
        <p:nvGrpSpPr>
          <p:cNvPr id="31" name="组合 270"/>
          <p:cNvGrpSpPr/>
          <p:nvPr/>
        </p:nvGrpSpPr>
        <p:grpSpPr>
          <a:xfrm>
            <a:off x="736026" y="1265064"/>
            <a:ext cx="4715745" cy="2780542"/>
            <a:chOff x="272457" y="783481"/>
            <a:chExt cx="3535888" cy="2084923"/>
          </a:xfrm>
        </p:grpSpPr>
        <p:sp>
          <p:nvSpPr>
            <p:cNvPr id="32" name="Line 4"/>
            <p:cNvSpPr>
              <a:spLocks noChangeShapeType="1"/>
            </p:cNvSpPr>
            <p:nvPr/>
          </p:nvSpPr>
          <p:spPr bwMode="auto">
            <a:xfrm>
              <a:off x="751309"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Line 7"/>
            <p:cNvSpPr>
              <a:spLocks noChangeShapeType="1"/>
            </p:cNvSpPr>
            <p:nvPr/>
          </p:nvSpPr>
          <p:spPr bwMode="auto">
            <a:xfrm flipH="1">
              <a:off x="1240403" y="2215685"/>
              <a:ext cx="176445" cy="18560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Rectangle 9"/>
            <p:cNvSpPr>
              <a:spLocks noChangeArrowheads="1"/>
            </p:cNvSpPr>
            <p:nvPr/>
          </p:nvSpPr>
          <p:spPr bwMode="auto">
            <a:xfrm>
              <a:off x="272457" y="2350675"/>
              <a:ext cx="737356" cy="321897"/>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СХД</a:t>
              </a:r>
            </a:p>
          </p:txBody>
        </p:sp>
        <p:sp>
          <p:nvSpPr>
            <p:cNvPr id="35" name="Line 11"/>
            <p:cNvSpPr>
              <a:spLocks noChangeShapeType="1"/>
            </p:cNvSpPr>
            <p:nvPr/>
          </p:nvSpPr>
          <p:spPr bwMode="auto">
            <a:xfrm>
              <a:off x="1969951" y="2143361"/>
              <a:ext cx="1049293" cy="263403"/>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Line 107"/>
            <p:cNvSpPr>
              <a:spLocks noChangeShapeType="1"/>
            </p:cNvSpPr>
            <p:nvPr/>
          </p:nvSpPr>
          <p:spPr bwMode="auto">
            <a:xfrm flipV="1">
              <a:off x="555332" y="1095160"/>
              <a:ext cx="3200000" cy="0"/>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7" name="组合 1011"/>
            <p:cNvGrpSpPr>
              <a:grpSpLocks/>
            </p:cNvGrpSpPr>
            <p:nvPr/>
          </p:nvGrpSpPr>
          <p:grpSpPr bwMode="auto">
            <a:xfrm>
              <a:off x="1008388" y="783481"/>
              <a:ext cx="2300256" cy="236895"/>
              <a:chOff x="1187624" y="5445224"/>
              <a:chExt cx="2592288" cy="288032"/>
            </a:xfrm>
          </p:grpSpPr>
          <p:sp>
            <p:nvSpPr>
              <p:cNvPr id="73" name="圆角矩形 66"/>
              <p:cNvSpPr/>
              <p:nvPr/>
            </p:nvSpPr>
            <p:spPr bwMode="auto">
              <a:xfrm>
                <a:off x="1187624" y="5445224"/>
                <a:ext cx="2592288" cy="288032"/>
              </a:xfrm>
              <a:prstGeom prst="roundRect">
                <a:avLst/>
              </a:prstGeom>
              <a:solidFill>
                <a:srgbClr val="0070C0"/>
              </a:solidFill>
              <a:ln>
                <a:noFill/>
              </a:ln>
              <a:effectLst>
                <a:outerShdw blurRad="40000" dist="23000" dir="5400000" rotWithShape="0">
                  <a:srgbClr val="000000">
                    <a:alpha val="35000"/>
                  </a:srgbClr>
                </a:outerShdw>
              </a:effectLst>
            </p:spPr>
            <p:txBody>
              <a:bodyPr lIns="0" rIns="0" anchor="ctr"/>
              <a:lstStyle/>
              <a:p>
                <a:pPr algn="ctr" defTabSz="976791" hangingPunct="0">
                  <a:lnSpc>
                    <a:spcPct val="93000"/>
                  </a:lnSpc>
                  <a:buClr>
                    <a:srgbClr val="000000"/>
                  </a:buClr>
                  <a:buSzPct val="100000"/>
                  <a:defRPr/>
                </a:pPr>
                <a:endParaRPr kumimoji="1" lang="en-US" altLang="zh-CN" sz="1000" b="1" kern="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AutoShape 6"/>
              <p:cNvSpPr>
                <a:spLocks noChangeArrowheads="1"/>
              </p:cNvSpPr>
              <p:nvPr/>
            </p:nvSpPr>
            <p:spPr bwMode="auto">
              <a:xfrm>
                <a:off x="1187624" y="5445224"/>
                <a:ext cx="2587625" cy="276225"/>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rIns="0" anchor="ctr"/>
              <a:lstStyle/>
              <a:p>
                <a:pPr algn="ctr" defTabSz="976791" eaLnBrk="0" hangingPunct="0">
                  <a:lnSpc>
                    <a:spcPct val="93000"/>
                  </a:lnSpc>
                  <a:buClr>
                    <a:srgbClr val="000000"/>
                  </a:buClr>
                  <a:buSzPct val="100000"/>
                  <a:defRPr/>
                </a:pPr>
                <a:r>
                  <a:rPr lang="ru-RU" sz="120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Центр</a:t>
                </a:r>
              </a:p>
            </p:txBody>
          </p:sp>
        </p:grpSp>
        <p:sp>
          <p:nvSpPr>
            <p:cNvPr id="38" name="Line 168"/>
            <p:cNvSpPr>
              <a:spLocks noChangeShapeType="1"/>
            </p:cNvSpPr>
            <p:nvPr/>
          </p:nvSpPr>
          <p:spPr bwMode="auto">
            <a:xfrm flipH="1" flipV="1">
              <a:off x="608345" y="1867486"/>
              <a:ext cx="3200000" cy="0"/>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Line 169"/>
            <p:cNvSpPr>
              <a:spLocks noChangeShapeType="1"/>
            </p:cNvSpPr>
            <p:nvPr/>
          </p:nvSpPr>
          <p:spPr bwMode="auto">
            <a:xfrm flipH="1">
              <a:off x="751309"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Line 180"/>
            <p:cNvSpPr>
              <a:spLocks noChangeShapeType="1"/>
            </p:cNvSpPr>
            <p:nvPr/>
          </p:nvSpPr>
          <p:spPr bwMode="auto">
            <a:xfrm>
              <a:off x="1578103" y="1873760"/>
              <a:ext cx="1814" cy="321834"/>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Rectangle 10"/>
            <p:cNvSpPr>
              <a:spLocks noChangeArrowheads="1"/>
            </p:cNvSpPr>
            <p:nvPr/>
          </p:nvSpPr>
          <p:spPr bwMode="auto">
            <a:xfrm>
              <a:off x="2250082" y="2408039"/>
              <a:ext cx="703867" cy="460365"/>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Резервная СХД</a:t>
              </a:r>
            </a:p>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42" name="Line 7"/>
            <p:cNvSpPr>
              <a:spLocks noChangeShapeType="1"/>
            </p:cNvSpPr>
            <p:nvPr/>
          </p:nvSpPr>
          <p:spPr bwMode="auto">
            <a:xfrm>
              <a:off x="1669918" y="2215685"/>
              <a:ext cx="254662" cy="190178"/>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Rectangle 23"/>
            <p:cNvSpPr>
              <a:spLocks noChangeArrowheads="1"/>
            </p:cNvSpPr>
            <p:nvPr/>
          </p:nvSpPr>
          <p:spPr bwMode="auto">
            <a:xfrm>
              <a:off x="281480" y="1857829"/>
              <a:ext cx="1007003"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сервер</a:t>
              </a:r>
            </a:p>
          </p:txBody>
        </p:sp>
        <p:grpSp>
          <p:nvGrpSpPr>
            <p:cNvPr id="45" name="组合 163"/>
            <p:cNvGrpSpPr/>
            <p:nvPr/>
          </p:nvGrpSpPr>
          <p:grpSpPr>
            <a:xfrm>
              <a:off x="1069852" y="2023962"/>
              <a:ext cx="1068628" cy="240282"/>
              <a:chOff x="4733763" y="3140968"/>
              <a:chExt cx="827425" cy="338442"/>
            </a:xfrm>
          </p:grpSpPr>
          <p:pic>
            <p:nvPicPr>
              <p:cNvPr id="71"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140968"/>
                <a:ext cx="827425" cy="338442"/>
              </a:xfrm>
              <a:prstGeom prst="rect">
                <a:avLst/>
              </a:prstGeom>
              <a:noFill/>
              <a:ln w="9525">
                <a:noFill/>
                <a:miter lim="800000"/>
                <a:headEnd/>
                <a:tailEnd/>
              </a:ln>
            </p:spPr>
          </p:pic>
          <p:sp>
            <p:nvSpPr>
              <p:cNvPr id="72" name="Rectangle 265"/>
              <p:cNvSpPr>
                <a:spLocks noChangeArrowheads="1"/>
              </p:cNvSpPr>
              <p:nvPr/>
            </p:nvSpPr>
            <p:spPr bwMode="auto">
              <a:xfrm>
                <a:off x="4817720" y="3158910"/>
                <a:ext cx="659512" cy="278595"/>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p>
            </p:txBody>
          </p:sp>
        </p:grpSp>
        <p:sp>
          <p:nvSpPr>
            <p:cNvPr id="46" name="Freeform 32"/>
            <p:cNvSpPr>
              <a:spLocks noChangeAspect="1" noEditPoints="1"/>
            </p:cNvSpPr>
            <p:nvPr/>
          </p:nvSpPr>
          <p:spPr bwMode="auto">
            <a:xfrm>
              <a:off x="593807"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Line 4"/>
            <p:cNvSpPr>
              <a:spLocks noChangeShapeType="1"/>
            </p:cNvSpPr>
            <p:nvPr/>
          </p:nvSpPr>
          <p:spPr bwMode="auto">
            <a:xfrm>
              <a:off x="1133743"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Line 169"/>
            <p:cNvSpPr>
              <a:spLocks noChangeShapeType="1"/>
            </p:cNvSpPr>
            <p:nvPr/>
          </p:nvSpPr>
          <p:spPr bwMode="auto">
            <a:xfrm flipH="1">
              <a:off x="1133743"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32"/>
            <p:cNvSpPr>
              <a:spLocks noChangeAspect="1" noEditPoints="1"/>
            </p:cNvSpPr>
            <p:nvPr/>
          </p:nvSpPr>
          <p:spPr bwMode="auto">
            <a:xfrm>
              <a:off x="976241"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Line 4"/>
            <p:cNvSpPr>
              <a:spLocks noChangeShapeType="1"/>
            </p:cNvSpPr>
            <p:nvPr/>
          </p:nvSpPr>
          <p:spPr bwMode="auto">
            <a:xfrm>
              <a:off x="1865968"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Line 169"/>
            <p:cNvSpPr>
              <a:spLocks noChangeShapeType="1"/>
            </p:cNvSpPr>
            <p:nvPr/>
          </p:nvSpPr>
          <p:spPr bwMode="auto">
            <a:xfrm flipH="1">
              <a:off x="1865968"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Freeform 32"/>
            <p:cNvSpPr>
              <a:spLocks noChangeAspect="1" noEditPoints="1"/>
            </p:cNvSpPr>
            <p:nvPr/>
          </p:nvSpPr>
          <p:spPr bwMode="auto">
            <a:xfrm>
              <a:off x="1708466"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Line 4"/>
            <p:cNvSpPr>
              <a:spLocks noChangeShapeType="1"/>
            </p:cNvSpPr>
            <p:nvPr/>
          </p:nvSpPr>
          <p:spPr bwMode="auto">
            <a:xfrm>
              <a:off x="2266013"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Line 169"/>
            <p:cNvSpPr>
              <a:spLocks noChangeShapeType="1"/>
            </p:cNvSpPr>
            <p:nvPr/>
          </p:nvSpPr>
          <p:spPr bwMode="auto">
            <a:xfrm flipH="1">
              <a:off x="2266013"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Freeform 32"/>
            <p:cNvSpPr>
              <a:spLocks noChangeAspect="1" noEditPoints="1"/>
            </p:cNvSpPr>
            <p:nvPr/>
          </p:nvSpPr>
          <p:spPr bwMode="auto">
            <a:xfrm>
              <a:off x="2108511" y="1290128"/>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Line 4"/>
            <p:cNvSpPr>
              <a:spLocks noChangeShapeType="1"/>
            </p:cNvSpPr>
            <p:nvPr/>
          </p:nvSpPr>
          <p:spPr bwMode="auto">
            <a:xfrm>
              <a:off x="3043725"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Line 169"/>
            <p:cNvSpPr>
              <a:spLocks noChangeShapeType="1"/>
            </p:cNvSpPr>
            <p:nvPr/>
          </p:nvSpPr>
          <p:spPr bwMode="auto">
            <a:xfrm flipH="1">
              <a:off x="3043725"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Line 4"/>
            <p:cNvSpPr>
              <a:spLocks noChangeShapeType="1"/>
            </p:cNvSpPr>
            <p:nvPr/>
          </p:nvSpPr>
          <p:spPr bwMode="auto">
            <a:xfrm>
              <a:off x="3454698" y="1087122"/>
              <a:ext cx="0" cy="214412"/>
            </a:xfrm>
            <a:prstGeom prst="line">
              <a:avLst/>
            </a:prstGeom>
            <a:noFill/>
            <a:ln w="19050">
              <a:solidFill>
                <a:srgbClr val="0070C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Line 169"/>
            <p:cNvSpPr>
              <a:spLocks noChangeShapeType="1"/>
            </p:cNvSpPr>
            <p:nvPr/>
          </p:nvSpPr>
          <p:spPr bwMode="auto">
            <a:xfrm flipH="1">
              <a:off x="3454698" y="1682711"/>
              <a:ext cx="0" cy="17989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Freeform 52"/>
            <p:cNvSpPr>
              <a:spLocks noChangeAspect="1" noEditPoints="1"/>
            </p:cNvSpPr>
            <p:nvPr/>
          </p:nvSpPr>
          <p:spPr bwMode="auto">
            <a:xfrm>
              <a:off x="1022838" y="2325373"/>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Freeform 52"/>
            <p:cNvSpPr>
              <a:spLocks noChangeAspect="1" noEditPoints="1"/>
            </p:cNvSpPr>
            <p:nvPr/>
          </p:nvSpPr>
          <p:spPr bwMode="auto">
            <a:xfrm>
              <a:off x="1634341" y="2333187"/>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615"/>
            <p:cNvSpPr>
              <a:spLocks noChangeArrowheads="1"/>
            </p:cNvSpPr>
            <p:nvPr/>
          </p:nvSpPr>
          <p:spPr bwMode="auto">
            <a:xfrm>
              <a:off x="1259325" y="1411287"/>
              <a:ext cx="458234"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0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67" name="Rectangle 18"/>
            <p:cNvSpPr>
              <a:spLocks noChangeArrowheads="1"/>
            </p:cNvSpPr>
            <p:nvPr/>
          </p:nvSpPr>
          <p:spPr bwMode="auto">
            <a:xfrm>
              <a:off x="2822216" y="1917725"/>
              <a:ext cx="900416" cy="321897"/>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Резервный сервисный узел</a:t>
              </a:r>
            </a:p>
          </p:txBody>
        </p:sp>
        <p:sp>
          <p:nvSpPr>
            <p:cNvPr id="68" name="Freeform 52"/>
            <p:cNvSpPr>
              <a:spLocks noChangeAspect="1" noEditPoints="1"/>
            </p:cNvSpPr>
            <p:nvPr/>
          </p:nvSpPr>
          <p:spPr bwMode="auto">
            <a:xfrm>
              <a:off x="2933070" y="2331660"/>
              <a:ext cx="480580" cy="396657"/>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0070C0"/>
            </a:solidFill>
            <a:ln>
              <a:solidFill>
                <a:schemeClr val="accent1"/>
              </a:solidFill>
            </a:ln>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Freeform 32"/>
            <p:cNvSpPr>
              <a:spLocks noChangeAspect="1" noEditPoints="1"/>
            </p:cNvSpPr>
            <p:nvPr/>
          </p:nvSpPr>
          <p:spPr bwMode="auto">
            <a:xfrm>
              <a:off x="2880290" y="1321756"/>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Freeform 32"/>
            <p:cNvSpPr>
              <a:spLocks noChangeAspect="1" noEditPoints="1"/>
            </p:cNvSpPr>
            <p:nvPr/>
          </p:nvSpPr>
          <p:spPr bwMode="auto">
            <a:xfrm>
              <a:off x="3291264" y="1321756"/>
              <a:ext cx="315004" cy="409710"/>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Rectangle 18"/>
            <p:cNvSpPr>
              <a:spLocks noChangeArrowheads="1"/>
            </p:cNvSpPr>
            <p:nvPr/>
          </p:nvSpPr>
          <p:spPr bwMode="auto">
            <a:xfrm>
              <a:off x="2250081" y="1125823"/>
              <a:ext cx="819040" cy="391131"/>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ru-RU" sz="10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Узел управления резервным копированием</a:t>
              </a:r>
            </a:p>
          </p:txBody>
        </p:sp>
      </p:grpSp>
      <p:sp>
        <p:nvSpPr>
          <p:cNvPr id="222" name="矩形 221"/>
          <p:cNvSpPr/>
          <p:nvPr/>
        </p:nvSpPr>
        <p:spPr>
          <a:xfrm>
            <a:off x="1355919" y="2265467"/>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23" name="矩形 222"/>
          <p:cNvSpPr/>
          <p:nvPr/>
        </p:nvSpPr>
        <p:spPr>
          <a:xfrm>
            <a:off x="1862504" y="2265467"/>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24" name="矩形 223"/>
          <p:cNvSpPr/>
          <p:nvPr/>
        </p:nvSpPr>
        <p:spPr>
          <a:xfrm>
            <a:off x="2836430" y="2289289"/>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25" name="矩形 224"/>
          <p:cNvSpPr/>
          <p:nvPr/>
        </p:nvSpPr>
        <p:spPr>
          <a:xfrm>
            <a:off x="3347423" y="227460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grpSp>
        <p:nvGrpSpPr>
          <p:cNvPr id="27" name="组合 26"/>
          <p:cNvGrpSpPr/>
          <p:nvPr/>
        </p:nvGrpSpPr>
        <p:grpSpPr>
          <a:xfrm>
            <a:off x="4785330" y="1862248"/>
            <a:ext cx="7106089" cy="4035281"/>
            <a:chOff x="4948241" y="2169153"/>
            <a:chExt cx="7106089" cy="4035281"/>
          </a:xfrm>
        </p:grpSpPr>
        <p:grpSp>
          <p:nvGrpSpPr>
            <p:cNvPr id="3" name="Group 118"/>
            <p:cNvGrpSpPr>
              <a:grpSpLocks/>
            </p:cNvGrpSpPr>
            <p:nvPr/>
          </p:nvGrpSpPr>
          <p:grpSpPr bwMode="auto">
            <a:xfrm>
              <a:off x="7787976" y="2683928"/>
              <a:ext cx="1212353" cy="354671"/>
              <a:chOff x="2547" y="1797"/>
              <a:chExt cx="1013" cy="356"/>
            </a:xfrm>
          </p:grpSpPr>
          <p:pic>
            <p:nvPicPr>
              <p:cNvPr id="4" name="Picture 119" descr="CLOUD1"/>
              <p:cNvPicPr>
                <a:picLocks noChangeAspect="1" noChangeArrowheads="1"/>
              </p:cNvPicPr>
              <p:nvPr/>
            </p:nvPicPr>
            <p:blipFill>
              <a:blip r:embed="rId4" cstate="print"/>
              <a:srcRect/>
              <a:stretch>
                <a:fillRect/>
              </a:stretch>
            </p:blipFill>
            <p:spPr bwMode="auto">
              <a:xfrm>
                <a:off x="2566" y="1797"/>
                <a:ext cx="994" cy="356"/>
              </a:xfrm>
              <a:prstGeom prst="rect">
                <a:avLst/>
              </a:prstGeom>
              <a:noFill/>
              <a:ln w="9525">
                <a:noFill/>
                <a:miter lim="800000"/>
                <a:headEnd/>
                <a:tailEnd/>
              </a:ln>
            </p:spPr>
          </p:pic>
          <p:sp>
            <p:nvSpPr>
              <p:cNvPr id="5" name="Text Box 120"/>
              <p:cNvSpPr txBox="1">
                <a:spLocks noChangeArrowheads="1"/>
              </p:cNvSpPr>
              <p:nvPr/>
            </p:nvSpPr>
            <p:spPr bwMode="auto">
              <a:xfrm>
                <a:off x="2547" y="1834"/>
                <a:ext cx="919" cy="278"/>
              </a:xfrm>
              <a:prstGeom prst="rect">
                <a:avLst/>
              </a:prstGeom>
              <a:noFill/>
              <a:ln w="12700">
                <a:noFill/>
                <a:miter lim="800000"/>
                <a:headEnd/>
                <a:tailEnd/>
              </a:ln>
            </p:spPr>
            <p:txBody>
              <a:bodyPr wrap="square" lIns="91424" tIns="45712" rIns="91424" bIns="45712" anchor="ctr">
                <a:spAutoFit/>
              </a:bodyPr>
              <a:lstStyle/>
              <a:p>
                <a:pPr algn="ctr" defTabSz="976791">
                  <a:defRPr/>
                </a:pPr>
                <a:r>
                  <a:rPr lang="ru-RU" sz="12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IP-сеть</a:t>
                </a:r>
              </a:p>
            </p:txBody>
          </p:sp>
        </p:grpSp>
        <p:grpSp>
          <p:nvGrpSpPr>
            <p:cNvPr id="8" name="组合 395"/>
            <p:cNvGrpSpPr/>
            <p:nvPr/>
          </p:nvGrpSpPr>
          <p:grpSpPr>
            <a:xfrm>
              <a:off x="8705101" y="4027049"/>
              <a:ext cx="3349229" cy="2170938"/>
              <a:chOff x="2179567" y="3346572"/>
              <a:chExt cx="2511267" cy="1627826"/>
            </a:xfrm>
          </p:grpSpPr>
          <p:sp>
            <p:nvSpPr>
              <p:cNvPr id="9" name="Line 746"/>
              <p:cNvSpPr>
                <a:spLocks noChangeShapeType="1"/>
              </p:cNvSpPr>
              <p:nvPr/>
            </p:nvSpPr>
            <p:spPr bwMode="auto">
              <a:xfrm flipH="1">
                <a:off x="2987895" y="3997020"/>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15"/>
              <p:cNvSpPr>
                <a:spLocks noChangeShapeType="1"/>
              </p:cNvSpPr>
              <p:nvPr/>
            </p:nvSpPr>
            <p:spPr bwMode="auto">
              <a:xfrm>
                <a:off x="2808990" y="3599417"/>
                <a:ext cx="1368000" cy="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Line 16"/>
              <p:cNvSpPr>
                <a:spLocks noChangeShapeType="1"/>
              </p:cNvSpPr>
              <p:nvPr/>
            </p:nvSpPr>
            <p:spPr bwMode="auto">
              <a:xfrm>
                <a:off x="2988490" y="3606627"/>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Line 747"/>
              <p:cNvSpPr>
                <a:spLocks noChangeShapeType="1"/>
              </p:cNvSpPr>
              <p:nvPr/>
            </p:nvSpPr>
            <p:spPr bwMode="auto">
              <a:xfrm flipH="1">
                <a:off x="3308782" y="4086039"/>
                <a:ext cx="0" cy="360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Line 746"/>
              <p:cNvSpPr>
                <a:spLocks noChangeShapeType="1"/>
              </p:cNvSpPr>
              <p:nvPr/>
            </p:nvSpPr>
            <p:spPr bwMode="auto">
              <a:xfrm>
                <a:off x="2857181" y="4075321"/>
                <a:ext cx="792000" cy="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AutoShape 6"/>
              <p:cNvSpPr>
                <a:spLocks noChangeArrowheads="1"/>
              </p:cNvSpPr>
              <p:nvPr/>
            </p:nvSpPr>
            <p:spPr bwMode="auto">
              <a:xfrm>
                <a:off x="2985398" y="3346572"/>
                <a:ext cx="1080000" cy="180000"/>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tIns="0" rIns="0" bIns="0" anchor="ctr"/>
              <a:lstStyle/>
              <a:p>
                <a:pPr algn="ctr" eaLnBrk="0" hangingPunct="0">
                  <a:lnSpc>
                    <a:spcPct val="93000"/>
                  </a:lnSpc>
                  <a:buClr>
                    <a:srgbClr val="000000"/>
                  </a:buClr>
                  <a:buSzPct val="100000"/>
                  <a:defRPr/>
                </a:pPr>
                <a:r>
                  <a:rPr lang="ru-RU" sz="100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Филиал</a:t>
                </a:r>
              </a:p>
            </p:txBody>
          </p:sp>
          <p:sp>
            <p:nvSpPr>
              <p:cNvPr id="15" name="Freeform 32"/>
              <p:cNvSpPr>
                <a:spLocks noChangeAspect="1" noEditPoints="1"/>
              </p:cNvSpPr>
              <p:nvPr/>
            </p:nvSpPr>
            <p:spPr bwMode="auto">
              <a:xfrm>
                <a:off x="2853649" y="3681960"/>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Rectangle 615"/>
              <p:cNvSpPr>
                <a:spLocks noChangeArrowheads="1"/>
              </p:cNvSpPr>
              <p:nvPr/>
            </p:nvSpPr>
            <p:spPr bwMode="auto">
              <a:xfrm>
                <a:off x="2997423" y="3746988"/>
                <a:ext cx="458233"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0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17" name="Line 746"/>
              <p:cNvSpPr>
                <a:spLocks noChangeShapeType="1"/>
              </p:cNvSpPr>
              <p:nvPr/>
            </p:nvSpPr>
            <p:spPr bwMode="auto">
              <a:xfrm flipH="1">
                <a:off x="3486734" y="3997004"/>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Line 16"/>
              <p:cNvSpPr>
                <a:spLocks noChangeShapeType="1"/>
              </p:cNvSpPr>
              <p:nvPr/>
            </p:nvSpPr>
            <p:spPr bwMode="auto">
              <a:xfrm>
                <a:off x="3487329" y="3606611"/>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Freeform 32"/>
              <p:cNvSpPr>
                <a:spLocks noChangeAspect="1" noEditPoints="1"/>
              </p:cNvSpPr>
              <p:nvPr/>
            </p:nvSpPr>
            <p:spPr bwMode="auto">
              <a:xfrm>
                <a:off x="3352488" y="3681945"/>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Line 16"/>
              <p:cNvSpPr>
                <a:spLocks noChangeShapeType="1"/>
              </p:cNvSpPr>
              <p:nvPr/>
            </p:nvSpPr>
            <p:spPr bwMode="auto">
              <a:xfrm>
                <a:off x="4006116" y="3602814"/>
                <a:ext cx="0" cy="10800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reeform 32"/>
              <p:cNvSpPr>
                <a:spLocks noChangeAspect="1" noEditPoints="1"/>
              </p:cNvSpPr>
              <p:nvPr/>
            </p:nvSpPr>
            <p:spPr bwMode="auto">
              <a:xfrm>
                <a:off x="3871275" y="3686774"/>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Freeform 52"/>
              <p:cNvSpPr>
                <a:spLocks noEditPoints="1"/>
              </p:cNvSpPr>
              <p:nvPr/>
            </p:nvSpPr>
            <p:spPr bwMode="auto">
              <a:xfrm>
                <a:off x="3090082" y="4381219"/>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3" name="组合 163"/>
              <p:cNvGrpSpPr/>
              <p:nvPr/>
            </p:nvGrpSpPr>
            <p:grpSpPr>
              <a:xfrm>
                <a:off x="2870380" y="4145788"/>
                <a:ext cx="876805" cy="197795"/>
                <a:chOff x="4653481" y="3219664"/>
                <a:chExt cx="944338" cy="428143"/>
              </a:xfrm>
            </p:grpSpPr>
            <p:pic>
              <p:nvPicPr>
                <p:cNvPr id="29"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62780" y="3266207"/>
                  <a:ext cx="827425" cy="338442"/>
                </a:xfrm>
                <a:prstGeom prst="rect">
                  <a:avLst/>
                </a:prstGeom>
                <a:noFill/>
                <a:ln w="9525">
                  <a:noFill/>
                  <a:miter lim="800000"/>
                  <a:headEnd/>
                  <a:tailEnd/>
                </a:ln>
              </p:spPr>
            </p:pic>
            <p:sp>
              <p:nvSpPr>
                <p:cNvPr id="30" name="Rectangle 265"/>
                <p:cNvSpPr>
                  <a:spLocks noChangeArrowheads="1"/>
                </p:cNvSpPr>
                <p:nvPr/>
              </p:nvSpPr>
              <p:spPr bwMode="auto">
                <a:xfrm>
                  <a:off x="4653481" y="3219664"/>
                  <a:ext cx="944338" cy="428143"/>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p>
              </p:txBody>
            </p:sp>
          </p:grpSp>
          <p:sp>
            <p:nvSpPr>
              <p:cNvPr id="24" name="Rectangle 23"/>
              <p:cNvSpPr>
                <a:spLocks noChangeArrowheads="1"/>
              </p:cNvSpPr>
              <p:nvPr/>
            </p:nvSpPr>
            <p:spPr bwMode="auto">
              <a:xfrm>
                <a:off x="2179567" y="3920609"/>
                <a:ext cx="715110"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сервер</a:t>
                </a:r>
              </a:p>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25" name="Rectangle 18"/>
              <p:cNvSpPr>
                <a:spLocks noChangeArrowheads="1"/>
              </p:cNvSpPr>
              <p:nvPr/>
            </p:nvSpPr>
            <p:spPr bwMode="auto">
              <a:xfrm>
                <a:off x="3657387" y="3967431"/>
                <a:ext cx="1033447" cy="752303"/>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Универсальный узел резервного копирования</a:t>
                </a:r>
              </a:p>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sp>
            <p:nvSpPr>
              <p:cNvPr id="26" name="Rectangle 9"/>
              <p:cNvSpPr>
                <a:spLocks noChangeArrowheads="1"/>
              </p:cNvSpPr>
              <p:nvPr/>
            </p:nvSpPr>
            <p:spPr bwMode="auto">
              <a:xfrm>
                <a:off x="2771952" y="4790968"/>
                <a:ext cx="1083926"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система хранения</a:t>
                </a:r>
              </a:p>
            </p:txBody>
          </p:sp>
        </p:grpSp>
        <p:cxnSp>
          <p:nvCxnSpPr>
            <p:cNvPr id="75" name="曲线连接符 439"/>
            <p:cNvCxnSpPr/>
            <p:nvPr/>
          </p:nvCxnSpPr>
          <p:spPr bwMode="auto">
            <a:xfrm rot="10800000">
              <a:off x="5310258" y="2489706"/>
              <a:ext cx="2655690" cy="274513"/>
            </a:xfrm>
            <a:prstGeom prst="curvedConnector3">
              <a:avLst>
                <a:gd name="adj1" fmla="val 50000"/>
              </a:avLst>
            </a:prstGeom>
            <a:solidFill>
              <a:srgbClr val="FFCC99"/>
            </a:solidFill>
            <a:ln w="19050" cap="flat" cmpd="sng" algn="ctr">
              <a:solidFill>
                <a:schemeClr val="bg1">
                  <a:lumMod val="50000"/>
                </a:schemeClr>
              </a:solidFill>
              <a:prstDash val="dash"/>
              <a:round/>
              <a:headEnd type="none" w="med" len="med"/>
              <a:tailEnd type="none" w="med" len="med"/>
            </a:ln>
            <a:effectLst/>
          </p:spPr>
        </p:cxnSp>
        <p:grpSp>
          <p:nvGrpSpPr>
            <p:cNvPr id="76" name="组合 387"/>
            <p:cNvGrpSpPr/>
            <p:nvPr/>
          </p:nvGrpSpPr>
          <p:grpSpPr>
            <a:xfrm>
              <a:off x="4948241" y="4051378"/>
              <a:ext cx="4025258" cy="2153056"/>
              <a:chOff x="-144598" y="3347903"/>
              <a:chExt cx="3018158" cy="1614417"/>
            </a:xfrm>
          </p:grpSpPr>
          <p:sp>
            <p:nvSpPr>
              <p:cNvPr id="77" name="Line 746"/>
              <p:cNvSpPr>
                <a:spLocks noChangeShapeType="1"/>
              </p:cNvSpPr>
              <p:nvPr/>
            </p:nvSpPr>
            <p:spPr bwMode="auto">
              <a:xfrm flipH="1">
                <a:off x="763008" y="3998351"/>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Line 15"/>
              <p:cNvSpPr>
                <a:spLocks noChangeShapeType="1"/>
              </p:cNvSpPr>
              <p:nvPr/>
            </p:nvSpPr>
            <p:spPr bwMode="auto">
              <a:xfrm>
                <a:off x="544286" y="3600748"/>
                <a:ext cx="1656000" cy="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Line 16"/>
              <p:cNvSpPr>
                <a:spLocks noChangeShapeType="1"/>
              </p:cNvSpPr>
              <p:nvPr/>
            </p:nvSpPr>
            <p:spPr bwMode="auto">
              <a:xfrm>
                <a:off x="763603" y="3607958"/>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Line 747"/>
              <p:cNvSpPr>
                <a:spLocks noChangeShapeType="1"/>
              </p:cNvSpPr>
              <p:nvPr/>
            </p:nvSpPr>
            <p:spPr bwMode="auto">
              <a:xfrm flipH="1">
                <a:off x="1079084" y="4087370"/>
                <a:ext cx="0" cy="360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Line 746"/>
              <p:cNvSpPr>
                <a:spLocks noChangeShapeType="1"/>
              </p:cNvSpPr>
              <p:nvPr/>
            </p:nvSpPr>
            <p:spPr bwMode="auto">
              <a:xfrm>
                <a:off x="640183" y="4076652"/>
                <a:ext cx="1512000" cy="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AutoShape 6"/>
              <p:cNvSpPr>
                <a:spLocks noChangeArrowheads="1"/>
              </p:cNvSpPr>
              <p:nvPr/>
            </p:nvSpPr>
            <p:spPr bwMode="auto">
              <a:xfrm>
                <a:off x="911518" y="3347903"/>
                <a:ext cx="1080000" cy="180000"/>
              </a:xfrm>
              <a:prstGeom prst="roundRect">
                <a:avLst>
                  <a:gd name="adj" fmla="val 3264"/>
                </a:avLst>
              </a:prstGeom>
              <a:solidFill>
                <a:srgbClr val="0070C0"/>
              </a:solidFill>
              <a:ln>
                <a:solidFill>
                  <a:schemeClr val="accent1"/>
                </a:solidFill>
              </a:ln>
              <a:effectLst>
                <a:outerShdw blurRad="40000" dist="23000" dir="5400000" rotWithShape="0">
                  <a:srgbClr val="000000">
                    <a:alpha val="35000"/>
                  </a:srgbClr>
                </a:outerShdw>
              </a:effectLst>
            </p:spPr>
            <p:txBody>
              <a:bodyPr lIns="0" tIns="0" rIns="0" bIns="0" anchor="ctr"/>
              <a:lstStyle/>
              <a:p>
                <a:pPr algn="ctr" eaLnBrk="0" hangingPunct="0">
                  <a:lnSpc>
                    <a:spcPct val="93000"/>
                  </a:lnSpc>
                  <a:buClr>
                    <a:srgbClr val="000000"/>
                  </a:buClr>
                  <a:buSzPct val="100000"/>
                  <a:defRPr/>
                </a:pPr>
                <a:r>
                  <a:rPr lang="ru-RU" sz="100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Филиал</a:t>
                </a:r>
              </a:p>
            </p:txBody>
          </p:sp>
          <p:sp>
            <p:nvSpPr>
              <p:cNvPr id="83" name="Freeform 32"/>
              <p:cNvSpPr>
                <a:spLocks noChangeAspect="1" noEditPoints="1"/>
              </p:cNvSpPr>
              <p:nvPr/>
            </p:nvSpPr>
            <p:spPr bwMode="auto">
              <a:xfrm>
                <a:off x="636651" y="3683291"/>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Rectangle 615"/>
              <p:cNvSpPr>
                <a:spLocks noChangeArrowheads="1"/>
              </p:cNvSpPr>
              <p:nvPr/>
            </p:nvSpPr>
            <p:spPr bwMode="auto">
              <a:xfrm>
                <a:off x="1090514" y="3748319"/>
                <a:ext cx="458233" cy="175356"/>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0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85" name="Line 746"/>
              <p:cNvSpPr>
                <a:spLocks noChangeShapeType="1"/>
              </p:cNvSpPr>
              <p:nvPr/>
            </p:nvSpPr>
            <p:spPr bwMode="auto">
              <a:xfrm flipH="1">
                <a:off x="1555972" y="3998335"/>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Line 16"/>
              <p:cNvSpPr>
                <a:spLocks noChangeShapeType="1"/>
              </p:cNvSpPr>
              <p:nvPr/>
            </p:nvSpPr>
            <p:spPr bwMode="auto">
              <a:xfrm>
                <a:off x="1556567" y="3607942"/>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Freeform 32"/>
              <p:cNvSpPr>
                <a:spLocks noChangeAspect="1" noEditPoints="1"/>
              </p:cNvSpPr>
              <p:nvPr/>
            </p:nvSpPr>
            <p:spPr bwMode="auto">
              <a:xfrm>
                <a:off x="1421726" y="3683276"/>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Line 16"/>
              <p:cNvSpPr>
                <a:spLocks noChangeShapeType="1"/>
              </p:cNvSpPr>
              <p:nvPr/>
            </p:nvSpPr>
            <p:spPr bwMode="auto">
              <a:xfrm>
                <a:off x="1971991" y="3604145"/>
                <a:ext cx="0" cy="108000"/>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Freeform 52"/>
              <p:cNvSpPr>
                <a:spLocks noEditPoints="1"/>
              </p:cNvSpPr>
              <p:nvPr/>
            </p:nvSpPr>
            <p:spPr bwMode="auto">
              <a:xfrm>
                <a:off x="860384" y="4382550"/>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Rectangle 18"/>
              <p:cNvSpPr>
                <a:spLocks noChangeArrowheads="1"/>
              </p:cNvSpPr>
              <p:nvPr/>
            </p:nvSpPr>
            <p:spPr bwMode="auto">
              <a:xfrm>
                <a:off x="2061019" y="3598890"/>
                <a:ext cx="812541"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Резервный сервисный узел</a:t>
                </a:r>
              </a:p>
            </p:txBody>
          </p:sp>
          <p:sp>
            <p:nvSpPr>
              <p:cNvPr id="91" name="Rectangle 9"/>
              <p:cNvSpPr>
                <a:spLocks noChangeArrowheads="1"/>
              </p:cNvSpPr>
              <p:nvPr/>
            </p:nvSpPr>
            <p:spPr bwMode="auto">
              <a:xfrm>
                <a:off x="557108" y="4778890"/>
                <a:ext cx="955531" cy="183430"/>
              </a:xfrm>
              <a:prstGeom prst="rect">
                <a:avLst/>
              </a:prstGeom>
              <a:noFill/>
              <a:ln w="9525" algn="ctr">
                <a:noFill/>
                <a:miter lim="800000"/>
                <a:headEnd/>
                <a:tailEnd/>
              </a:ln>
            </p:spPr>
            <p:txBody>
              <a:bodyPr wrap="square" lIns="59384" tIns="29692" rIns="59384" bIns="29692"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СХД</a:t>
                </a:r>
              </a:p>
            </p:txBody>
          </p:sp>
          <p:sp>
            <p:nvSpPr>
              <p:cNvPr id="94" name="Line 746"/>
              <p:cNvSpPr>
                <a:spLocks noChangeShapeType="1"/>
              </p:cNvSpPr>
              <p:nvPr/>
            </p:nvSpPr>
            <p:spPr bwMode="auto">
              <a:xfrm flipH="1">
                <a:off x="1971396" y="3999666"/>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Freeform 32"/>
              <p:cNvSpPr>
                <a:spLocks noChangeAspect="1" noEditPoints="1"/>
              </p:cNvSpPr>
              <p:nvPr/>
            </p:nvSpPr>
            <p:spPr bwMode="auto">
              <a:xfrm>
                <a:off x="1837150" y="3688105"/>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0070C0"/>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Rectangle 10"/>
              <p:cNvSpPr>
                <a:spLocks noChangeArrowheads="1"/>
              </p:cNvSpPr>
              <p:nvPr/>
            </p:nvSpPr>
            <p:spPr bwMode="auto">
              <a:xfrm>
                <a:off x="1521982" y="4775123"/>
                <a:ext cx="898827" cy="183430"/>
              </a:xfrm>
              <a:prstGeom prst="rect">
                <a:avLst/>
              </a:prstGeom>
              <a:noFill/>
              <a:ln w="9525" algn="ctr">
                <a:noFill/>
                <a:miter lim="800000"/>
                <a:headEnd/>
                <a:tailEnd/>
              </a:ln>
            </p:spPr>
            <p:txBody>
              <a:bodyPr wrap="none" lIns="59384" tIns="29692" rIns="59384" bIns="29692"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Резервная СХД</a:t>
                </a:r>
              </a:p>
            </p:txBody>
          </p:sp>
          <p:sp>
            <p:nvSpPr>
              <p:cNvPr id="97" name="Line 11"/>
              <p:cNvSpPr>
                <a:spLocks noChangeShapeType="1"/>
              </p:cNvSpPr>
              <p:nvPr/>
            </p:nvSpPr>
            <p:spPr bwMode="auto">
              <a:xfrm>
                <a:off x="1415415" y="4261900"/>
                <a:ext cx="381662" cy="182879"/>
              </a:xfrm>
              <a:prstGeom prst="line">
                <a:avLst/>
              </a:prstGeom>
              <a:noFill/>
              <a:ln w="19050">
                <a:solidFill>
                  <a:srgbClr val="FF9900"/>
                </a:solidFill>
                <a:round/>
                <a:headEnd/>
                <a:tailEnd/>
              </a:ln>
            </p:spPr>
            <p:txBody>
              <a:bodyPr lIns="68562" tIns="34281" rIns="68562" bIns="34281"/>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98" name="组合 163"/>
              <p:cNvGrpSpPr/>
              <p:nvPr/>
            </p:nvGrpSpPr>
            <p:grpSpPr>
              <a:xfrm>
                <a:off x="652992" y="4147569"/>
                <a:ext cx="864987" cy="197795"/>
                <a:chOff x="4653064" y="3220641"/>
                <a:chExt cx="931610" cy="428143"/>
              </a:xfrm>
            </p:grpSpPr>
            <p:pic>
              <p:nvPicPr>
                <p:cNvPr id="105" name="Picture 20" descr="E:\1华赛设计夹\2010-8\朱冬晴\华赛新图标\华赛新图标 png\04 公共图标(四)\其它网络1 3.png"/>
                <p:cNvPicPr>
                  <a:picLocks noChangeAspect="1" noChangeArrowheads="1"/>
                </p:cNvPicPr>
                <p:nvPr/>
              </p:nvPicPr>
              <p:blipFill>
                <a:blip r:embed="rId3" cstate="print"/>
                <a:srcRect/>
                <a:stretch>
                  <a:fillRect/>
                </a:stretch>
              </p:blipFill>
              <p:spPr bwMode="auto">
                <a:xfrm>
                  <a:off x="4733763" y="3266207"/>
                  <a:ext cx="827425" cy="338442"/>
                </a:xfrm>
                <a:prstGeom prst="rect">
                  <a:avLst/>
                </a:prstGeom>
                <a:noFill/>
                <a:ln w="9525">
                  <a:noFill/>
                  <a:miter lim="800000"/>
                  <a:headEnd/>
                  <a:tailEnd/>
                </a:ln>
              </p:spPr>
            </p:pic>
            <p:sp>
              <p:nvSpPr>
                <p:cNvPr id="106" name="Rectangle 265"/>
                <p:cNvSpPr>
                  <a:spLocks noChangeArrowheads="1"/>
                </p:cNvSpPr>
                <p:nvPr/>
              </p:nvSpPr>
              <p:spPr bwMode="auto">
                <a:xfrm>
                  <a:off x="4653064" y="3220641"/>
                  <a:ext cx="931610" cy="428143"/>
                </a:xfrm>
                <a:prstGeom prst="rect">
                  <a:avLst/>
                </a:prstGeom>
                <a:noFill/>
                <a:ln w="9525" algn="ctr">
                  <a:noFill/>
                  <a:miter lim="800000"/>
                  <a:headEnd/>
                  <a:tailEnd/>
                </a:ln>
              </p:spPr>
              <p:txBody>
                <a:bodyPr wrap="square" lIns="78355" tIns="39177" rIns="78355" bIns="39177">
                  <a:spAutoFit/>
                </a:bodyPr>
                <a:lstStyle/>
                <a:p>
                  <a:pPr algn="ctr" defTabSz="642120">
                    <a:spcBef>
                      <a:spcPct val="50000"/>
                    </a:spcBef>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FC/IP</a:t>
                  </a:r>
                </a:p>
              </p:txBody>
            </p:sp>
          </p:grpSp>
          <p:sp>
            <p:nvSpPr>
              <p:cNvPr id="99" name="Freeform 52"/>
              <p:cNvSpPr>
                <a:spLocks noEditPoints="1"/>
              </p:cNvSpPr>
              <p:nvPr/>
            </p:nvSpPr>
            <p:spPr bwMode="auto">
              <a:xfrm>
                <a:off x="1669592" y="4383875"/>
                <a:ext cx="447667" cy="316792"/>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Line 746"/>
              <p:cNvSpPr>
                <a:spLocks noChangeShapeType="1"/>
              </p:cNvSpPr>
              <p:nvPr/>
            </p:nvSpPr>
            <p:spPr bwMode="auto">
              <a:xfrm flipH="1">
                <a:off x="1080243" y="3999666"/>
                <a:ext cx="1190" cy="72000"/>
              </a:xfrm>
              <a:prstGeom prst="line">
                <a:avLst/>
              </a:prstGeom>
              <a:noFill/>
              <a:ln w="19050">
                <a:solidFill>
                  <a:srgbClr val="FFCC66">
                    <a:lumMod val="75000"/>
                  </a:srgbClr>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Line 16"/>
              <p:cNvSpPr>
                <a:spLocks noChangeShapeType="1"/>
              </p:cNvSpPr>
              <p:nvPr/>
            </p:nvSpPr>
            <p:spPr bwMode="auto">
              <a:xfrm>
                <a:off x="1080838" y="3609273"/>
                <a:ext cx="0" cy="72796"/>
              </a:xfrm>
              <a:prstGeom prst="line">
                <a:avLst/>
              </a:prstGeom>
              <a:noFill/>
              <a:ln w="19050">
                <a:solidFill>
                  <a:srgbClr val="0070C0"/>
                </a:solidFill>
                <a:round/>
                <a:headEnd/>
                <a:tailEnd/>
              </a:ln>
            </p:spPr>
            <p:txBody>
              <a:bodyPr/>
              <a:lstStyle/>
              <a:p>
                <a:pPr defTabSz="976791">
                  <a:defRPr/>
                </a:pPr>
                <a:endParaRPr lang="en-US" sz="1000" kern="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Freeform 32"/>
              <p:cNvSpPr>
                <a:spLocks noChangeAspect="1" noEditPoints="1"/>
              </p:cNvSpPr>
              <p:nvPr/>
            </p:nvSpPr>
            <p:spPr bwMode="auto">
              <a:xfrm>
                <a:off x="945997" y="3684607"/>
                <a:ext cx="269682" cy="310856"/>
              </a:xfrm>
              <a:custGeom>
                <a:avLst/>
                <a:gdLst/>
                <a:ahLst/>
                <a:cxnLst>
                  <a:cxn ang="0">
                    <a:pos x="229" y="2"/>
                  </a:cxn>
                  <a:cxn ang="0">
                    <a:pos x="234" y="10"/>
                  </a:cxn>
                  <a:cxn ang="0">
                    <a:pos x="233" y="520"/>
                  </a:cxn>
                  <a:cxn ang="0">
                    <a:pos x="226" y="526"/>
                  </a:cxn>
                  <a:cxn ang="0">
                    <a:pos x="9" y="526"/>
                  </a:cxn>
                  <a:cxn ang="0">
                    <a:pos x="2" y="520"/>
                  </a:cxn>
                  <a:cxn ang="0">
                    <a:pos x="0" y="10"/>
                  </a:cxn>
                  <a:cxn ang="0">
                    <a:pos x="6" y="2"/>
                  </a:cxn>
                  <a:cxn ang="0">
                    <a:pos x="48" y="51"/>
                  </a:cxn>
                  <a:cxn ang="0">
                    <a:pos x="195" y="54"/>
                  </a:cxn>
                  <a:cxn ang="0">
                    <a:pos x="200" y="61"/>
                  </a:cxn>
                  <a:cxn ang="0">
                    <a:pos x="197" y="101"/>
                  </a:cxn>
                  <a:cxn ang="0">
                    <a:pos x="191" y="106"/>
                  </a:cxn>
                  <a:cxn ang="0">
                    <a:pos x="43" y="106"/>
                  </a:cxn>
                  <a:cxn ang="0">
                    <a:pos x="37" y="100"/>
                  </a:cxn>
                  <a:cxn ang="0">
                    <a:pos x="36" y="59"/>
                  </a:cxn>
                  <a:cxn ang="0">
                    <a:pos x="41" y="53"/>
                  </a:cxn>
                  <a:cxn ang="0">
                    <a:pos x="187" y="122"/>
                  </a:cxn>
                  <a:cxn ang="0">
                    <a:pos x="195" y="125"/>
                  </a:cxn>
                  <a:cxn ang="0">
                    <a:pos x="200" y="132"/>
                  </a:cxn>
                  <a:cxn ang="0">
                    <a:pos x="197" y="173"/>
                  </a:cxn>
                  <a:cxn ang="0">
                    <a:pos x="190" y="178"/>
                  </a:cxn>
                  <a:cxn ang="0">
                    <a:pos x="43" y="177"/>
                  </a:cxn>
                  <a:cxn ang="0">
                    <a:pos x="36" y="171"/>
                  </a:cxn>
                  <a:cxn ang="0">
                    <a:pos x="36" y="130"/>
                  </a:cxn>
                  <a:cxn ang="0">
                    <a:pos x="42" y="124"/>
                  </a:cxn>
                  <a:cxn ang="0">
                    <a:pos x="188" y="194"/>
                  </a:cxn>
                  <a:cxn ang="0">
                    <a:pos x="196" y="197"/>
                  </a:cxn>
                  <a:cxn ang="0">
                    <a:pos x="200" y="204"/>
                  </a:cxn>
                  <a:cxn ang="0">
                    <a:pos x="197" y="245"/>
                  </a:cxn>
                  <a:cxn ang="0">
                    <a:pos x="190" y="249"/>
                  </a:cxn>
                  <a:cxn ang="0">
                    <a:pos x="42" y="248"/>
                  </a:cxn>
                  <a:cxn ang="0">
                    <a:pos x="36" y="242"/>
                  </a:cxn>
                  <a:cxn ang="0">
                    <a:pos x="36" y="201"/>
                  </a:cxn>
                  <a:cxn ang="0">
                    <a:pos x="42" y="195"/>
                  </a:cxn>
                  <a:cxn ang="0">
                    <a:pos x="188" y="265"/>
                  </a:cxn>
                  <a:cxn ang="0">
                    <a:pos x="196" y="269"/>
                  </a:cxn>
                  <a:cxn ang="0">
                    <a:pos x="200" y="277"/>
                  </a:cxn>
                  <a:cxn ang="0">
                    <a:pos x="196" y="317"/>
                  </a:cxn>
                  <a:cxn ang="0">
                    <a:pos x="189" y="321"/>
                  </a:cxn>
                  <a:cxn ang="0">
                    <a:pos x="42" y="319"/>
                  </a:cxn>
                  <a:cxn ang="0">
                    <a:pos x="36" y="313"/>
                  </a:cxn>
                  <a:cxn ang="0">
                    <a:pos x="36" y="272"/>
                  </a:cxn>
                  <a:cxn ang="0">
                    <a:pos x="43" y="266"/>
                  </a:cxn>
                  <a:cxn ang="0">
                    <a:pos x="121" y="455"/>
                  </a:cxn>
                  <a:cxn ang="0">
                    <a:pos x="131" y="461"/>
                  </a:cxn>
                  <a:cxn ang="0">
                    <a:pos x="133" y="473"/>
                  </a:cxn>
                  <a:cxn ang="0">
                    <a:pos x="129" y="482"/>
                  </a:cxn>
                  <a:cxn ang="0">
                    <a:pos x="118" y="486"/>
                  </a:cxn>
                  <a:cxn ang="0">
                    <a:pos x="107" y="482"/>
                  </a:cxn>
                  <a:cxn ang="0">
                    <a:pos x="102" y="473"/>
                  </a:cxn>
                  <a:cxn ang="0">
                    <a:pos x="105" y="461"/>
                  </a:cxn>
                  <a:cxn ang="0">
                    <a:pos x="115" y="455"/>
                  </a:cxn>
                  <a:cxn ang="0">
                    <a:pos x="197" y="404"/>
                  </a:cxn>
                  <a:cxn ang="0">
                    <a:pos x="197" y="413"/>
                  </a:cxn>
                  <a:cxn ang="0">
                    <a:pos x="39" y="414"/>
                  </a:cxn>
                  <a:cxn ang="0">
                    <a:pos x="36" y="406"/>
                  </a:cxn>
                  <a:cxn ang="0">
                    <a:pos x="41" y="403"/>
                  </a:cxn>
                  <a:cxn ang="0">
                    <a:pos x="198" y="388"/>
                  </a:cxn>
                  <a:cxn ang="0">
                    <a:pos x="196" y="396"/>
                  </a:cxn>
                  <a:cxn ang="0">
                    <a:pos x="37" y="395"/>
                  </a:cxn>
                  <a:cxn ang="0">
                    <a:pos x="37" y="387"/>
                  </a:cxn>
                </a:cxnLst>
                <a:rect l="0" t="0" r="r" b="b"/>
                <a:pathLst>
                  <a:path w="234" h="527">
                    <a:moveTo>
                      <a:pt x="13" y="0"/>
                    </a:moveTo>
                    <a:lnTo>
                      <a:pt x="222" y="0"/>
                    </a:lnTo>
                    <a:lnTo>
                      <a:pt x="223" y="0"/>
                    </a:lnTo>
                    <a:lnTo>
                      <a:pt x="223" y="0"/>
                    </a:lnTo>
                    <a:lnTo>
                      <a:pt x="224" y="0"/>
                    </a:lnTo>
                    <a:lnTo>
                      <a:pt x="224" y="0"/>
                    </a:lnTo>
                    <a:lnTo>
                      <a:pt x="225" y="0"/>
                    </a:lnTo>
                    <a:lnTo>
                      <a:pt x="226" y="1"/>
                    </a:lnTo>
                    <a:lnTo>
                      <a:pt x="226" y="1"/>
                    </a:lnTo>
                    <a:lnTo>
                      <a:pt x="227" y="1"/>
                    </a:lnTo>
                    <a:lnTo>
                      <a:pt x="227" y="1"/>
                    </a:lnTo>
                    <a:lnTo>
                      <a:pt x="228" y="1"/>
                    </a:lnTo>
                    <a:lnTo>
                      <a:pt x="228" y="2"/>
                    </a:lnTo>
                    <a:lnTo>
                      <a:pt x="229" y="2"/>
                    </a:lnTo>
                    <a:lnTo>
                      <a:pt x="229" y="2"/>
                    </a:lnTo>
                    <a:lnTo>
                      <a:pt x="230" y="3"/>
                    </a:lnTo>
                    <a:lnTo>
                      <a:pt x="230" y="3"/>
                    </a:lnTo>
                    <a:lnTo>
                      <a:pt x="231" y="4"/>
                    </a:lnTo>
                    <a:lnTo>
                      <a:pt x="231" y="4"/>
                    </a:lnTo>
                    <a:lnTo>
                      <a:pt x="231" y="4"/>
                    </a:lnTo>
                    <a:lnTo>
                      <a:pt x="232" y="5"/>
                    </a:lnTo>
                    <a:lnTo>
                      <a:pt x="232" y="5"/>
                    </a:lnTo>
                    <a:lnTo>
                      <a:pt x="232" y="6"/>
                    </a:lnTo>
                    <a:lnTo>
                      <a:pt x="233" y="6"/>
                    </a:lnTo>
                    <a:lnTo>
                      <a:pt x="233" y="7"/>
                    </a:lnTo>
                    <a:lnTo>
                      <a:pt x="233" y="7"/>
                    </a:lnTo>
                    <a:lnTo>
                      <a:pt x="233" y="8"/>
                    </a:lnTo>
                    <a:lnTo>
                      <a:pt x="233" y="8"/>
                    </a:lnTo>
                    <a:lnTo>
                      <a:pt x="234" y="9"/>
                    </a:lnTo>
                    <a:lnTo>
                      <a:pt x="234" y="10"/>
                    </a:lnTo>
                    <a:lnTo>
                      <a:pt x="234" y="10"/>
                    </a:lnTo>
                    <a:lnTo>
                      <a:pt x="234" y="12"/>
                    </a:lnTo>
                    <a:lnTo>
                      <a:pt x="234" y="12"/>
                    </a:lnTo>
                    <a:lnTo>
                      <a:pt x="234" y="13"/>
                    </a:lnTo>
                    <a:lnTo>
                      <a:pt x="234" y="514"/>
                    </a:lnTo>
                    <a:lnTo>
                      <a:pt x="234" y="515"/>
                    </a:lnTo>
                    <a:lnTo>
                      <a:pt x="234" y="515"/>
                    </a:lnTo>
                    <a:lnTo>
                      <a:pt x="234" y="516"/>
                    </a:lnTo>
                    <a:lnTo>
                      <a:pt x="234" y="516"/>
                    </a:lnTo>
                    <a:lnTo>
                      <a:pt x="234" y="517"/>
                    </a:lnTo>
                    <a:lnTo>
                      <a:pt x="233" y="517"/>
                    </a:lnTo>
                    <a:lnTo>
                      <a:pt x="233" y="518"/>
                    </a:lnTo>
                    <a:lnTo>
                      <a:pt x="233" y="519"/>
                    </a:lnTo>
                    <a:lnTo>
                      <a:pt x="233" y="519"/>
                    </a:lnTo>
                    <a:lnTo>
                      <a:pt x="233" y="520"/>
                    </a:lnTo>
                    <a:lnTo>
                      <a:pt x="232" y="520"/>
                    </a:lnTo>
                    <a:lnTo>
                      <a:pt x="232" y="521"/>
                    </a:lnTo>
                    <a:lnTo>
                      <a:pt x="232" y="521"/>
                    </a:lnTo>
                    <a:lnTo>
                      <a:pt x="231" y="522"/>
                    </a:lnTo>
                    <a:lnTo>
                      <a:pt x="231" y="522"/>
                    </a:lnTo>
                    <a:lnTo>
                      <a:pt x="231" y="522"/>
                    </a:lnTo>
                    <a:lnTo>
                      <a:pt x="230" y="524"/>
                    </a:lnTo>
                    <a:lnTo>
                      <a:pt x="230" y="524"/>
                    </a:lnTo>
                    <a:lnTo>
                      <a:pt x="229" y="525"/>
                    </a:lnTo>
                    <a:lnTo>
                      <a:pt x="229" y="525"/>
                    </a:lnTo>
                    <a:lnTo>
                      <a:pt x="228" y="525"/>
                    </a:lnTo>
                    <a:lnTo>
                      <a:pt x="228" y="526"/>
                    </a:lnTo>
                    <a:lnTo>
                      <a:pt x="227" y="526"/>
                    </a:lnTo>
                    <a:lnTo>
                      <a:pt x="227" y="526"/>
                    </a:lnTo>
                    <a:lnTo>
                      <a:pt x="226" y="526"/>
                    </a:lnTo>
                    <a:lnTo>
                      <a:pt x="226" y="526"/>
                    </a:lnTo>
                    <a:lnTo>
                      <a:pt x="225" y="527"/>
                    </a:lnTo>
                    <a:lnTo>
                      <a:pt x="224" y="527"/>
                    </a:lnTo>
                    <a:lnTo>
                      <a:pt x="224" y="527"/>
                    </a:lnTo>
                    <a:lnTo>
                      <a:pt x="223" y="527"/>
                    </a:lnTo>
                    <a:lnTo>
                      <a:pt x="223" y="527"/>
                    </a:lnTo>
                    <a:lnTo>
                      <a:pt x="222" y="527"/>
                    </a:lnTo>
                    <a:lnTo>
                      <a:pt x="13" y="527"/>
                    </a:lnTo>
                    <a:lnTo>
                      <a:pt x="13" y="527"/>
                    </a:lnTo>
                    <a:lnTo>
                      <a:pt x="12" y="527"/>
                    </a:lnTo>
                    <a:lnTo>
                      <a:pt x="11" y="527"/>
                    </a:lnTo>
                    <a:lnTo>
                      <a:pt x="11" y="527"/>
                    </a:lnTo>
                    <a:lnTo>
                      <a:pt x="10" y="527"/>
                    </a:lnTo>
                    <a:lnTo>
                      <a:pt x="10" y="526"/>
                    </a:lnTo>
                    <a:lnTo>
                      <a:pt x="9" y="526"/>
                    </a:lnTo>
                    <a:lnTo>
                      <a:pt x="9" y="526"/>
                    </a:lnTo>
                    <a:lnTo>
                      <a:pt x="8" y="526"/>
                    </a:lnTo>
                    <a:lnTo>
                      <a:pt x="8" y="526"/>
                    </a:lnTo>
                    <a:lnTo>
                      <a:pt x="7" y="525"/>
                    </a:lnTo>
                    <a:lnTo>
                      <a:pt x="7" y="525"/>
                    </a:lnTo>
                    <a:lnTo>
                      <a:pt x="6" y="525"/>
                    </a:lnTo>
                    <a:lnTo>
                      <a:pt x="6" y="524"/>
                    </a:lnTo>
                    <a:lnTo>
                      <a:pt x="4" y="524"/>
                    </a:lnTo>
                    <a:lnTo>
                      <a:pt x="4" y="522"/>
                    </a:lnTo>
                    <a:lnTo>
                      <a:pt x="3" y="522"/>
                    </a:lnTo>
                    <a:lnTo>
                      <a:pt x="3" y="522"/>
                    </a:lnTo>
                    <a:lnTo>
                      <a:pt x="3" y="521"/>
                    </a:lnTo>
                    <a:lnTo>
                      <a:pt x="2" y="521"/>
                    </a:lnTo>
                    <a:lnTo>
                      <a:pt x="2" y="520"/>
                    </a:lnTo>
                    <a:lnTo>
                      <a:pt x="2" y="520"/>
                    </a:lnTo>
                    <a:lnTo>
                      <a:pt x="1" y="519"/>
                    </a:lnTo>
                    <a:lnTo>
                      <a:pt x="1" y="519"/>
                    </a:lnTo>
                    <a:lnTo>
                      <a:pt x="1" y="518"/>
                    </a:lnTo>
                    <a:lnTo>
                      <a:pt x="1" y="517"/>
                    </a:lnTo>
                    <a:lnTo>
                      <a:pt x="1" y="517"/>
                    </a:lnTo>
                    <a:lnTo>
                      <a:pt x="0" y="516"/>
                    </a:lnTo>
                    <a:lnTo>
                      <a:pt x="0" y="516"/>
                    </a:lnTo>
                    <a:lnTo>
                      <a:pt x="0" y="515"/>
                    </a:lnTo>
                    <a:lnTo>
                      <a:pt x="0" y="515"/>
                    </a:lnTo>
                    <a:lnTo>
                      <a:pt x="0" y="514"/>
                    </a:lnTo>
                    <a:lnTo>
                      <a:pt x="0" y="13"/>
                    </a:lnTo>
                    <a:lnTo>
                      <a:pt x="0" y="12"/>
                    </a:lnTo>
                    <a:lnTo>
                      <a:pt x="0" y="12"/>
                    </a:lnTo>
                    <a:lnTo>
                      <a:pt x="0" y="10"/>
                    </a:lnTo>
                    <a:lnTo>
                      <a:pt x="0" y="10"/>
                    </a:lnTo>
                    <a:lnTo>
                      <a:pt x="1" y="9"/>
                    </a:lnTo>
                    <a:lnTo>
                      <a:pt x="1" y="8"/>
                    </a:lnTo>
                    <a:lnTo>
                      <a:pt x="1" y="8"/>
                    </a:lnTo>
                    <a:lnTo>
                      <a:pt x="1" y="7"/>
                    </a:lnTo>
                    <a:lnTo>
                      <a:pt x="1" y="7"/>
                    </a:lnTo>
                    <a:lnTo>
                      <a:pt x="2" y="6"/>
                    </a:lnTo>
                    <a:lnTo>
                      <a:pt x="2" y="6"/>
                    </a:lnTo>
                    <a:lnTo>
                      <a:pt x="2" y="5"/>
                    </a:lnTo>
                    <a:lnTo>
                      <a:pt x="3" y="5"/>
                    </a:lnTo>
                    <a:lnTo>
                      <a:pt x="3" y="4"/>
                    </a:lnTo>
                    <a:lnTo>
                      <a:pt x="3" y="4"/>
                    </a:lnTo>
                    <a:lnTo>
                      <a:pt x="4" y="4"/>
                    </a:lnTo>
                    <a:lnTo>
                      <a:pt x="4" y="3"/>
                    </a:lnTo>
                    <a:lnTo>
                      <a:pt x="6" y="3"/>
                    </a:lnTo>
                    <a:lnTo>
                      <a:pt x="6" y="2"/>
                    </a:lnTo>
                    <a:lnTo>
                      <a:pt x="7" y="2"/>
                    </a:lnTo>
                    <a:lnTo>
                      <a:pt x="7" y="2"/>
                    </a:lnTo>
                    <a:lnTo>
                      <a:pt x="8" y="1"/>
                    </a:lnTo>
                    <a:lnTo>
                      <a:pt x="8" y="1"/>
                    </a:lnTo>
                    <a:lnTo>
                      <a:pt x="9" y="1"/>
                    </a:lnTo>
                    <a:lnTo>
                      <a:pt x="9" y="1"/>
                    </a:lnTo>
                    <a:lnTo>
                      <a:pt x="10" y="1"/>
                    </a:lnTo>
                    <a:lnTo>
                      <a:pt x="10" y="0"/>
                    </a:lnTo>
                    <a:lnTo>
                      <a:pt x="11" y="0"/>
                    </a:lnTo>
                    <a:lnTo>
                      <a:pt x="11" y="0"/>
                    </a:lnTo>
                    <a:lnTo>
                      <a:pt x="12" y="0"/>
                    </a:lnTo>
                    <a:lnTo>
                      <a:pt x="13" y="0"/>
                    </a:lnTo>
                    <a:lnTo>
                      <a:pt x="13" y="0"/>
                    </a:lnTo>
                    <a:lnTo>
                      <a:pt x="13" y="0"/>
                    </a:lnTo>
                    <a:close/>
                    <a:moveTo>
                      <a:pt x="48" y="51"/>
                    </a:moveTo>
                    <a:lnTo>
                      <a:pt x="187" y="51"/>
                    </a:lnTo>
                    <a:lnTo>
                      <a:pt x="188" y="51"/>
                    </a:lnTo>
                    <a:lnTo>
                      <a:pt x="188" y="51"/>
                    </a:lnTo>
                    <a:lnTo>
                      <a:pt x="189" y="51"/>
                    </a:lnTo>
                    <a:lnTo>
                      <a:pt x="190" y="51"/>
                    </a:lnTo>
                    <a:lnTo>
                      <a:pt x="190" y="51"/>
                    </a:lnTo>
                    <a:lnTo>
                      <a:pt x="191" y="52"/>
                    </a:lnTo>
                    <a:lnTo>
                      <a:pt x="191" y="52"/>
                    </a:lnTo>
                    <a:lnTo>
                      <a:pt x="192" y="52"/>
                    </a:lnTo>
                    <a:lnTo>
                      <a:pt x="192" y="52"/>
                    </a:lnTo>
                    <a:lnTo>
                      <a:pt x="193" y="52"/>
                    </a:lnTo>
                    <a:lnTo>
                      <a:pt x="193" y="53"/>
                    </a:lnTo>
                    <a:lnTo>
                      <a:pt x="194" y="53"/>
                    </a:lnTo>
                    <a:lnTo>
                      <a:pt x="194" y="53"/>
                    </a:lnTo>
                    <a:lnTo>
                      <a:pt x="195" y="54"/>
                    </a:lnTo>
                    <a:lnTo>
                      <a:pt x="195" y="54"/>
                    </a:lnTo>
                    <a:lnTo>
                      <a:pt x="196" y="54"/>
                    </a:lnTo>
                    <a:lnTo>
                      <a:pt x="196" y="55"/>
                    </a:lnTo>
                    <a:lnTo>
                      <a:pt x="196" y="55"/>
                    </a:lnTo>
                    <a:lnTo>
                      <a:pt x="197" y="55"/>
                    </a:lnTo>
                    <a:lnTo>
                      <a:pt x="197" y="56"/>
                    </a:lnTo>
                    <a:lnTo>
                      <a:pt x="197" y="56"/>
                    </a:lnTo>
                    <a:lnTo>
                      <a:pt x="197" y="57"/>
                    </a:lnTo>
                    <a:lnTo>
                      <a:pt x="198" y="57"/>
                    </a:lnTo>
                    <a:lnTo>
                      <a:pt x="198" y="58"/>
                    </a:lnTo>
                    <a:lnTo>
                      <a:pt x="198" y="58"/>
                    </a:lnTo>
                    <a:lnTo>
                      <a:pt x="198" y="59"/>
                    </a:lnTo>
                    <a:lnTo>
                      <a:pt x="198" y="59"/>
                    </a:lnTo>
                    <a:lnTo>
                      <a:pt x="200" y="60"/>
                    </a:lnTo>
                    <a:lnTo>
                      <a:pt x="200" y="61"/>
                    </a:lnTo>
                    <a:lnTo>
                      <a:pt x="200" y="61"/>
                    </a:lnTo>
                    <a:lnTo>
                      <a:pt x="200" y="62"/>
                    </a:lnTo>
                    <a:lnTo>
                      <a:pt x="200" y="62"/>
                    </a:lnTo>
                    <a:lnTo>
                      <a:pt x="200" y="95"/>
                    </a:lnTo>
                    <a:lnTo>
                      <a:pt x="200" y="95"/>
                    </a:lnTo>
                    <a:lnTo>
                      <a:pt x="200" y="96"/>
                    </a:lnTo>
                    <a:lnTo>
                      <a:pt x="200" y="96"/>
                    </a:lnTo>
                    <a:lnTo>
                      <a:pt x="200" y="97"/>
                    </a:lnTo>
                    <a:lnTo>
                      <a:pt x="198" y="97"/>
                    </a:lnTo>
                    <a:lnTo>
                      <a:pt x="198" y="98"/>
                    </a:lnTo>
                    <a:lnTo>
                      <a:pt x="198" y="100"/>
                    </a:lnTo>
                    <a:lnTo>
                      <a:pt x="198" y="100"/>
                    </a:lnTo>
                    <a:lnTo>
                      <a:pt x="198" y="100"/>
                    </a:lnTo>
                    <a:lnTo>
                      <a:pt x="197" y="101"/>
                    </a:lnTo>
                    <a:lnTo>
                      <a:pt x="197" y="101"/>
                    </a:lnTo>
                    <a:lnTo>
                      <a:pt x="197" y="102"/>
                    </a:lnTo>
                    <a:lnTo>
                      <a:pt x="197" y="102"/>
                    </a:lnTo>
                    <a:lnTo>
                      <a:pt x="196" y="103"/>
                    </a:lnTo>
                    <a:lnTo>
                      <a:pt x="196" y="103"/>
                    </a:lnTo>
                    <a:lnTo>
                      <a:pt x="196" y="103"/>
                    </a:lnTo>
                    <a:lnTo>
                      <a:pt x="195" y="104"/>
                    </a:lnTo>
                    <a:lnTo>
                      <a:pt x="195" y="104"/>
                    </a:lnTo>
                    <a:lnTo>
                      <a:pt x="194" y="105"/>
                    </a:lnTo>
                    <a:lnTo>
                      <a:pt x="194" y="105"/>
                    </a:lnTo>
                    <a:lnTo>
                      <a:pt x="193" y="105"/>
                    </a:lnTo>
                    <a:lnTo>
                      <a:pt x="193" y="105"/>
                    </a:lnTo>
                    <a:lnTo>
                      <a:pt x="192" y="106"/>
                    </a:lnTo>
                    <a:lnTo>
                      <a:pt x="192" y="106"/>
                    </a:lnTo>
                    <a:lnTo>
                      <a:pt x="191" y="106"/>
                    </a:lnTo>
                    <a:lnTo>
                      <a:pt x="191" y="106"/>
                    </a:lnTo>
                    <a:lnTo>
                      <a:pt x="190" y="106"/>
                    </a:lnTo>
                    <a:lnTo>
                      <a:pt x="190" y="107"/>
                    </a:lnTo>
                    <a:lnTo>
                      <a:pt x="189" y="107"/>
                    </a:lnTo>
                    <a:lnTo>
                      <a:pt x="188" y="107"/>
                    </a:lnTo>
                    <a:lnTo>
                      <a:pt x="188" y="107"/>
                    </a:lnTo>
                    <a:lnTo>
                      <a:pt x="187" y="107"/>
                    </a:lnTo>
                    <a:lnTo>
                      <a:pt x="48" y="107"/>
                    </a:lnTo>
                    <a:lnTo>
                      <a:pt x="47" y="107"/>
                    </a:lnTo>
                    <a:lnTo>
                      <a:pt x="47" y="107"/>
                    </a:lnTo>
                    <a:lnTo>
                      <a:pt x="46" y="107"/>
                    </a:lnTo>
                    <a:lnTo>
                      <a:pt x="46" y="107"/>
                    </a:lnTo>
                    <a:lnTo>
                      <a:pt x="45" y="106"/>
                    </a:lnTo>
                    <a:lnTo>
                      <a:pt x="45" y="106"/>
                    </a:lnTo>
                    <a:lnTo>
                      <a:pt x="44" y="106"/>
                    </a:lnTo>
                    <a:lnTo>
                      <a:pt x="43" y="106"/>
                    </a:lnTo>
                    <a:lnTo>
                      <a:pt x="43" y="106"/>
                    </a:lnTo>
                    <a:lnTo>
                      <a:pt x="42" y="105"/>
                    </a:lnTo>
                    <a:lnTo>
                      <a:pt x="42" y="105"/>
                    </a:lnTo>
                    <a:lnTo>
                      <a:pt x="41" y="105"/>
                    </a:lnTo>
                    <a:lnTo>
                      <a:pt x="41" y="105"/>
                    </a:lnTo>
                    <a:lnTo>
                      <a:pt x="41" y="104"/>
                    </a:lnTo>
                    <a:lnTo>
                      <a:pt x="39" y="104"/>
                    </a:lnTo>
                    <a:lnTo>
                      <a:pt x="39" y="103"/>
                    </a:lnTo>
                    <a:lnTo>
                      <a:pt x="38" y="103"/>
                    </a:lnTo>
                    <a:lnTo>
                      <a:pt x="38" y="103"/>
                    </a:lnTo>
                    <a:lnTo>
                      <a:pt x="38" y="102"/>
                    </a:lnTo>
                    <a:lnTo>
                      <a:pt x="37" y="102"/>
                    </a:lnTo>
                    <a:lnTo>
                      <a:pt x="37" y="101"/>
                    </a:lnTo>
                    <a:lnTo>
                      <a:pt x="37" y="101"/>
                    </a:lnTo>
                    <a:lnTo>
                      <a:pt x="37" y="100"/>
                    </a:lnTo>
                    <a:lnTo>
                      <a:pt x="36" y="100"/>
                    </a:lnTo>
                    <a:lnTo>
                      <a:pt x="36" y="100"/>
                    </a:lnTo>
                    <a:lnTo>
                      <a:pt x="36" y="98"/>
                    </a:lnTo>
                    <a:lnTo>
                      <a:pt x="36" y="97"/>
                    </a:lnTo>
                    <a:lnTo>
                      <a:pt x="36" y="97"/>
                    </a:lnTo>
                    <a:lnTo>
                      <a:pt x="36" y="96"/>
                    </a:lnTo>
                    <a:lnTo>
                      <a:pt x="35" y="96"/>
                    </a:lnTo>
                    <a:lnTo>
                      <a:pt x="35" y="95"/>
                    </a:lnTo>
                    <a:lnTo>
                      <a:pt x="35" y="95"/>
                    </a:lnTo>
                    <a:lnTo>
                      <a:pt x="35" y="62"/>
                    </a:lnTo>
                    <a:lnTo>
                      <a:pt x="35" y="62"/>
                    </a:lnTo>
                    <a:lnTo>
                      <a:pt x="35" y="61"/>
                    </a:lnTo>
                    <a:lnTo>
                      <a:pt x="36" y="61"/>
                    </a:lnTo>
                    <a:lnTo>
                      <a:pt x="36" y="60"/>
                    </a:lnTo>
                    <a:lnTo>
                      <a:pt x="36" y="59"/>
                    </a:lnTo>
                    <a:lnTo>
                      <a:pt x="36" y="59"/>
                    </a:lnTo>
                    <a:lnTo>
                      <a:pt x="36" y="58"/>
                    </a:lnTo>
                    <a:lnTo>
                      <a:pt x="36" y="58"/>
                    </a:lnTo>
                    <a:lnTo>
                      <a:pt x="37" y="57"/>
                    </a:lnTo>
                    <a:lnTo>
                      <a:pt x="37" y="57"/>
                    </a:lnTo>
                    <a:lnTo>
                      <a:pt x="37" y="56"/>
                    </a:lnTo>
                    <a:lnTo>
                      <a:pt x="37" y="56"/>
                    </a:lnTo>
                    <a:lnTo>
                      <a:pt x="38" y="55"/>
                    </a:lnTo>
                    <a:lnTo>
                      <a:pt x="38" y="55"/>
                    </a:lnTo>
                    <a:lnTo>
                      <a:pt x="38" y="55"/>
                    </a:lnTo>
                    <a:lnTo>
                      <a:pt x="39" y="54"/>
                    </a:lnTo>
                    <a:lnTo>
                      <a:pt x="39" y="54"/>
                    </a:lnTo>
                    <a:lnTo>
                      <a:pt x="41" y="54"/>
                    </a:lnTo>
                    <a:lnTo>
                      <a:pt x="41" y="53"/>
                    </a:lnTo>
                    <a:lnTo>
                      <a:pt x="41" y="53"/>
                    </a:lnTo>
                    <a:lnTo>
                      <a:pt x="42" y="53"/>
                    </a:lnTo>
                    <a:lnTo>
                      <a:pt x="42" y="52"/>
                    </a:lnTo>
                    <a:lnTo>
                      <a:pt x="43" y="52"/>
                    </a:lnTo>
                    <a:lnTo>
                      <a:pt x="43" y="52"/>
                    </a:lnTo>
                    <a:lnTo>
                      <a:pt x="44" y="52"/>
                    </a:lnTo>
                    <a:lnTo>
                      <a:pt x="45" y="52"/>
                    </a:lnTo>
                    <a:lnTo>
                      <a:pt x="45" y="51"/>
                    </a:lnTo>
                    <a:lnTo>
                      <a:pt x="46" y="51"/>
                    </a:lnTo>
                    <a:lnTo>
                      <a:pt x="46" y="51"/>
                    </a:lnTo>
                    <a:lnTo>
                      <a:pt x="47" y="51"/>
                    </a:lnTo>
                    <a:lnTo>
                      <a:pt x="47" y="51"/>
                    </a:lnTo>
                    <a:lnTo>
                      <a:pt x="48" y="51"/>
                    </a:lnTo>
                    <a:lnTo>
                      <a:pt x="48" y="51"/>
                    </a:lnTo>
                    <a:close/>
                    <a:moveTo>
                      <a:pt x="48" y="122"/>
                    </a:moveTo>
                    <a:lnTo>
                      <a:pt x="187" y="122"/>
                    </a:lnTo>
                    <a:lnTo>
                      <a:pt x="188" y="122"/>
                    </a:lnTo>
                    <a:lnTo>
                      <a:pt x="188" y="122"/>
                    </a:lnTo>
                    <a:lnTo>
                      <a:pt x="189" y="122"/>
                    </a:lnTo>
                    <a:lnTo>
                      <a:pt x="190" y="123"/>
                    </a:lnTo>
                    <a:lnTo>
                      <a:pt x="190" y="123"/>
                    </a:lnTo>
                    <a:lnTo>
                      <a:pt x="191" y="123"/>
                    </a:lnTo>
                    <a:lnTo>
                      <a:pt x="191" y="123"/>
                    </a:lnTo>
                    <a:lnTo>
                      <a:pt x="192" y="123"/>
                    </a:lnTo>
                    <a:lnTo>
                      <a:pt x="192" y="123"/>
                    </a:lnTo>
                    <a:lnTo>
                      <a:pt x="193" y="124"/>
                    </a:lnTo>
                    <a:lnTo>
                      <a:pt x="193" y="124"/>
                    </a:lnTo>
                    <a:lnTo>
                      <a:pt x="194" y="124"/>
                    </a:lnTo>
                    <a:lnTo>
                      <a:pt x="194" y="125"/>
                    </a:lnTo>
                    <a:lnTo>
                      <a:pt x="195" y="125"/>
                    </a:lnTo>
                    <a:lnTo>
                      <a:pt x="195" y="125"/>
                    </a:lnTo>
                    <a:lnTo>
                      <a:pt x="196" y="126"/>
                    </a:lnTo>
                    <a:lnTo>
                      <a:pt x="196" y="126"/>
                    </a:lnTo>
                    <a:lnTo>
                      <a:pt x="196" y="126"/>
                    </a:lnTo>
                    <a:lnTo>
                      <a:pt x="197" y="127"/>
                    </a:lnTo>
                    <a:lnTo>
                      <a:pt x="197" y="127"/>
                    </a:lnTo>
                    <a:lnTo>
                      <a:pt x="197" y="128"/>
                    </a:lnTo>
                    <a:lnTo>
                      <a:pt x="197" y="128"/>
                    </a:lnTo>
                    <a:lnTo>
                      <a:pt x="198" y="129"/>
                    </a:lnTo>
                    <a:lnTo>
                      <a:pt x="198" y="129"/>
                    </a:lnTo>
                    <a:lnTo>
                      <a:pt x="198" y="130"/>
                    </a:lnTo>
                    <a:lnTo>
                      <a:pt x="198" y="130"/>
                    </a:lnTo>
                    <a:lnTo>
                      <a:pt x="198" y="131"/>
                    </a:lnTo>
                    <a:lnTo>
                      <a:pt x="200" y="131"/>
                    </a:lnTo>
                    <a:lnTo>
                      <a:pt x="200" y="132"/>
                    </a:lnTo>
                    <a:lnTo>
                      <a:pt x="200" y="132"/>
                    </a:lnTo>
                    <a:lnTo>
                      <a:pt x="200" y="133"/>
                    </a:lnTo>
                    <a:lnTo>
                      <a:pt x="200" y="134"/>
                    </a:lnTo>
                    <a:lnTo>
                      <a:pt x="200" y="166"/>
                    </a:lnTo>
                    <a:lnTo>
                      <a:pt x="200" y="166"/>
                    </a:lnTo>
                    <a:lnTo>
                      <a:pt x="200" y="167"/>
                    </a:lnTo>
                    <a:lnTo>
                      <a:pt x="200" y="168"/>
                    </a:lnTo>
                    <a:lnTo>
                      <a:pt x="200" y="168"/>
                    </a:lnTo>
                    <a:lnTo>
                      <a:pt x="198" y="169"/>
                    </a:lnTo>
                    <a:lnTo>
                      <a:pt x="198" y="169"/>
                    </a:lnTo>
                    <a:lnTo>
                      <a:pt x="198" y="171"/>
                    </a:lnTo>
                    <a:lnTo>
                      <a:pt x="198" y="171"/>
                    </a:lnTo>
                    <a:lnTo>
                      <a:pt x="198" y="172"/>
                    </a:lnTo>
                    <a:lnTo>
                      <a:pt x="197" y="172"/>
                    </a:lnTo>
                    <a:lnTo>
                      <a:pt x="197" y="173"/>
                    </a:lnTo>
                    <a:lnTo>
                      <a:pt x="197" y="173"/>
                    </a:lnTo>
                    <a:lnTo>
                      <a:pt x="197" y="174"/>
                    </a:lnTo>
                    <a:lnTo>
                      <a:pt x="196" y="174"/>
                    </a:lnTo>
                    <a:lnTo>
                      <a:pt x="196" y="174"/>
                    </a:lnTo>
                    <a:lnTo>
                      <a:pt x="196" y="175"/>
                    </a:lnTo>
                    <a:lnTo>
                      <a:pt x="195" y="175"/>
                    </a:lnTo>
                    <a:lnTo>
                      <a:pt x="195" y="176"/>
                    </a:lnTo>
                    <a:lnTo>
                      <a:pt x="194" y="176"/>
                    </a:lnTo>
                    <a:lnTo>
                      <a:pt x="194" y="176"/>
                    </a:lnTo>
                    <a:lnTo>
                      <a:pt x="193" y="176"/>
                    </a:lnTo>
                    <a:lnTo>
                      <a:pt x="193" y="177"/>
                    </a:lnTo>
                    <a:lnTo>
                      <a:pt x="192" y="177"/>
                    </a:lnTo>
                    <a:lnTo>
                      <a:pt x="192" y="177"/>
                    </a:lnTo>
                    <a:lnTo>
                      <a:pt x="191" y="177"/>
                    </a:lnTo>
                    <a:lnTo>
                      <a:pt x="191" y="178"/>
                    </a:lnTo>
                    <a:lnTo>
                      <a:pt x="190" y="178"/>
                    </a:lnTo>
                    <a:lnTo>
                      <a:pt x="190" y="178"/>
                    </a:lnTo>
                    <a:lnTo>
                      <a:pt x="189" y="178"/>
                    </a:lnTo>
                    <a:lnTo>
                      <a:pt x="188" y="178"/>
                    </a:lnTo>
                    <a:lnTo>
                      <a:pt x="188" y="178"/>
                    </a:lnTo>
                    <a:lnTo>
                      <a:pt x="187" y="178"/>
                    </a:lnTo>
                    <a:lnTo>
                      <a:pt x="48" y="178"/>
                    </a:lnTo>
                    <a:lnTo>
                      <a:pt x="47" y="178"/>
                    </a:lnTo>
                    <a:lnTo>
                      <a:pt x="47" y="178"/>
                    </a:lnTo>
                    <a:lnTo>
                      <a:pt x="46" y="178"/>
                    </a:lnTo>
                    <a:lnTo>
                      <a:pt x="46" y="178"/>
                    </a:lnTo>
                    <a:lnTo>
                      <a:pt x="45" y="178"/>
                    </a:lnTo>
                    <a:lnTo>
                      <a:pt x="45" y="178"/>
                    </a:lnTo>
                    <a:lnTo>
                      <a:pt x="44" y="177"/>
                    </a:lnTo>
                    <a:lnTo>
                      <a:pt x="43" y="177"/>
                    </a:lnTo>
                    <a:lnTo>
                      <a:pt x="43" y="177"/>
                    </a:lnTo>
                    <a:lnTo>
                      <a:pt x="42" y="177"/>
                    </a:lnTo>
                    <a:lnTo>
                      <a:pt x="42" y="176"/>
                    </a:lnTo>
                    <a:lnTo>
                      <a:pt x="41" y="176"/>
                    </a:lnTo>
                    <a:lnTo>
                      <a:pt x="41" y="176"/>
                    </a:lnTo>
                    <a:lnTo>
                      <a:pt x="41" y="176"/>
                    </a:lnTo>
                    <a:lnTo>
                      <a:pt x="39" y="175"/>
                    </a:lnTo>
                    <a:lnTo>
                      <a:pt x="39" y="175"/>
                    </a:lnTo>
                    <a:lnTo>
                      <a:pt x="38" y="174"/>
                    </a:lnTo>
                    <a:lnTo>
                      <a:pt x="38" y="174"/>
                    </a:lnTo>
                    <a:lnTo>
                      <a:pt x="38" y="174"/>
                    </a:lnTo>
                    <a:lnTo>
                      <a:pt x="37" y="173"/>
                    </a:lnTo>
                    <a:lnTo>
                      <a:pt x="37" y="173"/>
                    </a:lnTo>
                    <a:lnTo>
                      <a:pt x="37" y="172"/>
                    </a:lnTo>
                    <a:lnTo>
                      <a:pt x="37" y="172"/>
                    </a:lnTo>
                    <a:lnTo>
                      <a:pt x="36" y="171"/>
                    </a:lnTo>
                    <a:lnTo>
                      <a:pt x="36" y="171"/>
                    </a:lnTo>
                    <a:lnTo>
                      <a:pt x="36" y="169"/>
                    </a:lnTo>
                    <a:lnTo>
                      <a:pt x="36" y="169"/>
                    </a:lnTo>
                    <a:lnTo>
                      <a:pt x="36" y="168"/>
                    </a:lnTo>
                    <a:lnTo>
                      <a:pt x="36" y="168"/>
                    </a:lnTo>
                    <a:lnTo>
                      <a:pt x="35" y="167"/>
                    </a:lnTo>
                    <a:lnTo>
                      <a:pt x="35" y="166"/>
                    </a:lnTo>
                    <a:lnTo>
                      <a:pt x="35" y="166"/>
                    </a:lnTo>
                    <a:lnTo>
                      <a:pt x="35" y="134"/>
                    </a:lnTo>
                    <a:lnTo>
                      <a:pt x="35" y="133"/>
                    </a:lnTo>
                    <a:lnTo>
                      <a:pt x="35" y="132"/>
                    </a:lnTo>
                    <a:lnTo>
                      <a:pt x="36" y="132"/>
                    </a:lnTo>
                    <a:lnTo>
                      <a:pt x="36" y="131"/>
                    </a:lnTo>
                    <a:lnTo>
                      <a:pt x="36" y="131"/>
                    </a:lnTo>
                    <a:lnTo>
                      <a:pt x="36" y="130"/>
                    </a:lnTo>
                    <a:lnTo>
                      <a:pt x="36" y="130"/>
                    </a:lnTo>
                    <a:lnTo>
                      <a:pt x="36" y="129"/>
                    </a:lnTo>
                    <a:lnTo>
                      <a:pt x="37" y="129"/>
                    </a:lnTo>
                    <a:lnTo>
                      <a:pt x="37" y="128"/>
                    </a:lnTo>
                    <a:lnTo>
                      <a:pt x="37" y="128"/>
                    </a:lnTo>
                    <a:lnTo>
                      <a:pt x="37" y="127"/>
                    </a:lnTo>
                    <a:lnTo>
                      <a:pt x="38" y="127"/>
                    </a:lnTo>
                    <a:lnTo>
                      <a:pt x="38" y="126"/>
                    </a:lnTo>
                    <a:lnTo>
                      <a:pt x="38" y="126"/>
                    </a:lnTo>
                    <a:lnTo>
                      <a:pt x="39" y="126"/>
                    </a:lnTo>
                    <a:lnTo>
                      <a:pt x="39" y="125"/>
                    </a:lnTo>
                    <a:lnTo>
                      <a:pt x="41" y="125"/>
                    </a:lnTo>
                    <a:lnTo>
                      <a:pt x="41" y="125"/>
                    </a:lnTo>
                    <a:lnTo>
                      <a:pt x="41" y="124"/>
                    </a:lnTo>
                    <a:lnTo>
                      <a:pt x="42" y="124"/>
                    </a:lnTo>
                    <a:lnTo>
                      <a:pt x="42" y="124"/>
                    </a:lnTo>
                    <a:lnTo>
                      <a:pt x="43" y="123"/>
                    </a:lnTo>
                    <a:lnTo>
                      <a:pt x="43" y="123"/>
                    </a:lnTo>
                    <a:lnTo>
                      <a:pt x="44" y="123"/>
                    </a:lnTo>
                    <a:lnTo>
                      <a:pt x="45" y="123"/>
                    </a:lnTo>
                    <a:lnTo>
                      <a:pt x="45" y="123"/>
                    </a:lnTo>
                    <a:lnTo>
                      <a:pt x="46" y="123"/>
                    </a:lnTo>
                    <a:lnTo>
                      <a:pt x="46" y="122"/>
                    </a:lnTo>
                    <a:lnTo>
                      <a:pt x="47" y="122"/>
                    </a:lnTo>
                    <a:lnTo>
                      <a:pt x="47" y="122"/>
                    </a:lnTo>
                    <a:lnTo>
                      <a:pt x="48" y="122"/>
                    </a:lnTo>
                    <a:lnTo>
                      <a:pt x="48" y="122"/>
                    </a:lnTo>
                    <a:close/>
                    <a:moveTo>
                      <a:pt x="48" y="194"/>
                    </a:moveTo>
                    <a:lnTo>
                      <a:pt x="187" y="194"/>
                    </a:lnTo>
                    <a:lnTo>
                      <a:pt x="188" y="194"/>
                    </a:lnTo>
                    <a:lnTo>
                      <a:pt x="188" y="194"/>
                    </a:lnTo>
                    <a:lnTo>
                      <a:pt x="189" y="194"/>
                    </a:lnTo>
                    <a:lnTo>
                      <a:pt x="190" y="194"/>
                    </a:lnTo>
                    <a:lnTo>
                      <a:pt x="190" y="194"/>
                    </a:lnTo>
                    <a:lnTo>
                      <a:pt x="191" y="194"/>
                    </a:lnTo>
                    <a:lnTo>
                      <a:pt x="191" y="194"/>
                    </a:lnTo>
                    <a:lnTo>
                      <a:pt x="192" y="194"/>
                    </a:lnTo>
                    <a:lnTo>
                      <a:pt x="192" y="195"/>
                    </a:lnTo>
                    <a:lnTo>
                      <a:pt x="193" y="195"/>
                    </a:lnTo>
                    <a:lnTo>
                      <a:pt x="193" y="195"/>
                    </a:lnTo>
                    <a:lnTo>
                      <a:pt x="194" y="196"/>
                    </a:lnTo>
                    <a:lnTo>
                      <a:pt x="194" y="196"/>
                    </a:lnTo>
                    <a:lnTo>
                      <a:pt x="195" y="196"/>
                    </a:lnTo>
                    <a:lnTo>
                      <a:pt x="195" y="197"/>
                    </a:lnTo>
                    <a:lnTo>
                      <a:pt x="196" y="197"/>
                    </a:lnTo>
                    <a:lnTo>
                      <a:pt x="196" y="197"/>
                    </a:lnTo>
                    <a:lnTo>
                      <a:pt x="196" y="198"/>
                    </a:lnTo>
                    <a:lnTo>
                      <a:pt x="197" y="198"/>
                    </a:lnTo>
                    <a:lnTo>
                      <a:pt x="197" y="199"/>
                    </a:lnTo>
                    <a:lnTo>
                      <a:pt x="197" y="199"/>
                    </a:lnTo>
                    <a:lnTo>
                      <a:pt x="197" y="200"/>
                    </a:lnTo>
                    <a:lnTo>
                      <a:pt x="198" y="200"/>
                    </a:lnTo>
                    <a:lnTo>
                      <a:pt x="198" y="201"/>
                    </a:lnTo>
                    <a:lnTo>
                      <a:pt x="198" y="201"/>
                    </a:lnTo>
                    <a:lnTo>
                      <a:pt x="198" y="202"/>
                    </a:lnTo>
                    <a:lnTo>
                      <a:pt x="198" y="202"/>
                    </a:lnTo>
                    <a:lnTo>
                      <a:pt x="200" y="203"/>
                    </a:lnTo>
                    <a:lnTo>
                      <a:pt x="200" y="203"/>
                    </a:lnTo>
                    <a:lnTo>
                      <a:pt x="200" y="204"/>
                    </a:lnTo>
                    <a:lnTo>
                      <a:pt x="200" y="204"/>
                    </a:lnTo>
                    <a:lnTo>
                      <a:pt x="200" y="206"/>
                    </a:lnTo>
                    <a:lnTo>
                      <a:pt x="200" y="237"/>
                    </a:lnTo>
                    <a:lnTo>
                      <a:pt x="200" y="238"/>
                    </a:lnTo>
                    <a:lnTo>
                      <a:pt x="200" y="238"/>
                    </a:lnTo>
                    <a:lnTo>
                      <a:pt x="200" y="239"/>
                    </a:lnTo>
                    <a:lnTo>
                      <a:pt x="200" y="239"/>
                    </a:lnTo>
                    <a:lnTo>
                      <a:pt x="198" y="241"/>
                    </a:lnTo>
                    <a:lnTo>
                      <a:pt x="198" y="242"/>
                    </a:lnTo>
                    <a:lnTo>
                      <a:pt x="198" y="242"/>
                    </a:lnTo>
                    <a:lnTo>
                      <a:pt x="198" y="243"/>
                    </a:lnTo>
                    <a:lnTo>
                      <a:pt x="198" y="243"/>
                    </a:lnTo>
                    <a:lnTo>
                      <a:pt x="197" y="244"/>
                    </a:lnTo>
                    <a:lnTo>
                      <a:pt x="197" y="244"/>
                    </a:lnTo>
                    <a:lnTo>
                      <a:pt x="197" y="245"/>
                    </a:lnTo>
                    <a:lnTo>
                      <a:pt x="197" y="245"/>
                    </a:lnTo>
                    <a:lnTo>
                      <a:pt x="196" y="245"/>
                    </a:lnTo>
                    <a:lnTo>
                      <a:pt x="196" y="246"/>
                    </a:lnTo>
                    <a:lnTo>
                      <a:pt x="196" y="246"/>
                    </a:lnTo>
                    <a:lnTo>
                      <a:pt x="195" y="247"/>
                    </a:lnTo>
                    <a:lnTo>
                      <a:pt x="195" y="247"/>
                    </a:lnTo>
                    <a:lnTo>
                      <a:pt x="194" y="247"/>
                    </a:lnTo>
                    <a:lnTo>
                      <a:pt x="194" y="248"/>
                    </a:lnTo>
                    <a:lnTo>
                      <a:pt x="193" y="248"/>
                    </a:lnTo>
                    <a:lnTo>
                      <a:pt x="193" y="248"/>
                    </a:lnTo>
                    <a:lnTo>
                      <a:pt x="192" y="248"/>
                    </a:lnTo>
                    <a:lnTo>
                      <a:pt x="192" y="249"/>
                    </a:lnTo>
                    <a:lnTo>
                      <a:pt x="191" y="249"/>
                    </a:lnTo>
                    <a:lnTo>
                      <a:pt x="191" y="249"/>
                    </a:lnTo>
                    <a:lnTo>
                      <a:pt x="190" y="249"/>
                    </a:lnTo>
                    <a:lnTo>
                      <a:pt x="190" y="249"/>
                    </a:lnTo>
                    <a:lnTo>
                      <a:pt x="189" y="249"/>
                    </a:lnTo>
                    <a:lnTo>
                      <a:pt x="188" y="249"/>
                    </a:lnTo>
                    <a:lnTo>
                      <a:pt x="188" y="249"/>
                    </a:lnTo>
                    <a:lnTo>
                      <a:pt x="187" y="249"/>
                    </a:lnTo>
                    <a:lnTo>
                      <a:pt x="48" y="249"/>
                    </a:lnTo>
                    <a:lnTo>
                      <a:pt x="47" y="249"/>
                    </a:lnTo>
                    <a:lnTo>
                      <a:pt x="47" y="249"/>
                    </a:lnTo>
                    <a:lnTo>
                      <a:pt x="46" y="249"/>
                    </a:lnTo>
                    <a:lnTo>
                      <a:pt x="46" y="249"/>
                    </a:lnTo>
                    <a:lnTo>
                      <a:pt x="45" y="249"/>
                    </a:lnTo>
                    <a:lnTo>
                      <a:pt x="45" y="249"/>
                    </a:lnTo>
                    <a:lnTo>
                      <a:pt x="44" y="249"/>
                    </a:lnTo>
                    <a:lnTo>
                      <a:pt x="43" y="249"/>
                    </a:lnTo>
                    <a:lnTo>
                      <a:pt x="43" y="248"/>
                    </a:lnTo>
                    <a:lnTo>
                      <a:pt x="42" y="248"/>
                    </a:lnTo>
                    <a:lnTo>
                      <a:pt x="42" y="248"/>
                    </a:lnTo>
                    <a:lnTo>
                      <a:pt x="41" y="248"/>
                    </a:lnTo>
                    <a:lnTo>
                      <a:pt x="41" y="247"/>
                    </a:lnTo>
                    <a:lnTo>
                      <a:pt x="41" y="247"/>
                    </a:lnTo>
                    <a:lnTo>
                      <a:pt x="39" y="247"/>
                    </a:lnTo>
                    <a:lnTo>
                      <a:pt x="39" y="246"/>
                    </a:lnTo>
                    <a:lnTo>
                      <a:pt x="38" y="246"/>
                    </a:lnTo>
                    <a:lnTo>
                      <a:pt x="38" y="245"/>
                    </a:lnTo>
                    <a:lnTo>
                      <a:pt x="38" y="245"/>
                    </a:lnTo>
                    <a:lnTo>
                      <a:pt x="37" y="245"/>
                    </a:lnTo>
                    <a:lnTo>
                      <a:pt x="37" y="244"/>
                    </a:lnTo>
                    <a:lnTo>
                      <a:pt x="37" y="244"/>
                    </a:lnTo>
                    <a:lnTo>
                      <a:pt x="37" y="243"/>
                    </a:lnTo>
                    <a:lnTo>
                      <a:pt x="36" y="243"/>
                    </a:lnTo>
                    <a:lnTo>
                      <a:pt x="36" y="242"/>
                    </a:lnTo>
                    <a:lnTo>
                      <a:pt x="36" y="242"/>
                    </a:lnTo>
                    <a:lnTo>
                      <a:pt x="36" y="241"/>
                    </a:lnTo>
                    <a:lnTo>
                      <a:pt x="36" y="239"/>
                    </a:lnTo>
                    <a:lnTo>
                      <a:pt x="36" y="239"/>
                    </a:lnTo>
                    <a:lnTo>
                      <a:pt x="35" y="238"/>
                    </a:lnTo>
                    <a:lnTo>
                      <a:pt x="35" y="238"/>
                    </a:lnTo>
                    <a:lnTo>
                      <a:pt x="35" y="237"/>
                    </a:lnTo>
                    <a:lnTo>
                      <a:pt x="35" y="206"/>
                    </a:lnTo>
                    <a:lnTo>
                      <a:pt x="35" y="204"/>
                    </a:lnTo>
                    <a:lnTo>
                      <a:pt x="35" y="204"/>
                    </a:lnTo>
                    <a:lnTo>
                      <a:pt x="36" y="203"/>
                    </a:lnTo>
                    <a:lnTo>
                      <a:pt x="36" y="203"/>
                    </a:lnTo>
                    <a:lnTo>
                      <a:pt x="36" y="202"/>
                    </a:lnTo>
                    <a:lnTo>
                      <a:pt x="36" y="202"/>
                    </a:lnTo>
                    <a:lnTo>
                      <a:pt x="36" y="201"/>
                    </a:lnTo>
                    <a:lnTo>
                      <a:pt x="36" y="201"/>
                    </a:lnTo>
                    <a:lnTo>
                      <a:pt x="37" y="200"/>
                    </a:lnTo>
                    <a:lnTo>
                      <a:pt x="37" y="200"/>
                    </a:lnTo>
                    <a:lnTo>
                      <a:pt x="37" y="199"/>
                    </a:lnTo>
                    <a:lnTo>
                      <a:pt x="37" y="199"/>
                    </a:lnTo>
                    <a:lnTo>
                      <a:pt x="38" y="198"/>
                    </a:lnTo>
                    <a:lnTo>
                      <a:pt x="38" y="198"/>
                    </a:lnTo>
                    <a:lnTo>
                      <a:pt x="38" y="197"/>
                    </a:lnTo>
                    <a:lnTo>
                      <a:pt x="39" y="197"/>
                    </a:lnTo>
                    <a:lnTo>
                      <a:pt x="39" y="197"/>
                    </a:lnTo>
                    <a:lnTo>
                      <a:pt x="41" y="196"/>
                    </a:lnTo>
                    <a:lnTo>
                      <a:pt x="41" y="196"/>
                    </a:lnTo>
                    <a:lnTo>
                      <a:pt x="41" y="196"/>
                    </a:lnTo>
                    <a:lnTo>
                      <a:pt x="42" y="195"/>
                    </a:lnTo>
                    <a:lnTo>
                      <a:pt x="42" y="195"/>
                    </a:lnTo>
                    <a:lnTo>
                      <a:pt x="43" y="195"/>
                    </a:lnTo>
                    <a:lnTo>
                      <a:pt x="43" y="194"/>
                    </a:lnTo>
                    <a:lnTo>
                      <a:pt x="44" y="194"/>
                    </a:lnTo>
                    <a:lnTo>
                      <a:pt x="45" y="194"/>
                    </a:lnTo>
                    <a:lnTo>
                      <a:pt x="45" y="194"/>
                    </a:lnTo>
                    <a:lnTo>
                      <a:pt x="46" y="194"/>
                    </a:lnTo>
                    <a:lnTo>
                      <a:pt x="46" y="194"/>
                    </a:lnTo>
                    <a:lnTo>
                      <a:pt x="47" y="194"/>
                    </a:lnTo>
                    <a:lnTo>
                      <a:pt x="47" y="194"/>
                    </a:lnTo>
                    <a:lnTo>
                      <a:pt x="48" y="194"/>
                    </a:lnTo>
                    <a:lnTo>
                      <a:pt x="48" y="194"/>
                    </a:lnTo>
                    <a:close/>
                    <a:moveTo>
                      <a:pt x="48" y="265"/>
                    </a:moveTo>
                    <a:lnTo>
                      <a:pt x="187" y="265"/>
                    </a:lnTo>
                    <a:lnTo>
                      <a:pt x="188" y="265"/>
                    </a:lnTo>
                    <a:lnTo>
                      <a:pt x="188" y="265"/>
                    </a:lnTo>
                    <a:lnTo>
                      <a:pt x="189" y="265"/>
                    </a:lnTo>
                    <a:lnTo>
                      <a:pt x="190" y="265"/>
                    </a:lnTo>
                    <a:lnTo>
                      <a:pt x="190" y="265"/>
                    </a:lnTo>
                    <a:lnTo>
                      <a:pt x="191" y="266"/>
                    </a:lnTo>
                    <a:lnTo>
                      <a:pt x="191" y="266"/>
                    </a:lnTo>
                    <a:lnTo>
                      <a:pt x="192" y="266"/>
                    </a:lnTo>
                    <a:lnTo>
                      <a:pt x="192" y="266"/>
                    </a:lnTo>
                    <a:lnTo>
                      <a:pt x="193" y="266"/>
                    </a:lnTo>
                    <a:lnTo>
                      <a:pt x="193" y="267"/>
                    </a:lnTo>
                    <a:lnTo>
                      <a:pt x="194" y="267"/>
                    </a:lnTo>
                    <a:lnTo>
                      <a:pt x="194" y="267"/>
                    </a:lnTo>
                    <a:lnTo>
                      <a:pt x="195" y="268"/>
                    </a:lnTo>
                    <a:lnTo>
                      <a:pt x="195" y="268"/>
                    </a:lnTo>
                    <a:lnTo>
                      <a:pt x="196" y="268"/>
                    </a:lnTo>
                    <a:lnTo>
                      <a:pt x="196" y="269"/>
                    </a:lnTo>
                    <a:lnTo>
                      <a:pt x="196" y="269"/>
                    </a:lnTo>
                    <a:lnTo>
                      <a:pt x="197" y="270"/>
                    </a:lnTo>
                    <a:lnTo>
                      <a:pt x="197" y="270"/>
                    </a:lnTo>
                    <a:lnTo>
                      <a:pt x="197" y="270"/>
                    </a:lnTo>
                    <a:lnTo>
                      <a:pt x="197" y="271"/>
                    </a:lnTo>
                    <a:lnTo>
                      <a:pt x="198" y="271"/>
                    </a:lnTo>
                    <a:lnTo>
                      <a:pt x="198" y="272"/>
                    </a:lnTo>
                    <a:lnTo>
                      <a:pt x="198" y="272"/>
                    </a:lnTo>
                    <a:lnTo>
                      <a:pt x="198" y="273"/>
                    </a:lnTo>
                    <a:lnTo>
                      <a:pt x="198" y="273"/>
                    </a:lnTo>
                    <a:lnTo>
                      <a:pt x="200" y="274"/>
                    </a:lnTo>
                    <a:lnTo>
                      <a:pt x="200" y="275"/>
                    </a:lnTo>
                    <a:lnTo>
                      <a:pt x="200" y="275"/>
                    </a:lnTo>
                    <a:lnTo>
                      <a:pt x="200" y="277"/>
                    </a:lnTo>
                    <a:lnTo>
                      <a:pt x="200" y="277"/>
                    </a:lnTo>
                    <a:lnTo>
                      <a:pt x="200" y="309"/>
                    </a:lnTo>
                    <a:lnTo>
                      <a:pt x="200" y="309"/>
                    </a:lnTo>
                    <a:lnTo>
                      <a:pt x="200" y="310"/>
                    </a:lnTo>
                    <a:lnTo>
                      <a:pt x="200" y="310"/>
                    </a:lnTo>
                    <a:lnTo>
                      <a:pt x="200" y="312"/>
                    </a:lnTo>
                    <a:lnTo>
                      <a:pt x="198" y="312"/>
                    </a:lnTo>
                    <a:lnTo>
                      <a:pt x="198" y="313"/>
                    </a:lnTo>
                    <a:lnTo>
                      <a:pt x="198" y="313"/>
                    </a:lnTo>
                    <a:lnTo>
                      <a:pt x="198" y="314"/>
                    </a:lnTo>
                    <a:lnTo>
                      <a:pt x="198" y="314"/>
                    </a:lnTo>
                    <a:lnTo>
                      <a:pt x="197" y="315"/>
                    </a:lnTo>
                    <a:lnTo>
                      <a:pt x="197" y="315"/>
                    </a:lnTo>
                    <a:lnTo>
                      <a:pt x="197" y="316"/>
                    </a:lnTo>
                    <a:lnTo>
                      <a:pt x="197" y="316"/>
                    </a:lnTo>
                    <a:lnTo>
                      <a:pt x="196" y="317"/>
                    </a:lnTo>
                    <a:lnTo>
                      <a:pt x="196" y="317"/>
                    </a:lnTo>
                    <a:lnTo>
                      <a:pt x="196" y="318"/>
                    </a:lnTo>
                    <a:lnTo>
                      <a:pt x="195" y="318"/>
                    </a:lnTo>
                    <a:lnTo>
                      <a:pt x="195" y="318"/>
                    </a:lnTo>
                    <a:lnTo>
                      <a:pt x="194" y="319"/>
                    </a:lnTo>
                    <a:lnTo>
                      <a:pt x="194" y="319"/>
                    </a:lnTo>
                    <a:lnTo>
                      <a:pt x="193" y="319"/>
                    </a:lnTo>
                    <a:lnTo>
                      <a:pt x="193" y="319"/>
                    </a:lnTo>
                    <a:lnTo>
                      <a:pt x="192" y="320"/>
                    </a:lnTo>
                    <a:lnTo>
                      <a:pt x="192" y="320"/>
                    </a:lnTo>
                    <a:lnTo>
                      <a:pt x="191" y="320"/>
                    </a:lnTo>
                    <a:lnTo>
                      <a:pt x="191" y="320"/>
                    </a:lnTo>
                    <a:lnTo>
                      <a:pt x="190" y="320"/>
                    </a:lnTo>
                    <a:lnTo>
                      <a:pt x="190" y="321"/>
                    </a:lnTo>
                    <a:lnTo>
                      <a:pt x="189" y="321"/>
                    </a:lnTo>
                    <a:lnTo>
                      <a:pt x="188" y="321"/>
                    </a:lnTo>
                    <a:lnTo>
                      <a:pt x="188" y="321"/>
                    </a:lnTo>
                    <a:lnTo>
                      <a:pt x="187" y="321"/>
                    </a:lnTo>
                    <a:lnTo>
                      <a:pt x="48" y="321"/>
                    </a:lnTo>
                    <a:lnTo>
                      <a:pt x="47" y="321"/>
                    </a:lnTo>
                    <a:lnTo>
                      <a:pt x="47" y="321"/>
                    </a:lnTo>
                    <a:lnTo>
                      <a:pt x="46" y="321"/>
                    </a:lnTo>
                    <a:lnTo>
                      <a:pt x="46" y="321"/>
                    </a:lnTo>
                    <a:lnTo>
                      <a:pt x="45" y="320"/>
                    </a:lnTo>
                    <a:lnTo>
                      <a:pt x="45" y="320"/>
                    </a:lnTo>
                    <a:lnTo>
                      <a:pt x="44" y="320"/>
                    </a:lnTo>
                    <a:lnTo>
                      <a:pt x="43" y="320"/>
                    </a:lnTo>
                    <a:lnTo>
                      <a:pt x="43" y="320"/>
                    </a:lnTo>
                    <a:lnTo>
                      <a:pt x="42" y="319"/>
                    </a:lnTo>
                    <a:lnTo>
                      <a:pt x="42" y="319"/>
                    </a:lnTo>
                    <a:lnTo>
                      <a:pt x="41" y="319"/>
                    </a:lnTo>
                    <a:lnTo>
                      <a:pt x="41" y="319"/>
                    </a:lnTo>
                    <a:lnTo>
                      <a:pt x="41" y="318"/>
                    </a:lnTo>
                    <a:lnTo>
                      <a:pt x="39" y="318"/>
                    </a:lnTo>
                    <a:lnTo>
                      <a:pt x="39" y="318"/>
                    </a:lnTo>
                    <a:lnTo>
                      <a:pt x="38" y="317"/>
                    </a:lnTo>
                    <a:lnTo>
                      <a:pt x="38" y="317"/>
                    </a:lnTo>
                    <a:lnTo>
                      <a:pt x="38" y="316"/>
                    </a:lnTo>
                    <a:lnTo>
                      <a:pt x="37" y="316"/>
                    </a:lnTo>
                    <a:lnTo>
                      <a:pt x="37" y="315"/>
                    </a:lnTo>
                    <a:lnTo>
                      <a:pt x="37" y="315"/>
                    </a:lnTo>
                    <a:lnTo>
                      <a:pt x="37" y="314"/>
                    </a:lnTo>
                    <a:lnTo>
                      <a:pt x="36" y="314"/>
                    </a:lnTo>
                    <a:lnTo>
                      <a:pt x="36" y="313"/>
                    </a:lnTo>
                    <a:lnTo>
                      <a:pt x="36" y="313"/>
                    </a:lnTo>
                    <a:lnTo>
                      <a:pt x="36" y="312"/>
                    </a:lnTo>
                    <a:lnTo>
                      <a:pt x="36" y="312"/>
                    </a:lnTo>
                    <a:lnTo>
                      <a:pt x="36" y="310"/>
                    </a:lnTo>
                    <a:lnTo>
                      <a:pt x="35" y="310"/>
                    </a:lnTo>
                    <a:lnTo>
                      <a:pt x="35" y="309"/>
                    </a:lnTo>
                    <a:lnTo>
                      <a:pt x="35" y="309"/>
                    </a:lnTo>
                    <a:lnTo>
                      <a:pt x="35" y="277"/>
                    </a:lnTo>
                    <a:lnTo>
                      <a:pt x="35" y="277"/>
                    </a:lnTo>
                    <a:lnTo>
                      <a:pt x="35" y="275"/>
                    </a:lnTo>
                    <a:lnTo>
                      <a:pt x="36" y="275"/>
                    </a:lnTo>
                    <a:lnTo>
                      <a:pt x="36" y="274"/>
                    </a:lnTo>
                    <a:lnTo>
                      <a:pt x="36" y="273"/>
                    </a:lnTo>
                    <a:lnTo>
                      <a:pt x="36" y="273"/>
                    </a:lnTo>
                    <a:lnTo>
                      <a:pt x="36" y="272"/>
                    </a:lnTo>
                    <a:lnTo>
                      <a:pt x="36" y="272"/>
                    </a:lnTo>
                    <a:lnTo>
                      <a:pt x="37" y="271"/>
                    </a:lnTo>
                    <a:lnTo>
                      <a:pt x="37" y="271"/>
                    </a:lnTo>
                    <a:lnTo>
                      <a:pt x="37" y="270"/>
                    </a:lnTo>
                    <a:lnTo>
                      <a:pt x="37" y="270"/>
                    </a:lnTo>
                    <a:lnTo>
                      <a:pt x="38" y="270"/>
                    </a:lnTo>
                    <a:lnTo>
                      <a:pt x="38" y="269"/>
                    </a:lnTo>
                    <a:lnTo>
                      <a:pt x="38" y="269"/>
                    </a:lnTo>
                    <a:lnTo>
                      <a:pt x="39" y="268"/>
                    </a:lnTo>
                    <a:lnTo>
                      <a:pt x="39" y="268"/>
                    </a:lnTo>
                    <a:lnTo>
                      <a:pt x="41" y="268"/>
                    </a:lnTo>
                    <a:lnTo>
                      <a:pt x="41" y="267"/>
                    </a:lnTo>
                    <a:lnTo>
                      <a:pt x="41" y="267"/>
                    </a:lnTo>
                    <a:lnTo>
                      <a:pt x="42" y="267"/>
                    </a:lnTo>
                    <a:lnTo>
                      <a:pt x="42" y="266"/>
                    </a:lnTo>
                    <a:lnTo>
                      <a:pt x="43" y="266"/>
                    </a:lnTo>
                    <a:lnTo>
                      <a:pt x="43" y="266"/>
                    </a:lnTo>
                    <a:lnTo>
                      <a:pt x="44" y="266"/>
                    </a:lnTo>
                    <a:lnTo>
                      <a:pt x="45" y="266"/>
                    </a:lnTo>
                    <a:lnTo>
                      <a:pt x="45" y="265"/>
                    </a:lnTo>
                    <a:lnTo>
                      <a:pt x="46" y="265"/>
                    </a:lnTo>
                    <a:lnTo>
                      <a:pt x="46" y="265"/>
                    </a:lnTo>
                    <a:lnTo>
                      <a:pt x="47" y="265"/>
                    </a:lnTo>
                    <a:lnTo>
                      <a:pt x="47" y="265"/>
                    </a:lnTo>
                    <a:lnTo>
                      <a:pt x="48" y="265"/>
                    </a:lnTo>
                    <a:lnTo>
                      <a:pt x="48" y="265"/>
                    </a:lnTo>
                    <a:close/>
                    <a:moveTo>
                      <a:pt x="118" y="455"/>
                    </a:moveTo>
                    <a:lnTo>
                      <a:pt x="118" y="455"/>
                    </a:lnTo>
                    <a:lnTo>
                      <a:pt x="119" y="455"/>
                    </a:lnTo>
                    <a:lnTo>
                      <a:pt x="120" y="455"/>
                    </a:lnTo>
                    <a:lnTo>
                      <a:pt x="121" y="455"/>
                    </a:lnTo>
                    <a:lnTo>
                      <a:pt x="121" y="456"/>
                    </a:lnTo>
                    <a:lnTo>
                      <a:pt x="122" y="456"/>
                    </a:lnTo>
                    <a:lnTo>
                      <a:pt x="123" y="456"/>
                    </a:lnTo>
                    <a:lnTo>
                      <a:pt x="123" y="456"/>
                    </a:lnTo>
                    <a:lnTo>
                      <a:pt x="124" y="457"/>
                    </a:lnTo>
                    <a:lnTo>
                      <a:pt x="125" y="457"/>
                    </a:lnTo>
                    <a:lnTo>
                      <a:pt x="125" y="457"/>
                    </a:lnTo>
                    <a:lnTo>
                      <a:pt x="126" y="458"/>
                    </a:lnTo>
                    <a:lnTo>
                      <a:pt x="127" y="458"/>
                    </a:lnTo>
                    <a:lnTo>
                      <a:pt x="127" y="459"/>
                    </a:lnTo>
                    <a:lnTo>
                      <a:pt x="129" y="459"/>
                    </a:lnTo>
                    <a:lnTo>
                      <a:pt x="129" y="460"/>
                    </a:lnTo>
                    <a:lnTo>
                      <a:pt x="130" y="460"/>
                    </a:lnTo>
                    <a:lnTo>
                      <a:pt x="130" y="461"/>
                    </a:lnTo>
                    <a:lnTo>
                      <a:pt x="131" y="461"/>
                    </a:lnTo>
                    <a:lnTo>
                      <a:pt x="131" y="462"/>
                    </a:lnTo>
                    <a:lnTo>
                      <a:pt x="131" y="462"/>
                    </a:lnTo>
                    <a:lnTo>
                      <a:pt x="132" y="463"/>
                    </a:lnTo>
                    <a:lnTo>
                      <a:pt x="132" y="464"/>
                    </a:lnTo>
                    <a:lnTo>
                      <a:pt x="132" y="464"/>
                    </a:lnTo>
                    <a:lnTo>
                      <a:pt x="133" y="465"/>
                    </a:lnTo>
                    <a:lnTo>
                      <a:pt x="133" y="466"/>
                    </a:lnTo>
                    <a:lnTo>
                      <a:pt x="133" y="466"/>
                    </a:lnTo>
                    <a:lnTo>
                      <a:pt x="133" y="467"/>
                    </a:lnTo>
                    <a:lnTo>
                      <a:pt x="133" y="468"/>
                    </a:lnTo>
                    <a:lnTo>
                      <a:pt x="133" y="469"/>
                    </a:lnTo>
                    <a:lnTo>
                      <a:pt x="133" y="469"/>
                    </a:lnTo>
                    <a:lnTo>
                      <a:pt x="133" y="471"/>
                    </a:lnTo>
                    <a:lnTo>
                      <a:pt x="133" y="472"/>
                    </a:lnTo>
                    <a:lnTo>
                      <a:pt x="133" y="473"/>
                    </a:lnTo>
                    <a:lnTo>
                      <a:pt x="133" y="473"/>
                    </a:lnTo>
                    <a:lnTo>
                      <a:pt x="133" y="474"/>
                    </a:lnTo>
                    <a:lnTo>
                      <a:pt x="133" y="475"/>
                    </a:lnTo>
                    <a:lnTo>
                      <a:pt x="133" y="476"/>
                    </a:lnTo>
                    <a:lnTo>
                      <a:pt x="133" y="476"/>
                    </a:lnTo>
                    <a:lnTo>
                      <a:pt x="132" y="477"/>
                    </a:lnTo>
                    <a:lnTo>
                      <a:pt x="132" y="478"/>
                    </a:lnTo>
                    <a:lnTo>
                      <a:pt x="132" y="478"/>
                    </a:lnTo>
                    <a:lnTo>
                      <a:pt x="131" y="479"/>
                    </a:lnTo>
                    <a:lnTo>
                      <a:pt x="131" y="480"/>
                    </a:lnTo>
                    <a:lnTo>
                      <a:pt x="131" y="480"/>
                    </a:lnTo>
                    <a:lnTo>
                      <a:pt x="130" y="481"/>
                    </a:lnTo>
                    <a:lnTo>
                      <a:pt x="130" y="481"/>
                    </a:lnTo>
                    <a:lnTo>
                      <a:pt x="129" y="482"/>
                    </a:lnTo>
                    <a:lnTo>
                      <a:pt x="129" y="482"/>
                    </a:lnTo>
                    <a:lnTo>
                      <a:pt x="127" y="483"/>
                    </a:lnTo>
                    <a:lnTo>
                      <a:pt x="127" y="483"/>
                    </a:lnTo>
                    <a:lnTo>
                      <a:pt x="126" y="484"/>
                    </a:lnTo>
                    <a:lnTo>
                      <a:pt x="125" y="484"/>
                    </a:lnTo>
                    <a:lnTo>
                      <a:pt x="125" y="484"/>
                    </a:lnTo>
                    <a:lnTo>
                      <a:pt x="124" y="485"/>
                    </a:lnTo>
                    <a:lnTo>
                      <a:pt x="123" y="485"/>
                    </a:lnTo>
                    <a:lnTo>
                      <a:pt x="123" y="485"/>
                    </a:lnTo>
                    <a:lnTo>
                      <a:pt x="122" y="485"/>
                    </a:lnTo>
                    <a:lnTo>
                      <a:pt x="121" y="486"/>
                    </a:lnTo>
                    <a:lnTo>
                      <a:pt x="121" y="486"/>
                    </a:lnTo>
                    <a:lnTo>
                      <a:pt x="120" y="486"/>
                    </a:lnTo>
                    <a:lnTo>
                      <a:pt x="119" y="486"/>
                    </a:lnTo>
                    <a:lnTo>
                      <a:pt x="118" y="486"/>
                    </a:lnTo>
                    <a:lnTo>
                      <a:pt x="118" y="486"/>
                    </a:lnTo>
                    <a:lnTo>
                      <a:pt x="117" y="486"/>
                    </a:lnTo>
                    <a:lnTo>
                      <a:pt x="116" y="486"/>
                    </a:lnTo>
                    <a:lnTo>
                      <a:pt x="115" y="486"/>
                    </a:lnTo>
                    <a:lnTo>
                      <a:pt x="115" y="486"/>
                    </a:lnTo>
                    <a:lnTo>
                      <a:pt x="114" y="486"/>
                    </a:lnTo>
                    <a:lnTo>
                      <a:pt x="113" y="485"/>
                    </a:lnTo>
                    <a:lnTo>
                      <a:pt x="113" y="485"/>
                    </a:lnTo>
                    <a:lnTo>
                      <a:pt x="112" y="485"/>
                    </a:lnTo>
                    <a:lnTo>
                      <a:pt x="110" y="485"/>
                    </a:lnTo>
                    <a:lnTo>
                      <a:pt x="110" y="484"/>
                    </a:lnTo>
                    <a:lnTo>
                      <a:pt x="109" y="484"/>
                    </a:lnTo>
                    <a:lnTo>
                      <a:pt x="108" y="484"/>
                    </a:lnTo>
                    <a:lnTo>
                      <a:pt x="108" y="483"/>
                    </a:lnTo>
                    <a:lnTo>
                      <a:pt x="107" y="483"/>
                    </a:lnTo>
                    <a:lnTo>
                      <a:pt x="107" y="482"/>
                    </a:lnTo>
                    <a:lnTo>
                      <a:pt x="106" y="482"/>
                    </a:lnTo>
                    <a:lnTo>
                      <a:pt x="106" y="481"/>
                    </a:lnTo>
                    <a:lnTo>
                      <a:pt x="105" y="481"/>
                    </a:lnTo>
                    <a:lnTo>
                      <a:pt x="105" y="480"/>
                    </a:lnTo>
                    <a:lnTo>
                      <a:pt x="104" y="480"/>
                    </a:lnTo>
                    <a:lnTo>
                      <a:pt x="104" y="479"/>
                    </a:lnTo>
                    <a:lnTo>
                      <a:pt x="104" y="478"/>
                    </a:lnTo>
                    <a:lnTo>
                      <a:pt x="103" y="478"/>
                    </a:lnTo>
                    <a:lnTo>
                      <a:pt x="103" y="477"/>
                    </a:lnTo>
                    <a:lnTo>
                      <a:pt x="103" y="476"/>
                    </a:lnTo>
                    <a:lnTo>
                      <a:pt x="102" y="476"/>
                    </a:lnTo>
                    <a:lnTo>
                      <a:pt x="102" y="475"/>
                    </a:lnTo>
                    <a:lnTo>
                      <a:pt x="102" y="474"/>
                    </a:lnTo>
                    <a:lnTo>
                      <a:pt x="102" y="473"/>
                    </a:lnTo>
                    <a:lnTo>
                      <a:pt x="102" y="473"/>
                    </a:lnTo>
                    <a:lnTo>
                      <a:pt x="102" y="472"/>
                    </a:lnTo>
                    <a:lnTo>
                      <a:pt x="102" y="471"/>
                    </a:lnTo>
                    <a:lnTo>
                      <a:pt x="102" y="469"/>
                    </a:lnTo>
                    <a:lnTo>
                      <a:pt x="102" y="469"/>
                    </a:lnTo>
                    <a:lnTo>
                      <a:pt x="102" y="468"/>
                    </a:lnTo>
                    <a:lnTo>
                      <a:pt x="102" y="467"/>
                    </a:lnTo>
                    <a:lnTo>
                      <a:pt x="102" y="466"/>
                    </a:lnTo>
                    <a:lnTo>
                      <a:pt x="102" y="466"/>
                    </a:lnTo>
                    <a:lnTo>
                      <a:pt x="103" y="465"/>
                    </a:lnTo>
                    <a:lnTo>
                      <a:pt x="103" y="464"/>
                    </a:lnTo>
                    <a:lnTo>
                      <a:pt x="103" y="464"/>
                    </a:lnTo>
                    <a:lnTo>
                      <a:pt x="104" y="463"/>
                    </a:lnTo>
                    <a:lnTo>
                      <a:pt x="104" y="462"/>
                    </a:lnTo>
                    <a:lnTo>
                      <a:pt x="104" y="462"/>
                    </a:lnTo>
                    <a:lnTo>
                      <a:pt x="105" y="461"/>
                    </a:lnTo>
                    <a:lnTo>
                      <a:pt x="105" y="461"/>
                    </a:lnTo>
                    <a:lnTo>
                      <a:pt x="106" y="460"/>
                    </a:lnTo>
                    <a:lnTo>
                      <a:pt x="106" y="460"/>
                    </a:lnTo>
                    <a:lnTo>
                      <a:pt x="107" y="459"/>
                    </a:lnTo>
                    <a:lnTo>
                      <a:pt x="107" y="459"/>
                    </a:lnTo>
                    <a:lnTo>
                      <a:pt x="108" y="458"/>
                    </a:lnTo>
                    <a:lnTo>
                      <a:pt x="108" y="458"/>
                    </a:lnTo>
                    <a:lnTo>
                      <a:pt x="109" y="457"/>
                    </a:lnTo>
                    <a:lnTo>
                      <a:pt x="110" y="457"/>
                    </a:lnTo>
                    <a:lnTo>
                      <a:pt x="110" y="457"/>
                    </a:lnTo>
                    <a:lnTo>
                      <a:pt x="112" y="456"/>
                    </a:lnTo>
                    <a:lnTo>
                      <a:pt x="113" y="456"/>
                    </a:lnTo>
                    <a:lnTo>
                      <a:pt x="113" y="456"/>
                    </a:lnTo>
                    <a:lnTo>
                      <a:pt x="114" y="456"/>
                    </a:lnTo>
                    <a:lnTo>
                      <a:pt x="115" y="455"/>
                    </a:lnTo>
                    <a:lnTo>
                      <a:pt x="115" y="455"/>
                    </a:lnTo>
                    <a:lnTo>
                      <a:pt x="116" y="455"/>
                    </a:lnTo>
                    <a:lnTo>
                      <a:pt x="117" y="455"/>
                    </a:lnTo>
                    <a:lnTo>
                      <a:pt x="118" y="455"/>
                    </a:lnTo>
                    <a:lnTo>
                      <a:pt x="118" y="455"/>
                    </a:lnTo>
                    <a:close/>
                    <a:moveTo>
                      <a:pt x="41" y="403"/>
                    </a:moveTo>
                    <a:lnTo>
                      <a:pt x="194" y="403"/>
                    </a:lnTo>
                    <a:lnTo>
                      <a:pt x="195" y="403"/>
                    </a:lnTo>
                    <a:lnTo>
                      <a:pt x="195" y="403"/>
                    </a:lnTo>
                    <a:lnTo>
                      <a:pt x="195" y="403"/>
                    </a:lnTo>
                    <a:lnTo>
                      <a:pt x="196" y="403"/>
                    </a:lnTo>
                    <a:lnTo>
                      <a:pt x="196" y="404"/>
                    </a:lnTo>
                    <a:lnTo>
                      <a:pt x="196" y="404"/>
                    </a:lnTo>
                    <a:lnTo>
                      <a:pt x="197" y="404"/>
                    </a:lnTo>
                    <a:lnTo>
                      <a:pt x="197" y="404"/>
                    </a:lnTo>
                    <a:lnTo>
                      <a:pt x="197" y="405"/>
                    </a:lnTo>
                    <a:lnTo>
                      <a:pt x="197" y="405"/>
                    </a:lnTo>
                    <a:lnTo>
                      <a:pt x="198" y="405"/>
                    </a:lnTo>
                    <a:lnTo>
                      <a:pt x="198" y="405"/>
                    </a:lnTo>
                    <a:lnTo>
                      <a:pt x="198" y="406"/>
                    </a:lnTo>
                    <a:lnTo>
                      <a:pt x="198" y="406"/>
                    </a:lnTo>
                    <a:lnTo>
                      <a:pt x="198" y="406"/>
                    </a:lnTo>
                    <a:lnTo>
                      <a:pt x="198" y="407"/>
                    </a:lnTo>
                    <a:lnTo>
                      <a:pt x="198" y="410"/>
                    </a:lnTo>
                    <a:lnTo>
                      <a:pt x="198" y="411"/>
                    </a:lnTo>
                    <a:lnTo>
                      <a:pt x="198" y="411"/>
                    </a:lnTo>
                    <a:lnTo>
                      <a:pt x="198" y="411"/>
                    </a:lnTo>
                    <a:lnTo>
                      <a:pt x="198" y="412"/>
                    </a:lnTo>
                    <a:lnTo>
                      <a:pt x="198" y="412"/>
                    </a:lnTo>
                    <a:lnTo>
                      <a:pt x="197" y="413"/>
                    </a:lnTo>
                    <a:lnTo>
                      <a:pt x="197" y="413"/>
                    </a:lnTo>
                    <a:lnTo>
                      <a:pt x="197" y="413"/>
                    </a:lnTo>
                    <a:lnTo>
                      <a:pt x="197" y="413"/>
                    </a:lnTo>
                    <a:lnTo>
                      <a:pt x="196" y="414"/>
                    </a:lnTo>
                    <a:lnTo>
                      <a:pt x="196" y="414"/>
                    </a:lnTo>
                    <a:lnTo>
                      <a:pt x="196" y="414"/>
                    </a:lnTo>
                    <a:lnTo>
                      <a:pt x="195" y="414"/>
                    </a:lnTo>
                    <a:lnTo>
                      <a:pt x="195" y="414"/>
                    </a:lnTo>
                    <a:lnTo>
                      <a:pt x="195" y="414"/>
                    </a:lnTo>
                    <a:lnTo>
                      <a:pt x="194" y="414"/>
                    </a:lnTo>
                    <a:lnTo>
                      <a:pt x="41" y="414"/>
                    </a:lnTo>
                    <a:lnTo>
                      <a:pt x="41" y="414"/>
                    </a:lnTo>
                    <a:lnTo>
                      <a:pt x="39" y="414"/>
                    </a:lnTo>
                    <a:lnTo>
                      <a:pt x="39" y="414"/>
                    </a:lnTo>
                    <a:lnTo>
                      <a:pt x="39" y="414"/>
                    </a:lnTo>
                    <a:lnTo>
                      <a:pt x="38" y="414"/>
                    </a:lnTo>
                    <a:lnTo>
                      <a:pt x="38" y="414"/>
                    </a:lnTo>
                    <a:lnTo>
                      <a:pt x="38" y="413"/>
                    </a:lnTo>
                    <a:lnTo>
                      <a:pt x="37" y="413"/>
                    </a:lnTo>
                    <a:lnTo>
                      <a:pt x="37" y="413"/>
                    </a:lnTo>
                    <a:lnTo>
                      <a:pt x="37" y="413"/>
                    </a:lnTo>
                    <a:lnTo>
                      <a:pt x="37" y="412"/>
                    </a:lnTo>
                    <a:lnTo>
                      <a:pt x="37" y="412"/>
                    </a:lnTo>
                    <a:lnTo>
                      <a:pt x="36" y="411"/>
                    </a:lnTo>
                    <a:lnTo>
                      <a:pt x="36" y="411"/>
                    </a:lnTo>
                    <a:lnTo>
                      <a:pt x="36" y="411"/>
                    </a:lnTo>
                    <a:lnTo>
                      <a:pt x="36" y="410"/>
                    </a:lnTo>
                    <a:lnTo>
                      <a:pt x="36" y="407"/>
                    </a:lnTo>
                    <a:lnTo>
                      <a:pt x="36" y="406"/>
                    </a:lnTo>
                    <a:lnTo>
                      <a:pt x="36" y="406"/>
                    </a:lnTo>
                    <a:lnTo>
                      <a:pt x="36" y="406"/>
                    </a:lnTo>
                    <a:lnTo>
                      <a:pt x="37" y="405"/>
                    </a:lnTo>
                    <a:lnTo>
                      <a:pt x="37" y="405"/>
                    </a:lnTo>
                    <a:lnTo>
                      <a:pt x="37" y="405"/>
                    </a:lnTo>
                    <a:lnTo>
                      <a:pt x="37" y="405"/>
                    </a:lnTo>
                    <a:lnTo>
                      <a:pt x="37" y="404"/>
                    </a:lnTo>
                    <a:lnTo>
                      <a:pt x="38" y="404"/>
                    </a:lnTo>
                    <a:lnTo>
                      <a:pt x="38" y="404"/>
                    </a:lnTo>
                    <a:lnTo>
                      <a:pt x="38" y="404"/>
                    </a:lnTo>
                    <a:lnTo>
                      <a:pt x="39" y="403"/>
                    </a:lnTo>
                    <a:lnTo>
                      <a:pt x="39" y="403"/>
                    </a:lnTo>
                    <a:lnTo>
                      <a:pt x="39" y="403"/>
                    </a:lnTo>
                    <a:lnTo>
                      <a:pt x="41" y="403"/>
                    </a:lnTo>
                    <a:lnTo>
                      <a:pt x="41" y="403"/>
                    </a:lnTo>
                    <a:lnTo>
                      <a:pt x="41" y="403"/>
                    </a:lnTo>
                    <a:close/>
                    <a:moveTo>
                      <a:pt x="41" y="385"/>
                    </a:moveTo>
                    <a:lnTo>
                      <a:pt x="194" y="385"/>
                    </a:lnTo>
                    <a:lnTo>
                      <a:pt x="195" y="385"/>
                    </a:lnTo>
                    <a:lnTo>
                      <a:pt x="195" y="386"/>
                    </a:lnTo>
                    <a:lnTo>
                      <a:pt x="195" y="386"/>
                    </a:lnTo>
                    <a:lnTo>
                      <a:pt x="196" y="386"/>
                    </a:lnTo>
                    <a:lnTo>
                      <a:pt x="196" y="386"/>
                    </a:lnTo>
                    <a:lnTo>
                      <a:pt x="196" y="386"/>
                    </a:lnTo>
                    <a:lnTo>
                      <a:pt x="197" y="386"/>
                    </a:lnTo>
                    <a:lnTo>
                      <a:pt x="197" y="387"/>
                    </a:lnTo>
                    <a:lnTo>
                      <a:pt x="197" y="387"/>
                    </a:lnTo>
                    <a:lnTo>
                      <a:pt x="197" y="387"/>
                    </a:lnTo>
                    <a:lnTo>
                      <a:pt x="198" y="387"/>
                    </a:lnTo>
                    <a:lnTo>
                      <a:pt x="198" y="388"/>
                    </a:lnTo>
                    <a:lnTo>
                      <a:pt x="198" y="388"/>
                    </a:lnTo>
                    <a:lnTo>
                      <a:pt x="198" y="388"/>
                    </a:lnTo>
                    <a:lnTo>
                      <a:pt x="198" y="389"/>
                    </a:lnTo>
                    <a:lnTo>
                      <a:pt x="198" y="389"/>
                    </a:lnTo>
                    <a:lnTo>
                      <a:pt x="198" y="393"/>
                    </a:lnTo>
                    <a:lnTo>
                      <a:pt x="198" y="393"/>
                    </a:lnTo>
                    <a:lnTo>
                      <a:pt x="198" y="393"/>
                    </a:lnTo>
                    <a:lnTo>
                      <a:pt x="198" y="394"/>
                    </a:lnTo>
                    <a:lnTo>
                      <a:pt x="198" y="394"/>
                    </a:lnTo>
                    <a:lnTo>
                      <a:pt x="198" y="395"/>
                    </a:lnTo>
                    <a:lnTo>
                      <a:pt x="197" y="395"/>
                    </a:lnTo>
                    <a:lnTo>
                      <a:pt x="197" y="395"/>
                    </a:lnTo>
                    <a:lnTo>
                      <a:pt x="197" y="395"/>
                    </a:lnTo>
                    <a:lnTo>
                      <a:pt x="197" y="396"/>
                    </a:lnTo>
                    <a:lnTo>
                      <a:pt x="196" y="396"/>
                    </a:lnTo>
                    <a:lnTo>
                      <a:pt x="196" y="396"/>
                    </a:lnTo>
                    <a:lnTo>
                      <a:pt x="196" y="396"/>
                    </a:lnTo>
                    <a:lnTo>
                      <a:pt x="195" y="396"/>
                    </a:lnTo>
                    <a:lnTo>
                      <a:pt x="195" y="396"/>
                    </a:lnTo>
                    <a:lnTo>
                      <a:pt x="195" y="396"/>
                    </a:lnTo>
                    <a:lnTo>
                      <a:pt x="194" y="396"/>
                    </a:lnTo>
                    <a:lnTo>
                      <a:pt x="41" y="396"/>
                    </a:lnTo>
                    <a:lnTo>
                      <a:pt x="41" y="396"/>
                    </a:lnTo>
                    <a:lnTo>
                      <a:pt x="39" y="396"/>
                    </a:lnTo>
                    <a:lnTo>
                      <a:pt x="39" y="396"/>
                    </a:lnTo>
                    <a:lnTo>
                      <a:pt x="39" y="396"/>
                    </a:lnTo>
                    <a:lnTo>
                      <a:pt x="38" y="396"/>
                    </a:lnTo>
                    <a:lnTo>
                      <a:pt x="38" y="396"/>
                    </a:lnTo>
                    <a:lnTo>
                      <a:pt x="38" y="396"/>
                    </a:lnTo>
                    <a:lnTo>
                      <a:pt x="37" y="395"/>
                    </a:lnTo>
                    <a:lnTo>
                      <a:pt x="37" y="395"/>
                    </a:lnTo>
                    <a:lnTo>
                      <a:pt x="37" y="395"/>
                    </a:lnTo>
                    <a:lnTo>
                      <a:pt x="37" y="395"/>
                    </a:lnTo>
                    <a:lnTo>
                      <a:pt x="37" y="394"/>
                    </a:lnTo>
                    <a:lnTo>
                      <a:pt x="36" y="394"/>
                    </a:lnTo>
                    <a:lnTo>
                      <a:pt x="36" y="393"/>
                    </a:lnTo>
                    <a:lnTo>
                      <a:pt x="36" y="393"/>
                    </a:lnTo>
                    <a:lnTo>
                      <a:pt x="36" y="393"/>
                    </a:lnTo>
                    <a:lnTo>
                      <a:pt x="36" y="389"/>
                    </a:lnTo>
                    <a:lnTo>
                      <a:pt x="36" y="389"/>
                    </a:lnTo>
                    <a:lnTo>
                      <a:pt x="36" y="388"/>
                    </a:lnTo>
                    <a:lnTo>
                      <a:pt x="36" y="388"/>
                    </a:lnTo>
                    <a:lnTo>
                      <a:pt x="37" y="388"/>
                    </a:lnTo>
                    <a:lnTo>
                      <a:pt x="37" y="387"/>
                    </a:lnTo>
                    <a:lnTo>
                      <a:pt x="37" y="387"/>
                    </a:lnTo>
                    <a:lnTo>
                      <a:pt x="37" y="387"/>
                    </a:lnTo>
                    <a:lnTo>
                      <a:pt x="37" y="387"/>
                    </a:lnTo>
                    <a:lnTo>
                      <a:pt x="38" y="386"/>
                    </a:lnTo>
                    <a:lnTo>
                      <a:pt x="38" y="386"/>
                    </a:lnTo>
                    <a:lnTo>
                      <a:pt x="38" y="386"/>
                    </a:lnTo>
                    <a:lnTo>
                      <a:pt x="39" y="386"/>
                    </a:lnTo>
                    <a:lnTo>
                      <a:pt x="39" y="386"/>
                    </a:lnTo>
                    <a:lnTo>
                      <a:pt x="39" y="386"/>
                    </a:lnTo>
                    <a:lnTo>
                      <a:pt x="41" y="385"/>
                    </a:lnTo>
                    <a:lnTo>
                      <a:pt x="41" y="385"/>
                    </a:lnTo>
                    <a:lnTo>
                      <a:pt x="41" y="385"/>
                    </a:lnTo>
                    <a:close/>
                  </a:path>
                </a:pathLst>
              </a:custGeom>
              <a:solidFill>
                <a:srgbClr val="65AADD"/>
              </a:solidFill>
              <a:ln w="9525">
                <a:noFill/>
                <a:round/>
                <a:headEnd/>
                <a:tailEnd/>
              </a:ln>
            </p:spPr>
            <p:txBody>
              <a:bodyPr vert="horz" wrap="square" lIns="91440" tIns="45720" rIns="91440" bIns="45720" numCol="1" anchor="t" anchorCtr="0" compatLnSpc="1">
                <a:prstTxWarp prst="textNoShape">
                  <a:avLst/>
                </a:prstTxWarp>
              </a:bodyPr>
              <a:lstStyle/>
              <a:p>
                <a:pPr defTabSz="976791">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Rectangle 23"/>
              <p:cNvSpPr>
                <a:spLocks noChangeArrowheads="1"/>
              </p:cNvSpPr>
              <p:nvPr/>
            </p:nvSpPr>
            <p:spPr bwMode="auto">
              <a:xfrm>
                <a:off x="-144598" y="3729677"/>
                <a:ext cx="718444" cy="475368"/>
              </a:xfrm>
              <a:prstGeom prst="rect">
                <a:avLst/>
              </a:prstGeom>
              <a:noFill/>
              <a:ln w="9525" algn="ctr">
                <a:noFill/>
                <a:miter lim="800000"/>
                <a:headEnd/>
                <a:tailEnd/>
              </a:ln>
            </p:spPr>
            <p:txBody>
              <a:bodyPr wrap="square" lIns="79200" tIns="39600" rIns="79200" bIns="39600"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сервер</a:t>
                </a:r>
              </a:p>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p>
            </p:txBody>
          </p:sp>
        </p:grpSp>
        <p:cxnSp>
          <p:nvCxnSpPr>
            <p:cNvPr id="107" name="曲线连接符 439"/>
            <p:cNvCxnSpPr>
              <a:stCxn id="95" idx="2"/>
            </p:cNvCxnSpPr>
            <p:nvPr/>
          </p:nvCxnSpPr>
          <p:spPr bwMode="auto">
            <a:xfrm flipV="1">
              <a:off x="7591493" y="2955274"/>
              <a:ext cx="397393" cy="1550327"/>
            </a:xfrm>
            <a:prstGeom prst="curvedConnector2">
              <a:avLst/>
            </a:prstGeom>
            <a:solidFill>
              <a:srgbClr val="FFCC99"/>
            </a:solidFill>
            <a:ln w="19050" cap="flat" cmpd="sng" algn="ctr">
              <a:solidFill>
                <a:schemeClr val="bg1">
                  <a:lumMod val="50000"/>
                </a:schemeClr>
              </a:solidFill>
              <a:prstDash val="dash"/>
              <a:round/>
              <a:headEnd type="none" w="med" len="med"/>
              <a:tailEnd type="none" w="med" len="med"/>
            </a:ln>
            <a:effectLst/>
          </p:spPr>
        </p:cxnSp>
        <p:cxnSp>
          <p:nvCxnSpPr>
            <p:cNvPr id="108" name="曲线连接符 439"/>
            <p:cNvCxnSpPr>
              <a:stCxn id="21" idx="3"/>
              <a:endCxn id="4" idx="3"/>
            </p:cNvCxnSpPr>
            <p:nvPr/>
          </p:nvCxnSpPr>
          <p:spPr bwMode="auto">
            <a:xfrm flipH="1" flipV="1">
              <a:off x="9000329" y="2861264"/>
              <a:ext cx="1961195" cy="1620017"/>
            </a:xfrm>
            <a:prstGeom prst="curvedConnector3">
              <a:avLst>
                <a:gd name="adj1" fmla="val -29984"/>
              </a:avLst>
            </a:prstGeom>
            <a:solidFill>
              <a:srgbClr val="FFCC99"/>
            </a:solidFill>
            <a:ln w="19050" cap="flat" cmpd="sng" algn="ctr">
              <a:solidFill>
                <a:schemeClr val="bg1">
                  <a:lumMod val="50000"/>
                </a:schemeClr>
              </a:solidFill>
              <a:prstDash val="dash"/>
              <a:round/>
              <a:headEnd type="none" w="med" len="med"/>
              <a:tailEnd type="none" w="med" len="med"/>
            </a:ln>
            <a:effectLst/>
          </p:spPr>
        </p:cxnSp>
        <p:sp>
          <p:nvSpPr>
            <p:cNvPr id="110" name="Rectangle 18"/>
            <p:cNvSpPr>
              <a:spLocks noChangeArrowheads="1"/>
            </p:cNvSpPr>
            <p:nvPr/>
          </p:nvSpPr>
          <p:spPr bwMode="auto">
            <a:xfrm>
              <a:off x="7922549" y="3683842"/>
              <a:ext cx="1491368"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 резервного копирования)</a:t>
              </a:r>
            </a:p>
          </p:txBody>
        </p:sp>
        <p:sp>
          <p:nvSpPr>
            <p:cNvPr id="111" name="Rectangle 18"/>
            <p:cNvSpPr>
              <a:spLocks noChangeArrowheads="1"/>
            </p:cNvSpPr>
            <p:nvPr/>
          </p:nvSpPr>
          <p:spPr bwMode="auto">
            <a:xfrm>
              <a:off x="9778191" y="3700751"/>
              <a:ext cx="1701765"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 резервного копирования)</a:t>
              </a:r>
            </a:p>
          </p:txBody>
        </p:sp>
        <p:sp>
          <p:nvSpPr>
            <p:cNvPr id="230" name="矩形 229"/>
            <p:cNvSpPr/>
            <p:nvPr/>
          </p:nvSpPr>
          <p:spPr>
            <a:xfrm>
              <a:off x="6533610" y="4679236"/>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31" name="矩形 230"/>
            <p:cNvSpPr/>
            <p:nvPr/>
          </p:nvSpPr>
          <p:spPr>
            <a:xfrm>
              <a:off x="7172204" y="4664259"/>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32" name="矩形 231"/>
            <p:cNvSpPr/>
            <p:nvPr/>
          </p:nvSpPr>
          <p:spPr>
            <a:xfrm>
              <a:off x="9727834" y="4657403"/>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233" name="矩形 232"/>
            <p:cNvSpPr/>
            <p:nvPr/>
          </p:nvSpPr>
          <p:spPr>
            <a:xfrm>
              <a:off x="10406996" y="4642924"/>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sp>
          <p:nvSpPr>
            <p:cNvPr id="109" name="Rectangle 18"/>
            <p:cNvSpPr>
              <a:spLocks noChangeArrowheads="1"/>
            </p:cNvSpPr>
            <p:nvPr/>
          </p:nvSpPr>
          <p:spPr bwMode="auto">
            <a:xfrm>
              <a:off x="5227287" y="2169153"/>
              <a:ext cx="1535202" cy="264633"/>
            </a:xfrm>
            <a:prstGeom prst="rect">
              <a:avLst/>
            </a:prstGeom>
            <a:noFill/>
            <a:ln w="9525" algn="ctr">
              <a:noFill/>
              <a:miter lim="800000"/>
              <a:headEnd/>
              <a:tailEnd/>
            </a:ln>
          </p:spPr>
          <p:txBody>
            <a:bodyPr wrap="square" lIns="79195" tIns="39597" rIns="79195" bIns="39597" anchor="ctr">
              <a:spAutoFit/>
            </a:bodyPr>
            <a:lstStyle/>
            <a:p>
              <a:pPr algn="ctr" defTabSz="642120">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 резервного копирования)</a:t>
              </a:r>
            </a:p>
          </p:txBody>
        </p:sp>
        <p:sp>
          <p:nvSpPr>
            <p:cNvPr id="227" name="矩形 226"/>
            <p:cNvSpPr/>
            <p:nvPr/>
          </p:nvSpPr>
          <p:spPr>
            <a:xfrm>
              <a:off x="6386368" y="4231785"/>
              <a:ext cx="209118" cy="141101"/>
            </a:xfrm>
            <a:prstGeom prst="rect">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a:t>
              </a:r>
            </a:p>
          </p:txBody>
        </p:sp>
      </p:grpSp>
    </p:spTree>
    <p:extLst>
      <p:ext uri="{BB962C8B-B14F-4D97-AF65-F5344CB8AC3E}">
        <p14:creationId xmlns:p14="http://schemas.microsoft.com/office/powerpoint/2010/main" val="260027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a:t>Облачное решение резервного копирования данных</a:t>
            </a:r>
          </a:p>
        </p:txBody>
      </p:sp>
      <p:grpSp>
        <p:nvGrpSpPr>
          <p:cNvPr id="3" name="组合 2"/>
          <p:cNvGrpSpPr/>
          <p:nvPr/>
        </p:nvGrpSpPr>
        <p:grpSpPr>
          <a:xfrm>
            <a:off x="801278" y="1497923"/>
            <a:ext cx="5165589" cy="4104302"/>
            <a:chOff x="-120774" y="721927"/>
            <a:chExt cx="6930262" cy="5061186"/>
          </a:xfrm>
        </p:grpSpPr>
        <p:sp>
          <p:nvSpPr>
            <p:cNvPr id="4" name="圆角矩形 3"/>
            <p:cNvSpPr/>
            <p:nvPr/>
          </p:nvSpPr>
          <p:spPr bwMode="auto">
            <a:xfrm>
              <a:off x="-120774" y="721927"/>
              <a:ext cx="6768840" cy="5061186"/>
            </a:xfrm>
            <a:prstGeom prst="roundRect">
              <a:avLst>
                <a:gd name="adj" fmla="val 7859"/>
              </a:avLst>
            </a:prstGeom>
            <a:noFill/>
            <a:ln w="15875" cap="flat" cmpd="sng" algn="ctr">
              <a:solidFill>
                <a:srgbClr val="6FBBF9"/>
              </a:solidFill>
              <a:prstDash val="solid"/>
              <a:headEnd type="none" w="med" len="med"/>
              <a:tailEnd type="none" w="med" len="med"/>
            </a:ln>
            <a:effectLst/>
            <a:extLst/>
          </p:spPr>
          <p:txBody>
            <a:bodyPr lIns="91421" tIns="45710" rIns="91421" bIns="45710"/>
            <a:lstStyle/>
            <a:p>
              <a:endParaRPr lang="en-US" altLang="zh-CN" sz="12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圆角矩形 4"/>
            <p:cNvSpPr/>
            <p:nvPr/>
          </p:nvSpPr>
          <p:spPr>
            <a:xfrm>
              <a:off x="121559" y="2807691"/>
              <a:ext cx="3168941" cy="498702"/>
            </a:xfrm>
            <a:prstGeom prst="roundRect">
              <a:avLst/>
            </a:prstGeom>
            <a:solidFill>
              <a:srgbClr val="66CCFF"/>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ru-RU" sz="12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Облачная платформа</a:t>
              </a:r>
            </a:p>
            <a:p>
              <a:pPr algn="ctr">
                <a:defRPr/>
              </a:pPr>
              <a:r>
                <a:rPr lang="ru-RU" sz="120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FusionSphere OpenStack</a:t>
              </a:r>
            </a:p>
          </p:txBody>
        </p:sp>
        <p:grpSp>
          <p:nvGrpSpPr>
            <p:cNvPr id="6" name="组合 43"/>
            <p:cNvGrpSpPr/>
            <p:nvPr/>
          </p:nvGrpSpPr>
          <p:grpSpPr>
            <a:xfrm>
              <a:off x="1104268" y="4613541"/>
              <a:ext cx="610972" cy="514834"/>
              <a:chOff x="1053295" y="3845617"/>
              <a:chExt cx="631875" cy="462515"/>
            </a:xfrm>
          </p:grpSpPr>
          <p:pic>
            <p:nvPicPr>
              <p:cNvPr id="35"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6"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pic>
          <p:nvPicPr>
            <p:cNvPr id="7" name="Picture 59" descr="图片30"/>
            <p:cNvPicPr>
              <a:picLocks noChangeAspect="1" noChangeArrowheads="1"/>
            </p:cNvPicPr>
            <p:nvPr/>
          </p:nvPicPr>
          <p:blipFill>
            <a:blip r:embed="rId4" cstate="print"/>
            <a:srcRect/>
            <a:stretch>
              <a:fillRect/>
            </a:stretch>
          </p:blipFill>
          <p:spPr bwMode="auto">
            <a:xfrm>
              <a:off x="807384" y="3573418"/>
              <a:ext cx="520476" cy="779701"/>
            </a:xfrm>
            <a:prstGeom prst="rect">
              <a:avLst/>
            </a:prstGeom>
            <a:noFill/>
            <a:ln w="9525">
              <a:noFill/>
              <a:miter lim="800000"/>
              <a:headEnd/>
              <a:tailEnd/>
            </a:ln>
          </p:spPr>
        </p:pic>
        <p:sp>
          <p:nvSpPr>
            <p:cNvPr id="8" name="等腰三角形 7"/>
            <p:cNvSpPr/>
            <p:nvPr/>
          </p:nvSpPr>
          <p:spPr bwMode="auto">
            <a:xfrm rot="10800000">
              <a:off x="902938" y="3379097"/>
              <a:ext cx="1824678" cy="230477"/>
            </a:xfrm>
            <a:prstGeom prst="triangle">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7" tIns="60964" rIns="121927" bIns="60964" numCol="1" rtlCol="0" anchor="t" anchorCtr="0" compatLnSpc="1">
              <a:prstTxWarp prst="textNoShape">
                <a:avLst/>
              </a:prstTxWarp>
            </a:bodyPr>
            <a:lstStyle/>
            <a:p>
              <a:pPr>
                <a:buClr>
                  <a:srgbClr val="CC9900"/>
                </a:buClr>
                <a:buFont typeface="Wingdings" pitchFamily="2" charset="2"/>
                <a:buChar char="n"/>
                <a:defRPr/>
              </a:pPr>
              <a:endParaRPr lang="en-US" altLang="zh-CN"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圆角矩形 8"/>
            <p:cNvSpPr/>
            <p:nvPr/>
          </p:nvSpPr>
          <p:spPr>
            <a:xfrm>
              <a:off x="114931" y="988635"/>
              <a:ext cx="3205399" cy="936310"/>
            </a:xfrm>
            <a:prstGeom prst="roundRect">
              <a:avLst/>
            </a:prstGeom>
            <a:solidFill>
              <a:srgbClr val="0070C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ru-RU"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Платформа управления сервисами резервного копирования</a:t>
              </a:r>
            </a:p>
            <a:p>
              <a:pPr algn="ctr">
                <a:defRPr/>
              </a:pPr>
              <a:r>
                <a:rPr lang="ru-RU" sz="1200" dirty="0" err="1">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ManageOne</a:t>
              </a: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SC</a:t>
              </a:r>
            </a:p>
          </p:txBody>
        </p:sp>
        <p:sp>
          <p:nvSpPr>
            <p:cNvPr id="10" name="TextBox 81"/>
            <p:cNvSpPr txBox="1"/>
            <p:nvPr/>
          </p:nvSpPr>
          <p:spPr>
            <a:xfrm>
              <a:off x="469773" y="5178056"/>
              <a:ext cx="2691006" cy="417495"/>
            </a:xfrm>
            <a:prstGeom prst="rect">
              <a:avLst/>
            </a:prstGeom>
            <a:noFill/>
          </p:spPr>
          <p:txBody>
            <a:bodyPr wrap="square" lIns="121927" tIns="60964" rIns="121927" bIns="60964" rtlCol="0">
              <a:spAutoFit/>
            </a:bodyPr>
            <a:lstStyle/>
            <a:p>
              <a:pPr algn="ctr">
                <a:defRPr/>
              </a:pPr>
              <a:r>
                <a:rPr lang="ru-RU" sz="140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Основная СХД</a:t>
              </a:r>
            </a:p>
          </p:txBody>
        </p:sp>
        <p:pic>
          <p:nvPicPr>
            <p:cNvPr id="11" name="Picture 59" descr="图片30"/>
            <p:cNvPicPr>
              <a:picLocks noChangeAspect="1" noChangeArrowheads="1"/>
            </p:cNvPicPr>
            <p:nvPr/>
          </p:nvPicPr>
          <p:blipFill>
            <a:blip r:embed="rId4" cstate="print"/>
            <a:srcRect/>
            <a:stretch>
              <a:fillRect/>
            </a:stretch>
          </p:blipFill>
          <p:spPr bwMode="auto">
            <a:xfrm>
              <a:off x="1593295" y="3573418"/>
              <a:ext cx="520476" cy="779701"/>
            </a:xfrm>
            <a:prstGeom prst="rect">
              <a:avLst/>
            </a:prstGeom>
            <a:noFill/>
            <a:ln w="9525">
              <a:noFill/>
              <a:miter lim="800000"/>
              <a:headEnd/>
              <a:tailEnd/>
            </a:ln>
          </p:spPr>
        </p:pic>
        <p:pic>
          <p:nvPicPr>
            <p:cNvPr id="12" name="Picture 59" descr="图片30"/>
            <p:cNvPicPr>
              <a:picLocks noChangeAspect="1" noChangeArrowheads="1"/>
            </p:cNvPicPr>
            <p:nvPr/>
          </p:nvPicPr>
          <p:blipFill>
            <a:blip r:embed="rId4" cstate="print"/>
            <a:srcRect/>
            <a:stretch>
              <a:fillRect/>
            </a:stretch>
          </p:blipFill>
          <p:spPr bwMode="auto">
            <a:xfrm>
              <a:off x="2379205" y="3573418"/>
              <a:ext cx="520476" cy="779701"/>
            </a:xfrm>
            <a:prstGeom prst="rect">
              <a:avLst/>
            </a:prstGeom>
            <a:noFill/>
            <a:ln w="9525">
              <a:noFill/>
              <a:miter lim="800000"/>
              <a:headEnd/>
              <a:tailEnd/>
            </a:ln>
          </p:spPr>
        </p:pic>
        <p:sp>
          <p:nvSpPr>
            <p:cNvPr id="13" name="等腰三角形 12"/>
            <p:cNvSpPr/>
            <p:nvPr/>
          </p:nvSpPr>
          <p:spPr bwMode="auto">
            <a:xfrm rot="10800000">
              <a:off x="875837" y="4319479"/>
              <a:ext cx="1824678" cy="230477"/>
            </a:xfrm>
            <a:prstGeom prst="triangle">
              <a:avLst/>
            </a:prstGeom>
            <a:gradFill flip="none" rotWithShape="1">
              <a:gsLst>
                <a:gs pos="0">
                  <a:srgbClr val="002060">
                    <a:tint val="66000"/>
                    <a:satMod val="160000"/>
                    <a:alpha val="29000"/>
                  </a:srgbClr>
                </a:gs>
                <a:gs pos="50000">
                  <a:srgbClr val="002060">
                    <a:tint val="44500"/>
                    <a:satMod val="160000"/>
                  </a:srgbClr>
                </a:gs>
                <a:gs pos="100000">
                  <a:srgbClr val="002060">
                    <a:tint val="23500"/>
                    <a:satMod val="160000"/>
                  </a:srgbClr>
                </a:gs>
              </a:gsLst>
              <a:lin ang="5400000" scaled="1"/>
              <a:tileRect/>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7" tIns="60964" rIns="121927" bIns="60964" numCol="1" rtlCol="0" anchor="t" anchorCtr="0" compatLnSpc="1">
              <a:prstTxWarp prst="textNoShape">
                <a:avLst/>
              </a:prstTxWarp>
            </a:bodyPr>
            <a:lstStyle/>
            <a:p>
              <a:pPr>
                <a:buClr>
                  <a:srgbClr val="CC9900"/>
                </a:buClr>
                <a:buFont typeface="Wingdings" pitchFamily="2" charset="2"/>
                <a:buChar char="n"/>
                <a:defRPr/>
              </a:pPr>
              <a:endParaRPr lang="en-US" altLang="zh-CN"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圆角矩形 13"/>
            <p:cNvSpPr/>
            <p:nvPr/>
          </p:nvSpPr>
          <p:spPr>
            <a:xfrm>
              <a:off x="121560" y="2026812"/>
              <a:ext cx="3168937" cy="680483"/>
            </a:xfrm>
            <a:prstGeom prst="roundRect">
              <a:avLst/>
            </a:prstGeom>
            <a:solidFill>
              <a:srgbClr val="00B0F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ru-RU" sz="12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Платформа службы защиты данных</a:t>
              </a:r>
            </a:p>
            <a:p>
              <a:pPr algn="ctr">
                <a:defRPr/>
              </a:pPr>
              <a:r>
                <a:rPr lang="ru-RU" sz="120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DJ-DPS</a:t>
              </a:r>
            </a:p>
          </p:txBody>
        </p:sp>
        <p:sp>
          <p:nvSpPr>
            <p:cNvPr id="15" name="TextBox 95"/>
            <p:cNvSpPr txBox="1"/>
            <p:nvPr/>
          </p:nvSpPr>
          <p:spPr>
            <a:xfrm>
              <a:off x="3895689" y="5273513"/>
              <a:ext cx="2153409" cy="417495"/>
            </a:xfrm>
            <a:prstGeom prst="rect">
              <a:avLst/>
            </a:prstGeom>
            <a:noFill/>
          </p:spPr>
          <p:txBody>
            <a:bodyPr wrap="square" lIns="121927" tIns="60964" rIns="121927" bIns="60964" rtlCol="0">
              <a:spAutoFit/>
            </a:bodyPr>
            <a:lstStyle/>
            <a:p>
              <a:pPr algn="ctr">
                <a:defRPr/>
              </a:pPr>
              <a:r>
                <a:rPr lang="ru-RU" sz="140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Резервная СХД</a:t>
              </a:r>
            </a:p>
          </p:txBody>
        </p:sp>
        <p:grpSp>
          <p:nvGrpSpPr>
            <p:cNvPr id="16" name="组合 57"/>
            <p:cNvGrpSpPr/>
            <p:nvPr/>
          </p:nvGrpSpPr>
          <p:grpSpPr>
            <a:xfrm>
              <a:off x="4907913" y="4544317"/>
              <a:ext cx="610972" cy="705363"/>
              <a:chOff x="1053295" y="3674448"/>
              <a:chExt cx="631875" cy="633684"/>
            </a:xfrm>
          </p:grpSpPr>
          <p:pic>
            <p:nvPicPr>
              <p:cNvPr id="32"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3"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pic>
            <p:nvPicPr>
              <p:cNvPr id="34"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674448"/>
                <a:ext cx="631875" cy="291601"/>
              </a:xfrm>
              <a:prstGeom prst="rect">
                <a:avLst/>
              </a:prstGeom>
              <a:noFill/>
              <a:ln w="9525">
                <a:noFill/>
                <a:miter lim="800000"/>
                <a:headEnd/>
                <a:tailEnd/>
              </a:ln>
            </p:spPr>
          </p:pic>
        </p:grpSp>
        <p:grpSp>
          <p:nvGrpSpPr>
            <p:cNvPr id="17" name="组合 61"/>
            <p:cNvGrpSpPr/>
            <p:nvPr/>
          </p:nvGrpSpPr>
          <p:grpSpPr>
            <a:xfrm>
              <a:off x="4296605" y="4747563"/>
              <a:ext cx="610972" cy="514834"/>
              <a:chOff x="1053295" y="3845617"/>
              <a:chExt cx="631875" cy="462515"/>
            </a:xfrm>
          </p:grpSpPr>
          <p:pic>
            <p:nvPicPr>
              <p:cNvPr id="30"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31"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sp>
          <p:nvSpPr>
            <p:cNvPr id="18" name="右箭头 17"/>
            <p:cNvSpPr/>
            <p:nvPr/>
          </p:nvSpPr>
          <p:spPr bwMode="auto">
            <a:xfrm>
              <a:off x="3332199" y="2977416"/>
              <a:ext cx="684777" cy="202652"/>
            </a:xfrm>
            <a:prstGeom prst="rightArrow">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右箭头 18"/>
            <p:cNvSpPr>
              <a:spLocks noChangeAspect="1"/>
            </p:cNvSpPr>
            <p:nvPr/>
          </p:nvSpPr>
          <p:spPr bwMode="auto">
            <a:xfrm rot="19814291">
              <a:off x="2313428" y="4040603"/>
              <a:ext cx="2885522" cy="19514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右箭头 19"/>
            <p:cNvSpPr/>
            <p:nvPr/>
          </p:nvSpPr>
          <p:spPr bwMode="auto">
            <a:xfrm rot="5400000">
              <a:off x="4559600" y="3835200"/>
              <a:ext cx="1104256" cy="19205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圆角矩形 20"/>
            <p:cNvSpPr/>
            <p:nvPr/>
          </p:nvSpPr>
          <p:spPr>
            <a:xfrm>
              <a:off x="4058240" y="2765454"/>
              <a:ext cx="2448119" cy="572731"/>
            </a:xfrm>
            <a:prstGeom prst="roundRect">
              <a:avLst/>
            </a:prstGeom>
            <a:solidFill>
              <a:srgbClr val="00B0F0"/>
            </a:solidFill>
            <a:ln w="25400" cap="flat" cmpd="sng" algn="ctr">
              <a:noFill/>
              <a:prstDash val="solid"/>
            </a:ln>
            <a:effectLst>
              <a:innerShdw blurRad="114300">
                <a:prstClr val="black"/>
              </a:innerShdw>
            </a:effectLst>
          </p:spPr>
          <p:txBody>
            <a:bodyPr lIns="121927" tIns="60964" rIns="121927" bIns="60964" rtlCol="0" anchor="ctr"/>
            <a:lstStyle/>
            <a:p>
              <a:pPr algn="ctr">
                <a:defRPr/>
              </a:pPr>
              <a:r>
                <a:rPr lang="ru-RU" sz="12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 для управления BC&amp;DR</a:t>
              </a:r>
            </a:p>
          </p:txBody>
        </p:sp>
        <p:sp>
          <p:nvSpPr>
            <p:cNvPr id="22" name="右箭头 21"/>
            <p:cNvSpPr/>
            <p:nvPr/>
          </p:nvSpPr>
          <p:spPr bwMode="auto">
            <a:xfrm>
              <a:off x="3906942" y="1824382"/>
              <a:ext cx="743670" cy="188300"/>
            </a:xfrm>
            <a:prstGeom prst="rightArrow">
              <a:avLst/>
            </a:prstGeom>
            <a:solidFill>
              <a:srgbClr val="0070C0"/>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右箭头 22"/>
            <p:cNvSpPr/>
            <p:nvPr/>
          </p:nvSpPr>
          <p:spPr bwMode="auto">
            <a:xfrm>
              <a:off x="3901117" y="1278901"/>
              <a:ext cx="749495" cy="165137"/>
            </a:xfrm>
            <a:prstGeom prst="rightArrow">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a:buClr>
                  <a:srgbClr val="5F5F5F"/>
                </a:buClr>
                <a:buSzPct val="80000"/>
              </a:pPr>
              <a:endParaRPr lang="en-US" altLang="zh-CN"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TextBox 116"/>
            <p:cNvSpPr txBox="1"/>
            <p:nvPr/>
          </p:nvSpPr>
          <p:spPr>
            <a:xfrm>
              <a:off x="4649410" y="1759701"/>
              <a:ext cx="1856948" cy="379543"/>
            </a:xfrm>
            <a:prstGeom prst="rect">
              <a:avLst/>
            </a:prstGeom>
            <a:noFill/>
          </p:spPr>
          <p:txBody>
            <a:bodyPr wrap="square" lIns="121927" tIns="60964" rIns="121927" bIns="60964" rtlCol="0">
              <a:spAutoFit/>
            </a:bodyPr>
            <a:lstStyle/>
            <a:p>
              <a:pPr>
                <a:defRPr/>
              </a:pPr>
              <a:r>
                <a:rPr lang="ru-RU" sz="120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25" name="TextBox 117"/>
            <p:cNvSpPr txBox="1"/>
            <p:nvPr/>
          </p:nvSpPr>
          <p:spPr>
            <a:xfrm>
              <a:off x="4582305" y="1200784"/>
              <a:ext cx="2227183" cy="379543"/>
            </a:xfrm>
            <a:prstGeom prst="rect">
              <a:avLst/>
            </a:prstGeom>
            <a:noFill/>
          </p:spPr>
          <p:txBody>
            <a:bodyPr wrap="square" lIns="121927" tIns="60964" rIns="121927" bIns="60964" rtlCol="0">
              <a:spAutoFit/>
            </a:bodyPr>
            <a:lstStyle/>
            <a:p>
              <a:pPr>
                <a:defRPr/>
              </a:pPr>
              <a:r>
                <a:rPr lang="ru-RU" sz="120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управления</a:t>
              </a:r>
            </a:p>
          </p:txBody>
        </p:sp>
        <p:grpSp>
          <p:nvGrpSpPr>
            <p:cNvPr id="26" name="组合 72"/>
            <p:cNvGrpSpPr/>
            <p:nvPr/>
          </p:nvGrpSpPr>
          <p:grpSpPr>
            <a:xfrm>
              <a:off x="1783559" y="4613285"/>
              <a:ext cx="610972" cy="514834"/>
              <a:chOff x="1053295" y="3845617"/>
              <a:chExt cx="631875" cy="462515"/>
            </a:xfrm>
          </p:grpSpPr>
          <p:pic>
            <p:nvPicPr>
              <p:cNvPr id="28"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4016532"/>
                <a:ext cx="631875" cy="291600"/>
              </a:xfrm>
              <a:prstGeom prst="rect">
                <a:avLst/>
              </a:prstGeom>
              <a:noFill/>
              <a:ln w="9525">
                <a:noFill/>
                <a:miter lim="800000"/>
                <a:headEnd/>
                <a:tailEnd/>
              </a:ln>
            </p:spPr>
          </p:pic>
          <p:pic>
            <p:nvPicPr>
              <p:cNvPr id="29"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1053295" y="3845617"/>
                <a:ext cx="631875" cy="291600"/>
              </a:xfrm>
              <a:prstGeom prst="rect">
                <a:avLst/>
              </a:prstGeom>
              <a:noFill/>
              <a:ln w="9525">
                <a:noFill/>
                <a:miter lim="800000"/>
                <a:headEnd/>
                <a:tailEnd/>
              </a:ln>
            </p:spPr>
          </p:pic>
        </p:grpSp>
        <p:sp>
          <p:nvSpPr>
            <p:cNvPr id="27" name="右箭头 26"/>
            <p:cNvSpPr/>
            <p:nvPr/>
          </p:nvSpPr>
          <p:spPr bwMode="auto">
            <a:xfrm rot="5400000">
              <a:off x="2717135" y="1889055"/>
              <a:ext cx="1382081" cy="175059"/>
            </a:xfrm>
            <a:prstGeom prst="rightArrow">
              <a:avLst>
                <a:gd name="adj1" fmla="val 50000"/>
                <a:gd name="adj2" fmla="val 59773"/>
              </a:avLst>
            </a:prstGeom>
            <a:solidFill>
              <a:srgbClr val="9900CC">
                <a:alpha val="50000"/>
              </a:srgbClr>
            </a:solidFill>
            <a:ln w="9525" cap="flat" cmpd="sng" algn="ctr">
              <a:solidFill>
                <a:srgbClr val="000000"/>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a:buClr>
                  <a:srgbClr val="5F5F5F"/>
                </a:buClr>
                <a:buSzPct val="80000"/>
              </a:pPr>
              <a:endParaRPr lang="en-US" altLang="zh-CN" b="1"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37" name="TextBox 43"/>
          <p:cNvSpPr txBox="1"/>
          <p:nvPr/>
        </p:nvSpPr>
        <p:spPr>
          <a:xfrm>
            <a:off x="2827066" y="5593207"/>
            <a:ext cx="1058353" cy="415474"/>
          </a:xfrm>
          <a:prstGeom prst="rect">
            <a:avLst/>
          </a:prstGeom>
          <a:noFill/>
        </p:spPr>
        <p:txBody>
          <a:bodyPr wrap="square" lIns="121892" tIns="60948" rIns="121892" bIns="60948" rtlCol="0">
            <a:spAutoFit/>
          </a:bodyPr>
          <a:lstStyle/>
          <a:p>
            <a:pPr defTabSz="914236"/>
            <a:r>
              <a:rPr lang="ru-RU" sz="1900" dirty="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ЦОД 1</a:t>
            </a:r>
          </a:p>
        </p:txBody>
      </p:sp>
      <p:sp>
        <p:nvSpPr>
          <p:cNvPr id="38" name="TextBox 181"/>
          <p:cNvSpPr txBox="1"/>
          <p:nvPr/>
        </p:nvSpPr>
        <p:spPr>
          <a:xfrm>
            <a:off x="8173155" y="3178148"/>
            <a:ext cx="2506133" cy="415474"/>
          </a:xfrm>
          <a:prstGeom prst="rect">
            <a:avLst/>
          </a:prstGeom>
          <a:noFill/>
        </p:spPr>
        <p:txBody>
          <a:bodyPr wrap="square" lIns="121892" tIns="60948" rIns="121892" bIns="60948" rtlCol="0">
            <a:spAutoFit/>
          </a:bodyPr>
          <a:lstStyle/>
          <a:p>
            <a:pPr defTabSz="914236"/>
            <a:r>
              <a:rPr lang="ru-RU" sz="1900" dirty="0">
                <a:solidFill>
                  <a:srgbClr val="457EC1">
                    <a:lumMod val="50000"/>
                  </a:srgb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Облачный ЦОД 2</a:t>
            </a:r>
          </a:p>
        </p:txBody>
      </p:sp>
      <p:sp>
        <p:nvSpPr>
          <p:cNvPr id="39" name="右箭头 38"/>
          <p:cNvSpPr/>
          <p:nvPr/>
        </p:nvSpPr>
        <p:spPr bwMode="auto">
          <a:xfrm flipV="1">
            <a:off x="5920987" y="2059127"/>
            <a:ext cx="1910492" cy="309709"/>
          </a:xfrm>
          <a:prstGeom prst="rightArrow">
            <a:avLst/>
          </a:prstGeom>
          <a:solidFill>
            <a:schemeClr val="accent1"/>
          </a:solidFill>
          <a:ln w="9525" cap="flat" cmpd="sng" algn="ctr">
            <a:solidFill>
              <a:schemeClr val="bg1"/>
            </a:solidFill>
            <a:prstDash val="solid"/>
            <a:bevel/>
            <a:headEnd type="none" w="med" len="med"/>
            <a:tailEnd type="triangle" w="med" len="med"/>
          </a:ln>
          <a:effectLst>
            <a:outerShdw blurRad="50800" dist="38100" dir="2700000" algn="tl" rotWithShape="0">
              <a:prstClr val="black">
                <a:alpha val="40000"/>
              </a:prstClr>
            </a:outerShdw>
          </a:effectLst>
        </p:spPr>
        <p:txBody>
          <a:bodyPr vert="horz" wrap="square" lIns="121927" tIns="60964" rIns="121927" bIns="60964" numCol="1" rtlCol="0" anchor="t" anchorCtr="0" compatLnSpc="1">
            <a:prstTxWarp prst="textNoShape">
              <a:avLst/>
            </a:prstTxWarp>
          </a:bodyPr>
          <a:lstStyle/>
          <a:p>
            <a:pPr defTabSz="1219270">
              <a:buClr>
                <a:srgbClr val="5F5F5F"/>
              </a:buClr>
              <a:buSzPct val="80000"/>
              <a:defRPr/>
            </a:pPr>
            <a:endParaRPr lang="en-US" altLang="zh-CN" sz="1400" b="1" kern="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0" name="组合 39"/>
          <p:cNvGrpSpPr/>
          <p:nvPr/>
        </p:nvGrpSpPr>
        <p:grpSpPr>
          <a:xfrm>
            <a:off x="8023754" y="1467291"/>
            <a:ext cx="2495871" cy="1604426"/>
            <a:chOff x="7918272" y="2536672"/>
            <a:chExt cx="2681996" cy="1709177"/>
          </a:xfrm>
        </p:grpSpPr>
        <p:sp>
          <p:nvSpPr>
            <p:cNvPr id="41" name="Freeform 5"/>
            <p:cNvSpPr>
              <a:spLocks/>
            </p:cNvSpPr>
            <p:nvPr/>
          </p:nvSpPr>
          <p:spPr bwMode="auto">
            <a:xfrm>
              <a:off x="8367761" y="2809573"/>
              <a:ext cx="1775146" cy="970482"/>
            </a:xfrm>
            <a:custGeom>
              <a:avLst/>
              <a:gdLst/>
              <a:ahLst/>
              <a:cxnLst>
                <a:cxn ang="0">
                  <a:pos x="5373" y="2211"/>
                </a:cxn>
                <a:cxn ang="0">
                  <a:pos x="5353" y="1934"/>
                </a:cxn>
                <a:cxn ang="0">
                  <a:pos x="5271" y="1679"/>
                </a:cxn>
                <a:cxn ang="0">
                  <a:pos x="5148" y="1453"/>
                </a:cxn>
                <a:cxn ang="0">
                  <a:pos x="4984" y="1249"/>
                </a:cxn>
                <a:cxn ang="0">
                  <a:pos x="4790" y="1085"/>
                </a:cxn>
                <a:cxn ang="0">
                  <a:pos x="4564" y="962"/>
                </a:cxn>
                <a:cxn ang="0">
                  <a:pos x="4319" y="880"/>
                </a:cxn>
                <a:cxn ang="0">
                  <a:pos x="4053" y="850"/>
                </a:cxn>
                <a:cxn ang="0">
                  <a:pos x="3971" y="860"/>
                </a:cxn>
                <a:cxn ang="0">
                  <a:pos x="3930" y="768"/>
                </a:cxn>
                <a:cxn ang="0">
                  <a:pos x="3838" y="594"/>
                </a:cxn>
                <a:cxn ang="0">
                  <a:pos x="3725" y="440"/>
                </a:cxn>
                <a:cxn ang="0">
                  <a:pos x="3592" y="297"/>
                </a:cxn>
                <a:cxn ang="0">
                  <a:pos x="3428" y="184"/>
                </a:cxn>
                <a:cxn ang="0">
                  <a:pos x="3255" y="102"/>
                </a:cxn>
                <a:cxn ang="0">
                  <a:pos x="3060" y="41"/>
                </a:cxn>
                <a:cxn ang="0">
                  <a:pos x="2855" y="0"/>
                </a:cxn>
                <a:cxn ang="0">
                  <a:pos x="2753" y="0"/>
                </a:cxn>
                <a:cxn ang="0">
                  <a:pos x="2569" y="10"/>
                </a:cxn>
                <a:cxn ang="0">
                  <a:pos x="2241" y="102"/>
                </a:cxn>
                <a:cxn ang="0">
                  <a:pos x="1945" y="276"/>
                </a:cxn>
                <a:cxn ang="0">
                  <a:pos x="1709" y="522"/>
                </a:cxn>
                <a:cxn ang="0">
                  <a:pos x="1627" y="665"/>
                </a:cxn>
                <a:cxn ang="0">
                  <a:pos x="1423" y="635"/>
                </a:cxn>
                <a:cxn ang="0">
                  <a:pos x="1351" y="635"/>
                </a:cxn>
                <a:cxn ang="0">
                  <a:pos x="1218" y="665"/>
                </a:cxn>
                <a:cxn ang="0">
                  <a:pos x="1095" y="716"/>
                </a:cxn>
                <a:cxn ang="0">
                  <a:pos x="993" y="788"/>
                </a:cxn>
                <a:cxn ang="0">
                  <a:pos x="901" y="880"/>
                </a:cxn>
                <a:cxn ang="0">
                  <a:pos x="829" y="983"/>
                </a:cxn>
                <a:cxn ang="0">
                  <a:pos x="768" y="1105"/>
                </a:cxn>
                <a:cxn ang="0">
                  <a:pos x="747" y="1238"/>
                </a:cxn>
                <a:cxn ang="0">
                  <a:pos x="737" y="1300"/>
                </a:cxn>
                <a:cxn ang="0">
                  <a:pos x="583" y="1382"/>
                </a:cxn>
                <a:cxn ang="0">
                  <a:pos x="440" y="1474"/>
                </a:cxn>
                <a:cxn ang="0">
                  <a:pos x="317" y="1597"/>
                </a:cxn>
                <a:cxn ang="0">
                  <a:pos x="215" y="1730"/>
                </a:cxn>
                <a:cxn ang="0">
                  <a:pos x="123" y="1873"/>
                </a:cxn>
                <a:cxn ang="0">
                  <a:pos x="61" y="2037"/>
                </a:cxn>
                <a:cxn ang="0">
                  <a:pos x="20" y="2211"/>
                </a:cxn>
                <a:cxn ang="0">
                  <a:pos x="0" y="2395"/>
                </a:cxn>
                <a:cxn ang="0">
                  <a:pos x="10" y="2508"/>
                </a:cxn>
                <a:cxn ang="0">
                  <a:pos x="61" y="2743"/>
                </a:cxn>
                <a:cxn ang="0">
                  <a:pos x="143" y="2948"/>
                </a:cxn>
                <a:cxn ang="0">
                  <a:pos x="266" y="3132"/>
                </a:cxn>
                <a:cxn ang="0">
                  <a:pos x="430" y="3296"/>
                </a:cxn>
                <a:cxn ang="0">
                  <a:pos x="614" y="3418"/>
                </a:cxn>
                <a:cxn ang="0">
                  <a:pos x="819" y="3511"/>
                </a:cxn>
                <a:cxn ang="0">
                  <a:pos x="1044" y="3562"/>
                </a:cxn>
                <a:cxn ang="0">
                  <a:pos x="4063" y="3572"/>
                </a:cxn>
                <a:cxn ang="0">
                  <a:pos x="4196" y="3562"/>
                </a:cxn>
                <a:cxn ang="0">
                  <a:pos x="4452" y="3511"/>
                </a:cxn>
                <a:cxn ang="0">
                  <a:pos x="4687" y="3398"/>
                </a:cxn>
                <a:cxn ang="0">
                  <a:pos x="4902" y="3255"/>
                </a:cxn>
                <a:cxn ang="0">
                  <a:pos x="5076" y="3070"/>
                </a:cxn>
                <a:cxn ang="0">
                  <a:pos x="5219" y="2856"/>
                </a:cxn>
                <a:cxn ang="0">
                  <a:pos x="5322" y="2610"/>
                </a:cxn>
                <a:cxn ang="0">
                  <a:pos x="5373" y="2354"/>
                </a:cxn>
                <a:cxn ang="0">
                  <a:pos x="5373" y="2211"/>
                </a:cxn>
              </a:cxnLst>
              <a:rect l="0" t="0" r="r" b="b"/>
              <a:pathLst>
                <a:path w="5373" h="3572">
                  <a:moveTo>
                    <a:pt x="5373" y="2211"/>
                  </a:moveTo>
                  <a:lnTo>
                    <a:pt x="5373" y="2211"/>
                  </a:lnTo>
                  <a:lnTo>
                    <a:pt x="5373" y="2078"/>
                  </a:lnTo>
                  <a:lnTo>
                    <a:pt x="5353" y="1934"/>
                  </a:lnTo>
                  <a:lnTo>
                    <a:pt x="5322" y="1812"/>
                  </a:lnTo>
                  <a:lnTo>
                    <a:pt x="5271" y="1679"/>
                  </a:lnTo>
                  <a:lnTo>
                    <a:pt x="5219" y="1566"/>
                  </a:lnTo>
                  <a:lnTo>
                    <a:pt x="5148" y="1453"/>
                  </a:lnTo>
                  <a:lnTo>
                    <a:pt x="5076" y="1351"/>
                  </a:lnTo>
                  <a:lnTo>
                    <a:pt x="4984" y="1249"/>
                  </a:lnTo>
                  <a:lnTo>
                    <a:pt x="4892" y="1167"/>
                  </a:lnTo>
                  <a:lnTo>
                    <a:pt x="4790" y="1085"/>
                  </a:lnTo>
                  <a:lnTo>
                    <a:pt x="4687" y="1013"/>
                  </a:lnTo>
                  <a:lnTo>
                    <a:pt x="4564" y="962"/>
                  </a:lnTo>
                  <a:lnTo>
                    <a:pt x="4442" y="911"/>
                  </a:lnTo>
                  <a:lnTo>
                    <a:pt x="4319" y="880"/>
                  </a:lnTo>
                  <a:lnTo>
                    <a:pt x="4186" y="860"/>
                  </a:lnTo>
                  <a:lnTo>
                    <a:pt x="4053" y="850"/>
                  </a:lnTo>
                  <a:lnTo>
                    <a:pt x="4053" y="850"/>
                  </a:lnTo>
                  <a:lnTo>
                    <a:pt x="3971" y="860"/>
                  </a:lnTo>
                  <a:lnTo>
                    <a:pt x="3971" y="860"/>
                  </a:lnTo>
                  <a:lnTo>
                    <a:pt x="3930" y="768"/>
                  </a:lnTo>
                  <a:lnTo>
                    <a:pt x="3889" y="676"/>
                  </a:lnTo>
                  <a:lnTo>
                    <a:pt x="3838" y="594"/>
                  </a:lnTo>
                  <a:lnTo>
                    <a:pt x="3787" y="512"/>
                  </a:lnTo>
                  <a:lnTo>
                    <a:pt x="3725" y="440"/>
                  </a:lnTo>
                  <a:lnTo>
                    <a:pt x="3664" y="368"/>
                  </a:lnTo>
                  <a:lnTo>
                    <a:pt x="3592" y="297"/>
                  </a:lnTo>
                  <a:lnTo>
                    <a:pt x="3510" y="246"/>
                  </a:lnTo>
                  <a:lnTo>
                    <a:pt x="3428" y="184"/>
                  </a:lnTo>
                  <a:lnTo>
                    <a:pt x="3347" y="143"/>
                  </a:lnTo>
                  <a:lnTo>
                    <a:pt x="3255" y="102"/>
                  </a:lnTo>
                  <a:lnTo>
                    <a:pt x="3162" y="61"/>
                  </a:lnTo>
                  <a:lnTo>
                    <a:pt x="3060" y="41"/>
                  </a:lnTo>
                  <a:lnTo>
                    <a:pt x="2958" y="20"/>
                  </a:lnTo>
                  <a:lnTo>
                    <a:pt x="2855" y="0"/>
                  </a:lnTo>
                  <a:lnTo>
                    <a:pt x="2753" y="0"/>
                  </a:lnTo>
                  <a:lnTo>
                    <a:pt x="2753" y="0"/>
                  </a:lnTo>
                  <a:lnTo>
                    <a:pt x="2661" y="0"/>
                  </a:lnTo>
                  <a:lnTo>
                    <a:pt x="2569" y="10"/>
                  </a:lnTo>
                  <a:lnTo>
                    <a:pt x="2405" y="51"/>
                  </a:lnTo>
                  <a:lnTo>
                    <a:pt x="2241" y="102"/>
                  </a:lnTo>
                  <a:lnTo>
                    <a:pt x="2088" y="184"/>
                  </a:lnTo>
                  <a:lnTo>
                    <a:pt x="1945" y="276"/>
                  </a:lnTo>
                  <a:lnTo>
                    <a:pt x="1822" y="399"/>
                  </a:lnTo>
                  <a:lnTo>
                    <a:pt x="1709" y="522"/>
                  </a:lnTo>
                  <a:lnTo>
                    <a:pt x="1627" y="665"/>
                  </a:lnTo>
                  <a:lnTo>
                    <a:pt x="1627" y="665"/>
                  </a:lnTo>
                  <a:lnTo>
                    <a:pt x="1525" y="645"/>
                  </a:lnTo>
                  <a:lnTo>
                    <a:pt x="1423" y="635"/>
                  </a:lnTo>
                  <a:lnTo>
                    <a:pt x="1423" y="635"/>
                  </a:lnTo>
                  <a:lnTo>
                    <a:pt x="1351" y="635"/>
                  </a:lnTo>
                  <a:lnTo>
                    <a:pt x="1279" y="645"/>
                  </a:lnTo>
                  <a:lnTo>
                    <a:pt x="1218" y="665"/>
                  </a:lnTo>
                  <a:lnTo>
                    <a:pt x="1156" y="686"/>
                  </a:lnTo>
                  <a:lnTo>
                    <a:pt x="1095" y="716"/>
                  </a:lnTo>
                  <a:lnTo>
                    <a:pt x="1044" y="747"/>
                  </a:lnTo>
                  <a:lnTo>
                    <a:pt x="993" y="788"/>
                  </a:lnTo>
                  <a:lnTo>
                    <a:pt x="942" y="829"/>
                  </a:lnTo>
                  <a:lnTo>
                    <a:pt x="901" y="880"/>
                  </a:lnTo>
                  <a:lnTo>
                    <a:pt x="860" y="931"/>
                  </a:lnTo>
                  <a:lnTo>
                    <a:pt x="829" y="983"/>
                  </a:lnTo>
                  <a:lnTo>
                    <a:pt x="798" y="1044"/>
                  </a:lnTo>
                  <a:lnTo>
                    <a:pt x="768" y="1105"/>
                  </a:lnTo>
                  <a:lnTo>
                    <a:pt x="757" y="1167"/>
                  </a:lnTo>
                  <a:lnTo>
                    <a:pt x="747" y="1238"/>
                  </a:lnTo>
                  <a:lnTo>
                    <a:pt x="737" y="1300"/>
                  </a:lnTo>
                  <a:lnTo>
                    <a:pt x="737" y="1300"/>
                  </a:lnTo>
                  <a:lnTo>
                    <a:pt x="655" y="1341"/>
                  </a:lnTo>
                  <a:lnTo>
                    <a:pt x="583" y="1382"/>
                  </a:lnTo>
                  <a:lnTo>
                    <a:pt x="512" y="1423"/>
                  </a:lnTo>
                  <a:lnTo>
                    <a:pt x="440" y="1474"/>
                  </a:lnTo>
                  <a:lnTo>
                    <a:pt x="379" y="1535"/>
                  </a:lnTo>
                  <a:lnTo>
                    <a:pt x="317" y="1597"/>
                  </a:lnTo>
                  <a:lnTo>
                    <a:pt x="266" y="1658"/>
                  </a:lnTo>
                  <a:lnTo>
                    <a:pt x="215" y="1730"/>
                  </a:lnTo>
                  <a:lnTo>
                    <a:pt x="164" y="1801"/>
                  </a:lnTo>
                  <a:lnTo>
                    <a:pt x="123" y="1873"/>
                  </a:lnTo>
                  <a:lnTo>
                    <a:pt x="92" y="1955"/>
                  </a:lnTo>
                  <a:lnTo>
                    <a:pt x="61" y="2037"/>
                  </a:lnTo>
                  <a:lnTo>
                    <a:pt x="31" y="2129"/>
                  </a:lnTo>
                  <a:lnTo>
                    <a:pt x="20" y="2211"/>
                  </a:lnTo>
                  <a:lnTo>
                    <a:pt x="10" y="2303"/>
                  </a:lnTo>
                  <a:lnTo>
                    <a:pt x="0" y="2395"/>
                  </a:lnTo>
                  <a:lnTo>
                    <a:pt x="0" y="2395"/>
                  </a:lnTo>
                  <a:lnTo>
                    <a:pt x="10" y="2508"/>
                  </a:lnTo>
                  <a:lnTo>
                    <a:pt x="31" y="2630"/>
                  </a:lnTo>
                  <a:lnTo>
                    <a:pt x="61" y="2743"/>
                  </a:lnTo>
                  <a:lnTo>
                    <a:pt x="92" y="2845"/>
                  </a:lnTo>
                  <a:lnTo>
                    <a:pt x="143" y="2948"/>
                  </a:lnTo>
                  <a:lnTo>
                    <a:pt x="205" y="3040"/>
                  </a:lnTo>
                  <a:lnTo>
                    <a:pt x="266" y="3132"/>
                  </a:lnTo>
                  <a:lnTo>
                    <a:pt x="348" y="3214"/>
                  </a:lnTo>
                  <a:lnTo>
                    <a:pt x="430" y="3296"/>
                  </a:lnTo>
                  <a:lnTo>
                    <a:pt x="512" y="3357"/>
                  </a:lnTo>
                  <a:lnTo>
                    <a:pt x="614" y="3418"/>
                  </a:lnTo>
                  <a:lnTo>
                    <a:pt x="716" y="3470"/>
                  </a:lnTo>
                  <a:lnTo>
                    <a:pt x="819" y="3511"/>
                  </a:lnTo>
                  <a:lnTo>
                    <a:pt x="931" y="3541"/>
                  </a:lnTo>
                  <a:lnTo>
                    <a:pt x="1044" y="3562"/>
                  </a:lnTo>
                  <a:lnTo>
                    <a:pt x="1167" y="3562"/>
                  </a:lnTo>
                  <a:lnTo>
                    <a:pt x="4063" y="3572"/>
                  </a:lnTo>
                  <a:lnTo>
                    <a:pt x="4063" y="3572"/>
                  </a:lnTo>
                  <a:lnTo>
                    <a:pt x="4196" y="3562"/>
                  </a:lnTo>
                  <a:lnTo>
                    <a:pt x="4329" y="3541"/>
                  </a:lnTo>
                  <a:lnTo>
                    <a:pt x="4452" y="3511"/>
                  </a:lnTo>
                  <a:lnTo>
                    <a:pt x="4575" y="3459"/>
                  </a:lnTo>
                  <a:lnTo>
                    <a:pt x="4687" y="3398"/>
                  </a:lnTo>
                  <a:lnTo>
                    <a:pt x="4800" y="3337"/>
                  </a:lnTo>
                  <a:lnTo>
                    <a:pt x="4902" y="3255"/>
                  </a:lnTo>
                  <a:lnTo>
                    <a:pt x="4994" y="3173"/>
                  </a:lnTo>
                  <a:lnTo>
                    <a:pt x="5076" y="3070"/>
                  </a:lnTo>
                  <a:lnTo>
                    <a:pt x="5148" y="2968"/>
                  </a:lnTo>
                  <a:lnTo>
                    <a:pt x="5219" y="2856"/>
                  </a:lnTo>
                  <a:lnTo>
                    <a:pt x="5271" y="2743"/>
                  </a:lnTo>
                  <a:lnTo>
                    <a:pt x="5322" y="2610"/>
                  </a:lnTo>
                  <a:lnTo>
                    <a:pt x="5353" y="2487"/>
                  </a:lnTo>
                  <a:lnTo>
                    <a:pt x="5373" y="2354"/>
                  </a:lnTo>
                  <a:lnTo>
                    <a:pt x="5373" y="2211"/>
                  </a:lnTo>
                  <a:lnTo>
                    <a:pt x="5373" y="2211"/>
                  </a:lnTo>
                  <a:close/>
                </a:path>
              </a:pathLst>
            </a:custGeom>
            <a:noFill/>
            <a:ln w="3175">
              <a:solidFill>
                <a:srgbClr val="0070C0"/>
              </a:solidFill>
              <a:round/>
              <a:headEnd/>
              <a:tailEnd/>
            </a:ln>
            <a:scene3d>
              <a:camera prst="orthographicFront">
                <a:rot lat="0" lon="0" rev="0"/>
              </a:camera>
              <a:lightRig rig="threePt" dir="t"/>
            </a:scene3d>
          </p:spPr>
          <p:txBody>
            <a:bodyPr vert="horz" wrap="square" lIns="91427" tIns="45714" rIns="91427" bIns="45714" numCol="1" anchor="t" anchorCtr="0" compatLnSpc="1">
              <a:prstTxWarp prst="textNoShape">
                <a:avLst/>
              </a:prstTxWarp>
            </a:bodyPr>
            <a:lstStyle/>
            <a:p>
              <a:endParaRPr lang="en-US" altLang="zh-CN"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42"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9338977" y="3397666"/>
              <a:ext cx="455398" cy="263217"/>
            </a:xfrm>
            <a:prstGeom prst="rect">
              <a:avLst/>
            </a:prstGeom>
            <a:noFill/>
            <a:ln w="9525">
              <a:noFill/>
              <a:miter lim="800000"/>
              <a:headEnd/>
              <a:tailEnd/>
            </a:ln>
          </p:spPr>
        </p:pic>
        <p:pic>
          <p:nvPicPr>
            <p:cNvPr id="43"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9338977" y="3088878"/>
              <a:ext cx="455398" cy="263218"/>
            </a:xfrm>
            <a:prstGeom prst="rect">
              <a:avLst/>
            </a:prstGeom>
            <a:noFill/>
            <a:ln w="9525">
              <a:noFill/>
              <a:miter lim="800000"/>
              <a:headEnd/>
              <a:tailEnd/>
            </a:ln>
          </p:spPr>
        </p:pic>
        <p:pic>
          <p:nvPicPr>
            <p:cNvPr id="44"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8883329" y="3407977"/>
              <a:ext cx="455398" cy="263218"/>
            </a:xfrm>
            <a:prstGeom prst="rect">
              <a:avLst/>
            </a:prstGeom>
            <a:noFill/>
            <a:ln w="9525">
              <a:noFill/>
              <a:miter lim="800000"/>
              <a:headEnd/>
              <a:tailEnd/>
            </a:ln>
          </p:spPr>
        </p:pic>
        <p:pic>
          <p:nvPicPr>
            <p:cNvPr id="45" name="Picture 16" descr="E:\1华赛设计夹\2010-12\朱冬晴\华赛新图标(存储) AI文件\完成\png\存储图标-6\14.png"/>
            <p:cNvPicPr>
              <a:picLocks noChangeAspect="1" noChangeArrowheads="1"/>
            </p:cNvPicPr>
            <p:nvPr/>
          </p:nvPicPr>
          <p:blipFill>
            <a:blip r:embed="rId3" cstate="print"/>
            <a:srcRect/>
            <a:stretch>
              <a:fillRect/>
            </a:stretch>
          </p:blipFill>
          <p:spPr bwMode="auto">
            <a:xfrm>
              <a:off x="8883329" y="3266056"/>
              <a:ext cx="455398" cy="263218"/>
            </a:xfrm>
            <a:prstGeom prst="rect">
              <a:avLst/>
            </a:prstGeom>
            <a:noFill/>
            <a:ln w="9525">
              <a:noFill/>
              <a:miter lim="800000"/>
              <a:headEnd/>
              <a:tailEnd/>
            </a:ln>
          </p:spPr>
        </p:pic>
        <p:sp>
          <p:nvSpPr>
            <p:cNvPr id="46" name="圆角矩形 45"/>
            <p:cNvSpPr/>
            <p:nvPr/>
          </p:nvSpPr>
          <p:spPr bwMode="auto">
            <a:xfrm>
              <a:off x="7918272" y="2536672"/>
              <a:ext cx="2681996" cy="1709177"/>
            </a:xfrm>
            <a:prstGeom prst="roundRect">
              <a:avLst>
                <a:gd name="adj" fmla="val 7859"/>
              </a:avLst>
            </a:prstGeom>
            <a:noFill/>
            <a:ln w="15875" cap="flat" cmpd="sng" algn="ctr">
              <a:solidFill>
                <a:srgbClr val="6FBBF9"/>
              </a:solidFill>
              <a:prstDash val="solid"/>
              <a:headEnd type="none" w="med" len="med"/>
              <a:tailEnd type="none" w="med" len="med"/>
            </a:ln>
            <a:effectLst/>
            <a:extLst/>
          </p:spPr>
          <p:txBody>
            <a:bodyPr lIns="91421" tIns="45710" rIns="91421" bIns="45710"/>
            <a:lstStyle/>
            <a:p>
              <a:endParaRPr lang="en-US" altLang="zh-CN" sz="1000" kern="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矩形 46"/>
            <p:cNvSpPr/>
            <p:nvPr/>
          </p:nvSpPr>
          <p:spPr>
            <a:xfrm>
              <a:off x="8257044" y="3735996"/>
              <a:ext cx="2016287" cy="327871"/>
            </a:xfrm>
            <a:prstGeom prst="rect">
              <a:avLst/>
            </a:prstGeom>
          </p:spPr>
          <p:txBody>
            <a:bodyPr wrap="square">
              <a:spAutoFit/>
            </a:bodyPr>
            <a:lstStyle/>
            <a:p>
              <a:pPr lvl="0" algn="ctr">
                <a:defRPr/>
              </a:pPr>
              <a:r>
                <a:rPr lang="ru-RU" sz="140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Решение HUAWEI CLOUD</a:t>
              </a:r>
            </a:p>
          </p:txBody>
        </p:sp>
      </p:grpSp>
      <p:sp>
        <p:nvSpPr>
          <p:cNvPr id="49" name="文本框 48"/>
          <p:cNvSpPr txBox="1"/>
          <p:nvPr/>
        </p:nvSpPr>
        <p:spPr>
          <a:xfrm>
            <a:off x="6287457" y="4079643"/>
            <a:ext cx="518172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fontAlgn="ctr">
              <a:buSzPct val="50000"/>
              <a:buFont typeface="Wingdings" panose="05000000000000000000" pitchFamily="2" charset="2"/>
              <a:buChar char="p"/>
            </a:pPr>
            <a:r>
              <a:rPr lang="ru-RU" sz="1200" dirty="0">
                <a:latin typeface="Huawei Sans" panose="020C0503030203020204" pitchFamily="34" charset="0"/>
                <a:ea typeface="方正兰亭黑简体" panose="02000000000000000000" pitchFamily="2" charset="-122"/>
                <a:sym typeface="Huawei Sans" panose="020C0503030203020204" pitchFamily="34" charset="0"/>
              </a:rPr>
              <a:t>Уникальное двухуровневое облачное решение </a:t>
            </a: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Huawei</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для резервного копирования способно сохранять резервные копии данных в локальном центре обработки данных, в пуле ресурсов хранения резервных копий облачного центра обработки данных или в пространстве хранилища S3 публичного облака.</a:t>
            </a:r>
          </a:p>
          <a:p>
            <a:pPr marL="285750" indent="-285750" fontAlgn="ctr">
              <a:buSzPct val="50000"/>
              <a:buFont typeface="Wingdings" panose="05000000000000000000" pitchFamily="2" charset="2"/>
              <a:buChar char="p"/>
            </a:pPr>
            <a:r>
              <a:rPr lang="ru-RU" sz="1200" dirty="0" err="1">
                <a:latin typeface="Huawei Sans" panose="020C0503030203020204" pitchFamily="34" charset="0"/>
                <a:ea typeface="方正兰亭黑简体" panose="02000000000000000000" pitchFamily="2" charset="-122"/>
                <a:sym typeface="Huawei Sans" panose="020C0503030203020204" pitchFamily="34" charset="0"/>
              </a:rPr>
              <a:t>Huawei</a:t>
            </a:r>
            <a:r>
              <a:rPr lang="ru-RU" sz="1200" dirty="0">
                <a:latin typeface="Huawei Sans" panose="020C0503030203020204" pitchFamily="34" charset="0"/>
                <a:ea typeface="方正兰亭黑简体" panose="02000000000000000000" pitchFamily="2" charset="-122"/>
                <a:sym typeface="Huawei Sans" panose="020C0503030203020204" pitchFamily="34" charset="0"/>
              </a:rPr>
              <a:t> VBS может сохранять резервные копии данных в пул ресурсов резервного копирования удаленного облачного центра обработки данных и/или в пространство хранилища S3 публичного облака, которое можно использовать для создания двухуровневого облака электронного правительства.</a:t>
            </a:r>
          </a:p>
        </p:txBody>
      </p:sp>
      <p:sp>
        <p:nvSpPr>
          <p:cNvPr id="50" name="AutoShape 44"/>
          <p:cNvSpPr>
            <a:spLocks noChangeArrowheads="1"/>
          </p:cNvSpPr>
          <p:nvPr/>
        </p:nvSpPr>
        <p:spPr bwMode="auto">
          <a:xfrm>
            <a:off x="6294913" y="3689285"/>
            <a:ext cx="5181703" cy="356640"/>
          </a:xfrm>
          <a:prstGeom prst="round2SameRect">
            <a:avLst>
              <a:gd name="adj1" fmla="val 0"/>
              <a:gd name="adj2" fmla="val 0"/>
            </a:avLst>
          </a:prstGeom>
          <a:solidFill>
            <a:srgbClr val="0070C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29953" tIns="14978" rIns="29953" bIns="14978" anchor="ctr" anchorCtr="1">
            <a:noAutofit/>
          </a:bodyPr>
          <a:lstStyle/>
          <a:p>
            <a:pPr defTabSz="1045484" eaLnBrk="0" hangingPunct="0">
              <a:buSzPct val="60000"/>
            </a:pPr>
            <a:r>
              <a:rPr lang="ru-RU">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Особенности</a:t>
            </a:r>
          </a:p>
        </p:txBody>
      </p:sp>
      <p:pic>
        <p:nvPicPr>
          <p:cNvPr id="51" name="图片 50"/>
          <p:cNvPicPr>
            <a:picLocks noChangeAspect="1"/>
          </p:cNvPicPr>
          <p:nvPr/>
        </p:nvPicPr>
        <p:blipFill>
          <a:blip r:embed="rId5"/>
          <a:stretch>
            <a:fillRect/>
          </a:stretch>
        </p:blipFill>
        <p:spPr>
          <a:xfrm>
            <a:off x="8541532" y="2194031"/>
            <a:ext cx="352425" cy="352425"/>
          </a:xfrm>
          <a:prstGeom prst="rect">
            <a:avLst/>
          </a:prstGeom>
        </p:spPr>
      </p:pic>
    </p:spTree>
    <p:extLst>
      <p:ext uri="{BB962C8B-B14F-4D97-AF65-F5344CB8AC3E}">
        <p14:creationId xmlns:p14="http://schemas.microsoft.com/office/powerpoint/2010/main" val="219108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a:xfrm>
            <a:off x="724649" y="1590039"/>
            <a:ext cx="8125839" cy="690255"/>
          </a:xfrm>
        </p:spPr>
        <p:txBody>
          <a:bodyPr>
            <a:normAutofit fontScale="90000"/>
          </a:bodyPr>
          <a:lstStyle/>
          <a:p>
            <a:r>
              <a:rPr lang="ru-RU" dirty="0"/>
              <a:t>Решения резервного копирования данных</a:t>
            </a:r>
          </a:p>
        </p:txBody>
      </p:sp>
    </p:spTree>
    <p:extLst>
      <p:ext uri="{BB962C8B-B14F-4D97-AF65-F5344CB8AC3E}">
        <p14:creationId xmlns:p14="http://schemas.microsoft.com/office/powerpoint/2010/main" val="1457657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a:solidFill>
                  <a:schemeClr val="bg1">
                    <a:lumMod val="50000"/>
                  </a:schemeClr>
                </a:solidFill>
                <a:sym typeface="Huawei Sans" panose="020C0503030203020204" pitchFamily="34" charset="0"/>
              </a:rPr>
              <a:t>Обзор</a:t>
            </a:r>
          </a:p>
          <a:p>
            <a:r>
              <a:rPr lang="ru-RU">
                <a:solidFill>
                  <a:schemeClr val="bg1">
                    <a:lumMod val="50000"/>
                  </a:schemeClr>
                </a:solidFill>
                <a:sym typeface="Huawei Sans" panose="020C0503030203020204" pitchFamily="34" charset="0"/>
              </a:rPr>
              <a:t>Архитектура</a:t>
            </a:r>
          </a:p>
          <a:p>
            <a:r>
              <a:rPr lang="ru-RU" b="1">
                <a:sym typeface="Huawei Sans" panose="020C0503030203020204" pitchFamily="34" charset="0"/>
              </a:rPr>
              <a:t>Сетевые топологии</a:t>
            </a:r>
          </a:p>
          <a:p>
            <a:r>
              <a:rPr lang="ru-RU">
                <a:solidFill>
                  <a:schemeClr val="bg1">
                    <a:lumMod val="50000"/>
                  </a:schemeClr>
                </a:solidFill>
                <a:sym typeface="Huawei Sans" panose="020C0503030203020204" pitchFamily="34" charset="0"/>
              </a:rPr>
              <a:t>Распространенные технологии</a:t>
            </a:r>
          </a:p>
          <a:p>
            <a:r>
              <a:rPr lang="ru-RU">
                <a:solidFill>
                  <a:schemeClr val="bg1">
                    <a:lumMod val="50000"/>
                  </a:schemeClr>
                </a:solidFill>
                <a:sym typeface="Huawei Sans" panose="020C0503030203020204" pitchFamily="34" charset="0"/>
              </a:rPr>
              <a:t>Сценарии применения</a:t>
            </a:r>
          </a:p>
          <a:p>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1398108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ru-RU" dirty="0"/>
              <a:t>Резервное копирование на основе </a:t>
            </a:r>
            <a:r>
              <a:rPr lang="ru-RU" dirty="0" smtClean="0"/>
              <a:t>LAN </a:t>
            </a:r>
            <a:br>
              <a:rPr lang="ru-RU" dirty="0" smtClean="0"/>
            </a:br>
            <a:r>
              <a:rPr lang="ru-RU" dirty="0" smtClean="0"/>
              <a:t>(</a:t>
            </a:r>
            <a:r>
              <a:rPr lang="ru-RU" dirty="0"/>
              <a:t>Топология LAN-</a:t>
            </a:r>
            <a:r>
              <a:rPr lang="ru-RU" dirty="0" err="1"/>
              <a:t>Base</a:t>
            </a:r>
            <a:r>
              <a:rPr lang="ru-RU" dirty="0"/>
              <a:t>)</a:t>
            </a:r>
          </a:p>
        </p:txBody>
      </p:sp>
      <p:grpSp>
        <p:nvGrpSpPr>
          <p:cNvPr id="155" name="组合 154"/>
          <p:cNvGrpSpPr/>
          <p:nvPr/>
        </p:nvGrpSpPr>
        <p:grpSpPr>
          <a:xfrm>
            <a:off x="2084254" y="1078054"/>
            <a:ext cx="8446418" cy="4696689"/>
            <a:chOff x="2099447" y="1296842"/>
            <a:chExt cx="8446418" cy="4696689"/>
          </a:xfrm>
        </p:grpSpPr>
        <p:sp>
          <p:nvSpPr>
            <p:cNvPr id="3" name="3df9af69-fd68-4a3d-bdd1-65592688b457"/>
            <p:cNvSpPr>
              <a:spLocks noChangeShapeType="1"/>
            </p:cNvSpPr>
            <p:nvPr/>
          </p:nvSpPr>
          <p:spPr bwMode="auto">
            <a:xfrm>
              <a:off x="7782003" y="2472845"/>
              <a:ext cx="20637" cy="2447925"/>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7f3f819e-5bbc-4860-a2ee-0c905dc3d996"/>
            <p:cNvSpPr>
              <a:spLocks noChangeShapeType="1"/>
            </p:cNvSpPr>
            <p:nvPr/>
          </p:nvSpPr>
          <p:spPr bwMode="auto">
            <a:xfrm>
              <a:off x="2826794" y="2472845"/>
              <a:ext cx="6362176"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4574f6f1-7c80-49cb-899e-831fa107315c"/>
            <p:cNvSpPr>
              <a:spLocks noChangeShapeType="1"/>
            </p:cNvSpPr>
            <p:nvPr/>
          </p:nvSpPr>
          <p:spPr bwMode="auto">
            <a:xfrm>
              <a:off x="3171693" y="2472845"/>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d06c7644-f78c-4082-84ca-48d549da8415"/>
            <p:cNvSpPr txBox="1">
              <a:spLocks noChangeArrowheads="1"/>
            </p:cNvSpPr>
            <p:nvPr/>
          </p:nvSpPr>
          <p:spPr bwMode="auto">
            <a:xfrm>
              <a:off x="2652547" y="4068595"/>
              <a:ext cx="1049614" cy="295417"/>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Файловая служба</a:t>
              </a:r>
            </a:p>
          </p:txBody>
        </p:sp>
        <p:sp>
          <p:nvSpPr>
            <p:cNvPr id="7" name="552951ee-279e-44df-b775-9930b99060dc"/>
            <p:cNvSpPr>
              <a:spLocks noChangeShapeType="1"/>
            </p:cNvSpPr>
            <p:nvPr/>
          </p:nvSpPr>
          <p:spPr bwMode="auto">
            <a:xfrm>
              <a:off x="5245247" y="2472845"/>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0d035e5c-c225-4ae9-a079-86191f8e0b90"/>
            <p:cNvSpPr txBox="1">
              <a:spLocks noChangeArrowheads="1"/>
            </p:cNvSpPr>
            <p:nvPr/>
          </p:nvSpPr>
          <p:spPr bwMode="auto">
            <a:xfrm>
              <a:off x="4515105" y="4068595"/>
              <a:ext cx="1684403" cy="295417"/>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Служба приложений</a:t>
              </a:r>
            </a:p>
          </p:txBody>
        </p:sp>
        <p:sp>
          <p:nvSpPr>
            <p:cNvPr id="9" name="9a0ca74c-2ca5-4aba-be87-086ab3215a6c"/>
            <p:cNvSpPr txBox="1">
              <a:spLocks noChangeArrowheads="1"/>
            </p:cNvSpPr>
            <p:nvPr/>
          </p:nvSpPr>
          <p:spPr bwMode="auto">
            <a:xfrm>
              <a:off x="8266763" y="2145740"/>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sp>
          <p:nvSpPr>
            <p:cNvPr id="10" name="d695a3dc-cb7e-4b85-8f08-339f20bbe570"/>
            <p:cNvSpPr>
              <a:spLocks noChangeShapeType="1"/>
            </p:cNvSpPr>
            <p:nvPr/>
          </p:nvSpPr>
          <p:spPr bwMode="auto">
            <a:xfrm>
              <a:off x="5974859" y="2112483"/>
              <a:ext cx="0" cy="360362"/>
            </a:xfrm>
            <a:prstGeom prst="line">
              <a:avLst/>
            </a:prstGeom>
            <a:noFill/>
            <a:ln w="5715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726b85b2-4bf0-4e11-a0ae-00e623fa1c3f"/>
            <p:cNvSpPr>
              <a:spLocks noChangeShapeType="1"/>
            </p:cNvSpPr>
            <p:nvPr/>
          </p:nvSpPr>
          <p:spPr bwMode="auto">
            <a:xfrm>
              <a:off x="3311791" y="2604862"/>
              <a:ext cx="4572000" cy="0"/>
            </a:xfrm>
            <a:prstGeom prst="line">
              <a:avLst/>
            </a:prstGeom>
            <a:noFill/>
            <a:ln w="31750">
              <a:solidFill>
                <a:srgbClr val="FF0000"/>
              </a:solidFill>
              <a:prstDash val="dash"/>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2f8e5088-bcb2-41ef-81ce-24df9cb4374b"/>
            <p:cNvSpPr>
              <a:spLocks noChangeShapeType="1"/>
            </p:cNvSpPr>
            <p:nvPr/>
          </p:nvSpPr>
          <p:spPr bwMode="auto">
            <a:xfrm>
              <a:off x="7921434" y="2591908"/>
              <a:ext cx="0" cy="457200"/>
            </a:xfrm>
            <a:prstGeom prst="line">
              <a:avLst/>
            </a:prstGeom>
            <a:noFill/>
            <a:ln w="31750">
              <a:solidFill>
                <a:srgbClr val="FF0000"/>
              </a:solidFill>
              <a:prstDash val="dash"/>
              <a:round/>
              <a:headEnd/>
              <a:tailEnd type="triangle" w="med" len="me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c04b6a45-950a-49d0-9527-9345844b3cb3"/>
            <p:cNvSpPr>
              <a:spLocks noChangeShapeType="1"/>
            </p:cNvSpPr>
            <p:nvPr/>
          </p:nvSpPr>
          <p:spPr bwMode="auto">
            <a:xfrm>
              <a:off x="3299250" y="2634358"/>
              <a:ext cx="0" cy="640080"/>
            </a:xfrm>
            <a:prstGeom prst="line">
              <a:avLst/>
            </a:prstGeom>
            <a:noFill/>
            <a:ln w="31750">
              <a:solidFill>
                <a:srgbClr val="FF0000"/>
              </a:solidFill>
              <a:prstDash val="dash"/>
              <a:round/>
              <a:headEnd type="triangle"/>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15c73018-ea53-4346-b5a5-422a994dbb9c"/>
            <p:cNvSpPr>
              <a:spLocks noChangeShapeType="1"/>
            </p:cNvSpPr>
            <p:nvPr/>
          </p:nvSpPr>
          <p:spPr bwMode="auto">
            <a:xfrm flipV="1">
              <a:off x="5415460" y="2720544"/>
              <a:ext cx="0" cy="365760"/>
            </a:xfrm>
            <a:prstGeom prst="line">
              <a:avLst/>
            </a:prstGeom>
            <a:noFill/>
            <a:ln w="31750">
              <a:solidFill>
                <a:srgbClr val="FF0000"/>
              </a:solidFill>
              <a:prstDash val="sys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8aaa49c5-3cd2-463e-943a-9714811e6838"/>
            <p:cNvSpPr>
              <a:spLocks noChangeShapeType="1"/>
            </p:cNvSpPr>
            <p:nvPr/>
          </p:nvSpPr>
          <p:spPr bwMode="auto">
            <a:xfrm>
              <a:off x="5447829" y="2705796"/>
              <a:ext cx="2194560" cy="0"/>
            </a:xfrm>
            <a:prstGeom prst="line">
              <a:avLst/>
            </a:prstGeom>
            <a:noFill/>
            <a:ln w="31750">
              <a:solidFill>
                <a:srgbClr val="FF0000"/>
              </a:solidFill>
              <a:prstDash val="sysDash"/>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02d26236-1f7e-4e11-8311-c69528a0f57c"/>
            <p:cNvSpPr>
              <a:spLocks noChangeShapeType="1"/>
            </p:cNvSpPr>
            <p:nvPr/>
          </p:nvSpPr>
          <p:spPr bwMode="auto">
            <a:xfrm>
              <a:off x="7670480" y="2727592"/>
              <a:ext cx="0" cy="320040"/>
            </a:xfrm>
            <a:prstGeom prst="line">
              <a:avLst/>
            </a:prstGeom>
            <a:noFill/>
            <a:ln w="31750">
              <a:solidFill>
                <a:srgbClr val="FF0000"/>
              </a:solidFill>
              <a:prstDash val="sysDash"/>
              <a:round/>
              <a:headEnd/>
              <a:tailEnd type="triangle" w="med" len="me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300e3c7e-d81c-4746-b746-2b4012c696a1"/>
            <p:cNvSpPr txBox="1">
              <a:spLocks noChangeArrowheads="1"/>
            </p:cNvSpPr>
            <p:nvPr/>
          </p:nvSpPr>
          <p:spPr bwMode="auto">
            <a:xfrm>
              <a:off x="3696191" y="2626192"/>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18" name="754b3bc3-5842-40fc-817b-5e49e790e21b"/>
            <p:cNvSpPr txBox="1">
              <a:spLocks noChangeArrowheads="1"/>
            </p:cNvSpPr>
            <p:nvPr/>
          </p:nvSpPr>
          <p:spPr bwMode="auto">
            <a:xfrm>
              <a:off x="5931310" y="2714638"/>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19" name="98df4e7b-2c7b-4c00-9396-5c57d790e19e"/>
            <p:cNvSpPr txBox="1">
              <a:spLocks noChangeArrowheads="1"/>
            </p:cNvSpPr>
            <p:nvPr/>
          </p:nvSpPr>
          <p:spPr bwMode="auto">
            <a:xfrm>
              <a:off x="8422239" y="5223393"/>
              <a:ext cx="2123626" cy="510861"/>
            </a:xfrm>
            <a:prstGeom prst="rect">
              <a:avLst/>
            </a:prstGeom>
            <a:noFill/>
            <a:ln w="9525" algn="ctr">
              <a:noFill/>
              <a:miter lim="800000"/>
              <a:headEnd/>
              <a:tailEnd/>
            </a:ln>
          </p:spPr>
          <p:txBody>
            <a:bodyPr wrap="none" lIns="79200" tIns="39600" rIns="79200" bIns="39600">
              <a:spAutoFit/>
            </a:bodyPr>
            <a:lstStyle/>
            <a:p>
              <a:pPr algn="ct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резервных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копий</a:t>
              </a:r>
            </a:p>
          </p:txBody>
        </p:sp>
        <p:sp>
          <p:nvSpPr>
            <p:cNvPr id="20" name="0717563c-9132-4e3a-920b-8061f19b4dfc"/>
            <p:cNvSpPr>
              <a:spLocks noChangeShapeType="1"/>
            </p:cNvSpPr>
            <p:nvPr/>
          </p:nvSpPr>
          <p:spPr bwMode="gray">
            <a:xfrm>
              <a:off x="7677957" y="3970985"/>
              <a:ext cx="0" cy="792162"/>
            </a:xfrm>
            <a:prstGeom prst="line">
              <a:avLst/>
            </a:prstGeom>
            <a:noFill/>
            <a:ln w="31750">
              <a:solidFill>
                <a:srgbClr val="FF0000"/>
              </a:solidFill>
              <a:prstDash val="sysDash"/>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36e1d7fc-ebae-4b06-b485-5ea1523a9d8c"/>
            <p:cNvSpPr>
              <a:spLocks noChangeShapeType="1"/>
            </p:cNvSpPr>
            <p:nvPr/>
          </p:nvSpPr>
          <p:spPr bwMode="gray">
            <a:xfrm>
              <a:off x="7928911" y="3838253"/>
              <a:ext cx="0" cy="914400"/>
            </a:xfrm>
            <a:prstGeom prst="line">
              <a:avLst/>
            </a:prstGeom>
            <a:noFill/>
            <a:ln w="31750">
              <a:solidFill>
                <a:srgbClr val="FF0000"/>
              </a:solidFill>
              <a:prstDash val="dash"/>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dc3abf66-4d7b-4741-8448-f9c3ed51bc45"/>
            <p:cNvSpPr>
              <a:spLocks noChangeShapeType="1"/>
            </p:cNvSpPr>
            <p:nvPr/>
          </p:nvSpPr>
          <p:spPr bwMode="auto">
            <a:xfrm>
              <a:off x="3033390" y="2343131"/>
              <a:ext cx="502920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dc64dff6-b837-4895-9094-8bfc36127754"/>
            <p:cNvSpPr>
              <a:spLocks noChangeShapeType="1"/>
            </p:cNvSpPr>
            <p:nvPr/>
          </p:nvSpPr>
          <p:spPr bwMode="gray">
            <a:xfrm>
              <a:off x="3019960" y="2328383"/>
              <a:ext cx="0" cy="731520"/>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dc64dff6-b837-4895-9094-8bfc36127754"/>
            <p:cNvSpPr>
              <a:spLocks noChangeShapeType="1"/>
            </p:cNvSpPr>
            <p:nvPr/>
          </p:nvSpPr>
          <p:spPr bwMode="gray">
            <a:xfrm flipV="1">
              <a:off x="8023405" y="2328382"/>
              <a:ext cx="12370" cy="757921"/>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0d035e5c-c225-4ae9-a079-86191f8e0b90"/>
            <p:cNvSpPr txBox="1">
              <a:spLocks noChangeArrowheads="1"/>
            </p:cNvSpPr>
            <p:nvPr/>
          </p:nvSpPr>
          <p:spPr bwMode="auto">
            <a:xfrm>
              <a:off x="4320534" y="3416421"/>
              <a:ext cx="644054"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a:t>
              </a:r>
            </a:p>
          </p:txBody>
        </p:sp>
        <p:sp>
          <p:nvSpPr>
            <p:cNvPr id="26" name="0d035e5c-c225-4ae9-a079-86191f8e0b90"/>
            <p:cNvSpPr txBox="1">
              <a:spLocks noChangeArrowheads="1"/>
            </p:cNvSpPr>
            <p:nvPr/>
          </p:nvSpPr>
          <p:spPr bwMode="auto">
            <a:xfrm>
              <a:off x="2191435" y="3416421"/>
              <a:ext cx="644054"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a:t>
              </a:r>
            </a:p>
          </p:txBody>
        </p:sp>
        <p:sp>
          <p:nvSpPr>
            <p:cNvPr id="27" name="dc64dff6-b837-4895-9094-8bfc36127754"/>
            <p:cNvSpPr>
              <a:spLocks noChangeShapeType="1"/>
            </p:cNvSpPr>
            <p:nvPr/>
          </p:nvSpPr>
          <p:spPr bwMode="gray">
            <a:xfrm>
              <a:off x="5102637" y="2328383"/>
              <a:ext cx="0" cy="731520"/>
            </a:xfrm>
            <a:prstGeom prst="line">
              <a:avLst/>
            </a:prstGeom>
            <a:noFill/>
            <a:ln w="38100">
              <a:solidFill>
                <a:srgbClr val="0099CC"/>
              </a:solidFill>
              <a:prstDash val="sysDot"/>
              <a:round/>
              <a:headEnd/>
              <a:tailEnd type="triangle" w="med" len="me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Groep 187"/>
            <p:cNvGrpSpPr/>
            <p:nvPr/>
          </p:nvGrpSpPr>
          <p:grpSpPr>
            <a:xfrm>
              <a:off x="2099447" y="5456799"/>
              <a:ext cx="1922156" cy="536732"/>
              <a:chOff x="1348790" y="5526075"/>
              <a:chExt cx="1922156" cy="536732"/>
            </a:xfrm>
          </p:grpSpPr>
          <p:sp>
            <p:nvSpPr>
              <p:cNvPr id="29" name="6e37974b-8f39-435b-ad4b-665c61fe9a72"/>
              <p:cNvSpPr txBox="1">
                <a:spLocks noChangeArrowheads="1"/>
              </p:cNvSpPr>
              <p:nvPr/>
            </p:nvSpPr>
            <p:spPr bwMode="auto">
              <a:xfrm>
                <a:off x="1348790" y="5526075"/>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30" name="ad3ff8a3-9fdf-4b66-b67c-0ec3283b4449"/>
              <p:cNvSpPr>
                <a:spLocks noChangeShapeType="1"/>
              </p:cNvSpPr>
              <p:nvPr/>
            </p:nvSpPr>
            <p:spPr bwMode="auto">
              <a:xfrm>
                <a:off x="2813746"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3d787423-1af5-4c86-8db1-ceab65d33764"/>
              <p:cNvSpPr>
                <a:spLocks noChangeShapeType="1"/>
              </p:cNvSpPr>
              <p:nvPr/>
            </p:nvSpPr>
            <p:spPr bwMode="auto">
              <a:xfrm>
                <a:off x="2813746"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c5f3b563-625c-4467-b3ec-d5e5741883aa"/>
              <p:cNvSpPr txBox="1">
                <a:spLocks noChangeArrowheads="1"/>
              </p:cNvSpPr>
              <p:nvPr/>
            </p:nvSpPr>
            <p:spPr bwMode="auto">
              <a:xfrm>
                <a:off x="1348790" y="5738957"/>
                <a:ext cx="768350" cy="323850"/>
              </a:xfrm>
              <a:prstGeom prst="rect">
                <a:avLst/>
              </a:prstGeom>
              <a:noFill/>
              <a:ln w="9525" algn="ctr">
                <a:noFill/>
                <a:miter lim="800000"/>
                <a:headEnd/>
                <a:tailEnd/>
              </a:ln>
            </p:spPr>
            <p:txBody>
              <a:bodyPr wrap="none" lIns="79200" tIns="39600" rIns="79200" bIns="39600">
                <a:no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команд</a:t>
                </a:r>
              </a:p>
            </p:txBody>
          </p:sp>
        </p:grpSp>
        <p:grpSp>
          <p:nvGrpSpPr>
            <p:cNvPr id="33" name="组合 32"/>
            <p:cNvGrpSpPr>
              <a:grpSpLocks noChangeAspect="1"/>
            </p:cNvGrpSpPr>
            <p:nvPr/>
          </p:nvGrpSpPr>
          <p:grpSpPr>
            <a:xfrm>
              <a:off x="2865026" y="3014198"/>
              <a:ext cx="844836" cy="1008000"/>
              <a:chOff x="1596351" y="1240543"/>
              <a:chExt cx="864712" cy="1031715"/>
            </a:xfrm>
          </p:grpSpPr>
          <p:grpSp>
            <p:nvGrpSpPr>
              <p:cNvPr id="34" name="组合 33"/>
              <p:cNvGrpSpPr/>
              <p:nvPr/>
            </p:nvGrpSpPr>
            <p:grpSpPr>
              <a:xfrm>
                <a:off x="1596351" y="1240543"/>
                <a:ext cx="693123" cy="1008000"/>
                <a:chOff x="1596351" y="1240543"/>
                <a:chExt cx="693123" cy="1008000"/>
              </a:xfrm>
            </p:grpSpPr>
            <p:sp>
              <p:nvSpPr>
                <p:cNvPr id="39" name="圆角矩形 3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5" name="组合 34"/>
              <p:cNvGrpSpPr/>
              <p:nvPr/>
            </p:nvGrpSpPr>
            <p:grpSpPr>
              <a:xfrm>
                <a:off x="1819353" y="1692649"/>
                <a:ext cx="641710" cy="579609"/>
                <a:chOff x="1819353" y="1692649"/>
                <a:chExt cx="641710" cy="579609"/>
              </a:xfrm>
            </p:grpSpPr>
            <p:sp>
              <p:nvSpPr>
                <p:cNvPr id="36" name="任意多边形 35"/>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圆角矩形 37"/>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45" name="Freeform 191"/>
            <p:cNvSpPr>
              <a:spLocks/>
            </p:cNvSpPr>
            <p:nvPr/>
          </p:nvSpPr>
          <p:spPr bwMode="auto">
            <a:xfrm>
              <a:off x="6092523" y="3144338"/>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46" name="组合 45"/>
            <p:cNvGrpSpPr/>
            <p:nvPr/>
          </p:nvGrpSpPr>
          <p:grpSpPr>
            <a:xfrm>
              <a:off x="4935942" y="3043311"/>
              <a:ext cx="727494" cy="1038718"/>
              <a:chOff x="9580971" y="3985830"/>
              <a:chExt cx="727494" cy="1038718"/>
            </a:xfrm>
          </p:grpSpPr>
          <p:grpSp>
            <p:nvGrpSpPr>
              <p:cNvPr id="47" name="组合 46"/>
              <p:cNvGrpSpPr/>
              <p:nvPr/>
            </p:nvGrpSpPr>
            <p:grpSpPr>
              <a:xfrm>
                <a:off x="9580971" y="3985830"/>
                <a:ext cx="693123" cy="1008000"/>
                <a:chOff x="1596351" y="1240543"/>
                <a:chExt cx="693123" cy="1008000"/>
              </a:xfrm>
            </p:grpSpPr>
            <p:sp>
              <p:nvSpPr>
                <p:cNvPr id="57" name="圆角矩形 5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矩形 6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矩形 6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8" name="组合 47"/>
              <p:cNvGrpSpPr/>
              <p:nvPr/>
            </p:nvGrpSpPr>
            <p:grpSpPr>
              <a:xfrm>
                <a:off x="9856718" y="4436505"/>
                <a:ext cx="451747" cy="588043"/>
                <a:chOff x="8356436" y="1363476"/>
                <a:chExt cx="756001" cy="984098"/>
              </a:xfrm>
            </p:grpSpPr>
            <p:grpSp>
              <p:nvGrpSpPr>
                <p:cNvPr id="49" name="组合 48"/>
                <p:cNvGrpSpPr/>
                <p:nvPr/>
              </p:nvGrpSpPr>
              <p:grpSpPr>
                <a:xfrm>
                  <a:off x="8356436" y="1363476"/>
                  <a:ext cx="756001" cy="984098"/>
                  <a:chOff x="2995127" y="697010"/>
                  <a:chExt cx="1007709" cy="1033674"/>
                </a:xfrm>
              </p:grpSpPr>
              <p:sp>
                <p:nvSpPr>
                  <p:cNvPr id="55" name="任意多边形 54"/>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椭圆 55"/>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0" name="组合 49"/>
                <p:cNvGrpSpPr/>
                <p:nvPr/>
              </p:nvGrpSpPr>
              <p:grpSpPr>
                <a:xfrm>
                  <a:off x="8580337" y="1725847"/>
                  <a:ext cx="290395" cy="422319"/>
                  <a:chOff x="1596351" y="1240543"/>
                  <a:chExt cx="693123" cy="1008000"/>
                </a:xfrm>
              </p:grpSpPr>
              <p:sp>
                <p:nvSpPr>
                  <p:cNvPr id="51" name="圆角矩形 50"/>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矩形 5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矩形 5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grpSp>
          <p:nvGrpSpPr>
            <p:cNvPr id="63" name="组合 62"/>
            <p:cNvGrpSpPr/>
            <p:nvPr/>
          </p:nvGrpSpPr>
          <p:grpSpPr>
            <a:xfrm>
              <a:off x="7379791" y="4858549"/>
              <a:ext cx="1008000" cy="936000"/>
              <a:chOff x="2731087" y="4020522"/>
              <a:chExt cx="1075940" cy="816173"/>
            </a:xfrm>
          </p:grpSpPr>
          <p:grpSp>
            <p:nvGrpSpPr>
              <p:cNvPr id="64" name="组合 63"/>
              <p:cNvGrpSpPr/>
              <p:nvPr/>
            </p:nvGrpSpPr>
            <p:grpSpPr>
              <a:xfrm>
                <a:off x="2731087" y="4020522"/>
                <a:ext cx="1075940" cy="262130"/>
                <a:chOff x="3452616" y="3954103"/>
                <a:chExt cx="2929367" cy="713678"/>
              </a:xfrm>
            </p:grpSpPr>
            <p:sp>
              <p:nvSpPr>
                <p:cNvPr id="105" name="矩形 104"/>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6" name="组合 105"/>
                <p:cNvGrpSpPr/>
                <p:nvPr/>
              </p:nvGrpSpPr>
              <p:grpSpPr>
                <a:xfrm>
                  <a:off x="3663035" y="4066044"/>
                  <a:ext cx="769434" cy="230706"/>
                  <a:chOff x="4550262" y="3256156"/>
                  <a:chExt cx="769434" cy="230706"/>
                </a:xfrm>
              </p:grpSpPr>
              <p:sp>
                <p:nvSpPr>
                  <p:cNvPr id="122" name="矩形 12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3" name="直接连接符 12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532583" y="4066044"/>
                  <a:ext cx="769434" cy="230706"/>
                  <a:chOff x="4550262" y="3256156"/>
                  <a:chExt cx="769434" cy="230706"/>
                </a:xfrm>
              </p:grpSpPr>
              <p:sp>
                <p:nvSpPr>
                  <p:cNvPr id="120" name="矩形 11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1" name="直接连接符 12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5402131" y="4066044"/>
                  <a:ext cx="769434" cy="230706"/>
                  <a:chOff x="4550262" y="3256156"/>
                  <a:chExt cx="769434" cy="230706"/>
                </a:xfrm>
              </p:grpSpPr>
              <p:sp>
                <p:nvSpPr>
                  <p:cNvPr id="118" name="矩形 11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9" name="直接连接符 11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a:off x="3663035" y="4330174"/>
                  <a:ext cx="769434" cy="230706"/>
                  <a:chOff x="4550262" y="3256156"/>
                  <a:chExt cx="769434" cy="230706"/>
                </a:xfrm>
              </p:grpSpPr>
              <p:sp>
                <p:nvSpPr>
                  <p:cNvPr id="116" name="矩形 11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7" name="直接连接符 11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0" name="组合 109"/>
                <p:cNvGrpSpPr/>
                <p:nvPr/>
              </p:nvGrpSpPr>
              <p:grpSpPr>
                <a:xfrm>
                  <a:off x="4532583" y="4330174"/>
                  <a:ext cx="769434" cy="230706"/>
                  <a:chOff x="4550262" y="3256156"/>
                  <a:chExt cx="769434" cy="230706"/>
                </a:xfrm>
              </p:grpSpPr>
              <p:sp>
                <p:nvSpPr>
                  <p:cNvPr id="114" name="矩形 11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5" name="直接连接符 11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a:xfrm>
                  <a:off x="5402131" y="4330174"/>
                  <a:ext cx="769434" cy="230706"/>
                  <a:chOff x="4550262" y="3256156"/>
                  <a:chExt cx="769434" cy="230706"/>
                </a:xfrm>
              </p:grpSpPr>
              <p:sp>
                <p:nvSpPr>
                  <p:cNvPr id="112" name="矩形 11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3" name="直接连接符 11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5" name="组合 64"/>
              <p:cNvGrpSpPr/>
              <p:nvPr/>
            </p:nvGrpSpPr>
            <p:grpSpPr>
              <a:xfrm>
                <a:off x="2731087" y="4297543"/>
                <a:ext cx="1075940" cy="262130"/>
                <a:chOff x="3452616" y="3954103"/>
                <a:chExt cx="2929367" cy="713678"/>
              </a:xfrm>
            </p:grpSpPr>
            <p:sp>
              <p:nvSpPr>
                <p:cNvPr id="86" name="矩形 85"/>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7" name="组合 86"/>
                <p:cNvGrpSpPr/>
                <p:nvPr/>
              </p:nvGrpSpPr>
              <p:grpSpPr>
                <a:xfrm>
                  <a:off x="3663035" y="4066044"/>
                  <a:ext cx="769434" cy="230706"/>
                  <a:chOff x="4550262" y="3256156"/>
                  <a:chExt cx="769434" cy="230706"/>
                </a:xfrm>
              </p:grpSpPr>
              <p:sp>
                <p:nvSpPr>
                  <p:cNvPr id="103" name="矩形 10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4" name="直接连接符 10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4532583" y="4066044"/>
                  <a:ext cx="769434" cy="230706"/>
                  <a:chOff x="4550262" y="3256156"/>
                  <a:chExt cx="769434" cy="230706"/>
                </a:xfrm>
              </p:grpSpPr>
              <p:sp>
                <p:nvSpPr>
                  <p:cNvPr id="101" name="矩形 10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2" name="直接连接符 10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5402131" y="4066044"/>
                  <a:ext cx="769434" cy="230706"/>
                  <a:chOff x="4550262" y="3256156"/>
                  <a:chExt cx="769434" cy="230706"/>
                </a:xfrm>
              </p:grpSpPr>
              <p:sp>
                <p:nvSpPr>
                  <p:cNvPr id="99" name="矩形 9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0" name="直接连接符 9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3663035" y="4330174"/>
                  <a:ext cx="769434" cy="230706"/>
                  <a:chOff x="4550262" y="3256156"/>
                  <a:chExt cx="769434" cy="230706"/>
                </a:xfrm>
              </p:grpSpPr>
              <p:sp>
                <p:nvSpPr>
                  <p:cNvPr id="97" name="矩形 9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8" name="直接连接符 9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4532583" y="4330174"/>
                  <a:ext cx="769434" cy="230706"/>
                  <a:chOff x="4550262" y="3256156"/>
                  <a:chExt cx="769434" cy="230706"/>
                </a:xfrm>
              </p:grpSpPr>
              <p:sp>
                <p:nvSpPr>
                  <p:cNvPr id="95" name="矩形 9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6" name="直接连接符 9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92" name="组合 91"/>
                <p:cNvGrpSpPr/>
                <p:nvPr/>
              </p:nvGrpSpPr>
              <p:grpSpPr>
                <a:xfrm>
                  <a:off x="5402131" y="4330174"/>
                  <a:ext cx="769434" cy="230706"/>
                  <a:chOff x="4550262" y="3256156"/>
                  <a:chExt cx="769434" cy="230706"/>
                </a:xfrm>
              </p:grpSpPr>
              <p:sp>
                <p:nvSpPr>
                  <p:cNvPr id="93" name="矩形 9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4" name="直接连接符 9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6" name="组合 65"/>
              <p:cNvGrpSpPr/>
              <p:nvPr/>
            </p:nvGrpSpPr>
            <p:grpSpPr>
              <a:xfrm>
                <a:off x="2731087" y="4574565"/>
                <a:ext cx="1075940" cy="262130"/>
                <a:chOff x="3452616" y="3954103"/>
                <a:chExt cx="2929367" cy="713678"/>
              </a:xfrm>
            </p:grpSpPr>
            <p:sp>
              <p:nvSpPr>
                <p:cNvPr id="67" name="矩形 66"/>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8" name="组合 67"/>
                <p:cNvGrpSpPr/>
                <p:nvPr/>
              </p:nvGrpSpPr>
              <p:grpSpPr>
                <a:xfrm>
                  <a:off x="3663035" y="4066044"/>
                  <a:ext cx="769434" cy="230706"/>
                  <a:chOff x="4550262" y="3256156"/>
                  <a:chExt cx="769434" cy="230706"/>
                </a:xfrm>
              </p:grpSpPr>
              <p:sp>
                <p:nvSpPr>
                  <p:cNvPr id="84" name="矩形 8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5" name="直接连接符 8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532583" y="4066044"/>
                  <a:ext cx="769434" cy="230706"/>
                  <a:chOff x="4550262" y="3256156"/>
                  <a:chExt cx="769434" cy="230706"/>
                </a:xfrm>
              </p:grpSpPr>
              <p:sp>
                <p:nvSpPr>
                  <p:cNvPr id="82" name="矩形 8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3" name="直接连接符 8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402131" y="4066044"/>
                  <a:ext cx="769434" cy="230706"/>
                  <a:chOff x="4550262" y="3256156"/>
                  <a:chExt cx="769434" cy="230706"/>
                </a:xfrm>
              </p:grpSpPr>
              <p:sp>
                <p:nvSpPr>
                  <p:cNvPr id="80" name="矩形 7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1" name="直接连接符 8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a:off x="3663035" y="4330174"/>
                  <a:ext cx="769434" cy="230706"/>
                  <a:chOff x="4550262" y="3256156"/>
                  <a:chExt cx="769434" cy="230706"/>
                </a:xfrm>
              </p:grpSpPr>
              <p:sp>
                <p:nvSpPr>
                  <p:cNvPr id="78" name="矩形 7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9" name="直接连接符 7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a:off x="4532583" y="4330174"/>
                  <a:ext cx="769434" cy="230706"/>
                  <a:chOff x="4550262" y="3256156"/>
                  <a:chExt cx="769434" cy="230706"/>
                </a:xfrm>
              </p:grpSpPr>
              <p:sp>
                <p:nvSpPr>
                  <p:cNvPr id="76" name="矩形 7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7" name="直接连接符 7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5402131" y="4330174"/>
                  <a:ext cx="769434" cy="230706"/>
                  <a:chOff x="4550262" y="3256156"/>
                  <a:chExt cx="769434" cy="230706"/>
                </a:xfrm>
              </p:grpSpPr>
              <p:sp>
                <p:nvSpPr>
                  <p:cNvPr id="74" name="矩形 7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5" name="直接连接符 7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nvGrpSpPr>
            <p:cNvPr id="124" name="组合 123"/>
            <p:cNvGrpSpPr/>
            <p:nvPr/>
          </p:nvGrpSpPr>
          <p:grpSpPr>
            <a:xfrm>
              <a:off x="7563076" y="3131069"/>
              <a:ext cx="562498" cy="872376"/>
              <a:chOff x="1596351" y="1240543"/>
              <a:chExt cx="693123" cy="1008000"/>
            </a:xfrm>
          </p:grpSpPr>
          <p:sp>
            <p:nvSpPr>
              <p:cNvPr id="125" name="圆角矩形 124"/>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1" name="组合 130"/>
            <p:cNvGrpSpPr/>
            <p:nvPr/>
          </p:nvGrpSpPr>
          <p:grpSpPr>
            <a:xfrm>
              <a:off x="5892046" y="1527904"/>
              <a:ext cx="203633" cy="604473"/>
              <a:chOff x="3939910" y="1151257"/>
              <a:chExt cx="247916" cy="735926"/>
            </a:xfrm>
          </p:grpSpPr>
          <p:sp>
            <p:nvSpPr>
              <p:cNvPr id="132" name="圆角矩形 131"/>
              <p:cNvSpPr/>
              <p:nvPr/>
            </p:nvSpPr>
            <p:spPr>
              <a:xfrm>
                <a:off x="3939910" y="1151257"/>
                <a:ext cx="247916" cy="45720"/>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3" name="组合 132"/>
              <p:cNvGrpSpPr/>
              <p:nvPr/>
            </p:nvGrpSpPr>
            <p:grpSpPr>
              <a:xfrm>
                <a:off x="3969717" y="1779183"/>
                <a:ext cx="188302" cy="108000"/>
                <a:chOff x="3934613" y="1798115"/>
                <a:chExt cx="188302" cy="108000"/>
              </a:xfrm>
            </p:grpSpPr>
            <p:sp>
              <p:nvSpPr>
                <p:cNvPr id="134" name="矩形 133"/>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矩形 135"/>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7" name="矩形 136"/>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8" name="矩形 137"/>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39" name="组合 138"/>
            <p:cNvGrpSpPr>
              <a:grpSpLocks noChangeAspect="1"/>
            </p:cNvGrpSpPr>
            <p:nvPr/>
          </p:nvGrpSpPr>
          <p:grpSpPr>
            <a:xfrm>
              <a:off x="5415460" y="1296842"/>
              <a:ext cx="1008000" cy="778085"/>
              <a:chOff x="865441" y="1926441"/>
              <a:chExt cx="1026340" cy="792242"/>
            </a:xfrm>
          </p:grpSpPr>
          <p:grpSp>
            <p:nvGrpSpPr>
              <p:cNvPr id="140" name="组合 139"/>
              <p:cNvGrpSpPr/>
              <p:nvPr/>
            </p:nvGrpSpPr>
            <p:grpSpPr>
              <a:xfrm>
                <a:off x="1542973" y="1926441"/>
                <a:ext cx="348808" cy="789861"/>
                <a:chOff x="3851537" y="1003002"/>
                <a:chExt cx="424662" cy="961629"/>
              </a:xfrm>
            </p:grpSpPr>
            <p:sp>
              <p:nvSpPr>
                <p:cNvPr id="145" name="圆角矩形 144"/>
                <p:cNvSpPr/>
                <p:nvPr/>
              </p:nvSpPr>
              <p:spPr>
                <a:xfrm>
                  <a:off x="3851537" y="1003002"/>
                  <a:ext cx="424662" cy="961629"/>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6" name="组合 145"/>
                <p:cNvGrpSpPr/>
                <p:nvPr/>
              </p:nvGrpSpPr>
              <p:grpSpPr>
                <a:xfrm>
                  <a:off x="3939910" y="1151256"/>
                  <a:ext cx="247916" cy="157787"/>
                  <a:chOff x="3939910" y="1151256"/>
                  <a:chExt cx="247916" cy="157787"/>
                </a:xfrm>
              </p:grpSpPr>
              <p:sp>
                <p:nvSpPr>
                  <p:cNvPr id="153" name="圆角矩形 152"/>
                  <p:cNvSpPr/>
                  <p:nvPr/>
                </p:nvSpPr>
                <p:spPr>
                  <a:xfrm>
                    <a:off x="3939910" y="1151256"/>
                    <a:ext cx="247916" cy="45719"/>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4" name="椭圆 153"/>
                  <p:cNvSpPr/>
                  <p:nvPr/>
                </p:nvSpPr>
                <p:spPr>
                  <a:xfrm>
                    <a:off x="4142107" y="12633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7" name="组合 146"/>
                <p:cNvGrpSpPr/>
                <p:nvPr/>
              </p:nvGrpSpPr>
              <p:grpSpPr>
                <a:xfrm>
                  <a:off x="3969717" y="1779183"/>
                  <a:ext cx="188302" cy="108000"/>
                  <a:chOff x="3934613" y="1798115"/>
                  <a:chExt cx="188302" cy="108000"/>
                </a:xfrm>
              </p:grpSpPr>
              <p:sp>
                <p:nvSpPr>
                  <p:cNvPr id="148" name="矩形 147"/>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矩形 148"/>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41" name="矩形 140"/>
              <p:cNvSpPr/>
              <p:nvPr/>
            </p:nvSpPr>
            <p:spPr>
              <a:xfrm>
                <a:off x="1126105" y="2630135"/>
                <a:ext cx="191174" cy="8854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42" name="组合 141"/>
              <p:cNvGrpSpPr/>
              <p:nvPr/>
            </p:nvGrpSpPr>
            <p:grpSpPr>
              <a:xfrm>
                <a:off x="865441" y="2097381"/>
                <a:ext cx="712502" cy="525696"/>
                <a:chOff x="2367195" y="2181956"/>
                <a:chExt cx="712502" cy="525696"/>
              </a:xfrm>
            </p:grpSpPr>
            <p:sp>
              <p:nvSpPr>
                <p:cNvPr id="143" name="圆角矩形 142"/>
                <p:cNvSpPr/>
                <p:nvPr/>
              </p:nvSpPr>
              <p:spPr>
                <a:xfrm>
                  <a:off x="2367195" y="2181956"/>
                  <a:ext cx="712502" cy="525696"/>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4" name="圆角矩形 143"/>
                <p:cNvSpPr/>
                <p:nvPr/>
              </p:nvSpPr>
              <p:spPr>
                <a:xfrm>
                  <a:off x="2396505" y="2213551"/>
                  <a:ext cx="653883" cy="462506"/>
                </a:xfrm>
                <a:prstGeom prst="roundRect">
                  <a:avLst>
                    <a:gd name="adj" fmla="val 5010"/>
                  </a:avLst>
                </a:prstGeom>
                <a:solidFill>
                  <a:schemeClr val="bg1"/>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Tree>
    <p:extLst>
      <p:ext uri="{BB962C8B-B14F-4D97-AF65-F5344CB8AC3E}">
        <p14:creationId xmlns:p14="http://schemas.microsoft.com/office/powerpoint/2010/main" val="4185353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313560"/>
            <a:ext cx="10728325" cy="497095"/>
          </a:xfrm>
        </p:spPr>
        <p:txBody>
          <a:bodyPr>
            <a:normAutofit fontScale="90000"/>
          </a:bodyPr>
          <a:lstStyle/>
          <a:p>
            <a:r>
              <a:rPr lang="ru-RU" dirty="0"/>
              <a:t>Бессетевое резервное копирование </a:t>
            </a:r>
            <a:r>
              <a:rPr lang="ru-RU" dirty="0" smtClean="0"/>
              <a:t/>
            </a:r>
            <a:br>
              <a:rPr lang="ru-RU" dirty="0" smtClean="0"/>
            </a:br>
            <a:r>
              <a:rPr lang="ru-RU" dirty="0" smtClean="0"/>
              <a:t>(</a:t>
            </a:r>
            <a:r>
              <a:rPr lang="ru-RU" dirty="0"/>
              <a:t>Топология LAN-</a:t>
            </a:r>
            <a:r>
              <a:rPr lang="ru-RU" dirty="0" err="1"/>
              <a:t>Free</a:t>
            </a:r>
            <a:r>
              <a:rPr lang="ru-RU" dirty="0"/>
              <a:t>)</a:t>
            </a:r>
          </a:p>
        </p:txBody>
      </p:sp>
      <p:grpSp>
        <p:nvGrpSpPr>
          <p:cNvPr id="137" name="组合 136"/>
          <p:cNvGrpSpPr/>
          <p:nvPr/>
        </p:nvGrpSpPr>
        <p:grpSpPr>
          <a:xfrm>
            <a:off x="2060744" y="1152095"/>
            <a:ext cx="8784630" cy="4400045"/>
            <a:chOff x="2208439" y="1537403"/>
            <a:chExt cx="8784630" cy="4400045"/>
          </a:xfrm>
        </p:grpSpPr>
        <p:sp>
          <p:nvSpPr>
            <p:cNvPr id="3" name="67b9bb78-6cd8-48df-ae06-1e8167754e6e"/>
            <p:cNvSpPr>
              <a:spLocks noChangeShapeType="1"/>
            </p:cNvSpPr>
            <p:nvPr/>
          </p:nvSpPr>
          <p:spPr bwMode="auto">
            <a:xfrm flipH="1">
              <a:off x="3808060" y="3946913"/>
              <a:ext cx="1210969" cy="527783"/>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19030" y="3946913"/>
              <a:ext cx="1183406" cy="56270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3df9af69-fd68-4a3d-bdd1-65592688b457"/>
            <p:cNvSpPr>
              <a:spLocks noChangeShapeType="1"/>
            </p:cNvSpPr>
            <p:nvPr/>
          </p:nvSpPr>
          <p:spPr bwMode="auto">
            <a:xfrm>
              <a:off x="8008149" y="1702044"/>
              <a:ext cx="20536" cy="236772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a:off x="5760489" y="3046745"/>
              <a:ext cx="2146501"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34265"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67823" y="2295760"/>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553825"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sp>
          <p:nvSpPr>
            <p:cNvPr id="10" name="a4a8efa6-90ef-4a04-833d-84035375d86c"/>
            <p:cNvSpPr>
              <a:spLocks noChangeShapeType="1"/>
            </p:cNvSpPr>
            <p:nvPr/>
          </p:nvSpPr>
          <p:spPr bwMode="auto">
            <a:xfrm>
              <a:off x="2908702" y="3046744"/>
              <a:ext cx="1443995"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70"/>
            <p:cNvSpPr>
              <a:spLocks/>
            </p:cNvSpPr>
            <p:nvPr/>
          </p:nvSpPr>
          <p:spPr bwMode="auto">
            <a:xfrm>
              <a:off x="4168149" y="3527956"/>
              <a:ext cx="1778522" cy="837912"/>
            </a:xfrm>
            <a:custGeom>
              <a:avLst/>
              <a:gdLst>
                <a:gd name="T0" fmla="*/ 17987 w 1080"/>
                <a:gd name="T1" fmla="*/ 6329 h 791"/>
                <a:gd name="T2" fmla="*/ 17706 w 1080"/>
                <a:gd name="T3" fmla="*/ 5840 h 791"/>
                <a:gd name="T4" fmla="*/ 17244 w 1080"/>
                <a:gd name="T5" fmla="*/ 5435 h 791"/>
                <a:gd name="T6" fmla="*/ 17314 w 1080"/>
                <a:gd name="T7" fmla="*/ 5175 h 791"/>
                <a:gd name="T8" fmla="*/ 17351 w 1080"/>
                <a:gd name="T9" fmla="*/ 4914 h 791"/>
                <a:gd name="T10" fmla="*/ 17216 w 1080"/>
                <a:gd name="T11" fmla="*/ 4217 h 791"/>
                <a:gd name="T12" fmla="*/ 16180 w 1080"/>
                <a:gd name="T13" fmla="*/ 3040 h 791"/>
                <a:gd name="T14" fmla="*/ 14346 w 1080"/>
                <a:gd name="T15" fmla="*/ 2369 h 791"/>
                <a:gd name="T16" fmla="*/ 13123 w 1080"/>
                <a:gd name="T17" fmla="*/ 1292 h 791"/>
                <a:gd name="T18" fmla="*/ 11437 w 1080"/>
                <a:gd name="T19" fmla="*/ 262 h 791"/>
                <a:gd name="T20" fmla="*/ 8984 w 1080"/>
                <a:gd name="T21" fmla="*/ 16 h 791"/>
                <a:gd name="T22" fmla="*/ 7193 w 1080"/>
                <a:gd name="T23" fmla="*/ 378 h 791"/>
                <a:gd name="T24" fmla="*/ 5782 w 1080"/>
                <a:gd name="T25" fmla="*/ 1155 h 791"/>
                <a:gd name="T26" fmla="*/ 5024 w 1080"/>
                <a:gd name="T27" fmla="*/ 1832 h 791"/>
                <a:gd name="T28" fmla="*/ 4673 w 1080"/>
                <a:gd name="T29" fmla="*/ 1831 h 791"/>
                <a:gd name="T30" fmla="*/ 4293 w 1080"/>
                <a:gd name="T31" fmla="*/ 1832 h 791"/>
                <a:gd name="T32" fmla="*/ 2459 w 1080"/>
                <a:gd name="T33" fmla="*/ 2200 h 791"/>
                <a:gd name="T34" fmla="*/ 603 w 1080"/>
                <a:gd name="T35" fmla="*/ 3341 h 791"/>
                <a:gd name="T36" fmla="*/ 0 w 1080"/>
                <a:gd name="T37" fmla="*/ 4919 h 791"/>
                <a:gd name="T38" fmla="*/ 315 w 1080"/>
                <a:gd name="T39" fmla="*/ 5792 h 791"/>
                <a:gd name="T40" fmla="*/ 1069 w 1080"/>
                <a:gd name="T41" fmla="*/ 6531 h 791"/>
                <a:gd name="T42" fmla="*/ 1525 w 1080"/>
                <a:gd name="T43" fmla="*/ 7070 h 791"/>
                <a:gd name="T44" fmla="*/ 1003 w 1080"/>
                <a:gd name="T45" fmla="*/ 7647 h 791"/>
                <a:gd name="T46" fmla="*/ 772 w 1080"/>
                <a:gd name="T47" fmla="*/ 8307 h 791"/>
                <a:gd name="T48" fmla="*/ 1125 w 1080"/>
                <a:gd name="T49" fmla="*/ 9320 h 791"/>
                <a:gd name="T50" fmla="*/ 2415 w 1080"/>
                <a:gd name="T51" fmla="*/ 10151 h 791"/>
                <a:gd name="T52" fmla="*/ 4321 w 1080"/>
                <a:gd name="T53" fmla="*/ 10385 h 791"/>
                <a:gd name="T54" fmla="*/ 4386 w 1080"/>
                <a:gd name="T55" fmla="*/ 10364 h 791"/>
                <a:gd name="T56" fmla="*/ 4473 w 1080"/>
                <a:gd name="T57" fmla="*/ 10364 h 791"/>
                <a:gd name="T58" fmla="*/ 4510 w 1080"/>
                <a:gd name="T59" fmla="*/ 10385 h 791"/>
                <a:gd name="T60" fmla="*/ 4510 w 1080"/>
                <a:gd name="T61" fmla="*/ 10439 h 791"/>
                <a:gd name="T62" fmla="*/ 4510 w 1080"/>
                <a:gd name="T63" fmla="*/ 10499 h 791"/>
                <a:gd name="T64" fmla="*/ 4845 w 1080"/>
                <a:gd name="T65" fmla="*/ 11299 h 791"/>
                <a:gd name="T66" fmla="*/ 6068 w 1080"/>
                <a:gd name="T67" fmla="*/ 12094 h 791"/>
                <a:gd name="T68" fmla="*/ 7910 w 1080"/>
                <a:gd name="T69" fmla="*/ 12307 h 791"/>
                <a:gd name="T70" fmla="*/ 9207 w 1080"/>
                <a:gd name="T71" fmla="*/ 12032 h 791"/>
                <a:gd name="T72" fmla="*/ 10204 w 1080"/>
                <a:gd name="T73" fmla="*/ 11483 h 791"/>
                <a:gd name="T74" fmla="*/ 10884 w 1080"/>
                <a:gd name="T75" fmla="*/ 11078 h 791"/>
                <a:gd name="T76" fmla="*/ 11580 w 1080"/>
                <a:gd name="T77" fmla="*/ 11237 h 791"/>
                <a:gd name="T78" fmla="*/ 12326 w 1080"/>
                <a:gd name="T79" fmla="*/ 11265 h 791"/>
                <a:gd name="T80" fmla="*/ 13831 w 1080"/>
                <a:gd name="T81" fmla="*/ 11003 h 791"/>
                <a:gd name="T82" fmla="*/ 15186 w 1080"/>
                <a:gd name="T83" fmla="*/ 10179 h 791"/>
                <a:gd name="T84" fmla="*/ 15643 w 1080"/>
                <a:gd name="T85" fmla="*/ 9008 h 791"/>
                <a:gd name="T86" fmla="*/ 15643 w 1080"/>
                <a:gd name="T87" fmla="*/ 8927 h 791"/>
                <a:gd name="T88" fmla="*/ 15627 w 1080"/>
                <a:gd name="T89" fmla="*/ 8880 h 791"/>
                <a:gd name="T90" fmla="*/ 16144 w 1080"/>
                <a:gd name="T91" fmla="*/ 8693 h 791"/>
                <a:gd name="T92" fmla="*/ 17441 w 1080"/>
                <a:gd name="T93" fmla="*/ 8028 h 791"/>
                <a:gd name="T94" fmla="*/ 18059 w 1080"/>
                <a:gd name="T95" fmla="*/ 7046 h 7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0"/>
                <a:gd name="T145" fmla="*/ 0 h 791"/>
                <a:gd name="T146" fmla="*/ 1080 w 1080"/>
                <a:gd name="T147" fmla="*/ 791 h 7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0" h="791">
                  <a:moveTo>
                    <a:pt x="1079" y="428"/>
                  </a:moveTo>
                  <a:lnTo>
                    <a:pt x="1076" y="417"/>
                  </a:lnTo>
                  <a:lnTo>
                    <a:pt x="1073" y="406"/>
                  </a:lnTo>
                  <a:lnTo>
                    <a:pt x="1069" y="395"/>
                  </a:lnTo>
                  <a:lnTo>
                    <a:pt x="1063" y="385"/>
                  </a:lnTo>
                  <a:lnTo>
                    <a:pt x="1056" y="375"/>
                  </a:lnTo>
                  <a:lnTo>
                    <a:pt x="1048" y="366"/>
                  </a:lnTo>
                  <a:lnTo>
                    <a:pt x="1038" y="358"/>
                  </a:lnTo>
                  <a:lnTo>
                    <a:pt x="1029" y="349"/>
                  </a:lnTo>
                  <a:lnTo>
                    <a:pt x="1030" y="344"/>
                  </a:lnTo>
                  <a:lnTo>
                    <a:pt x="1032" y="339"/>
                  </a:lnTo>
                  <a:lnTo>
                    <a:pt x="1033" y="332"/>
                  </a:lnTo>
                  <a:lnTo>
                    <a:pt x="1034" y="327"/>
                  </a:lnTo>
                  <a:lnTo>
                    <a:pt x="1034" y="320"/>
                  </a:lnTo>
                  <a:lnTo>
                    <a:pt x="1035" y="315"/>
                  </a:lnTo>
                  <a:lnTo>
                    <a:pt x="1035" y="308"/>
                  </a:lnTo>
                  <a:lnTo>
                    <a:pt x="1034" y="302"/>
                  </a:lnTo>
                  <a:lnTo>
                    <a:pt x="1027" y="271"/>
                  </a:lnTo>
                  <a:lnTo>
                    <a:pt x="1013" y="243"/>
                  </a:lnTo>
                  <a:lnTo>
                    <a:pt x="993" y="217"/>
                  </a:lnTo>
                  <a:lnTo>
                    <a:pt x="965" y="195"/>
                  </a:lnTo>
                  <a:lnTo>
                    <a:pt x="934" y="176"/>
                  </a:lnTo>
                  <a:lnTo>
                    <a:pt x="896" y="161"/>
                  </a:lnTo>
                  <a:lnTo>
                    <a:pt x="856" y="152"/>
                  </a:lnTo>
                  <a:lnTo>
                    <a:pt x="812" y="146"/>
                  </a:lnTo>
                  <a:lnTo>
                    <a:pt x="801" y="113"/>
                  </a:lnTo>
                  <a:lnTo>
                    <a:pt x="783" y="83"/>
                  </a:lnTo>
                  <a:lnTo>
                    <a:pt x="756" y="56"/>
                  </a:lnTo>
                  <a:lnTo>
                    <a:pt x="721" y="34"/>
                  </a:lnTo>
                  <a:lnTo>
                    <a:pt x="682" y="17"/>
                  </a:lnTo>
                  <a:lnTo>
                    <a:pt x="636" y="5"/>
                  </a:lnTo>
                  <a:lnTo>
                    <a:pt x="588" y="0"/>
                  </a:lnTo>
                  <a:lnTo>
                    <a:pt x="536" y="1"/>
                  </a:lnTo>
                  <a:lnTo>
                    <a:pt x="498" y="5"/>
                  </a:lnTo>
                  <a:lnTo>
                    <a:pt x="462" y="14"/>
                  </a:lnTo>
                  <a:lnTo>
                    <a:pt x="429" y="24"/>
                  </a:lnTo>
                  <a:lnTo>
                    <a:pt x="397" y="39"/>
                  </a:lnTo>
                  <a:lnTo>
                    <a:pt x="370" y="56"/>
                  </a:lnTo>
                  <a:lnTo>
                    <a:pt x="345" y="74"/>
                  </a:lnTo>
                  <a:lnTo>
                    <a:pt x="324" y="96"/>
                  </a:lnTo>
                  <a:lnTo>
                    <a:pt x="308" y="118"/>
                  </a:lnTo>
                  <a:lnTo>
                    <a:pt x="300" y="118"/>
                  </a:lnTo>
                  <a:lnTo>
                    <a:pt x="294" y="118"/>
                  </a:lnTo>
                  <a:lnTo>
                    <a:pt x="286" y="117"/>
                  </a:lnTo>
                  <a:lnTo>
                    <a:pt x="279" y="117"/>
                  </a:lnTo>
                  <a:lnTo>
                    <a:pt x="271" y="117"/>
                  </a:lnTo>
                  <a:lnTo>
                    <a:pt x="264" y="118"/>
                  </a:lnTo>
                  <a:lnTo>
                    <a:pt x="256" y="118"/>
                  </a:lnTo>
                  <a:lnTo>
                    <a:pt x="248" y="118"/>
                  </a:lnTo>
                  <a:lnTo>
                    <a:pt x="196" y="127"/>
                  </a:lnTo>
                  <a:lnTo>
                    <a:pt x="147" y="141"/>
                  </a:lnTo>
                  <a:lnTo>
                    <a:pt x="104" y="160"/>
                  </a:lnTo>
                  <a:lnTo>
                    <a:pt x="67" y="185"/>
                  </a:lnTo>
                  <a:lnTo>
                    <a:pt x="36" y="214"/>
                  </a:lnTo>
                  <a:lnTo>
                    <a:pt x="15" y="245"/>
                  </a:lnTo>
                  <a:lnTo>
                    <a:pt x="3" y="280"/>
                  </a:lnTo>
                  <a:lnTo>
                    <a:pt x="0" y="316"/>
                  </a:lnTo>
                  <a:lnTo>
                    <a:pt x="3" y="335"/>
                  </a:lnTo>
                  <a:lnTo>
                    <a:pt x="9" y="355"/>
                  </a:lnTo>
                  <a:lnTo>
                    <a:pt x="19" y="372"/>
                  </a:lnTo>
                  <a:lnTo>
                    <a:pt x="31" y="390"/>
                  </a:lnTo>
                  <a:lnTo>
                    <a:pt x="46" y="405"/>
                  </a:lnTo>
                  <a:lnTo>
                    <a:pt x="64" y="419"/>
                  </a:lnTo>
                  <a:lnTo>
                    <a:pt x="83" y="432"/>
                  </a:lnTo>
                  <a:lnTo>
                    <a:pt x="105" y="443"/>
                  </a:lnTo>
                  <a:lnTo>
                    <a:pt x="91" y="454"/>
                  </a:lnTo>
                  <a:lnTo>
                    <a:pt x="79" y="466"/>
                  </a:lnTo>
                  <a:lnTo>
                    <a:pt x="69" y="478"/>
                  </a:lnTo>
                  <a:lnTo>
                    <a:pt x="60" y="491"/>
                  </a:lnTo>
                  <a:lnTo>
                    <a:pt x="54" y="505"/>
                  </a:lnTo>
                  <a:lnTo>
                    <a:pt x="49" y="518"/>
                  </a:lnTo>
                  <a:lnTo>
                    <a:pt x="46" y="533"/>
                  </a:lnTo>
                  <a:lnTo>
                    <a:pt x="47" y="547"/>
                  </a:lnTo>
                  <a:lnTo>
                    <a:pt x="53" y="574"/>
                  </a:lnTo>
                  <a:lnTo>
                    <a:pt x="67" y="598"/>
                  </a:lnTo>
                  <a:lnTo>
                    <a:pt x="88" y="620"/>
                  </a:lnTo>
                  <a:lnTo>
                    <a:pt x="114" y="637"/>
                  </a:lnTo>
                  <a:lnTo>
                    <a:pt x="144" y="651"/>
                  </a:lnTo>
                  <a:lnTo>
                    <a:pt x="179" y="661"/>
                  </a:lnTo>
                  <a:lnTo>
                    <a:pt x="217" y="666"/>
                  </a:lnTo>
                  <a:lnTo>
                    <a:pt x="258" y="666"/>
                  </a:lnTo>
                  <a:lnTo>
                    <a:pt x="259" y="666"/>
                  </a:lnTo>
                  <a:lnTo>
                    <a:pt x="260" y="666"/>
                  </a:lnTo>
                  <a:lnTo>
                    <a:pt x="262" y="665"/>
                  </a:lnTo>
                  <a:lnTo>
                    <a:pt x="264" y="665"/>
                  </a:lnTo>
                  <a:lnTo>
                    <a:pt x="265" y="665"/>
                  </a:lnTo>
                  <a:lnTo>
                    <a:pt x="267" y="665"/>
                  </a:lnTo>
                  <a:lnTo>
                    <a:pt x="268" y="665"/>
                  </a:lnTo>
                  <a:lnTo>
                    <a:pt x="269" y="665"/>
                  </a:lnTo>
                  <a:lnTo>
                    <a:pt x="269" y="666"/>
                  </a:lnTo>
                  <a:lnTo>
                    <a:pt x="269" y="667"/>
                  </a:lnTo>
                  <a:lnTo>
                    <a:pt x="269" y="669"/>
                  </a:lnTo>
                  <a:lnTo>
                    <a:pt x="269" y="670"/>
                  </a:lnTo>
                  <a:lnTo>
                    <a:pt x="269" y="672"/>
                  </a:lnTo>
                  <a:lnTo>
                    <a:pt x="269" y="673"/>
                  </a:lnTo>
                  <a:lnTo>
                    <a:pt x="269" y="674"/>
                  </a:lnTo>
                  <a:lnTo>
                    <a:pt x="269" y="676"/>
                  </a:lnTo>
                  <a:lnTo>
                    <a:pt x="275" y="701"/>
                  </a:lnTo>
                  <a:lnTo>
                    <a:pt x="289" y="725"/>
                  </a:lnTo>
                  <a:lnTo>
                    <a:pt x="308" y="745"/>
                  </a:lnTo>
                  <a:lnTo>
                    <a:pt x="333" y="762"/>
                  </a:lnTo>
                  <a:lnTo>
                    <a:pt x="362" y="776"/>
                  </a:lnTo>
                  <a:lnTo>
                    <a:pt x="396" y="785"/>
                  </a:lnTo>
                  <a:lnTo>
                    <a:pt x="433" y="790"/>
                  </a:lnTo>
                  <a:lnTo>
                    <a:pt x="472" y="790"/>
                  </a:lnTo>
                  <a:lnTo>
                    <a:pt x="499" y="786"/>
                  </a:lnTo>
                  <a:lnTo>
                    <a:pt x="524" y="780"/>
                  </a:lnTo>
                  <a:lnTo>
                    <a:pt x="549" y="772"/>
                  </a:lnTo>
                  <a:lnTo>
                    <a:pt x="571" y="762"/>
                  </a:lnTo>
                  <a:lnTo>
                    <a:pt x="592" y="750"/>
                  </a:lnTo>
                  <a:lnTo>
                    <a:pt x="609" y="737"/>
                  </a:lnTo>
                  <a:lnTo>
                    <a:pt x="624" y="722"/>
                  </a:lnTo>
                  <a:lnTo>
                    <a:pt x="636" y="707"/>
                  </a:lnTo>
                  <a:lnTo>
                    <a:pt x="649" y="711"/>
                  </a:lnTo>
                  <a:lnTo>
                    <a:pt x="662" y="715"/>
                  </a:lnTo>
                  <a:lnTo>
                    <a:pt x="676" y="718"/>
                  </a:lnTo>
                  <a:lnTo>
                    <a:pt x="691" y="721"/>
                  </a:lnTo>
                  <a:lnTo>
                    <a:pt x="705" y="722"/>
                  </a:lnTo>
                  <a:lnTo>
                    <a:pt x="720" y="723"/>
                  </a:lnTo>
                  <a:lnTo>
                    <a:pt x="735" y="723"/>
                  </a:lnTo>
                  <a:lnTo>
                    <a:pt x="751" y="722"/>
                  </a:lnTo>
                  <a:lnTo>
                    <a:pt x="789" y="717"/>
                  </a:lnTo>
                  <a:lnTo>
                    <a:pt x="825" y="706"/>
                  </a:lnTo>
                  <a:lnTo>
                    <a:pt x="857" y="692"/>
                  </a:lnTo>
                  <a:lnTo>
                    <a:pt x="884" y="673"/>
                  </a:lnTo>
                  <a:lnTo>
                    <a:pt x="906" y="653"/>
                  </a:lnTo>
                  <a:lnTo>
                    <a:pt x="922" y="630"/>
                  </a:lnTo>
                  <a:lnTo>
                    <a:pt x="932" y="604"/>
                  </a:lnTo>
                  <a:lnTo>
                    <a:pt x="933" y="578"/>
                  </a:lnTo>
                  <a:lnTo>
                    <a:pt x="933" y="577"/>
                  </a:lnTo>
                  <a:lnTo>
                    <a:pt x="933" y="575"/>
                  </a:lnTo>
                  <a:lnTo>
                    <a:pt x="933" y="573"/>
                  </a:lnTo>
                  <a:lnTo>
                    <a:pt x="933" y="572"/>
                  </a:lnTo>
                  <a:lnTo>
                    <a:pt x="932" y="571"/>
                  </a:lnTo>
                  <a:lnTo>
                    <a:pt x="932" y="570"/>
                  </a:lnTo>
                  <a:lnTo>
                    <a:pt x="932" y="569"/>
                  </a:lnTo>
                  <a:lnTo>
                    <a:pt x="932" y="567"/>
                  </a:lnTo>
                  <a:lnTo>
                    <a:pt x="963" y="558"/>
                  </a:lnTo>
                  <a:lnTo>
                    <a:pt x="993" y="546"/>
                  </a:lnTo>
                  <a:lnTo>
                    <a:pt x="1019" y="532"/>
                  </a:lnTo>
                  <a:lnTo>
                    <a:pt x="1040" y="515"/>
                  </a:lnTo>
                  <a:lnTo>
                    <a:pt x="1058" y="495"/>
                  </a:lnTo>
                  <a:lnTo>
                    <a:pt x="1070" y="473"/>
                  </a:lnTo>
                  <a:lnTo>
                    <a:pt x="1077" y="452"/>
                  </a:lnTo>
                  <a:lnTo>
                    <a:pt x="1079" y="428"/>
                  </a:lnTo>
                </a:path>
              </a:pathLst>
            </a:custGeom>
            <a:solidFill>
              <a:schemeClr val="accent1"/>
            </a:solidFill>
            <a:ln w="9525" cap="rnd">
              <a:noFill/>
              <a:round/>
              <a:headEnd/>
              <a:tailEnd/>
            </a:ln>
          </p:spPr>
          <p:txBody>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7ffa339-29ce-40bd-8b4a-d37cea316a6c"/>
            <p:cNvSpPr txBox="1">
              <a:spLocks noChangeArrowheads="1"/>
            </p:cNvSpPr>
            <p:nvPr/>
          </p:nvSpPr>
          <p:spPr bwMode="auto">
            <a:xfrm>
              <a:off x="4784004" y="3795917"/>
              <a:ext cx="511005"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p>
          </p:txBody>
        </p:sp>
        <p:sp>
          <p:nvSpPr>
            <p:cNvPr id="13" name="a5a07353-dc41-40b2-9d27-d51fd89a5d0c"/>
            <p:cNvSpPr>
              <a:spLocks noChangeShapeType="1"/>
            </p:cNvSpPr>
            <p:nvPr/>
          </p:nvSpPr>
          <p:spPr bwMode="auto">
            <a:xfrm>
              <a:off x="5019030"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630835" y="2312598"/>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886750"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879232"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879555"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41875" y="1587076"/>
              <a:ext cx="0" cy="731520"/>
            </a:xfrm>
            <a:prstGeom prst="line">
              <a:avLst/>
            </a:prstGeom>
            <a:noFill/>
            <a:ln w="38100">
              <a:solidFill>
                <a:schemeClr val="hlink"/>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41875" y="1572328"/>
              <a:ext cx="5623560" cy="0"/>
            </a:xfrm>
            <a:prstGeom prst="line">
              <a:avLst/>
            </a:prstGeom>
            <a:noFill/>
            <a:ln w="38100">
              <a:solidFill>
                <a:schemeClr val="hlink"/>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169239" y="1557580"/>
              <a:ext cx="0" cy="792163"/>
            </a:xfrm>
            <a:prstGeom prst="line">
              <a:avLst/>
            </a:prstGeom>
            <a:noFill/>
            <a:ln w="38100">
              <a:solidFill>
                <a:srgbClr val="0099CC"/>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b6f96e72-742a-4477-a55c-cfbaf95d5306"/>
            <p:cNvSpPr>
              <a:spLocks/>
            </p:cNvSpPr>
            <p:nvPr/>
          </p:nvSpPr>
          <p:spPr bwMode="auto">
            <a:xfrm>
              <a:off x="2953531" y="3069743"/>
              <a:ext cx="5152282" cy="295417"/>
            </a:xfrm>
            <a:custGeom>
              <a:avLst/>
              <a:gdLst>
                <a:gd name="T0" fmla="*/ 2147483647 w 2062"/>
                <a:gd name="T1" fmla="*/ 2147483647 h 1201"/>
                <a:gd name="T2" fmla="*/ 2147483647 w 2062"/>
                <a:gd name="T3" fmla="*/ 2147483647 h 1201"/>
                <a:gd name="T4" fmla="*/ 2147483647 w 2062"/>
                <a:gd name="T5" fmla="*/ 2147483647 h 1201"/>
                <a:gd name="T6" fmla="*/ 2147483647 w 2062"/>
                <a:gd name="T7" fmla="*/ 2147483647 h 1201"/>
                <a:gd name="T8" fmla="*/ 2147483647 w 2062"/>
                <a:gd name="T9" fmla="*/ 2147483647 h 1201"/>
                <a:gd name="T10" fmla="*/ 0 60000 65536"/>
                <a:gd name="T11" fmla="*/ 0 60000 65536"/>
                <a:gd name="T12" fmla="*/ 0 60000 65536"/>
                <a:gd name="T13" fmla="*/ 0 60000 65536"/>
                <a:gd name="T14" fmla="*/ 0 60000 65536"/>
                <a:gd name="T15" fmla="*/ 0 w 2062"/>
                <a:gd name="T16" fmla="*/ 0 h 1201"/>
                <a:gd name="T17" fmla="*/ 2062 w 2062"/>
                <a:gd name="T18" fmla="*/ 1201 h 1201"/>
                <a:gd name="connsiteX0" fmla="*/ 1016 w 9195"/>
                <a:gd name="connsiteY0" fmla="*/ 9458 h 28791"/>
                <a:gd name="connsiteX1" fmla="*/ 153 w 9195"/>
                <a:gd name="connsiteY1" fmla="*/ 607 h 28791"/>
                <a:gd name="connsiteX2" fmla="*/ 4561 w 9195"/>
                <a:gd name="connsiteY2" fmla="*/ 28791 h 28791"/>
                <a:gd name="connsiteX3" fmla="*/ 9120 w 9195"/>
                <a:gd name="connsiteY3" fmla="*/ 815 h 28791"/>
                <a:gd name="connsiteX4" fmla="*/ 7214 w 9195"/>
                <a:gd name="connsiteY4" fmla="*/ 9616 h 28791"/>
                <a:gd name="connsiteX0" fmla="*/ 867 w 10047"/>
                <a:gd name="connsiteY0" fmla="*/ 4978 h 9876"/>
                <a:gd name="connsiteX1" fmla="*/ 213 w 10047"/>
                <a:gd name="connsiteY1" fmla="*/ 87 h 9876"/>
                <a:gd name="connsiteX2" fmla="*/ 5007 w 10047"/>
                <a:gd name="connsiteY2" fmla="*/ 9876 h 9876"/>
                <a:gd name="connsiteX3" fmla="*/ 9965 w 10047"/>
                <a:gd name="connsiteY3" fmla="*/ 159 h 9876"/>
                <a:gd name="connsiteX4" fmla="*/ 7893 w 10047"/>
                <a:gd name="connsiteY4" fmla="*/ 3216 h 9876"/>
                <a:gd name="connsiteX0" fmla="*/ 863 w 10040"/>
                <a:gd name="connsiteY0" fmla="*/ 5041 h 10000"/>
                <a:gd name="connsiteX1" fmla="*/ 212 w 10040"/>
                <a:gd name="connsiteY1" fmla="*/ 88 h 10000"/>
                <a:gd name="connsiteX2" fmla="*/ 4984 w 10040"/>
                <a:gd name="connsiteY2" fmla="*/ 10000 h 10000"/>
                <a:gd name="connsiteX3" fmla="*/ 9918 w 10040"/>
                <a:gd name="connsiteY3" fmla="*/ 161 h 10000"/>
                <a:gd name="connsiteX4" fmla="*/ 8706 w 10040"/>
                <a:gd name="connsiteY4" fmla="*/ 5709 h 10000"/>
                <a:gd name="connsiteX0" fmla="*/ 847 w 10024"/>
                <a:gd name="connsiteY0" fmla="*/ 5008 h 8820"/>
                <a:gd name="connsiteX1" fmla="*/ 196 w 10024"/>
                <a:gd name="connsiteY1" fmla="*/ 55 h 8820"/>
                <a:gd name="connsiteX2" fmla="*/ 4706 w 10024"/>
                <a:gd name="connsiteY2" fmla="*/ 8820 h 8820"/>
                <a:gd name="connsiteX3" fmla="*/ 9902 w 10024"/>
                <a:gd name="connsiteY3" fmla="*/ 128 h 8820"/>
                <a:gd name="connsiteX4" fmla="*/ 8690 w 10024"/>
                <a:gd name="connsiteY4" fmla="*/ 5676 h 8820"/>
                <a:gd name="connsiteX0" fmla="*/ 845 w 9991"/>
                <a:gd name="connsiteY0" fmla="*/ 5678 h 10000"/>
                <a:gd name="connsiteX1" fmla="*/ 196 w 9991"/>
                <a:gd name="connsiteY1" fmla="*/ 62 h 10000"/>
                <a:gd name="connsiteX2" fmla="*/ 4695 w 9991"/>
                <a:gd name="connsiteY2" fmla="*/ 10000 h 10000"/>
                <a:gd name="connsiteX3" fmla="*/ 9878 w 9991"/>
                <a:gd name="connsiteY3" fmla="*/ 145 h 10000"/>
                <a:gd name="connsiteX4" fmla="*/ 8538 w 9991"/>
                <a:gd name="connsiteY4" fmla="*/ 6218 h 10000"/>
                <a:gd name="connsiteX0" fmla="*/ 846 w 10355"/>
                <a:gd name="connsiteY0" fmla="*/ 5678 h 17489"/>
                <a:gd name="connsiteX1" fmla="*/ 196 w 10355"/>
                <a:gd name="connsiteY1" fmla="*/ 62 h 17489"/>
                <a:gd name="connsiteX2" fmla="*/ 4699 w 10355"/>
                <a:gd name="connsiteY2" fmla="*/ 10000 h 17489"/>
                <a:gd name="connsiteX3" fmla="*/ 9887 w 10355"/>
                <a:gd name="connsiteY3" fmla="*/ 145 h 17489"/>
                <a:gd name="connsiteX4" fmla="*/ 10089 w 10355"/>
                <a:gd name="connsiteY4" fmla="*/ 17489 h 17489"/>
                <a:gd name="connsiteX0" fmla="*/ 846 w 10218"/>
                <a:gd name="connsiteY0" fmla="*/ 5678 h 17489"/>
                <a:gd name="connsiteX1" fmla="*/ 196 w 10218"/>
                <a:gd name="connsiteY1" fmla="*/ 62 h 17489"/>
                <a:gd name="connsiteX2" fmla="*/ 4699 w 10218"/>
                <a:gd name="connsiteY2" fmla="*/ 10000 h 17489"/>
                <a:gd name="connsiteX3" fmla="*/ 9887 w 10218"/>
                <a:gd name="connsiteY3" fmla="*/ 145 h 17489"/>
                <a:gd name="connsiteX4" fmla="*/ 10089 w 10218"/>
                <a:gd name="connsiteY4" fmla="*/ 17489 h 17489"/>
                <a:gd name="connsiteX0" fmla="*/ 846 w 10328"/>
                <a:gd name="connsiteY0" fmla="*/ 5678 h 20740"/>
                <a:gd name="connsiteX1" fmla="*/ 196 w 10328"/>
                <a:gd name="connsiteY1" fmla="*/ 62 h 20740"/>
                <a:gd name="connsiteX2" fmla="*/ 4699 w 10328"/>
                <a:gd name="connsiteY2" fmla="*/ 10000 h 20740"/>
                <a:gd name="connsiteX3" fmla="*/ 9887 w 10328"/>
                <a:gd name="connsiteY3" fmla="*/ 145 h 20740"/>
                <a:gd name="connsiteX4" fmla="*/ 10272 w 10328"/>
                <a:gd name="connsiteY4" fmla="*/ 20740 h 20740"/>
                <a:gd name="connsiteX0" fmla="*/ 846 w 10856"/>
                <a:gd name="connsiteY0" fmla="*/ 5678 h 17706"/>
                <a:gd name="connsiteX1" fmla="*/ 196 w 10856"/>
                <a:gd name="connsiteY1" fmla="*/ 62 h 17706"/>
                <a:gd name="connsiteX2" fmla="*/ 4699 w 10856"/>
                <a:gd name="connsiteY2" fmla="*/ 10000 h 17706"/>
                <a:gd name="connsiteX3" fmla="*/ 9887 w 10856"/>
                <a:gd name="connsiteY3" fmla="*/ 145 h 17706"/>
                <a:gd name="connsiteX4" fmla="*/ 10847 w 10856"/>
                <a:gd name="connsiteY4" fmla="*/ 17706 h 17706"/>
                <a:gd name="connsiteX0" fmla="*/ 846 w 10854"/>
                <a:gd name="connsiteY0" fmla="*/ 5678 h 17706"/>
                <a:gd name="connsiteX1" fmla="*/ 196 w 10854"/>
                <a:gd name="connsiteY1" fmla="*/ 62 h 17706"/>
                <a:gd name="connsiteX2" fmla="*/ 4699 w 10854"/>
                <a:gd name="connsiteY2" fmla="*/ 10000 h 17706"/>
                <a:gd name="connsiteX3" fmla="*/ 9678 w 10854"/>
                <a:gd name="connsiteY3" fmla="*/ 1445 h 17706"/>
                <a:gd name="connsiteX4" fmla="*/ 10847 w 10854"/>
                <a:gd name="connsiteY4" fmla="*/ 17706 h 17706"/>
                <a:gd name="connsiteX0" fmla="*/ 846 w 10847"/>
                <a:gd name="connsiteY0" fmla="*/ 5678 h 17706"/>
                <a:gd name="connsiteX1" fmla="*/ 196 w 10847"/>
                <a:gd name="connsiteY1" fmla="*/ 62 h 17706"/>
                <a:gd name="connsiteX2" fmla="*/ 4699 w 10847"/>
                <a:gd name="connsiteY2" fmla="*/ 10000 h 17706"/>
                <a:gd name="connsiteX3" fmla="*/ 9678 w 10847"/>
                <a:gd name="connsiteY3" fmla="*/ 1445 h 17706"/>
                <a:gd name="connsiteX4" fmla="*/ 10847 w 10847"/>
                <a:gd name="connsiteY4" fmla="*/ 17706 h 17706"/>
                <a:gd name="connsiteX0" fmla="*/ 0 w 10001"/>
                <a:gd name="connsiteY0" fmla="*/ 4247 h 16275"/>
                <a:gd name="connsiteX1" fmla="*/ 3853 w 10001"/>
                <a:gd name="connsiteY1" fmla="*/ 8569 h 16275"/>
                <a:gd name="connsiteX2" fmla="*/ 8832 w 10001"/>
                <a:gd name="connsiteY2" fmla="*/ 14 h 16275"/>
                <a:gd name="connsiteX3" fmla="*/ 10001 w 10001"/>
                <a:gd name="connsiteY3" fmla="*/ 16275 h 16275"/>
                <a:gd name="connsiteX0" fmla="*/ 0 w 10696"/>
                <a:gd name="connsiteY0" fmla="*/ 0 h 16448"/>
                <a:gd name="connsiteX1" fmla="*/ 4548 w 10696"/>
                <a:gd name="connsiteY1" fmla="*/ 8742 h 16448"/>
                <a:gd name="connsiteX2" fmla="*/ 9527 w 10696"/>
                <a:gd name="connsiteY2" fmla="*/ 187 h 16448"/>
                <a:gd name="connsiteX3" fmla="*/ 10696 w 10696"/>
                <a:gd name="connsiteY3" fmla="*/ 16448 h 16448"/>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96"/>
                <a:gd name="connsiteY0" fmla="*/ 0 h 43216"/>
                <a:gd name="connsiteX1" fmla="*/ 4422 w 10696"/>
                <a:gd name="connsiteY1" fmla="*/ 43216 h 43216"/>
                <a:gd name="connsiteX2" fmla="*/ 9527 w 10696"/>
                <a:gd name="connsiteY2" fmla="*/ 187 h 43216"/>
                <a:gd name="connsiteX3" fmla="*/ 10696 w 10696"/>
                <a:gd name="connsiteY3" fmla="*/ 16448 h 43216"/>
                <a:gd name="connsiteX0" fmla="*/ 0 w 10664"/>
                <a:gd name="connsiteY0" fmla="*/ 0 h 44985"/>
                <a:gd name="connsiteX1" fmla="*/ 4390 w 10664"/>
                <a:gd name="connsiteY1" fmla="*/ 44984 h 44985"/>
                <a:gd name="connsiteX2" fmla="*/ 9495 w 10664"/>
                <a:gd name="connsiteY2" fmla="*/ 1955 h 44985"/>
                <a:gd name="connsiteX3" fmla="*/ 10664 w 10664"/>
                <a:gd name="connsiteY3" fmla="*/ 18216 h 44985"/>
                <a:gd name="connsiteX0" fmla="*/ 0 w 10664"/>
                <a:gd name="connsiteY0" fmla="*/ 0 h 44985"/>
                <a:gd name="connsiteX1" fmla="*/ 4390 w 10664"/>
                <a:gd name="connsiteY1" fmla="*/ 44984 h 44985"/>
                <a:gd name="connsiteX2" fmla="*/ 9495 w 10664"/>
                <a:gd name="connsiteY2" fmla="*/ 1955 h 44985"/>
                <a:gd name="connsiteX3" fmla="*/ 10664 w 10664"/>
                <a:gd name="connsiteY3" fmla="*/ 18216 h 44985"/>
                <a:gd name="connsiteX0" fmla="*/ 0 w 10664"/>
                <a:gd name="connsiteY0" fmla="*/ 0 h 40566"/>
                <a:gd name="connsiteX1" fmla="*/ 4264 w 10664"/>
                <a:gd name="connsiteY1" fmla="*/ 40564 h 40566"/>
                <a:gd name="connsiteX2" fmla="*/ 9495 w 10664"/>
                <a:gd name="connsiteY2" fmla="*/ 1955 h 40566"/>
                <a:gd name="connsiteX3" fmla="*/ 10664 w 10664"/>
                <a:gd name="connsiteY3" fmla="*/ 18216 h 40566"/>
                <a:gd name="connsiteX0" fmla="*/ 0 w 10664"/>
                <a:gd name="connsiteY0" fmla="*/ 0 h 40866"/>
                <a:gd name="connsiteX1" fmla="*/ 4264 w 10664"/>
                <a:gd name="connsiteY1" fmla="*/ 40564 h 40866"/>
                <a:gd name="connsiteX2" fmla="*/ 10664 w 10664"/>
                <a:gd name="connsiteY2" fmla="*/ 18216 h 40866"/>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65"/>
                <a:gd name="connsiteX1" fmla="*/ 4264 w 10064"/>
                <a:gd name="connsiteY1" fmla="*/ 40564 h 40565"/>
                <a:gd name="connsiteX2" fmla="*/ 10064 w 10064"/>
                <a:gd name="connsiteY2" fmla="*/ 1421 h 40565"/>
                <a:gd name="connsiteX0" fmla="*/ 0 w 10064"/>
                <a:gd name="connsiteY0" fmla="*/ 0 h 40571"/>
                <a:gd name="connsiteX1" fmla="*/ 4264 w 10064"/>
                <a:gd name="connsiteY1" fmla="*/ 40564 h 40571"/>
                <a:gd name="connsiteX2" fmla="*/ 10064 w 10064"/>
                <a:gd name="connsiteY2" fmla="*/ 3189 h 40571"/>
                <a:gd name="connsiteX0" fmla="*/ 0 w 10064"/>
                <a:gd name="connsiteY0" fmla="*/ 0 h 44106"/>
                <a:gd name="connsiteX1" fmla="*/ 4169 w 10064"/>
                <a:gd name="connsiteY1" fmla="*/ 44100 h 44106"/>
                <a:gd name="connsiteX2" fmla="*/ 10064 w 10064"/>
                <a:gd name="connsiteY2" fmla="*/ 3189 h 44106"/>
                <a:gd name="connsiteX0" fmla="*/ 0 w 10064"/>
                <a:gd name="connsiteY0" fmla="*/ 0 h 44106"/>
                <a:gd name="connsiteX1" fmla="*/ 4169 w 10064"/>
                <a:gd name="connsiteY1" fmla="*/ 44100 h 44106"/>
                <a:gd name="connsiteX2" fmla="*/ 10064 w 10064"/>
                <a:gd name="connsiteY2" fmla="*/ 3189 h 44106"/>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5105"/>
                <a:gd name="connsiteX1" fmla="*/ 4327 w 10064"/>
                <a:gd name="connsiteY1" fmla="*/ 44100 h 45105"/>
                <a:gd name="connsiteX2" fmla="*/ 10064 w 10064"/>
                <a:gd name="connsiteY2" fmla="*/ 3189 h 45105"/>
                <a:gd name="connsiteX0" fmla="*/ 0 w 10064"/>
                <a:gd name="connsiteY0" fmla="*/ 0 h 49726"/>
                <a:gd name="connsiteX1" fmla="*/ 4327 w 10064"/>
                <a:gd name="connsiteY1" fmla="*/ 44100 h 49726"/>
                <a:gd name="connsiteX2" fmla="*/ 4867 w 10064"/>
                <a:gd name="connsiteY2" fmla="*/ 44655 h 49726"/>
                <a:gd name="connsiteX3" fmla="*/ 10064 w 10064"/>
                <a:gd name="connsiteY3" fmla="*/ 3189 h 49726"/>
                <a:gd name="connsiteX0" fmla="*/ 0 w 10064"/>
                <a:gd name="connsiteY0" fmla="*/ 0 h 49726"/>
                <a:gd name="connsiteX1" fmla="*/ 4327 w 10064"/>
                <a:gd name="connsiteY1" fmla="*/ 44100 h 49726"/>
                <a:gd name="connsiteX2" fmla="*/ 4867 w 10064"/>
                <a:gd name="connsiteY2" fmla="*/ 44655 h 49726"/>
                <a:gd name="connsiteX3" fmla="*/ 10064 w 10064"/>
                <a:gd name="connsiteY3" fmla="*/ 3189 h 49726"/>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4716"/>
                <a:gd name="connsiteX1" fmla="*/ 4327 w 10064"/>
                <a:gd name="connsiteY1" fmla="*/ 44100 h 44716"/>
                <a:gd name="connsiteX2" fmla="*/ 7551 w 10064"/>
                <a:gd name="connsiteY2" fmla="*/ 24324 h 44716"/>
                <a:gd name="connsiteX3" fmla="*/ 10064 w 10064"/>
                <a:gd name="connsiteY3" fmla="*/ 3189 h 44716"/>
                <a:gd name="connsiteX0" fmla="*/ 0 w 10064"/>
                <a:gd name="connsiteY0" fmla="*/ 0 h 44716"/>
                <a:gd name="connsiteX1" fmla="*/ 4327 w 10064"/>
                <a:gd name="connsiteY1" fmla="*/ 44100 h 44716"/>
                <a:gd name="connsiteX2" fmla="*/ 7551 w 10064"/>
                <a:gd name="connsiteY2" fmla="*/ 24324 h 44716"/>
                <a:gd name="connsiteX3" fmla="*/ 10064 w 10064"/>
                <a:gd name="connsiteY3" fmla="*/ 3189 h 44716"/>
                <a:gd name="connsiteX0" fmla="*/ 0 w 10064"/>
                <a:gd name="connsiteY0" fmla="*/ 0 h 44772"/>
                <a:gd name="connsiteX1" fmla="*/ 4327 w 10064"/>
                <a:gd name="connsiteY1" fmla="*/ 44100 h 44772"/>
                <a:gd name="connsiteX2" fmla="*/ 7551 w 10064"/>
                <a:gd name="connsiteY2" fmla="*/ 24324 h 44772"/>
                <a:gd name="connsiteX3" fmla="*/ 10064 w 10064"/>
                <a:gd name="connsiteY3" fmla="*/ 3189 h 44772"/>
                <a:gd name="connsiteX0" fmla="*/ 0 w 10064"/>
                <a:gd name="connsiteY0" fmla="*/ 0 h 44106"/>
                <a:gd name="connsiteX1" fmla="*/ 4327 w 10064"/>
                <a:gd name="connsiteY1" fmla="*/ 44100 h 44106"/>
                <a:gd name="connsiteX2" fmla="*/ 10064 w 10064"/>
                <a:gd name="connsiteY2" fmla="*/ 3189 h 44106"/>
                <a:gd name="connsiteX0" fmla="*/ 0 w 10064"/>
                <a:gd name="connsiteY0" fmla="*/ 0 h 43222"/>
                <a:gd name="connsiteX1" fmla="*/ 3980 w 10064"/>
                <a:gd name="connsiteY1" fmla="*/ 43216 h 43222"/>
                <a:gd name="connsiteX2" fmla="*/ 10064 w 10064"/>
                <a:gd name="connsiteY2" fmla="*/ 3189 h 43222"/>
                <a:gd name="connsiteX0" fmla="*/ 0 w 10064"/>
                <a:gd name="connsiteY0" fmla="*/ 0 h 44003"/>
                <a:gd name="connsiteX1" fmla="*/ 3980 w 10064"/>
                <a:gd name="connsiteY1" fmla="*/ 43216 h 44003"/>
                <a:gd name="connsiteX2" fmla="*/ 10064 w 10064"/>
                <a:gd name="connsiteY2" fmla="*/ 3189 h 44003"/>
                <a:gd name="connsiteX0" fmla="*/ 0 w 10064"/>
                <a:gd name="connsiteY0" fmla="*/ 0 h 44003"/>
                <a:gd name="connsiteX1" fmla="*/ 4264 w 10064"/>
                <a:gd name="connsiteY1" fmla="*/ 43216 h 44003"/>
                <a:gd name="connsiteX2" fmla="*/ 10064 w 10064"/>
                <a:gd name="connsiteY2" fmla="*/ 3189 h 44003"/>
                <a:gd name="connsiteX0" fmla="*/ 0 w 10064"/>
                <a:gd name="connsiteY0" fmla="*/ 0 h 37947"/>
                <a:gd name="connsiteX1" fmla="*/ 3664 w 10064"/>
                <a:gd name="connsiteY1" fmla="*/ 37028 h 37947"/>
                <a:gd name="connsiteX2" fmla="*/ 10064 w 10064"/>
                <a:gd name="connsiteY2" fmla="*/ 3189 h 37947"/>
                <a:gd name="connsiteX0" fmla="*/ 0 w 10064"/>
                <a:gd name="connsiteY0" fmla="*/ 0 h 39186"/>
                <a:gd name="connsiteX1" fmla="*/ 3664 w 10064"/>
                <a:gd name="connsiteY1" fmla="*/ 37028 h 39186"/>
                <a:gd name="connsiteX2" fmla="*/ 5941 w 10064"/>
                <a:gd name="connsiteY2" fmla="*/ 31395 h 39186"/>
                <a:gd name="connsiteX3" fmla="*/ 10064 w 10064"/>
                <a:gd name="connsiteY3" fmla="*/ 3189 h 39186"/>
                <a:gd name="connsiteX0" fmla="*/ 0 w 10064"/>
                <a:gd name="connsiteY0" fmla="*/ 0 h 40835"/>
                <a:gd name="connsiteX1" fmla="*/ 3664 w 10064"/>
                <a:gd name="connsiteY1" fmla="*/ 37028 h 40835"/>
                <a:gd name="connsiteX2" fmla="*/ 6004 w 10064"/>
                <a:gd name="connsiteY2" fmla="*/ 35815 h 40835"/>
                <a:gd name="connsiteX3" fmla="*/ 10064 w 10064"/>
                <a:gd name="connsiteY3" fmla="*/ 3189 h 40835"/>
                <a:gd name="connsiteX0" fmla="*/ 0 w 10064"/>
                <a:gd name="connsiteY0" fmla="*/ 0 h 40835"/>
                <a:gd name="connsiteX1" fmla="*/ 3664 w 10064"/>
                <a:gd name="connsiteY1" fmla="*/ 37028 h 40835"/>
                <a:gd name="connsiteX2" fmla="*/ 6004 w 10064"/>
                <a:gd name="connsiteY2" fmla="*/ 35815 h 40835"/>
                <a:gd name="connsiteX3" fmla="*/ 10064 w 10064"/>
                <a:gd name="connsiteY3" fmla="*/ 3189 h 40835"/>
                <a:gd name="connsiteX0" fmla="*/ 0 w 10064"/>
                <a:gd name="connsiteY0" fmla="*/ 0 h 40605"/>
                <a:gd name="connsiteX1" fmla="*/ 3664 w 10064"/>
                <a:gd name="connsiteY1" fmla="*/ 37028 h 40605"/>
                <a:gd name="connsiteX2" fmla="*/ 6004 w 10064"/>
                <a:gd name="connsiteY2" fmla="*/ 35815 h 40605"/>
                <a:gd name="connsiteX3" fmla="*/ 9351 w 10064"/>
                <a:gd name="connsiteY3" fmla="*/ 7529 h 40605"/>
                <a:gd name="connsiteX4" fmla="*/ 10064 w 10064"/>
                <a:gd name="connsiteY4" fmla="*/ 3189 h 40605"/>
                <a:gd name="connsiteX0" fmla="*/ 0 w 11327"/>
                <a:gd name="connsiteY0" fmla="*/ 0 h 58000"/>
                <a:gd name="connsiteX1" fmla="*/ 3664 w 11327"/>
                <a:gd name="connsiteY1" fmla="*/ 37028 h 58000"/>
                <a:gd name="connsiteX2" fmla="*/ 6004 w 11327"/>
                <a:gd name="connsiteY2" fmla="*/ 35815 h 58000"/>
                <a:gd name="connsiteX3" fmla="*/ 9351 w 11327"/>
                <a:gd name="connsiteY3" fmla="*/ 7529 h 58000"/>
                <a:gd name="connsiteX4" fmla="*/ 11327 w 11327"/>
                <a:gd name="connsiteY4" fmla="*/ 57994 h 58000"/>
                <a:gd name="connsiteX0" fmla="*/ 0 w 11327"/>
                <a:gd name="connsiteY0" fmla="*/ 752 h 58752"/>
                <a:gd name="connsiteX1" fmla="*/ 3664 w 11327"/>
                <a:gd name="connsiteY1" fmla="*/ 37780 h 58752"/>
                <a:gd name="connsiteX2" fmla="*/ 6004 w 11327"/>
                <a:gd name="connsiteY2" fmla="*/ 36567 h 58752"/>
                <a:gd name="connsiteX3" fmla="*/ 10424 w 11327"/>
                <a:gd name="connsiteY3" fmla="*/ 325 h 58752"/>
                <a:gd name="connsiteX4" fmla="*/ 11327 w 11327"/>
                <a:gd name="connsiteY4" fmla="*/ 58746 h 58752"/>
                <a:gd name="connsiteX0" fmla="*/ 0 w 11327"/>
                <a:gd name="connsiteY0" fmla="*/ 3856 h 61850"/>
                <a:gd name="connsiteX1" fmla="*/ 3664 w 11327"/>
                <a:gd name="connsiteY1" fmla="*/ 40884 h 61850"/>
                <a:gd name="connsiteX2" fmla="*/ 6004 w 11327"/>
                <a:gd name="connsiteY2" fmla="*/ 39671 h 61850"/>
                <a:gd name="connsiteX3" fmla="*/ 10424 w 11327"/>
                <a:gd name="connsiteY3" fmla="*/ 3429 h 61850"/>
                <a:gd name="connsiteX4" fmla="*/ 11024 w 11327"/>
                <a:gd name="connsiteY4" fmla="*/ 7849 h 61850"/>
                <a:gd name="connsiteX5" fmla="*/ 11327 w 11327"/>
                <a:gd name="connsiteY5" fmla="*/ 61850 h 61850"/>
                <a:gd name="connsiteX0" fmla="*/ 0 w 11106"/>
                <a:gd name="connsiteY0" fmla="*/ 3856 h 63618"/>
                <a:gd name="connsiteX1" fmla="*/ 3664 w 11106"/>
                <a:gd name="connsiteY1" fmla="*/ 40884 h 63618"/>
                <a:gd name="connsiteX2" fmla="*/ 6004 w 11106"/>
                <a:gd name="connsiteY2" fmla="*/ 39671 h 63618"/>
                <a:gd name="connsiteX3" fmla="*/ 10424 w 11106"/>
                <a:gd name="connsiteY3" fmla="*/ 3429 h 63618"/>
                <a:gd name="connsiteX4" fmla="*/ 11024 w 11106"/>
                <a:gd name="connsiteY4" fmla="*/ 7849 h 63618"/>
                <a:gd name="connsiteX5" fmla="*/ 11106 w 11106"/>
                <a:gd name="connsiteY5" fmla="*/ 63618 h 63618"/>
                <a:gd name="connsiteX0" fmla="*/ 0 w 11106"/>
                <a:gd name="connsiteY0" fmla="*/ 2887 h 62649"/>
                <a:gd name="connsiteX1" fmla="*/ 3664 w 11106"/>
                <a:gd name="connsiteY1" fmla="*/ 39915 h 62649"/>
                <a:gd name="connsiteX2" fmla="*/ 6004 w 11106"/>
                <a:gd name="connsiteY2" fmla="*/ 38702 h 62649"/>
                <a:gd name="connsiteX3" fmla="*/ 10424 w 11106"/>
                <a:gd name="connsiteY3" fmla="*/ 2460 h 62649"/>
                <a:gd name="connsiteX4" fmla="*/ 11024 w 11106"/>
                <a:gd name="connsiteY4" fmla="*/ 6880 h 62649"/>
                <a:gd name="connsiteX5" fmla="*/ 11106 w 11106"/>
                <a:gd name="connsiteY5" fmla="*/ 62649 h 62649"/>
                <a:gd name="connsiteX0" fmla="*/ 0 w 11106"/>
                <a:gd name="connsiteY0" fmla="*/ 2887 h 62649"/>
                <a:gd name="connsiteX1" fmla="*/ 3664 w 11106"/>
                <a:gd name="connsiteY1" fmla="*/ 39915 h 62649"/>
                <a:gd name="connsiteX2" fmla="*/ 6004 w 11106"/>
                <a:gd name="connsiteY2" fmla="*/ 38702 h 62649"/>
                <a:gd name="connsiteX3" fmla="*/ 10424 w 11106"/>
                <a:gd name="connsiteY3" fmla="*/ 2460 h 62649"/>
                <a:gd name="connsiteX4" fmla="*/ 11024 w 11106"/>
                <a:gd name="connsiteY4" fmla="*/ 6880 h 62649"/>
                <a:gd name="connsiteX5" fmla="*/ 11106 w 11106"/>
                <a:gd name="connsiteY5" fmla="*/ 62649 h 62649"/>
                <a:gd name="connsiteX0" fmla="*/ 0 w 11106"/>
                <a:gd name="connsiteY0" fmla="*/ 925 h 60687"/>
                <a:gd name="connsiteX1" fmla="*/ 3664 w 11106"/>
                <a:gd name="connsiteY1" fmla="*/ 37953 h 60687"/>
                <a:gd name="connsiteX2" fmla="*/ 6004 w 11106"/>
                <a:gd name="connsiteY2" fmla="*/ 36740 h 60687"/>
                <a:gd name="connsiteX3" fmla="*/ 10424 w 11106"/>
                <a:gd name="connsiteY3" fmla="*/ 498 h 60687"/>
                <a:gd name="connsiteX4" fmla="*/ 11024 w 11106"/>
                <a:gd name="connsiteY4" fmla="*/ 4918 h 60687"/>
                <a:gd name="connsiteX5" fmla="*/ 11106 w 11106"/>
                <a:gd name="connsiteY5" fmla="*/ 60687 h 60687"/>
                <a:gd name="connsiteX0" fmla="*/ 0 w 11108"/>
                <a:gd name="connsiteY0" fmla="*/ 925 h 60687"/>
                <a:gd name="connsiteX1" fmla="*/ 3664 w 11108"/>
                <a:gd name="connsiteY1" fmla="*/ 37953 h 60687"/>
                <a:gd name="connsiteX2" fmla="*/ 6004 w 11108"/>
                <a:gd name="connsiteY2" fmla="*/ 36740 h 60687"/>
                <a:gd name="connsiteX3" fmla="*/ 10424 w 11108"/>
                <a:gd name="connsiteY3" fmla="*/ 498 h 60687"/>
                <a:gd name="connsiteX4" fmla="*/ 11024 w 11108"/>
                <a:gd name="connsiteY4" fmla="*/ 4918 h 60687"/>
                <a:gd name="connsiteX5" fmla="*/ 11106 w 11108"/>
                <a:gd name="connsiteY5" fmla="*/ 60687 h 60687"/>
                <a:gd name="connsiteX0" fmla="*/ 0 w 11085"/>
                <a:gd name="connsiteY0" fmla="*/ 925 h 60687"/>
                <a:gd name="connsiteX1" fmla="*/ 3664 w 11085"/>
                <a:gd name="connsiteY1" fmla="*/ 37953 h 60687"/>
                <a:gd name="connsiteX2" fmla="*/ 6004 w 11085"/>
                <a:gd name="connsiteY2" fmla="*/ 36740 h 60687"/>
                <a:gd name="connsiteX3" fmla="*/ 10424 w 11085"/>
                <a:gd name="connsiteY3" fmla="*/ 498 h 60687"/>
                <a:gd name="connsiteX4" fmla="*/ 11024 w 11085"/>
                <a:gd name="connsiteY4" fmla="*/ 4918 h 60687"/>
                <a:gd name="connsiteX5" fmla="*/ 11060 w 11085"/>
                <a:gd name="connsiteY5" fmla="*/ 60687 h 60687"/>
                <a:gd name="connsiteX0" fmla="*/ 0 w 11088"/>
                <a:gd name="connsiteY0" fmla="*/ 925 h 60687"/>
                <a:gd name="connsiteX1" fmla="*/ 3664 w 11088"/>
                <a:gd name="connsiteY1" fmla="*/ 37953 h 60687"/>
                <a:gd name="connsiteX2" fmla="*/ 6004 w 11088"/>
                <a:gd name="connsiteY2" fmla="*/ 36740 h 60687"/>
                <a:gd name="connsiteX3" fmla="*/ 10424 w 11088"/>
                <a:gd name="connsiteY3" fmla="*/ 498 h 60687"/>
                <a:gd name="connsiteX4" fmla="*/ 11024 w 11088"/>
                <a:gd name="connsiteY4" fmla="*/ 4918 h 60687"/>
                <a:gd name="connsiteX5" fmla="*/ 11060 w 11088"/>
                <a:gd name="connsiteY5" fmla="*/ 60687 h 60687"/>
                <a:gd name="connsiteX0" fmla="*/ 0 w 11081"/>
                <a:gd name="connsiteY0" fmla="*/ 925 h 60687"/>
                <a:gd name="connsiteX1" fmla="*/ 3664 w 11081"/>
                <a:gd name="connsiteY1" fmla="*/ 37953 h 60687"/>
                <a:gd name="connsiteX2" fmla="*/ 6004 w 11081"/>
                <a:gd name="connsiteY2" fmla="*/ 36740 h 60687"/>
                <a:gd name="connsiteX3" fmla="*/ 10424 w 11081"/>
                <a:gd name="connsiteY3" fmla="*/ 498 h 60687"/>
                <a:gd name="connsiteX4" fmla="*/ 11024 w 11081"/>
                <a:gd name="connsiteY4" fmla="*/ 4918 h 60687"/>
                <a:gd name="connsiteX5" fmla="*/ 11060 w 11081"/>
                <a:gd name="connsiteY5" fmla="*/ 60687 h 60687"/>
                <a:gd name="connsiteX0" fmla="*/ 0 w 11091"/>
                <a:gd name="connsiteY0" fmla="*/ 925 h 60402"/>
                <a:gd name="connsiteX1" fmla="*/ 3664 w 11091"/>
                <a:gd name="connsiteY1" fmla="*/ 37953 h 60402"/>
                <a:gd name="connsiteX2" fmla="*/ 6004 w 11091"/>
                <a:gd name="connsiteY2" fmla="*/ 36740 h 60402"/>
                <a:gd name="connsiteX3" fmla="*/ 10424 w 11091"/>
                <a:gd name="connsiteY3" fmla="*/ 498 h 60402"/>
                <a:gd name="connsiteX4" fmla="*/ 11024 w 11091"/>
                <a:gd name="connsiteY4" fmla="*/ 4918 h 60402"/>
                <a:gd name="connsiteX5" fmla="*/ 11085 w 11091"/>
                <a:gd name="connsiteY5" fmla="*/ 60402 h 60402"/>
                <a:gd name="connsiteX0" fmla="*/ 0 w 11085"/>
                <a:gd name="connsiteY0" fmla="*/ 925 h 60402"/>
                <a:gd name="connsiteX1" fmla="*/ 3664 w 11085"/>
                <a:gd name="connsiteY1" fmla="*/ 37953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 name="connsiteX0" fmla="*/ 0 w 11085"/>
                <a:gd name="connsiteY0" fmla="*/ 925 h 60402"/>
                <a:gd name="connsiteX1" fmla="*/ 3623 w 11085"/>
                <a:gd name="connsiteY1" fmla="*/ 42377 h 60402"/>
                <a:gd name="connsiteX2" fmla="*/ 6004 w 11085"/>
                <a:gd name="connsiteY2" fmla="*/ 36740 h 60402"/>
                <a:gd name="connsiteX3" fmla="*/ 10424 w 11085"/>
                <a:gd name="connsiteY3" fmla="*/ 498 h 60402"/>
                <a:gd name="connsiteX4" fmla="*/ 11024 w 11085"/>
                <a:gd name="connsiteY4" fmla="*/ 4918 h 60402"/>
                <a:gd name="connsiteX5" fmla="*/ 11085 w 11085"/>
                <a:gd name="connsiteY5" fmla="*/ 60402 h 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5" h="60402">
                  <a:moveTo>
                    <a:pt x="0" y="925"/>
                  </a:moveTo>
                  <a:cubicBezTo>
                    <a:pt x="803" y="10665"/>
                    <a:pt x="2622" y="35124"/>
                    <a:pt x="3623" y="42377"/>
                  </a:cubicBezTo>
                  <a:cubicBezTo>
                    <a:pt x="4624" y="49630"/>
                    <a:pt x="5056" y="41657"/>
                    <a:pt x="6004" y="36740"/>
                  </a:cubicBezTo>
                  <a:cubicBezTo>
                    <a:pt x="6962" y="30254"/>
                    <a:pt x="9619" y="6363"/>
                    <a:pt x="10424" y="498"/>
                  </a:cubicBezTo>
                  <a:cubicBezTo>
                    <a:pt x="10950" y="-91"/>
                    <a:pt x="10748" y="-1283"/>
                    <a:pt x="11024" y="4918"/>
                  </a:cubicBezTo>
                  <a:cubicBezTo>
                    <a:pt x="11127" y="15539"/>
                    <a:pt x="11064" y="51554"/>
                    <a:pt x="11085" y="60402"/>
                  </a:cubicBezTo>
                </a:path>
              </a:pathLst>
            </a:custGeom>
            <a:noFill/>
            <a:ln w="28575" cap="flat" cmpd="sng">
              <a:solidFill>
                <a:srgbClr val="FF0000"/>
              </a:solidFill>
              <a:prstDash val="dash"/>
              <a:round/>
              <a:headEnd type="none" w="med" len="med"/>
              <a:tailEnd type="triangle" w="lg" len="lg"/>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f044022c-30f2-4e4b-bc70-842bde9a038a"/>
            <p:cNvSpPr txBox="1">
              <a:spLocks noChangeArrowheads="1"/>
            </p:cNvSpPr>
            <p:nvPr/>
          </p:nvSpPr>
          <p:spPr bwMode="auto">
            <a:xfrm>
              <a:off x="8402352" y="2340575"/>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резервирования</a:t>
              </a:r>
            </a:p>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Медиа-сервер</a:t>
              </a:r>
            </a:p>
          </p:txBody>
        </p:sp>
        <p:sp>
          <p:nvSpPr>
            <p:cNvPr id="23" name="63d802ec-a080-4466-8e62-de88705aaae8"/>
            <p:cNvSpPr>
              <a:spLocks noChangeArrowheads="1"/>
            </p:cNvSpPr>
            <p:nvPr/>
          </p:nvSpPr>
          <p:spPr bwMode="auto">
            <a:xfrm>
              <a:off x="5880641" y="5426503"/>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a:t>
              </a:r>
            </a:p>
          </p:txBody>
        </p:sp>
        <p:sp>
          <p:nvSpPr>
            <p:cNvPr id="24" name="63d802ec-a080-4466-8e62-de88705aaae8"/>
            <p:cNvSpPr>
              <a:spLocks noChangeArrowheads="1"/>
            </p:cNvSpPr>
            <p:nvPr/>
          </p:nvSpPr>
          <p:spPr bwMode="auto">
            <a:xfrm>
              <a:off x="3005208" y="5409461"/>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a:t>
              </a:r>
            </a:p>
          </p:txBody>
        </p:sp>
        <p:sp>
          <p:nvSpPr>
            <p:cNvPr id="25" name="98df4e7b-2c7b-4c00-9396-5c57d790e19e"/>
            <p:cNvSpPr txBox="1">
              <a:spLocks noChangeArrowheads="1"/>
            </p:cNvSpPr>
            <p:nvPr/>
          </p:nvSpPr>
          <p:spPr bwMode="auto">
            <a:xfrm>
              <a:off x="8789074" y="4461921"/>
              <a:ext cx="2123626"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резервных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копий</a:t>
              </a:r>
            </a:p>
          </p:txBody>
        </p:sp>
        <p:sp>
          <p:nvSpPr>
            <p:cNvPr id="26" name="3df9af69-fd68-4a3d-bdd1-65592688b457"/>
            <p:cNvSpPr>
              <a:spLocks noChangeShapeType="1"/>
            </p:cNvSpPr>
            <p:nvPr/>
          </p:nvSpPr>
          <p:spPr bwMode="auto">
            <a:xfrm>
              <a:off x="2690824"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b6f96e72-742a-4477-a55c-cfbaf95d5306"/>
            <p:cNvSpPr>
              <a:spLocks/>
            </p:cNvSpPr>
            <p:nvPr/>
          </p:nvSpPr>
          <p:spPr bwMode="auto">
            <a:xfrm rot="20683075">
              <a:off x="4105761" y="4134540"/>
              <a:ext cx="3891300" cy="295417"/>
            </a:xfrm>
            <a:custGeom>
              <a:avLst/>
              <a:gdLst>
                <a:gd name="T0" fmla="*/ 2147483647 w 2062"/>
                <a:gd name="T1" fmla="*/ 2147483647 h 1201"/>
                <a:gd name="T2" fmla="*/ 2147483647 w 2062"/>
                <a:gd name="T3" fmla="*/ 2147483647 h 1201"/>
                <a:gd name="T4" fmla="*/ 2147483647 w 2062"/>
                <a:gd name="T5" fmla="*/ 2147483647 h 1201"/>
                <a:gd name="T6" fmla="*/ 2147483647 w 2062"/>
                <a:gd name="T7" fmla="*/ 2147483647 h 1201"/>
                <a:gd name="T8" fmla="*/ 2147483647 w 2062"/>
                <a:gd name="T9" fmla="*/ 2147483647 h 1201"/>
                <a:gd name="T10" fmla="*/ 0 60000 65536"/>
                <a:gd name="T11" fmla="*/ 0 60000 65536"/>
                <a:gd name="T12" fmla="*/ 0 60000 65536"/>
                <a:gd name="T13" fmla="*/ 0 60000 65536"/>
                <a:gd name="T14" fmla="*/ 0 60000 65536"/>
                <a:gd name="T15" fmla="*/ 0 w 2062"/>
                <a:gd name="T16" fmla="*/ 0 h 1201"/>
                <a:gd name="T17" fmla="*/ 2062 w 2062"/>
                <a:gd name="T18" fmla="*/ 1201 h 1201"/>
                <a:gd name="connsiteX0" fmla="*/ 1016 w 9195"/>
                <a:gd name="connsiteY0" fmla="*/ 9458 h 28791"/>
                <a:gd name="connsiteX1" fmla="*/ 153 w 9195"/>
                <a:gd name="connsiteY1" fmla="*/ 607 h 28791"/>
                <a:gd name="connsiteX2" fmla="*/ 4561 w 9195"/>
                <a:gd name="connsiteY2" fmla="*/ 28791 h 28791"/>
                <a:gd name="connsiteX3" fmla="*/ 9120 w 9195"/>
                <a:gd name="connsiteY3" fmla="*/ 815 h 28791"/>
                <a:gd name="connsiteX4" fmla="*/ 7214 w 9195"/>
                <a:gd name="connsiteY4" fmla="*/ 9616 h 28791"/>
                <a:gd name="connsiteX0" fmla="*/ 867 w 10047"/>
                <a:gd name="connsiteY0" fmla="*/ 4978 h 9876"/>
                <a:gd name="connsiteX1" fmla="*/ 213 w 10047"/>
                <a:gd name="connsiteY1" fmla="*/ 87 h 9876"/>
                <a:gd name="connsiteX2" fmla="*/ 5007 w 10047"/>
                <a:gd name="connsiteY2" fmla="*/ 9876 h 9876"/>
                <a:gd name="connsiteX3" fmla="*/ 9965 w 10047"/>
                <a:gd name="connsiteY3" fmla="*/ 159 h 9876"/>
                <a:gd name="connsiteX4" fmla="*/ 7893 w 10047"/>
                <a:gd name="connsiteY4" fmla="*/ 3216 h 9876"/>
                <a:gd name="connsiteX0" fmla="*/ 863 w 10040"/>
                <a:gd name="connsiteY0" fmla="*/ 5041 h 10000"/>
                <a:gd name="connsiteX1" fmla="*/ 212 w 10040"/>
                <a:gd name="connsiteY1" fmla="*/ 88 h 10000"/>
                <a:gd name="connsiteX2" fmla="*/ 4984 w 10040"/>
                <a:gd name="connsiteY2" fmla="*/ 10000 h 10000"/>
                <a:gd name="connsiteX3" fmla="*/ 9918 w 10040"/>
                <a:gd name="connsiteY3" fmla="*/ 161 h 10000"/>
                <a:gd name="connsiteX4" fmla="*/ 8706 w 10040"/>
                <a:gd name="connsiteY4" fmla="*/ 5709 h 10000"/>
                <a:gd name="connsiteX0" fmla="*/ 847 w 10024"/>
                <a:gd name="connsiteY0" fmla="*/ 5008 h 8820"/>
                <a:gd name="connsiteX1" fmla="*/ 196 w 10024"/>
                <a:gd name="connsiteY1" fmla="*/ 55 h 8820"/>
                <a:gd name="connsiteX2" fmla="*/ 4706 w 10024"/>
                <a:gd name="connsiteY2" fmla="*/ 8820 h 8820"/>
                <a:gd name="connsiteX3" fmla="*/ 9902 w 10024"/>
                <a:gd name="connsiteY3" fmla="*/ 128 h 8820"/>
                <a:gd name="connsiteX4" fmla="*/ 8690 w 10024"/>
                <a:gd name="connsiteY4" fmla="*/ 5676 h 8820"/>
                <a:gd name="connsiteX0" fmla="*/ 845 w 9991"/>
                <a:gd name="connsiteY0" fmla="*/ 5678 h 10000"/>
                <a:gd name="connsiteX1" fmla="*/ 196 w 9991"/>
                <a:gd name="connsiteY1" fmla="*/ 62 h 10000"/>
                <a:gd name="connsiteX2" fmla="*/ 4695 w 9991"/>
                <a:gd name="connsiteY2" fmla="*/ 10000 h 10000"/>
                <a:gd name="connsiteX3" fmla="*/ 9878 w 9991"/>
                <a:gd name="connsiteY3" fmla="*/ 145 h 10000"/>
                <a:gd name="connsiteX4" fmla="*/ 8538 w 9991"/>
                <a:gd name="connsiteY4" fmla="*/ 6218 h 10000"/>
                <a:gd name="connsiteX0" fmla="*/ 815 w 9969"/>
                <a:gd name="connsiteY0" fmla="*/ 5627 h 6167"/>
                <a:gd name="connsiteX1" fmla="*/ 165 w 9969"/>
                <a:gd name="connsiteY1" fmla="*/ 11 h 6167"/>
                <a:gd name="connsiteX2" fmla="*/ 4197 w 9969"/>
                <a:gd name="connsiteY2" fmla="*/ 4097 h 6167"/>
                <a:gd name="connsiteX3" fmla="*/ 9856 w 9969"/>
                <a:gd name="connsiteY3" fmla="*/ 94 h 6167"/>
                <a:gd name="connsiteX4" fmla="*/ 8515 w 9969"/>
                <a:gd name="connsiteY4" fmla="*/ 6167 h 6167"/>
                <a:gd name="connsiteX0" fmla="*/ 817 w 10651"/>
                <a:gd name="connsiteY0" fmla="*/ 37098 h 37974"/>
                <a:gd name="connsiteX1" fmla="*/ 165 w 10651"/>
                <a:gd name="connsiteY1" fmla="*/ 27992 h 37974"/>
                <a:gd name="connsiteX2" fmla="*/ 4209 w 10651"/>
                <a:gd name="connsiteY2" fmla="*/ 34617 h 37974"/>
                <a:gd name="connsiteX3" fmla="*/ 10568 w 10651"/>
                <a:gd name="connsiteY3" fmla="*/ 10 h 37974"/>
                <a:gd name="connsiteX4" fmla="*/ 8540 w 10651"/>
                <a:gd name="connsiteY4" fmla="*/ 37974 h 37974"/>
                <a:gd name="connsiteX0" fmla="*/ 817 w 10990"/>
                <a:gd name="connsiteY0" fmla="*/ 37098 h 37098"/>
                <a:gd name="connsiteX1" fmla="*/ 165 w 10990"/>
                <a:gd name="connsiteY1" fmla="*/ 27992 h 37098"/>
                <a:gd name="connsiteX2" fmla="*/ 4209 w 10990"/>
                <a:gd name="connsiteY2" fmla="*/ 34617 h 37098"/>
                <a:gd name="connsiteX3" fmla="*/ 10568 w 10990"/>
                <a:gd name="connsiteY3" fmla="*/ 10 h 37098"/>
                <a:gd name="connsiteX4" fmla="*/ 10691 w 10990"/>
                <a:gd name="connsiteY4" fmla="*/ 18996 h 37098"/>
                <a:gd name="connsiteX0" fmla="*/ 817 w 10849"/>
                <a:gd name="connsiteY0" fmla="*/ 37098 h 37098"/>
                <a:gd name="connsiteX1" fmla="*/ 165 w 10849"/>
                <a:gd name="connsiteY1" fmla="*/ 27992 h 37098"/>
                <a:gd name="connsiteX2" fmla="*/ 4209 w 10849"/>
                <a:gd name="connsiteY2" fmla="*/ 34617 h 37098"/>
                <a:gd name="connsiteX3" fmla="*/ 10568 w 10849"/>
                <a:gd name="connsiteY3" fmla="*/ 10 h 37098"/>
                <a:gd name="connsiteX4" fmla="*/ 10691 w 10849"/>
                <a:gd name="connsiteY4" fmla="*/ 18996 h 37098"/>
                <a:gd name="connsiteX0" fmla="*/ 13 w 10045"/>
                <a:gd name="connsiteY0" fmla="*/ 37098 h 37098"/>
                <a:gd name="connsiteX1" fmla="*/ 1801 w 10045"/>
                <a:gd name="connsiteY1" fmla="*/ 34318 h 37098"/>
                <a:gd name="connsiteX2" fmla="*/ 3405 w 10045"/>
                <a:gd name="connsiteY2" fmla="*/ 34617 h 37098"/>
                <a:gd name="connsiteX3" fmla="*/ 9764 w 10045"/>
                <a:gd name="connsiteY3" fmla="*/ 10 h 37098"/>
                <a:gd name="connsiteX4" fmla="*/ 9887 w 10045"/>
                <a:gd name="connsiteY4" fmla="*/ 18996 h 37098"/>
                <a:gd name="connsiteX0" fmla="*/ 39 w 8838"/>
                <a:gd name="connsiteY0" fmla="*/ 41315 h 41315"/>
                <a:gd name="connsiteX1" fmla="*/ 594 w 8838"/>
                <a:gd name="connsiteY1" fmla="*/ 34318 h 41315"/>
                <a:gd name="connsiteX2" fmla="*/ 2198 w 8838"/>
                <a:gd name="connsiteY2" fmla="*/ 34617 h 41315"/>
                <a:gd name="connsiteX3" fmla="*/ 8557 w 8838"/>
                <a:gd name="connsiteY3" fmla="*/ 10 h 41315"/>
                <a:gd name="connsiteX4" fmla="*/ 8680 w 8838"/>
                <a:gd name="connsiteY4" fmla="*/ 18996 h 41315"/>
                <a:gd name="connsiteX0" fmla="*/ 44 w 10000"/>
                <a:gd name="connsiteY0" fmla="*/ 9999 h 9999"/>
                <a:gd name="connsiteX1" fmla="*/ 672 w 10000"/>
                <a:gd name="connsiteY1" fmla="*/ 8305 h 9999"/>
                <a:gd name="connsiteX2" fmla="*/ 2487 w 10000"/>
                <a:gd name="connsiteY2" fmla="*/ 8378 h 9999"/>
                <a:gd name="connsiteX3" fmla="*/ 5727 w 10000"/>
                <a:gd name="connsiteY3" fmla="*/ 4396 h 9999"/>
                <a:gd name="connsiteX4" fmla="*/ 9682 w 10000"/>
                <a:gd name="connsiteY4" fmla="*/ 1 h 9999"/>
                <a:gd name="connsiteX5" fmla="*/ 9821 w 10000"/>
                <a:gd name="connsiteY5" fmla="*/ 4597 h 9999"/>
                <a:gd name="connsiteX0" fmla="*/ 44 w 10000"/>
                <a:gd name="connsiteY0" fmla="*/ 10000 h 10000"/>
                <a:gd name="connsiteX1" fmla="*/ 672 w 10000"/>
                <a:gd name="connsiteY1" fmla="*/ 8306 h 10000"/>
                <a:gd name="connsiteX2" fmla="*/ 2487 w 10000"/>
                <a:gd name="connsiteY2" fmla="*/ 8379 h 10000"/>
                <a:gd name="connsiteX3" fmla="*/ 5994 w 10000"/>
                <a:gd name="connsiteY3" fmla="*/ 4736 h 10000"/>
                <a:gd name="connsiteX4" fmla="*/ 9682 w 10000"/>
                <a:gd name="connsiteY4" fmla="*/ 1 h 10000"/>
                <a:gd name="connsiteX5" fmla="*/ 9821 w 10000"/>
                <a:gd name="connsiteY5" fmla="*/ 4597 h 10000"/>
                <a:gd name="connsiteX0" fmla="*/ 53 w 10009"/>
                <a:gd name="connsiteY0" fmla="*/ 10000 h 10000"/>
                <a:gd name="connsiteX1" fmla="*/ 681 w 10009"/>
                <a:gd name="connsiteY1" fmla="*/ 8306 h 10000"/>
                <a:gd name="connsiteX2" fmla="*/ 3179 w 10009"/>
                <a:gd name="connsiteY2" fmla="*/ 8209 h 10000"/>
                <a:gd name="connsiteX3" fmla="*/ 6003 w 10009"/>
                <a:gd name="connsiteY3" fmla="*/ 4736 h 10000"/>
                <a:gd name="connsiteX4" fmla="*/ 9691 w 10009"/>
                <a:gd name="connsiteY4" fmla="*/ 1 h 10000"/>
                <a:gd name="connsiteX5" fmla="*/ 9830 w 10009"/>
                <a:gd name="connsiteY5" fmla="*/ 4597 h 10000"/>
                <a:gd name="connsiteX0" fmla="*/ 53 w 10009"/>
                <a:gd name="connsiteY0" fmla="*/ 10000 h 10000"/>
                <a:gd name="connsiteX1" fmla="*/ 681 w 10009"/>
                <a:gd name="connsiteY1" fmla="*/ 8306 h 10000"/>
                <a:gd name="connsiteX2" fmla="*/ 3179 w 10009"/>
                <a:gd name="connsiteY2" fmla="*/ 8209 h 10000"/>
                <a:gd name="connsiteX3" fmla="*/ 6003 w 10009"/>
                <a:gd name="connsiteY3" fmla="*/ 4736 h 10000"/>
                <a:gd name="connsiteX4" fmla="*/ 9691 w 10009"/>
                <a:gd name="connsiteY4" fmla="*/ 1 h 10000"/>
                <a:gd name="connsiteX5" fmla="*/ 9830 w 10009"/>
                <a:gd name="connsiteY5" fmla="*/ 4597 h 10000"/>
                <a:gd name="connsiteX0" fmla="*/ 53 w 9890"/>
                <a:gd name="connsiteY0" fmla="*/ 10000 h 10000"/>
                <a:gd name="connsiteX1" fmla="*/ 681 w 9890"/>
                <a:gd name="connsiteY1" fmla="*/ 8306 h 10000"/>
                <a:gd name="connsiteX2" fmla="*/ 3179 w 9890"/>
                <a:gd name="connsiteY2" fmla="*/ 8209 h 10000"/>
                <a:gd name="connsiteX3" fmla="*/ 6003 w 9890"/>
                <a:gd name="connsiteY3" fmla="*/ 4736 h 10000"/>
                <a:gd name="connsiteX4" fmla="*/ 9691 w 9890"/>
                <a:gd name="connsiteY4" fmla="*/ 1 h 10000"/>
                <a:gd name="connsiteX5" fmla="*/ 9325 w 9890"/>
                <a:gd name="connsiteY5" fmla="*/ 5533 h 10000"/>
                <a:gd name="connsiteX0" fmla="*/ 54 w 9629"/>
                <a:gd name="connsiteY0" fmla="*/ 9319 h 9319"/>
                <a:gd name="connsiteX1" fmla="*/ 689 w 9629"/>
                <a:gd name="connsiteY1" fmla="*/ 7625 h 9319"/>
                <a:gd name="connsiteX2" fmla="*/ 3214 w 9629"/>
                <a:gd name="connsiteY2" fmla="*/ 7528 h 9319"/>
                <a:gd name="connsiteX3" fmla="*/ 6070 w 9629"/>
                <a:gd name="connsiteY3" fmla="*/ 4055 h 9319"/>
                <a:gd name="connsiteX4" fmla="*/ 9319 w 9629"/>
                <a:gd name="connsiteY4" fmla="*/ 1 h 9319"/>
                <a:gd name="connsiteX5" fmla="*/ 9429 w 9629"/>
                <a:gd name="connsiteY5" fmla="*/ 4852 h 9319"/>
                <a:gd name="connsiteX0" fmla="*/ 56 w 10153"/>
                <a:gd name="connsiteY0" fmla="*/ 10000 h 10000"/>
                <a:gd name="connsiteX1" fmla="*/ 716 w 10153"/>
                <a:gd name="connsiteY1" fmla="*/ 8182 h 10000"/>
                <a:gd name="connsiteX2" fmla="*/ 3338 w 10153"/>
                <a:gd name="connsiteY2" fmla="*/ 8078 h 10000"/>
                <a:gd name="connsiteX3" fmla="*/ 6304 w 10153"/>
                <a:gd name="connsiteY3" fmla="*/ 4351 h 10000"/>
                <a:gd name="connsiteX4" fmla="*/ 9678 w 10153"/>
                <a:gd name="connsiteY4" fmla="*/ 1 h 10000"/>
                <a:gd name="connsiteX5" fmla="*/ 10104 w 10153"/>
                <a:gd name="connsiteY5" fmla="*/ 4659 h 10000"/>
                <a:gd name="connsiteX0" fmla="*/ 56 w 10159"/>
                <a:gd name="connsiteY0" fmla="*/ 11010 h 11010"/>
                <a:gd name="connsiteX1" fmla="*/ 716 w 10159"/>
                <a:gd name="connsiteY1" fmla="*/ 9192 h 11010"/>
                <a:gd name="connsiteX2" fmla="*/ 3338 w 10159"/>
                <a:gd name="connsiteY2" fmla="*/ 9088 h 11010"/>
                <a:gd name="connsiteX3" fmla="*/ 6304 w 10159"/>
                <a:gd name="connsiteY3" fmla="*/ 5361 h 11010"/>
                <a:gd name="connsiteX4" fmla="*/ 9678 w 10159"/>
                <a:gd name="connsiteY4" fmla="*/ 1011 h 11010"/>
                <a:gd name="connsiteX5" fmla="*/ 10113 w 10159"/>
                <a:gd name="connsiteY5" fmla="*/ 579 h 11010"/>
                <a:gd name="connsiteX0" fmla="*/ 56 w 10177"/>
                <a:gd name="connsiteY0" fmla="*/ 12293 h 12293"/>
                <a:gd name="connsiteX1" fmla="*/ 716 w 10177"/>
                <a:gd name="connsiteY1" fmla="*/ 10475 h 12293"/>
                <a:gd name="connsiteX2" fmla="*/ 3338 w 10177"/>
                <a:gd name="connsiteY2" fmla="*/ 10371 h 12293"/>
                <a:gd name="connsiteX3" fmla="*/ 6304 w 10177"/>
                <a:gd name="connsiteY3" fmla="*/ 6644 h 12293"/>
                <a:gd name="connsiteX4" fmla="*/ 9678 w 10177"/>
                <a:gd name="connsiteY4" fmla="*/ 2294 h 12293"/>
                <a:gd name="connsiteX5" fmla="*/ 10138 w 10177"/>
                <a:gd name="connsiteY5" fmla="*/ 400 h 12293"/>
                <a:gd name="connsiteX0" fmla="*/ 56 w 10177"/>
                <a:gd name="connsiteY0" fmla="*/ 12293 h 12293"/>
                <a:gd name="connsiteX1" fmla="*/ 716 w 10177"/>
                <a:gd name="connsiteY1" fmla="*/ 10475 h 12293"/>
                <a:gd name="connsiteX2" fmla="*/ 3338 w 10177"/>
                <a:gd name="connsiteY2" fmla="*/ 10371 h 12293"/>
                <a:gd name="connsiteX3" fmla="*/ 6304 w 10177"/>
                <a:gd name="connsiteY3" fmla="*/ 6644 h 12293"/>
                <a:gd name="connsiteX4" fmla="*/ 9678 w 10177"/>
                <a:gd name="connsiteY4" fmla="*/ 2294 h 12293"/>
                <a:gd name="connsiteX5" fmla="*/ 10138 w 10177"/>
                <a:gd name="connsiteY5" fmla="*/ 400 h 12293"/>
                <a:gd name="connsiteX0" fmla="*/ 56 w 10177"/>
                <a:gd name="connsiteY0" fmla="*/ 12293 h 12293"/>
                <a:gd name="connsiteX1" fmla="*/ 716 w 10177"/>
                <a:gd name="connsiteY1" fmla="*/ 10475 h 12293"/>
                <a:gd name="connsiteX2" fmla="*/ 3338 w 10177"/>
                <a:gd name="connsiteY2" fmla="*/ 10371 h 12293"/>
                <a:gd name="connsiteX3" fmla="*/ 9678 w 10177"/>
                <a:gd name="connsiteY3" fmla="*/ 2294 h 12293"/>
                <a:gd name="connsiteX4" fmla="*/ 10138 w 10177"/>
                <a:gd name="connsiteY4" fmla="*/ 400 h 12293"/>
                <a:gd name="connsiteX0" fmla="*/ 0 w 10121"/>
                <a:gd name="connsiteY0" fmla="*/ 12293 h 12293"/>
                <a:gd name="connsiteX1" fmla="*/ 3282 w 10121"/>
                <a:gd name="connsiteY1" fmla="*/ 10371 h 12293"/>
                <a:gd name="connsiteX2" fmla="*/ 9622 w 10121"/>
                <a:gd name="connsiteY2" fmla="*/ 2294 h 12293"/>
                <a:gd name="connsiteX3" fmla="*/ 10082 w 10121"/>
                <a:gd name="connsiteY3" fmla="*/ 400 h 12293"/>
                <a:gd name="connsiteX0" fmla="*/ 0 w 10032"/>
                <a:gd name="connsiteY0" fmla="*/ 7959 h 10523"/>
                <a:gd name="connsiteX1" fmla="*/ 3193 w 10032"/>
                <a:gd name="connsiteY1" fmla="*/ 10371 h 10523"/>
                <a:gd name="connsiteX2" fmla="*/ 9533 w 10032"/>
                <a:gd name="connsiteY2" fmla="*/ 2294 h 10523"/>
                <a:gd name="connsiteX3" fmla="*/ 9993 w 10032"/>
                <a:gd name="connsiteY3" fmla="*/ 400 h 10523"/>
                <a:gd name="connsiteX0" fmla="*/ 0 w 10032"/>
                <a:gd name="connsiteY0" fmla="*/ 7959 h 10523"/>
                <a:gd name="connsiteX1" fmla="*/ 3193 w 10032"/>
                <a:gd name="connsiteY1" fmla="*/ 10371 h 10523"/>
                <a:gd name="connsiteX2" fmla="*/ 9533 w 10032"/>
                <a:gd name="connsiteY2" fmla="*/ 2294 h 10523"/>
                <a:gd name="connsiteX3" fmla="*/ 9993 w 10032"/>
                <a:gd name="connsiteY3" fmla="*/ 400 h 10523"/>
                <a:gd name="connsiteX0" fmla="*/ 0 w 10032"/>
                <a:gd name="connsiteY0" fmla="*/ 7959 h 7959"/>
                <a:gd name="connsiteX1" fmla="*/ 9533 w 10032"/>
                <a:gd name="connsiteY1" fmla="*/ 2294 h 7959"/>
                <a:gd name="connsiteX2" fmla="*/ 9993 w 10032"/>
                <a:gd name="connsiteY2" fmla="*/ 400 h 7959"/>
                <a:gd name="connsiteX0" fmla="*/ 0 w 9961"/>
                <a:gd name="connsiteY0" fmla="*/ 9497 h 9497"/>
                <a:gd name="connsiteX1" fmla="*/ 9961 w 9961"/>
                <a:gd name="connsiteY1" fmla="*/ 0 h 9497"/>
                <a:gd name="connsiteX0" fmla="*/ 0 w 10000"/>
                <a:gd name="connsiteY0" fmla="*/ 10000 h 10000"/>
                <a:gd name="connsiteX1" fmla="*/ 4950 w 10000"/>
                <a:gd name="connsiteY1" fmla="*/ 4851 h 10000"/>
                <a:gd name="connsiteX2" fmla="*/ 10000 w 10000"/>
                <a:gd name="connsiteY2" fmla="*/ 0 h 10000"/>
                <a:gd name="connsiteX0" fmla="*/ 0 w 10000"/>
                <a:gd name="connsiteY0" fmla="*/ 10000 h 10000"/>
                <a:gd name="connsiteX1" fmla="*/ 4844 w 10000"/>
                <a:gd name="connsiteY1" fmla="*/ 1606 h 10000"/>
                <a:gd name="connsiteX2" fmla="*/ 10000 w 10000"/>
                <a:gd name="connsiteY2" fmla="*/ 0 h 10000"/>
                <a:gd name="connsiteX0" fmla="*/ 0 w 10083"/>
                <a:gd name="connsiteY0" fmla="*/ 10289 h 10289"/>
                <a:gd name="connsiteX1" fmla="*/ 4927 w 10083"/>
                <a:gd name="connsiteY1" fmla="*/ 1606 h 10289"/>
                <a:gd name="connsiteX2" fmla="*/ 10083 w 10083"/>
                <a:gd name="connsiteY2" fmla="*/ 0 h 10289"/>
                <a:gd name="connsiteX0" fmla="*/ 0 w 10083"/>
                <a:gd name="connsiteY0" fmla="*/ 10289 h 10289"/>
                <a:gd name="connsiteX1" fmla="*/ 4927 w 10083"/>
                <a:gd name="connsiteY1" fmla="*/ 1606 h 10289"/>
                <a:gd name="connsiteX2" fmla="*/ 10083 w 10083"/>
                <a:gd name="connsiteY2" fmla="*/ 0 h 10289"/>
                <a:gd name="connsiteX0" fmla="*/ 0 w 10083"/>
                <a:gd name="connsiteY0" fmla="*/ 10289 h 10289"/>
                <a:gd name="connsiteX1" fmla="*/ 4953 w 10083"/>
                <a:gd name="connsiteY1" fmla="*/ 2417 h 10289"/>
                <a:gd name="connsiteX2" fmla="*/ 10083 w 10083"/>
                <a:gd name="connsiteY2" fmla="*/ 0 h 10289"/>
                <a:gd name="connsiteX0" fmla="*/ 0 w 10103"/>
                <a:gd name="connsiteY0" fmla="*/ 11563 h 11563"/>
                <a:gd name="connsiteX1" fmla="*/ 4953 w 10103"/>
                <a:gd name="connsiteY1" fmla="*/ 3691 h 11563"/>
                <a:gd name="connsiteX2" fmla="*/ 10103 w 10103"/>
                <a:gd name="connsiteY2" fmla="*/ 0 h 11563"/>
                <a:gd name="connsiteX0" fmla="*/ 0 w 10103"/>
                <a:gd name="connsiteY0" fmla="*/ 11563 h 11563"/>
                <a:gd name="connsiteX1" fmla="*/ 4953 w 10103"/>
                <a:gd name="connsiteY1" fmla="*/ 3691 h 11563"/>
                <a:gd name="connsiteX2" fmla="*/ 10103 w 10103"/>
                <a:gd name="connsiteY2" fmla="*/ 0 h 11563"/>
                <a:gd name="connsiteX0" fmla="*/ 0 w 9689"/>
                <a:gd name="connsiteY0" fmla="*/ 7872 h 28140"/>
                <a:gd name="connsiteX1" fmla="*/ 4953 w 9689"/>
                <a:gd name="connsiteY1" fmla="*/ 0 h 28140"/>
                <a:gd name="connsiteX2" fmla="*/ 9689 w 9689"/>
                <a:gd name="connsiteY2" fmla="*/ 27877 h 28140"/>
                <a:gd name="connsiteX0" fmla="*/ 0 w 10020"/>
                <a:gd name="connsiteY0" fmla="*/ 2797 h 9907"/>
                <a:gd name="connsiteX1" fmla="*/ 5112 w 10020"/>
                <a:gd name="connsiteY1" fmla="*/ 0 h 9907"/>
                <a:gd name="connsiteX2" fmla="*/ 10000 w 10020"/>
                <a:gd name="connsiteY2" fmla="*/ 9907 h 9907"/>
                <a:gd name="connsiteX0" fmla="*/ 0 w 10692"/>
                <a:gd name="connsiteY0" fmla="*/ 3899 h 11076"/>
                <a:gd name="connsiteX1" fmla="*/ 5102 w 10692"/>
                <a:gd name="connsiteY1" fmla="*/ 1076 h 11076"/>
                <a:gd name="connsiteX2" fmla="*/ 10467 w 10692"/>
                <a:gd name="connsiteY2" fmla="*/ 697 h 11076"/>
                <a:gd name="connsiteX3" fmla="*/ 9980 w 10692"/>
                <a:gd name="connsiteY3" fmla="*/ 11076 h 11076"/>
                <a:gd name="connsiteX0" fmla="*/ 0 w 10950"/>
                <a:gd name="connsiteY0" fmla="*/ 3899 h 11076"/>
                <a:gd name="connsiteX1" fmla="*/ 5102 w 10950"/>
                <a:gd name="connsiteY1" fmla="*/ 1076 h 11076"/>
                <a:gd name="connsiteX2" fmla="*/ 10467 w 10950"/>
                <a:gd name="connsiteY2" fmla="*/ 697 h 11076"/>
                <a:gd name="connsiteX3" fmla="*/ 10644 w 10950"/>
                <a:gd name="connsiteY3" fmla="*/ 1237 h 11076"/>
                <a:gd name="connsiteX4" fmla="*/ 9980 w 10950"/>
                <a:gd name="connsiteY4" fmla="*/ 11076 h 11076"/>
                <a:gd name="connsiteX0" fmla="*/ 0 w 11093"/>
                <a:gd name="connsiteY0" fmla="*/ 4012 h 11189"/>
                <a:gd name="connsiteX1" fmla="*/ 5102 w 11093"/>
                <a:gd name="connsiteY1" fmla="*/ 1189 h 11189"/>
                <a:gd name="connsiteX2" fmla="*/ 10675 w 11093"/>
                <a:gd name="connsiteY2" fmla="*/ 665 h 11189"/>
                <a:gd name="connsiteX3" fmla="*/ 10644 w 11093"/>
                <a:gd name="connsiteY3" fmla="*/ 1350 h 11189"/>
                <a:gd name="connsiteX4" fmla="*/ 9980 w 11093"/>
                <a:gd name="connsiteY4" fmla="*/ 11189 h 11189"/>
                <a:gd name="connsiteX0" fmla="*/ 0 w 11048"/>
                <a:gd name="connsiteY0" fmla="*/ 4012 h 11189"/>
                <a:gd name="connsiteX1" fmla="*/ 5102 w 11048"/>
                <a:gd name="connsiteY1" fmla="*/ 1189 h 11189"/>
                <a:gd name="connsiteX2" fmla="*/ 10675 w 11048"/>
                <a:gd name="connsiteY2" fmla="*/ 665 h 11189"/>
                <a:gd name="connsiteX3" fmla="*/ 10457 w 11048"/>
                <a:gd name="connsiteY3" fmla="*/ 1038 h 11189"/>
                <a:gd name="connsiteX4" fmla="*/ 9980 w 11048"/>
                <a:gd name="connsiteY4" fmla="*/ 11189 h 11189"/>
                <a:gd name="connsiteX0" fmla="*/ 0 w 10763"/>
                <a:gd name="connsiteY0" fmla="*/ 4146 h 11323"/>
                <a:gd name="connsiteX1" fmla="*/ 5102 w 10763"/>
                <a:gd name="connsiteY1" fmla="*/ 1323 h 11323"/>
                <a:gd name="connsiteX2" fmla="*/ 10280 w 10763"/>
                <a:gd name="connsiteY2" fmla="*/ 632 h 11323"/>
                <a:gd name="connsiteX3" fmla="*/ 10457 w 10763"/>
                <a:gd name="connsiteY3" fmla="*/ 1172 h 11323"/>
                <a:gd name="connsiteX4" fmla="*/ 9980 w 10763"/>
                <a:gd name="connsiteY4" fmla="*/ 11323 h 11323"/>
                <a:gd name="connsiteX0" fmla="*/ 0 w 11178"/>
                <a:gd name="connsiteY0" fmla="*/ 4230 h 11407"/>
                <a:gd name="connsiteX1" fmla="*/ 5102 w 11178"/>
                <a:gd name="connsiteY1" fmla="*/ 1407 h 11407"/>
                <a:gd name="connsiteX2" fmla="*/ 10836 w 11178"/>
                <a:gd name="connsiteY2" fmla="*/ 614 h 11407"/>
                <a:gd name="connsiteX3" fmla="*/ 10457 w 11178"/>
                <a:gd name="connsiteY3" fmla="*/ 1256 h 11407"/>
                <a:gd name="connsiteX4" fmla="*/ 9980 w 11178"/>
                <a:gd name="connsiteY4" fmla="*/ 11407 h 11407"/>
                <a:gd name="connsiteX0" fmla="*/ 0 w 10457"/>
                <a:gd name="connsiteY0" fmla="*/ 3791 h 10968"/>
                <a:gd name="connsiteX1" fmla="*/ 5102 w 10457"/>
                <a:gd name="connsiteY1" fmla="*/ 968 h 10968"/>
                <a:gd name="connsiteX2" fmla="*/ 10457 w 10457"/>
                <a:gd name="connsiteY2" fmla="*/ 817 h 10968"/>
                <a:gd name="connsiteX3" fmla="*/ 9980 w 10457"/>
                <a:gd name="connsiteY3" fmla="*/ 10968 h 10968"/>
                <a:gd name="connsiteX0" fmla="*/ 0 w 10784"/>
                <a:gd name="connsiteY0" fmla="*/ 4151 h 11328"/>
                <a:gd name="connsiteX1" fmla="*/ 5102 w 10784"/>
                <a:gd name="connsiteY1" fmla="*/ 1328 h 11328"/>
                <a:gd name="connsiteX2" fmla="*/ 10784 w 10784"/>
                <a:gd name="connsiteY2" fmla="*/ 691 h 11328"/>
                <a:gd name="connsiteX3" fmla="*/ 9980 w 10784"/>
                <a:gd name="connsiteY3" fmla="*/ 11328 h 11328"/>
                <a:gd name="connsiteX0" fmla="*/ 0 w 10784"/>
                <a:gd name="connsiteY0" fmla="*/ 3460 h 10637"/>
                <a:gd name="connsiteX1" fmla="*/ 5102 w 10784"/>
                <a:gd name="connsiteY1" fmla="*/ 637 h 10637"/>
                <a:gd name="connsiteX2" fmla="*/ 10784 w 10784"/>
                <a:gd name="connsiteY2" fmla="*/ 0 h 10637"/>
                <a:gd name="connsiteX3" fmla="*/ 9980 w 10784"/>
                <a:gd name="connsiteY3" fmla="*/ 10637 h 10637"/>
                <a:gd name="connsiteX0" fmla="*/ 0 w 10768"/>
                <a:gd name="connsiteY0" fmla="*/ 4121 h 11298"/>
                <a:gd name="connsiteX1" fmla="*/ 5102 w 10768"/>
                <a:gd name="connsiteY1" fmla="*/ 1298 h 11298"/>
                <a:gd name="connsiteX2" fmla="*/ 10768 w 10768"/>
                <a:gd name="connsiteY2" fmla="*/ 0 h 11298"/>
                <a:gd name="connsiteX3" fmla="*/ 9980 w 10768"/>
                <a:gd name="connsiteY3" fmla="*/ 11298 h 11298"/>
                <a:gd name="connsiteX0" fmla="*/ 0 w 10516"/>
                <a:gd name="connsiteY0" fmla="*/ 4145 h 11322"/>
                <a:gd name="connsiteX1" fmla="*/ 5102 w 10516"/>
                <a:gd name="connsiteY1" fmla="*/ 1322 h 11322"/>
                <a:gd name="connsiteX2" fmla="*/ 10516 w 10516"/>
                <a:gd name="connsiteY2" fmla="*/ 0 h 11322"/>
                <a:gd name="connsiteX3" fmla="*/ 9980 w 10516"/>
                <a:gd name="connsiteY3" fmla="*/ 11322 h 11322"/>
                <a:gd name="connsiteX0" fmla="*/ 0 w 10466"/>
                <a:gd name="connsiteY0" fmla="*/ 4189 h 11366"/>
                <a:gd name="connsiteX1" fmla="*/ 5102 w 10466"/>
                <a:gd name="connsiteY1" fmla="*/ 1366 h 11366"/>
                <a:gd name="connsiteX2" fmla="*/ 10466 w 10466"/>
                <a:gd name="connsiteY2" fmla="*/ 0 h 11366"/>
                <a:gd name="connsiteX3" fmla="*/ 9980 w 10466"/>
                <a:gd name="connsiteY3" fmla="*/ 11366 h 11366"/>
                <a:gd name="connsiteX0" fmla="*/ 0 w 10489"/>
                <a:gd name="connsiteY0" fmla="*/ 4112 h 11289"/>
                <a:gd name="connsiteX1" fmla="*/ 5102 w 10489"/>
                <a:gd name="connsiteY1" fmla="*/ 1289 h 11289"/>
                <a:gd name="connsiteX2" fmla="*/ 10489 w 10489"/>
                <a:gd name="connsiteY2" fmla="*/ 0 h 11289"/>
                <a:gd name="connsiteX3" fmla="*/ 9980 w 10489"/>
                <a:gd name="connsiteY3" fmla="*/ 11289 h 11289"/>
                <a:gd name="connsiteX0" fmla="*/ 0 w 10513"/>
                <a:gd name="connsiteY0" fmla="*/ 4072 h 11249"/>
                <a:gd name="connsiteX1" fmla="*/ 5102 w 10513"/>
                <a:gd name="connsiteY1" fmla="*/ 1249 h 11249"/>
                <a:gd name="connsiteX2" fmla="*/ 10513 w 10513"/>
                <a:gd name="connsiteY2" fmla="*/ 0 h 11249"/>
                <a:gd name="connsiteX3" fmla="*/ 9980 w 10513"/>
                <a:gd name="connsiteY3" fmla="*/ 11249 h 11249"/>
                <a:gd name="connsiteX0" fmla="*/ 0 w 10513"/>
                <a:gd name="connsiteY0" fmla="*/ 4072 h 12098"/>
                <a:gd name="connsiteX1" fmla="*/ 5102 w 10513"/>
                <a:gd name="connsiteY1" fmla="*/ 1249 h 12098"/>
                <a:gd name="connsiteX2" fmla="*/ 10513 w 10513"/>
                <a:gd name="connsiteY2" fmla="*/ 0 h 12098"/>
                <a:gd name="connsiteX3" fmla="*/ 9942 w 10513"/>
                <a:gd name="connsiteY3" fmla="*/ 12098 h 12098"/>
                <a:gd name="connsiteX0" fmla="*/ 0 w 10513"/>
                <a:gd name="connsiteY0" fmla="*/ 4072 h 12098"/>
                <a:gd name="connsiteX1" fmla="*/ 5102 w 10513"/>
                <a:gd name="connsiteY1" fmla="*/ 1249 h 12098"/>
                <a:gd name="connsiteX2" fmla="*/ 10513 w 10513"/>
                <a:gd name="connsiteY2" fmla="*/ 0 h 12098"/>
                <a:gd name="connsiteX3" fmla="*/ 9942 w 10513"/>
                <a:gd name="connsiteY3" fmla="*/ 12098 h 12098"/>
                <a:gd name="connsiteX0" fmla="*/ 0 w 10513"/>
                <a:gd name="connsiteY0" fmla="*/ 4072 h 12440"/>
                <a:gd name="connsiteX1" fmla="*/ 5102 w 10513"/>
                <a:gd name="connsiteY1" fmla="*/ 1249 h 12440"/>
                <a:gd name="connsiteX2" fmla="*/ 10513 w 10513"/>
                <a:gd name="connsiteY2" fmla="*/ 0 h 12440"/>
                <a:gd name="connsiteX3" fmla="*/ 9933 w 10513"/>
                <a:gd name="connsiteY3" fmla="*/ 12440 h 12440"/>
              </a:gdLst>
              <a:ahLst/>
              <a:cxnLst>
                <a:cxn ang="0">
                  <a:pos x="connsiteX0" y="connsiteY0"/>
                </a:cxn>
                <a:cxn ang="0">
                  <a:pos x="connsiteX1" y="connsiteY1"/>
                </a:cxn>
                <a:cxn ang="0">
                  <a:pos x="connsiteX2" y="connsiteY2"/>
                </a:cxn>
                <a:cxn ang="0">
                  <a:pos x="connsiteX3" y="connsiteY3"/>
                </a:cxn>
              </a:cxnLst>
              <a:rect l="l" t="t" r="r" b="b"/>
              <a:pathLst>
                <a:path w="10513" h="12440">
                  <a:moveTo>
                    <a:pt x="0" y="4072"/>
                  </a:moveTo>
                  <a:cubicBezTo>
                    <a:pt x="1552" y="2556"/>
                    <a:pt x="3431" y="1830"/>
                    <a:pt x="5102" y="1249"/>
                  </a:cubicBezTo>
                  <a:cubicBezTo>
                    <a:pt x="6845" y="753"/>
                    <a:pt x="9733" y="54"/>
                    <a:pt x="10513" y="0"/>
                  </a:cubicBezTo>
                  <a:cubicBezTo>
                    <a:pt x="10432" y="1730"/>
                    <a:pt x="10016" y="10999"/>
                    <a:pt x="9933" y="12440"/>
                  </a:cubicBezTo>
                </a:path>
              </a:pathLst>
            </a:custGeom>
            <a:noFill/>
            <a:ln w="28575" cap="flat" cmpd="sng">
              <a:solidFill>
                <a:srgbClr val="FF0000"/>
              </a:solidFill>
              <a:prstDash val="dash"/>
              <a:round/>
              <a:headEnd type="none" w="med" len="med"/>
              <a:tailEnd type="triangle" w="lg" len="lg"/>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8" name="Groep 680"/>
            <p:cNvGrpSpPr/>
            <p:nvPr/>
          </p:nvGrpSpPr>
          <p:grpSpPr>
            <a:xfrm>
              <a:off x="9049788" y="5419490"/>
              <a:ext cx="1943281" cy="517958"/>
              <a:chOff x="851880" y="5561332"/>
              <a:chExt cx="1943281" cy="517958"/>
            </a:xfrm>
          </p:grpSpPr>
          <p:sp>
            <p:nvSpPr>
              <p:cNvPr id="29" name="6e37974b-8f39-435b-ad4b-665c61fe9a72"/>
              <p:cNvSpPr txBox="1">
                <a:spLocks noChangeArrowheads="1"/>
              </p:cNvSpPr>
              <p:nvPr/>
            </p:nvSpPr>
            <p:spPr bwMode="auto">
              <a:xfrm>
                <a:off x="851880" y="5561332"/>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30"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c5f3b563-625c-4467-b3ec-d5e5741883aa"/>
              <p:cNvSpPr txBox="1">
                <a:spLocks noChangeArrowheads="1"/>
              </p:cNvSpPr>
              <p:nvPr/>
            </p:nvSpPr>
            <p:spPr bwMode="auto">
              <a:xfrm>
                <a:off x="857833" y="5755440"/>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команд</a:t>
                </a:r>
              </a:p>
            </p:txBody>
          </p:sp>
        </p:grpSp>
        <p:grpSp>
          <p:nvGrpSpPr>
            <p:cNvPr id="33" name="组合 32"/>
            <p:cNvGrpSpPr/>
            <p:nvPr/>
          </p:nvGrpSpPr>
          <p:grpSpPr>
            <a:xfrm>
              <a:off x="5984613" y="4350109"/>
              <a:ext cx="1007648" cy="1008000"/>
              <a:chOff x="4325400" y="316519"/>
              <a:chExt cx="1007648" cy="1027990"/>
            </a:xfrm>
          </p:grpSpPr>
          <p:grpSp>
            <p:nvGrpSpPr>
              <p:cNvPr id="34" name="组合 33"/>
              <p:cNvGrpSpPr/>
              <p:nvPr/>
            </p:nvGrpSpPr>
            <p:grpSpPr>
              <a:xfrm>
                <a:off x="4325400" y="386269"/>
                <a:ext cx="1007648" cy="888489"/>
                <a:chOff x="4976774" y="6406237"/>
                <a:chExt cx="1425410" cy="1256848"/>
              </a:xfrm>
            </p:grpSpPr>
            <p:grpSp>
              <p:nvGrpSpPr>
                <p:cNvPr id="41" name="组合 40"/>
                <p:cNvGrpSpPr/>
                <p:nvPr/>
              </p:nvGrpSpPr>
              <p:grpSpPr>
                <a:xfrm>
                  <a:off x="5421698" y="6406237"/>
                  <a:ext cx="980486" cy="1256848"/>
                  <a:chOff x="7621955" y="2122692"/>
                  <a:chExt cx="980486" cy="1256848"/>
                </a:xfrm>
              </p:grpSpPr>
              <p:sp>
                <p:nvSpPr>
                  <p:cNvPr id="48" name="圆角矩形 4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矩形 4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矩形 4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矩形 5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42" name="组合 41"/>
                <p:cNvGrpSpPr/>
                <p:nvPr/>
              </p:nvGrpSpPr>
              <p:grpSpPr>
                <a:xfrm>
                  <a:off x="4976774" y="6406237"/>
                  <a:ext cx="980486" cy="1256848"/>
                  <a:chOff x="7621955" y="2122692"/>
                  <a:chExt cx="980486" cy="1256848"/>
                </a:xfrm>
              </p:grpSpPr>
              <p:sp>
                <p:nvSpPr>
                  <p:cNvPr id="43" name="圆角矩形 4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矩形 4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矩形 4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矩形 4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矩形 4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5" name="组合 34"/>
              <p:cNvGrpSpPr/>
              <p:nvPr/>
            </p:nvGrpSpPr>
            <p:grpSpPr>
              <a:xfrm>
                <a:off x="4482662" y="316519"/>
                <a:ext cx="693123" cy="1027990"/>
                <a:chOff x="7621955" y="1925355"/>
                <a:chExt cx="980486" cy="1454185"/>
              </a:xfrm>
            </p:grpSpPr>
            <p:sp>
              <p:nvSpPr>
                <p:cNvPr id="36" name="圆角矩形 3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矩形 3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矩形 3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3" name="组合 52"/>
            <p:cNvGrpSpPr/>
            <p:nvPr/>
          </p:nvGrpSpPr>
          <p:grpSpPr>
            <a:xfrm>
              <a:off x="3065667" y="4328097"/>
              <a:ext cx="1007648" cy="1008000"/>
              <a:chOff x="4325400" y="316519"/>
              <a:chExt cx="1007648" cy="1027990"/>
            </a:xfrm>
          </p:grpSpPr>
          <p:grpSp>
            <p:nvGrpSpPr>
              <p:cNvPr id="54" name="组合 53"/>
              <p:cNvGrpSpPr/>
              <p:nvPr/>
            </p:nvGrpSpPr>
            <p:grpSpPr>
              <a:xfrm>
                <a:off x="4325400" y="386269"/>
                <a:ext cx="1007648" cy="888489"/>
                <a:chOff x="4976774" y="6406237"/>
                <a:chExt cx="1425410" cy="1256848"/>
              </a:xfrm>
            </p:grpSpPr>
            <p:grpSp>
              <p:nvGrpSpPr>
                <p:cNvPr id="61" name="组合 60"/>
                <p:cNvGrpSpPr/>
                <p:nvPr/>
              </p:nvGrpSpPr>
              <p:grpSpPr>
                <a:xfrm>
                  <a:off x="5421698" y="6406237"/>
                  <a:ext cx="980486" cy="1256848"/>
                  <a:chOff x="7621955" y="2122692"/>
                  <a:chExt cx="980486" cy="1256848"/>
                </a:xfrm>
              </p:grpSpPr>
              <p:sp>
                <p:nvSpPr>
                  <p:cNvPr id="68" name="圆角矩形 6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矩形 6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矩形 6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2" name="组合 61"/>
                <p:cNvGrpSpPr/>
                <p:nvPr/>
              </p:nvGrpSpPr>
              <p:grpSpPr>
                <a:xfrm>
                  <a:off x="4976774" y="6406237"/>
                  <a:ext cx="980486" cy="1256848"/>
                  <a:chOff x="7621955" y="2122692"/>
                  <a:chExt cx="980486" cy="1256848"/>
                </a:xfrm>
              </p:grpSpPr>
              <p:sp>
                <p:nvSpPr>
                  <p:cNvPr id="63" name="圆角矩形 6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55" name="组合 54"/>
              <p:cNvGrpSpPr/>
              <p:nvPr/>
            </p:nvGrpSpPr>
            <p:grpSpPr>
              <a:xfrm>
                <a:off x="4482662" y="316519"/>
                <a:ext cx="693123" cy="1027990"/>
                <a:chOff x="7621955" y="1925355"/>
                <a:chExt cx="980486" cy="1454185"/>
              </a:xfrm>
            </p:grpSpPr>
            <p:sp>
              <p:nvSpPr>
                <p:cNvPr id="56" name="圆角矩形 5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矩形 5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矩形 5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3" name="组合 72"/>
            <p:cNvGrpSpPr/>
            <p:nvPr/>
          </p:nvGrpSpPr>
          <p:grpSpPr>
            <a:xfrm>
              <a:off x="7709229" y="4104170"/>
              <a:ext cx="1007648" cy="1008000"/>
              <a:chOff x="4325400" y="316519"/>
              <a:chExt cx="1007648" cy="1027990"/>
            </a:xfrm>
          </p:grpSpPr>
          <p:grpSp>
            <p:nvGrpSpPr>
              <p:cNvPr id="74" name="组合 73"/>
              <p:cNvGrpSpPr/>
              <p:nvPr/>
            </p:nvGrpSpPr>
            <p:grpSpPr>
              <a:xfrm>
                <a:off x="4325400" y="386269"/>
                <a:ext cx="1007648" cy="888489"/>
                <a:chOff x="4976774" y="6406237"/>
                <a:chExt cx="1425410" cy="1256848"/>
              </a:xfrm>
            </p:grpSpPr>
            <p:grpSp>
              <p:nvGrpSpPr>
                <p:cNvPr id="81" name="组合 80"/>
                <p:cNvGrpSpPr/>
                <p:nvPr/>
              </p:nvGrpSpPr>
              <p:grpSpPr>
                <a:xfrm>
                  <a:off x="5421698" y="6406237"/>
                  <a:ext cx="980486" cy="1256848"/>
                  <a:chOff x="7621955" y="2122692"/>
                  <a:chExt cx="980486" cy="1256848"/>
                </a:xfrm>
              </p:grpSpPr>
              <p:sp>
                <p:nvSpPr>
                  <p:cNvPr id="88" name="圆角矩形 87"/>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矩形 88"/>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矩形 89"/>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矩形 90"/>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矩形 91"/>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2" name="组合 81"/>
                <p:cNvGrpSpPr/>
                <p:nvPr/>
              </p:nvGrpSpPr>
              <p:grpSpPr>
                <a:xfrm>
                  <a:off x="4976774" y="6406237"/>
                  <a:ext cx="980486" cy="1256848"/>
                  <a:chOff x="7621955" y="2122692"/>
                  <a:chExt cx="980486" cy="1256848"/>
                </a:xfrm>
              </p:grpSpPr>
              <p:sp>
                <p:nvSpPr>
                  <p:cNvPr id="83" name="圆角矩形 82"/>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矩形 83"/>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矩形 84"/>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矩形 85"/>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86"/>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5" name="组合 74"/>
              <p:cNvGrpSpPr/>
              <p:nvPr/>
            </p:nvGrpSpPr>
            <p:grpSpPr>
              <a:xfrm>
                <a:off x="4482662" y="316519"/>
                <a:ext cx="693123" cy="1027990"/>
                <a:chOff x="7621955" y="1925355"/>
                <a:chExt cx="980486" cy="1454185"/>
              </a:xfrm>
            </p:grpSpPr>
            <p:sp>
              <p:nvSpPr>
                <p:cNvPr id="76" name="圆角矩形 75"/>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7" name="矩形 7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8" name="矩形 7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3" name="组合 92"/>
            <p:cNvGrpSpPr>
              <a:grpSpLocks noChangeAspect="1"/>
            </p:cNvGrpSpPr>
            <p:nvPr/>
          </p:nvGrpSpPr>
          <p:grpSpPr>
            <a:xfrm>
              <a:off x="2208439" y="2239769"/>
              <a:ext cx="785743" cy="937494"/>
              <a:chOff x="1596351" y="1240543"/>
              <a:chExt cx="864712" cy="1031715"/>
            </a:xfrm>
          </p:grpSpPr>
          <p:grpSp>
            <p:nvGrpSpPr>
              <p:cNvPr id="94" name="组合 93"/>
              <p:cNvGrpSpPr/>
              <p:nvPr/>
            </p:nvGrpSpPr>
            <p:grpSpPr>
              <a:xfrm>
                <a:off x="1596351" y="1240543"/>
                <a:ext cx="693123" cy="1008000"/>
                <a:chOff x="1596351" y="1240543"/>
                <a:chExt cx="693123" cy="1008000"/>
              </a:xfrm>
            </p:grpSpPr>
            <p:sp>
              <p:nvSpPr>
                <p:cNvPr id="99" name="圆角矩形 98"/>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矩形 103"/>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5" name="组合 94"/>
              <p:cNvGrpSpPr/>
              <p:nvPr/>
            </p:nvGrpSpPr>
            <p:grpSpPr>
              <a:xfrm>
                <a:off x="1819353" y="1692649"/>
                <a:ext cx="641710" cy="579609"/>
                <a:chOff x="1819353" y="1692649"/>
                <a:chExt cx="641710" cy="579609"/>
              </a:xfrm>
            </p:grpSpPr>
            <p:sp>
              <p:nvSpPr>
                <p:cNvPr id="96" name="任意多边形 95"/>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圆角矩形 96"/>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8" name="圆角矩形 97"/>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05" name="组合 104"/>
            <p:cNvGrpSpPr/>
            <p:nvPr/>
          </p:nvGrpSpPr>
          <p:grpSpPr>
            <a:xfrm>
              <a:off x="4719629" y="2263404"/>
              <a:ext cx="860396" cy="833380"/>
              <a:chOff x="5570815" y="4017867"/>
              <a:chExt cx="876413" cy="1041804"/>
            </a:xfrm>
          </p:grpSpPr>
          <p:grpSp>
            <p:nvGrpSpPr>
              <p:cNvPr id="106" name="组合 105"/>
              <p:cNvGrpSpPr/>
              <p:nvPr/>
            </p:nvGrpSpPr>
            <p:grpSpPr>
              <a:xfrm>
                <a:off x="5570815" y="4017867"/>
                <a:ext cx="693123" cy="1008000"/>
                <a:chOff x="1596351" y="1240543"/>
                <a:chExt cx="693123" cy="1008000"/>
              </a:xfrm>
            </p:grpSpPr>
            <p:sp>
              <p:nvSpPr>
                <p:cNvPr id="124" name="圆角矩形 12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5" name="矩形 12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6" name="矩形 12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07"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30" name="组合 129"/>
            <p:cNvGrpSpPr/>
            <p:nvPr/>
          </p:nvGrpSpPr>
          <p:grpSpPr>
            <a:xfrm>
              <a:off x="7634149" y="2049367"/>
              <a:ext cx="693123" cy="1008000"/>
              <a:chOff x="1596351" y="1240543"/>
              <a:chExt cx="693123" cy="1008000"/>
            </a:xfrm>
          </p:grpSpPr>
          <p:sp>
            <p:nvSpPr>
              <p:cNvPr id="131" name="圆角矩形 130"/>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6" name="矩形 135"/>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402381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278123"/>
            <a:ext cx="10728325" cy="497095"/>
          </a:xfrm>
        </p:spPr>
        <p:txBody>
          <a:bodyPr>
            <a:normAutofit fontScale="90000"/>
          </a:bodyPr>
          <a:lstStyle/>
          <a:p>
            <a:r>
              <a:rPr lang="ru-RU" dirty="0" err="1"/>
              <a:t>Бессерверное</a:t>
            </a:r>
            <a:r>
              <a:rPr lang="ru-RU" dirty="0"/>
              <a:t> резервное копирование </a:t>
            </a:r>
            <a:r>
              <a:rPr lang="ru-RU" dirty="0" smtClean="0"/>
              <a:t/>
            </a:r>
            <a:br>
              <a:rPr lang="ru-RU" dirty="0" smtClean="0"/>
            </a:br>
            <a:r>
              <a:rPr lang="ru-RU" dirty="0" smtClean="0"/>
              <a:t>(</a:t>
            </a:r>
            <a:r>
              <a:rPr lang="ru-RU" dirty="0"/>
              <a:t>Топология </a:t>
            </a:r>
            <a:r>
              <a:rPr lang="ru-RU" dirty="0" err="1"/>
              <a:t>Server-Free</a:t>
            </a:r>
            <a:r>
              <a:rPr lang="ru-RU" dirty="0"/>
              <a:t>)</a:t>
            </a:r>
          </a:p>
        </p:txBody>
      </p:sp>
      <p:grpSp>
        <p:nvGrpSpPr>
          <p:cNvPr id="26" name="组合 25"/>
          <p:cNvGrpSpPr/>
          <p:nvPr/>
        </p:nvGrpSpPr>
        <p:grpSpPr>
          <a:xfrm>
            <a:off x="1711751" y="1091239"/>
            <a:ext cx="8937381" cy="4299295"/>
            <a:chOff x="2208439" y="1537403"/>
            <a:chExt cx="8937381" cy="4299295"/>
          </a:xfrm>
        </p:grpSpPr>
        <p:sp>
          <p:nvSpPr>
            <p:cNvPr id="3" name="67b9bb78-6cd8-48df-ae06-1e8167754e6e"/>
            <p:cNvSpPr>
              <a:spLocks noChangeShapeType="1"/>
            </p:cNvSpPr>
            <p:nvPr/>
          </p:nvSpPr>
          <p:spPr bwMode="auto">
            <a:xfrm flipH="1">
              <a:off x="3808060" y="3946913"/>
              <a:ext cx="1210969" cy="527783"/>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19030" y="3946913"/>
              <a:ext cx="1183406" cy="56270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3df9af69-fd68-4a3d-bdd1-65592688b457"/>
            <p:cNvSpPr>
              <a:spLocks noChangeShapeType="1"/>
            </p:cNvSpPr>
            <p:nvPr/>
          </p:nvSpPr>
          <p:spPr bwMode="auto">
            <a:xfrm>
              <a:off x="8008149" y="1702044"/>
              <a:ext cx="20536" cy="236772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flipV="1">
              <a:off x="5821156" y="3935820"/>
              <a:ext cx="1870066" cy="138406"/>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34265"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22692" y="2328952"/>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553825"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sp>
          <p:nvSpPr>
            <p:cNvPr id="10" name="a4a8efa6-90ef-4a04-833d-84035375d86c"/>
            <p:cNvSpPr>
              <a:spLocks noChangeShapeType="1"/>
            </p:cNvSpPr>
            <p:nvPr/>
          </p:nvSpPr>
          <p:spPr bwMode="auto">
            <a:xfrm>
              <a:off x="2908702" y="3046744"/>
              <a:ext cx="1443995" cy="67142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Freeform 70"/>
            <p:cNvSpPr>
              <a:spLocks/>
            </p:cNvSpPr>
            <p:nvPr/>
          </p:nvSpPr>
          <p:spPr bwMode="auto">
            <a:xfrm>
              <a:off x="4168149" y="3527956"/>
              <a:ext cx="1778522" cy="837912"/>
            </a:xfrm>
            <a:custGeom>
              <a:avLst/>
              <a:gdLst>
                <a:gd name="T0" fmla="*/ 17987 w 1080"/>
                <a:gd name="T1" fmla="*/ 6329 h 791"/>
                <a:gd name="T2" fmla="*/ 17706 w 1080"/>
                <a:gd name="T3" fmla="*/ 5840 h 791"/>
                <a:gd name="T4" fmla="*/ 17244 w 1080"/>
                <a:gd name="T5" fmla="*/ 5435 h 791"/>
                <a:gd name="T6" fmla="*/ 17314 w 1080"/>
                <a:gd name="T7" fmla="*/ 5175 h 791"/>
                <a:gd name="T8" fmla="*/ 17351 w 1080"/>
                <a:gd name="T9" fmla="*/ 4914 h 791"/>
                <a:gd name="T10" fmla="*/ 17216 w 1080"/>
                <a:gd name="T11" fmla="*/ 4217 h 791"/>
                <a:gd name="T12" fmla="*/ 16180 w 1080"/>
                <a:gd name="T13" fmla="*/ 3040 h 791"/>
                <a:gd name="T14" fmla="*/ 14346 w 1080"/>
                <a:gd name="T15" fmla="*/ 2369 h 791"/>
                <a:gd name="T16" fmla="*/ 13123 w 1080"/>
                <a:gd name="T17" fmla="*/ 1292 h 791"/>
                <a:gd name="T18" fmla="*/ 11437 w 1080"/>
                <a:gd name="T19" fmla="*/ 262 h 791"/>
                <a:gd name="T20" fmla="*/ 8984 w 1080"/>
                <a:gd name="T21" fmla="*/ 16 h 791"/>
                <a:gd name="T22" fmla="*/ 7193 w 1080"/>
                <a:gd name="T23" fmla="*/ 378 h 791"/>
                <a:gd name="T24" fmla="*/ 5782 w 1080"/>
                <a:gd name="T25" fmla="*/ 1155 h 791"/>
                <a:gd name="T26" fmla="*/ 5024 w 1080"/>
                <a:gd name="T27" fmla="*/ 1832 h 791"/>
                <a:gd name="T28" fmla="*/ 4673 w 1080"/>
                <a:gd name="T29" fmla="*/ 1831 h 791"/>
                <a:gd name="T30" fmla="*/ 4293 w 1080"/>
                <a:gd name="T31" fmla="*/ 1832 h 791"/>
                <a:gd name="T32" fmla="*/ 2459 w 1080"/>
                <a:gd name="T33" fmla="*/ 2200 h 791"/>
                <a:gd name="T34" fmla="*/ 603 w 1080"/>
                <a:gd name="T35" fmla="*/ 3341 h 791"/>
                <a:gd name="T36" fmla="*/ 0 w 1080"/>
                <a:gd name="T37" fmla="*/ 4919 h 791"/>
                <a:gd name="T38" fmla="*/ 315 w 1080"/>
                <a:gd name="T39" fmla="*/ 5792 h 791"/>
                <a:gd name="T40" fmla="*/ 1069 w 1080"/>
                <a:gd name="T41" fmla="*/ 6531 h 791"/>
                <a:gd name="T42" fmla="*/ 1525 w 1080"/>
                <a:gd name="T43" fmla="*/ 7070 h 791"/>
                <a:gd name="T44" fmla="*/ 1003 w 1080"/>
                <a:gd name="T45" fmla="*/ 7647 h 791"/>
                <a:gd name="T46" fmla="*/ 772 w 1080"/>
                <a:gd name="T47" fmla="*/ 8307 h 791"/>
                <a:gd name="T48" fmla="*/ 1125 w 1080"/>
                <a:gd name="T49" fmla="*/ 9320 h 791"/>
                <a:gd name="T50" fmla="*/ 2415 w 1080"/>
                <a:gd name="T51" fmla="*/ 10151 h 791"/>
                <a:gd name="T52" fmla="*/ 4321 w 1080"/>
                <a:gd name="T53" fmla="*/ 10385 h 791"/>
                <a:gd name="T54" fmla="*/ 4386 w 1080"/>
                <a:gd name="T55" fmla="*/ 10364 h 791"/>
                <a:gd name="T56" fmla="*/ 4473 w 1080"/>
                <a:gd name="T57" fmla="*/ 10364 h 791"/>
                <a:gd name="T58" fmla="*/ 4510 w 1080"/>
                <a:gd name="T59" fmla="*/ 10385 h 791"/>
                <a:gd name="T60" fmla="*/ 4510 w 1080"/>
                <a:gd name="T61" fmla="*/ 10439 h 791"/>
                <a:gd name="T62" fmla="*/ 4510 w 1080"/>
                <a:gd name="T63" fmla="*/ 10499 h 791"/>
                <a:gd name="T64" fmla="*/ 4845 w 1080"/>
                <a:gd name="T65" fmla="*/ 11299 h 791"/>
                <a:gd name="T66" fmla="*/ 6068 w 1080"/>
                <a:gd name="T67" fmla="*/ 12094 h 791"/>
                <a:gd name="T68" fmla="*/ 7910 w 1080"/>
                <a:gd name="T69" fmla="*/ 12307 h 791"/>
                <a:gd name="T70" fmla="*/ 9207 w 1080"/>
                <a:gd name="T71" fmla="*/ 12032 h 791"/>
                <a:gd name="T72" fmla="*/ 10204 w 1080"/>
                <a:gd name="T73" fmla="*/ 11483 h 791"/>
                <a:gd name="T74" fmla="*/ 10884 w 1080"/>
                <a:gd name="T75" fmla="*/ 11078 h 791"/>
                <a:gd name="T76" fmla="*/ 11580 w 1080"/>
                <a:gd name="T77" fmla="*/ 11237 h 791"/>
                <a:gd name="T78" fmla="*/ 12326 w 1080"/>
                <a:gd name="T79" fmla="*/ 11265 h 791"/>
                <a:gd name="T80" fmla="*/ 13831 w 1080"/>
                <a:gd name="T81" fmla="*/ 11003 h 791"/>
                <a:gd name="T82" fmla="*/ 15186 w 1080"/>
                <a:gd name="T83" fmla="*/ 10179 h 791"/>
                <a:gd name="T84" fmla="*/ 15643 w 1080"/>
                <a:gd name="T85" fmla="*/ 9008 h 791"/>
                <a:gd name="T86" fmla="*/ 15643 w 1080"/>
                <a:gd name="T87" fmla="*/ 8927 h 791"/>
                <a:gd name="T88" fmla="*/ 15627 w 1080"/>
                <a:gd name="T89" fmla="*/ 8880 h 791"/>
                <a:gd name="T90" fmla="*/ 16144 w 1080"/>
                <a:gd name="T91" fmla="*/ 8693 h 791"/>
                <a:gd name="T92" fmla="*/ 17441 w 1080"/>
                <a:gd name="T93" fmla="*/ 8028 h 791"/>
                <a:gd name="T94" fmla="*/ 18059 w 1080"/>
                <a:gd name="T95" fmla="*/ 7046 h 7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0"/>
                <a:gd name="T145" fmla="*/ 0 h 791"/>
                <a:gd name="T146" fmla="*/ 1080 w 1080"/>
                <a:gd name="T147" fmla="*/ 791 h 7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0" h="791">
                  <a:moveTo>
                    <a:pt x="1079" y="428"/>
                  </a:moveTo>
                  <a:lnTo>
                    <a:pt x="1076" y="417"/>
                  </a:lnTo>
                  <a:lnTo>
                    <a:pt x="1073" y="406"/>
                  </a:lnTo>
                  <a:lnTo>
                    <a:pt x="1069" y="395"/>
                  </a:lnTo>
                  <a:lnTo>
                    <a:pt x="1063" y="385"/>
                  </a:lnTo>
                  <a:lnTo>
                    <a:pt x="1056" y="375"/>
                  </a:lnTo>
                  <a:lnTo>
                    <a:pt x="1048" y="366"/>
                  </a:lnTo>
                  <a:lnTo>
                    <a:pt x="1038" y="358"/>
                  </a:lnTo>
                  <a:lnTo>
                    <a:pt x="1029" y="349"/>
                  </a:lnTo>
                  <a:lnTo>
                    <a:pt x="1030" y="344"/>
                  </a:lnTo>
                  <a:lnTo>
                    <a:pt x="1032" y="339"/>
                  </a:lnTo>
                  <a:lnTo>
                    <a:pt x="1033" y="332"/>
                  </a:lnTo>
                  <a:lnTo>
                    <a:pt x="1034" y="327"/>
                  </a:lnTo>
                  <a:lnTo>
                    <a:pt x="1034" y="320"/>
                  </a:lnTo>
                  <a:lnTo>
                    <a:pt x="1035" y="315"/>
                  </a:lnTo>
                  <a:lnTo>
                    <a:pt x="1035" y="308"/>
                  </a:lnTo>
                  <a:lnTo>
                    <a:pt x="1034" y="302"/>
                  </a:lnTo>
                  <a:lnTo>
                    <a:pt x="1027" y="271"/>
                  </a:lnTo>
                  <a:lnTo>
                    <a:pt x="1013" y="243"/>
                  </a:lnTo>
                  <a:lnTo>
                    <a:pt x="993" y="217"/>
                  </a:lnTo>
                  <a:lnTo>
                    <a:pt x="965" y="195"/>
                  </a:lnTo>
                  <a:lnTo>
                    <a:pt x="934" y="176"/>
                  </a:lnTo>
                  <a:lnTo>
                    <a:pt x="896" y="161"/>
                  </a:lnTo>
                  <a:lnTo>
                    <a:pt x="856" y="152"/>
                  </a:lnTo>
                  <a:lnTo>
                    <a:pt x="812" y="146"/>
                  </a:lnTo>
                  <a:lnTo>
                    <a:pt x="801" y="113"/>
                  </a:lnTo>
                  <a:lnTo>
                    <a:pt x="783" y="83"/>
                  </a:lnTo>
                  <a:lnTo>
                    <a:pt x="756" y="56"/>
                  </a:lnTo>
                  <a:lnTo>
                    <a:pt x="721" y="34"/>
                  </a:lnTo>
                  <a:lnTo>
                    <a:pt x="682" y="17"/>
                  </a:lnTo>
                  <a:lnTo>
                    <a:pt x="636" y="5"/>
                  </a:lnTo>
                  <a:lnTo>
                    <a:pt x="588" y="0"/>
                  </a:lnTo>
                  <a:lnTo>
                    <a:pt x="536" y="1"/>
                  </a:lnTo>
                  <a:lnTo>
                    <a:pt x="498" y="5"/>
                  </a:lnTo>
                  <a:lnTo>
                    <a:pt x="462" y="14"/>
                  </a:lnTo>
                  <a:lnTo>
                    <a:pt x="429" y="24"/>
                  </a:lnTo>
                  <a:lnTo>
                    <a:pt x="397" y="39"/>
                  </a:lnTo>
                  <a:lnTo>
                    <a:pt x="370" y="56"/>
                  </a:lnTo>
                  <a:lnTo>
                    <a:pt x="345" y="74"/>
                  </a:lnTo>
                  <a:lnTo>
                    <a:pt x="324" y="96"/>
                  </a:lnTo>
                  <a:lnTo>
                    <a:pt x="308" y="118"/>
                  </a:lnTo>
                  <a:lnTo>
                    <a:pt x="300" y="118"/>
                  </a:lnTo>
                  <a:lnTo>
                    <a:pt x="294" y="118"/>
                  </a:lnTo>
                  <a:lnTo>
                    <a:pt x="286" y="117"/>
                  </a:lnTo>
                  <a:lnTo>
                    <a:pt x="279" y="117"/>
                  </a:lnTo>
                  <a:lnTo>
                    <a:pt x="271" y="117"/>
                  </a:lnTo>
                  <a:lnTo>
                    <a:pt x="264" y="118"/>
                  </a:lnTo>
                  <a:lnTo>
                    <a:pt x="256" y="118"/>
                  </a:lnTo>
                  <a:lnTo>
                    <a:pt x="248" y="118"/>
                  </a:lnTo>
                  <a:lnTo>
                    <a:pt x="196" y="127"/>
                  </a:lnTo>
                  <a:lnTo>
                    <a:pt x="147" y="141"/>
                  </a:lnTo>
                  <a:lnTo>
                    <a:pt x="104" y="160"/>
                  </a:lnTo>
                  <a:lnTo>
                    <a:pt x="67" y="185"/>
                  </a:lnTo>
                  <a:lnTo>
                    <a:pt x="36" y="214"/>
                  </a:lnTo>
                  <a:lnTo>
                    <a:pt x="15" y="245"/>
                  </a:lnTo>
                  <a:lnTo>
                    <a:pt x="3" y="280"/>
                  </a:lnTo>
                  <a:lnTo>
                    <a:pt x="0" y="316"/>
                  </a:lnTo>
                  <a:lnTo>
                    <a:pt x="3" y="335"/>
                  </a:lnTo>
                  <a:lnTo>
                    <a:pt x="9" y="355"/>
                  </a:lnTo>
                  <a:lnTo>
                    <a:pt x="19" y="372"/>
                  </a:lnTo>
                  <a:lnTo>
                    <a:pt x="31" y="390"/>
                  </a:lnTo>
                  <a:lnTo>
                    <a:pt x="46" y="405"/>
                  </a:lnTo>
                  <a:lnTo>
                    <a:pt x="64" y="419"/>
                  </a:lnTo>
                  <a:lnTo>
                    <a:pt x="83" y="432"/>
                  </a:lnTo>
                  <a:lnTo>
                    <a:pt x="105" y="443"/>
                  </a:lnTo>
                  <a:lnTo>
                    <a:pt x="91" y="454"/>
                  </a:lnTo>
                  <a:lnTo>
                    <a:pt x="79" y="466"/>
                  </a:lnTo>
                  <a:lnTo>
                    <a:pt x="69" y="478"/>
                  </a:lnTo>
                  <a:lnTo>
                    <a:pt x="60" y="491"/>
                  </a:lnTo>
                  <a:lnTo>
                    <a:pt x="54" y="505"/>
                  </a:lnTo>
                  <a:lnTo>
                    <a:pt x="49" y="518"/>
                  </a:lnTo>
                  <a:lnTo>
                    <a:pt x="46" y="533"/>
                  </a:lnTo>
                  <a:lnTo>
                    <a:pt x="47" y="547"/>
                  </a:lnTo>
                  <a:lnTo>
                    <a:pt x="53" y="574"/>
                  </a:lnTo>
                  <a:lnTo>
                    <a:pt x="67" y="598"/>
                  </a:lnTo>
                  <a:lnTo>
                    <a:pt x="88" y="620"/>
                  </a:lnTo>
                  <a:lnTo>
                    <a:pt x="114" y="637"/>
                  </a:lnTo>
                  <a:lnTo>
                    <a:pt x="144" y="651"/>
                  </a:lnTo>
                  <a:lnTo>
                    <a:pt x="179" y="661"/>
                  </a:lnTo>
                  <a:lnTo>
                    <a:pt x="217" y="666"/>
                  </a:lnTo>
                  <a:lnTo>
                    <a:pt x="258" y="666"/>
                  </a:lnTo>
                  <a:lnTo>
                    <a:pt x="259" y="666"/>
                  </a:lnTo>
                  <a:lnTo>
                    <a:pt x="260" y="666"/>
                  </a:lnTo>
                  <a:lnTo>
                    <a:pt x="262" y="665"/>
                  </a:lnTo>
                  <a:lnTo>
                    <a:pt x="264" y="665"/>
                  </a:lnTo>
                  <a:lnTo>
                    <a:pt x="265" y="665"/>
                  </a:lnTo>
                  <a:lnTo>
                    <a:pt x="267" y="665"/>
                  </a:lnTo>
                  <a:lnTo>
                    <a:pt x="268" y="665"/>
                  </a:lnTo>
                  <a:lnTo>
                    <a:pt x="269" y="665"/>
                  </a:lnTo>
                  <a:lnTo>
                    <a:pt x="269" y="666"/>
                  </a:lnTo>
                  <a:lnTo>
                    <a:pt x="269" y="667"/>
                  </a:lnTo>
                  <a:lnTo>
                    <a:pt x="269" y="669"/>
                  </a:lnTo>
                  <a:lnTo>
                    <a:pt x="269" y="670"/>
                  </a:lnTo>
                  <a:lnTo>
                    <a:pt x="269" y="672"/>
                  </a:lnTo>
                  <a:lnTo>
                    <a:pt x="269" y="673"/>
                  </a:lnTo>
                  <a:lnTo>
                    <a:pt x="269" y="674"/>
                  </a:lnTo>
                  <a:lnTo>
                    <a:pt x="269" y="676"/>
                  </a:lnTo>
                  <a:lnTo>
                    <a:pt x="275" y="701"/>
                  </a:lnTo>
                  <a:lnTo>
                    <a:pt x="289" y="725"/>
                  </a:lnTo>
                  <a:lnTo>
                    <a:pt x="308" y="745"/>
                  </a:lnTo>
                  <a:lnTo>
                    <a:pt x="333" y="762"/>
                  </a:lnTo>
                  <a:lnTo>
                    <a:pt x="362" y="776"/>
                  </a:lnTo>
                  <a:lnTo>
                    <a:pt x="396" y="785"/>
                  </a:lnTo>
                  <a:lnTo>
                    <a:pt x="433" y="790"/>
                  </a:lnTo>
                  <a:lnTo>
                    <a:pt x="472" y="790"/>
                  </a:lnTo>
                  <a:lnTo>
                    <a:pt x="499" y="786"/>
                  </a:lnTo>
                  <a:lnTo>
                    <a:pt x="524" y="780"/>
                  </a:lnTo>
                  <a:lnTo>
                    <a:pt x="549" y="772"/>
                  </a:lnTo>
                  <a:lnTo>
                    <a:pt x="571" y="762"/>
                  </a:lnTo>
                  <a:lnTo>
                    <a:pt x="592" y="750"/>
                  </a:lnTo>
                  <a:lnTo>
                    <a:pt x="609" y="737"/>
                  </a:lnTo>
                  <a:lnTo>
                    <a:pt x="624" y="722"/>
                  </a:lnTo>
                  <a:lnTo>
                    <a:pt x="636" y="707"/>
                  </a:lnTo>
                  <a:lnTo>
                    <a:pt x="649" y="711"/>
                  </a:lnTo>
                  <a:lnTo>
                    <a:pt x="662" y="715"/>
                  </a:lnTo>
                  <a:lnTo>
                    <a:pt x="676" y="718"/>
                  </a:lnTo>
                  <a:lnTo>
                    <a:pt x="691" y="721"/>
                  </a:lnTo>
                  <a:lnTo>
                    <a:pt x="705" y="722"/>
                  </a:lnTo>
                  <a:lnTo>
                    <a:pt x="720" y="723"/>
                  </a:lnTo>
                  <a:lnTo>
                    <a:pt x="735" y="723"/>
                  </a:lnTo>
                  <a:lnTo>
                    <a:pt x="751" y="722"/>
                  </a:lnTo>
                  <a:lnTo>
                    <a:pt x="789" y="717"/>
                  </a:lnTo>
                  <a:lnTo>
                    <a:pt x="825" y="706"/>
                  </a:lnTo>
                  <a:lnTo>
                    <a:pt x="857" y="692"/>
                  </a:lnTo>
                  <a:lnTo>
                    <a:pt x="884" y="673"/>
                  </a:lnTo>
                  <a:lnTo>
                    <a:pt x="906" y="653"/>
                  </a:lnTo>
                  <a:lnTo>
                    <a:pt x="922" y="630"/>
                  </a:lnTo>
                  <a:lnTo>
                    <a:pt x="932" y="604"/>
                  </a:lnTo>
                  <a:lnTo>
                    <a:pt x="933" y="578"/>
                  </a:lnTo>
                  <a:lnTo>
                    <a:pt x="933" y="577"/>
                  </a:lnTo>
                  <a:lnTo>
                    <a:pt x="933" y="575"/>
                  </a:lnTo>
                  <a:lnTo>
                    <a:pt x="933" y="573"/>
                  </a:lnTo>
                  <a:lnTo>
                    <a:pt x="933" y="572"/>
                  </a:lnTo>
                  <a:lnTo>
                    <a:pt x="932" y="571"/>
                  </a:lnTo>
                  <a:lnTo>
                    <a:pt x="932" y="570"/>
                  </a:lnTo>
                  <a:lnTo>
                    <a:pt x="932" y="569"/>
                  </a:lnTo>
                  <a:lnTo>
                    <a:pt x="932" y="567"/>
                  </a:lnTo>
                  <a:lnTo>
                    <a:pt x="963" y="558"/>
                  </a:lnTo>
                  <a:lnTo>
                    <a:pt x="993" y="546"/>
                  </a:lnTo>
                  <a:lnTo>
                    <a:pt x="1019" y="532"/>
                  </a:lnTo>
                  <a:lnTo>
                    <a:pt x="1040" y="515"/>
                  </a:lnTo>
                  <a:lnTo>
                    <a:pt x="1058" y="495"/>
                  </a:lnTo>
                  <a:lnTo>
                    <a:pt x="1070" y="473"/>
                  </a:lnTo>
                  <a:lnTo>
                    <a:pt x="1077" y="452"/>
                  </a:lnTo>
                  <a:lnTo>
                    <a:pt x="1079" y="428"/>
                  </a:lnTo>
                </a:path>
              </a:pathLst>
            </a:custGeom>
            <a:solidFill>
              <a:schemeClr val="accent1"/>
            </a:solidFill>
            <a:ln w="9525" cap="rnd">
              <a:noFill/>
              <a:round/>
              <a:headEnd/>
              <a:tailEnd/>
            </a:ln>
          </p:spPr>
          <p:txBody>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7ffa339-29ce-40bd-8b4a-d37cea316a6c"/>
            <p:cNvSpPr txBox="1">
              <a:spLocks noChangeArrowheads="1"/>
            </p:cNvSpPr>
            <p:nvPr/>
          </p:nvSpPr>
          <p:spPr bwMode="auto">
            <a:xfrm>
              <a:off x="4750866" y="3799204"/>
              <a:ext cx="511005"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SAN</a:t>
              </a:r>
            </a:p>
          </p:txBody>
        </p:sp>
        <p:sp>
          <p:nvSpPr>
            <p:cNvPr id="13" name="a5a07353-dc41-40b2-9d27-d51fd89a5d0c"/>
            <p:cNvSpPr>
              <a:spLocks noChangeShapeType="1"/>
            </p:cNvSpPr>
            <p:nvPr/>
          </p:nvSpPr>
          <p:spPr bwMode="auto">
            <a:xfrm>
              <a:off x="5019030"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464347" y="2340423"/>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886750"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879232"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879555"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41875" y="1587076"/>
              <a:ext cx="0" cy="731520"/>
            </a:xfrm>
            <a:prstGeom prst="line">
              <a:avLst/>
            </a:prstGeom>
            <a:noFill/>
            <a:ln w="38100">
              <a:solidFill>
                <a:schemeClr val="hlink"/>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41875" y="1572328"/>
              <a:ext cx="5623560" cy="0"/>
            </a:xfrm>
            <a:prstGeom prst="line">
              <a:avLst/>
            </a:prstGeom>
            <a:noFill/>
            <a:ln w="38100">
              <a:solidFill>
                <a:schemeClr val="hlink"/>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169239" y="1557580"/>
              <a:ext cx="0" cy="792163"/>
            </a:xfrm>
            <a:prstGeom prst="line">
              <a:avLst/>
            </a:prstGeom>
            <a:noFill/>
            <a:ln w="38100">
              <a:solidFill>
                <a:srgbClr val="0099CC"/>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044022c-30f2-4e4b-bc70-842bde9a038a"/>
            <p:cNvSpPr txBox="1">
              <a:spLocks noChangeArrowheads="1"/>
            </p:cNvSpPr>
            <p:nvPr/>
          </p:nvSpPr>
          <p:spPr bwMode="auto">
            <a:xfrm>
              <a:off x="8427144" y="2378936"/>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резервирования</a:t>
              </a:r>
            </a:p>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Медиа-сервер</a:t>
              </a:r>
            </a:p>
          </p:txBody>
        </p:sp>
        <p:sp>
          <p:nvSpPr>
            <p:cNvPr id="22" name="63d802ec-a080-4466-8e62-de88705aaae8"/>
            <p:cNvSpPr>
              <a:spLocks noChangeArrowheads="1"/>
            </p:cNvSpPr>
            <p:nvPr/>
          </p:nvSpPr>
          <p:spPr bwMode="auto">
            <a:xfrm>
              <a:off x="5529652" y="5390534"/>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a:t>
              </a:r>
            </a:p>
          </p:txBody>
        </p:sp>
        <p:sp>
          <p:nvSpPr>
            <p:cNvPr id="23" name="63d802ec-a080-4466-8e62-de88705aaae8"/>
            <p:cNvSpPr>
              <a:spLocks noChangeArrowheads="1"/>
            </p:cNvSpPr>
            <p:nvPr/>
          </p:nvSpPr>
          <p:spPr bwMode="auto">
            <a:xfrm>
              <a:off x="2971617" y="5409461"/>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a:t>
              </a:r>
            </a:p>
          </p:txBody>
        </p:sp>
        <p:sp>
          <p:nvSpPr>
            <p:cNvPr id="24" name="98df4e7b-2c7b-4c00-9396-5c57d790e19e"/>
            <p:cNvSpPr txBox="1">
              <a:spLocks noChangeArrowheads="1"/>
            </p:cNvSpPr>
            <p:nvPr/>
          </p:nvSpPr>
          <p:spPr bwMode="auto">
            <a:xfrm>
              <a:off x="8634174" y="4136868"/>
              <a:ext cx="2123626"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резервных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копий</a:t>
              </a:r>
            </a:p>
          </p:txBody>
        </p:sp>
        <p:sp>
          <p:nvSpPr>
            <p:cNvPr id="25" name="3df9af69-fd68-4a3d-bdd1-65592688b457"/>
            <p:cNvSpPr>
              <a:spLocks noChangeShapeType="1"/>
            </p:cNvSpPr>
            <p:nvPr/>
          </p:nvSpPr>
          <p:spPr bwMode="auto">
            <a:xfrm>
              <a:off x="2690824"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ad3ff8a3-9fdf-4b66-b67c-0ec3283b4449"/>
            <p:cNvSpPr>
              <a:spLocks noChangeShapeType="1"/>
            </p:cNvSpPr>
            <p:nvPr/>
          </p:nvSpPr>
          <p:spPr bwMode="auto">
            <a:xfrm flipV="1">
              <a:off x="5026962" y="3234503"/>
              <a:ext cx="3138473" cy="295417"/>
            </a:xfrm>
            <a:custGeom>
              <a:avLst/>
              <a:gdLst>
                <a:gd name="connsiteX0" fmla="*/ 0 w 3703257"/>
                <a:gd name="connsiteY0" fmla="*/ 0 h 265574"/>
                <a:gd name="connsiteX1" fmla="*/ 3703257 w 3703257"/>
                <a:gd name="connsiteY1" fmla="*/ 265574 h 265574"/>
                <a:gd name="connsiteX0" fmla="*/ 0 w 3703257"/>
                <a:gd name="connsiteY0" fmla="*/ 0 h 444855"/>
                <a:gd name="connsiteX1" fmla="*/ 3703257 w 3703257"/>
                <a:gd name="connsiteY1" fmla="*/ 265574 h 444855"/>
                <a:gd name="connsiteX0" fmla="*/ 0 w 4315813"/>
                <a:gd name="connsiteY0" fmla="*/ 0 h 1282732"/>
                <a:gd name="connsiteX1" fmla="*/ 4315813 w 4315813"/>
                <a:gd name="connsiteY1" fmla="*/ 1169227 h 1282732"/>
                <a:gd name="connsiteX2" fmla="*/ 3703257 w 4315813"/>
                <a:gd name="connsiteY2" fmla="*/ 265574 h 1282732"/>
                <a:gd name="connsiteX0" fmla="*/ 0 w 4640107"/>
                <a:gd name="connsiteY0" fmla="*/ 0 h 1187909"/>
                <a:gd name="connsiteX1" fmla="*/ 4315813 w 4640107"/>
                <a:gd name="connsiteY1" fmla="*/ 1169227 h 1187909"/>
                <a:gd name="connsiteX2" fmla="*/ 4517149 w 4640107"/>
                <a:gd name="connsiteY2" fmla="*/ 716221 h 1187909"/>
                <a:gd name="connsiteX3" fmla="*/ 3703257 w 4640107"/>
                <a:gd name="connsiteY3" fmla="*/ 265574 h 1187909"/>
                <a:gd name="connsiteX0" fmla="*/ 0 w 4640107"/>
                <a:gd name="connsiteY0" fmla="*/ 0 h 1187909"/>
                <a:gd name="connsiteX1" fmla="*/ 4315813 w 4640107"/>
                <a:gd name="connsiteY1" fmla="*/ 1169227 h 1187909"/>
                <a:gd name="connsiteX2" fmla="*/ 4517149 w 4640107"/>
                <a:gd name="connsiteY2" fmla="*/ 716221 h 1187909"/>
                <a:gd name="connsiteX3" fmla="*/ 4611922 w 4640107"/>
                <a:gd name="connsiteY3" fmla="*/ 548851 h 1187909"/>
                <a:gd name="connsiteX0" fmla="*/ 0 w 4640107"/>
                <a:gd name="connsiteY0" fmla="*/ 0 h 1187909"/>
                <a:gd name="connsiteX1" fmla="*/ 4315813 w 4640107"/>
                <a:gd name="connsiteY1" fmla="*/ 1169227 h 1187909"/>
                <a:gd name="connsiteX2" fmla="*/ 4517149 w 4640107"/>
                <a:gd name="connsiteY2" fmla="*/ 716221 h 1187909"/>
                <a:gd name="connsiteX3" fmla="*/ 4535037 w 4640107"/>
                <a:gd name="connsiteY3" fmla="*/ 427403 h 1187909"/>
                <a:gd name="connsiteX0" fmla="*/ 0 w 4640107"/>
                <a:gd name="connsiteY0" fmla="*/ 0 h 1187909"/>
                <a:gd name="connsiteX1" fmla="*/ 4315813 w 4640107"/>
                <a:gd name="connsiteY1" fmla="*/ 1169227 h 1187909"/>
                <a:gd name="connsiteX2" fmla="*/ 4517149 w 4640107"/>
                <a:gd name="connsiteY2" fmla="*/ 716221 h 1187909"/>
                <a:gd name="connsiteX3" fmla="*/ 4348319 w 4640107"/>
                <a:gd name="connsiteY3" fmla="*/ 439548 h 1187909"/>
              </a:gdLst>
              <a:ahLst/>
              <a:cxnLst>
                <a:cxn ang="0">
                  <a:pos x="connsiteX0" y="connsiteY0"/>
                </a:cxn>
                <a:cxn ang="0">
                  <a:pos x="connsiteX1" y="connsiteY1"/>
                </a:cxn>
                <a:cxn ang="0">
                  <a:pos x="connsiteX2" y="connsiteY2"/>
                </a:cxn>
                <a:cxn ang="0">
                  <a:pos x="connsiteX3" y="connsiteY3"/>
                </a:cxn>
              </a:cxnLst>
              <a:rect l="l" t="t" r="r" b="b"/>
              <a:pathLst>
                <a:path w="4640107" h="1187909">
                  <a:moveTo>
                    <a:pt x="0" y="0"/>
                  </a:moveTo>
                  <a:cubicBezTo>
                    <a:pt x="424289" y="56453"/>
                    <a:pt x="3785451" y="1098661"/>
                    <a:pt x="4315813" y="1169227"/>
                  </a:cubicBezTo>
                  <a:cubicBezTo>
                    <a:pt x="4810011" y="1280208"/>
                    <a:pt x="4619242" y="866830"/>
                    <a:pt x="4517149" y="716221"/>
                  </a:cubicBezTo>
                  <a:cubicBezTo>
                    <a:pt x="4415056" y="565612"/>
                    <a:pt x="4225307" y="506267"/>
                    <a:pt x="4348319" y="439548"/>
                  </a:cubicBezTo>
                </a:path>
              </a:pathLst>
            </a:cu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2" name="组合 31"/>
            <p:cNvGrpSpPr>
              <a:grpSpLocks noChangeAspect="1"/>
            </p:cNvGrpSpPr>
            <p:nvPr/>
          </p:nvGrpSpPr>
          <p:grpSpPr>
            <a:xfrm>
              <a:off x="2208439" y="2239769"/>
              <a:ext cx="785743" cy="937494"/>
              <a:chOff x="1596351" y="1240543"/>
              <a:chExt cx="864712" cy="1031715"/>
            </a:xfrm>
          </p:grpSpPr>
          <p:grpSp>
            <p:nvGrpSpPr>
              <p:cNvPr id="33" name="组合 32"/>
              <p:cNvGrpSpPr/>
              <p:nvPr/>
            </p:nvGrpSpPr>
            <p:grpSpPr>
              <a:xfrm>
                <a:off x="1596351" y="1240543"/>
                <a:ext cx="693123" cy="1008000"/>
                <a:chOff x="1596351" y="1240543"/>
                <a:chExt cx="693123" cy="1008000"/>
              </a:xfrm>
            </p:grpSpPr>
            <p:sp>
              <p:nvSpPr>
                <p:cNvPr id="38" name="圆角矩形 3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4" name="组合 33"/>
              <p:cNvGrpSpPr/>
              <p:nvPr/>
            </p:nvGrpSpPr>
            <p:grpSpPr>
              <a:xfrm>
                <a:off x="1819353" y="1692649"/>
                <a:ext cx="641710" cy="579609"/>
                <a:chOff x="1819353" y="1692649"/>
                <a:chExt cx="641710" cy="579609"/>
              </a:xfrm>
            </p:grpSpPr>
            <p:sp>
              <p:nvSpPr>
                <p:cNvPr id="35" name="任意多边形 3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角矩形 3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4" name="组合 43"/>
            <p:cNvGrpSpPr/>
            <p:nvPr/>
          </p:nvGrpSpPr>
          <p:grpSpPr>
            <a:xfrm>
              <a:off x="4701970" y="2373504"/>
              <a:ext cx="860396" cy="833380"/>
              <a:chOff x="5570815" y="4017867"/>
              <a:chExt cx="876413" cy="1041804"/>
            </a:xfrm>
          </p:grpSpPr>
          <p:grpSp>
            <p:nvGrpSpPr>
              <p:cNvPr id="45" name="组合 44"/>
              <p:cNvGrpSpPr/>
              <p:nvPr/>
            </p:nvGrpSpPr>
            <p:grpSpPr>
              <a:xfrm>
                <a:off x="5570815" y="4017867"/>
                <a:ext cx="693123" cy="1008000"/>
                <a:chOff x="1596351" y="1240543"/>
                <a:chExt cx="693123" cy="1008000"/>
              </a:xfrm>
            </p:grpSpPr>
            <p:sp>
              <p:nvSpPr>
                <p:cNvPr id="63" name="圆角矩形 6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矩形 6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6"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组合 68"/>
            <p:cNvGrpSpPr/>
            <p:nvPr/>
          </p:nvGrpSpPr>
          <p:grpSpPr>
            <a:xfrm>
              <a:off x="7672305" y="2167316"/>
              <a:ext cx="693123" cy="1008000"/>
              <a:chOff x="1596351" y="1240543"/>
              <a:chExt cx="693123" cy="1008000"/>
            </a:xfrm>
          </p:grpSpPr>
          <p:sp>
            <p:nvSpPr>
              <p:cNvPr id="70" name="圆角矩形 69"/>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76" name="组合 75"/>
            <p:cNvGrpSpPr/>
            <p:nvPr/>
          </p:nvGrpSpPr>
          <p:grpSpPr>
            <a:xfrm>
              <a:off x="3065667" y="4328097"/>
              <a:ext cx="1007648" cy="1008000"/>
              <a:chOff x="4325400" y="316519"/>
              <a:chExt cx="1007648" cy="1027990"/>
            </a:xfrm>
          </p:grpSpPr>
          <p:grpSp>
            <p:nvGrpSpPr>
              <p:cNvPr id="77" name="组合 76"/>
              <p:cNvGrpSpPr/>
              <p:nvPr/>
            </p:nvGrpSpPr>
            <p:grpSpPr>
              <a:xfrm>
                <a:off x="4325400" y="386269"/>
                <a:ext cx="1007648" cy="888489"/>
                <a:chOff x="4976774" y="6406237"/>
                <a:chExt cx="1425410" cy="1256848"/>
              </a:xfrm>
            </p:grpSpPr>
            <p:grpSp>
              <p:nvGrpSpPr>
                <p:cNvPr id="84" name="组合 83"/>
                <p:cNvGrpSpPr/>
                <p:nvPr/>
              </p:nvGrpSpPr>
              <p:grpSpPr>
                <a:xfrm>
                  <a:off x="5421698" y="6406237"/>
                  <a:ext cx="980486" cy="1256848"/>
                  <a:chOff x="7621955" y="2122692"/>
                  <a:chExt cx="980486" cy="1256848"/>
                </a:xfrm>
              </p:grpSpPr>
              <p:sp>
                <p:nvSpPr>
                  <p:cNvPr id="91" name="圆角矩形 9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矩形 9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矩形 9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矩形 9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矩形 9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组合 84"/>
                <p:cNvGrpSpPr/>
                <p:nvPr/>
              </p:nvGrpSpPr>
              <p:grpSpPr>
                <a:xfrm>
                  <a:off x="4976774" y="6406237"/>
                  <a:ext cx="980486" cy="1256848"/>
                  <a:chOff x="7621955" y="2122692"/>
                  <a:chExt cx="980486" cy="1256848"/>
                </a:xfrm>
              </p:grpSpPr>
              <p:sp>
                <p:nvSpPr>
                  <p:cNvPr id="86" name="圆角矩形 8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8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矩形 8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矩形 8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矩形 8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78" name="组合 77"/>
              <p:cNvGrpSpPr/>
              <p:nvPr/>
            </p:nvGrpSpPr>
            <p:grpSpPr>
              <a:xfrm>
                <a:off x="4482662" y="316519"/>
                <a:ext cx="693123" cy="1027990"/>
                <a:chOff x="7621955" y="1925355"/>
                <a:chExt cx="980486" cy="1454185"/>
              </a:xfrm>
            </p:grpSpPr>
            <p:sp>
              <p:nvSpPr>
                <p:cNvPr id="79" name="圆角矩形 7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矩形 8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矩形 8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矩形 8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6" name="组合 95"/>
            <p:cNvGrpSpPr/>
            <p:nvPr/>
          </p:nvGrpSpPr>
          <p:grpSpPr>
            <a:xfrm>
              <a:off x="5545944" y="4301887"/>
              <a:ext cx="1007648" cy="1008000"/>
              <a:chOff x="4325400" y="316519"/>
              <a:chExt cx="1007648" cy="1027990"/>
            </a:xfrm>
          </p:grpSpPr>
          <p:grpSp>
            <p:nvGrpSpPr>
              <p:cNvPr id="97" name="组合 96"/>
              <p:cNvGrpSpPr/>
              <p:nvPr/>
            </p:nvGrpSpPr>
            <p:grpSpPr>
              <a:xfrm>
                <a:off x="4325400" y="386269"/>
                <a:ext cx="1007648" cy="888489"/>
                <a:chOff x="4976774" y="6406237"/>
                <a:chExt cx="1425410" cy="1256848"/>
              </a:xfrm>
            </p:grpSpPr>
            <p:grpSp>
              <p:nvGrpSpPr>
                <p:cNvPr id="104" name="组合 103"/>
                <p:cNvGrpSpPr/>
                <p:nvPr/>
              </p:nvGrpSpPr>
              <p:grpSpPr>
                <a:xfrm>
                  <a:off x="5421698" y="6406237"/>
                  <a:ext cx="980486" cy="1256848"/>
                  <a:chOff x="7621955" y="2122692"/>
                  <a:chExt cx="980486" cy="1256848"/>
                </a:xfrm>
              </p:grpSpPr>
              <p:sp>
                <p:nvSpPr>
                  <p:cNvPr id="111" name="圆角矩形 11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矩形 11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矩形 11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5" name="组合 104"/>
                <p:cNvGrpSpPr/>
                <p:nvPr/>
              </p:nvGrpSpPr>
              <p:grpSpPr>
                <a:xfrm>
                  <a:off x="4976774" y="6406237"/>
                  <a:ext cx="980486" cy="1256848"/>
                  <a:chOff x="7621955" y="2122692"/>
                  <a:chExt cx="980486" cy="1256848"/>
                </a:xfrm>
              </p:grpSpPr>
              <p:sp>
                <p:nvSpPr>
                  <p:cNvPr id="106" name="圆角矩形 10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0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矩形 10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矩形 10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矩形 10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8" name="组合 97"/>
              <p:cNvGrpSpPr/>
              <p:nvPr/>
            </p:nvGrpSpPr>
            <p:grpSpPr>
              <a:xfrm>
                <a:off x="4482662" y="316519"/>
                <a:ext cx="693123" cy="1027990"/>
                <a:chOff x="7621955" y="1925355"/>
                <a:chExt cx="980486" cy="1454185"/>
              </a:xfrm>
            </p:grpSpPr>
            <p:sp>
              <p:nvSpPr>
                <p:cNvPr id="99" name="圆角矩形 9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6" name="组合 115"/>
            <p:cNvGrpSpPr/>
            <p:nvPr/>
          </p:nvGrpSpPr>
          <p:grpSpPr>
            <a:xfrm>
              <a:off x="7576562" y="3820080"/>
              <a:ext cx="1007648" cy="1008000"/>
              <a:chOff x="4325400" y="316519"/>
              <a:chExt cx="1007648" cy="1027990"/>
            </a:xfrm>
          </p:grpSpPr>
          <p:grpSp>
            <p:nvGrpSpPr>
              <p:cNvPr id="117" name="组合 116"/>
              <p:cNvGrpSpPr/>
              <p:nvPr/>
            </p:nvGrpSpPr>
            <p:grpSpPr>
              <a:xfrm>
                <a:off x="4325400" y="386269"/>
                <a:ext cx="1007648" cy="888489"/>
                <a:chOff x="4976774" y="6406237"/>
                <a:chExt cx="1425410" cy="1256848"/>
              </a:xfrm>
            </p:grpSpPr>
            <p:grpSp>
              <p:nvGrpSpPr>
                <p:cNvPr id="124" name="组合 123"/>
                <p:cNvGrpSpPr/>
                <p:nvPr/>
              </p:nvGrpSpPr>
              <p:grpSpPr>
                <a:xfrm>
                  <a:off x="5421698" y="6406237"/>
                  <a:ext cx="980486" cy="1256848"/>
                  <a:chOff x="7621955" y="2122692"/>
                  <a:chExt cx="980486" cy="1256848"/>
                </a:xfrm>
              </p:grpSpPr>
              <p:sp>
                <p:nvSpPr>
                  <p:cNvPr id="131" name="圆角矩形 13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5" name="组合 124"/>
                <p:cNvGrpSpPr/>
                <p:nvPr/>
              </p:nvGrpSpPr>
              <p:grpSpPr>
                <a:xfrm>
                  <a:off x="4976774" y="6406237"/>
                  <a:ext cx="980486" cy="1256848"/>
                  <a:chOff x="7621955" y="2122692"/>
                  <a:chExt cx="980486" cy="1256848"/>
                </a:xfrm>
              </p:grpSpPr>
              <p:sp>
                <p:nvSpPr>
                  <p:cNvPr id="126" name="圆角矩形 12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 name="组合 117"/>
              <p:cNvGrpSpPr/>
              <p:nvPr/>
            </p:nvGrpSpPr>
            <p:grpSpPr>
              <a:xfrm>
                <a:off x="4482662" y="316519"/>
                <a:ext cx="693123" cy="1027990"/>
                <a:chOff x="7621955" y="1925355"/>
                <a:chExt cx="980486" cy="1454185"/>
              </a:xfrm>
            </p:grpSpPr>
            <p:sp>
              <p:nvSpPr>
                <p:cNvPr id="119" name="圆角矩形 11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矩形 11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矩形 12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矩形 12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矩形 12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36" name="Groep 680"/>
            <p:cNvGrpSpPr/>
            <p:nvPr/>
          </p:nvGrpSpPr>
          <p:grpSpPr>
            <a:xfrm>
              <a:off x="9249895" y="5259471"/>
              <a:ext cx="1895925" cy="577227"/>
              <a:chOff x="899236" y="5518129"/>
              <a:chExt cx="1895925" cy="577227"/>
            </a:xfrm>
          </p:grpSpPr>
          <p:sp>
            <p:nvSpPr>
              <p:cNvPr id="137" name="6e37974b-8f39-435b-ad4b-665c61fe9a72"/>
              <p:cNvSpPr txBox="1">
                <a:spLocks noChangeArrowheads="1"/>
              </p:cNvSpPr>
              <p:nvPr/>
            </p:nvSpPr>
            <p:spPr bwMode="auto">
              <a:xfrm>
                <a:off x="899236" y="5518129"/>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138"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c5f3b563-625c-4467-b3ec-d5e5741883aa"/>
              <p:cNvSpPr txBox="1">
                <a:spLocks noChangeArrowheads="1"/>
              </p:cNvSpPr>
              <p:nvPr/>
            </p:nvSpPr>
            <p:spPr bwMode="auto">
              <a:xfrm>
                <a:off x="904349" y="5771506"/>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команд</a:t>
                </a:r>
              </a:p>
            </p:txBody>
          </p:sp>
        </p:grpSp>
      </p:grpSp>
    </p:spTree>
    <p:extLst>
      <p:ext uri="{BB962C8B-B14F-4D97-AF65-F5344CB8AC3E}">
        <p14:creationId xmlns:p14="http://schemas.microsoft.com/office/powerpoint/2010/main" val="252079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311531"/>
            <a:ext cx="10728325" cy="497095"/>
          </a:xfrm>
        </p:spPr>
        <p:txBody>
          <a:bodyPr>
            <a:normAutofit fontScale="90000"/>
          </a:bodyPr>
          <a:lstStyle/>
          <a:p>
            <a:r>
              <a:rPr lang="ru-RU" dirty="0" err="1"/>
              <a:t>Бессерверное</a:t>
            </a:r>
            <a:r>
              <a:rPr lang="ru-RU" dirty="0"/>
              <a:t> резервное копирование в режиме NDMP (Топология </a:t>
            </a:r>
            <a:r>
              <a:rPr lang="ru-RU" dirty="0" err="1"/>
              <a:t>Server-Less</a:t>
            </a:r>
            <a:r>
              <a:rPr lang="ru-RU" dirty="0"/>
              <a:t>)</a:t>
            </a:r>
          </a:p>
        </p:txBody>
      </p:sp>
      <p:grpSp>
        <p:nvGrpSpPr>
          <p:cNvPr id="11" name="组合 10"/>
          <p:cNvGrpSpPr/>
          <p:nvPr/>
        </p:nvGrpSpPr>
        <p:grpSpPr>
          <a:xfrm>
            <a:off x="1854209" y="1114970"/>
            <a:ext cx="8483581" cy="4429066"/>
            <a:chOff x="2262735" y="1537403"/>
            <a:chExt cx="8483581" cy="4429066"/>
          </a:xfrm>
        </p:grpSpPr>
        <p:grpSp>
          <p:nvGrpSpPr>
            <p:cNvPr id="136" name="Groep 680"/>
            <p:cNvGrpSpPr/>
            <p:nvPr/>
          </p:nvGrpSpPr>
          <p:grpSpPr>
            <a:xfrm>
              <a:off x="8861219" y="5409113"/>
              <a:ext cx="1885097" cy="557356"/>
              <a:chOff x="910064" y="5510214"/>
              <a:chExt cx="1885097" cy="557356"/>
            </a:xfrm>
          </p:grpSpPr>
          <p:sp>
            <p:nvSpPr>
              <p:cNvPr id="137" name="6e37974b-8f39-435b-ad4b-665c61fe9a72"/>
              <p:cNvSpPr txBox="1">
                <a:spLocks noChangeArrowheads="1"/>
              </p:cNvSpPr>
              <p:nvPr/>
            </p:nvSpPr>
            <p:spPr bwMode="auto">
              <a:xfrm>
                <a:off x="910064" y="5510214"/>
                <a:ext cx="967860"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данных</a:t>
                </a:r>
              </a:p>
            </p:txBody>
          </p:sp>
          <p:sp>
            <p:nvSpPr>
              <p:cNvPr id="138" name="ad3ff8a3-9fdf-4b66-b67c-0ec3283b4449"/>
              <p:cNvSpPr>
                <a:spLocks noChangeShapeType="1"/>
              </p:cNvSpPr>
              <p:nvPr/>
            </p:nvSpPr>
            <p:spPr bwMode="auto">
              <a:xfrm>
                <a:off x="2337961" y="5645137"/>
                <a:ext cx="457200" cy="0"/>
              </a:xfrm>
              <a:prstGeom prst="line">
                <a:avLst/>
              </a:prstGeom>
              <a:noFill/>
              <a:ln w="31750">
                <a:solidFill>
                  <a:srgbClr val="FF0000"/>
                </a:solidFill>
                <a:prstDash val="dash"/>
                <a:round/>
                <a:headEnd/>
                <a:tailEnd type="triangl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9" name="3d787423-1af5-4c86-8db1-ceab65d33764"/>
              <p:cNvSpPr>
                <a:spLocks noChangeShapeType="1"/>
              </p:cNvSpPr>
              <p:nvPr/>
            </p:nvSpPr>
            <p:spPr bwMode="auto">
              <a:xfrm>
                <a:off x="2337961" y="5905645"/>
                <a:ext cx="457200" cy="0"/>
              </a:xfrm>
              <a:prstGeom prst="line">
                <a:avLst/>
              </a:prstGeom>
              <a:noFill/>
              <a:ln w="28575">
                <a:solidFill>
                  <a:srgbClr val="0099CC"/>
                </a:solidFill>
                <a:prstDash val="sysDot"/>
                <a:round/>
                <a:headEnd/>
                <a:tailEnd type="triangle"/>
              </a:ln>
            </p:spPr>
            <p:txBody>
              <a:bodyPr lIns="79200" tIns="39600" rIns="79200" bIns="39600">
                <a:no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0" name="c5f3b563-625c-4467-b3ec-d5e5741883aa"/>
              <p:cNvSpPr txBox="1">
                <a:spLocks noChangeArrowheads="1"/>
              </p:cNvSpPr>
              <p:nvPr/>
            </p:nvSpPr>
            <p:spPr bwMode="auto">
              <a:xfrm>
                <a:off x="910064" y="5743720"/>
                <a:ext cx="768350" cy="323850"/>
              </a:xfrm>
              <a:prstGeom prst="rect">
                <a:avLst/>
              </a:prstGeom>
              <a:noFill/>
              <a:ln w="9525" algn="ctr">
                <a:noFill/>
                <a:miter lim="800000"/>
                <a:headEnd/>
                <a:tailEnd/>
              </a:ln>
            </p:spPr>
            <p:txBody>
              <a:bodyPr wrap="none" lIns="79200" tIns="39600" rIns="79200" bIns="39600">
                <a:noAutofit/>
              </a:bodyPr>
              <a:lstStyle/>
              <a:p>
                <a:pPr defTabSz="801688">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Поток команд</a:t>
                </a:r>
              </a:p>
            </p:txBody>
          </p:sp>
        </p:grpSp>
        <p:grpSp>
          <p:nvGrpSpPr>
            <p:cNvPr id="3" name="组合 2"/>
            <p:cNvGrpSpPr/>
            <p:nvPr/>
          </p:nvGrpSpPr>
          <p:grpSpPr>
            <a:xfrm>
              <a:off x="2262735" y="1537403"/>
              <a:ext cx="7513578" cy="3885766"/>
              <a:chOff x="2262735" y="1537403"/>
              <a:chExt cx="7513578" cy="3885766"/>
            </a:xfrm>
          </p:grpSpPr>
          <p:sp>
            <p:nvSpPr>
              <p:cNvPr id="5" name="3df9af69-fd68-4a3d-bdd1-65592688b457"/>
              <p:cNvSpPr>
                <a:spLocks noChangeShapeType="1"/>
              </p:cNvSpPr>
              <p:nvPr/>
            </p:nvSpPr>
            <p:spPr bwMode="auto">
              <a:xfrm>
                <a:off x="8062445" y="1702044"/>
                <a:ext cx="0" cy="2069455"/>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e7d6044f-4904-4efd-9223-c46dd025ec65"/>
              <p:cNvSpPr>
                <a:spLocks noChangeShapeType="1"/>
              </p:cNvSpPr>
              <p:nvPr/>
            </p:nvSpPr>
            <p:spPr bwMode="auto">
              <a:xfrm>
                <a:off x="5030425" y="3185474"/>
                <a:ext cx="19944" cy="1007928"/>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8c01a0b3-91f7-4548-bd2e-b8c5db54320f"/>
              <p:cNvSpPr>
                <a:spLocks noChangeShapeType="1"/>
              </p:cNvSpPr>
              <p:nvPr/>
            </p:nvSpPr>
            <p:spPr bwMode="auto">
              <a:xfrm flipH="1">
                <a:off x="5564489" y="4074226"/>
                <a:ext cx="2181029" cy="753854"/>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31a95dd3-c1b7-49b8-824b-1f5e2d6d6489"/>
              <p:cNvSpPr>
                <a:spLocks noChangeShapeType="1"/>
              </p:cNvSpPr>
              <p:nvPr/>
            </p:nvSpPr>
            <p:spPr bwMode="auto">
              <a:xfrm>
                <a:off x="2388561" y="1702043"/>
                <a:ext cx="6190064" cy="0"/>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dfcd4280-330d-4fd5-9c94-22243a192e00"/>
              <p:cNvSpPr txBox="1">
                <a:spLocks noChangeArrowheads="1"/>
              </p:cNvSpPr>
              <p:nvPr/>
            </p:nvSpPr>
            <p:spPr bwMode="auto">
              <a:xfrm>
                <a:off x="2976988" y="2328952"/>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1b214970-5739-4db4-b8a9-e56e5ddc0a97"/>
              <p:cNvSpPr txBox="1">
                <a:spLocks noChangeArrowheads="1"/>
              </p:cNvSpPr>
              <p:nvPr/>
            </p:nvSpPr>
            <p:spPr bwMode="auto">
              <a:xfrm>
                <a:off x="8608121" y="1537403"/>
                <a:ext cx="506196"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sp>
            <p:nvSpPr>
              <p:cNvPr id="10" name="a4a8efa6-90ef-4a04-833d-84035375d86c"/>
              <p:cNvSpPr>
                <a:spLocks noChangeShapeType="1"/>
              </p:cNvSpPr>
              <p:nvPr/>
            </p:nvSpPr>
            <p:spPr bwMode="auto">
              <a:xfrm>
                <a:off x="2962998" y="3046743"/>
                <a:ext cx="1793268" cy="1117089"/>
              </a:xfrm>
              <a:prstGeom prst="line">
                <a:avLst/>
              </a:prstGeom>
              <a:noFill/>
              <a:ln w="28575">
                <a:solidFill>
                  <a:srgbClr val="009999"/>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a5a07353-dc41-40b2-9d27-d51fd89a5d0c"/>
              <p:cNvSpPr>
                <a:spLocks noChangeShapeType="1"/>
              </p:cNvSpPr>
              <p:nvPr/>
            </p:nvSpPr>
            <p:spPr bwMode="auto">
              <a:xfrm>
                <a:off x="5073326" y="1702043"/>
                <a:ext cx="0" cy="647700"/>
              </a:xfrm>
              <a:prstGeom prst="line">
                <a:avLst/>
              </a:prstGeom>
              <a:noFill/>
              <a:ln w="76200">
                <a:solidFill>
                  <a:srgbClr val="CDCDCD"/>
                </a:solidFill>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ccb7efb-f7ff-49ef-87d8-4d610d1dfa2b"/>
              <p:cNvSpPr txBox="1">
                <a:spLocks noChangeArrowheads="1"/>
              </p:cNvSpPr>
              <p:nvPr/>
            </p:nvSpPr>
            <p:spPr bwMode="auto">
              <a:xfrm>
                <a:off x="5494705" y="2353929"/>
                <a:ext cx="1309300"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приложений</a:t>
                </a:r>
                <a:endPar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Line 375"/>
              <p:cNvSpPr>
                <a:spLocks noChangeShapeType="1"/>
              </p:cNvSpPr>
              <p:nvPr/>
            </p:nvSpPr>
            <p:spPr bwMode="auto">
              <a:xfrm flipV="1">
                <a:off x="7941046" y="1846506"/>
                <a:ext cx="0" cy="576263"/>
              </a:xfrm>
              <a:prstGeom prst="line">
                <a:avLst/>
              </a:prstGeom>
              <a:noFill/>
              <a:ln w="38100">
                <a:solidFill>
                  <a:srgbClr val="0099CC"/>
                </a:solidFill>
                <a:prstDash val="sysDot"/>
                <a:round/>
                <a:headEnd/>
                <a:tailEnd/>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49f769d0-68ae-4a32-b4ab-9bed7861c7f3"/>
              <p:cNvSpPr>
                <a:spLocks noChangeShapeType="1"/>
              </p:cNvSpPr>
              <p:nvPr/>
            </p:nvSpPr>
            <p:spPr bwMode="auto">
              <a:xfrm flipH="1">
                <a:off x="4933528" y="1846506"/>
                <a:ext cx="3017520" cy="0"/>
              </a:xfrm>
              <a:prstGeom prst="line">
                <a:avLst/>
              </a:prstGeom>
              <a:noFill/>
              <a:ln w="38100">
                <a:solidFill>
                  <a:srgbClr val="0099CC"/>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6cbe3078-1ecd-42fa-94bf-dc690e596375"/>
              <p:cNvSpPr>
                <a:spLocks noChangeShapeType="1"/>
              </p:cNvSpPr>
              <p:nvPr/>
            </p:nvSpPr>
            <p:spPr bwMode="auto">
              <a:xfrm>
                <a:off x="4933851" y="1844918"/>
                <a:ext cx="0" cy="504825"/>
              </a:xfrm>
              <a:prstGeom prst="line">
                <a:avLst/>
              </a:prstGeom>
              <a:noFill/>
              <a:ln w="38100">
                <a:solidFill>
                  <a:srgbClr val="0099CC"/>
                </a:solidFill>
                <a:prstDash val="sysDot"/>
                <a:round/>
                <a:headEnd/>
                <a:tailEnd type="triangl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027fb582-4195-4706-89b7-0713297130e5"/>
              <p:cNvSpPr>
                <a:spLocks noChangeShapeType="1"/>
              </p:cNvSpPr>
              <p:nvPr/>
            </p:nvSpPr>
            <p:spPr bwMode="auto">
              <a:xfrm flipV="1">
                <a:off x="2596171" y="1587076"/>
                <a:ext cx="0" cy="731520"/>
              </a:xfrm>
              <a:prstGeom prst="line">
                <a:avLst/>
              </a:prstGeom>
              <a:noFill/>
              <a:ln w="38100">
                <a:solidFill>
                  <a:srgbClr val="0563C1"/>
                </a:solidFill>
                <a:prstDash val="sysDot"/>
                <a:round/>
                <a:headEnd type="triangle" w="lg" len="lg"/>
                <a:tailEnd type="none"/>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3c21e23b-f933-4b10-8bac-734712922922"/>
              <p:cNvSpPr>
                <a:spLocks noChangeShapeType="1"/>
              </p:cNvSpPr>
              <p:nvPr/>
            </p:nvSpPr>
            <p:spPr bwMode="auto">
              <a:xfrm>
                <a:off x="2596171" y="1572328"/>
                <a:ext cx="5623560" cy="0"/>
              </a:xfrm>
              <a:prstGeom prst="line">
                <a:avLst/>
              </a:prstGeom>
              <a:noFill/>
              <a:ln w="38100">
                <a:solidFill>
                  <a:srgbClr val="0563C1"/>
                </a:solidFill>
                <a:prstDash val="sysDot"/>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448adf08-72a4-4a02-8391-6e3316e6bcca"/>
              <p:cNvSpPr>
                <a:spLocks noChangeShapeType="1"/>
              </p:cNvSpPr>
              <p:nvPr/>
            </p:nvSpPr>
            <p:spPr bwMode="auto">
              <a:xfrm>
                <a:off x="8223535" y="1557580"/>
                <a:ext cx="0" cy="792163"/>
              </a:xfrm>
              <a:prstGeom prst="line">
                <a:avLst/>
              </a:prstGeom>
              <a:noFill/>
              <a:ln w="38100">
                <a:solidFill>
                  <a:srgbClr val="0563C1"/>
                </a:solidFill>
                <a:prstDash val="sysDot"/>
                <a:round/>
                <a:headEnd/>
                <a:tailEnd type="none" w="lg" len="lg"/>
              </a:ln>
            </p:spPr>
            <p:txBody>
              <a:bodyPr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f044022c-30f2-4e4b-bc70-842bde9a038a"/>
              <p:cNvSpPr txBox="1">
                <a:spLocks noChangeArrowheads="1"/>
              </p:cNvSpPr>
              <p:nvPr/>
            </p:nvSpPr>
            <p:spPr bwMode="auto">
              <a:xfrm>
                <a:off x="8481440" y="2378936"/>
                <a:ext cx="1294873" cy="510861"/>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резервирования</a:t>
                </a:r>
              </a:p>
              <a:p>
                <a:pPr defTabSz="801688">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Медиа-сервер</a:t>
                </a:r>
              </a:p>
            </p:txBody>
          </p:sp>
          <p:sp>
            <p:nvSpPr>
              <p:cNvPr id="22" name="63d802ec-a080-4466-8e62-de88705aaae8"/>
              <p:cNvSpPr>
                <a:spLocks noChangeArrowheads="1"/>
              </p:cNvSpPr>
              <p:nvPr/>
            </p:nvSpPr>
            <p:spPr bwMode="auto">
              <a:xfrm>
                <a:off x="4465591" y="5207725"/>
                <a:ext cx="1194238" cy="215444"/>
              </a:xfrm>
              <a:prstGeom prst="rect">
                <a:avLst/>
              </a:prstGeom>
              <a:noFill/>
              <a:ln w="9525">
                <a:noFill/>
                <a:miter lim="800000"/>
                <a:headEnd/>
                <a:tailEnd/>
              </a:ln>
            </p:spPr>
            <p:txBody>
              <a:bodyPr wrap="none" lIns="0" tIns="0" rIns="0" bIns="0">
                <a:spAutoFit/>
              </a:bodyPr>
              <a:lstStyle/>
              <a:p>
                <a:pPr>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a:t>
                </a:r>
              </a:p>
            </p:txBody>
          </p:sp>
          <p:sp>
            <p:nvSpPr>
              <p:cNvPr id="24" name="98df4e7b-2c7b-4c00-9396-5c57d790e19e"/>
              <p:cNvSpPr txBox="1">
                <a:spLocks noChangeArrowheads="1"/>
              </p:cNvSpPr>
              <p:nvPr/>
            </p:nvSpPr>
            <p:spPr bwMode="auto">
              <a:xfrm>
                <a:off x="7829886" y="4879631"/>
                <a:ext cx="632833" cy="295417"/>
              </a:xfrm>
              <a:prstGeom prst="rect">
                <a:avLst/>
              </a:prstGeom>
              <a:noFill/>
              <a:ln w="9525" algn="ctr">
                <a:noFill/>
                <a:miter lim="800000"/>
                <a:headEnd/>
                <a:tailEnd/>
              </a:ln>
            </p:spPr>
            <p:txBody>
              <a:bodyPr wrap="none" lIns="79200" tIns="39600" rIns="79200" bIns="39600">
                <a:spAutoFit/>
              </a:bodyPr>
              <a:lstStyle/>
              <a:p>
                <a:pPr defTabSz="801688">
                  <a:lnSpc>
                    <a:spcPct val="100000"/>
                  </a:lnSpc>
                  <a:buClrTx/>
                  <a:buSzTx/>
                  <a:buFontTx/>
                  <a:buNone/>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Ленточные накопители</a:t>
                </a:r>
              </a:p>
            </p:txBody>
          </p:sp>
          <p:sp>
            <p:nvSpPr>
              <p:cNvPr id="25" name="3df9af69-fd68-4a3d-bdd1-65592688b457"/>
              <p:cNvSpPr>
                <a:spLocks noChangeShapeType="1"/>
              </p:cNvSpPr>
              <p:nvPr/>
            </p:nvSpPr>
            <p:spPr bwMode="auto">
              <a:xfrm>
                <a:off x="2745120" y="1702044"/>
                <a:ext cx="6024" cy="694647"/>
              </a:xfrm>
              <a:prstGeom prst="line">
                <a:avLst/>
              </a:prstGeom>
              <a:noFill/>
              <a:ln w="76200">
                <a:solidFill>
                  <a:srgbClr val="CDCDCD"/>
                </a:solidFill>
                <a:round/>
                <a:headEnd/>
                <a:tailEnd/>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2" name="组合 31"/>
              <p:cNvGrpSpPr>
                <a:grpSpLocks noChangeAspect="1"/>
              </p:cNvGrpSpPr>
              <p:nvPr/>
            </p:nvGrpSpPr>
            <p:grpSpPr>
              <a:xfrm>
                <a:off x="2262735" y="2239769"/>
                <a:ext cx="785743" cy="937494"/>
                <a:chOff x="1596351" y="1240543"/>
                <a:chExt cx="864712" cy="1031715"/>
              </a:xfrm>
            </p:grpSpPr>
            <p:grpSp>
              <p:nvGrpSpPr>
                <p:cNvPr id="33" name="组合 32"/>
                <p:cNvGrpSpPr/>
                <p:nvPr/>
              </p:nvGrpSpPr>
              <p:grpSpPr>
                <a:xfrm>
                  <a:off x="1596351" y="1240543"/>
                  <a:ext cx="693123" cy="1008000"/>
                  <a:chOff x="1596351" y="1240543"/>
                  <a:chExt cx="693123" cy="1008000"/>
                </a:xfrm>
              </p:grpSpPr>
              <p:sp>
                <p:nvSpPr>
                  <p:cNvPr id="38" name="圆角矩形 3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矩形 3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4" name="组合 33"/>
                <p:cNvGrpSpPr/>
                <p:nvPr/>
              </p:nvGrpSpPr>
              <p:grpSpPr>
                <a:xfrm>
                  <a:off x="1819353" y="1692649"/>
                  <a:ext cx="641710" cy="579609"/>
                  <a:chOff x="1819353" y="1692649"/>
                  <a:chExt cx="641710" cy="579609"/>
                </a:xfrm>
              </p:grpSpPr>
              <p:sp>
                <p:nvSpPr>
                  <p:cNvPr id="35" name="任意多边形 3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角矩形 3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角矩形 3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4" name="组合 43"/>
              <p:cNvGrpSpPr/>
              <p:nvPr/>
            </p:nvGrpSpPr>
            <p:grpSpPr>
              <a:xfrm>
                <a:off x="4756266" y="2373504"/>
                <a:ext cx="860396" cy="833380"/>
                <a:chOff x="5570815" y="4017867"/>
                <a:chExt cx="876413" cy="1041804"/>
              </a:xfrm>
            </p:grpSpPr>
            <p:grpSp>
              <p:nvGrpSpPr>
                <p:cNvPr id="45" name="组合 44"/>
                <p:cNvGrpSpPr/>
                <p:nvPr/>
              </p:nvGrpSpPr>
              <p:grpSpPr>
                <a:xfrm>
                  <a:off x="5570815" y="4017867"/>
                  <a:ext cx="693123" cy="1008000"/>
                  <a:chOff x="1596351" y="1240543"/>
                  <a:chExt cx="693123" cy="1008000"/>
                </a:xfrm>
              </p:grpSpPr>
              <p:sp>
                <p:nvSpPr>
                  <p:cNvPr id="63" name="圆角矩形 62"/>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矩形 63"/>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矩形 64"/>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矩形 65"/>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矩形 66"/>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矩形 67"/>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46" name="AutoShape 187"/>
                <p:cNvSpPr>
                  <a:spLocks noChangeAspect="1" noChangeArrowheads="1" noTextEdit="1"/>
                </p:cNvSpPr>
                <p:nvPr/>
              </p:nvSpPr>
              <p:spPr bwMode="auto">
                <a:xfrm>
                  <a:off x="5804470" y="4524863"/>
                  <a:ext cx="63976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Freeform 189"/>
                <p:cNvSpPr>
                  <a:spLocks/>
                </p:cNvSpPr>
                <p:nvPr/>
              </p:nvSpPr>
              <p:spPr bwMode="auto">
                <a:xfrm>
                  <a:off x="5801473" y="4521867"/>
                  <a:ext cx="645755" cy="537804"/>
                </a:xfrm>
                <a:custGeom>
                  <a:avLst/>
                  <a:gdLst>
                    <a:gd name="T0" fmla="*/ 13676 w 263"/>
                    <a:gd name="T1" fmla="*/ 10544 h 218"/>
                    <a:gd name="T2" fmla="*/ 12470 w 263"/>
                    <a:gd name="T3" fmla="*/ 11781 h 218"/>
                    <a:gd name="T4" fmla="*/ 1241 w 263"/>
                    <a:gd name="T5" fmla="*/ 11781 h 218"/>
                    <a:gd name="T6" fmla="*/ 0 w 263"/>
                    <a:gd name="T7" fmla="*/ 10544 h 218"/>
                    <a:gd name="T8" fmla="*/ 0 w 263"/>
                    <a:gd name="T9" fmla="*/ 1321 h 218"/>
                    <a:gd name="T10" fmla="*/ 1241 w 263"/>
                    <a:gd name="T11" fmla="*/ 0 h 218"/>
                    <a:gd name="T12" fmla="*/ 12470 w 263"/>
                    <a:gd name="T13" fmla="*/ 0 h 218"/>
                    <a:gd name="T14" fmla="*/ 13676 w 263"/>
                    <a:gd name="T15" fmla="*/ 1321 h 218"/>
                    <a:gd name="T16" fmla="*/ 13676 w 263"/>
                    <a:gd name="T17" fmla="*/ 10544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218">
                      <a:moveTo>
                        <a:pt x="263" y="195"/>
                      </a:moveTo>
                      <a:cubicBezTo>
                        <a:pt x="263" y="208"/>
                        <a:pt x="253" y="218"/>
                        <a:pt x="240" y="218"/>
                      </a:cubicBezTo>
                      <a:cubicBezTo>
                        <a:pt x="24" y="218"/>
                        <a:pt x="24" y="218"/>
                        <a:pt x="24" y="218"/>
                      </a:cubicBezTo>
                      <a:cubicBezTo>
                        <a:pt x="10" y="218"/>
                        <a:pt x="0" y="208"/>
                        <a:pt x="0" y="195"/>
                      </a:cubicBezTo>
                      <a:cubicBezTo>
                        <a:pt x="0" y="24"/>
                        <a:pt x="0" y="24"/>
                        <a:pt x="0" y="24"/>
                      </a:cubicBezTo>
                      <a:cubicBezTo>
                        <a:pt x="0" y="10"/>
                        <a:pt x="10" y="0"/>
                        <a:pt x="24" y="0"/>
                      </a:cubicBezTo>
                      <a:cubicBezTo>
                        <a:pt x="240" y="0"/>
                        <a:pt x="240" y="0"/>
                        <a:pt x="240" y="0"/>
                      </a:cubicBezTo>
                      <a:cubicBezTo>
                        <a:pt x="253" y="0"/>
                        <a:pt x="263" y="10"/>
                        <a:pt x="263" y="24"/>
                      </a:cubicBezTo>
                      <a:cubicBezTo>
                        <a:pt x="263" y="195"/>
                        <a:pt x="263" y="195"/>
                        <a:pt x="263" y="195"/>
                      </a:cubicBezTo>
                    </a:path>
                  </a:pathLst>
                </a:custGeom>
                <a:solidFill>
                  <a:srgbClr val="00A0E9"/>
                </a:solidFill>
                <a:ln w="19050">
                  <a:solidFill>
                    <a:schemeClr val="bg1"/>
                  </a:solidFill>
                  <a:round/>
                  <a:headEnd/>
                  <a:tailEnd/>
                </a:ln>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Rectangle 190"/>
                <p:cNvSpPr>
                  <a:spLocks noChangeArrowheads="1"/>
                </p:cNvSpPr>
                <p:nvPr/>
              </p:nvSpPr>
              <p:spPr bwMode="auto">
                <a:xfrm>
                  <a:off x="5870393" y="4689650"/>
                  <a:ext cx="31464" cy="299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Freeform 191"/>
                <p:cNvSpPr>
                  <a:spLocks/>
                </p:cNvSpPr>
                <p:nvPr/>
              </p:nvSpPr>
              <p:spPr bwMode="auto">
                <a:xfrm>
                  <a:off x="5921335" y="4574299"/>
                  <a:ext cx="130350" cy="146810"/>
                </a:xfrm>
                <a:custGeom>
                  <a:avLst/>
                  <a:gdLst>
                    <a:gd name="T0" fmla="*/ 2159 w 53"/>
                    <a:gd name="T1" fmla="*/ 1058 h 60"/>
                    <a:gd name="T2" fmla="*/ 1490 w 53"/>
                    <a:gd name="T3" fmla="*/ 549 h 60"/>
                    <a:gd name="T4" fmla="*/ 647 w 53"/>
                    <a:gd name="T5" fmla="*/ 1583 h 60"/>
                    <a:gd name="T6" fmla="*/ 1490 w 53"/>
                    <a:gd name="T7" fmla="*/ 2550 h 60"/>
                    <a:gd name="T8" fmla="*/ 2159 w 53"/>
                    <a:gd name="T9" fmla="*/ 1857 h 60"/>
                    <a:gd name="T10" fmla="*/ 2805 w 53"/>
                    <a:gd name="T11" fmla="*/ 1857 h 60"/>
                    <a:gd name="T12" fmla="*/ 1490 w 53"/>
                    <a:gd name="T13" fmla="*/ 3033 h 60"/>
                    <a:gd name="T14" fmla="*/ 0 w 53"/>
                    <a:gd name="T15" fmla="*/ 1583 h 60"/>
                    <a:gd name="T16" fmla="*/ 1490 w 53"/>
                    <a:gd name="T17" fmla="*/ 0 h 60"/>
                    <a:gd name="T18" fmla="*/ 2805 w 53"/>
                    <a:gd name="T19" fmla="*/ 1058 h 60"/>
                    <a:gd name="T20" fmla="*/ 2159 w 53"/>
                    <a:gd name="T21" fmla="*/ 1058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60">
                      <a:moveTo>
                        <a:pt x="41" y="21"/>
                      </a:moveTo>
                      <a:cubicBezTo>
                        <a:pt x="40" y="15"/>
                        <a:pt x="34" y="11"/>
                        <a:pt x="28" y="11"/>
                      </a:cubicBezTo>
                      <a:cubicBezTo>
                        <a:pt x="17" y="11"/>
                        <a:pt x="12" y="21"/>
                        <a:pt x="12" y="31"/>
                      </a:cubicBezTo>
                      <a:cubicBezTo>
                        <a:pt x="12" y="40"/>
                        <a:pt x="17" y="50"/>
                        <a:pt x="28" y="50"/>
                      </a:cubicBezTo>
                      <a:cubicBezTo>
                        <a:pt x="36" y="50"/>
                        <a:pt x="40" y="44"/>
                        <a:pt x="41" y="37"/>
                      </a:cubicBezTo>
                      <a:cubicBezTo>
                        <a:pt x="53" y="37"/>
                        <a:pt x="53" y="37"/>
                        <a:pt x="53" y="37"/>
                      </a:cubicBezTo>
                      <a:cubicBezTo>
                        <a:pt x="52" y="51"/>
                        <a:pt x="42" y="60"/>
                        <a:pt x="28" y="60"/>
                      </a:cubicBezTo>
                      <a:cubicBezTo>
                        <a:pt x="10" y="60"/>
                        <a:pt x="0" y="47"/>
                        <a:pt x="0" y="31"/>
                      </a:cubicBezTo>
                      <a:cubicBezTo>
                        <a:pt x="0" y="14"/>
                        <a:pt x="10" y="0"/>
                        <a:pt x="28" y="0"/>
                      </a:cubicBezTo>
                      <a:cubicBezTo>
                        <a:pt x="41" y="0"/>
                        <a:pt x="51" y="8"/>
                        <a:pt x="53" y="21"/>
                      </a:cubicBezTo>
                      <a:lnTo>
                        <a:pt x="4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192"/>
                <p:cNvSpPr>
                  <a:spLocks noEditPoints="1"/>
                </p:cNvSpPr>
                <p:nvPr/>
              </p:nvSpPr>
              <p:spPr bwMode="auto">
                <a:xfrm>
                  <a:off x="6066667" y="4574299"/>
                  <a:ext cx="139339" cy="146810"/>
                </a:xfrm>
                <a:custGeom>
                  <a:avLst/>
                  <a:gdLst>
                    <a:gd name="T0" fmla="*/ 1459 w 57"/>
                    <a:gd name="T1" fmla="*/ 0 h 60"/>
                    <a:gd name="T2" fmla="*/ 2870 w 57"/>
                    <a:gd name="T3" fmla="*/ 1583 h 60"/>
                    <a:gd name="T4" fmla="*/ 1459 w 57"/>
                    <a:gd name="T5" fmla="*/ 3033 h 60"/>
                    <a:gd name="T6" fmla="*/ 0 w 57"/>
                    <a:gd name="T7" fmla="*/ 1583 h 60"/>
                    <a:gd name="T8" fmla="*/ 1459 w 57"/>
                    <a:gd name="T9" fmla="*/ 0 h 60"/>
                    <a:gd name="T10" fmla="*/ 1459 w 57"/>
                    <a:gd name="T11" fmla="*/ 2550 h 60"/>
                    <a:gd name="T12" fmla="*/ 2209 w 57"/>
                    <a:gd name="T13" fmla="*/ 1583 h 60"/>
                    <a:gd name="T14" fmla="*/ 1459 w 57"/>
                    <a:gd name="T15" fmla="*/ 549 h 60"/>
                    <a:gd name="T16" fmla="*/ 640 w 57"/>
                    <a:gd name="T17" fmla="*/ 1583 h 60"/>
                    <a:gd name="T18" fmla="*/ 1459 w 57"/>
                    <a:gd name="T19" fmla="*/ 2550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60">
                      <a:moveTo>
                        <a:pt x="29" y="0"/>
                      </a:moveTo>
                      <a:cubicBezTo>
                        <a:pt x="46" y="0"/>
                        <a:pt x="57" y="14"/>
                        <a:pt x="57" y="31"/>
                      </a:cubicBezTo>
                      <a:cubicBezTo>
                        <a:pt x="57" y="47"/>
                        <a:pt x="46" y="60"/>
                        <a:pt x="29" y="60"/>
                      </a:cubicBezTo>
                      <a:cubicBezTo>
                        <a:pt x="11" y="60"/>
                        <a:pt x="0" y="47"/>
                        <a:pt x="0" y="31"/>
                      </a:cubicBezTo>
                      <a:cubicBezTo>
                        <a:pt x="0" y="14"/>
                        <a:pt x="11" y="0"/>
                        <a:pt x="29" y="0"/>
                      </a:cubicBezTo>
                      <a:close/>
                      <a:moveTo>
                        <a:pt x="29" y="50"/>
                      </a:moveTo>
                      <a:cubicBezTo>
                        <a:pt x="40" y="50"/>
                        <a:pt x="44" y="40"/>
                        <a:pt x="44" y="31"/>
                      </a:cubicBezTo>
                      <a:cubicBezTo>
                        <a:pt x="44" y="21"/>
                        <a:pt x="40" y="11"/>
                        <a:pt x="29" y="11"/>
                      </a:cubicBezTo>
                      <a:cubicBezTo>
                        <a:pt x="17" y="11"/>
                        <a:pt x="13" y="21"/>
                        <a:pt x="13" y="31"/>
                      </a:cubicBezTo>
                      <a:cubicBezTo>
                        <a:pt x="13" y="40"/>
                        <a:pt x="17" y="50"/>
                        <a:pt x="29"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Freeform 193"/>
                <p:cNvSpPr>
                  <a:spLocks/>
                </p:cNvSpPr>
                <p:nvPr/>
              </p:nvSpPr>
              <p:spPr bwMode="auto">
                <a:xfrm>
                  <a:off x="6225484" y="4578793"/>
                  <a:ext cx="152824" cy="140818"/>
                </a:xfrm>
                <a:custGeom>
                  <a:avLst/>
                  <a:gdLst>
                    <a:gd name="T0" fmla="*/ 0 w 102"/>
                    <a:gd name="T1" fmla="*/ 0 h 94"/>
                    <a:gd name="T2" fmla="*/ 30 w 102"/>
                    <a:gd name="T3" fmla="*/ 0 h 94"/>
                    <a:gd name="T4" fmla="*/ 53 w 102"/>
                    <a:gd name="T5" fmla="*/ 64 h 94"/>
                    <a:gd name="T6" fmla="*/ 53 w 102"/>
                    <a:gd name="T7" fmla="*/ 64 h 94"/>
                    <a:gd name="T8" fmla="*/ 72 w 102"/>
                    <a:gd name="T9" fmla="*/ 0 h 94"/>
                    <a:gd name="T10" fmla="*/ 102 w 102"/>
                    <a:gd name="T11" fmla="*/ 0 h 94"/>
                    <a:gd name="T12" fmla="*/ 102 w 102"/>
                    <a:gd name="T13" fmla="*/ 94 h 94"/>
                    <a:gd name="T14" fmla="*/ 82 w 102"/>
                    <a:gd name="T15" fmla="*/ 94 h 94"/>
                    <a:gd name="T16" fmla="*/ 82 w 102"/>
                    <a:gd name="T17" fmla="*/ 26 h 94"/>
                    <a:gd name="T18" fmla="*/ 82 w 102"/>
                    <a:gd name="T19" fmla="*/ 26 h 94"/>
                    <a:gd name="T20" fmla="*/ 59 w 102"/>
                    <a:gd name="T21" fmla="*/ 94 h 94"/>
                    <a:gd name="T22" fmla="*/ 43 w 102"/>
                    <a:gd name="T23" fmla="*/ 94 h 94"/>
                    <a:gd name="T24" fmla="*/ 20 w 102"/>
                    <a:gd name="T25" fmla="*/ 28 h 94"/>
                    <a:gd name="T26" fmla="*/ 20 w 102"/>
                    <a:gd name="T27" fmla="*/ 28 h 94"/>
                    <a:gd name="T28" fmla="*/ 20 w 102"/>
                    <a:gd name="T29" fmla="*/ 94 h 94"/>
                    <a:gd name="T30" fmla="*/ 0 w 102"/>
                    <a:gd name="T31" fmla="*/ 94 h 94"/>
                    <a:gd name="T32" fmla="*/ 0 w 102"/>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94">
                      <a:moveTo>
                        <a:pt x="0" y="0"/>
                      </a:moveTo>
                      <a:lnTo>
                        <a:pt x="30" y="0"/>
                      </a:lnTo>
                      <a:lnTo>
                        <a:pt x="53" y="64"/>
                      </a:lnTo>
                      <a:lnTo>
                        <a:pt x="72" y="0"/>
                      </a:lnTo>
                      <a:lnTo>
                        <a:pt x="102" y="0"/>
                      </a:lnTo>
                      <a:lnTo>
                        <a:pt x="102" y="94"/>
                      </a:lnTo>
                      <a:lnTo>
                        <a:pt x="82" y="94"/>
                      </a:lnTo>
                      <a:lnTo>
                        <a:pt x="82" y="26"/>
                      </a:lnTo>
                      <a:lnTo>
                        <a:pt x="59" y="94"/>
                      </a:lnTo>
                      <a:lnTo>
                        <a:pt x="43" y="94"/>
                      </a:lnTo>
                      <a:lnTo>
                        <a:pt x="20" y="28"/>
                      </a:lnTo>
                      <a:lnTo>
                        <a:pt x="20" y="94"/>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Rectangle 194"/>
                <p:cNvSpPr>
                  <a:spLocks noChangeArrowheads="1"/>
                </p:cNvSpPr>
                <p:nvPr/>
              </p:nvSpPr>
              <p:spPr bwMode="auto">
                <a:xfrm>
                  <a:off x="5870393" y="4770545"/>
                  <a:ext cx="507914" cy="149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3" name="Rectangle 195"/>
                <p:cNvSpPr>
                  <a:spLocks noChangeArrowheads="1"/>
                </p:cNvSpPr>
                <p:nvPr/>
              </p:nvSpPr>
              <p:spPr bwMode="auto">
                <a:xfrm>
                  <a:off x="5880881"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4" name="Rectangle 196"/>
                <p:cNvSpPr>
                  <a:spLocks noChangeArrowheads="1"/>
                </p:cNvSpPr>
                <p:nvPr/>
              </p:nvSpPr>
              <p:spPr bwMode="auto">
                <a:xfrm>
                  <a:off x="5928076"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Rectangle 197"/>
                <p:cNvSpPr>
                  <a:spLocks noChangeArrowheads="1"/>
                </p:cNvSpPr>
                <p:nvPr/>
              </p:nvSpPr>
              <p:spPr bwMode="auto">
                <a:xfrm>
                  <a:off x="5976770"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Rectangle 199"/>
                <p:cNvSpPr>
                  <a:spLocks noChangeArrowheads="1"/>
                </p:cNvSpPr>
                <p:nvPr/>
              </p:nvSpPr>
              <p:spPr bwMode="auto">
                <a:xfrm>
                  <a:off x="6025464"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Rectangle 200"/>
                <p:cNvSpPr>
                  <a:spLocks noChangeArrowheads="1"/>
                </p:cNvSpPr>
                <p:nvPr/>
              </p:nvSpPr>
              <p:spPr bwMode="auto">
                <a:xfrm>
                  <a:off x="607415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Rectangle 201"/>
                <p:cNvSpPr>
                  <a:spLocks noChangeArrowheads="1"/>
                </p:cNvSpPr>
                <p:nvPr/>
              </p:nvSpPr>
              <p:spPr bwMode="auto">
                <a:xfrm>
                  <a:off x="6170048"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Rectangle 202"/>
                <p:cNvSpPr>
                  <a:spLocks noChangeArrowheads="1"/>
                </p:cNvSpPr>
                <p:nvPr/>
              </p:nvSpPr>
              <p:spPr bwMode="auto">
                <a:xfrm>
                  <a:off x="6218742"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0" name="Rectangle 204"/>
                <p:cNvSpPr>
                  <a:spLocks noChangeArrowheads="1"/>
                </p:cNvSpPr>
                <p:nvPr/>
              </p:nvSpPr>
              <p:spPr bwMode="auto">
                <a:xfrm>
                  <a:off x="6267436" y="4827472"/>
                  <a:ext cx="13484"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Rectangle 205"/>
                <p:cNvSpPr>
                  <a:spLocks noChangeArrowheads="1"/>
                </p:cNvSpPr>
                <p:nvPr/>
              </p:nvSpPr>
              <p:spPr bwMode="auto">
                <a:xfrm>
                  <a:off x="6314631"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2" name="Rectangle 206"/>
                <p:cNvSpPr>
                  <a:spLocks noChangeArrowheads="1"/>
                </p:cNvSpPr>
                <p:nvPr/>
              </p:nvSpPr>
              <p:spPr bwMode="auto">
                <a:xfrm>
                  <a:off x="6363325" y="4827472"/>
                  <a:ext cx="14983" cy="179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140000"/>
                    </a:lnSpc>
                    <a:defRPr sz="2000" b="1">
                      <a:solidFill>
                        <a:schemeClr val="tx1"/>
                      </a:solidFill>
                      <a:latin typeface="Arial" panose="020B0604020202020204" pitchFamily="34" charset="0"/>
                      <a:ea typeface="黑体" panose="02010609060101010101" pitchFamily="49" charset="-122"/>
                    </a:defRPr>
                  </a:lvl1pPr>
                  <a:lvl2pPr marL="742950" indent="-285750">
                    <a:lnSpc>
                      <a:spcPct val="140000"/>
                    </a:lnSpc>
                    <a:defRPr sz="2000">
                      <a:solidFill>
                        <a:schemeClr val="tx1"/>
                      </a:solidFill>
                      <a:latin typeface="Arial" panose="020B0604020202020204" pitchFamily="34" charset="0"/>
                      <a:ea typeface="华文细黑" panose="02010600040101010101" pitchFamily="2" charset="-122"/>
                    </a:defRPr>
                  </a:lvl2pPr>
                  <a:lvl3pPr marL="1143000" indent="-228600">
                    <a:lnSpc>
                      <a:spcPct val="140000"/>
                    </a:lnSpc>
                    <a:defRPr sz="2000">
                      <a:solidFill>
                        <a:schemeClr val="tx1"/>
                      </a:solidFill>
                      <a:latin typeface="Arial" panose="020B0604020202020204" pitchFamily="34" charset="0"/>
                      <a:ea typeface="华文细黑" panose="02010600040101010101" pitchFamily="2" charset="-122"/>
                    </a:defRPr>
                  </a:lvl3pPr>
                  <a:lvl4pPr marL="1600200" indent="-228600">
                    <a:lnSpc>
                      <a:spcPct val="140000"/>
                    </a:lnSpc>
                    <a:defRPr sz="2000">
                      <a:solidFill>
                        <a:schemeClr val="tx1"/>
                      </a:solidFill>
                      <a:latin typeface="Arial" panose="020B0604020202020204" pitchFamily="34" charset="0"/>
                      <a:ea typeface="华文细黑" panose="02010600040101010101" pitchFamily="2" charset="-122"/>
                    </a:defRPr>
                  </a:lvl4pPr>
                  <a:lvl5pPr marL="2057400" indent="-228600">
                    <a:lnSpc>
                      <a:spcPct val="140000"/>
                    </a:lnSpc>
                    <a:defRPr sz="2000">
                      <a:solidFill>
                        <a:schemeClr val="tx1"/>
                      </a:solidFill>
                      <a:latin typeface="Arial" panose="020B0604020202020204" pitchFamily="34" charset="0"/>
                      <a:ea typeface="华文细黑" panose="02010600040101010101" pitchFamily="2" charset="-122"/>
                    </a:defRPr>
                  </a:lvl5pPr>
                  <a:lvl6pPr marL="25146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6pPr>
                  <a:lvl7pPr marL="29718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7pPr>
                  <a:lvl8pPr marL="34290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8pPr>
                  <a:lvl9pPr marL="3886200" indent="-228600" eaLnBrk="0" fontAlgn="base" hangingPunct="0">
                    <a:lnSpc>
                      <a:spcPct val="140000"/>
                    </a:lnSpc>
                    <a:spcBef>
                      <a:spcPct val="0"/>
                    </a:spcBef>
                    <a:spcAft>
                      <a:spcPct val="0"/>
                    </a:spcAft>
                    <a:defRPr sz="2000">
                      <a:solidFill>
                        <a:schemeClr val="tx1"/>
                      </a:solidFill>
                      <a:latin typeface="Arial" panose="020B0604020202020204" pitchFamily="34" charset="0"/>
                      <a:ea typeface="华文细黑" panose="02010600040101010101" pitchFamily="2" charset="-122"/>
                    </a:defRPr>
                  </a:lvl9pPr>
                </a:lstStyle>
                <a:p>
                  <a:pPr>
                    <a:lnSpc>
                      <a:spcPct val="100000"/>
                    </a:lnSpc>
                  </a:pP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9" name="组合 68"/>
              <p:cNvGrpSpPr/>
              <p:nvPr/>
            </p:nvGrpSpPr>
            <p:grpSpPr>
              <a:xfrm>
                <a:off x="7726601" y="2167316"/>
                <a:ext cx="693123" cy="1008000"/>
                <a:chOff x="1596351" y="1240543"/>
                <a:chExt cx="693123" cy="1008000"/>
              </a:xfrm>
            </p:grpSpPr>
            <p:sp>
              <p:nvSpPr>
                <p:cNvPr id="70" name="圆角矩形 69"/>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矩形 71"/>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3" name="矩形 72"/>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4" name="矩形 73"/>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5" name="矩形 74"/>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96" name="组合 95"/>
              <p:cNvGrpSpPr/>
              <p:nvPr/>
            </p:nvGrpSpPr>
            <p:grpSpPr>
              <a:xfrm>
                <a:off x="4556841" y="4193402"/>
                <a:ext cx="1007648" cy="1008000"/>
                <a:chOff x="4325400" y="316519"/>
                <a:chExt cx="1007648" cy="1027990"/>
              </a:xfrm>
            </p:grpSpPr>
            <p:grpSp>
              <p:nvGrpSpPr>
                <p:cNvPr id="97" name="组合 96"/>
                <p:cNvGrpSpPr/>
                <p:nvPr/>
              </p:nvGrpSpPr>
              <p:grpSpPr>
                <a:xfrm>
                  <a:off x="4325400" y="386269"/>
                  <a:ext cx="1007648" cy="888489"/>
                  <a:chOff x="4976774" y="6406237"/>
                  <a:chExt cx="1425410" cy="1256848"/>
                </a:xfrm>
              </p:grpSpPr>
              <p:grpSp>
                <p:nvGrpSpPr>
                  <p:cNvPr id="104" name="组合 103"/>
                  <p:cNvGrpSpPr/>
                  <p:nvPr/>
                </p:nvGrpSpPr>
                <p:grpSpPr>
                  <a:xfrm>
                    <a:off x="5421698" y="6406237"/>
                    <a:ext cx="980486" cy="1256848"/>
                    <a:chOff x="7621955" y="2122692"/>
                    <a:chExt cx="980486" cy="1256848"/>
                  </a:xfrm>
                </p:grpSpPr>
                <p:sp>
                  <p:nvSpPr>
                    <p:cNvPr id="111" name="圆角矩形 11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矩形 11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矩形 11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矩形 11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矩形 11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05" name="组合 104"/>
                  <p:cNvGrpSpPr/>
                  <p:nvPr/>
                </p:nvGrpSpPr>
                <p:grpSpPr>
                  <a:xfrm>
                    <a:off x="4976774" y="6406237"/>
                    <a:ext cx="980486" cy="1256848"/>
                    <a:chOff x="7621955" y="2122692"/>
                    <a:chExt cx="980486" cy="1256848"/>
                  </a:xfrm>
                </p:grpSpPr>
                <p:sp>
                  <p:nvSpPr>
                    <p:cNvPr id="106" name="圆角矩形 10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0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矩形 10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矩形 10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0" name="矩形 10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98" name="组合 97"/>
                <p:cNvGrpSpPr/>
                <p:nvPr/>
              </p:nvGrpSpPr>
              <p:grpSpPr>
                <a:xfrm>
                  <a:off x="4482662" y="316519"/>
                  <a:ext cx="693123" cy="1027990"/>
                  <a:chOff x="7621955" y="1925355"/>
                  <a:chExt cx="980486" cy="1454185"/>
                </a:xfrm>
              </p:grpSpPr>
              <p:sp>
                <p:nvSpPr>
                  <p:cNvPr id="99" name="圆角矩形 9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矩形 9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矩形 10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矩形 10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矩形 10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6" name="组合 115"/>
              <p:cNvGrpSpPr/>
              <p:nvPr/>
            </p:nvGrpSpPr>
            <p:grpSpPr>
              <a:xfrm>
                <a:off x="7630858" y="3820080"/>
                <a:ext cx="1007648" cy="1008000"/>
                <a:chOff x="4325400" y="316519"/>
                <a:chExt cx="1007648" cy="1027990"/>
              </a:xfrm>
            </p:grpSpPr>
            <p:grpSp>
              <p:nvGrpSpPr>
                <p:cNvPr id="117" name="组合 116"/>
                <p:cNvGrpSpPr/>
                <p:nvPr/>
              </p:nvGrpSpPr>
              <p:grpSpPr>
                <a:xfrm>
                  <a:off x="4325400" y="386269"/>
                  <a:ext cx="1007648" cy="888489"/>
                  <a:chOff x="4976774" y="6406237"/>
                  <a:chExt cx="1425410" cy="1256848"/>
                </a:xfrm>
              </p:grpSpPr>
              <p:grpSp>
                <p:nvGrpSpPr>
                  <p:cNvPr id="124" name="组合 123"/>
                  <p:cNvGrpSpPr/>
                  <p:nvPr/>
                </p:nvGrpSpPr>
                <p:grpSpPr>
                  <a:xfrm>
                    <a:off x="5421698" y="6406237"/>
                    <a:ext cx="980486" cy="1256848"/>
                    <a:chOff x="7621955" y="2122692"/>
                    <a:chExt cx="980486" cy="1256848"/>
                  </a:xfrm>
                </p:grpSpPr>
                <p:sp>
                  <p:nvSpPr>
                    <p:cNvPr id="131" name="圆角矩形 130"/>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2" name="矩形 131"/>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3" name="矩形 132"/>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4" name="矩形 133"/>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5" name="矩形 134"/>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25" name="组合 124"/>
                  <p:cNvGrpSpPr/>
                  <p:nvPr/>
                </p:nvGrpSpPr>
                <p:grpSpPr>
                  <a:xfrm>
                    <a:off x="4976774" y="6406237"/>
                    <a:ext cx="980486" cy="1256848"/>
                    <a:chOff x="7621955" y="2122692"/>
                    <a:chExt cx="980486" cy="1256848"/>
                  </a:xfrm>
                </p:grpSpPr>
                <p:sp>
                  <p:nvSpPr>
                    <p:cNvPr id="126" name="圆角矩形 125"/>
                    <p:cNvSpPr/>
                    <p:nvPr/>
                  </p:nvSpPr>
                  <p:spPr>
                    <a:xfrm>
                      <a:off x="7621955" y="2122692"/>
                      <a:ext cx="980486" cy="1256848"/>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7" name="矩形 126"/>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8" name="矩形 127"/>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9" name="矩形 128"/>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0" name="矩形 129"/>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118" name="组合 117"/>
                <p:cNvGrpSpPr/>
                <p:nvPr/>
              </p:nvGrpSpPr>
              <p:grpSpPr>
                <a:xfrm>
                  <a:off x="4482662" y="316519"/>
                  <a:ext cx="693123" cy="1027990"/>
                  <a:chOff x="7621955" y="1925355"/>
                  <a:chExt cx="980486" cy="1454185"/>
                </a:xfrm>
              </p:grpSpPr>
              <p:sp>
                <p:nvSpPr>
                  <p:cNvPr id="119" name="圆角矩形 118"/>
                  <p:cNvSpPr/>
                  <p:nvPr/>
                </p:nvSpPr>
                <p:spPr>
                  <a:xfrm>
                    <a:off x="7621955" y="1925355"/>
                    <a:ext cx="980486" cy="1454185"/>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矩形 119"/>
                  <p:cNvSpPr/>
                  <p:nvPr/>
                </p:nvSpPr>
                <p:spPr>
                  <a:xfrm>
                    <a:off x="7704886" y="2694127"/>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矩形 120"/>
                  <p:cNvSpPr/>
                  <p:nvPr/>
                </p:nvSpPr>
                <p:spPr>
                  <a:xfrm>
                    <a:off x="7704886" y="2820224"/>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2" name="矩形 121"/>
                  <p:cNvSpPr/>
                  <p:nvPr/>
                </p:nvSpPr>
                <p:spPr>
                  <a:xfrm>
                    <a:off x="7704886" y="2946322"/>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3" name="矩形 122"/>
                  <p:cNvSpPr/>
                  <p:nvPr/>
                </p:nvSpPr>
                <p:spPr>
                  <a:xfrm>
                    <a:off x="7704886" y="3072418"/>
                    <a:ext cx="814625" cy="5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141" name="ad3ff8a3-9fdf-4b66-b67c-0ec3283b4449"/>
              <p:cNvSpPr>
                <a:spLocks noChangeShapeType="1"/>
              </p:cNvSpPr>
              <p:nvPr/>
            </p:nvSpPr>
            <p:spPr bwMode="auto">
              <a:xfrm flipV="1">
                <a:off x="5564488" y="4069764"/>
                <a:ext cx="1982631" cy="689922"/>
              </a:xfrm>
              <a:prstGeom prst="line">
                <a:avLst/>
              </a:pr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2" name="ad3ff8a3-9fdf-4b66-b67c-0ec3283b4449"/>
              <p:cNvSpPr>
                <a:spLocks noChangeShapeType="1"/>
              </p:cNvSpPr>
              <p:nvPr/>
            </p:nvSpPr>
            <p:spPr bwMode="auto">
              <a:xfrm flipV="1">
                <a:off x="5154802" y="3234502"/>
                <a:ext cx="3064929" cy="295417"/>
              </a:xfrm>
              <a:custGeom>
                <a:avLst/>
                <a:gdLst>
                  <a:gd name="connsiteX0" fmla="*/ 0 w 3703257"/>
                  <a:gd name="connsiteY0" fmla="*/ 0 h 265574"/>
                  <a:gd name="connsiteX1" fmla="*/ 3703257 w 3703257"/>
                  <a:gd name="connsiteY1" fmla="*/ 265574 h 265574"/>
                  <a:gd name="connsiteX0" fmla="*/ 0 w 3703257"/>
                  <a:gd name="connsiteY0" fmla="*/ 0 h 444855"/>
                  <a:gd name="connsiteX1" fmla="*/ 3703257 w 3703257"/>
                  <a:gd name="connsiteY1" fmla="*/ 265574 h 444855"/>
                  <a:gd name="connsiteX0" fmla="*/ 0 w 4315813"/>
                  <a:gd name="connsiteY0" fmla="*/ 0 h 1282732"/>
                  <a:gd name="connsiteX1" fmla="*/ 4315813 w 4315813"/>
                  <a:gd name="connsiteY1" fmla="*/ 1169227 h 1282732"/>
                  <a:gd name="connsiteX2" fmla="*/ 3703257 w 4315813"/>
                  <a:gd name="connsiteY2" fmla="*/ 265574 h 1282732"/>
                  <a:gd name="connsiteX0" fmla="*/ 0 w 4640107"/>
                  <a:gd name="connsiteY0" fmla="*/ 0 h 1187909"/>
                  <a:gd name="connsiteX1" fmla="*/ 4315813 w 4640107"/>
                  <a:gd name="connsiteY1" fmla="*/ 1169227 h 1187909"/>
                  <a:gd name="connsiteX2" fmla="*/ 4517149 w 4640107"/>
                  <a:gd name="connsiteY2" fmla="*/ 716221 h 1187909"/>
                  <a:gd name="connsiteX3" fmla="*/ 3703257 w 4640107"/>
                  <a:gd name="connsiteY3" fmla="*/ 265574 h 1187909"/>
                  <a:gd name="connsiteX0" fmla="*/ 0 w 4640107"/>
                  <a:gd name="connsiteY0" fmla="*/ 0 h 1187909"/>
                  <a:gd name="connsiteX1" fmla="*/ 4315813 w 4640107"/>
                  <a:gd name="connsiteY1" fmla="*/ 1169227 h 1187909"/>
                  <a:gd name="connsiteX2" fmla="*/ 4517149 w 4640107"/>
                  <a:gd name="connsiteY2" fmla="*/ 716221 h 1187909"/>
                  <a:gd name="connsiteX3" fmla="*/ 4611922 w 4640107"/>
                  <a:gd name="connsiteY3" fmla="*/ 548851 h 1187909"/>
                  <a:gd name="connsiteX0" fmla="*/ 0 w 4640107"/>
                  <a:gd name="connsiteY0" fmla="*/ 0 h 1187909"/>
                  <a:gd name="connsiteX1" fmla="*/ 4315813 w 4640107"/>
                  <a:gd name="connsiteY1" fmla="*/ 1169227 h 1187909"/>
                  <a:gd name="connsiteX2" fmla="*/ 4517149 w 4640107"/>
                  <a:gd name="connsiteY2" fmla="*/ 716221 h 1187909"/>
                  <a:gd name="connsiteX3" fmla="*/ 4535037 w 4640107"/>
                  <a:gd name="connsiteY3" fmla="*/ 427403 h 1187909"/>
                  <a:gd name="connsiteX0" fmla="*/ 0 w 4640107"/>
                  <a:gd name="connsiteY0" fmla="*/ 0 h 1187909"/>
                  <a:gd name="connsiteX1" fmla="*/ 4315813 w 4640107"/>
                  <a:gd name="connsiteY1" fmla="*/ 1169227 h 1187909"/>
                  <a:gd name="connsiteX2" fmla="*/ 4517149 w 4640107"/>
                  <a:gd name="connsiteY2" fmla="*/ 716221 h 1187909"/>
                  <a:gd name="connsiteX3" fmla="*/ 4348319 w 4640107"/>
                  <a:gd name="connsiteY3" fmla="*/ 439548 h 1187909"/>
                </a:gdLst>
                <a:ahLst/>
                <a:cxnLst>
                  <a:cxn ang="0">
                    <a:pos x="connsiteX0" y="connsiteY0"/>
                  </a:cxn>
                  <a:cxn ang="0">
                    <a:pos x="connsiteX1" y="connsiteY1"/>
                  </a:cxn>
                  <a:cxn ang="0">
                    <a:pos x="connsiteX2" y="connsiteY2"/>
                  </a:cxn>
                  <a:cxn ang="0">
                    <a:pos x="connsiteX3" y="connsiteY3"/>
                  </a:cxn>
                </a:cxnLst>
                <a:rect l="l" t="t" r="r" b="b"/>
                <a:pathLst>
                  <a:path w="4640107" h="1187909">
                    <a:moveTo>
                      <a:pt x="0" y="0"/>
                    </a:moveTo>
                    <a:cubicBezTo>
                      <a:pt x="424289" y="56453"/>
                      <a:pt x="3785451" y="1098661"/>
                      <a:pt x="4315813" y="1169227"/>
                    </a:cubicBezTo>
                    <a:cubicBezTo>
                      <a:pt x="4810011" y="1280208"/>
                      <a:pt x="4619242" y="866830"/>
                      <a:pt x="4517149" y="716221"/>
                    </a:cubicBezTo>
                    <a:cubicBezTo>
                      <a:pt x="4415056" y="565612"/>
                      <a:pt x="4225307" y="506267"/>
                      <a:pt x="4348319" y="439548"/>
                    </a:cubicBezTo>
                  </a:path>
                </a:pathLst>
              </a:custGeom>
              <a:noFill/>
              <a:ln w="31750">
                <a:solidFill>
                  <a:srgbClr val="FF0000"/>
                </a:solidFill>
                <a:prstDash val="dash"/>
                <a:round/>
                <a:headEnd/>
                <a:tailEnd type="triangle"/>
              </a:ln>
            </p:spPr>
            <p:txBody>
              <a:bodyPr wrap="square" lIns="79200" tIns="39600" rIns="79200" bIns="39600">
                <a:spAutoFit/>
              </a:bodyP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Tree>
    <p:extLst>
      <p:ext uri="{BB962C8B-B14F-4D97-AF65-F5344CB8AC3E}">
        <p14:creationId xmlns:p14="http://schemas.microsoft.com/office/powerpoint/2010/main" val="1512577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Сравнение топологий</a:t>
            </a:r>
          </a:p>
        </p:txBody>
      </p:sp>
      <p:graphicFrame>
        <p:nvGraphicFramePr>
          <p:cNvPr id="3" name="表格 2"/>
          <p:cNvGraphicFramePr>
            <a:graphicFrameLocks noGrp="1"/>
          </p:cNvGraphicFramePr>
          <p:nvPr>
            <p:extLst>
              <p:ext uri="{D42A27DB-BD31-4B8C-83A1-F6EECF244321}">
                <p14:modId xmlns:p14="http://schemas.microsoft.com/office/powerpoint/2010/main" val="3118615515"/>
              </p:ext>
            </p:extLst>
          </p:nvPr>
        </p:nvGraphicFramePr>
        <p:xfrm>
          <a:off x="791368" y="1087121"/>
          <a:ext cx="11039387" cy="5245946"/>
        </p:xfrm>
        <a:graphic>
          <a:graphicData uri="http://schemas.openxmlformats.org/drawingml/2006/table">
            <a:tbl>
              <a:tblPr firstRow="1" bandRow="1">
                <a:tableStyleId>{1FECB4D8-DB02-4DC6-A0A2-4F2EBAE1DC90}</a:tableStyleId>
              </a:tblPr>
              <a:tblGrid>
                <a:gridCol w="1342232"/>
                <a:gridCol w="3849511"/>
                <a:gridCol w="5847644"/>
              </a:tblGrid>
              <a:tr h="345469">
                <a:tc>
                  <a:txBody>
                    <a:bodyPr/>
                    <a:lstStyle/>
                    <a:p>
                      <a:pPr algn="l"/>
                      <a:r>
                        <a:rPr lang="ru-RU" sz="16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Топология</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a:r>
                        <a:rPr lang="ru-RU" sz="16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Преимущества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a:r>
                        <a:rPr lang="ru-RU" sz="1600" b="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Недостатки</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r>
              <a:tr h="1413283">
                <a:tc>
                  <a:txBody>
                    <a:bodyPr/>
                    <a:lstStyle/>
                    <a:p>
                      <a:pPr algn="ct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Топология </a:t>
                      </a:r>
                      <a: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r>
                        <a:rPr lang="ru-RU" sz="11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Base</a:t>
                      </a:r>
                      <a:endPar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Система резервного копирования и система приложений разделены, что позволяет экономить аппаратные ресурсы сервера приложений во время резервного копирования.</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Дополнительные серверы резервирования увеличивают стоимость оборудования.</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Агенты резервного копирования отрицательно влияют на производительность серверов приложений.</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Резервные копии данных передаются по локальной сети, что отрицательно сказывается на производительности сети.</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Службам резервного копирования требуется отдельное обслуживание, что усложняет процесс управления и техобслуживания.</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Пользователи должны иметь соответствующую квалификацию в области резервного копирования.</a:t>
                      </a: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7970">
                <a:tc>
                  <a:txBody>
                    <a:bodyPr/>
                    <a:lstStyle/>
                    <a:p>
                      <a:pPr algn="ct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Топология </a:t>
                      </a:r>
                      <a: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r>
                        <a:rPr lang="ru-RU" sz="11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Free</a:t>
                      </a:r>
                      <a:endPar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 typeface="Arial" panose="020B0604020202020204" pitchFamily="34" charset="0"/>
                        <a:buNone/>
                        <a:tabLst/>
                        <a:defRPr/>
                      </a:pP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Данные резервного копирования передаются без привлечения ресурсов локальной сети, что значительно повышает производительность резервного копирования, сохраняя высокую производительность сети.</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Агенты резервного копирования отрицательно влияют на производительность серверов приложений.</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Дороговизна метода.</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Обязательное соответствие устройств определенным требованиям.</a:t>
                      </a: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6408">
                <a:tc>
                  <a:txBody>
                    <a:bodyPr/>
                    <a:lstStyle/>
                    <a:p>
                      <a:pPr algn="ctr"/>
                      <a:r>
                        <a:rPr lang="ru-RU" sz="11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Топология Server-Free</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Резервные копии данных передаются без привлечения ресурсов локальной сети, поэтому сохраняется высокая производительность сети.</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сервисы хостов практически не оказывается влияние.</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Высокая производительность резервного копирования.</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Дороговизна метода.</a:t>
                      </a:r>
                    </a:p>
                    <a:p>
                      <a:pPr marL="0" marR="0" lvl="0" indent="0" algn="l" defTabSz="914034" rtl="0" eaLnBrk="1" fontAlgn="auto" latinLnBrk="0" hangingPunct="1">
                        <a:lnSpc>
                          <a:spcPct val="100000"/>
                        </a:lnSpc>
                        <a:spcBef>
                          <a:spcPts val="0"/>
                        </a:spcBef>
                        <a:spcAft>
                          <a:spcPts val="0"/>
                        </a:spcAft>
                        <a:buClrTx/>
                        <a:buSzTx/>
                        <a:buFontTx/>
                        <a:buNone/>
                        <a:tabLst/>
                        <a:defRPr/>
                      </a:pPr>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Обязательное соответствие устройств строгим требованиям.</a:t>
                      </a: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8077">
                <a:tc>
                  <a:txBody>
                    <a:bodyPr/>
                    <a:lstStyle/>
                    <a:p>
                      <a:pPr algn="ctr"/>
                      <a:r>
                        <a:rPr lang="ru-RU" sz="11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Топология Server-Less (NDMP)</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ru-RU" sz="110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Более быстрое резервное копирование и восстановление. Пропускная способность зависит от скорости устройств хранения, а не от вычислительной мощности сервера, что значительно повышает производительность системы.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l"/>
                      <a:r>
                        <a:rPr lang="ru-RU" sz="1100" dirty="0">
                          <a:solidFill>
                            <a:schemeClr val="dk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Рабочие нагрузки на сервер значительно снижаются, но программное обеспечение резервного копирования и хост-сервер по-прежнему необходимы для управления процессом резервного копирования. Метаданные записываются в базу данных программного обеспечения резервного копирования, которая по-прежнему расходует ресурсы ЦП.</a:t>
                      </a:r>
                    </a:p>
                  </a:txBody>
                  <a:tcPr marL="36000" marR="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6916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a:solidFill>
                  <a:schemeClr val="bg1">
                    <a:lumMod val="50000"/>
                  </a:schemeClr>
                </a:solidFill>
                <a:sym typeface="Huawei Sans" panose="020C0503030203020204" pitchFamily="34" charset="0"/>
              </a:rPr>
              <a:t>Обзор</a:t>
            </a:r>
          </a:p>
          <a:p>
            <a:r>
              <a:rPr lang="ru-RU">
                <a:solidFill>
                  <a:schemeClr val="bg1">
                    <a:lumMod val="50000"/>
                  </a:schemeClr>
                </a:solidFill>
                <a:sym typeface="Huawei Sans" panose="020C0503030203020204" pitchFamily="34" charset="0"/>
              </a:rPr>
              <a:t>Архитектура</a:t>
            </a:r>
          </a:p>
          <a:p>
            <a:r>
              <a:rPr lang="ru-RU">
                <a:solidFill>
                  <a:schemeClr val="bg1">
                    <a:lumMod val="50000"/>
                  </a:schemeClr>
                </a:solidFill>
                <a:sym typeface="Huawei Sans" panose="020C0503030203020204" pitchFamily="34" charset="0"/>
              </a:rPr>
              <a:t>Сетевые топологии</a:t>
            </a:r>
          </a:p>
          <a:p>
            <a:r>
              <a:rPr lang="ru-RU" b="1">
                <a:sym typeface="Huawei Sans" panose="020C0503030203020204" pitchFamily="34" charset="0"/>
              </a:rPr>
              <a:t>Распространенные технологии</a:t>
            </a:r>
          </a:p>
          <a:p>
            <a:r>
              <a:rPr lang="ru-RU">
                <a:solidFill>
                  <a:schemeClr val="bg1">
                    <a:lumMod val="50000"/>
                  </a:schemeClr>
                </a:solidFill>
                <a:sym typeface="Huawei Sans" panose="020C0503030203020204" pitchFamily="34" charset="0"/>
              </a:rPr>
              <a:t>Сценарии применения</a:t>
            </a:r>
          </a:p>
          <a:p>
            <a:endParaRPr lang="en-US" altLang="zh-CN" dirty="0">
              <a:solidFill>
                <a:schemeClr val="bg1">
                  <a:lumMod val="50000"/>
                </a:schemeClr>
              </a:solidFill>
              <a:sym typeface="Huawei Sans" panose="020C0503030203020204" pitchFamily="34" charset="0"/>
            </a:endParaRPr>
          </a:p>
        </p:txBody>
      </p:sp>
    </p:spTree>
    <p:extLst>
      <p:ext uri="{BB962C8B-B14F-4D97-AF65-F5344CB8AC3E}">
        <p14:creationId xmlns:p14="http://schemas.microsoft.com/office/powerpoint/2010/main" val="3487355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2617" y="311250"/>
            <a:ext cx="10728325" cy="497095"/>
          </a:xfrm>
        </p:spPr>
        <p:txBody>
          <a:bodyPr/>
          <a:lstStyle/>
          <a:p>
            <a:r>
              <a:rPr lang="ru-RU" dirty="0"/>
              <a:t>Виды резервного копирования</a:t>
            </a:r>
          </a:p>
        </p:txBody>
      </p:sp>
      <p:sp>
        <p:nvSpPr>
          <p:cNvPr id="3" name="0a2696d7-3641-4bc7-ac5b-f287afa37407"/>
          <p:cNvSpPr txBox="1">
            <a:spLocks noChangeArrowheads="1"/>
          </p:cNvSpPr>
          <p:nvPr/>
        </p:nvSpPr>
        <p:spPr>
          <a:xfrm>
            <a:off x="1433286" y="851199"/>
            <a:ext cx="2209829" cy="403224"/>
          </a:xfrm>
          <a:prstGeom prst="rect">
            <a:avLst/>
          </a:prstGeom>
        </p:spPr>
        <p:txBody>
          <a:bodyPr anchor="ct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gn="ctr">
              <a:lnSpc>
                <a:spcPct val="130000"/>
              </a:lnSpc>
              <a:buFont typeface="Wingdings" panose="05000000000000000000" pitchFamily="2" charset="2"/>
              <a:buNone/>
              <a:defRPr/>
            </a:pPr>
            <a:r>
              <a:rPr lang="ru-RU" sz="1400" dirty="0">
                <a:latin typeface="Huawei Sans" panose="020C0503030203020204" pitchFamily="34" charset="0"/>
                <a:cs typeface="Huawei Sans" panose="020C0503030203020204" pitchFamily="34" charset="0"/>
                <a:sym typeface="Huawei Sans" panose="020C0503030203020204" pitchFamily="34" charset="0"/>
              </a:rPr>
              <a:t>Полное резервное копирование</a:t>
            </a:r>
          </a:p>
        </p:txBody>
      </p:sp>
      <p:grpSp>
        <p:nvGrpSpPr>
          <p:cNvPr id="4" name="Groep 8"/>
          <p:cNvGrpSpPr/>
          <p:nvPr/>
        </p:nvGrpSpPr>
        <p:grpSpPr>
          <a:xfrm>
            <a:off x="4633882" y="1380934"/>
            <a:ext cx="2596477" cy="4657113"/>
            <a:chOff x="3367253" y="1965960"/>
            <a:chExt cx="2596477" cy="4657113"/>
          </a:xfrm>
        </p:grpSpPr>
        <p:sp>
          <p:nvSpPr>
            <p:cNvPr id="6" name="ce3c3ea2-edf3-4396-8eb6-b767fedb6401"/>
            <p:cNvSpPr>
              <a:spLocks noChangeArrowheads="1"/>
            </p:cNvSpPr>
            <p:nvPr/>
          </p:nvSpPr>
          <p:spPr bwMode="auto">
            <a:xfrm>
              <a:off x="4494787" y="3163560"/>
              <a:ext cx="3810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993e009f-c849-4ea4-a16c-7f45e78478ab"/>
            <p:cNvSpPr>
              <a:spLocks noChangeArrowheads="1"/>
            </p:cNvSpPr>
            <p:nvPr/>
          </p:nvSpPr>
          <p:spPr bwMode="auto">
            <a:xfrm>
              <a:off x="4494787" y="3529354"/>
              <a:ext cx="4572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ef922e8d-6b03-4c36-b85d-767417e60ec6"/>
            <p:cNvSpPr>
              <a:spLocks noChangeArrowheads="1"/>
            </p:cNvSpPr>
            <p:nvPr/>
          </p:nvSpPr>
          <p:spPr bwMode="auto">
            <a:xfrm>
              <a:off x="4494787" y="3895148"/>
              <a:ext cx="6858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71e9bb9f-0611-497f-b208-10913169ed30"/>
            <p:cNvSpPr>
              <a:spLocks noChangeArrowheads="1"/>
            </p:cNvSpPr>
            <p:nvPr/>
          </p:nvSpPr>
          <p:spPr bwMode="auto">
            <a:xfrm>
              <a:off x="4494787" y="4260942"/>
              <a:ext cx="9144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2b3f0d58-9141-4f8a-9ceb-49bbabdb93f1"/>
            <p:cNvSpPr>
              <a:spLocks noChangeArrowheads="1"/>
            </p:cNvSpPr>
            <p:nvPr/>
          </p:nvSpPr>
          <p:spPr bwMode="auto">
            <a:xfrm>
              <a:off x="3961387" y="4626738"/>
              <a:ext cx="1600200" cy="18288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eb029fc6-929c-4851-a16b-23cba12860a5"/>
            <p:cNvSpPr>
              <a:spLocks noChangeArrowheads="1"/>
            </p:cNvSpPr>
            <p:nvPr/>
          </p:nvSpPr>
          <p:spPr bwMode="auto">
            <a:xfrm>
              <a:off x="4494787" y="2797766"/>
              <a:ext cx="2286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d81d2007-e613-4fac-844b-79bee1998126"/>
            <p:cNvSpPr>
              <a:spLocks noChangeArrowheads="1"/>
            </p:cNvSpPr>
            <p:nvPr/>
          </p:nvSpPr>
          <p:spPr bwMode="auto">
            <a:xfrm>
              <a:off x="4494787" y="2431972"/>
              <a:ext cx="76200" cy="1828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3" name="6eaf0616-4b90-4e1c-b8a9-13a135ce6aad"/>
            <p:cNvSpPr>
              <a:spLocks noChangeArrowheads="1"/>
            </p:cNvSpPr>
            <p:nvPr/>
          </p:nvSpPr>
          <p:spPr bwMode="auto">
            <a:xfrm>
              <a:off x="3961387" y="2066178"/>
              <a:ext cx="533400" cy="18288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bf7099c2-5592-49bb-b20a-84ddd5281558"/>
            <p:cNvSpPr>
              <a:spLocks noChangeShapeType="1"/>
            </p:cNvSpPr>
            <p:nvPr/>
          </p:nvSpPr>
          <p:spPr bwMode="auto">
            <a:xfrm>
              <a:off x="3872179"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87fb0269-0a74-4ad0-9bce-9a32806de38a"/>
            <p:cNvSpPr>
              <a:spLocks noChangeShapeType="1"/>
            </p:cNvSpPr>
            <p:nvPr/>
          </p:nvSpPr>
          <p:spPr bwMode="auto">
            <a:xfrm>
              <a:off x="44947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 name="ebfd486b-73db-44e9-9721-0ea85f778d0a"/>
            <p:cNvSpPr>
              <a:spLocks noChangeShapeType="1"/>
            </p:cNvSpPr>
            <p:nvPr/>
          </p:nvSpPr>
          <p:spPr bwMode="auto">
            <a:xfrm>
              <a:off x="45709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12010fff-6c52-458f-a20a-fba631e20ccc"/>
            <p:cNvSpPr>
              <a:spLocks noChangeShapeType="1"/>
            </p:cNvSpPr>
            <p:nvPr/>
          </p:nvSpPr>
          <p:spPr bwMode="auto">
            <a:xfrm>
              <a:off x="47233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8" name="15283209-7017-467f-9b1d-7e22ffd3a3d7"/>
            <p:cNvSpPr>
              <a:spLocks noChangeShapeType="1"/>
            </p:cNvSpPr>
            <p:nvPr/>
          </p:nvSpPr>
          <p:spPr bwMode="auto">
            <a:xfrm>
              <a:off x="49519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ab2880af-f9e9-48e8-99d8-422f4c1a836c"/>
            <p:cNvSpPr>
              <a:spLocks noChangeShapeType="1"/>
            </p:cNvSpPr>
            <p:nvPr/>
          </p:nvSpPr>
          <p:spPr bwMode="auto">
            <a:xfrm>
              <a:off x="51805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7dffd60a-42fa-43ae-b9a1-9f98b9eb3de6"/>
            <p:cNvSpPr>
              <a:spLocks noChangeShapeType="1"/>
            </p:cNvSpPr>
            <p:nvPr/>
          </p:nvSpPr>
          <p:spPr bwMode="auto">
            <a:xfrm>
              <a:off x="54091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232b4fb1-bc92-4d55-a6e5-3d55f55c84dc"/>
            <p:cNvSpPr>
              <a:spLocks noChangeShapeType="1"/>
            </p:cNvSpPr>
            <p:nvPr/>
          </p:nvSpPr>
          <p:spPr bwMode="auto">
            <a:xfrm>
              <a:off x="5561587" y="1965960"/>
              <a:ext cx="0" cy="3017520"/>
            </a:xfrm>
            <a:prstGeom prst="line">
              <a:avLst/>
            </a:prstGeom>
            <a:ln>
              <a:headEnd/>
              <a:tailEnd/>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14dee510-3081-4fc6-b06e-57f0a0c33a59"/>
            <p:cNvSpPr txBox="1">
              <a:spLocks noChangeArrowheads="1"/>
            </p:cNvSpPr>
            <p:nvPr/>
          </p:nvSpPr>
          <p:spPr bwMode="auto">
            <a:xfrm>
              <a:off x="3367253" y="202807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23" name="ab2f464c-b102-47c2-a963-2cd87692a634"/>
            <p:cNvSpPr txBox="1">
              <a:spLocks noChangeArrowheads="1"/>
            </p:cNvSpPr>
            <p:nvPr/>
          </p:nvSpPr>
          <p:spPr bwMode="auto">
            <a:xfrm>
              <a:off x="3367253" y="2392940"/>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Пн</a:t>
              </a:r>
            </a:p>
          </p:txBody>
        </p:sp>
        <p:sp>
          <p:nvSpPr>
            <p:cNvPr id="24" name="d1c06efe-f2dc-465f-8b8b-c0faf9929566"/>
            <p:cNvSpPr txBox="1">
              <a:spLocks noChangeArrowheads="1"/>
            </p:cNvSpPr>
            <p:nvPr/>
          </p:nvSpPr>
          <p:spPr bwMode="auto">
            <a:xfrm>
              <a:off x="3367253" y="2757806"/>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Вт</a:t>
              </a:r>
            </a:p>
          </p:txBody>
        </p:sp>
        <p:sp>
          <p:nvSpPr>
            <p:cNvPr id="25" name="f9724b27-87da-4523-b046-d51dbc8fca92"/>
            <p:cNvSpPr txBox="1">
              <a:spLocks noChangeArrowheads="1"/>
            </p:cNvSpPr>
            <p:nvPr/>
          </p:nvSpPr>
          <p:spPr bwMode="auto">
            <a:xfrm>
              <a:off x="3367253" y="3122672"/>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a:t>
              </a:r>
            </a:p>
          </p:txBody>
        </p:sp>
        <p:sp>
          <p:nvSpPr>
            <p:cNvPr id="26" name="0c2c0ecb-69d4-43f5-beda-ceb46f27bc18"/>
            <p:cNvSpPr txBox="1">
              <a:spLocks noChangeArrowheads="1"/>
            </p:cNvSpPr>
            <p:nvPr/>
          </p:nvSpPr>
          <p:spPr bwMode="auto">
            <a:xfrm>
              <a:off x="3367253" y="3487538"/>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Чт</a:t>
              </a:r>
            </a:p>
          </p:txBody>
        </p:sp>
        <p:sp>
          <p:nvSpPr>
            <p:cNvPr id="27" name="516a93f1-c086-41cc-a5e8-9604c69f7466"/>
            <p:cNvSpPr txBox="1">
              <a:spLocks noChangeArrowheads="1"/>
            </p:cNvSpPr>
            <p:nvPr/>
          </p:nvSpPr>
          <p:spPr bwMode="auto">
            <a:xfrm>
              <a:off x="3367253" y="385240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Пт</a:t>
              </a:r>
            </a:p>
          </p:txBody>
        </p:sp>
        <p:sp>
          <p:nvSpPr>
            <p:cNvPr id="28" name="67ea18ee-f13d-40a6-90f8-eb7ec426fb57"/>
            <p:cNvSpPr txBox="1">
              <a:spLocks noChangeArrowheads="1"/>
            </p:cNvSpPr>
            <p:nvPr/>
          </p:nvSpPr>
          <p:spPr bwMode="auto">
            <a:xfrm>
              <a:off x="3367253" y="4217270"/>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a:t>
              </a:r>
            </a:p>
          </p:txBody>
        </p:sp>
        <p:sp>
          <p:nvSpPr>
            <p:cNvPr id="29" name="3fcf12b0-1edd-44df-a6cb-d0556c6292bf"/>
            <p:cNvSpPr txBox="1">
              <a:spLocks noChangeArrowheads="1"/>
            </p:cNvSpPr>
            <p:nvPr/>
          </p:nvSpPr>
          <p:spPr bwMode="auto">
            <a:xfrm>
              <a:off x="3367253" y="4582134"/>
              <a:ext cx="685800" cy="2769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30" name="c1b31288-83b9-48d3-bdf4-c1dc9f01320a"/>
            <p:cNvSpPr txBox="1">
              <a:spLocks noChangeArrowheads="1"/>
            </p:cNvSpPr>
            <p:nvPr/>
          </p:nvSpPr>
          <p:spPr bwMode="auto">
            <a:xfrm>
              <a:off x="3398710" y="5114647"/>
              <a:ext cx="2565020" cy="15084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lIns="91434" tIns="45717" rIns="91434" bIns="45717">
              <a:noAutofit/>
            </a:bodyPr>
            <a:lstStyle/>
            <a:p>
              <a:pPr marL="174625" indent="-174625" defTabSz="801688" eaLnBrk="0" fontAlgn="ctr" hangingPunct="0">
                <a:buSzPct val="50000"/>
                <a:buFont typeface="Wingdings" pitchFamily="2" charset="2"/>
                <a:buChar char="l"/>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Полное резервное копирование выполняется раз в неделю.</a:t>
              </a:r>
            </a:p>
            <a:p>
              <a:pPr marL="174625" indent="-174625" defTabSz="801688" eaLnBrk="0" fontAlgn="ctr" hangingPunct="0">
                <a:buSzPct val="50000"/>
                <a:buFont typeface="Wingdings" pitchFamily="2" charset="2"/>
                <a:buChar char="l"/>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 остальные дни один раз в день резервируются только изменения, внесенные с момента последнего полного резервирования.</a:t>
              </a:r>
            </a:p>
          </p:txBody>
        </p:sp>
      </p:grpSp>
      <p:grpSp>
        <p:nvGrpSpPr>
          <p:cNvPr id="31" name="Groep 7"/>
          <p:cNvGrpSpPr/>
          <p:nvPr/>
        </p:nvGrpSpPr>
        <p:grpSpPr>
          <a:xfrm>
            <a:off x="1928601" y="1380855"/>
            <a:ext cx="2279422" cy="3846225"/>
            <a:chOff x="661972" y="1965881"/>
            <a:chExt cx="2279422" cy="3846225"/>
          </a:xfrm>
        </p:grpSpPr>
        <p:sp>
          <p:nvSpPr>
            <p:cNvPr id="32" name="33bf0825-96ff-4748-84dc-273a00b073ff"/>
            <p:cNvSpPr>
              <a:spLocks noChangeArrowheads="1"/>
            </p:cNvSpPr>
            <p:nvPr/>
          </p:nvSpPr>
          <p:spPr bwMode="auto">
            <a:xfrm>
              <a:off x="1271572" y="3160473"/>
              <a:ext cx="9159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950863b9-6554-4b66-b466-e9ece7d16a80"/>
            <p:cNvSpPr>
              <a:spLocks noChangeArrowheads="1"/>
            </p:cNvSpPr>
            <p:nvPr/>
          </p:nvSpPr>
          <p:spPr bwMode="auto">
            <a:xfrm>
              <a:off x="1271572" y="3526360"/>
              <a:ext cx="9921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a045780e-9ef4-4d36-9115-51db92094f10"/>
            <p:cNvSpPr>
              <a:spLocks noChangeArrowheads="1"/>
            </p:cNvSpPr>
            <p:nvPr/>
          </p:nvSpPr>
          <p:spPr bwMode="auto">
            <a:xfrm>
              <a:off x="1271572" y="3892247"/>
              <a:ext cx="12207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c260fee2-271b-4be1-b95b-795339880828"/>
            <p:cNvSpPr>
              <a:spLocks noChangeArrowheads="1"/>
            </p:cNvSpPr>
            <p:nvPr/>
          </p:nvSpPr>
          <p:spPr bwMode="auto">
            <a:xfrm>
              <a:off x="1271572" y="4258134"/>
              <a:ext cx="14493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f7013ecb-7eae-4254-bc16-5dc07639b7a2"/>
            <p:cNvSpPr>
              <a:spLocks noChangeArrowheads="1"/>
            </p:cNvSpPr>
            <p:nvPr/>
          </p:nvSpPr>
          <p:spPr bwMode="auto">
            <a:xfrm>
              <a:off x="1271572" y="4624019"/>
              <a:ext cx="16017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d776d6fd-e9d7-4739-abbd-7ced3556d849"/>
            <p:cNvSpPr>
              <a:spLocks noChangeArrowheads="1"/>
            </p:cNvSpPr>
            <p:nvPr/>
          </p:nvSpPr>
          <p:spPr bwMode="auto">
            <a:xfrm>
              <a:off x="1271572" y="2794586"/>
              <a:ext cx="763588"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9e6441e7-f023-4787-a342-d70c6f8fdedf"/>
            <p:cNvSpPr>
              <a:spLocks noChangeArrowheads="1"/>
            </p:cNvSpPr>
            <p:nvPr/>
          </p:nvSpPr>
          <p:spPr bwMode="auto">
            <a:xfrm>
              <a:off x="1271572" y="2428699"/>
              <a:ext cx="609600"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917a6ce9-015d-48d6-8938-3e7968eba255"/>
            <p:cNvSpPr>
              <a:spLocks noChangeArrowheads="1"/>
            </p:cNvSpPr>
            <p:nvPr/>
          </p:nvSpPr>
          <p:spPr bwMode="auto">
            <a:xfrm>
              <a:off x="1271572" y="2067435"/>
              <a:ext cx="533400" cy="18288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448bcfa-a197-44ea-a471-6c89b9ed4b18"/>
            <p:cNvSpPr>
              <a:spLocks noChangeShapeType="1"/>
            </p:cNvSpPr>
            <p:nvPr/>
          </p:nvSpPr>
          <p:spPr bwMode="auto">
            <a:xfrm>
              <a:off x="12715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f6a1c068-289e-4c1d-9d68-6993a8f9ee36"/>
            <p:cNvSpPr>
              <a:spLocks noChangeShapeType="1"/>
            </p:cNvSpPr>
            <p:nvPr/>
          </p:nvSpPr>
          <p:spPr bwMode="auto">
            <a:xfrm>
              <a:off x="18049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efda444e-add4-4f75-829d-e4519ff94256"/>
            <p:cNvSpPr>
              <a:spLocks noChangeShapeType="1"/>
            </p:cNvSpPr>
            <p:nvPr/>
          </p:nvSpPr>
          <p:spPr bwMode="auto">
            <a:xfrm>
              <a:off x="1881172"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157cce39-4bc3-4e6e-9874-540ce93a6615"/>
            <p:cNvSpPr>
              <a:spLocks noChangeShapeType="1"/>
            </p:cNvSpPr>
            <p:nvPr/>
          </p:nvSpPr>
          <p:spPr bwMode="auto">
            <a:xfrm>
              <a:off x="20351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10f658ba-a140-464f-8d6b-105ec67fc6dd"/>
            <p:cNvSpPr>
              <a:spLocks noChangeShapeType="1"/>
            </p:cNvSpPr>
            <p:nvPr/>
          </p:nvSpPr>
          <p:spPr bwMode="auto">
            <a:xfrm>
              <a:off x="21875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9bd74bb4-90e9-4010-bb98-08a5d25831ab"/>
            <p:cNvSpPr>
              <a:spLocks noChangeShapeType="1"/>
            </p:cNvSpPr>
            <p:nvPr/>
          </p:nvSpPr>
          <p:spPr bwMode="auto">
            <a:xfrm>
              <a:off x="22637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9a7bc867-d859-400e-b8ea-a351c3934ccc"/>
            <p:cNvSpPr>
              <a:spLocks noChangeShapeType="1"/>
            </p:cNvSpPr>
            <p:nvPr/>
          </p:nvSpPr>
          <p:spPr bwMode="auto">
            <a:xfrm>
              <a:off x="24923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7" name="6f2772ed-f71d-400d-a617-047786241469"/>
            <p:cNvSpPr>
              <a:spLocks noChangeShapeType="1"/>
            </p:cNvSpPr>
            <p:nvPr/>
          </p:nvSpPr>
          <p:spPr bwMode="auto">
            <a:xfrm>
              <a:off x="27209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75f95cf0-5119-4f9d-a052-b720bcf9bac4"/>
            <p:cNvSpPr>
              <a:spLocks noChangeShapeType="1"/>
            </p:cNvSpPr>
            <p:nvPr/>
          </p:nvSpPr>
          <p:spPr bwMode="auto">
            <a:xfrm>
              <a:off x="2873360" y="1965881"/>
              <a:ext cx="0" cy="301752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746ce21b-156a-4c0f-a198-60e82b46773c"/>
            <p:cNvSpPr txBox="1">
              <a:spLocks noChangeArrowheads="1"/>
            </p:cNvSpPr>
            <p:nvPr/>
          </p:nvSpPr>
          <p:spPr bwMode="auto">
            <a:xfrm>
              <a:off x="661972" y="201168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50" name="5332743e-c433-4767-b4e7-a4c5d213cce6"/>
            <p:cNvSpPr txBox="1">
              <a:spLocks noChangeArrowheads="1"/>
            </p:cNvSpPr>
            <p:nvPr/>
          </p:nvSpPr>
          <p:spPr bwMode="auto">
            <a:xfrm>
              <a:off x="661972" y="237744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Пн</a:t>
              </a:r>
            </a:p>
          </p:txBody>
        </p:sp>
        <p:sp>
          <p:nvSpPr>
            <p:cNvPr id="51" name="6ca084f4-179f-4430-8402-828ea39b9f62"/>
            <p:cNvSpPr txBox="1">
              <a:spLocks noChangeArrowheads="1"/>
            </p:cNvSpPr>
            <p:nvPr/>
          </p:nvSpPr>
          <p:spPr bwMode="auto">
            <a:xfrm>
              <a:off x="661972" y="274320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Вт</a:t>
              </a:r>
            </a:p>
          </p:txBody>
        </p:sp>
        <p:sp>
          <p:nvSpPr>
            <p:cNvPr id="52" name="ff51ce1a-ae93-44a2-9285-051412649b25"/>
            <p:cNvSpPr txBox="1">
              <a:spLocks noChangeArrowheads="1"/>
            </p:cNvSpPr>
            <p:nvPr/>
          </p:nvSpPr>
          <p:spPr bwMode="auto">
            <a:xfrm>
              <a:off x="661972" y="310896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a:t>
              </a:r>
            </a:p>
          </p:txBody>
        </p:sp>
        <p:sp>
          <p:nvSpPr>
            <p:cNvPr id="53" name="7d7f25ef-47a7-47af-8866-c7024eb9c003"/>
            <p:cNvSpPr txBox="1">
              <a:spLocks noChangeArrowheads="1"/>
            </p:cNvSpPr>
            <p:nvPr/>
          </p:nvSpPr>
          <p:spPr bwMode="auto">
            <a:xfrm>
              <a:off x="661972" y="347472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Чт</a:t>
              </a:r>
            </a:p>
          </p:txBody>
        </p:sp>
        <p:sp>
          <p:nvSpPr>
            <p:cNvPr id="54" name="fdf6fc85-3144-4cf0-855d-4d81e1427942"/>
            <p:cNvSpPr txBox="1">
              <a:spLocks noChangeArrowheads="1"/>
            </p:cNvSpPr>
            <p:nvPr/>
          </p:nvSpPr>
          <p:spPr bwMode="auto">
            <a:xfrm>
              <a:off x="661972" y="384048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Пт</a:t>
              </a:r>
            </a:p>
          </p:txBody>
        </p:sp>
        <p:sp>
          <p:nvSpPr>
            <p:cNvPr id="55" name="95ad8ffb-8dce-4b9f-8978-efbb7ccc510e"/>
            <p:cNvSpPr txBox="1">
              <a:spLocks noChangeArrowheads="1"/>
            </p:cNvSpPr>
            <p:nvPr/>
          </p:nvSpPr>
          <p:spPr bwMode="auto">
            <a:xfrm>
              <a:off x="661972" y="420624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a:t>
              </a:r>
            </a:p>
          </p:txBody>
        </p:sp>
        <p:sp>
          <p:nvSpPr>
            <p:cNvPr id="56" name="31f20e65-3048-4f60-9fa8-07485f0879e0"/>
            <p:cNvSpPr txBox="1">
              <a:spLocks noChangeArrowheads="1"/>
            </p:cNvSpPr>
            <p:nvPr/>
          </p:nvSpPr>
          <p:spPr bwMode="auto">
            <a:xfrm>
              <a:off x="661972" y="4572000"/>
              <a:ext cx="685800" cy="2769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57" name="94b94c4a-08b4-436b-a561-774bd94b4462"/>
            <p:cNvSpPr txBox="1">
              <a:spLocks noChangeArrowheads="1"/>
            </p:cNvSpPr>
            <p:nvPr/>
          </p:nvSpPr>
          <p:spPr bwMode="auto">
            <a:xfrm>
              <a:off x="703825" y="5114647"/>
              <a:ext cx="2237569" cy="69745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a:noAutofit/>
            </a:bodyPr>
            <a:lstStyle/>
            <a:p>
              <a:pPr marL="174625" indent="-174625" defTabSz="801688" eaLnBrk="0" fontAlgn="ctr" hangingPunct="0">
                <a:buSzPct val="50000"/>
                <a:buFont typeface="Wingdings" pitchFamily="2" charset="2"/>
                <a:buChar char="l"/>
                <a:defRPr/>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 всех данных.</a:t>
              </a:r>
            </a:p>
            <a:p>
              <a:pPr marL="174625" indent="-174625" defTabSz="801688" eaLnBrk="0" fontAlgn="ctr" hangingPunct="0">
                <a:buSzPct val="50000"/>
                <a:buFont typeface="Wingdings" pitchFamily="2" charset="2"/>
                <a:buChar char="l"/>
                <a:defRPr/>
              </a:pPr>
              <a:r>
                <a:rPr lang="ru-RU" sz="12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Простое управление.</a:t>
              </a:r>
            </a:p>
          </p:txBody>
        </p:sp>
      </p:grpSp>
      <p:sp>
        <p:nvSpPr>
          <p:cNvPr id="58" name="0a2696d7-3641-4bc7-ac5b-f287afa37407"/>
          <p:cNvSpPr txBox="1">
            <a:spLocks noChangeArrowheads="1"/>
          </p:cNvSpPr>
          <p:nvPr/>
        </p:nvSpPr>
        <p:spPr bwMode="gray">
          <a:xfrm>
            <a:off x="7161628" y="920586"/>
            <a:ext cx="3427349" cy="29707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defTabSz="801688" rtl="0" eaLnBrk="1" fontAlgn="base" hangingPunct="1">
              <a:lnSpc>
                <a:spcPct val="140000"/>
              </a:lnSpc>
              <a:spcBef>
                <a:spcPct val="30000"/>
              </a:spcBef>
              <a:spcAft>
                <a:spcPct val="0"/>
              </a:spcAft>
              <a:buClr>
                <a:srgbClr val="808080"/>
              </a:buClr>
              <a:buSzPct val="60000"/>
              <a:buFont typeface="Wingdings" pitchFamily="2" charset="2"/>
              <a:buNone/>
              <a:tabLst>
                <a:tab pos="800100" algn="l"/>
              </a:tabLst>
              <a:defRPr sz="2000" b="0">
                <a:solidFill>
                  <a:schemeClr val="tx1"/>
                </a:solidFill>
                <a:latin typeface="Arial" panose="020B0604020202020204" pitchFamily="34" charset="0"/>
                <a:ea typeface="+mn-ea"/>
                <a:cs typeface="Arial" panose="020B0604020202020204" pitchFamily="34" charset="0"/>
              </a:defRPr>
            </a:lvl1pPr>
            <a:lvl2pPr marL="457200" indent="0" algn="l" defTabSz="801688" rtl="0" eaLnBrk="1" fontAlgn="base" hangingPunct="1">
              <a:lnSpc>
                <a:spcPct val="140000"/>
              </a:lnSpc>
              <a:spcBef>
                <a:spcPct val="30000"/>
              </a:spcBef>
              <a:spcAft>
                <a:spcPct val="0"/>
              </a:spcAft>
              <a:buClr>
                <a:schemeClr val="tx1"/>
              </a:buClr>
              <a:buSzPct val="50000"/>
              <a:buFont typeface="Wingdings" pitchFamily="2" charset="2"/>
              <a:buNone/>
              <a:defRPr sz="2000" b="1">
                <a:solidFill>
                  <a:schemeClr val="tx1"/>
                </a:solidFill>
                <a:latin typeface="Arial"/>
                <a:ea typeface="+mn-ea"/>
              </a:defRPr>
            </a:lvl2pPr>
            <a:lvl3pPr marL="914400" indent="0" algn="l" defTabSz="801688" rtl="0" eaLnBrk="1" fontAlgn="base" hangingPunct="1">
              <a:lnSpc>
                <a:spcPct val="140000"/>
              </a:lnSpc>
              <a:spcBef>
                <a:spcPct val="30000"/>
              </a:spcBef>
              <a:spcAft>
                <a:spcPct val="0"/>
              </a:spcAft>
              <a:buSzPct val="50000"/>
              <a:buFont typeface="Wingdings" pitchFamily="2" charset="2"/>
              <a:buNone/>
              <a:defRPr sz="1800" b="1">
                <a:solidFill>
                  <a:schemeClr val="tx1"/>
                </a:solidFill>
                <a:latin typeface="Arial" pitchFamily="34" charset="0"/>
                <a:ea typeface="+mn-ea"/>
              </a:defRPr>
            </a:lvl3pPr>
            <a:lvl4pPr marL="1371600" indent="0" algn="l" defTabSz="801688" rtl="0" eaLnBrk="1" fontAlgn="base" hangingPunct="1">
              <a:lnSpc>
                <a:spcPct val="140000"/>
              </a:lnSpc>
              <a:spcBef>
                <a:spcPct val="30000"/>
              </a:spcBef>
              <a:spcAft>
                <a:spcPct val="0"/>
              </a:spcAft>
              <a:buNone/>
              <a:defRPr sz="1600" b="1">
                <a:solidFill>
                  <a:schemeClr val="tx1"/>
                </a:solidFill>
                <a:latin typeface="Arial" pitchFamily="34" charset="0"/>
                <a:ea typeface="+mn-ea"/>
              </a:defRPr>
            </a:lvl4pPr>
            <a:lvl5pPr marL="18288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pitchFamily="34" charset="0"/>
                <a:ea typeface="+mn-ea"/>
              </a:defRPr>
            </a:lvl5pPr>
            <a:lvl6pPr marL="22860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6pPr>
            <a:lvl7pPr marL="27432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7pPr>
            <a:lvl8pPr marL="32004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8pPr>
            <a:lvl9pPr marL="36576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9pPr>
          </a:lstStyle>
          <a:p>
            <a:pPr algn="ctr">
              <a:lnSpc>
                <a:spcPct val="130000"/>
              </a:lnSpc>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Дифференциальное инкрементное резервное копирование</a:t>
            </a:r>
          </a:p>
        </p:txBody>
      </p:sp>
      <p:sp>
        <p:nvSpPr>
          <p:cNvPr id="59" name="0a2696d7-3641-4bc7-ac5b-f287afa37407"/>
          <p:cNvSpPr txBox="1">
            <a:spLocks noChangeArrowheads="1"/>
          </p:cNvSpPr>
          <p:nvPr/>
        </p:nvSpPr>
        <p:spPr bwMode="gray">
          <a:xfrm>
            <a:off x="4208024" y="920586"/>
            <a:ext cx="3106784" cy="32602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defTabSz="801688" rtl="0" eaLnBrk="1" fontAlgn="base" hangingPunct="1">
              <a:lnSpc>
                <a:spcPct val="140000"/>
              </a:lnSpc>
              <a:spcBef>
                <a:spcPct val="30000"/>
              </a:spcBef>
              <a:spcAft>
                <a:spcPct val="0"/>
              </a:spcAft>
              <a:buClr>
                <a:srgbClr val="808080"/>
              </a:buClr>
              <a:buSzPct val="60000"/>
              <a:buFont typeface="Wingdings" pitchFamily="2" charset="2"/>
              <a:buNone/>
              <a:tabLst>
                <a:tab pos="800100" algn="l"/>
              </a:tabLst>
              <a:defRPr sz="2000" b="0">
                <a:solidFill>
                  <a:schemeClr val="tx1"/>
                </a:solidFill>
                <a:latin typeface="Arial" panose="020B0604020202020204" pitchFamily="34" charset="0"/>
                <a:ea typeface="+mn-ea"/>
                <a:cs typeface="Arial" panose="020B0604020202020204" pitchFamily="34" charset="0"/>
              </a:defRPr>
            </a:lvl1pPr>
            <a:lvl2pPr marL="457200" indent="0" algn="l" defTabSz="801688" rtl="0" eaLnBrk="1" fontAlgn="base" hangingPunct="1">
              <a:lnSpc>
                <a:spcPct val="140000"/>
              </a:lnSpc>
              <a:spcBef>
                <a:spcPct val="30000"/>
              </a:spcBef>
              <a:spcAft>
                <a:spcPct val="0"/>
              </a:spcAft>
              <a:buClr>
                <a:schemeClr val="tx1"/>
              </a:buClr>
              <a:buSzPct val="50000"/>
              <a:buFont typeface="Wingdings" pitchFamily="2" charset="2"/>
              <a:buNone/>
              <a:defRPr sz="2000" b="1">
                <a:solidFill>
                  <a:schemeClr val="tx1"/>
                </a:solidFill>
                <a:latin typeface="Arial"/>
                <a:ea typeface="+mn-ea"/>
              </a:defRPr>
            </a:lvl2pPr>
            <a:lvl3pPr marL="914400" indent="0" algn="l" defTabSz="801688" rtl="0" eaLnBrk="1" fontAlgn="base" hangingPunct="1">
              <a:lnSpc>
                <a:spcPct val="140000"/>
              </a:lnSpc>
              <a:spcBef>
                <a:spcPct val="30000"/>
              </a:spcBef>
              <a:spcAft>
                <a:spcPct val="0"/>
              </a:spcAft>
              <a:buSzPct val="50000"/>
              <a:buFont typeface="Wingdings" pitchFamily="2" charset="2"/>
              <a:buNone/>
              <a:defRPr sz="1800" b="1">
                <a:solidFill>
                  <a:schemeClr val="tx1"/>
                </a:solidFill>
                <a:latin typeface="Arial" pitchFamily="34" charset="0"/>
                <a:ea typeface="+mn-ea"/>
              </a:defRPr>
            </a:lvl3pPr>
            <a:lvl4pPr marL="1371600" indent="0" algn="l" defTabSz="801688" rtl="0" eaLnBrk="1" fontAlgn="base" hangingPunct="1">
              <a:lnSpc>
                <a:spcPct val="140000"/>
              </a:lnSpc>
              <a:spcBef>
                <a:spcPct val="30000"/>
              </a:spcBef>
              <a:spcAft>
                <a:spcPct val="0"/>
              </a:spcAft>
              <a:buNone/>
              <a:defRPr sz="1600" b="1">
                <a:solidFill>
                  <a:schemeClr val="tx1"/>
                </a:solidFill>
                <a:latin typeface="Arial" pitchFamily="34" charset="0"/>
                <a:ea typeface="+mn-ea"/>
              </a:defRPr>
            </a:lvl4pPr>
            <a:lvl5pPr marL="18288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pitchFamily="34" charset="0"/>
                <a:ea typeface="+mn-ea"/>
              </a:defRPr>
            </a:lvl5pPr>
            <a:lvl6pPr marL="22860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6pPr>
            <a:lvl7pPr marL="27432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7pPr>
            <a:lvl8pPr marL="32004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8pPr>
            <a:lvl9pPr marL="3657600" indent="0" algn="l" defTabSz="801688" rtl="0" eaLnBrk="1" fontAlgn="base" hangingPunct="1">
              <a:lnSpc>
                <a:spcPct val="140000"/>
              </a:lnSpc>
              <a:spcBef>
                <a:spcPct val="30000"/>
              </a:spcBef>
              <a:spcAft>
                <a:spcPct val="0"/>
              </a:spcAft>
              <a:buFont typeface="FrutigerNext LT Medium" pitchFamily="34" charset="0"/>
              <a:buNone/>
              <a:defRPr sz="1600" b="1">
                <a:solidFill>
                  <a:schemeClr val="tx1"/>
                </a:solidFill>
                <a:latin typeface="Arial"/>
                <a:ea typeface="+mn-ea"/>
              </a:defRPr>
            </a:lvl9pPr>
          </a:lstStyle>
          <a:p>
            <a:pPr algn="ctr">
              <a:lnSpc>
                <a:spcPct val="130000"/>
              </a:lnSpc>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Накопительное инкрементное резервное копирование</a:t>
            </a:r>
          </a:p>
        </p:txBody>
      </p:sp>
      <p:grpSp>
        <p:nvGrpSpPr>
          <p:cNvPr id="60" name="Groep 9"/>
          <p:cNvGrpSpPr/>
          <p:nvPr/>
        </p:nvGrpSpPr>
        <p:grpSpPr>
          <a:xfrm>
            <a:off x="7475688" y="1380934"/>
            <a:ext cx="2609868" cy="4669104"/>
            <a:chOff x="6209059" y="1965960"/>
            <a:chExt cx="2609868" cy="4669104"/>
          </a:xfrm>
        </p:grpSpPr>
        <p:sp>
          <p:nvSpPr>
            <p:cNvPr id="61" name="daab1cee-c66b-4c0b-aafc-df94e17b2ad0"/>
            <p:cNvSpPr txBox="1">
              <a:spLocks noChangeArrowheads="1"/>
            </p:cNvSpPr>
            <p:nvPr/>
          </p:nvSpPr>
          <p:spPr bwMode="auto">
            <a:xfrm>
              <a:off x="6263465" y="5114647"/>
              <a:ext cx="2555462" cy="152041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1434" tIns="45717" rIns="91434" bIns="45717">
              <a:noAutofit/>
            </a:bodyPr>
            <a:lstStyle/>
            <a:p>
              <a:pPr marL="174625" indent="-174625" defTabSz="801688" eaLnBrk="0" fontAlgn="ctr" hangingPunct="0">
                <a:buSzPct val="50000"/>
                <a:buFont typeface="Wingdings" pitchFamily="2" charset="2"/>
                <a:buChar char="l"/>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Полное резервное копирование выполняется раз в неделю.</a:t>
              </a:r>
            </a:p>
            <a:p>
              <a:pPr marL="174625" indent="-174625" defTabSz="801688" eaLnBrk="0" fontAlgn="ctr" hangingPunct="0">
                <a:buSzPct val="50000"/>
                <a:buFont typeface="Wingdings" pitchFamily="2" charset="2"/>
                <a:buChar char="l"/>
                <a:defRPr/>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 остальные дни один раз в день </a:t>
              </a:r>
              <a:r>
                <a:rPr lang="ru-RU"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резервируются изменения</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внесенные с момента последнего резервирования.</a:t>
              </a:r>
            </a:p>
          </p:txBody>
        </p:sp>
        <p:sp>
          <p:nvSpPr>
            <p:cNvPr id="62" name="06a7ee7a-c0e4-4015-870f-f1775fd3e2cf"/>
            <p:cNvSpPr>
              <a:spLocks noChangeArrowheads="1"/>
            </p:cNvSpPr>
            <p:nvPr/>
          </p:nvSpPr>
          <p:spPr bwMode="auto">
            <a:xfrm>
              <a:off x="7591810" y="3165147"/>
              <a:ext cx="1524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3" name="be220c8b-2a66-4717-957b-574e0a233ad2"/>
            <p:cNvSpPr>
              <a:spLocks noChangeArrowheads="1"/>
            </p:cNvSpPr>
            <p:nvPr/>
          </p:nvSpPr>
          <p:spPr bwMode="auto">
            <a:xfrm>
              <a:off x="7744210" y="3530941"/>
              <a:ext cx="762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4" name="7dcabd2b-6b45-4ce1-bede-429267801667"/>
            <p:cNvSpPr>
              <a:spLocks noChangeArrowheads="1"/>
            </p:cNvSpPr>
            <p:nvPr/>
          </p:nvSpPr>
          <p:spPr bwMode="auto">
            <a:xfrm>
              <a:off x="7820410" y="3896735"/>
              <a:ext cx="2286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5" name="681dd084-2a75-496d-bd4e-98a814009ec1"/>
            <p:cNvSpPr>
              <a:spLocks noChangeArrowheads="1"/>
            </p:cNvSpPr>
            <p:nvPr/>
          </p:nvSpPr>
          <p:spPr bwMode="auto">
            <a:xfrm>
              <a:off x="8049010" y="4262529"/>
              <a:ext cx="2286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6" name="6999abfc-2a35-48d1-9464-71d48d6b5e6a"/>
            <p:cNvSpPr>
              <a:spLocks noChangeArrowheads="1"/>
            </p:cNvSpPr>
            <p:nvPr/>
          </p:nvSpPr>
          <p:spPr bwMode="auto">
            <a:xfrm>
              <a:off x="6829810" y="4628326"/>
              <a:ext cx="1600200" cy="18288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7" name="a6bb26a9-bca3-47f3-b3a2-b786a075af3d"/>
            <p:cNvSpPr>
              <a:spLocks noChangeArrowheads="1"/>
            </p:cNvSpPr>
            <p:nvPr/>
          </p:nvSpPr>
          <p:spPr bwMode="auto">
            <a:xfrm>
              <a:off x="7439410" y="2799353"/>
              <a:ext cx="1524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8" name="1892658c-b867-447e-97ff-2187356f8bf6"/>
            <p:cNvSpPr>
              <a:spLocks noChangeArrowheads="1"/>
            </p:cNvSpPr>
            <p:nvPr/>
          </p:nvSpPr>
          <p:spPr bwMode="auto">
            <a:xfrm>
              <a:off x="7363210" y="2433559"/>
              <a:ext cx="76200" cy="18288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e875ec69-7f73-4e7c-a856-c49f87ffda9c"/>
            <p:cNvSpPr>
              <a:spLocks noChangeArrowheads="1"/>
            </p:cNvSpPr>
            <p:nvPr/>
          </p:nvSpPr>
          <p:spPr bwMode="auto">
            <a:xfrm>
              <a:off x="6829810" y="2067765"/>
              <a:ext cx="533400" cy="18288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9e3dd14c-4572-4b3c-bc84-88e8cec8fe1f"/>
            <p:cNvSpPr>
              <a:spLocks noChangeShapeType="1"/>
            </p:cNvSpPr>
            <p:nvPr/>
          </p:nvSpPr>
          <p:spPr bwMode="auto">
            <a:xfrm>
              <a:off x="82776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a3a0737c-1f4d-4764-90a2-b6c55bc8ec81"/>
            <p:cNvSpPr>
              <a:spLocks noChangeShapeType="1"/>
            </p:cNvSpPr>
            <p:nvPr/>
          </p:nvSpPr>
          <p:spPr bwMode="auto">
            <a:xfrm>
              <a:off x="84300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2" name="ed52df6d-fcb1-4321-bcc2-9e48d1e45022"/>
            <p:cNvSpPr txBox="1">
              <a:spLocks noChangeArrowheads="1"/>
            </p:cNvSpPr>
            <p:nvPr/>
          </p:nvSpPr>
          <p:spPr bwMode="auto">
            <a:xfrm>
              <a:off x="6209059" y="2024898"/>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73" name="4c1e4d0a-4f75-4df7-944a-369e96aa683d"/>
            <p:cNvSpPr txBox="1">
              <a:spLocks noChangeArrowheads="1"/>
            </p:cNvSpPr>
            <p:nvPr/>
          </p:nvSpPr>
          <p:spPr bwMode="auto">
            <a:xfrm>
              <a:off x="6209059" y="2388851"/>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Пн</a:t>
              </a:r>
            </a:p>
          </p:txBody>
        </p:sp>
        <p:sp>
          <p:nvSpPr>
            <p:cNvPr id="74" name="ebad7ef4-d047-4a69-97e0-58c2270012a2"/>
            <p:cNvSpPr txBox="1">
              <a:spLocks noChangeArrowheads="1"/>
            </p:cNvSpPr>
            <p:nvPr/>
          </p:nvSpPr>
          <p:spPr bwMode="auto">
            <a:xfrm>
              <a:off x="6209059" y="2752804"/>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Вт</a:t>
              </a:r>
            </a:p>
          </p:txBody>
        </p:sp>
        <p:sp>
          <p:nvSpPr>
            <p:cNvPr id="75" name="a8f60f9d-ac89-47e0-bf3f-9ed3c6facb89"/>
            <p:cNvSpPr txBox="1">
              <a:spLocks noChangeArrowheads="1"/>
            </p:cNvSpPr>
            <p:nvPr/>
          </p:nvSpPr>
          <p:spPr bwMode="auto">
            <a:xfrm>
              <a:off x="6209059" y="3116757"/>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a:t>
              </a:r>
            </a:p>
          </p:txBody>
        </p:sp>
        <p:sp>
          <p:nvSpPr>
            <p:cNvPr id="76" name="175774ca-5d3d-471b-a14e-9515d2cef19a"/>
            <p:cNvSpPr txBox="1">
              <a:spLocks noChangeArrowheads="1"/>
            </p:cNvSpPr>
            <p:nvPr/>
          </p:nvSpPr>
          <p:spPr bwMode="auto">
            <a:xfrm>
              <a:off x="6209059" y="3480710"/>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Чт</a:t>
              </a:r>
            </a:p>
          </p:txBody>
        </p:sp>
        <p:sp>
          <p:nvSpPr>
            <p:cNvPr id="77" name="6d7aaef2-5b5a-4c5f-a6cc-5aa922587425"/>
            <p:cNvSpPr txBox="1">
              <a:spLocks noChangeArrowheads="1"/>
            </p:cNvSpPr>
            <p:nvPr/>
          </p:nvSpPr>
          <p:spPr bwMode="auto">
            <a:xfrm>
              <a:off x="6209059" y="3844663"/>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Пт</a:t>
              </a:r>
            </a:p>
          </p:txBody>
        </p:sp>
        <p:sp>
          <p:nvSpPr>
            <p:cNvPr id="78" name="0091e47c-46b6-4c35-a180-284688cebc47"/>
            <p:cNvSpPr txBox="1">
              <a:spLocks noChangeArrowheads="1"/>
            </p:cNvSpPr>
            <p:nvPr/>
          </p:nvSpPr>
          <p:spPr bwMode="auto">
            <a:xfrm>
              <a:off x="6209059" y="4208616"/>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a:t>
              </a:r>
            </a:p>
          </p:txBody>
        </p:sp>
        <p:sp>
          <p:nvSpPr>
            <p:cNvPr id="79" name="fa916853-d032-4c0e-9376-5f2d54872389"/>
            <p:cNvSpPr txBox="1">
              <a:spLocks noChangeArrowheads="1"/>
            </p:cNvSpPr>
            <p:nvPr/>
          </p:nvSpPr>
          <p:spPr bwMode="auto">
            <a:xfrm>
              <a:off x="6209059" y="4572571"/>
              <a:ext cx="685800" cy="2769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spAutoFit/>
            </a:bodyPr>
            <a:lstStyle/>
            <a:p>
              <a:pPr>
                <a:lnSpc>
                  <a:spcPct val="100000"/>
                </a:lnSpc>
                <a:spcBef>
                  <a:spcPct val="50000"/>
                </a:spcBef>
                <a:buClrTx/>
                <a:buSzTx/>
                <a:buFontTx/>
                <a:buNone/>
                <a:defRPr/>
              </a:pP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Вс</a:t>
              </a:r>
            </a:p>
          </p:txBody>
        </p:sp>
        <p:sp>
          <p:nvSpPr>
            <p:cNvPr id="80" name="a3b43caa-fed6-4185-8b62-93dc21d589ba"/>
            <p:cNvSpPr>
              <a:spLocks noChangeShapeType="1"/>
            </p:cNvSpPr>
            <p:nvPr/>
          </p:nvSpPr>
          <p:spPr bwMode="auto">
            <a:xfrm>
              <a:off x="6818659"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7743218b-e9fc-49f8-b2c6-af8802dc566a"/>
            <p:cNvSpPr>
              <a:spLocks noChangeShapeType="1"/>
            </p:cNvSpPr>
            <p:nvPr/>
          </p:nvSpPr>
          <p:spPr bwMode="auto">
            <a:xfrm>
              <a:off x="73632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2" name="e73e517f-eb1a-411c-a3fc-03c1cf25edf9"/>
            <p:cNvSpPr>
              <a:spLocks noChangeShapeType="1"/>
            </p:cNvSpPr>
            <p:nvPr/>
          </p:nvSpPr>
          <p:spPr bwMode="auto">
            <a:xfrm>
              <a:off x="74394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3" name="ad83d3eb-1729-45c8-8c49-51aee3c47b47"/>
            <p:cNvSpPr>
              <a:spLocks noChangeShapeType="1"/>
            </p:cNvSpPr>
            <p:nvPr/>
          </p:nvSpPr>
          <p:spPr bwMode="auto">
            <a:xfrm>
              <a:off x="75918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4" name="dde76f71-7453-4705-a497-24f77c85a3a8"/>
            <p:cNvSpPr>
              <a:spLocks noChangeShapeType="1"/>
            </p:cNvSpPr>
            <p:nvPr/>
          </p:nvSpPr>
          <p:spPr bwMode="auto">
            <a:xfrm>
              <a:off x="77442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5" name="1180e3b8-1e9d-4b47-bbb6-7e6094c64ffc"/>
            <p:cNvSpPr>
              <a:spLocks noChangeShapeType="1"/>
            </p:cNvSpPr>
            <p:nvPr/>
          </p:nvSpPr>
          <p:spPr bwMode="auto">
            <a:xfrm>
              <a:off x="78204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6" name="0d8e63d0-5e89-4808-8c82-85fd2aa2d0ab"/>
            <p:cNvSpPr>
              <a:spLocks noChangeShapeType="1"/>
            </p:cNvSpPr>
            <p:nvPr/>
          </p:nvSpPr>
          <p:spPr bwMode="auto">
            <a:xfrm>
              <a:off x="8049010" y="1965960"/>
              <a:ext cx="0" cy="3017520"/>
            </a:xfrm>
            <a:prstGeom prst="line">
              <a:avLst/>
            </a:prstGeom>
            <a:ln>
              <a:headEnd/>
              <a:tailEnd/>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87" name="文本框 86"/>
          <p:cNvSpPr txBox="1"/>
          <p:nvPr/>
        </p:nvSpPr>
        <p:spPr>
          <a:xfrm>
            <a:off x="609600" y="6045855"/>
            <a:ext cx="11582400" cy="276999"/>
          </a:xfrm>
          <a:prstGeom prst="rect">
            <a:avLst/>
          </a:prstGeom>
          <a:noFill/>
        </p:spPr>
        <p:txBody>
          <a:bodyPr wrap="square" rtlCol="0">
            <a:spAutoFit/>
          </a:bodyPr>
          <a:lstStyle/>
          <a:p>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Определения инкрементного резервного копирования могут отличаться в зависимости от программного обеспечения резервного копирования.</a:t>
            </a:r>
          </a:p>
        </p:txBody>
      </p:sp>
    </p:spTree>
    <p:extLst>
      <p:ext uri="{BB962C8B-B14F-4D97-AF65-F5344CB8AC3E}">
        <p14:creationId xmlns:p14="http://schemas.microsoft.com/office/powerpoint/2010/main" val="1198310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Политики резервного копирования</a:t>
            </a:r>
          </a:p>
        </p:txBody>
      </p:sp>
      <p:grpSp>
        <p:nvGrpSpPr>
          <p:cNvPr id="3" name="组合 2"/>
          <p:cNvGrpSpPr/>
          <p:nvPr/>
        </p:nvGrpSpPr>
        <p:grpSpPr>
          <a:xfrm>
            <a:off x="2562579" y="1259854"/>
            <a:ext cx="7826370" cy="4427735"/>
            <a:chOff x="2562579" y="1259854"/>
            <a:chExt cx="7826370" cy="4427735"/>
          </a:xfrm>
        </p:grpSpPr>
        <p:sp>
          <p:nvSpPr>
            <p:cNvPr id="5" name="任意多边形 4"/>
            <p:cNvSpPr/>
            <p:nvPr/>
          </p:nvSpPr>
          <p:spPr>
            <a:xfrm>
              <a:off x="5662883" y="1320508"/>
              <a:ext cx="4726066" cy="485232"/>
            </a:xfrm>
            <a:custGeom>
              <a:avLst/>
              <a:gdLst>
                <a:gd name="connsiteX0" fmla="*/ 80873 w 485231"/>
                <a:gd name="connsiteY0" fmla="*/ 0 h 3952846"/>
                <a:gd name="connsiteX1" fmla="*/ 404358 w 485231"/>
                <a:gd name="connsiteY1" fmla="*/ 0 h 3952846"/>
                <a:gd name="connsiteX2" fmla="*/ 485231 w 485231"/>
                <a:gd name="connsiteY2" fmla="*/ 80873 h 3952846"/>
                <a:gd name="connsiteX3" fmla="*/ 485231 w 485231"/>
                <a:gd name="connsiteY3" fmla="*/ 3952846 h 3952846"/>
                <a:gd name="connsiteX4" fmla="*/ 485231 w 485231"/>
                <a:gd name="connsiteY4" fmla="*/ 3952846 h 3952846"/>
                <a:gd name="connsiteX5" fmla="*/ 0 w 485231"/>
                <a:gd name="connsiteY5" fmla="*/ 3952846 h 3952846"/>
                <a:gd name="connsiteX6" fmla="*/ 0 w 485231"/>
                <a:gd name="connsiteY6" fmla="*/ 3952846 h 3952846"/>
                <a:gd name="connsiteX7" fmla="*/ 0 w 485231"/>
                <a:gd name="connsiteY7" fmla="*/ 80873 h 3952846"/>
                <a:gd name="connsiteX8" fmla="*/ 80873 w 485231"/>
                <a:gd name="connsiteY8" fmla="*/ 0 h 395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3952846">
                  <a:moveTo>
                    <a:pt x="485231" y="658820"/>
                  </a:moveTo>
                  <a:lnTo>
                    <a:pt x="485231" y="3294026"/>
                  </a:lnTo>
                  <a:cubicBezTo>
                    <a:pt x="485231" y="3657881"/>
                    <a:pt x="480786" y="3952842"/>
                    <a:pt x="475303" y="3952842"/>
                  </a:cubicBezTo>
                  <a:lnTo>
                    <a:pt x="0" y="3952842"/>
                  </a:lnTo>
                  <a:lnTo>
                    <a:pt x="0" y="3952842"/>
                  </a:lnTo>
                  <a:lnTo>
                    <a:pt x="0" y="4"/>
                  </a:lnTo>
                  <a:lnTo>
                    <a:pt x="0" y="4"/>
                  </a:lnTo>
                  <a:lnTo>
                    <a:pt x="475303" y="4"/>
                  </a:lnTo>
                  <a:cubicBezTo>
                    <a:pt x="480786" y="4"/>
                    <a:pt x="485231" y="294965"/>
                    <a:pt x="485231" y="658820"/>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7" bIns="147513" numCol="1" spcCol="1270" anchor="ctr" anchorCtr="0">
              <a:noAutofit/>
            </a:bodyPr>
            <a:lstStyle/>
            <a:p>
              <a:pPr marL="0" lvl="1" algn="l" defTabSz="622300">
                <a:spcBef>
                  <a:spcPct val="0"/>
                </a:spcBef>
                <a:spcAft>
                  <a:spcPct val="15000"/>
                </a:spcAft>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Файлы, ОС, БД, ПО, журналы...</a:t>
              </a:r>
            </a:p>
          </p:txBody>
        </p:sp>
        <p:sp>
          <p:nvSpPr>
            <p:cNvPr id="6" name="任意多边形 5"/>
            <p:cNvSpPr/>
            <p:nvPr/>
          </p:nvSpPr>
          <p:spPr>
            <a:xfrm>
              <a:off x="2562580" y="1259854"/>
              <a:ext cx="2958413" cy="606539"/>
            </a:xfrm>
            <a:custGeom>
              <a:avLst/>
              <a:gdLst>
                <a:gd name="connsiteX0" fmla="*/ 0 w 2861613"/>
                <a:gd name="connsiteY0" fmla="*/ 101092 h 606539"/>
                <a:gd name="connsiteX1" fmla="*/ 101092 w 2861613"/>
                <a:gd name="connsiteY1" fmla="*/ 0 h 606539"/>
                <a:gd name="connsiteX2" fmla="*/ 2760521 w 2861613"/>
                <a:gd name="connsiteY2" fmla="*/ 0 h 606539"/>
                <a:gd name="connsiteX3" fmla="*/ 2861613 w 2861613"/>
                <a:gd name="connsiteY3" fmla="*/ 101092 h 606539"/>
                <a:gd name="connsiteX4" fmla="*/ 2861613 w 2861613"/>
                <a:gd name="connsiteY4" fmla="*/ 505447 h 606539"/>
                <a:gd name="connsiteX5" fmla="*/ 2760521 w 2861613"/>
                <a:gd name="connsiteY5" fmla="*/ 606539 h 606539"/>
                <a:gd name="connsiteX6" fmla="*/ 101092 w 2861613"/>
                <a:gd name="connsiteY6" fmla="*/ 606539 h 606539"/>
                <a:gd name="connsiteX7" fmla="*/ 0 w 2861613"/>
                <a:gd name="connsiteY7" fmla="*/ 505447 h 606539"/>
                <a:gd name="connsiteX8" fmla="*/ 0 w 2861613"/>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613" h="606539">
                  <a:moveTo>
                    <a:pt x="0" y="101092"/>
                  </a:moveTo>
                  <a:cubicBezTo>
                    <a:pt x="0" y="45260"/>
                    <a:pt x="45260" y="0"/>
                    <a:pt x="101092" y="0"/>
                  </a:cubicBezTo>
                  <a:lnTo>
                    <a:pt x="2760521" y="0"/>
                  </a:lnTo>
                  <a:cubicBezTo>
                    <a:pt x="2816353" y="0"/>
                    <a:pt x="2861613" y="45260"/>
                    <a:pt x="2861613" y="101092"/>
                  </a:cubicBezTo>
                  <a:lnTo>
                    <a:pt x="2861613" y="505447"/>
                  </a:lnTo>
                  <a:cubicBezTo>
                    <a:pt x="2861613" y="561279"/>
                    <a:pt x="2816353" y="606539"/>
                    <a:pt x="2760521"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Резервируемые данные</a:t>
              </a:r>
            </a:p>
          </p:txBody>
        </p:sp>
        <p:sp>
          <p:nvSpPr>
            <p:cNvPr id="7" name="任意多边形 6"/>
            <p:cNvSpPr/>
            <p:nvPr/>
          </p:nvSpPr>
          <p:spPr>
            <a:xfrm>
              <a:off x="5662882" y="1957374"/>
              <a:ext cx="4722307" cy="485232"/>
            </a:xfrm>
            <a:custGeom>
              <a:avLst/>
              <a:gdLst>
                <a:gd name="connsiteX0" fmla="*/ 80873 w 485231"/>
                <a:gd name="connsiteY0" fmla="*/ 0 h 3918770"/>
                <a:gd name="connsiteX1" fmla="*/ 404358 w 485231"/>
                <a:gd name="connsiteY1" fmla="*/ 0 h 3918770"/>
                <a:gd name="connsiteX2" fmla="*/ 485231 w 485231"/>
                <a:gd name="connsiteY2" fmla="*/ 80873 h 3918770"/>
                <a:gd name="connsiteX3" fmla="*/ 485231 w 485231"/>
                <a:gd name="connsiteY3" fmla="*/ 3918770 h 3918770"/>
                <a:gd name="connsiteX4" fmla="*/ 485231 w 485231"/>
                <a:gd name="connsiteY4" fmla="*/ 3918770 h 3918770"/>
                <a:gd name="connsiteX5" fmla="*/ 0 w 485231"/>
                <a:gd name="connsiteY5" fmla="*/ 3918770 h 3918770"/>
                <a:gd name="connsiteX6" fmla="*/ 0 w 485231"/>
                <a:gd name="connsiteY6" fmla="*/ 3918770 h 3918770"/>
                <a:gd name="connsiteX7" fmla="*/ 0 w 485231"/>
                <a:gd name="connsiteY7" fmla="*/ 80873 h 3918770"/>
                <a:gd name="connsiteX8" fmla="*/ 80873 w 485231"/>
                <a:gd name="connsiteY8" fmla="*/ 0 h 391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3918770">
                  <a:moveTo>
                    <a:pt x="485231" y="653140"/>
                  </a:moveTo>
                  <a:lnTo>
                    <a:pt x="485231" y="3265630"/>
                  </a:lnTo>
                  <a:cubicBezTo>
                    <a:pt x="485231" y="3626347"/>
                    <a:pt x="480748" y="3918766"/>
                    <a:pt x="475217" y="3918766"/>
                  </a:cubicBezTo>
                  <a:lnTo>
                    <a:pt x="0" y="3918766"/>
                  </a:lnTo>
                  <a:lnTo>
                    <a:pt x="0" y="3918766"/>
                  </a:lnTo>
                  <a:lnTo>
                    <a:pt x="0" y="4"/>
                  </a:lnTo>
                  <a:lnTo>
                    <a:pt x="0" y="4"/>
                  </a:lnTo>
                  <a:lnTo>
                    <a:pt x="475217" y="4"/>
                  </a:lnTo>
                  <a:cubicBezTo>
                    <a:pt x="480748" y="4"/>
                    <a:pt x="485231" y="292423"/>
                    <a:pt x="485231" y="653140"/>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7" bIns="147513"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Диски, ленточные накопители, облачное хранилище...</a:t>
              </a:r>
            </a:p>
          </p:txBody>
        </p:sp>
        <p:sp>
          <p:nvSpPr>
            <p:cNvPr id="8" name="任意多边形 7"/>
            <p:cNvSpPr/>
            <p:nvPr/>
          </p:nvSpPr>
          <p:spPr>
            <a:xfrm>
              <a:off x="2562580" y="1896720"/>
              <a:ext cx="2958413" cy="606539"/>
            </a:xfrm>
            <a:custGeom>
              <a:avLst/>
              <a:gdLst>
                <a:gd name="connsiteX0" fmla="*/ 0 w 2892405"/>
                <a:gd name="connsiteY0" fmla="*/ 101092 h 606539"/>
                <a:gd name="connsiteX1" fmla="*/ 101092 w 2892405"/>
                <a:gd name="connsiteY1" fmla="*/ 0 h 606539"/>
                <a:gd name="connsiteX2" fmla="*/ 2791313 w 2892405"/>
                <a:gd name="connsiteY2" fmla="*/ 0 h 606539"/>
                <a:gd name="connsiteX3" fmla="*/ 2892405 w 2892405"/>
                <a:gd name="connsiteY3" fmla="*/ 101092 h 606539"/>
                <a:gd name="connsiteX4" fmla="*/ 2892405 w 2892405"/>
                <a:gd name="connsiteY4" fmla="*/ 505447 h 606539"/>
                <a:gd name="connsiteX5" fmla="*/ 2791313 w 2892405"/>
                <a:gd name="connsiteY5" fmla="*/ 606539 h 606539"/>
                <a:gd name="connsiteX6" fmla="*/ 101092 w 2892405"/>
                <a:gd name="connsiteY6" fmla="*/ 606539 h 606539"/>
                <a:gd name="connsiteX7" fmla="*/ 0 w 2892405"/>
                <a:gd name="connsiteY7" fmla="*/ 505447 h 606539"/>
                <a:gd name="connsiteX8" fmla="*/ 0 w 2892405"/>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405" h="606539">
                  <a:moveTo>
                    <a:pt x="0" y="101092"/>
                  </a:moveTo>
                  <a:cubicBezTo>
                    <a:pt x="0" y="45260"/>
                    <a:pt x="45260" y="0"/>
                    <a:pt x="101092" y="0"/>
                  </a:cubicBezTo>
                  <a:lnTo>
                    <a:pt x="2791313" y="0"/>
                  </a:lnTo>
                  <a:cubicBezTo>
                    <a:pt x="2847145" y="0"/>
                    <a:pt x="2892405" y="45260"/>
                    <a:pt x="2892405" y="101092"/>
                  </a:cubicBezTo>
                  <a:lnTo>
                    <a:pt x="2892405" y="505447"/>
                  </a:lnTo>
                  <a:cubicBezTo>
                    <a:pt x="2892405" y="561279"/>
                    <a:pt x="2847145" y="606539"/>
                    <a:pt x="2791313"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Накопители резервных копий</a:t>
              </a:r>
            </a:p>
          </p:txBody>
        </p:sp>
        <p:sp>
          <p:nvSpPr>
            <p:cNvPr id="9" name="任意多边形 8"/>
            <p:cNvSpPr/>
            <p:nvPr/>
          </p:nvSpPr>
          <p:spPr>
            <a:xfrm>
              <a:off x="5658806" y="2594241"/>
              <a:ext cx="4726971"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1" rIns="271336" bIns="147513"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Полное, инкрементное и дифференциальное резервное копирование</a:t>
              </a:r>
            </a:p>
          </p:txBody>
        </p:sp>
        <p:sp>
          <p:nvSpPr>
            <p:cNvPr id="10" name="任意多边形 9"/>
            <p:cNvSpPr/>
            <p:nvPr/>
          </p:nvSpPr>
          <p:spPr>
            <a:xfrm>
              <a:off x="2562579" y="2533586"/>
              <a:ext cx="2958413"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Виды резервного копирования</a:t>
              </a:r>
            </a:p>
          </p:txBody>
        </p:sp>
        <p:sp>
          <p:nvSpPr>
            <p:cNvPr id="11" name="任意多边形 10"/>
            <p:cNvSpPr/>
            <p:nvPr/>
          </p:nvSpPr>
          <p:spPr>
            <a:xfrm>
              <a:off x="5658806" y="3231106"/>
              <a:ext cx="4726971"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 на стороне источника и дедупликация на стороне целевого устройства</a:t>
              </a:r>
            </a:p>
          </p:txBody>
        </p:sp>
        <p:sp>
          <p:nvSpPr>
            <p:cNvPr id="12" name="任意多边形 11"/>
            <p:cNvSpPr/>
            <p:nvPr/>
          </p:nvSpPr>
          <p:spPr>
            <a:xfrm>
              <a:off x="2562580" y="3170452"/>
              <a:ext cx="2958414"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Политика дедупликации</a:t>
              </a:r>
            </a:p>
          </p:txBody>
        </p:sp>
        <p:sp>
          <p:nvSpPr>
            <p:cNvPr id="13" name="任意多边形 12"/>
            <p:cNvSpPr/>
            <p:nvPr/>
          </p:nvSpPr>
          <p:spPr>
            <a:xfrm>
              <a:off x="5658806" y="3867972"/>
              <a:ext cx="4726972" cy="485231"/>
            </a:xfrm>
            <a:custGeom>
              <a:avLst/>
              <a:gdLst>
                <a:gd name="connsiteX0" fmla="*/ 80873 w 485231"/>
                <a:gd name="connsiteY0" fmla="*/ 0 h 4361761"/>
                <a:gd name="connsiteX1" fmla="*/ 404358 w 485231"/>
                <a:gd name="connsiteY1" fmla="*/ 0 h 4361761"/>
                <a:gd name="connsiteX2" fmla="*/ 485231 w 485231"/>
                <a:gd name="connsiteY2" fmla="*/ 80873 h 4361761"/>
                <a:gd name="connsiteX3" fmla="*/ 485231 w 485231"/>
                <a:gd name="connsiteY3" fmla="*/ 4361761 h 4361761"/>
                <a:gd name="connsiteX4" fmla="*/ 485231 w 485231"/>
                <a:gd name="connsiteY4" fmla="*/ 4361761 h 4361761"/>
                <a:gd name="connsiteX5" fmla="*/ 0 w 485231"/>
                <a:gd name="connsiteY5" fmla="*/ 4361761 h 4361761"/>
                <a:gd name="connsiteX6" fmla="*/ 0 w 485231"/>
                <a:gd name="connsiteY6" fmla="*/ 4361761 h 4361761"/>
                <a:gd name="connsiteX7" fmla="*/ 0 w 485231"/>
                <a:gd name="connsiteY7" fmla="*/ 80873 h 4361761"/>
                <a:gd name="connsiteX8" fmla="*/ 80873 w 485231"/>
                <a:gd name="connsiteY8" fmla="*/ 0 h 43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361761">
                  <a:moveTo>
                    <a:pt x="485231" y="726974"/>
                  </a:moveTo>
                  <a:lnTo>
                    <a:pt x="485231" y="3634787"/>
                  </a:lnTo>
                  <a:cubicBezTo>
                    <a:pt x="485231" y="4036282"/>
                    <a:pt x="481203" y="4361757"/>
                    <a:pt x="476234" y="4361757"/>
                  </a:cubicBezTo>
                  <a:lnTo>
                    <a:pt x="0" y="4361757"/>
                  </a:lnTo>
                  <a:lnTo>
                    <a:pt x="0" y="4361757"/>
                  </a:lnTo>
                  <a:lnTo>
                    <a:pt x="0" y="4"/>
                  </a:lnTo>
                  <a:lnTo>
                    <a:pt x="0" y="4"/>
                  </a:lnTo>
                  <a:lnTo>
                    <a:pt x="476234" y="4"/>
                  </a:lnTo>
                  <a:cubicBezTo>
                    <a:pt x="481203" y="4"/>
                    <a:pt x="485231" y="325479"/>
                    <a:pt x="485231" y="72697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Один месяц или один год</a:t>
              </a:r>
            </a:p>
          </p:txBody>
        </p:sp>
        <p:sp>
          <p:nvSpPr>
            <p:cNvPr id="14" name="任意多边形 13"/>
            <p:cNvSpPr/>
            <p:nvPr/>
          </p:nvSpPr>
          <p:spPr>
            <a:xfrm>
              <a:off x="2562579" y="3807318"/>
              <a:ext cx="2958414" cy="606539"/>
            </a:xfrm>
            <a:custGeom>
              <a:avLst/>
              <a:gdLst>
                <a:gd name="connsiteX0" fmla="*/ 0 w 2453491"/>
                <a:gd name="connsiteY0" fmla="*/ 101092 h 606539"/>
                <a:gd name="connsiteX1" fmla="*/ 101092 w 2453491"/>
                <a:gd name="connsiteY1" fmla="*/ 0 h 606539"/>
                <a:gd name="connsiteX2" fmla="*/ 2352399 w 2453491"/>
                <a:gd name="connsiteY2" fmla="*/ 0 h 606539"/>
                <a:gd name="connsiteX3" fmla="*/ 2453491 w 2453491"/>
                <a:gd name="connsiteY3" fmla="*/ 101092 h 606539"/>
                <a:gd name="connsiteX4" fmla="*/ 2453491 w 2453491"/>
                <a:gd name="connsiteY4" fmla="*/ 505447 h 606539"/>
                <a:gd name="connsiteX5" fmla="*/ 2352399 w 2453491"/>
                <a:gd name="connsiteY5" fmla="*/ 606539 h 606539"/>
                <a:gd name="connsiteX6" fmla="*/ 101092 w 2453491"/>
                <a:gd name="connsiteY6" fmla="*/ 606539 h 606539"/>
                <a:gd name="connsiteX7" fmla="*/ 0 w 2453491"/>
                <a:gd name="connsiteY7" fmla="*/ 505447 h 606539"/>
                <a:gd name="connsiteX8" fmla="*/ 0 w 2453491"/>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491" h="606539">
                  <a:moveTo>
                    <a:pt x="0" y="101092"/>
                  </a:moveTo>
                  <a:cubicBezTo>
                    <a:pt x="0" y="45260"/>
                    <a:pt x="45260" y="0"/>
                    <a:pt x="101092" y="0"/>
                  </a:cubicBezTo>
                  <a:lnTo>
                    <a:pt x="2352399" y="0"/>
                  </a:lnTo>
                  <a:cubicBezTo>
                    <a:pt x="2408231" y="0"/>
                    <a:pt x="2453491" y="45260"/>
                    <a:pt x="2453491" y="101092"/>
                  </a:cubicBezTo>
                  <a:lnTo>
                    <a:pt x="2453491" y="505447"/>
                  </a:lnTo>
                  <a:cubicBezTo>
                    <a:pt x="2453491" y="561279"/>
                    <a:pt x="2408231" y="606539"/>
                    <a:pt x="2352399"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Срок хранения данных</a:t>
              </a:r>
            </a:p>
          </p:txBody>
        </p:sp>
        <p:sp>
          <p:nvSpPr>
            <p:cNvPr id="15" name="任意多边形 14"/>
            <p:cNvSpPr/>
            <p:nvPr/>
          </p:nvSpPr>
          <p:spPr>
            <a:xfrm>
              <a:off x="5658805" y="4534901"/>
              <a:ext cx="4726419" cy="485231"/>
            </a:xfrm>
            <a:custGeom>
              <a:avLst/>
              <a:gdLst>
                <a:gd name="connsiteX0" fmla="*/ 80873 w 485231"/>
                <a:gd name="connsiteY0" fmla="*/ 0 h 4182861"/>
                <a:gd name="connsiteX1" fmla="*/ 404358 w 485231"/>
                <a:gd name="connsiteY1" fmla="*/ 0 h 4182861"/>
                <a:gd name="connsiteX2" fmla="*/ 485231 w 485231"/>
                <a:gd name="connsiteY2" fmla="*/ 80873 h 4182861"/>
                <a:gd name="connsiteX3" fmla="*/ 485231 w 485231"/>
                <a:gd name="connsiteY3" fmla="*/ 4182861 h 4182861"/>
                <a:gd name="connsiteX4" fmla="*/ 485231 w 485231"/>
                <a:gd name="connsiteY4" fmla="*/ 4182861 h 4182861"/>
                <a:gd name="connsiteX5" fmla="*/ 0 w 485231"/>
                <a:gd name="connsiteY5" fmla="*/ 4182861 h 4182861"/>
                <a:gd name="connsiteX6" fmla="*/ 0 w 485231"/>
                <a:gd name="connsiteY6" fmla="*/ 4182861 h 4182861"/>
                <a:gd name="connsiteX7" fmla="*/ 0 w 485231"/>
                <a:gd name="connsiteY7" fmla="*/ 80873 h 4182861"/>
                <a:gd name="connsiteX8" fmla="*/ 80873 w 485231"/>
                <a:gd name="connsiteY8" fmla="*/ 0 h 418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182861">
                  <a:moveTo>
                    <a:pt x="485231" y="697154"/>
                  </a:moveTo>
                  <a:lnTo>
                    <a:pt x="485231" y="3485707"/>
                  </a:lnTo>
                  <a:cubicBezTo>
                    <a:pt x="485231" y="3870735"/>
                    <a:pt x="481031" y="4182861"/>
                    <a:pt x="475849" y="4182861"/>
                  </a:cubicBezTo>
                  <a:lnTo>
                    <a:pt x="0" y="4182861"/>
                  </a:lnTo>
                  <a:lnTo>
                    <a:pt x="0" y="4182861"/>
                  </a:lnTo>
                  <a:lnTo>
                    <a:pt x="0" y="0"/>
                  </a:lnTo>
                  <a:lnTo>
                    <a:pt x="0" y="0"/>
                  </a:lnTo>
                  <a:lnTo>
                    <a:pt x="475849" y="0"/>
                  </a:lnTo>
                  <a:cubicBezTo>
                    <a:pt x="481031" y="0"/>
                    <a:pt x="485231" y="312126"/>
                    <a:pt x="485231" y="69715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Ежедневно или еженедельно</a:t>
              </a:r>
            </a:p>
          </p:txBody>
        </p:sp>
        <p:sp>
          <p:nvSpPr>
            <p:cNvPr id="16" name="任意多边形 15"/>
            <p:cNvSpPr/>
            <p:nvPr/>
          </p:nvSpPr>
          <p:spPr>
            <a:xfrm>
              <a:off x="2562579" y="4444184"/>
              <a:ext cx="2958414" cy="606539"/>
            </a:xfrm>
            <a:custGeom>
              <a:avLst/>
              <a:gdLst>
                <a:gd name="connsiteX0" fmla="*/ 0 w 2631908"/>
                <a:gd name="connsiteY0" fmla="*/ 101092 h 606539"/>
                <a:gd name="connsiteX1" fmla="*/ 101092 w 2631908"/>
                <a:gd name="connsiteY1" fmla="*/ 0 h 606539"/>
                <a:gd name="connsiteX2" fmla="*/ 2530816 w 2631908"/>
                <a:gd name="connsiteY2" fmla="*/ 0 h 606539"/>
                <a:gd name="connsiteX3" fmla="*/ 2631908 w 2631908"/>
                <a:gd name="connsiteY3" fmla="*/ 101092 h 606539"/>
                <a:gd name="connsiteX4" fmla="*/ 2631908 w 2631908"/>
                <a:gd name="connsiteY4" fmla="*/ 505447 h 606539"/>
                <a:gd name="connsiteX5" fmla="*/ 2530816 w 2631908"/>
                <a:gd name="connsiteY5" fmla="*/ 606539 h 606539"/>
                <a:gd name="connsiteX6" fmla="*/ 101092 w 2631908"/>
                <a:gd name="connsiteY6" fmla="*/ 606539 h 606539"/>
                <a:gd name="connsiteX7" fmla="*/ 0 w 2631908"/>
                <a:gd name="connsiteY7" fmla="*/ 505447 h 606539"/>
                <a:gd name="connsiteX8" fmla="*/ 0 w 2631908"/>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908" h="606539">
                  <a:moveTo>
                    <a:pt x="0" y="101092"/>
                  </a:moveTo>
                  <a:cubicBezTo>
                    <a:pt x="0" y="45260"/>
                    <a:pt x="45260" y="0"/>
                    <a:pt x="101092" y="0"/>
                  </a:cubicBezTo>
                  <a:lnTo>
                    <a:pt x="2530816" y="0"/>
                  </a:lnTo>
                  <a:cubicBezTo>
                    <a:pt x="2586648" y="0"/>
                    <a:pt x="2631908" y="45260"/>
                    <a:pt x="2631908" y="101092"/>
                  </a:cubicBezTo>
                  <a:lnTo>
                    <a:pt x="2631908" y="505447"/>
                  </a:lnTo>
                  <a:cubicBezTo>
                    <a:pt x="2631908" y="561279"/>
                    <a:pt x="2586648" y="606539"/>
                    <a:pt x="2530816"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Периодичность резервного копирования</a:t>
              </a:r>
            </a:p>
          </p:txBody>
        </p:sp>
        <p:sp>
          <p:nvSpPr>
            <p:cNvPr id="17" name="任意多边形 16"/>
            <p:cNvSpPr/>
            <p:nvPr/>
          </p:nvSpPr>
          <p:spPr>
            <a:xfrm>
              <a:off x="5658806" y="5145257"/>
              <a:ext cx="4722946" cy="485231"/>
            </a:xfrm>
            <a:custGeom>
              <a:avLst/>
              <a:gdLst>
                <a:gd name="connsiteX0" fmla="*/ 80873 w 485231"/>
                <a:gd name="connsiteY0" fmla="*/ 0 h 4127487"/>
                <a:gd name="connsiteX1" fmla="*/ 404358 w 485231"/>
                <a:gd name="connsiteY1" fmla="*/ 0 h 4127487"/>
                <a:gd name="connsiteX2" fmla="*/ 485231 w 485231"/>
                <a:gd name="connsiteY2" fmla="*/ 80873 h 4127487"/>
                <a:gd name="connsiteX3" fmla="*/ 485231 w 485231"/>
                <a:gd name="connsiteY3" fmla="*/ 4127487 h 4127487"/>
                <a:gd name="connsiteX4" fmla="*/ 485231 w 485231"/>
                <a:gd name="connsiteY4" fmla="*/ 4127487 h 4127487"/>
                <a:gd name="connsiteX5" fmla="*/ 0 w 485231"/>
                <a:gd name="connsiteY5" fmla="*/ 4127487 h 4127487"/>
                <a:gd name="connsiteX6" fmla="*/ 0 w 485231"/>
                <a:gd name="connsiteY6" fmla="*/ 4127487 h 4127487"/>
                <a:gd name="connsiteX7" fmla="*/ 0 w 485231"/>
                <a:gd name="connsiteY7" fmla="*/ 80873 h 4127487"/>
                <a:gd name="connsiteX8" fmla="*/ 80873 w 485231"/>
                <a:gd name="connsiteY8" fmla="*/ 0 h 412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231" h="4127487">
                  <a:moveTo>
                    <a:pt x="485231" y="687924"/>
                  </a:moveTo>
                  <a:lnTo>
                    <a:pt x="485231" y="3439563"/>
                  </a:lnTo>
                  <a:cubicBezTo>
                    <a:pt x="485231" y="3819493"/>
                    <a:pt x="480974" y="4127487"/>
                    <a:pt x="475723" y="4127487"/>
                  </a:cubicBezTo>
                  <a:lnTo>
                    <a:pt x="0" y="4127487"/>
                  </a:lnTo>
                  <a:lnTo>
                    <a:pt x="0" y="4127487"/>
                  </a:lnTo>
                  <a:lnTo>
                    <a:pt x="0" y="0"/>
                  </a:lnTo>
                  <a:lnTo>
                    <a:pt x="0" y="0"/>
                  </a:lnTo>
                  <a:lnTo>
                    <a:pt x="475723" y="0"/>
                  </a:lnTo>
                  <a:cubicBezTo>
                    <a:pt x="480974" y="0"/>
                    <a:pt x="485231" y="307994"/>
                    <a:pt x="485231" y="687924"/>
                  </a:cubicBezTo>
                  <a:close/>
                </a:path>
              </a:pathLst>
            </a:custGeom>
            <a:ln>
              <a:solidFill>
                <a:schemeClr val="accent1">
                  <a:lumMod val="75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47512" rIns="271336" bIns="147512" numCol="1" spcCol="1270" anchor="ctr" anchorCtr="0">
              <a:noAutofit/>
            </a:bodyPr>
            <a:lstStyle/>
            <a:p>
              <a:pPr marL="0" lvl="1" algn="l" defTabSz="622300">
                <a:spcBef>
                  <a:spcPct val="0"/>
                </a:spcBef>
                <a:spcAft>
                  <a:spcPct val="15000"/>
                </a:spcAft>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Одна неделя или один месяц</a:t>
              </a:r>
            </a:p>
          </p:txBody>
        </p:sp>
        <p:sp>
          <p:nvSpPr>
            <p:cNvPr id="18" name="任意多边形 17"/>
            <p:cNvSpPr/>
            <p:nvPr/>
          </p:nvSpPr>
          <p:spPr>
            <a:xfrm>
              <a:off x="2562580" y="5081050"/>
              <a:ext cx="2958414" cy="606539"/>
            </a:xfrm>
            <a:custGeom>
              <a:avLst/>
              <a:gdLst>
                <a:gd name="connsiteX0" fmla="*/ 0 w 2684247"/>
                <a:gd name="connsiteY0" fmla="*/ 101092 h 606539"/>
                <a:gd name="connsiteX1" fmla="*/ 101092 w 2684247"/>
                <a:gd name="connsiteY1" fmla="*/ 0 h 606539"/>
                <a:gd name="connsiteX2" fmla="*/ 2583155 w 2684247"/>
                <a:gd name="connsiteY2" fmla="*/ 0 h 606539"/>
                <a:gd name="connsiteX3" fmla="*/ 2684247 w 2684247"/>
                <a:gd name="connsiteY3" fmla="*/ 101092 h 606539"/>
                <a:gd name="connsiteX4" fmla="*/ 2684247 w 2684247"/>
                <a:gd name="connsiteY4" fmla="*/ 505447 h 606539"/>
                <a:gd name="connsiteX5" fmla="*/ 2583155 w 2684247"/>
                <a:gd name="connsiteY5" fmla="*/ 606539 h 606539"/>
                <a:gd name="connsiteX6" fmla="*/ 101092 w 2684247"/>
                <a:gd name="connsiteY6" fmla="*/ 606539 h 606539"/>
                <a:gd name="connsiteX7" fmla="*/ 0 w 2684247"/>
                <a:gd name="connsiteY7" fmla="*/ 505447 h 606539"/>
                <a:gd name="connsiteX8" fmla="*/ 0 w 2684247"/>
                <a:gd name="connsiteY8" fmla="*/ 101092 h 60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4247" h="606539">
                  <a:moveTo>
                    <a:pt x="0" y="101092"/>
                  </a:moveTo>
                  <a:cubicBezTo>
                    <a:pt x="0" y="45260"/>
                    <a:pt x="45260" y="0"/>
                    <a:pt x="101092" y="0"/>
                  </a:cubicBezTo>
                  <a:lnTo>
                    <a:pt x="2583155" y="0"/>
                  </a:lnTo>
                  <a:cubicBezTo>
                    <a:pt x="2638987" y="0"/>
                    <a:pt x="2684247" y="45260"/>
                    <a:pt x="2684247" y="101092"/>
                  </a:cubicBezTo>
                  <a:lnTo>
                    <a:pt x="2684247" y="505447"/>
                  </a:lnTo>
                  <a:cubicBezTo>
                    <a:pt x="2684247" y="561279"/>
                    <a:pt x="2638987" y="606539"/>
                    <a:pt x="2583155" y="606539"/>
                  </a:cubicBezTo>
                  <a:lnTo>
                    <a:pt x="101092" y="606539"/>
                  </a:lnTo>
                  <a:cubicBezTo>
                    <a:pt x="45260" y="606539"/>
                    <a:pt x="0" y="561279"/>
                    <a:pt x="0" y="505447"/>
                  </a:cubicBezTo>
                  <a:lnTo>
                    <a:pt x="0" y="101092"/>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94379" tIns="61994" rIns="94379" bIns="61994" numCol="1" spcCol="1270" anchor="ctr" anchorCtr="0">
              <a:noAutofit/>
            </a:bodyPr>
            <a:lstStyle/>
            <a:p>
              <a:pPr lvl="0" algn="ctr" defTabSz="755650">
                <a:lnSpc>
                  <a:spcPct val="90000"/>
                </a:lnSpc>
                <a:spcBef>
                  <a:spcPct val="0"/>
                </a:spcBef>
                <a:spcAft>
                  <a:spcPct val="35000"/>
                </a:spcAft>
              </a:pPr>
              <a:r>
                <a:rPr lang="ru-RU" sz="17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Окно резервного копирования</a:t>
              </a:r>
            </a:p>
          </p:txBody>
        </p:sp>
      </p:grpSp>
    </p:spTree>
    <p:extLst>
      <p:ext uri="{BB962C8B-B14F-4D97-AF65-F5344CB8AC3E}">
        <p14:creationId xmlns:p14="http://schemas.microsoft.com/office/powerpoint/2010/main" val="4167050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Дедупликация</a:t>
            </a:r>
          </a:p>
        </p:txBody>
      </p:sp>
      <p:grpSp>
        <p:nvGrpSpPr>
          <p:cNvPr id="3" name="组合 2"/>
          <p:cNvGrpSpPr/>
          <p:nvPr/>
        </p:nvGrpSpPr>
        <p:grpSpPr>
          <a:xfrm>
            <a:off x="1393887" y="995184"/>
            <a:ext cx="9385445" cy="3165870"/>
            <a:chOff x="-1319634" y="753899"/>
            <a:chExt cx="8399547" cy="2998680"/>
          </a:xfrm>
        </p:grpSpPr>
        <p:sp>
          <p:nvSpPr>
            <p:cNvPr id="4" name="圆角右箭头 43"/>
            <p:cNvSpPr>
              <a:spLocks noChangeArrowheads="1"/>
            </p:cNvSpPr>
            <p:nvPr/>
          </p:nvSpPr>
          <p:spPr bwMode="auto">
            <a:xfrm rot="10800000" flipH="1">
              <a:off x="46393" y="2483290"/>
              <a:ext cx="3780539" cy="797172"/>
            </a:xfrm>
            <a:custGeom>
              <a:avLst/>
              <a:gdLst>
                <a:gd name="T0" fmla="*/ 4728369 w 21600"/>
                <a:gd name="T1" fmla="*/ 0 h 21600"/>
                <a:gd name="T2" fmla="*/ 4728369 w 21600"/>
                <a:gd name="T3" fmla="*/ 784543 h 21600"/>
                <a:gd name="T4" fmla="*/ 247948 w 21600"/>
                <a:gd name="T5" fmla="*/ 1393825 h 21600"/>
                <a:gd name="T6" fmla="*/ 5000625 w 21600"/>
                <a:gd name="T7" fmla="*/ 392271 h 21600"/>
                <a:gd name="T8" fmla="*/ 17694720 60000 65536"/>
                <a:gd name="T9" fmla="*/ 5898240 60000 65536"/>
                <a:gd name="T10" fmla="*/ 5898240 60000 65536"/>
                <a:gd name="T11" fmla="*/ 0 60000 65536"/>
                <a:gd name="T12" fmla="*/ 12427 w 21600"/>
                <a:gd name="T13" fmla="*/ 5031 h 21600"/>
                <a:gd name="T14" fmla="*/ 21397 w 21600"/>
                <a:gd name="T15" fmla="*/ 7127 h 21600"/>
              </a:gdLst>
              <a:ahLst/>
              <a:cxnLst>
                <a:cxn ang="T8">
                  <a:pos x="T0" y="T1"/>
                </a:cxn>
                <a:cxn ang="T9">
                  <a:pos x="T2" y="T3"/>
                </a:cxn>
                <a:cxn ang="T10">
                  <a:pos x="T4" y="T5"/>
                </a:cxn>
                <a:cxn ang="T11">
                  <a:pos x="T6" y="T7"/>
                </a:cxn>
              </a:cxnLst>
              <a:rect l="T12" t="T13" r="T14" b="T15"/>
              <a:pathLst>
                <a:path w="21600" h="21600">
                  <a:moveTo>
                    <a:pt x="21600" y="6079"/>
                  </a:moveTo>
                  <a:lnTo>
                    <a:pt x="20424" y="0"/>
                  </a:lnTo>
                  <a:lnTo>
                    <a:pt x="20424" y="5031"/>
                  </a:lnTo>
                  <a:lnTo>
                    <a:pt x="12427" y="5031"/>
                  </a:lnTo>
                  <a:cubicBezTo>
                    <a:pt x="5564" y="5031"/>
                    <a:pt x="0" y="8222"/>
                    <a:pt x="0" y="12158"/>
                  </a:cubicBezTo>
                  <a:lnTo>
                    <a:pt x="0" y="21600"/>
                  </a:lnTo>
                  <a:lnTo>
                    <a:pt x="2142" y="21600"/>
                  </a:lnTo>
                  <a:lnTo>
                    <a:pt x="2142" y="12158"/>
                  </a:lnTo>
                  <a:cubicBezTo>
                    <a:pt x="2142" y="9379"/>
                    <a:pt x="6747" y="7127"/>
                    <a:pt x="12427" y="7127"/>
                  </a:cubicBezTo>
                  <a:lnTo>
                    <a:pt x="20424" y="7127"/>
                  </a:lnTo>
                  <a:lnTo>
                    <a:pt x="20424" y="12158"/>
                  </a:lnTo>
                  <a:lnTo>
                    <a:pt x="21600" y="6079"/>
                  </a:lnTo>
                  <a:close/>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右箭头 35"/>
            <p:cNvSpPr>
              <a:spLocks/>
            </p:cNvSpPr>
            <p:nvPr/>
          </p:nvSpPr>
          <p:spPr bwMode="auto">
            <a:xfrm>
              <a:off x="490230" y="3200400"/>
              <a:ext cx="3369738" cy="151670"/>
            </a:xfrm>
            <a:prstGeom prst="rightArrow">
              <a:avLst>
                <a:gd name="adj1" fmla="val 50000"/>
                <a:gd name="adj2" fmla="val 49815"/>
              </a:avLst>
            </a:prstGeom>
            <a:solidFill>
              <a:schemeClr val="accent3">
                <a:lumMod val="75000"/>
              </a:schemeClr>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7" name="组合 37"/>
            <p:cNvGrpSpPr>
              <a:grpSpLocks/>
            </p:cNvGrpSpPr>
            <p:nvPr/>
          </p:nvGrpSpPr>
          <p:grpSpPr bwMode="auto">
            <a:xfrm>
              <a:off x="1246188" y="3157538"/>
              <a:ext cx="1871662" cy="314325"/>
              <a:chOff x="0" y="0"/>
              <a:chExt cx="1774346" cy="713314"/>
            </a:xfrm>
          </p:grpSpPr>
          <p:sp>
            <p:nvSpPr>
              <p:cNvPr id="82" name="圆角矩形 100"/>
              <p:cNvSpPr>
                <a:spLocks noChangeArrowheads="1"/>
              </p:cNvSpPr>
              <p:nvPr/>
            </p:nvSpPr>
            <p:spPr bwMode="auto">
              <a:xfrm flipH="1">
                <a:off x="0" y="0"/>
                <a:ext cx="1774346" cy="713314"/>
              </a:xfrm>
              <a:prstGeom prst="roundRect">
                <a:avLst>
                  <a:gd name="adj" fmla="val 22417"/>
                </a:avLst>
              </a:prstGeom>
              <a:solidFill>
                <a:srgbClr val="D8D8D8"/>
              </a:solidFill>
              <a:ln w="12700">
                <a:solidFill>
                  <a:srgbClr val="BFBFBF"/>
                </a:solid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3" name="组合 101"/>
              <p:cNvGrpSpPr>
                <a:grpSpLocks/>
              </p:cNvGrpSpPr>
              <p:nvPr/>
            </p:nvGrpSpPr>
            <p:grpSpPr bwMode="auto">
              <a:xfrm>
                <a:off x="124851" y="289771"/>
                <a:ext cx="1529935" cy="116618"/>
                <a:chOff x="0" y="0"/>
                <a:chExt cx="1264409" cy="99602"/>
              </a:xfrm>
            </p:grpSpPr>
            <p:sp>
              <p:nvSpPr>
                <p:cNvPr id="110" name="矩形 128"/>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1" name="矩形 129"/>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2" name="椭圆 130"/>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3" name="平行四边形 131"/>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4" name="等腰三角形 132"/>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5" name="平行四边形 133"/>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6" name="椭圆 134"/>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7" name="矩形 135"/>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8" name="等腰三角形 136"/>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9" name="矩形 137"/>
                <p:cNvSpPr>
                  <a:spLocks noChangeArrowheads="1"/>
                </p:cNvSpPr>
                <p:nvPr/>
              </p:nvSpPr>
              <p:spPr bwMode="auto">
                <a:xfrm>
                  <a:off x="1077569"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0" name="等腰三角形 138"/>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1" name="平行四边形 139"/>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4" name="组合 102"/>
              <p:cNvGrpSpPr>
                <a:grpSpLocks/>
              </p:cNvGrpSpPr>
              <p:nvPr/>
            </p:nvGrpSpPr>
            <p:grpSpPr bwMode="auto">
              <a:xfrm flipH="1">
                <a:off x="124851" y="500625"/>
                <a:ext cx="1529935" cy="116618"/>
                <a:chOff x="0" y="0"/>
                <a:chExt cx="1264409" cy="99602"/>
              </a:xfrm>
            </p:grpSpPr>
            <p:sp>
              <p:nvSpPr>
                <p:cNvPr id="98" name="矩形 116"/>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9" name="矩形 117"/>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0" name="椭圆 118"/>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1" name="平行四边形 119"/>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2" name="等腰三角形 120"/>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3" name="平行四边形 121"/>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4" name="椭圆 122"/>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5" name="矩形 123"/>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6" name="等腰三角形 124"/>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7" name="矩形 125"/>
                <p:cNvSpPr>
                  <a:spLocks noChangeArrowheads="1"/>
                </p:cNvSpPr>
                <p:nvPr/>
              </p:nvSpPr>
              <p:spPr bwMode="auto">
                <a:xfrm>
                  <a:off x="1077569" y="0"/>
                  <a:ext cx="74701" cy="99600"/>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8" name="等腰三角形 126"/>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9" name="平行四边形 127"/>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85" name="组合 103"/>
              <p:cNvGrpSpPr>
                <a:grpSpLocks/>
              </p:cNvGrpSpPr>
              <p:nvPr/>
            </p:nvGrpSpPr>
            <p:grpSpPr bwMode="auto">
              <a:xfrm flipV="1">
                <a:off x="124851" y="78917"/>
                <a:ext cx="1529935" cy="116618"/>
                <a:chOff x="0" y="0"/>
                <a:chExt cx="1264409" cy="99602"/>
              </a:xfrm>
            </p:grpSpPr>
            <p:sp>
              <p:nvSpPr>
                <p:cNvPr id="86" name="矩形 104"/>
                <p:cNvSpPr>
                  <a:spLocks noChangeArrowheads="1"/>
                </p:cNvSpPr>
                <p:nvPr/>
              </p:nvSpPr>
              <p:spPr bwMode="auto">
                <a:xfrm>
                  <a:off x="64361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7" name="矩形 105"/>
                <p:cNvSpPr>
                  <a:spLocks noChangeArrowheads="1"/>
                </p:cNvSpPr>
                <p:nvPr/>
              </p:nvSpPr>
              <p:spPr bwMode="auto">
                <a:xfrm>
                  <a:off x="437787" y="0"/>
                  <a:ext cx="74701" cy="99602"/>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8" name="椭圆 106"/>
                <p:cNvSpPr>
                  <a:spLocks noChangeArrowheads="1"/>
                </p:cNvSpPr>
                <p:nvPr/>
              </p:nvSpPr>
              <p:spPr bwMode="auto">
                <a:xfrm>
                  <a:off x="7556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9" name="平行四边形 107"/>
                <p:cNvSpPr>
                  <a:spLocks noChangeArrowheads="1"/>
                </p:cNvSpPr>
                <p:nvPr/>
              </p:nvSpPr>
              <p:spPr bwMode="auto">
                <a:xfrm>
                  <a:off x="112052"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0" name="等腰三角形 108"/>
                <p:cNvSpPr>
                  <a:spLocks noChangeArrowheads="1"/>
                </p:cNvSpPr>
                <p:nvPr/>
              </p:nvSpPr>
              <p:spPr bwMode="auto">
                <a:xfrm>
                  <a:off x="0"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1" name="平行四边形 109"/>
                <p:cNvSpPr>
                  <a:spLocks noChangeArrowheads="1"/>
                </p:cNvSpPr>
                <p:nvPr/>
              </p:nvSpPr>
              <p:spPr bwMode="auto">
                <a:xfrm>
                  <a:off x="538676"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2" name="椭圆 110"/>
                <p:cNvSpPr>
                  <a:spLocks noChangeArrowheads="1"/>
                </p:cNvSpPr>
                <p:nvPr/>
              </p:nvSpPr>
              <p:spPr bwMode="auto">
                <a:xfrm>
                  <a:off x="872063" y="0"/>
                  <a:ext cx="74701" cy="99601"/>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3" name="矩形 111"/>
                <p:cNvSpPr>
                  <a:spLocks noChangeArrowheads="1"/>
                </p:cNvSpPr>
                <p:nvPr/>
              </p:nvSpPr>
              <p:spPr bwMode="auto">
                <a:xfrm>
                  <a:off x="227861"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4" name="等腰三角形 112"/>
                <p:cNvSpPr>
                  <a:spLocks noChangeArrowheads="1"/>
                </p:cNvSpPr>
                <p:nvPr/>
              </p:nvSpPr>
              <p:spPr bwMode="auto">
                <a:xfrm>
                  <a:off x="1189708"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5" name="矩形 113"/>
                <p:cNvSpPr>
                  <a:spLocks noChangeArrowheads="1"/>
                </p:cNvSpPr>
                <p:nvPr/>
              </p:nvSpPr>
              <p:spPr bwMode="auto">
                <a:xfrm>
                  <a:off x="1077569" y="0"/>
                  <a:ext cx="74701" cy="99601"/>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6" name="等腰三角形 114"/>
                <p:cNvSpPr>
                  <a:spLocks noChangeArrowheads="1"/>
                </p:cNvSpPr>
                <p:nvPr/>
              </p:nvSpPr>
              <p:spPr bwMode="auto">
                <a:xfrm>
                  <a:off x="979766" y="0"/>
                  <a:ext cx="74701" cy="99601"/>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7" name="平行四边形 115"/>
                <p:cNvSpPr>
                  <a:spLocks noChangeArrowheads="1"/>
                </p:cNvSpPr>
                <p:nvPr/>
              </p:nvSpPr>
              <p:spPr bwMode="auto">
                <a:xfrm>
                  <a:off x="336155" y="0"/>
                  <a:ext cx="74701" cy="99601"/>
                </a:xfrm>
                <a:prstGeom prst="parallelogram">
                  <a:avLst>
                    <a:gd name="adj" fmla="val 25000"/>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8" name="组合 38"/>
            <p:cNvGrpSpPr>
              <a:grpSpLocks/>
            </p:cNvGrpSpPr>
            <p:nvPr/>
          </p:nvGrpSpPr>
          <p:grpSpPr bwMode="auto">
            <a:xfrm>
              <a:off x="3177290" y="3372787"/>
              <a:ext cx="660192" cy="95856"/>
              <a:chOff x="0" y="0"/>
              <a:chExt cx="1028721" cy="187814"/>
            </a:xfrm>
          </p:grpSpPr>
          <p:sp>
            <p:nvSpPr>
              <p:cNvPr id="78" name="等腰三角形 96"/>
              <p:cNvSpPr>
                <a:spLocks noChangeArrowheads="1"/>
              </p:cNvSpPr>
              <p:nvPr/>
            </p:nvSpPr>
            <p:spPr bwMode="auto">
              <a:xfrm flipV="1">
                <a:off x="834965" y="0"/>
                <a:ext cx="193756" cy="187814"/>
              </a:xfrm>
              <a:prstGeom prst="triangle">
                <a:avLst>
                  <a:gd name="adj" fmla="val 50000"/>
                </a:avLst>
              </a:prstGeom>
              <a:solidFill>
                <a:srgbClr val="92D05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平行四边形 97"/>
              <p:cNvSpPr>
                <a:spLocks noChangeArrowheads="1"/>
              </p:cNvSpPr>
              <p:nvPr/>
            </p:nvSpPr>
            <p:spPr bwMode="auto">
              <a:xfrm flipV="1">
                <a:off x="556644" y="0"/>
                <a:ext cx="193756" cy="187814"/>
              </a:xfrm>
              <a:prstGeom prst="parallelogram">
                <a:avLst>
                  <a:gd name="adj" fmla="val 24998"/>
                </a:avLst>
              </a:prstGeom>
              <a:solidFill>
                <a:srgbClr val="8296B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98"/>
              <p:cNvSpPr>
                <a:spLocks noChangeArrowheads="1"/>
              </p:cNvSpPr>
              <p:nvPr/>
            </p:nvSpPr>
            <p:spPr bwMode="auto">
              <a:xfrm flipV="1">
                <a:off x="0" y="0"/>
                <a:ext cx="193756" cy="187814"/>
              </a:xfrm>
              <a:prstGeom prst="rect">
                <a:avLst/>
              </a:prstGeom>
              <a:solidFill>
                <a:srgbClr val="C000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1" name="椭圆 99"/>
              <p:cNvSpPr>
                <a:spLocks noChangeArrowheads="1"/>
              </p:cNvSpPr>
              <p:nvPr/>
            </p:nvSpPr>
            <p:spPr bwMode="auto">
              <a:xfrm flipV="1">
                <a:off x="278322" y="0"/>
                <a:ext cx="193756" cy="187814"/>
              </a:xfrm>
              <a:prstGeom prst="ellipse">
                <a:avLst/>
              </a:prstGeom>
              <a:solidFill>
                <a:srgbClr val="FF9900"/>
              </a:solidFill>
              <a:ln w="12700">
                <a:noFill/>
                <a:bevel/>
                <a:headEnd/>
                <a:tailEnd/>
              </a:ln>
            </p:spPr>
            <p:txBody>
              <a:bodyPr anchor="ctr"/>
              <a:lstStyle/>
              <a:p>
                <a:pPr algn="ctr">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9" name="矩形 39"/>
            <p:cNvSpPr>
              <a:spLocks noChangeArrowheads="1"/>
            </p:cNvSpPr>
            <p:nvPr/>
          </p:nvSpPr>
          <p:spPr bwMode="auto">
            <a:xfrm>
              <a:off x="773002" y="910550"/>
              <a:ext cx="4784725" cy="262371"/>
            </a:xfrm>
            <a:prstGeom prst="rect">
              <a:avLst/>
            </a:prstGeom>
            <a:noFill/>
            <a:ln w="9525">
              <a:noFill/>
              <a:miter lim="800000"/>
              <a:headEnd/>
              <a:tailEnd/>
            </a:ln>
          </p:spPr>
          <p:txBody>
            <a:bodyPr wrap="square">
              <a:spAutoFit/>
            </a:bodyPr>
            <a:lstStyle/>
            <a:p>
              <a:pPr eaLnBrk="1" hangingPunct="1">
                <a:buFont typeface="Arial" pitchFamily="34" charset="0"/>
                <a:buNone/>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 Чтение отпечатков данных.</a:t>
              </a:r>
            </a:p>
          </p:txBody>
        </p:sp>
        <p:sp>
          <p:nvSpPr>
            <p:cNvPr id="10" name="矩形 40"/>
            <p:cNvSpPr>
              <a:spLocks noChangeArrowheads="1"/>
            </p:cNvSpPr>
            <p:nvPr/>
          </p:nvSpPr>
          <p:spPr bwMode="auto">
            <a:xfrm>
              <a:off x="-879892" y="3490208"/>
              <a:ext cx="5590299" cy="262371"/>
            </a:xfrm>
            <a:prstGeom prst="rect">
              <a:avLst/>
            </a:prstGeom>
            <a:noFill/>
            <a:ln w="9525">
              <a:noFill/>
              <a:miter lim="800000"/>
              <a:headEnd/>
              <a:tailEnd/>
            </a:ln>
          </p:spPr>
          <p:txBody>
            <a:bodyPr wrap="square">
              <a:spAutoFit/>
            </a:bodyPr>
            <a:lstStyle/>
            <a:p>
              <a:pPr eaLnBrk="1" hangingPunct="1">
                <a:buFont typeface="Arial" pitchFamily="34" charset="0"/>
                <a:buNone/>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2. Передача данных с </a:t>
              </a:r>
              <a:r>
                <a:rPr lang="ru-RU" sz="1200" dirty="0" err="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дедупликацией</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(блоки данных с </a:t>
              </a:r>
              <a:r>
                <a:rPr lang="ru-RU" sz="1200" dirty="0" err="1">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дедупликацией</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11" name="圆角右箭头 42"/>
            <p:cNvSpPr>
              <a:spLocks noChangeArrowheads="1"/>
            </p:cNvSpPr>
            <p:nvPr/>
          </p:nvSpPr>
          <p:spPr bwMode="auto">
            <a:xfrm rot="10800000" flipH="1" flipV="1">
              <a:off x="21409" y="1026099"/>
              <a:ext cx="3733619" cy="565417"/>
            </a:xfrm>
            <a:custGeom>
              <a:avLst/>
              <a:gdLst>
                <a:gd name="T0" fmla="*/ 4774914 w 21600"/>
                <a:gd name="T1" fmla="*/ 0 h 21600"/>
                <a:gd name="T2" fmla="*/ 4774914 w 21600"/>
                <a:gd name="T3" fmla="*/ 587067 h 21600"/>
                <a:gd name="T4" fmla="*/ 259704 w 21600"/>
                <a:gd name="T5" fmla="*/ 1042988 h 21600"/>
                <a:gd name="T6" fmla="*/ 5035550 w 21600"/>
                <a:gd name="T7" fmla="*/ 293534 h 21600"/>
                <a:gd name="T8" fmla="*/ 17694720 60000 65536"/>
                <a:gd name="T9" fmla="*/ 5898240 60000 65536"/>
                <a:gd name="T10" fmla="*/ 5898240 60000 65536"/>
                <a:gd name="T11" fmla="*/ 0 60000 65536"/>
                <a:gd name="T12" fmla="*/ 12427 w 21600"/>
                <a:gd name="T13" fmla="*/ 4989 h 21600"/>
                <a:gd name="T14" fmla="*/ 21400 w 21600"/>
                <a:gd name="T15" fmla="*/ 7169 h 21600"/>
              </a:gdLst>
              <a:ahLst/>
              <a:cxnLst>
                <a:cxn ang="T8">
                  <a:pos x="T0" y="T1"/>
                </a:cxn>
                <a:cxn ang="T9">
                  <a:pos x="T2" y="T3"/>
                </a:cxn>
                <a:cxn ang="T10">
                  <a:pos x="T4" y="T5"/>
                </a:cxn>
                <a:cxn ang="T11">
                  <a:pos x="T6" y="T7"/>
                </a:cxn>
              </a:cxnLst>
              <a:rect l="T12" t="T13" r="T14" b="T15"/>
              <a:pathLst>
                <a:path w="21600" h="21600">
                  <a:moveTo>
                    <a:pt x="21600" y="6079"/>
                  </a:moveTo>
                  <a:lnTo>
                    <a:pt x="20482" y="0"/>
                  </a:lnTo>
                  <a:lnTo>
                    <a:pt x="20482" y="4989"/>
                  </a:lnTo>
                  <a:lnTo>
                    <a:pt x="12427" y="4989"/>
                  </a:lnTo>
                  <a:cubicBezTo>
                    <a:pt x="5564" y="4989"/>
                    <a:pt x="0" y="8199"/>
                    <a:pt x="0" y="12158"/>
                  </a:cubicBezTo>
                  <a:lnTo>
                    <a:pt x="0" y="21600"/>
                  </a:lnTo>
                  <a:lnTo>
                    <a:pt x="2228" y="21600"/>
                  </a:lnTo>
                  <a:lnTo>
                    <a:pt x="2228" y="12158"/>
                  </a:lnTo>
                  <a:cubicBezTo>
                    <a:pt x="2228" y="9403"/>
                    <a:pt x="6794" y="7169"/>
                    <a:pt x="12427" y="7169"/>
                  </a:cubicBezTo>
                  <a:lnTo>
                    <a:pt x="20482" y="7169"/>
                  </a:lnTo>
                  <a:lnTo>
                    <a:pt x="20482" y="12158"/>
                  </a:lnTo>
                  <a:lnTo>
                    <a:pt x="21600" y="6079"/>
                  </a:lnTo>
                  <a:close/>
                </a:path>
              </a:pathLst>
            </a:custGeom>
            <a:ln>
              <a:headEnd/>
              <a:tailEnd/>
            </a:ln>
          </p:spPr>
          <p:style>
            <a:lnRef idx="3">
              <a:schemeClr val="lt1"/>
            </a:lnRef>
            <a:fillRef idx="1">
              <a:schemeClr val="accent1"/>
            </a:fillRef>
            <a:effectRef idx="1">
              <a:schemeClr val="accent1"/>
            </a:effectRef>
            <a:fontRef idx="minor">
              <a:schemeClr val="lt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 name="文本框 54"/>
            <p:cNvSpPr>
              <a:spLocks noChangeArrowheads="1"/>
            </p:cNvSpPr>
            <p:nvPr/>
          </p:nvSpPr>
          <p:spPr bwMode="auto">
            <a:xfrm>
              <a:off x="-1319634" y="2360572"/>
              <a:ext cx="1259880" cy="262371"/>
            </a:xfrm>
            <a:prstGeom prst="rect">
              <a:avLst/>
            </a:prstGeom>
            <a:noFill/>
            <a:ln w="9525">
              <a:noFill/>
              <a:miter lim="800000"/>
              <a:headEnd/>
              <a:tailEnd/>
            </a:ln>
          </p:spPr>
          <p:txBody>
            <a:bodyPr wrap="none">
              <a:spAutoFit/>
            </a:bodyPr>
            <a:lstStyle/>
            <a:p>
              <a:pPr eaLnBrk="1" hangingPunct="1">
                <a:buFont typeface="Arial" pitchFamily="34" charset="0"/>
                <a:buNone/>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сервер</a:t>
              </a:r>
            </a:p>
          </p:txBody>
        </p:sp>
        <p:sp>
          <p:nvSpPr>
            <p:cNvPr id="13" name="矩形 41"/>
            <p:cNvSpPr>
              <a:spLocks noChangeArrowheads="1"/>
            </p:cNvSpPr>
            <p:nvPr/>
          </p:nvSpPr>
          <p:spPr bwMode="auto">
            <a:xfrm>
              <a:off x="3666477" y="753899"/>
              <a:ext cx="3151188" cy="262371"/>
            </a:xfrm>
            <a:prstGeom prst="rect">
              <a:avLst/>
            </a:prstGeom>
            <a:noFill/>
            <a:ln w="9525">
              <a:noFill/>
              <a:miter lim="800000"/>
              <a:headEnd/>
              <a:tailEnd/>
            </a:ln>
          </p:spPr>
          <p:txBody>
            <a:bodyPr>
              <a:spAutoFit/>
            </a:bodyPr>
            <a:lstStyle/>
            <a:p>
              <a:pPr algn="ctr" eaLnBrk="1" hangingPunct="1">
                <a:buFont typeface="Arial" pitchFamily="34" charset="0"/>
                <a:buNone/>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3. Сопоставление блоков данных с библиотекой отпечатков.</a:t>
              </a:r>
            </a:p>
          </p:txBody>
        </p:sp>
        <p:grpSp>
          <p:nvGrpSpPr>
            <p:cNvPr id="14" name="组合 13"/>
            <p:cNvGrpSpPr/>
            <p:nvPr/>
          </p:nvGrpSpPr>
          <p:grpSpPr>
            <a:xfrm>
              <a:off x="264076" y="1711310"/>
              <a:ext cx="3664868" cy="1012095"/>
              <a:chOff x="264076" y="1711310"/>
              <a:chExt cx="3664868" cy="1012095"/>
            </a:xfrm>
          </p:grpSpPr>
          <p:grpSp>
            <p:nvGrpSpPr>
              <p:cNvPr id="51" name="组合 163"/>
              <p:cNvGrpSpPr>
                <a:grpSpLocks/>
              </p:cNvGrpSpPr>
              <p:nvPr/>
            </p:nvGrpSpPr>
            <p:grpSpPr bwMode="auto">
              <a:xfrm>
                <a:off x="264076" y="1711310"/>
                <a:ext cx="1282407" cy="672768"/>
                <a:chOff x="-1143262" y="227520"/>
                <a:chExt cx="3135015" cy="2191810"/>
              </a:xfrm>
            </p:grpSpPr>
            <p:grpSp>
              <p:nvGrpSpPr>
                <p:cNvPr id="72" name="组合 184"/>
                <p:cNvGrpSpPr>
                  <a:grpSpLocks/>
                </p:cNvGrpSpPr>
                <p:nvPr/>
              </p:nvGrpSpPr>
              <p:grpSpPr bwMode="auto">
                <a:xfrm>
                  <a:off x="-208640" y="227520"/>
                  <a:ext cx="2200393" cy="1507603"/>
                  <a:chOff x="-532431" y="227520"/>
                  <a:chExt cx="2200393" cy="1507603"/>
                </a:xfrm>
              </p:grpSpPr>
              <p:sp>
                <p:nvSpPr>
                  <p:cNvPr id="77" name="椭圆 189"/>
                  <p:cNvSpPr>
                    <a:spLocks/>
                  </p:cNvSpPr>
                  <p:nvPr/>
                </p:nvSpPr>
                <p:spPr bwMode="auto">
                  <a:xfrm>
                    <a:off x="232032" y="227520"/>
                    <a:ext cx="1435930"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75" name="图片 187"/>
                  <p:cNvPicPr>
                    <a:picLocks noChangeAspect="1" noChangeArrowheads="1"/>
                  </p:cNvPicPr>
                  <p:nvPr/>
                </p:nvPicPr>
                <p:blipFill>
                  <a:blip r:embed="rId3" cstate="print">
                    <a:grayscl/>
                    <a:biLevel thresh="50000"/>
                  </a:blip>
                  <a:srcRect l="20583" t="3729" r="28641" b="4323"/>
                  <a:stretch>
                    <a:fillRect/>
                  </a:stretch>
                </p:blipFill>
                <p:spPr bwMode="auto">
                  <a:xfrm rot="2700000">
                    <a:off x="-532435" y="444540"/>
                    <a:ext cx="1290587" cy="1290579"/>
                  </a:xfrm>
                  <a:prstGeom prst="rect">
                    <a:avLst/>
                  </a:prstGeom>
                  <a:noFill/>
                  <a:ln w="9525">
                    <a:noFill/>
                    <a:miter lim="800000"/>
                    <a:headEnd/>
                    <a:tailEnd/>
                  </a:ln>
                </p:spPr>
              </p:pic>
            </p:grpSp>
            <p:sp>
              <p:nvSpPr>
                <p:cNvPr id="73" name="文本框 185"/>
                <p:cNvSpPr>
                  <a:spLocks noChangeArrowheads="1"/>
                </p:cNvSpPr>
                <p:nvPr/>
              </p:nvSpPr>
              <p:spPr bwMode="auto">
                <a:xfrm>
                  <a:off x="-1143262" y="1564553"/>
                  <a:ext cx="2552556" cy="854777"/>
                </a:xfrm>
                <a:prstGeom prst="rect">
                  <a:avLst/>
                </a:prstGeom>
                <a:noFill/>
                <a:ln w="9525">
                  <a:noFill/>
                  <a:miter lim="800000"/>
                  <a:headEnd/>
                  <a:tailEnd/>
                </a:ln>
              </p:spPr>
              <p:txBody>
                <a:bodyPr>
                  <a:spAutoFit/>
                </a:bodyPr>
                <a:lstStyle/>
                <a:p>
                  <a:pPr algn="ctr" eaLnBrk="1" hangingPunct="1">
                    <a:buFont typeface="Arial" pitchFamily="34" charset="0"/>
                    <a:buNone/>
                  </a:pPr>
                  <a:r>
                    <a:rPr lang="ru-RU" sz="120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уровне памяти</a:t>
                  </a:r>
                </a:p>
              </p:txBody>
            </p:sp>
          </p:grpSp>
          <p:grpSp>
            <p:nvGrpSpPr>
              <p:cNvPr id="52" name="组合 164"/>
              <p:cNvGrpSpPr>
                <a:grpSpLocks/>
              </p:cNvGrpSpPr>
              <p:nvPr/>
            </p:nvGrpSpPr>
            <p:grpSpPr bwMode="auto">
              <a:xfrm>
                <a:off x="1129650" y="1711310"/>
                <a:ext cx="1209480" cy="672767"/>
                <a:chOff x="-1043800" y="227520"/>
                <a:chExt cx="2956739" cy="2191812"/>
              </a:xfrm>
            </p:grpSpPr>
            <p:grpSp>
              <p:nvGrpSpPr>
                <p:cNvPr id="66" name="组合 178"/>
                <p:cNvGrpSpPr>
                  <a:grpSpLocks/>
                </p:cNvGrpSpPr>
                <p:nvPr/>
              </p:nvGrpSpPr>
              <p:grpSpPr bwMode="auto">
                <a:xfrm>
                  <a:off x="-483227" y="227520"/>
                  <a:ext cx="2396166" cy="1435930"/>
                  <a:chOff x="-728204" y="227520"/>
                  <a:chExt cx="2396166" cy="1435930"/>
                </a:xfrm>
              </p:grpSpPr>
              <p:sp>
                <p:nvSpPr>
                  <p:cNvPr id="71" name="椭圆 183"/>
                  <p:cNvSpPr>
                    <a:spLocks/>
                  </p:cNvSpPr>
                  <p:nvPr/>
                </p:nvSpPr>
                <p:spPr bwMode="auto">
                  <a:xfrm>
                    <a:off x="232032" y="227520"/>
                    <a:ext cx="1435930"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9" name="图片 181"/>
                  <p:cNvPicPr>
                    <a:picLocks noChangeAspect="1" noChangeArrowheads="1"/>
                  </p:cNvPicPr>
                  <p:nvPr/>
                </p:nvPicPr>
                <p:blipFill>
                  <a:blip r:embed="rId4" cstate="print">
                    <a:grayscl/>
                    <a:biLevel thresh="50000"/>
                  </a:blip>
                  <a:srcRect/>
                  <a:stretch>
                    <a:fillRect/>
                  </a:stretch>
                </p:blipFill>
                <p:spPr bwMode="auto">
                  <a:xfrm>
                    <a:off x="-728204" y="330384"/>
                    <a:ext cx="978907" cy="1197335"/>
                  </a:xfrm>
                  <a:prstGeom prst="rect">
                    <a:avLst/>
                  </a:prstGeom>
                  <a:noFill/>
                  <a:ln w="9525">
                    <a:noFill/>
                    <a:bevel/>
                    <a:headEnd/>
                    <a:tailEnd/>
                  </a:ln>
                </p:spPr>
              </p:pic>
            </p:grpSp>
            <p:sp>
              <p:nvSpPr>
                <p:cNvPr id="67" name="文本框 179"/>
                <p:cNvSpPr>
                  <a:spLocks noChangeArrowheads="1"/>
                </p:cNvSpPr>
                <p:nvPr/>
              </p:nvSpPr>
              <p:spPr bwMode="auto">
                <a:xfrm>
                  <a:off x="-1043800" y="1564553"/>
                  <a:ext cx="2461544" cy="854779"/>
                </a:xfrm>
                <a:prstGeom prst="rect">
                  <a:avLst/>
                </a:prstGeom>
                <a:noFill/>
                <a:ln w="9525">
                  <a:noFill/>
                  <a:miter lim="800000"/>
                  <a:headEnd/>
                  <a:tailEnd/>
                </a:ln>
              </p:spPr>
              <p:txBody>
                <a:bodyPr>
                  <a:spAutoFit/>
                </a:bodyPr>
                <a:lstStyle/>
                <a:p>
                  <a:pPr algn="ctr" eaLnBrk="1" hangingPunct="1">
                    <a:buFont typeface="Arial" pitchFamily="34" charset="0"/>
                    <a:buNone/>
                  </a:pPr>
                  <a:r>
                    <a:rPr lang="ru-RU" sz="120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уровне файлов</a:t>
                  </a:r>
                </a:p>
              </p:txBody>
            </p:sp>
          </p:grpSp>
          <p:grpSp>
            <p:nvGrpSpPr>
              <p:cNvPr id="53" name="组合 165"/>
              <p:cNvGrpSpPr>
                <a:grpSpLocks/>
              </p:cNvGrpSpPr>
              <p:nvPr/>
            </p:nvGrpSpPr>
            <p:grpSpPr bwMode="auto">
              <a:xfrm>
                <a:off x="1983078" y="1711310"/>
                <a:ext cx="1148429" cy="1012095"/>
                <a:chOff x="-1139514" y="227520"/>
                <a:chExt cx="2807475" cy="3297310"/>
              </a:xfrm>
            </p:grpSpPr>
            <p:grpSp>
              <p:nvGrpSpPr>
                <p:cNvPr id="60" name="组合 172"/>
                <p:cNvGrpSpPr>
                  <a:grpSpLocks/>
                </p:cNvGrpSpPr>
                <p:nvPr/>
              </p:nvGrpSpPr>
              <p:grpSpPr bwMode="auto">
                <a:xfrm>
                  <a:off x="-845485" y="227520"/>
                  <a:ext cx="2513446" cy="1435930"/>
                  <a:chOff x="-845485" y="227520"/>
                  <a:chExt cx="2513446" cy="1435930"/>
                </a:xfrm>
              </p:grpSpPr>
              <p:sp>
                <p:nvSpPr>
                  <p:cNvPr id="65" name="椭圆 177"/>
                  <p:cNvSpPr>
                    <a:spLocks/>
                  </p:cNvSpPr>
                  <p:nvPr/>
                </p:nvSpPr>
                <p:spPr bwMode="auto">
                  <a:xfrm>
                    <a:off x="232032" y="227520"/>
                    <a:ext cx="1435929" cy="1435930"/>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63" name="图片 175"/>
                  <p:cNvPicPr>
                    <a:picLocks noChangeAspect="1" noChangeArrowheads="1"/>
                  </p:cNvPicPr>
                  <p:nvPr/>
                </p:nvPicPr>
                <p:blipFill>
                  <a:blip r:embed="rId5" cstate="print">
                    <a:grayscl/>
                    <a:biLevel thresh="50000"/>
                  </a:blip>
                  <a:srcRect/>
                  <a:stretch>
                    <a:fillRect/>
                  </a:stretch>
                </p:blipFill>
                <p:spPr bwMode="auto">
                  <a:xfrm>
                    <a:off x="-845485" y="265532"/>
                    <a:ext cx="1654682" cy="1397918"/>
                  </a:xfrm>
                  <a:prstGeom prst="rect">
                    <a:avLst/>
                  </a:prstGeom>
                  <a:noFill/>
                  <a:ln w="9525">
                    <a:noFill/>
                    <a:miter lim="800000"/>
                    <a:headEnd/>
                    <a:tailEnd/>
                  </a:ln>
                </p:spPr>
              </p:pic>
            </p:grpSp>
            <p:sp>
              <p:nvSpPr>
                <p:cNvPr id="61" name="文本框 173"/>
                <p:cNvSpPr>
                  <a:spLocks noChangeArrowheads="1"/>
                </p:cNvSpPr>
                <p:nvPr/>
              </p:nvSpPr>
              <p:spPr bwMode="auto">
                <a:xfrm>
                  <a:off x="-1139514" y="1530346"/>
                  <a:ext cx="2419799" cy="1994484"/>
                </a:xfrm>
                <a:prstGeom prst="rect">
                  <a:avLst/>
                </a:prstGeom>
                <a:noFill/>
                <a:ln w="9525">
                  <a:noFill/>
                  <a:miter lim="800000"/>
                  <a:headEnd/>
                  <a:tailEnd/>
                </a:ln>
              </p:spPr>
              <p:txBody>
                <a:bodyPr wrap="square">
                  <a:spAutoFit/>
                </a:bodyPr>
                <a:lstStyle/>
                <a:p>
                  <a:pPr algn="ctr" eaLnBrk="1" hangingPunct="1">
                    <a:buFont typeface="Arial" pitchFamily="34" charset="0"/>
                    <a:buNone/>
                  </a:pPr>
                  <a:r>
                    <a:rPr lang="ru-RU"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глобальном уровне</a:t>
                  </a:r>
                </a:p>
              </p:txBody>
            </p:sp>
          </p:grpSp>
          <p:grpSp>
            <p:nvGrpSpPr>
              <p:cNvPr id="54" name="组合 166"/>
              <p:cNvGrpSpPr>
                <a:grpSpLocks/>
              </p:cNvGrpSpPr>
              <p:nvPr/>
            </p:nvGrpSpPr>
            <p:grpSpPr bwMode="auto">
              <a:xfrm>
                <a:off x="2887100" y="1711310"/>
                <a:ext cx="1041844" cy="672767"/>
                <a:chOff x="-700608" y="227520"/>
                <a:chExt cx="2546931" cy="2191815"/>
              </a:xfrm>
            </p:grpSpPr>
            <p:sp>
              <p:nvSpPr>
                <p:cNvPr id="59" name="椭圆 171"/>
                <p:cNvSpPr>
                  <a:spLocks/>
                </p:cNvSpPr>
                <p:nvPr/>
              </p:nvSpPr>
              <p:spPr bwMode="auto">
                <a:xfrm>
                  <a:off x="410393" y="227520"/>
                  <a:ext cx="1435930" cy="1435929"/>
                </a:xfrm>
                <a:prstGeom prst="ellipse">
                  <a:avLst/>
                </a:prstGeom>
                <a:solidFill>
                  <a:schemeClr val="bg1"/>
                </a:solidFill>
                <a:ln w="3810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56" name="图片 168"/>
                <p:cNvPicPr>
                  <a:picLocks noChangeAspect="1" noChangeArrowheads="1"/>
                </p:cNvPicPr>
                <p:nvPr/>
              </p:nvPicPr>
              <p:blipFill>
                <a:blip r:embed="rId6" cstate="print">
                  <a:grayscl/>
                  <a:biLevel thresh="50000"/>
                </a:blip>
                <a:srcRect/>
                <a:stretch>
                  <a:fillRect/>
                </a:stretch>
              </p:blipFill>
              <p:spPr bwMode="auto">
                <a:xfrm>
                  <a:off x="-449232" y="424524"/>
                  <a:ext cx="1218882" cy="956490"/>
                </a:xfrm>
                <a:prstGeom prst="rect">
                  <a:avLst/>
                </a:prstGeom>
                <a:noFill/>
                <a:ln w="9525">
                  <a:noFill/>
                  <a:miter lim="800000"/>
                  <a:headEnd/>
                  <a:tailEnd/>
                </a:ln>
              </p:spPr>
            </p:pic>
            <p:sp>
              <p:nvSpPr>
                <p:cNvPr id="57" name="文本框 169"/>
                <p:cNvSpPr>
                  <a:spLocks noChangeArrowheads="1"/>
                </p:cNvSpPr>
                <p:nvPr/>
              </p:nvSpPr>
              <p:spPr bwMode="auto">
                <a:xfrm>
                  <a:off x="-700608" y="1564555"/>
                  <a:ext cx="2190364" cy="854780"/>
                </a:xfrm>
                <a:prstGeom prst="rect">
                  <a:avLst/>
                </a:prstGeom>
                <a:noFill/>
                <a:ln w="9525">
                  <a:noFill/>
                  <a:miter lim="800000"/>
                  <a:headEnd/>
                  <a:tailEnd/>
                </a:ln>
              </p:spPr>
              <p:txBody>
                <a:bodyPr>
                  <a:spAutoFit/>
                </a:bodyPr>
                <a:lstStyle/>
                <a:p>
                  <a:pPr algn="ctr" eaLnBrk="1" hangingPunct="1">
                    <a:buFont typeface="Arial" pitchFamily="34" charset="0"/>
                    <a:buNone/>
                  </a:pPr>
                  <a:r>
                    <a:rPr lang="ru-RU" sz="1200" dirty="0">
                      <a:solidFill>
                        <a:schemeClr val="accent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уровне задач</a:t>
                  </a:r>
                </a:p>
              </p:txBody>
            </p:sp>
          </p:grpSp>
        </p:grpSp>
        <p:grpSp>
          <p:nvGrpSpPr>
            <p:cNvPr id="15" name="组合 14"/>
            <p:cNvGrpSpPr/>
            <p:nvPr/>
          </p:nvGrpSpPr>
          <p:grpSpPr>
            <a:xfrm>
              <a:off x="3743880" y="1154241"/>
              <a:ext cx="3336033" cy="2568264"/>
              <a:chOff x="3743880" y="1154241"/>
              <a:chExt cx="3336033" cy="2568264"/>
            </a:xfrm>
          </p:grpSpPr>
          <p:sp>
            <p:nvSpPr>
              <p:cNvPr id="16" name="圆角矩形 49"/>
              <p:cNvSpPr>
                <a:spLocks noChangeArrowheads="1"/>
              </p:cNvSpPr>
              <p:nvPr/>
            </p:nvSpPr>
            <p:spPr bwMode="auto">
              <a:xfrm>
                <a:off x="4115529" y="1498002"/>
                <a:ext cx="1147763" cy="423863"/>
              </a:xfrm>
              <a:prstGeom prst="roundRect">
                <a:avLst>
                  <a:gd name="adj" fmla="val 8329"/>
                </a:avLst>
              </a:prstGeom>
              <a:solidFill>
                <a:schemeClr val="bg1"/>
              </a:solidFill>
              <a:ln w="25400">
                <a:no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7" name="组合 16"/>
              <p:cNvGrpSpPr/>
              <p:nvPr/>
            </p:nvGrpSpPr>
            <p:grpSpPr>
              <a:xfrm>
                <a:off x="3743880" y="1435048"/>
                <a:ext cx="1668744" cy="456211"/>
                <a:chOff x="5227906" y="1524990"/>
                <a:chExt cx="1668744" cy="456211"/>
              </a:xfrm>
            </p:grpSpPr>
            <p:grpSp>
              <p:nvGrpSpPr>
                <p:cNvPr id="41" name="组合 50"/>
                <p:cNvGrpSpPr>
                  <a:grpSpLocks noChangeAspect="1"/>
                </p:cNvGrpSpPr>
                <p:nvPr/>
              </p:nvGrpSpPr>
              <p:grpSpPr bwMode="auto">
                <a:xfrm>
                  <a:off x="5608639" y="1776413"/>
                  <a:ext cx="1146175" cy="204788"/>
                  <a:chOff x="0" y="0"/>
                  <a:chExt cx="2973601" cy="1063480"/>
                </a:xfrm>
              </p:grpSpPr>
              <p:pic>
                <p:nvPicPr>
                  <p:cNvPr id="43" name="Picture 2" descr="\\psf\Home\Desktop\Database.png"/>
                  <p:cNvPicPr>
                    <a:picLocks noChangeAspect="1" noChangeArrowheads="1"/>
                  </p:cNvPicPr>
                  <p:nvPr/>
                </p:nvPicPr>
                <p:blipFill>
                  <a:blip r:embed="rId7" cstate="print"/>
                  <a:srcRect/>
                  <a:stretch>
                    <a:fillRect/>
                  </a:stretch>
                </p:blipFill>
                <p:spPr bwMode="auto">
                  <a:xfrm>
                    <a:off x="0" y="582781"/>
                    <a:ext cx="704435" cy="480699"/>
                  </a:xfrm>
                  <a:prstGeom prst="rect">
                    <a:avLst/>
                  </a:prstGeom>
                  <a:noFill/>
                  <a:ln w="9525">
                    <a:noFill/>
                    <a:miter lim="800000"/>
                    <a:headEnd/>
                    <a:tailEnd/>
                  </a:ln>
                </p:spPr>
              </p:pic>
              <p:pic>
                <p:nvPicPr>
                  <p:cNvPr id="44" name="Picture 2" descr="\\psf\Home\Desktop\Database.png"/>
                  <p:cNvPicPr>
                    <a:picLocks noChangeAspect="1" noChangeArrowheads="1"/>
                  </p:cNvPicPr>
                  <p:nvPr/>
                </p:nvPicPr>
                <p:blipFill>
                  <a:blip r:embed="rId7" cstate="print"/>
                  <a:srcRect/>
                  <a:stretch>
                    <a:fillRect/>
                  </a:stretch>
                </p:blipFill>
                <p:spPr bwMode="auto">
                  <a:xfrm>
                    <a:off x="759802" y="0"/>
                    <a:ext cx="704435" cy="480699"/>
                  </a:xfrm>
                  <a:prstGeom prst="rect">
                    <a:avLst/>
                  </a:prstGeom>
                  <a:noFill/>
                  <a:ln w="9525">
                    <a:noFill/>
                    <a:miter lim="800000"/>
                    <a:headEnd/>
                    <a:tailEnd/>
                  </a:ln>
                </p:spPr>
              </p:pic>
              <p:pic>
                <p:nvPicPr>
                  <p:cNvPr id="45" name="Picture 2" descr="\\psf\Home\Desktop\Database.png"/>
                  <p:cNvPicPr>
                    <a:picLocks noChangeAspect="1" noChangeArrowheads="1"/>
                  </p:cNvPicPr>
                  <p:nvPr/>
                </p:nvPicPr>
                <p:blipFill>
                  <a:blip r:embed="rId7" cstate="print"/>
                  <a:srcRect/>
                  <a:stretch>
                    <a:fillRect/>
                  </a:stretch>
                </p:blipFill>
                <p:spPr bwMode="auto">
                  <a:xfrm>
                    <a:off x="26164" y="0"/>
                    <a:ext cx="704435" cy="480699"/>
                  </a:xfrm>
                  <a:prstGeom prst="rect">
                    <a:avLst/>
                  </a:prstGeom>
                  <a:noFill/>
                  <a:ln w="9525">
                    <a:noFill/>
                    <a:miter lim="800000"/>
                    <a:headEnd/>
                    <a:tailEnd/>
                  </a:ln>
                </p:spPr>
              </p:pic>
              <p:pic>
                <p:nvPicPr>
                  <p:cNvPr id="46" name="Picture 2" descr="\\psf\Home\Desktop\Database.png"/>
                  <p:cNvPicPr>
                    <a:picLocks noChangeAspect="1" noChangeArrowheads="1"/>
                  </p:cNvPicPr>
                  <p:nvPr/>
                </p:nvPicPr>
                <p:blipFill>
                  <a:blip r:embed="rId7" cstate="print"/>
                  <a:srcRect/>
                  <a:stretch>
                    <a:fillRect/>
                  </a:stretch>
                </p:blipFill>
                <p:spPr bwMode="auto">
                  <a:xfrm>
                    <a:off x="2269166" y="0"/>
                    <a:ext cx="704435" cy="480699"/>
                  </a:xfrm>
                  <a:prstGeom prst="rect">
                    <a:avLst/>
                  </a:prstGeom>
                  <a:noFill/>
                  <a:ln w="9525">
                    <a:noFill/>
                    <a:miter lim="800000"/>
                    <a:headEnd/>
                    <a:tailEnd/>
                  </a:ln>
                </p:spPr>
              </p:pic>
              <p:pic>
                <p:nvPicPr>
                  <p:cNvPr id="47" name="Picture 2" descr="\\psf\Home\Desktop\Database.png"/>
                  <p:cNvPicPr>
                    <a:picLocks noChangeAspect="1" noChangeArrowheads="1"/>
                  </p:cNvPicPr>
                  <p:nvPr/>
                </p:nvPicPr>
                <p:blipFill>
                  <a:blip r:embed="rId7" cstate="print"/>
                  <a:srcRect/>
                  <a:stretch>
                    <a:fillRect/>
                  </a:stretch>
                </p:blipFill>
                <p:spPr bwMode="auto">
                  <a:xfrm>
                    <a:off x="1519767" y="0"/>
                    <a:ext cx="704435" cy="480699"/>
                  </a:xfrm>
                  <a:prstGeom prst="rect">
                    <a:avLst/>
                  </a:prstGeom>
                  <a:noFill/>
                  <a:ln w="9525">
                    <a:noFill/>
                    <a:miter lim="800000"/>
                    <a:headEnd/>
                    <a:tailEnd/>
                  </a:ln>
                </p:spPr>
              </p:pic>
              <p:pic>
                <p:nvPicPr>
                  <p:cNvPr id="48" name="Picture 2" descr="\\psf\Home\Desktop\Database.png"/>
                  <p:cNvPicPr>
                    <a:picLocks noChangeAspect="1" noChangeArrowheads="1"/>
                  </p:cNvPicPr>
                  <p:nvPr/>
                </p:nvPicPr>
                <p:blipFill>
                  <a:blip r:embed="rId7" cstate="print"/>
                  <a:srcRect/>
                  <a:stretch>
                    <a:fillRect/>
                  </a:stretch>
                </p:blipFill>
                <p:spPr bwMode="auto">
                  <a:xfrm>
                    <a:off x="759802" y="582781"/>
                    <a:ext cx="704435" cy="480699"/>
                  </a:xfrm>
                  <a:prstGeom prst="rect">
                    <a:avLst/>
                  </a:prstGeom>
                  <a:noFill/>
                  <a:ln w="9525">
                    <a:noFill/>
                    <a:miter lim="800000"/>
                    <a:headEnd/>
                    <a:tailEnd/>
                  </a:ln>
                </p:spPr>
              </p:pic>
              <p:pic>
                <p:nvPicPr>
                  <p:cNvPr id="49" name="Picture 2" descr="\\psf\Home\Desktop\Database.png"/>
                  <p:cNvPicPr>
                    <a:picLocks noChangeAspect="1" noChangeArrowheads="1"/>
                  </p:cNvPicPr>
                  <p:nvPr/>
                </p:nvPicPr>
                <p:blipFill>
                  <a:blip r:embed="rId7" cstate="print"/>
                  <a:srcRect/>
                  <a:stretch>
                    <a:fillRect/>
                  </a:stretch>
                </p:blipFill>
                <p:spPr bwMode="auto">
                  <a:xfrm>
                    <a:off x="2269166" y="582781"/>
                    <a:ext cx="704435" cy="480699"/>
                  </a:xfrm>
                  <a:prstGeom prst="rect">
                    <a:avLst/>
                  </a:prstGeom>
                  <a:noFill/>
                  <a:ln w="9525">
                    <a:noFill/>
                    <a:miter lim="800000"/>
                    <a:headEnd/>
                    <a:tailEnd/>
                  </a:ln>
                </p:spPr>
              </p:pic>
              <p:pic>
                <p:nvPicPr>
                  <p:cNvPr id="50" name="Picture 2" descr="\\psf\Home\Desktop\Database.png"/>
                  <p:cNvPicPr>
                    <a:picLocks noChangeAspect="1" noChangeArrowheads="1"/>
                  </p:cNvPicPr>
                  <p:nvPr/>
                </p:nvPicPr>
                <p:blipFill>
                  <a:blip r:embed="rId7" cstate="print"/>
                  <a:srcRect/>
                  <a:stretch>
                    <a:fillRect/>
                  </a:stretch>
                </p:blipFill>
                <p:spPr bwMode="auto">
                  <a:xfrm>
                    <a:off x="1519767" y="582781"/>
                    <a:ext cx="704435" cy="480699"/>
                  </a:xfrm>
                  <a:prstGeom prst="rect">
                    <a:avLst/>
                  </a:prstGeom>
                  <a:noFill/>
                  <a:ln w="9525">
                    <a:noFill/>
                    <a:miter lim="800000"/>
                    <a:headEnd/>
                    <a:tailEnd/>
                  </a:ln>
                </p:spPr>
              </p:pic>
            </p:grpSp>
            <p:sp>
              <p:nvSpPr>
                <p:cNvPr id="42" name="文本框 51"/>
                <p:cNvSpPr>
                  <a:spLocks noChangeArrowheads="1"/>
                </p:cNvSpPr>
                <p:nvPr/>
              </p:nvSpPr>
              <p:spPr bwMode="auto">
                <a:xfrm>
                  <a:off x="5227906" y="1524990"/>
                  <a:ext cx="1668744" cy="262370"/>
                </a:xfrm>
                <a:prstGeom prst="rect">
                  <a:avLst/>
                </a:prstGeom>
                <a:noFill/>
                <a:ln w="9525">
                  <a:noFill/>
                  <a:miter lim="800000"/>
                  <a:headEnd/>
                  <a:tailEnd/>
                </a:ln>
              </p:spPr>
              <p:txBody>
                <a:bodyPr wrap="none">
                  <a:spAutoFit/>
                </a:bodyPr>
                <a:lstStyle/>
                <a:p>
                  <a:pPr eaLnBrk="1" hangingPunct="1">
                    <a:buFont typeface="Arial" pitchFamily="34" charset="0"/>
                    <a:buNone/>
                  </a:pP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a:t>
                  </a:r>
                  <a:r>
                    <a:rPr lang="ru-RU" sz="1200" dirty="0" smtClean="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хранения</a:t>
                  </a:r>
                  <a:endPar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8" name="组合 55"/>
              <p:cNvGrpSpPr>
                <a:grpSpLocks/>
              </p:cNvGrpSpPr>
              <p:nvPr/>
            </p:nvGrpSpPr>
            <p:grpSpPr bwMode="auto">
              <a:xfrm>
                <a:off x="5436252" y="1485393"/>
                <a:ext cx="1112837" cy="421481"/>
                <a:chOff x="0" y="0"/>
                <a:chExt cx="3673259" cy="1690159"/>
              </a:xfrm>
            </p:grpSpPr>
            <p:sp>
              <p:nvSpPr>
                <p:cNvPr id="32" name="圆角矩形 58"/>
                <p:cNvSpPr>
                  <a:spLocks noChangeArrowheads="1"/>
                </p:cNvSpPr>
                <p:nvPr/>
              </p:nvSpPr>
              <p:spPr bwMode="auto">
                <a:xfrm>
                  <a:off x="0" y="0"/>
                  <a:ext cx="3673259" cy="1690159"/>
                </a:xfrm>
                <a:prstGeom prst="roundRect">
                  <a:avLst>
                    <a:gd name="adj" fmla="val 8329"/>
                  </a:avLst>
                </a:prstGeom>
                <a:solidFill>
                  <a:schemeClr val="bg1"/>
                </a:solidFill>
                <a:ln w="25400">
                  <a:noFill/>
                  <a:bevel/>
                  <a:headEnd/>
                  <a:tailEnd/>
                </a:ln>
              </p:spPr>
              <p:txBody>
                <a:bodyPr anchor="ctr"/>
                <a:lstStyle/>
                <a:p>
                  <a:pPr algn="ctr" eaLnBrk="1" hangingPunct="1">
                    <a:buFont typeface="Arial" pitchFamily="34" charset="0"/>
                    <a:buNone/>
                  </a:pPr>
                  <a:endParaRPr lang="en-US" altLang="zh-CN" sz="12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圆柱形 59"/>
                <p:cNvSpPr>
                  <a:spLocks/>
                </p:cNvSpPr>
                <p:nvPr/>
              </p:nvSpPr>
              <p:spPr bwMode="auto">
                <a:xfrm>
                  <a:off x="155979" y="641843"/>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圆柱形 60"/>
                <p:cNvSpPr>
                  <a:spLocks/>
                </p:cNvSpPr>
                <p:nvPr/>
              </p:nvSpPr>
              <p:spPr bwMode="auto">
                <a:xfrm>
                  <a:off x="1072985"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圆柱形 61"/>
                <p:cNvSpPr>
                  <a:spLocks/>
                </p:cNvSpPr>
                <p:nvPr/>
              </p:nvSpPr>
              <p:spPr bwMode="auto">
                <a:xfrm>
                  <a:off x="1925379"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圆柱形 62"/>
                <p:cNvSpPr>
                  <a:spLocks/>
                </p:cNvSpPr>
                <p:nvPr/>
              </p:nvSpPr>
              <p:spPr bwMode="auto">
                <a:xfrm>
                  <a:off x="2849312" y="641846"/>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圆柱形 63"/>
                <p:cNvSpPr>
                  <a:spLocks/>
                </p:cNvSpPr>
                <p:nvPr/>
              </p:nvSpPr>
              <p:spPr bwMode="auto">
                <a:xfrm>
                  <a:off x="155979"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圆柱形 64"/>
                <p:cNvSpPr>
                  <a:spLocks/>
                </p:cNvSpPr>
                <p:nvPr/>
              </p:nvSpPr>
              <p:spPr bwMode="auto">
                <a:xfrm>
                  <a:off x="1072985"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圆柱形 65"/>
                <p:cNvSpPr>
                  <a:spLocks/>
                </p:cNvSpPr>
                <p:nvPr/>
              </p:nvSpPr>
              <p:spPr bwMode="auto">
                <a:xfrm>
                  <a:off x="1925379"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圆柱形 66"/>
                <p:cNvSpPr>
                  <a:spLocks/>
                </p:cNvSpPr>
                <p:nvPr/>
              </p:nvSpPr>
              <p:spPr bwMode="auto">
                <a:xfrm>
                  <a:off x="2849312" y="1167281"/>
                  <a:ext cx="704437" cy="367705"/>
                </a:xfrm>
                <a:prstGeom prst="can">
                  <a:avLst>
                    <a:gd name="adj" fmla="val 25000"/>
                  </a:avLst>
                </a:prstGeom>
                <a:solidFill>
                  <a:srgbClr val="70AD47"/>
                </a:solidFill>
                <a:ln w="19050">
                  <a:noFill/>
                  <a:bevel/>
                  <a:headEnd/>
                  <a:tailEnd/>
                </a:ln>
              </p:spPr>
              <p:txBody>
                <a:bodyPr anchor="ctr"/>
                <a:lstStyle/>
                <a:p>
                  <a:pPr algn="ctr" eaLnBrk="1" hangingPunct="1">
                    <a:buFont typeface="Arial" pitchFamily="34" charset="0"/>
                    <a:buNone/>
                  </a:pPr>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9" name="文本框 56"/>
              <p:cNvSpPr>
                <a:spLocks noChangeArrowheads="1"/>
              </p:cNvSpPr>
              <p:nvPr/>
            </p:nvSpPr>
            <p:spPr bwMode="auto">
              <a:xfrm>
                <a:off x="5464552" y="1417951"/>
                <a:ext cx="1110679" cy="262371"/>
              </a:xfrm>
              <a:prstGeom prst="rect">
                <a:avLst/>
              </a:prstGeom>
              <a:noFill/>
              <a:ln w="9525">
                <a:noFill/>
                <a:miter lim="800000"/>
                <a:headEnd/>
                <a:tailEnd/>
              </a:ln>
            </p:spPr>
            <p:txBody>
              <a:bodyPr wrap="none">
                <a:spAutoFit/>
              </a:bodyPr>
              <a:lstStyle/>
              <a:p>
                <a:pPr eaLnBrk="1" hangingPunct="1">
                  <a:buFont typeface="Arial" pitchFamily="34" charset="0"/>
                  <a:buNone/>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обработки</a:t>
                </a:r>
              </a:p>
            </p:txBody>
          </p:sp>
          <p:sp>
            <p:nvSpPr>
              <p:cNvPr id="20" name="文本框 57"/>
              <p:cNvSpPr>
                <a:spLocks noChangeArrowheads="1"/>
              </p:cNvSpPr>
              <p:nvPr/>
            </p:nvSpPr>
            <p:spPr bwMode="auto">
              <a:xfrm>
                <a:off x="5910415" y="1862194"/>
                <a:ext cx="1169498" cy="262371"/>
              </a:xfrm>
              <a:prstGeom prst="rect">
                <a:avLst/>
              </a:prstGeom>
              <a:noFill/>
              <a:ln w="9525">
                <a:noFill/>
                <a:miter lim="800000"/>
                <a:headEnd/>
                <a:tailEnd/>
              </a:ln>
            </p:spPr>
            <p:txBody>
              <a:bodyPr wrap="none">
                <a:spAutoFit/>
              </a:bodyPr>
              <a:lstStyle/>
              <a:p>
                <a:pPr eaLnBrk="1" hangingPunct="1">
                  <a:buFont typeface="Arial" pitchFamily="34" charset="0"/>
                  <a:buNone/>
                </a:pPr>
                <a:r>
                  <a:rPr lang="ru-RU" sz="120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Пул отпечатков</a:t>
                </a:r>
              </a:p>
            </p:txBody>
          </p:sp>
          <p:sp>
            <p:nvSpPr>
              <p:cNvPr id="21" name="手杖形箭头 53"/>
              <p:cNvSpPr>
                <a:spLocks noChangeArrowheads="1"/>
              </p:cNvSpPr>
              <p:nvPr/>
            </p:nvSpPr>
            <p:spPr bwMode="auto">
              <a:xfrm>
                <a:off x="4259550" y="1154241"/>
                <a:ext cx="2306142" cy="293891"/>
              </a:xfrm>
              <a:custGeom>
                <a:avLst/>
                <a:gdLst>
                  <a:gd name="T0" fmla="*/ 983037 w 21600"/>
                  <a:gd name="T1" fmla="*/ 0 h 21600"/>
                  <a:gd name="T2" fmla="*/ 324668 w 21600"/>
                  <a:gd name="T3" fmla="*/ 569913 h 21600"/>
                  <a:gd name="T4" fmla="*/ 1033518 w 21600"/>
                  <a:gd name="T5" fmla="*/ 219258 h 21600"/>
                  <a:gd name="T6" fmla="*/ 1664468 w 21600"/>
                  <a:gd name="T7" fmla="*/ 376908 h 21600"/>
                  <a:gd name="T8" fmla="*/ 2295525 w 21600"/>
                  <a:gd name="T9" fmla="*/ 219258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虚尾箭头 47"/>
              <p:cNvSpPr>
                <a:spLocks noChangeArrowheads="1"/>
              </p:cNvSpPr>
              <p:nvPr/>
            </p:nvSpPr>
            <p:spPr bwMode="auto">
              <a:xfrm rot="13766904">
                <a:off x="4635966" y="1985731"/>
                <a:ext cx="336947" cy="284163"/>
              </a:xfrm>
              <a:custGeom>
                <a:avLst/>
                <a:gdLst>
                  <a:gd name="T0" fmla="*/ 216790 w 21600"/>
                  <a:gd name="T1" fmla="*/ 0 h 21600"/>
                  <a:gd name="T2" fmla="*/ 0 w 21600"/>
                  <a:gd name="T3" fmla="*/ 142082 h 21600"/>
                  <a:gd name="T4" fmla="*/ 216790 w 21600"/>
                  <a:gd name="T5" fmla="*/ 284163 h 21600"/>
                  <a:gd name="T6" fmla="*/ 449263 w 21600"/>
                  <a:gd name="T7" fmla="*/ 142082 h 21600"/>
                  <a:gd name="T8" fmla="*/ 17694720 60000 65536"/>
                  <a:gd name="T9" fmla="*/ 11796480 60000 65536"/>
                  <a:gd name="T10" fmla="*/ 5898240 60000 65536"/>
                  <a:gd name="T11" fmla="*/ 0 60000 65536"/>
                  <a:gd name="T12" fmla="*/ 3375 w 21600"/>
                  <a:gd name="T13" fmla="*/ 6780 h 21600"/>
                  <a:gd name="T14" fmla="*/ 17440 w 21600"/>
                  <a:gd name="T15" fmla="*/ 14820 h 21600"/>
                </a:gdLst>
                <a:ahLst/>
                <a:cxnLst>
                  <a:cxn ang="T8">
                    <a:pos x="T0" y="T1"/>
                  </a:cxn>
                  <a:cxn ang="T9">
                    <a:pos x="T2" y="T3"/>
                  </a:cxn>
                  <a:cxn ang="T10">
                    <a:pos x="T4" y="T5"/>
                  </a:cxn>
                  <a:cxn ang="T11">
                    <a:pos x="T6" y="T7"/>
                  </a:cxn>
                </a:cxnLst>
                <a:rect l="T12" t="T13" r="T14" b="T15"/>
                <a:pathLst>
                  <a:path w="21600" h="21600">
                    <a:moveTo>
                      <a:pt x="10423" y="0"/>
                    </a:moveTo>
                    <a:lnTo>
                      <a:pt x="10423" y="6780"/>
                    </a:lnTo>
                    <a:lnTo>
                      <a:pt x="3375" y="6780"/>
                    </a:lnTo>
                    <a:lnTo>
                      <a:pt x="3375" y="14820"/>
                    </a:lnTo>
                    <a:lnTo>
                      <a:pt x="10423" y="14820"/>
                    </a:lnTo>
                    <a:lnTo>
                      <a:pt x="10423" y="21600"/>
                    </a:lnTo>
                    <a:lnTo>
                      <a:pt x="21600" y="10800"/>
                    </a:lnTo>
                    <a:lnTo>
                      <a:pt x="10423" y="0"/>
                    </a:lnTo>
                    <a:close/>
                  </a:path>
                  <a:path w="21600" h="21600">
                    <a:moveTo>
                      <a:pt x="1350" y="6780"/>
                    </a:moveTo>
                    <a:lnTo>
                      <a:pt x="1350" y="14820"/>
                    </a:lnTo>
                    <a:lnTo>
                      <a:pt x="2700" y="14820"/>
                    </a:lnTo>
                    <a:lnTo>
                      <a:pt x="2700" y="6780"/>
                    </a:lnTo>
                    <a:lnTo>
                      <a:pt x="1350" y="6780"/>
                    </a:lnTo>
                    <a:close/>
                  </a:path>
                  <a:path w="21600" h="21600">
                    <a:moveTo>
                      <a:pt x="0" y="6780"/>
                    </a:moveTo>
                    <a:lnTo>
                      <a:pt x="0" y="14820"/>
                    </a:lnTo>
                    <a:lnTo>
                      <a:pt x="675" y="14820"/>
                    </a:lnTo>
                    <a:lnTo>
                      <a:pt x="675" y="6780"/>
                    </a:lnTo>
                    <a:lnTo>
                      <a:pt x="0" y="6780"/>
                    </a:lnTo>
                    <a:close/>
                  </a:path>
                </a:pathLst>
              </a:custGeom>
              <a:gradFill rotWithShape="1">
                <a:gsLst>
                  <a:gs pos="0">
                    <a:srgbClr val="E23A0C"/>
                  </a:gs>
                  <a:gs pos="50000">
                    <a:srgbClr val="F8A662"/>
                  </a:gs>
                  <a:gs pos="100000">
                    <a:srgbClr val="E1ECFA"/>
                  </a:gs>
                </a:gsLst>
                <a:lin ang="10800000" scaled="1"/>
              </a:gradFill>
              <a:ln w="12700" cap="flat" cmpd="sng">
                <a:noFill/>
                <a:bevel/>
                <a:headEnd/>
                <a:tailEnd/>
              </a:ln>
            </p:spPr>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虚尾箭头 48"/>
              <p:cNvSpPr>
                <a:spLocks noChangeArrowheads="1"/>
              </p:cNvSpPr>
              <p:nvPr/>
            </p:nvSpPr>
            <p:spPr bwMode="auto">
              <a:xfrm rot="18390339">
                <a:off x="5546384" y="1969200"/>
                <a:ext cx="336947" cy="284162"/>
              </a:xfrm>
              <a:custGeom>
                <a:avLst/>
                <a:gdLst>
                  <a:gd name="T0" fmla="*/ 216790 w 21600"/>
                  <a:gd name="T1" fmla="*/ 0 h 21600"/>
                  <a:gd name="T2" fmla="*/ 0 w 21600"/>
                  <a:gd name="T3" fmla="*/ 142081 h 21600"/>
                  <a:gd name="T4" fmla="*/ 216790 w 21600"/>
                  <a:gd name="T5" fmla="*/ 284162 h 21600"/>
                  <a:gd name="T6" fmla="*/ 449262 w 21600"/>
                  <a:gd name="T7" fmla="*/ 142081 h 21600"/>
                  <a:gd name="T8" fmla="*/ 17694720 60000 65536"/>
                  <a:gd name="T9" fmla="*/ 11796480 60000 65536"/>
                  <a:gd name="T10" fmla="*/ 5898240 60000 65536"/>
                  <a:gd name="T11" fmla="*/ 0 60000 65536"/>
                  <a:gd name="T12" fmla="*/ 3375 w 21600"/>
                  <a:gd name="T13" fmla="*/ 6780 h 21600"/>
                  <a:gd name="T14" fmla="*/ 17440 w 21600"/>
                  <a:gd name="T15" fmla="*/ 14820 h 21600"/>
                </a:gdLst>
                <a:ahLst/>
                <a:cxnLst>
                  <a:cxn ang="T8">
                    <a:pos x="T0" y="T1"/>
                  </a:cxn>
                  <a:cxn ang="T9">
                    <a:pos x="T2" y="T3"/>
                  </a:cxn>
                  <a:cxn ang="T10">
                    <a:pos x="T4" y="T5"/>
                  </a:cxn>
                  <a:cxn ang="T11">
                    <a:pos x="T6" y="T7"/>
                  </a:cxn>
                </a:cxnLst>
                <a:rect l="T12" t="T13" r="T14" b="T15"/>
                <a:pathLst>
                  <a:path w="21600" h="21600">
                    <a:moveTo>
                      <a:pt x="10423" y="0"/>
                    </a:moveTo>
                    <a:lnTo>
                      <a:pt x="10423" y="6780"/>
                    </a:lnTo>
                    <a:lnTo>
                      <a:pt x="3375" y="6780"/>
                    </a:lnTo>
                    <a:lnTo>
                      <a:pt x="3375" y="14820"/>
                    </a:lnTo>
                    <a:lnTo>
                      <a:pt x="10423" y="14820"/>
                    </a:lnTo>
                    <a:lnTo>
                      <a:pt x="10423" y="21600"/>
                    </a:lnTo>
                    <a:lnTo>
                      <a:pt x="21600" y="10800"/>
                    </a:lnTo>
                    <a:lnTo>
                      <a:pt x="10423" y="0"/>
                    </a:lnTo>
                    <a:close/>
                  </a:path>
                  <a:path w="21600" h="21600">
                    <a:moveTo>
                      <a:pt x="1350" y="6780"/>
                    </a:moveTo>
                    <a:lnTo>
                      <a:pt x="1350" y="14820"/>
                    </a:lnTo>
                    <a:lnTo>
                      <a:pt x="2700" y="14820"/>
                    </a:lnTo>
                    <a:lnTo>
                      <a:pt x="2700" y="6780"/>
                    </a:lnTo>
                    <a:lnTo>
                      <a:pt x="1350" y="6780"/>
                    </a:lnTo>
                    <a:close/>
                  </a:path>
                  <a:path w="21600" h="21600">
                    <a:moveTo>
                      <a:pt x="0" y="6780"/>
                    </a:moveTo>
                    <a:lnTo>
                      <a:pt x="0" y="14820"/>
                    </a:lnTo>
                    <a:lnTo>
                      <a:pt x="675" y="14820"/>
                    </a:lnTo>
                    <a:lnTo>
                      <a:pt x="675" y="6780"/>
                    </a:lnTo>
                    <a:lnTo>
                      <a:pt x="0" y="6780"/>
                    </a:lnTo>
                    <a:close/>
                  </a:path>
                </a:pathLst>
              </a:custGeom>
              <a:gradFill rotWithShape="1">
                <a:gsLst>
                  <a:gs pos="0">
                    <a:srgbClr val="E23A0C"/>
                  </a:gs>
                  <a:gs pos="50000">
                    <a:srgbClr val="F8A662"/>
                  </a:gs>
                  <a:gs pos="100000">
                    <a:srgbClr val="E1ECFA"/>
                  </a:gs>
                </a:gsLst>
                <a:lin ang="10800000" scaled="1"/>
              </a:gradFill>
              <a:ln w="12700" cap="flat" cmpd="sng">
                <a:noFill/>
                <a:bevel/>
                <a:headEnd/>
                <a:tailEnd/>
              </a:ln>
            </p:spPr>
            <p:txBody>
              <a:bodyPr anchor="ct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TextBox 156"/>
              <p:cNvSpPr txBox="1">
                <a:spLocks noChangeArrowheads="1"/>
              </p:cNvSpPr>
              <p:nvPr/>
            </p:nvSpPr>
            <p:spPr bwMode="auto">
              <a:xfrm>
                <a:off x="4423349" y="3285228"/>
                <a:ext cx="2394315" cy="43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5716" rIns="0" bIns="45716">
                <a:spAutoFit/>
              </a:bodyPr>
              <a:lstStyle>
                <a:lvl1pPr defTabSz="1217613">
                  <a:lnSpc>
                    <a:spcPct val="90000"/>
                  </a:lnSpc>
                  <a:spcBef>
                    <a:spcPts val="1000"/>
                  </a:spcBef>
                  <a:buFont typeface="Arial" pitchFamily="34" charset="0"/>
                  <a:buChar char="•"/>
                  <a:defRPr kumimoji="1" sz="2800">
                    <a:solidFill>
                      <a:schemeClr val="tx1"/>
                    </a:solidFill>
                    <a:latin typeface="Arial" pitchFamily="34" charset="0"/>
                    <a:ea typeface="宋体" pitchFamily="2" charset="-122"/>
                  </a:defRPr>
                </a:lvl1pPr>
                <a:lvl2pPr marL="742950" indent="-285750" defTabSz="1217613">
                  <a:lnSpc>
                    <a:spcPct val="90000"/>
                  </a:lnSpc>
                  <a:spcBef>
                    <a:spcPts val="500"/>
                  </a:spcBef>
                  <a:buFont typeface="Arial" pitchFamily="34" charset="0"/>
                  <a:buChar char="•"/>
                  <a:defRPr kumimoji="1" sz="2400">
                    <a:solidFill>
                      <a:schemeClr val="tx1"/>
                    </a:solidFill>
                    <a:latin typeface="Arial" pitchFamily="34" charset="0"/>
                    <a:ea typeface="宋体" pitchFamily="2" charset="-122"/>
                  </a:defRPr>
                </a:lvl2pPr>
                <a:lvl3pPr marL="1143000" indent="-228600" defTabSz="1217613">
                  <a:lnSpc>
                    <a:spcPct val="90000"/>
                  </a:lnSpc>
                  <a:spcBef>
                    <a:spcPts val="500"/>
                  </a:spcBef>
                  <a:buFont typeface="Arial" pitchFamily="34" charset="0"/>
                  <a:buChar char="•"/>
                  <a:defRPr kumimoji="1" sz="2000">
                    <a:solidFill>
                      <a:schemeClr val="tx1"/>
                    </a:solidFill>
                    <a:latin typeface="Arial" pitchFamily="34" charset="0"/>
                    <a:ea typeface="宋体" pitchFamily="2" charset="-122"/>
                  </a:defRPr>
                </a:lvl3pPr>
                <a:lvl4pPr marL="1600200" indent="-228600" defTabSz="1217613">
                  <a:lnSpc>
                    <a:spcPct val="90000"/>
                  </a:lnSpc>
                  <a:spcBef>
                    <a:spcPts val="500"/>
                  </a:spcBef>
                  <a:buFont typeface="Arial" pitchFamily="34" charset="0"/>
                  <a:buChar char="•"/>
                  <a:defRPr kumimoji="1">
                    <a:solidFill>
                      <a:schemeClr val="tx1"/>
                    </a:solidFill>
                    <a:latin typeface="Arial" pitchFamily="34" charset="0"/>
                    <a:ea typeface="宋体" pitchFamily="2" charset="-122"/>
                  </a:defRPr>
                </a:lvl4pPr>
                <a:lvl5pPr marL="2057400" indent="-228600" defTabSz="1217613">
                  <a:lnSpc>
                    <a:spcPct val="90000"/>
                  </a:lnSpc>
                  <a:spcBef>
                    <a:spcPts val="500"/>
                  </a:spcBef>
                  <a:buFont typeface="Arial" pitchFamily="34" charset="0"/>
                  <a:buChar char="•"/>
                  <a:defRPr kumimoji="1">
                    <a:solidFill>
                      <a:schemeClr val="tx1"/>
                    </a:solidFill>
                    <a:latin typeface="Arial" pitchFamily="34" charset="0"/>
                    <a:ea typeface="宋体" pitchFamily="2" charset="-122"/>
                  </a:defRPr>
                </a:lvl5pPr>
                <a:lvl6pPr marL="25146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6pPr>
                <a:lvl7pPr marL="29718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7pPr>
                <a:lvl8pPr marL="34290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8pPr>
                <a:lvl9pPr marL="3886200" indent="-228600" defTabSz="1217613" eaLnBrk="0" fontAlgn="base" hangingPunct="0">
                  <a:lnSpc>
                    <a:spcPct val="90000"/>
                  </a:lnSpc>
                  <a:spcBef>
                    <a:spcPts val="500"/>
                  </a:spcBef>
                  <a:spcAft>
                    <a:spcPct val="0"/>
                  </a:spcAft>
                  <a:buFont typeface="Arial" pitchFamily="34" charset="0"/>
                  <a:buChar char="•"/>
                  <a:defRPr kumimoji="1">
                    <a:solidFill>
                      <a:schemeClr val="tx1"/>
                    </a:solidFill>
                    <a:latin typeface="Arial" pitchFamily="34" charset="0"/>
                    <a:ea typeface="宋体" pitchFamily="2" charset="-122"/>
                  </a:defRPr>
                </a:lvl9pPr>
              </a:lstStyle>
              <a:p>
                <a:pPr algn="ctr" eaLnBrk="1" hangingPunct="1">
                  <a:lnSpc>
                    <a:spcPct val="100000"/>
                  </a:lnSpc>
                  <a:spcBef>
                    <a:spcPct val="0"/>
                  </a:spcBef>
                  <a:buFontTx/>
                  <a:buNone/>
                </a:pP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Решение централизованного резервного копирования данных</a:t>
                </a:r>
              </a:p>
            </p:txBody>
          </p:sp>
          <p:grpSp>
            <p:nvGrpSpPr>
              <p:cNvPr id="25" name="组合 24"/>
              <p:cNvGrpSpPr/>
              <p:nvPr/>
            </p:nvGrpSpPr>
            <p:grpSpPr>
              <a:xfrm>
                <a:off x="4458054" y="2292660"/>
                <a:ext cx="1569082" cy="999129"/>
                <a:chOff x="6192595" y="2412582"/>
                <a:chExt cx="1569082" cy="999129"/>
              </a:xfrm>
            </p:grpSpPr>
            <p:sp>
              <p:nvSpPr>
                <p:cNvPr id="26" name="AutoShape 2"/>
                <p:cNvSpPr>
                  <a:spLocks noChangeArrowheads="1"/>
                </p:cNvSpPr>
                <p:nvPr/>
              </p:nvSpPr>
              <p:spPr bwMode="auto">
                <a:xfrm>
                  <a:off x="6192595" y="2412582"/>
                  <a:ext cx="1569082" cy="999129"/>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90000"/>
                    </a:lnSpc>
                    <a:spcBef>
                      <a:spcPct val="20000"/>
                    </a:spcBef>
                    <a:buClr>
                      <a:srgbClr val="D30202"/>
                    </a:buClr>
                    <a:buSzPct val="66000"/>
                    <a:buFont typeface="Lucida Grande"/>
                    <a:buNone/>
                  </a:pPr>
                  <a:endParaRPr lang="en-US" altLang="zh-CN" sz="12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Freeform 1255"/>
                <p:cNvSpPr>
                  <a:spLocks noEditPoints="1"/>
                </p:cNvSpPr>
                <p:nvPr/>
              </p:nvSpPr>
              <p:spPr bwMode="auto">
                <a:xfrm>
                  <a:off x="6437404" y="2620381"/>
                  <a:ext cx="321869" cy="519383"/>
                </a:xfrm>
                <a:custGeom>
                  <a:avLst/>
                  <a:gdLst>
                    <a:gd name="T0" fmla="*/ 222 w 227"/>
                    <a:gd name="T1" fmla="*/ 2 h 512"/>
                    <a:gd name="T2" fmla="*/ 227 w 227"/>
                    <a:gd name="T3" fmla="*/ 11 h 512"/>
                    <a:gd name="T4" fmla="*/ 226 w 227"/>
                    <a:gd name="T5" fmla="*/ 506 h 512"/>
                    <a:gd name="T6" fmla="*/ 219 w 227"/>
                    <a:gd name="T7" fmla="*/ 511 h 512"/>
                    <a:gd name="T8" fmla="*/ 8 w 227"/>
                    <a:gd name="T9" fmla="*/ 511 h 512"/>
                    <a:gd name="T10" fmla="*/ 2 w 227"/>
                    <a:gd name="T11" fmla="*/ 506 h 512"/>
                    <a:gd name="T12" fmla="*/ 0 w 227"/>
                    <a:gd name="T13" fmla="*/ 11 h 512"/>
                    <a:gd name="T14" fmla="*/ 5 w 227"/>
                    <a:gd name="T15" fmla="*/ 2 h 512"/>
                    <a:gd name="T16" fmla="*/ 46 w 227"/>
                    <a:gd name="T17" fmla="*/ 50 h 512"/>
                    <a:gd name="T18" fmla="*/ 189 w 227"/>
                    <a:gd name="T19" fmla="*/ 53 h 512"/>
                    <a:gd name="T20" fmla="*/ 193 w 227"/>
                    <a:gd name="T21" fmla="*/ 60 h 512"/>
                    <a:gd name="T22" fmla="*/ 191 w 227"/>
                    <a:gd name="T23" fmla="*/ 98 h 512"/>
                    <a:gd name="T24" fmla="*/ 185 w 227"/>
                    <a:gd name="T25" fmla="*/ 103 h 512"/>
                    <a:gd name="T26" fmla="*/ 41 w 227"/>
                    <a:gd name="T27" fmla="*/ 103 h 512"/>
                    <a:gd name="T28" fmla="*/ 36 w 227"/>
                    <a:gd name="T29" fmla="*/ 97 h 512"/>
                    <a:gd name="T30" fmla="*/ 35 w 227"/>
                    <a:gd name="T31" fmla="*/ 58 h 512"/>
                    <a:gd name="T32" fmla="*/ 39 w 227"/>
                    <a:gd name="T33" fmla="*/ 52 h 512"/>
                    <a:gd name="T34" fmla="*/ 181 w 227"/>
                    <a:gd name="T35" fmla="*/ 119 h 512"/>
                    <a:gd name="T36" fmla="*/ 189 w 227"/>
                    <a:gd name="T37" fmla="*/ 122 h 512"/>
                    <a:gd name="T38" fmla="*/ 193 w 227"/>
                    <a:gd name="T39" fmla="*/ 129 h 512"/>
                    <a:gd name="T40" fmla="*/ 191 w 227"/>
                    <a:gd name="T41" fmla="*/ 168 h 512"/>
                    <a:gd name="T42" fmla="*/ 184 w 227"/>
                    <a:gd name="T43" fmla="*/ 173 h 512"/>
                    <a:gd name="T44" fmla="*/ 41 w 227"/>
                    <a:gd name="T45" fmla="*/ 172 h 512"/>
                    <a:gd name="T46" fmla="*/ 35 w 227"/>
                    <a:gd name="T47" fmla="*/ 166 h 512"/>
                    <a:gd name="T48" fmla="*/ 35 w 227"/>
                    <a:gd name="T49" fmla="*/ 127 h 512"/>
                    <a:gd name="T50" fmla="*/ 40 w 227"/>
                    <a:gd name="T51" fmla="*/ 121 h 512"/>
                    <a:gd name="T52" fmla="*/ 182 w 227"/>
                    <a:gd name="T53" fmla="*/ 189 h 512"/>
                    <a:gd name="T54" fmla="*/ 190 w 227"/>
                    <a:gd name="T55" fmla="*/ 192 h 512"/>
                    <a:gd name="T56" fmla="*/ 193 w 227"/>
                    <a:gd name="T57" fmla="*/ 199 h 512"/>
                    <a:gd name="T58" fmla="*/ 191 w 227"/>
                    <a:gd name="T59" fmla="*/ 238 h 512"/>
                    <a:gd name="T60" fmla="*/ 184 w 227"/>
                    <a:gd name="T61" fmla="*/ 242 h 512"/>
                    <a:gd name="T62" fmla="*/ 40 w 227"/>
                    <a:gd name="T63" fmla="*/ 241 h 512"/>
                    <a:gd name="T64" fmla="*/ 35 w 227"/>
                    <a:gd name="T65" fmla="*/ 235 h 512"/>
                    <a:gd name="T66" fmla="*/ 35 w 227"/>
                    <a:gd name="T67" fmla="*/ 196 h 512"/>
                    <a:gd name="T68" fmla="*/ 40 w 227"/>
                    <a:gd name="T69" fmla="*/ 190 h 512"/>
                    <a:gd name="T70" fmla="*/ 182 w 227"/>
                    <a:gd name="T71" fmla="*/ 258 h 512"/>
                    <a:gd name="T72" fmla="*/ 190 w 227"/>
                    <a:gd name="T73" fmla="*/ 262 h 512"/>
                    <a:gd name="T74" fmla="*/ 193 w 227"/>
                    <a:gd name="T75" fmla="*/ 269 h 512"/>
                    <a:gd name="T76" fmla="*/ 190 w 227"/>
                    <a:gd name="T77" fmla="*/ 308 h 512"/>
                    <a:gd name="T78" fmla="*/ 183 w 227"/>
                    <a:gd name="T79" fmla="*/ 312 h 512"/>
                    <a:gd name="T80" fmla="*/ 40 w 227"/>
                    <a:gd name="T81" fmla="*/ 310 h 512"/>
                    <a:gd name="T82" fmla="*/ 35 w 227"/>
                    <a:gd name="T83" fmla="*/ 304 h 512"/>
                    <a:gd name="T84" fmla="*/ 35 w 227"/>
                    <a:gd name="T85" fmla="*/ 265 h 512"/>
                    <a:gd name="T86" fmla="*/ 41 w 227"/>
                    <a:gd name="T87" fmla="*/ 259 h 512"/>
                    <a:gd name="T88" fmla="*/ 117 w 227"/>
                    <a:gd name="T89" fmla="*/ 442 h 512"/>
                    <a:gd name="T90" fmla="*/ 126 w 227"/>
                    <a:gd name="T91" fmla="*/ 448 h 512"/>
                    <a:gd name="T92" fmla="*/ 128 w 227"/>
                    <a:gd name="T93" fmla="*/ 459 h 512"/>
                    <a:gd name="T94" fmla="*/ 124 w 227"/>
                    <a:gd name="T95" fmla="*/ 469 h 512"/>
                    <a:gd name="T96" fmla="*/ 114 w 227"/>
                    <a:gd name="T97" fmla="*/ 473 h 512"/>
                    <a:gd name="T98" fmla="*/ 104 w 227"/>
                    <a:gd name="T99" fmla="*/ 469 h 512"/>
                    <a:gd name="T100" fmla="*/ 99 w 227"/>
                    <a:gd name="T101" fmla="*/ 459 h 512"/>
                    <a:gd name="T102" fmla="*/ 102 w 227"/>
                    <a:gd name="T103" fmla="*/ 448 h 512"/>
                    <a:gd name="T104" fmla="*/ 111 w 227"/>
                    <a:gd name="T105" fmla="*/ 442 h 512"/>
                    <a:gd name="T106" fmla="*/ 191 w 227"/>
                    <a:gd name="T107" fmla="*/ 392 h 512"/>
                    <a:gd name="T108" fmla="*/ 191 w 227"/>
                    <a:gd name="T109" fmla="*/ 402 h 512"/>
                    <a:gd name="T110" fmla="*/ 38 w 227"/>
                    <a:gd name="T111" fmla="*/ 403 h 512"/>
                    <a:gd name="T112" fmla="*/ 35 w 227"/>
                    <a:gd name="T113" fmla="*/ 394 h 512"/>
                    <a:gd name="T114" fmla="*/ 39 w 227"/>
                    <a:gd name="T115" fmla="*/ 391 h 512"/>
                    <a:gd name="T116" fmla="*/ 192 w 227"/>
                    <a:gd name="T117" fmla="*/ 377 h 512"/>
                    <a:gd name="T118" fmla="*/ 190 w 227"/>
                    <a:gd name="T119" fmla="*/ 385 h 512"/>
                    <a:gd name="T120" fmla="*/ 36 w 227"/>
                    <a:gd name="T121" fmla="*/ 384 h 512"/>
                    <a:gd name="T122" fmla="*/ 36 w 227"/>
                    <a:gd name="T12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512">
                      <a:moveTo>
                        <a:pt x="12" y="0"/>
                      </a:moveTo>
                      <a:lnTo>
                        <a:pt x="215" y="0"/>
                      </a:lnTo>
                      <a:lnTo>
                        <a:pt x="216" y="0"/>
                      </a:lnTo>
                      <a:lnTo>
                        <a:pt x="216" y="0"/>
                      </a:lnTo>
                      <a:lnTo>
                        <a:pt x="217" y="0"/>
                      </a:lnTo>
                      <a:lnTo>
                        <a:pt x="217" y="0"/>
                      </a:lnTo>
                      <a:lnTo>
                        <a:pt x="218" y="0"/>
                      </a:lnTo>
                      <a:lnTo>
                        <a:pt x="219" y="1"/>
                      </a:lnTo>
                      <a:lnTo>
                        <a:pt x="219" y="1"/>
                      </a:lnTo>
                      <a:lnTo>
                        <a:pt x="220" y="1"/>
                      </a:lnTo>
                      <a:lnTo>
                        <a:pt x="220" y="1"/>
                      </a:lnTo>
                      <a:lnTo>
                        <a:pt x="221" y="1"/>
                      </a:lnTo>
                      <a:lnTo>
                        <a:pt x="221" y="2"/>
                      </a:lnTo>
                      <a:lnTo>
                        <a:pt x="222" y="2"/>
                      </a:lnTo>
                      <a:lnTo>
                        <a:pt x="222" y="2"/>
                      </a:lnTo>
                      <a:lnTo>
                        <a:pt x="223" y="4"/>
                      </a:lnTo>
                      <a:lnTo>
                        <a:pt x="223" y="4"/>
                      </a:lnTo>
                      <a:lnTo>
                        <a:pt x="224" y="5"/>
                      </a:lnTo>
                      <a:lnTo>
                        <a:pt x="224" y="5"/>
                      </a:lnTo>
                      <a:lnTo>
                        <a:pt x="224" y="5"/>
                      </a:lnTo>
                      <a:lnTo>
                        <a:pt x="225" y="6"/>
                      </a:lnTo>
                      <a:lnTo>
                        <a:pt x="225" y="6"/>
                      </a:lnTo>
                      <a:lnTo>
                        <a:pt x="225" y="7"/>
                      </a:lnTo>
                      <a:lnTo>
                        <a:pt x="226" y="7"/>
                      </a:lnTo>
                      <a:lnTo>
                        <a:pt x="226" y="8"/>
                      </a:lnTo>
                      <a:lnTo>
                        <a:pt x="226" y="8"/>
                      </a:lnTo>
                      <a:lnTo>
                        <a:pt x="226" y="9"/>
                      </a:lnTo>
                      <a:lnTo>
                        <a:pt x="226" y="9"/>
                      </a:lnTo>
                      <a:lnTo>
                        <a:pt x="227" y="10"/>
                      </a:lnTo>
                      <a:lnTo>
                        <a:pt x="227" y="11"/>
                      </a:lnTo>
                      <a:lnTo>
                        <a:pt x="227" y="11"/>
                      </a:lnTo>
                      <a:lnTo>
                        <a:pt x="227" y="12"/>
                      </a:lnTo>
                      <a:lnTo>
                        <a:pt x="227" y="12"/>
                      </a:lnTo>
                      <a:lnTo>
                        <a:pt x="227" y="13"/>
                      </a:lnTo>
                      <a:lnTo>
                        <a:pt x="227" y="499"/>
                      </a:lnTo>
                      <a:lnTo>
                        <a:pt x="227" y="500"/>
                      </a:lnTo>
                      <a:lnTo>
                        <a:pt x="227" y="500"/>
                      </a:lnTo>
                      <a:lnTo>
                        <a:pt x="227" y="502"/>
                      </a:lnTo>
                      <a:lnTo>
                        <a:pt x="227" y="502"/>
                      </a:lnTo>
                      <a:lnTo>
                        <a:pt x="227" y="503"/>
                      </a:lnTo>
                      <a:lnTo>
                        <a:pt x="226" y="503"/>
                      </a:lnTo>
                      <a:lnTo>
                        <a:pt x="226" y="504"/>
                      </a:lnTo>
                      <a:lnTo>
                        <a:pt x="226" y="505"/>
                      </a:lnTo>
                      <a:lnTo>
                        <a:pt x="226" y="505"/>
                      </a:lnTo>
                      <a:lnTo>
                        <a:pt x="226" y="506"/>
                      </a:lnTo>
                      <a:lnTo>
                        <a:pt x="225" y="506"/>
                      </a:lnTo>
                      <a:lnTo>
                        <a:pt x="225" y="507"/>
                      </a:lnTo>
                      <a:lnTo>
                        <a:pt x="225" y="507"/>
                      </a:lnTo>
                      <a:lnTo>
                        <a:pt x="224" y="508"/>
                      </a:lnTo>
                      <a:lnTo>
                        <a:pt x="224" y="508"/>
                      </a:lnTo>
                      <a:lnTo>
                        <a:pt x="224" y="508"/>
                      </a:lnTo>
                      <a:lnTo>
                        <a:pt x="223" y="509"/>
                      </a:lnTo>
                      <a:lnTo>
                        <a:pt x="223" y="509"/>
                      </a:lnTo>
                      <a:lnTo>
                        <a:pt x="222" y="510"/>
                      </a:lnTo>
                      <a:lnTo>
                        <a:pt x="222" y="510"/>
                      </a:lnTo>
                      <a:lnTo>
                        <a:pt x="221" y="510"/>
                      </a:lnTo>
                      <a:lnTo>
                        <a:pt x="221" y="511"/>
                      </a:lnTo>
                      <a:lnTo>
                        <a:pt x="220" y="511"/>
                      </a:lnTo>
                      <a:lnTo>
                        <a:pt x="220" y="511"/>
                      </a:lnTo>
                      <a:lnTo>
                        <a:pt x="219" y="511"/>
                      </a:lnTo>
                      <a:lnTo>
                        <a:pt x="219" y="511"/>
                      </a:lnTo>
                      <a:lnTo>
                        <a:pt x="218" y="512"/>
                      </a:lnTo>
                      <a:lnTo>
                        <a:pt x="217" y="512"/>
                      </a:lnTo>
                      <a:lnTo>
                        <a:pt x="217" y="512"/>
                      </a:lnTo>
                      <a:lnTo>
                        <a:pt x="216" y="512"/>
                      </a:lnTo>
                      <a:lnTo>
                        <a:pt x="216" y="512"/>
                      </a:lnTo>
                      <a:lnTo>
                        <a:pt x="215" y="512"/>
                      </a:lnTo>
                      <a:lnTo>
                        <a:pt x="12" y="512"/>
                      </a:lnTo>
                      <a:lnTo>
                        <a:pt x="12" y="512"/>
                      </a:lnTo>
                      <a:lnTo>
                        <a:pt x="11" y="512"/>
                      </a:lnTo>
                      <a:lnTo>
                        <a:pt x="10" y="512"/>
                      </a:lnTo>
                      <a:lnTo>
                        <a:pt x="10" y="512"/>
                      </a:lnTo>
                      <a:lnTo>
                        <a:pt x="9" y="512"/>
                      </a:lnTo>
                      <a:lnTo>
                        <a:pt x="9" y="511"/>
                      </a:lnTo>
                      <a:lnTo>
                        <a:pt x="8" y="511"/>
                      </a:lnTo>
                      <a:lnTo>
                        <a:pt x="8" y="511"/>
                      </a:lnTo>
                      <a:lnTo>
                        <a:pt x="7" y="511"/>
                      </a:lnTo>
                      <a:lnTo>
                        <a:pt x="7" y="511"/>
                      </a:lnTo>
                      <a:lnTo>
                        <a:pt x="6" y="510"/>
                      </a:lnTo>
                      <a:lnTo>
                        <a:pt x="6" y="510"/>
                      </a:lnTo>
                      <a:lnTo>
                        <a:pt x="5" y="510"/>
                      </a:lnTo>
                      <a:lnTo>
                        <a:pt x="5" y="509"/>
                      </a:lnTo>
                      <a:lnTo>
                        <a:pt x="4" y="509"/>
                      </a:lnTo>
                      <a:lnTo>
                        <a:pt x="4" y="508"/>
                      </a:lnTo>
                      <a:lnTo>
                        <a:pt x="3" y="508"/>
                      </a:lnTo>
                      <a:lnTo>
                        <a:pt x="3" y="508"/>
                      </a:lnTo>
                      <a:lnTo>
                        <a:pt x="3" y="507"/>
                      </a:lnTo>
                      <a:lnTo>
                        <a:pt x="2" y="507"/>
                      </a:lnTo>
                      <a:lnTo>
                        <a:pt x="2" y="506"/>
                      </a:lnTo>
                      <a:lnTo>
                        <a:pt x="2" y="506"/>
                      </a:lnTo>
                      <a:lnTo>
                        <a:pt x="1" y="505"/>
                      </a:lnTo>
                      <a:lnTo>
                        <a:pt x="1" y="505"/>
                      </a:lnTo>
                      <a:lnTo>
                        <a:pt x="1" y="504"/>
                      </a:lnTo>
                      <a:lnTo>
                        <a:pt x="1" y="503"/>
                      </a:lnTo>
                      <a:lnTo>
                        <a:pt x="1" y="503"/>
                      </a:lnTo>
                      <a:lnTo>
                        <a:pt x="0" y="502"/>
                      </a:lnTo>
                      <a:lnTo>
                        <a:pt x="0" y="502"/>
                      </a:lnTo>
                      <a:lnTo>
                        <a:pt x="0" y="500"/>
                      </a:lnTo>
                      <a:lnTo>
                        <a:pt x="0" y="500"/>
                      </a:lnTo>
                      <a:lnTo>
                        <a:pt x="0" y="499"/>
                      </a:lnTo>
                      <a:lnTo>
                        <a:pt x="0" y="13"/>
                      </a:lnTo>
                      <a:lnTo>
                        <a:pt x="0" y="12"/>
                      </a:lnTo>
                      <a:lnTo>
                        <a:pt x="0" y="12"/>
                      </a:lnTo>
                      <a:lnTo>
                        <a:pt x="0" y="11"/>
                      </a:lnTo>
                      <a:lnTo>
                        <a:pt x="0" y="11"/>
                      </a:lnTo>
                      <a:lnTo>
                        <a:pt x="1" y="10"/>
                      </a:lnTo>
                      <a:lnTo>
                        <a:pt x="1" y="9"/>
                      </a:lnTo>
                      <a:lnTo>
                        <a:pt x="1" y="9"/>
                      </a:lnTo>
                      <a:lnTo>
                        <a:pt x="1" y="8"/>
                      </a:lnTo>
                      <a:lnTo>
                        <a:pt x="1" y="8"/>
                      </a:lnTo>
                      <a:lnTo>
                        <a:pt x="2" y="7"/>
                      </a:lnTo>
                      <a:lnTo>
                        <a:pt x="2" y="7"/>
                      </a:lnTo>
                      <a:lnTo>
                        <a:pt x="2" y="6"/>
                      </a:lnTo>
                      <a:lnTo>
                        <a:pt x="3" y="6"/>
                      </a:lnTo>
                      <a:lnTo>
                        <a:pt x="3" y="5"/>
                      </a:lnTo>
                      <a:lnTo>
                        <a:pt x="3" y="5"/>
                      </a:lnTo>
                      <a:lnTo>
                        <a:pt x="4" y="5"/>
                      </a:lnTo>
                      <a:lnTo>
                        <a:pt x="4" y="4"/>
                      </a:lnTo>
                      <a:lnTo>
                        <a:pt x="5" y="4"/>
                      </a:lnTo>
                      <a:lnTo>
                        <a:pt x="5" y="2"/>
                      </a:lnTo>
                      <a:lnTo>
                        <a:pt x="6" y="2"/>
                      </a:lnTo>
                      <a:lnTo>
                        <a:pt x="6" y="2"/>
                      </a:lnTo>
                      <a:lnTo>
                        <a:pt x="7" y="1"/>
                      </a:lnTo>
                      <a:lnTo>
                        <a:pt x="7" y="1"/>
                      </a:lnTo>
                      <a:lnTo>
                        <a:pt x="8" y="1"/>
                      </a:lnTo>
                      <a:lnTo>
                        <a:pt x="8" y="1"/>
                      </a:lnTo>
                      <a:lnTo>
                        <a:pt x="9" y="1"/>
                      </a:lnTo>
                      <a:lnTo>
                        <a:pt x="9" y="0"/>
                      </a:lnTo>
                      <a:lnTo>
                        <a:pt x="10" y="0"/>
                      </a:lnTo>
                      <a:lnTo>
                        <a:pt x="10" y="0"/>
                      </a:lnTo>
                      <a:lnTo>
                        <a:pt x="11" y="0"/>
                      </a:lnTo>
                      <a:lnTo>
                        <a:pt x="12" y="0"/>
                      </a:lnTo>
                      <a:lnTo>
                        <a:pt x="12" y="0"/>
                      </a:lnTo>
                      <a:lnTo>
                        <a:pt x="12" y="0"/>
                      </a:lnTo>
                      <a:close/>
                      <a:moveTo>
                        <a:pt x="46" y="50"/>
                      </a:moveTo>
                      <a:lnTo>
                        <a:pt x="181" y="50"/>
                      </a:lnTo>
                      <a:lnTo>
                        <a:pt x="182" y="50"/>
                      </a:lnTo>
                      <a:lnTo>
                        <a:pt x="182" y="50"/>
                      </a:lnTo>
                      <a:lnTo>
                        <a:pt x="183" y="50"/>
                      </a:lnTo>
                      <a:lnTo>
                        <a:pt x="184" y="50"/>
                      </a:lnTo>
                      <a:lnTo>
                        <a:pt x="184" y="50"/>
                      </a:lnTo>
                      <a:lnTo>
                        <a:pt x="185" y="51"/>
                      </a:lnTo>
                      <a:lnTo>
                        <a:pt x="185" y="51"/>
                      </a:lnTo>
                      <a:lnTo>
                        <a:pt x="186" y="51"/>
                      </a:lnTo>
                      <a:lnTo>
                        <a:pt x="186" y="51"/>
                      </a:lnTo>
                      <a:lnTo>
                        <a:pt x="187" y="51"/>
                      </a:lnTo>
                      <a:lnTo>
                        <a:pt x="187" y="52"/>
                      </a:lnTo>
                      <a:lnTo>
                        <a:pt x="188" y="52"/>
                      </a:lnTo>
                      <a:lnTo>
                        <a:pt x="188" y="52"/>
                      </a:lnTo>
                      <a:lnTo>
                        <a:pt x="189" y="53"/>
                      </a:lnTo>
                      <a:lnTo>
                        <a:pt x="189" y="53"/>
                      </a:lnTo>
                      <a:lnTo>
                        <a:pt x="190" y="53"/>
                      </a:lnTo>
                      <a:lnTo>
                        <a:pt x="190" y="54"/>
                      </a:lnTo>
                      <a:lnTo>
                        <a:pt x="190" y="54"/>
                      </a:lnTo>
                      <a:lnTo>
                        <a:pt x="191" y="54"/>
                      </a:lnTo>
                      <a:lnTo>
                        <a:pt x="191" y="55"/>
                      </a:lnTo>
                      <a:lnTo>
                        <a:pt x="191" y="55"/>
                      </a:lnTo>
                      <a:lnTo>
                        <a:pt x="191" y="56"/>
                      </a:lnTo>
                      <a:lnTo>
                        <a:pt x="192" y="56"/>
                      </a:lnTo>
                      <a:lnTo>
                        <a:pt x="192" y="57"/>
                      </a:lnTo>
                      <a:lnTo>
                        <a:pt x="192" y="57"/>
                      </a:lnTo>
                      <a:lnTo>
                        <a:pt x="192" y="58"/>
                      </a:lnTo>
                      <a:lnTo>
                        <a:pt x="192" y="58"/>
                      </a:lnTo>
                      <a:lnTo>
                        <a:pt x="193" y="59"/>
                      </a:lnTo>
                      <a:lnTo>
                        <a:pt x="193" y="60"/>
                      </a:lnTo>
                      <a:lnTo>
                        <a:pt x="193" y="60"/>
                      </a:lnTo>
                      <a:lnTo>
                        <a:pt x="193" y="61"/>
                      </a:lnTo>
                      <a:lnTo>
                        <a:pt x="193" y="61"/>
                      </a:lnTo>
                      <a:lnTo>
                        <a:pt x="193" y="93"/>
                      </a:lnTo>
                      <a:lnTo>
                        <a:pt x="193" y="93"/>
                      </a:lnTo>
                      <a:lnTo>
                        <a:pt x="193" y="94"/>
                      </a:lnTo>
                      <a:lnTo>
                        <a:pt x="193" y="94"/>
                      </a:lnTo>
                      <a:lnTo>
                        <a:pt x="193" y="95"/>
                      </a:lnTo>
                      <a:lnTo>
                        <a:pt x="192" y="95"/>
                      </a:lnTo>
                      <a:lnTo>
                        <a:pt x="192" y="96"/>
                      </a:lnTo>
                      <a:lnTo>
                        <a:pt x="192" y="97"/>
                      </a:lnTo>
                      <a:lnTo>
                        <a:pt x="192" y="97"/>
                      </a:lnTo>
                      <a:lnTo>
                        <a:pt x="192" y="97"/>
                      </a:lnTo>
                      <a:lnTo>
                        <a:pt x="191" y="98"/>
                      </a:lnTo>
                      <a:lnTo>
                        <a:pt x="191" y="98"/>
                      </a:lnTo>
                      <a:lnTo>
                        <a:pt x="191" y="99"/>
                      </a:lnTo>
                      <a:lnTo>
                        <a:pt x="191" y="99"/>
                      </a:lnTo>
                      <a:lnTo>
                        <a:pt x="190" y="100"/>
                      </a:lnTo>
                      <a:lnTo>
                        <a:pt x="190" y="100"/>
                      </a:lnTo>
                      <a:lnTo>
                        <a:pt x="190" y="100"/>
                      </a:lnTo>
                      <a:lnTo>
                        <a:pt x="189" y="101"/>
                      </a:lnTo>
                      <a:lnTo>
                        <a:pt x="189" y="101"/>
                      </a:lnTo>
                      <a:lnTo>
                        <a:pt x="188" y="102"/>
                      </a:lnTo>
                      <a:lnTo>
                        <a:pt x="188" y="102"/>
                      </a:lnTo>
                      <a:lnTo>
                        <a:pt x="187" y="102"/>
                      </a:lnTo>
                      <a:lnTo>
                        <a:pt x="187" y="102"/>
                      </a:lnTo>
                      <a:lnTo>
                        <a:pt x="186" y="103"/>
                      </a:lnTo>
                      <a:lnTo>
                        <a:pt x="186" y="103"/>
                      </a:lnTo>
                      <a:lnTo>
                        <a:pt x="185" y="103"/>
                      </a:lnTo>
                      <a:lnTo>
                        <a:pt x="185" y="103"/>
                      </a:lnTo>
                      <a:lnTo>
                        <a:pt x="184" y="103"/>
                      </a:lnTo>
                      <a:lnTo>
                        <a:pt x="184" y="104"/>
                      </a:lnTo>
                      <a:lnTo>
                        <a:pt x="183" y="104"/>
                      </a:lnTo>
                      <a:lnTo>
                        <a:pt x="182" y="104"/>
                      </a:lnTo>
                      <a:lnTo>
                        <a:pt x="182" y="104"/>
                      </a:lnTo>
                      <a:lnTo>
                        <a:pt x="181" y="104"/>
                      </a:lnTo>
                      <a:lnTo>
                        <a:pt x="46" y="104"/>
                      </a:lnTo>
                      <a:lnTo>
                        <a:pt x="45" y="104"/>
                      </a:lnTo>
                      <a:lnTo>
                        <a:pt x="45" y="104"/>
                      </a:lnTo>
                      <a:lnTo>
                        <a:pt x="44" y="104"/>
                      </a:lnTo>
                      <a:lnTo>
                        <a:pt x="44" y="104"/>
                      </a:lnTo>
                      <a:lnTo>
                        <a:pt x="43" y="103"/>
                      </a:lnTo>
                      <a:lnTo>
                        <a:pt x="43" y="103"/>
                      </a:lnTo>
                      <a:lnTo>
                        <a:pt x="42" y="103"/>
                      </a:lnTo>
                      <a:lnTo>
                        <a:pt x="41" y="103"/>
                      </a:lnTo>
                      <a:lnTo>
                        <a:pt x="41" y="103"/>
                      </a:lnTo>
                      <a:lnTo>
                        <a:pt x="40" y="102"/>
                      </a:lnTo>
                      <a:lnTo>
                        <a:pt x="40" y="102"/>
                      </a:lnTo>
                      <a:lnTo>
                        <a:pt x="39" y="102"/>
                      </a:lnTo>
                      <a:lnTo>
                        <a:pt x="39" y="102"/>
                      </a:lnTo>
                      <a:lnTo>
                        <a:pt x="39" y="101"/>
                      </a:lnTo>
                      <a:lnTo>
                        <a:pt x="38" y="101"/>
                      </a:lnTo>
                      <a:lnTo>
                        <a:pt x="38" y="100"/>
                      </a:lnTo>
                      <a:lnTo>
                        <a:pt x="37" y="100"/>
                      </a:lnTo>
                      <a:lnTo>
                        <a:pt x="37" y="100"/>
                      </a:lnTo>
                      <a:lnTo>
                        <a:pt x="37" y="99"/>
                      </a:lnTo>
                      <a:lnTo>
                        <a:pt x="36" y="99"/>
                      </a:lnTo>
                      <a:lnTo>
                        <a:pt x="36" y="98"/>
                      </a:lnTo>
                      <a:lnTo>
                        <a:pt x="36" y="98"/>
                      </a:lnTo>
                      <a:lnTo>
                        <a:pt x="36" y="97"/>
                      </a:lnTo>
                      <a:lnTo>
                        <a:pt x="35" y="97"/>
                      </a:lnTo>
                      <a:lnTo>
                        <a:pt x="35" y="97"/>
                      </a:lnTo>
                      <a:lnTo>
                        <a:pt x="35" y="96"/>
                      </a:lnTo>
                      <a:lnTo>
                        <a:pt x="35" y="95"/>
                      </a:lnTo>
                      <a:lnTo>
                        <a:pt x="35" y="95"/>
                      </a:lnTo>
                      <a:lnTo>
                        <a:pt x="35" y="94"/>
                      </a:lnTo>
                      <a:lnTo>
                        <a:pt x="34" y="94"/>
                      </a:lnTo>
                      <a:lnTo>
                        <a:pt x="34" y="93"/>
                      </a:lnTo>
                      <a:lnTo>
                        <a:pt x="34" y="93"/>
                      </a:lnTo>
                      <a:lnTo>
                        <a:pt x="34" y="61"/>
                      </a:lnTo>
                      <a:lnTo>
                        <a:pt x="34" y="61"/>
                      </a:lnTo>
                      <a:lnTo>
                        <a:pt x="34" y="60"/>
                      </a:lnTo>
                      <a:lnTo>
                        <a:pt x="35" y="60"/>
                      </a:lnTo>
                      <a:lnTo>
                        <a:pt x="35" y="59"/>
                      </a:lnTo>
                      <a:lnTo>
                        <a:pt x="35" y="58"/>
                      </a:lnTo>
                      <a:lnTo>
                        <a:pt x="35" y="58"/>
                      </a:lnTo>
                      <a:lnTo>
                        <a:pt x="35" y="57"/>
                      </a:lnTo>
                      <a:lnTo>
                        <a:pt x="35" y="57"/>
                      </a:lnTo>
                      <a:lnTo>
                        <a:pt x="36" y="56"/>
                      </a:lnTo>
                      <a:lnTo>
                        <a:pt x="36" y="56"/>
                      </a:lnTo>
                      <a:lnTo>
                        <a:pt x="36" y="55"/>
                      </a:lnTo>
                      <a:lnTo>
                        <a:pt x="36" y="55"/>
                      </a:lnTo>
                      <a:lnTo>
                        <a:pt x="37" y="54"/>
                      </a:lnTo>
                      <a:lnTo>
                        <a:pt x="37" y="54"/>
                      </a:lnTo>
                      <a:lnTo>
                        <a:pt x="37" y="54"/>
                      </a:lnTo>
                      <a:lnTo>
                        <a:pt x="38" y="53"/>
                      </a:lnTo>
                      <a:lnTo>
                        <a:pt x="38" y="53"/>
                      </a:lnTo>
                      <a:lnTo>
                        <a:pt x="39" y="53"/>
                      </a:lnTo>
                      <a:lnTo>
                        <a:pt x="39" y="52"/>
                      </a:lnTo>
                      <a:lnTo>
                        <a:pt x="39" y="52"/>
                      </a:lnTo>
                      <a:lnTo>
                        <a:pt x="40" y="52"/>
                      </a:lnTo>
                      <a:lnTo>
                        <a:pt x="40" y="51"/>
                      </a:lnTo>
                      <a:lnTo>
                        <a:pt x="41" y="51"/>
                      </a:lnTo>
                      <a:lnTo>
                        <a:pt x="41" y="51"/>
                      </a:lnTo>
                      <a:lnTo>
                        <a:pt x="42" y="51"/>
                      </a:lnTo>
                      <a:lnTo>
                        <a:pt x="43" y="51"/>
                      </a:lnTo>
                      <a:lnTo>
                        <a:pt x="43" y="50"/>
                      </a:lnTo>
                      <a:lnTo>
                        <a:pt x="44" y="50"/>
                      </a:lnTo>
                      <a:lnTo>
                        <a:pt x="44" y="50"/>
                      </a:lnTo>
                      <a:lnTo>
                        <a:pt x="45" y="50"/>
                      </a:lnTo>
                      <a:lnTo>
                        <a:pt x="45" y="50"/>
                      </a:lnTo>
                      <a:lnTo>
                        <a:pt x="46" y="50"/>
                      </a:lnTo>
                      <a:lnTo>
                        <a:pt x="46" y="50"/>
                      </a:lnTo>
                      <a:close/>
                      <a:moveTo>
                        <a:pt x="46" y="119"/>
                      </a:moveTo>
                      <a:lnTo>
                        <a:pt x="181" y="119"/>
                      </a:lnTo>
                      <a:lnTo>
                        <a:pt x="182" y="119"/>
                      </a:lnTo>
                      <a:lnTo>
                        <a:pt x="182" y="119"/>
                      </a:lnTo>
                      <a:lnTo>
                        <a:pt x="183" y="119"/>
                      </a:lnTo>
                      <a:lnTo>
                        <a:pt x="184" y="120"/>
                      </a:lnTo>
                      <a:lnTo>
                        <a:pt x="184" y="120"/>
                      </a:lnTo>
                      <a:lnTo>
                        <a:pt x="185" y="120"/>
                      </a:lnTo>
                      <a:lnTo>
                        <a:pt x="185" y="120"/>
                      </a:lnTo>
                      <a:lnTo>
                        <a:pt x="186" y="120"/>
                      </a:lnTo>
                      <a:lnTo>
                        <a:pt x="186" y="120"/>
                      </a:lnTo>
                      <a:lnTo>
                        <a:pt x="187" y="121"/>
                      </a:lnTo>
                      <a:lnTo>
                        <a:pt x="187" y="121"/>
                      </a:lnTo>
                      <a:lnTo>
                        <a:pt x="188" y="121"/>
                      </a:lnTo>
                      <a:lnTo>
                        <a:pt x="188" y="122"/>
                      </a:lnTo>
                      <a:lnTo>
                        <a:pt x="189" y="122"/>
                      </a:lnTo>
                      <a:lnTo>
                        <a:pt x="189" y="122"/>
                      </a:lnTo>
                      <a:lnTo>
                        <a:pt x="190" y="123"/>
                      </a:lnTo>
                      <a:lnTo>
                        <a:pt x="190" y="123"/>
                      </a:lnTo>
                      <a:lnTo>
                        <a:pt x="190" y="123"/>
                      </a:lnTo>
                      <a:lnTo>
                        <a:pt x="191" y="124"/>
                      </a:lnTo>
                      <a:lnTo>
                        <a:pt x="191" y="124"/>
                      </a:lnTo>
                      <a:lnTo>
                        <a:pt x="191" y="125"/>
                      </a:lnTo>
                      <a:lnTo>
                        <a:pt x="191" y="125"/>
                      </a:lnTo>
                      <a:lnTo>
                        <a:pt x="192" y="126"/>
                      </a:lnTo>
                      <a:lnTo>
                        <a:pt x="192" y="126"/>
                      </a:lnTo>
                      <a:lnTo>
                        <a:pt x="192" y="127"/>
                      </a:lnTo>
                      <a:lnTo>
                        <a:pt x="192" y="127"/>
                      </a:lnTo>
                      <a:lnTo>
                        <a:pt x="192" y="128"/>
                      </a:lnTo>
                      <a:lnTo>
                        <a:pt x="193" y="128"/>
                      </a:lnTo>
                      <a:lnTo>
                        <a:pt x="193" y="129"/>
                      </a:lnTo>
                      <a:lnTo>
                        <a:pt x="193" y="129"/>
                      </a:lnTo>
                      <a:lnTo>
                        <a:pt x="193" y="130"/>
                      </a:lnTo>
                      <a:lnTo>
                        <a:pt x="193" y="131"/>
                      </a:lnTo>
                      <a:lnTo>
                        <a:pt x="193" y="162"/>
                      </a:lnTo>
                      <a:lnTo>
                        <a:pt x="193" y="162"/>
                      </a:lnTo>
                      <a:lnTo>
                        <a:pt x="193" y="163"/>
                      </a:lnTo>
                      <a:lnTo>
                        <a:pt x="193" y="164"/>
                      </a:lnTo>
                      <a:lnTo>
                        <a:pt x="193" y="164"/>
                      </a:lnTo>
                      <a:lnTo>
                        <a:pt x="192" y="165"/>
                      </a:lnTo>
                      <a:lnTo>
                        <a:pt x="192" y="165"/>
                      </a:lnTo>
                      <a:lnTo>
                        <a:pt x="192" y="166"/>
                      </a:lnTo>
                      <a:lnTo>
                        <a:pt x="192" y="166"/>
                      </a:lnTo>
                      <a:lnTo>
                        <a:pt x="192" y="167"/>
                      </a:lnTo>
                      <a:lnTo>
                        <a:pt x="191" y="167"/>
                      </a:lnTo>
                      <a:lnTo>
                        <a:pt x="191" y="168"/>
                      </a:lnTo>
                      <a:lnTo>
                        <a:pt x="191" y="168"/>
                      </a:lnTo>
                      <a:lnTo>
                        <a:pt x="191" y="169"/>
                      </a:lnTo>
                      <a:lnTo>
                        <a:pt x="190" y="169"/>
                      </a:lnTo>
                      <a:lnTo>
                        <a:pt x="190" y="169"/>
                      </a:lnTo>
                      <a:lnTo>
                        <a:pt x="190" y="170"/>
                      </a:lnTo>
                      <a:lnTo>
                        <a:pt x="189" y="170"/>
                      </a:lnTo>
                      <a:lnTo>
                        <a:pt x="189" y="171"/>
                      </a:lnTo>
                      <a:lnTo>
                        <a:pt x="188" y="171"/>
                      </a:lnTo>
                      <a:lnTo>
                        <a:pt x="188" y="171"/>
                      </a:lnTo>
                      <a:lnTo>
                        <a:pt x="187" y="171"/>
                      </a:lnTo>
                      <a:lnTo>
                        <a:pt x="187" y="172"/>
                      </a:lnTo>
                      <a:lnTo>
                        <a:pt x="186" y="172"/>
                      </a:lnTo>
                      <a:lnTo>
                        <a:pt x="186" y="172"/>
                      </a:lnTo>
                      <a:lnTo>
                        <a:pt x="185" y="172"/>
                      </a:lnTo>
                      <a:lnTo>
                        <a:pt x="185" y="173"/>
                      </a:lnTo>
                      <a:lnTo>
                        <a:pt x="184" y="173"/>
                      </a:lnTo>
                      <a:lnTo>
                        <a:pt x="184" y="173"/>
                      </a:lnTo>
                      <a:lnTo>
                        <a:pt x="183" y="173"/>
                      </a:lnTo>
                      <a:lnTo>
                        <a:pt x="182" y="173"/>
                      </a:lnTo>
                      <a:lnTo>
                        <a:pt x="182" y="173"/>
                      </a:lnTo>
                      <a:lnTo>
                        <a:pt x="181" y="173"/>
                      </a:lnTo>
                      <a:lnTo>
                        <a:pt x="46" y="173"/>
                      </a:lnTo>
                      <a:lnTo>
                        <a:pt x="45" y="173"/>
                      </a:lnTo>
                      <a:lnTo>
                        <a:pt x="45" y="173"/>
                      </a:lnTo>
                      <a:lnTo>
                        <a:pt x="44" y="173"/>
                      </a:lnTo>
                      <a:lnTo>
                        <a:pt x="44" y="173"/>
                      </a:lnTo>
                      <a:lnTo>
                        <a:pt x="43" y="173"/>
                      </a:lnTo>
                      <a:lnTo>
                        <a:pt x="43" y="173"/>
                      </a:lnTo>
                      <a:lnTo>
                        <a:pt x="42" y="172"/>
                      </a:lnTo>
                      <a:lnTo>
                        <a:pt x="41" y="172"/>
                      </a:lnTo>
                      <a:lnTo>
                        <a:pt x="41" y="172"/>
                      </a:lnTo>
                      <a:lnTo>
                        <a:pt x="40" y="172"/>
                      </a:lnTo>
                      <a:lnTo>
                        <a:pt x="40" y="171"/>
                      </a:lnTo>
                      <a:lnTo>
                        <a:pt x="39" y="171"/>
                      </a:lnTo>
                      <a:lnTo>
                        <a:pt x="39" y="171"/>
                      </a:lnTo>
                      <a:lnTo>
                        <a:pt x="39" y="171"/>
                      </a:lnTo>
                      <a:lnTo>
                        <a:pt x="38" y="170"/>
                      </a:lnTo>
                      <a:lnTo>
                        <a:pt x="38" y="170"/>
                      </a:lnTo>
                      <a:lnTo>
                        <a:pt x="37" y="169"/>
                      </a:lnTo>
                      <a:lnTo>
                        <a:pt x="37" y="169"/>
                      </a:lnTo>
                      <a:lnTo>
                        <a:pt x="37" y="169"/>
                      </a:lnTo>
                      <a:lnTo>
                        <a:pt x="36" y="168"/>
                      </a:lnTo>
                      <a:lnTo>
                        <a:pt x="36" y="168"/>
                      </a:lnTo>
                      <a:lnTo>
                        <a:pt x="36" y="167"/>
                      </a:lnTo>
                      <a:lnTo>
                        <a:pt x="36" y="167"/>
                      </a:lnTo>
                      <a:lnTo>
                        <a:pt x="35" y="166"/>
                      </a:lnTo>
                      <a:lnTo>
                        <a:pt x="35" y="166"/>
                      </a:lnTo>
                      <a:lnTo>
                        <a:pt x="35" y="165"/>
                      </a:lnTo>
                      <a:lnTo>
                        <a:pt x="35" y="165"/>
                      </a:lnTo>
                      <a:lnTo>
                        <a:pt x="35" y="164"/>
                      </a:lnTo>
                      <a:lnTo>
                        <a:pt x="35" y="164"/>
                      </a:lnTo>
                      <a:lnTo>
                        <a:pt x="34" y="163"/>
                      </a:lnTo>
                      <a:lnTo>
                        <a:pt x="34" y="162"/>
                      </a:lnTo>
                      <a:lnTo>
                        <a:pt x="34" y="162"/>
                      </a:lnTo>
                      <a:lnTo>
                        <a:pt x="34" y="131"/>
                      </a:lnTo>
                      <a:lnTo>
                        <a:pt x="34" y="130"/>
                      </a:lnTo>
                      <a:lnTo>
                        <a:pt x="34" y="129"/>
                      </a:lnTo>
                      <a:lnTo>
                        <a:pt x="35" y="129"/>
                      </a:lnTo>
                      <a:lnTo>
                        <a:pt x="35" y="128"/>
                      </a:lnTo>
                      <a:lnTo>
                        <a:pt x="35" y="128"/>
                      </a:lnTo>
                      <a:lnTo>
                        <a:pt x="35" y="127"/>
                      </a:lnTo>
                      <a:lnTo>
                        <a:pt x="35" y="127"/>
                      </a:lnTo>
                      <a:lnTo>
                        <a:pt x="35" y="126"/>
                      </a:lnTo>
                      <a:lnTo>
                        <a:pt x="36" y="126"/>
                      </a:lnTo>
                      <a:lnTo>
                        <a:pt x="36" y="125"/>
                      </a:lnTo>
                      <a:lnTo>
                        <a:pt x="36" y="125"/>
                      </a:lnTo>
                      <a:lnTo>
                        <a:pt x="36" y="124"/>
                      </a:lnTo>
                      <a:lnTo>
                        <a:pt x="37" y="124"/>
                      </a:lnTo>
                      <a:lnTo>
                        <a:pt x="37" y="123"/>
                      </a:lnTo>
                      <a:lnTo>
                        <a:pt x="37" y="123"/>
                      </a:lnTo>
                      <a:lnTo>
                        <a:pt x="38" y="123"/>
                      </a:lnTo>
                      <a:lnTo>
                        <a:pt x="38" y="122"/>
                      </a:lnTo>
                      <a:lnTo>
                        <a:pt x="39" y="122"/>
                      </a:lnTo>
                      <a:lnTo>
                        <a:pt x="39" y="122"/>
                      </a:lnTo>
                      <a:lnTo>
                        <a:pt x="39" y="121"/>
                      </a:lnTo>
                      <a:lnTo>
                        <a:pt x="40" y="121"/>
                      </a:lnTo>
                      <a:lnTo>
                        <a:pt x="40" y="121"/>
                      </a:lnTo>
                      <a:lnTo>
                        <a:pt x="41" y="120"/>
                      </a:lnTo>
                      <a:lnTo>
                        <a:pt x="41" y="120"/>
                      </a:lnTo>
                      <a:lnTo>
                        <a:pt x="42" y="120"/>
                      </a:lnTo>
                      <a:lnTo>
                        <a:pt x="43" y="120"/>
                      </a:lnTo>
                      <a:lnTo>
                        <a:pt x="43" y="120"/>
                      </a:lnTo>
                      <a:lnTo>
                        <a:pt x="44" y="120"/>
                      </a:lnTo>
                      <a:lnTo>
                        <a:pt x="44" y="119"/>
                      </a:lnTo>
                      <a:lnTo>
                        <a:pt x="45" y="119"/>
                      </a:lnTo>
                      <a:lnTo>
                        <a:pt x="45" y="119"/>
                      </a:lnTo>
                      <a:lnTo>
                        <a:pt x="46" y="119"/>
                      </a:lnTo>
                      <a:lnTo>
                        <a:pt x="46" y="119"/>
                      </a:lnTo>
                      <a:close/>
                      <a:moveTo>
                        <a:pt x="46" y="189"/>
                      </a:moveTo>
                      <a:lnTo>
                        <a:pt x="181" y="189"/>
                      </a:lnTo>
                      <a:lnTo>
                        <a:pt x="182" y="189"/>
                      </a:lnTo>
                      <a:lnTo>
                        <a:pt x="182" y="189"/>
                      </a:lnTo>
                      <a:lnTo>
                        <a:pt x="183" y="189"/>
                      </a:lnTo>
                      <a:lnTo>
                        <a:pt x="184" y="189"/>
                      </a:lnTo>
                      <a:lnTo>
                        <a:pt x="184" y="189"/>
                      </a:lnTo>
                      <a:lnTo>
                        <a:pt x="185" y="189"/>
                      </a:lnTo>
                      <a:lnTo>
                        <a:pt x="185" y="189"/>
                      </a:lnTo>
                      <a:lnTo>
                        <a:pt x="186" y="189"/>
                      </a:lnTo>
                      <a:lnTo>
                        <a:pt x="186" y="190"/>
                      </a:lnTo>
                      <a:lnTo>
                        <a:pt x="187" y="190"/>
                      </a:lnTo>
                      <a:lnTo>
                        <a:pt x="187" y="190"/>
                      </a:lnTo>
                      <a:lnTo>
                        <a:pt x="188" y="191"/>
                      </a:lnTo>
                      <a:lnTo>
                        <a:pt x="188" y="191"/>
                      </a:lnTo>
                      <a:lnTo>
                        <a:pt x="189" y="191"/>
                      </a:lnTo>
                      <a:lnTo>
                        <a:pt x="189" y="192"/>
                      </a:lnTo>
                      <a:lnTo>
                        <a:pt x="190" y="192"/>
                      </a:lnTo>
                      <a:lnTo>
                        <a:pt x="190" y="192"/>
                      </a:lnTo>
                      <a:lnTo>
                        <a:pt x="190" y="193"/>
                      </a:lnTo>
                      <a:lnTo>
                        <a:pt x="191" y="193"/>
                      </a:lnTo>
                      <a:lnTo>
                        <a:pt x="191" y="194"/>
                      </a:lnTo>
                      <a:lnTo>
                        <a:pt x="191" y="194"/>
                      </a:lnTo>
                      <a:lnTo>
                        <a:pt x="191" y="195"/>
                      </a:lnTo>
                      <a:lnTo>
                        <a:pt x="192" y="195"/>
                      </a:lnTo>
                      <a:lnTo>
                        <a:pt x="192" y="196"/>
                      </a:lnTo>
                      <a:lnTo>
                        <a:pt x="192" y="196"/>
                      </a:lnTo>
                      <a:lnTo>
                        <a:pt x="192" y="197"/>
                      </a:lnTo>
                      <a:lnTo>
                        <a:pt x="192" y="197"/>
                      </a:lnTo>
                      <a:lnTo>
                        <a:pt x="193" y="198"/>
                      </a:lnTo>
                      <a:lnTo>
                        <a:pt x="193" y="198"/>
                      </a:lnTo>
                      <a:lnTo>
                        <a:pt x="193" y="199"/>
                      </a:lnTo>
                      <a:lnTo>
                        <a:pt x="193" y="199"/>
                      </a:lnTo>
                      <a:lnTo>
                        <a:pt x="193" y="200"/>
                      </a:lnTo>
                      <a:lnTo>
                        <a:pt x="193" y="231"/>
                      </a:lnTo>
                      <a:lnTo>
                        <a:pt x="193" y="232"/>
                      </a:lnTo>
                      <a:lnTo>
                        <a:pt x="193" y="232"/>
                      </a:lnTo>
                      <a:lnTo>
                        <a:pt x="193" y="233"/>
                      </a:lnTo>
                      <a:lnTo>
                        <a:pt x="193" y="233"/>
                      </a:lnTo>
                      <a:lnTo>
                        <a:pt x="192" y="234"/>
                      </a:lnTo>
                      <a:lnTo>
                        <a:pt x="192" y="235"/>
                      </a:lnTo>
                      <a:lnTo>
                        <a:pt x="192" y="235"/>
                      </a:lnTo>
                      <a:lnTo>
                        <a:pt x="192" y="236"/>
                      </a:lnTo>
                      <a:lnTo>
                        <a:pt x="192" y="236"/>
                      </a:lnTo>
                      <a:lnTo>
                        <a:pt x="191" y="237"/>
                      </a:lnTo>
                      <a:lnTo>
                        <a:pt x="191" y="237"/>
                      </a:lnTo>
                      <a:lnTo>
                        <a:pt x="191" y="238"/>
                      </a:lnTo>
                      <a:lnTo>
                        <a:pt x="191" y="238"/>
                      </a:lnTo>
                      <a:lnTo>
                        <a:pt x="190" y="238"/>
                      </a:lnTo>
                      <a:lnTo>
                        <a:pt x="190" y="239"/>
                      </a:lnTo>
                      <a:lnTo>
                        <a:pt x="190" y="239"/>
                      </a:lnTo>
                      <a:lnTo>
                        <a:pt x="189" y="240"/>
                      </a:lnTo>
                      <a:lnTo>
                        <a:pt x="189" y="240"/>
                      </a:lnTo>
                      <a:lnTo>
                        <a:pt x="188" y="240"/>
                      </a:lnTo>
                      <a:lnTo>
                        <a:pt x="188" y="241"/>
                      </a:lnTo>
                      <a:lnTo>
                        <a:pt x="187" y="241"/>
                      </a:lnTo>
                      <a:lnTo>
                        <a:pt x="187" y="241"/>
                      </a:lnTo>
                      <a:lnTo>
                        <a:pt x="186" y="241"/>
                      </a:lnTo>
                      <a:lnTo>
                        <a:pt x="186" y="242"/>
                      </a:lnTo>
                      <a:lnTo>
                        <a:pt x="185" y="242"/>
                      </a:lnTo>
                      <a:lnTo>
                        <a:pt x="185" y="242"/>
                      </a:lnTo>
                      <a:lnTo>
                        <a:pt x="184" y="242"/>
                      </a:lnTo>
                      <a:lnTo>
                        <a:pt x="184" y="242"/>
                      </a:lnTo>
                      <a:lnTo>
                        <a:pt x="183" y="242"/>
                      </a:lnTo>
                      <a:lnTo>
                        <a:pt x="182" y="242"/>
                      </a:lnTo>
                      <a:lnTo>
                        <a:pt x="182" y="242"/>
                      </a:lnTo>
                      <a:lnTo>
                        <a:pt x="181" y="242"/>
                      </a:lnTo>
                      <a:lnTo>
                        <a:pt x="46" y="242"/>
                      </a:lnTo>
                      <a:lnTo>
                        <a:pt x="45" y="242"/>
                      </a:lnTo>
                      <a:lnTo>
                        <a:pt x="45" y="242"/>
                      </a:lnTo>
                      <a:lnTo>
                        <a:pt x="44" y="242"/>
                      </a:lnTo>
                      <a:lnTo>
                        <a:pt x="44" y="242"/>
                      </a:lnTo>
                      <a:lnTo>
                        <a:pt x="43" y="242"/>
                      </a:lnTo>
                      <a:lnTo>
                        <a:pt x="43" y="242"/>
                      </a:lnTo>
                      <a:lnTo>
                        <a:pt x="42" y="242"/>
                      </a:lnTo>
                      <a:lnTo>
                        <a:pt x="41" y="242"/>
                      </a:lnTo>
                      <a:lnTo>
                        <a:pt x="41" y="241"/>
                      </a:lnTo>
                      <a:lnTo>
                        <a:pt x="40" y="241"/>
                      </a:lnTo>
                      <a:lnTo>
                        <a:pt x="40" y="241"/>
                      </a:lnTo>
                      <a:lnTo>
                        <a:pt x="39" y="241"/>
                      </a:lnTo>
                      <a:lnTo>
                        <a:pt x="39" y="240"/>
                      </a:lnTo>
                      <a:lnTo>
                        <a:pt x="39" y="240"/>
                      </a:lnTo>
                      <a:lnTo>
                        <a:pt x="38" y="240"/>
                      </a:lnTo>
                      <a:lnTo>
                        <a:pt x="38" y="239"/>
                      </a:lnTo>
                      <a:lnTo>
                        <a:pt x="37" y="239"/>
                      </a:lnTo>
                      <a:lnTo>
                        <a:pt x="37" y="238"/>
                      </a:lnTo>
                      <a:lnTo>
                        <a:pt x="37" y="238"/>
                      </a:lnTo>
                      <a:lnTo>
                        <a:pt x="36" y="238"/>
                      </a:lnTo>
                      <a:lnTo>
                        <a:pt x="36" y="237"/>
                      </a:lnTo>
                      <a:lnTo>
                        <a:pt x="36" y="237"/>
                      </a:lnTo>
                      <a:lnTo>
                        <a:pt x="36" y="236"/>
                      </a:lnTo>
                      <a:lnTo>
                        <a:pt x="35" y="236"/>
                      </a:lnTo>
                      <a:lnTo>
                        <a:pt x="35" y="235"/>
                      </a:lnTo>
                      <a:lnTo>
                        <a:pt x="35" y="235"/>
                      </a:lnTo>
                      <a:lnTo>
                        <a:pt x="35" y="234"/>
                      </a:lnTo>
                      <a:lnTo>
                        <a:pt x="35" y="233"/>
                      </a:lnTo>
                      <a:lnTo>
                        <a:pt x="35" y="233"/>
                      </a:lnTo>
                      <a:lnTo>
                        <a:pt x="34" y="232"/>
                      </a:lnTo>
                      <a:lnTo>
                        <a:pt x="34" y="232"/>
                      </a:lnTo>
                      <a:lnTo>
                        <a:pt x="34" y="231"/>
                      </a:lnTo>
                      <a:lnTo>
                        <a:pt x="34" y="200"/>
                      </a:lnTo>
                      <a:lnTo>
                        <a:pt x="34" y="199"/>
                      </a:lnTo>
                      <a:lnTo>
                        <a:pt x="34" y="199"/>
                      </a:lnTo>
                      <a:lnTo>
                        <a:pt x="35" y="198"/>
                      </a:lnTo>
                      <a:lnTo>
                        <a:pt x="35" y="198"/>
                      </a:lnTo>
                      <a:lnTo>
                        <a:pt x="35" y="197"/>
                      </a:lnTo>
                      <a:lnTo>
                        <a:pt x="35" y="197"/>
                      </a:lnTo>
                      <a:lnTo>
                        <a:pt x="35" y="196"/>
                      </a:lnTo>
                      <a:lnTo>
                        <a:pt x="35" y="196"/>
                      </a:lnTo>
                      <a:lnTo>
                        <a:pt x="36" y="195"/>
                      </a:lnTo>
                      <a:lnTo>
                        <a:pt x="36" y="195"/>
                      </a:lnTo>
                      <a:lnTo>
                        <a:pt x="36" y="194"/>
                      </a:lnTo>
                      <a:lnTo>
                        <a:pt x="36" y="194"/>
                      </a:lnTo>
                      <a:lnTo>
                        <a:pt x="37" y="193"/>
                      </a:lnTo>
                      <a:lnTo>
                        <a:pt x="37" y="193"/>
                      </a:lnTo>
                      <a:lnTo>
                        <a:pt x="37" y="192"/>
                      </a:lnTo>
                      <a:lnTo>
                        <a:pt x="38" y="192"/>
                      </a:lnTo>
                      <a:lnTo>
                        <a:pt x="38" y="192"/>
                      </a:lnTo>
                      <a:lnTo>
                        <a:pt x="39" y="191"/>
                      </a:lnTo>
                      <a:lnTo>
                        <a:pt x="39" y="191"/>
                      </a:lnTo>
                      <a:lnTo>
                        <a:pt x="39" y="191"/>
                      </a:lnTo>
                      <a:lnTo>
                        <a:pt x="40" y="190"/>
                      </a:lnTo>
                      <a:lnTo>
                        <a:pt x="40" y="190"/>
                      </a:lnTo>
                      <a:lnTo>
                        <a:pt x="41" y="190"/>
                      </a:lnTo>
                      <a:lnTo>
                        <a:pt x="41" y="189"/>
                      </a:lnTo>
                      <a:lnTo>
                        <a:pt x="42" y="189"/>
                      </a:lnTo>
                      <a:lnTo>
                        <a:pt x="43" y="189"/>
                      </a:lnTo>
                      <a:lnTo>
                        <a:pt x="43" y="189"/>
                      </a:lnTo>
                      <a:lnTo>
                        <a:pt x="44" y="189"/>
                      </a:lnTo>
                      <a:lnTo>
                        <a:pt x="44" y="189"/>
                      </a:lnTo>
                      <a:lnTo>
                        <a:pt x="45" y="189"/>
                      </a:lnTo>
                      <a:lnTo>
                        <a:pt x="45" y="189"/>
                      </a:lnTo>
                      <a:lnTo>
                        <a:pt x="46" y="189"/>
                      </a:lnTo>
                      <a:lnTo>
                        <a:pt x="46" y="189"/>
                      </a:lnTo>
                      <a:close/>
                      <a:moveTo>
                        <a:pt x="46" y="258"/>
                      </a:moveTo>
                      <a:lnTo>
                        <a:pt x="181" y="258"/>
                      </a:lnTo>
                      <a:lnTo>
                        <a:pt x="182" y="258"/>
                      </a:lnTo>
                      <a:lnTo>
                        <a:pt x="182" y="258"/>
                      </a:lnTo>
                      <a:lnTo>
                        <a:pt x="183" y="258"/>
                      </a:lnTo>
                      <a:lnTo>
                        <a:pt x="184" y="258"/>
                      </a:lnTo>
                      <a:lnTo>
                        <a:pt x="184" y="258"/>
                      </a:lnTo>
                      <a:lnTo>
                        <a:pt x="185" y="259"/>
                      </a:lnTo>
                      <a:lnTo>
                        <a:pt x="185" y="259"/>
                      </a:lnTo>
                      <a:lnTo>
                        <a:pt x="186" y="259"/>
                      </a:lnTo>
                      <a:lnTo>
                        <a:pt x="186" y="259"/>
                      </a:lnTo>
                      <a:lnTo>
                        <a:pt x="187" y="259"/>
                      </a:lnTo>
                      <a:lnTo>
                        <a:pt x="187" y="260"/>
                      </a:lnTo>
                      <a:lnTo>
                        <a:pt x="188" y="260"/>
                      </a:lnTo>
                      <a:lnTo>
                        <a:pt x="188" y="260"/>
                      </a:lnTo>
                      <a:lnTo>
                        <a:pt x="189" y="261"/>
                      </a:lnTo>
                      <a:lnTo>
                        <a:pt x="189" y="261"/>
                      </a:lnTo>
                      <a:lnTo>
                        <a:pt x="190" y="261"/>
                      </a:lnTo>
                      <a:lnTo>
                        <a:pt x="190" y="262"/>
                      </a:lnTo>
                      <a:lnTo>
                        <a:pt x="190" y="262"/>
                      </a:lnTo>
                      <a:lnTo>
                        <a:pt x="191" y="263"/>
                      </a:lnTo>
                      <a:lnTo>
                        <a:pt x="191" y="263"/>
                      </a:lnTo>
                      <a:lnTo>
                        <a:pt x="191" y="263"/>
                      </a:lnTo>
                      <a:lnTo>
                        <a:pt x="191" y="264"/>
                      </a:lnTo>
                      <a:lnTo>
                        <a:pt x="192" y="264"/>
                      </a:lnTo>
                      <a:lnTo>
                        <a:pt x="192" y="265"/>
                      </a:lnTo>
                      <a:lnTo>
                        <a:pt x="192" y="265"/>
                      </a:lnTo>
                      <a:lnTo>
                        <a:pt x="192" y="266"/>
                      </a:lnTo>
                      <a:lnTo>
                        <a:pt x="192" y="266"/>
                      </a:lnTo>
                      <a:lnTo>
                        <a:pt x="193" y="267"/>
                      </a:lnTo>
                      <a:lnTo>
                        <a:pt x="193" y="268"/>
                      </a:lnTo>
                      <a:lnTo>
                        <a:pt x="193" y="268"/>
                      </a:lnTo>
                      <a:lnTo>
                        <a:pt x="193" y="269"/>
                      </a:lnTo>
                      <a:lnTo>
                        <a:pt x="193" y="269"/>
                      </a:lnTo>
                      <a:lnTo>
                        <a:pt x="193" y="301"/>
                      </a:lnTo>
                      <a:lnTo>
                        <a:pt x="193" y="301"/>
                      </a:lnTo>
                      <a:lnTo>
                        <a:pt x="193" y="302"/>
                      </a:lnTo>
                      <a:lnTo>
                        <a:pt x="193" y="302"/>
                      </a:lnTo>
                      <a:lnTo>
                        <a:pt x="193" y="303"/>
                      </a:lnTo>
                      <a:lnTo>
                        <a:pt x="192" y="303"/>
                      </a:lnTo>
                      <a:lnTo>
                        <a:pt x="192" y="304"/>
                      </a:lnTo>
                      <a:lnTo>
                        <a:pt x="192" y="304"/>
                      </a:lnTo>
                      <a:lnTo>
                        <a:pt x="192" y="305"/>
                      </a:lnTo>
                      <a:lnTo>
                        <a:pt x="192" y="305"/>
                      </a:lnTo>
                      <a:lnTo>
                        <a:pt x="191" y="306"/>
                      </a:lnTo>
                      <a:lnTo>
                        <a:pt x="191" y="306"/>
                      </a:lnTo>
                      <a:lnTo>
                        <a:pt x="191" y="307"/>
                      </a:lnTo>
                      <a:lnTo>
                        <a:pt x="191" y="307"/>
                      </a:lnTo>
                      <a:lnTo>
                        <a:pt x="190" y="308"/>
                      </a:lnTo>
                      <a:lnTo>
                        <a:pt x="190" y="308"/>
                      </a:lnTo>
                      <a:lnTo>
                        <a:pt x="190" y="309"/>
                      </a:lnTo>
                      <a:lnTo>
                        <a:pt x="189" y="309"/>
                      </a:lnTo>
                      <a:lnTo>
                        <a:pt x="189" y="309"/>
                      </a:lnTo>
                      <a:lnTo>
                        <a:pt x="188" y="310"/>
                      </a:lnTo>
                      <a:lnTo>
                        <a:pt x="188" y="310"/>
                      </a:lnTo>
                      <a:lnTo>
                        <a:pt x="187" y="310"/>
                      </a:lnTo>
                      <a:lnTo>
                        <a:pt x="187" y="310"/>
                      </a:lnTo>
                      <a:lnTo>
                        <a:pt x="186" y="311"/>
                      </a:lnTo>
                      <a:lnTo>
                        <a:pt x="186" y="311"/>
                      </a:lnTo>
                      <a:lnTo>
                        <a:pt x="185" y="311"/>
                      </a:lnTo>
                      <a:lnTo>
                        <a:pt x="185" y="311"/>
                      </a:lnTo>
                      <a:lnTo>
                        <a:pt x="184" y="311"/>
                      </a:lnTo>
                      <a:lnTo>
                        <a:pt x="184" y="312"/>
                      </a:lnTo>
                      <a:lnTo>
                        <a:pt x="183" y="312"/>
                      </a:lnTo>
                      <a:lnTo>
                        <a:pt x="182" y="312"/>
                      </a:lnTo>
                      <a:lnTo>
                        <a:pt x="182" y="312"/>
                      </a:lnTo>
                      <a:lnTo>
                        <a:pt x="181" y="312"/>
                      </a:lnTo>
                      <a:lnTo>
                        <a:pt x="46" y="312"/>
                      </a:lnTo>
                      <a:lnTo>
                        <a:pt x="45" y="312"/>
                      </a:lnTo>
                      <a:lnTo>
                        <a:pt x="45" y="312"/>
                      </a:lnTo>
                      <a:lnTo>
                        <a:pt x="44" y="312"/>
                      </a:lnTo>
                      <a:lnTo>
                        <a:pt x="44" y="312"/>
                      </a:lnTo>
                      <a:lnTo>
                        <a:pt x="43" y="311"/>
                      </a:lnTo>
                      <a:lnTo>
                        <a:pt x="43" y="311"/>
                      </a:lnTo>
                      <a:lnTo>
                        <a:pt x="42" y="311"/>
                      </a:lnTo>
                      <a:lnTo>
                        <a:pt x="41" y="311"/>
                      </a:lnTo>
                      <a:lnTo>
                        <a:pt x="41" y="311"/>
                      </a:lnTo>
                      <a:lnTo>
                        <a:pt x="40" y="310"/>
                      </a:lnTo>
                      <a:lnTo>
                        <a:pt x="40" y="310"/>
                      </a:lnTo>
                      <a:lnTo>
                        <a:pt x="39" y="310"/>
                      </a:lnTo>
                      <a:lnTo>
                        <a:pt x="39" y="310"/>
                      </a:lnTo>
                      <a:lnTo>
                        <a:pt x="39" y="309"/>
                      </a:lnTo>
                      <a:lnTo>
                        <a:pt x="38" y="309"/>
                      </a:lnTo>
                      <a:lnTo>
                        <a:pt x="38" y="309"/>
                      </a:lnTo>
                      <a:lnTo>
                        <a:pt x="37" y="308"/>
                      </a:lnTo>
                      <a:lnTo>
                        <a:pt x="37" y="308"/>
                      </a:lnTo>
                      <a:lnTo>
                        <a:pt x="37" y="307"/>
                      </a:lnTo>
                      <a:lnTo>
                        <a:pt x="36" y="307"/>
                      </a:lnTo>
                      <a:lnTo>
                        <a:pt x="36" y="306"/>
                      </a:lnTo>
                      <a:lnTo>
                        <a:pt x="36" y="306"/>
                      </a:lnTo>
                      <a:lnTo>
                        <a:pt x="36" y="305"/>
                      </a:lnTo>
                      <a:lnTo>
                        <a:pt x="35" y="305"/>
                      </a:lnTo>
                      <a:lnTo>
                        <a:pt x="35" y="304"/>
                      </a:lnTo>
                      <a:lnTo>
                        <a:pt x="35" y="304"/>
                      </a:lnTo>
                      <a:lnTo>
                        <a:pt x="35" y="303"/>
                      </a:lnTo>
                      <a:lnTo>
                        <a:pt x="35" y="303"/>
                      </a:lnTo>
                      <a:lnTo>
                        <a:pt x="35" y="302"/>
                      </a:lnTo>
                      <a:lnTo>
                        <a:pt x="34" y="302"/>
                      </a:lnTo>
                      <a:lnTo>
                        <a:pt x="34" y="301"/>
                      </a:lnTo>
                      <a:lnTo>
                        <a:pt x="34" y="301"/>
                      </a:lnTo>
                      <a:lnTo>
                        <a:pt x="34" y="269"/>
                      </a:lnTo>
                      <a:lnTo>
                        <a:pt x="34" y="269"/>
                      </a:lnTo>
                      <a:lnTo>
                        <a:pt x="34" y="268"/>
                      </a:lnTo>
                      <a:lnTo>
                        <a:pt x="35" y="268"/>
                      </a:lnTo>
                      <a:lnTo>
                        <a:pt x="35" y="267"/>
                      </a:lnTo>
                      <a:lnTo>
                        <a:pt x="35" y="266"/>
                      </a:lnTo>
                      <a:lnTo>
                        <a:pt x="35" y="266"/>
                      </a:lnTo>
                      <a:lnTo>
                        <a:pt x="35" y="265"/>
                      </a:lnTo>
                      <a:lnTo>
                        <a:pt x="35" y="265"/>
                      </a:lnTo>
                      <a:lnTo>
                        <a:pt x="36" y="264"/>
                      </a:lnTo>
                      <a:lnTo>
                        <a:pt x="36" y="264"/>
                      </a:lnTo>
                      <a:lnTo>
                        <a:pt x="36" y="263"/>
                      </a:lnTo>
                      <a:lnTo>
                        <a:pt x="36" y="263"/>
                      </a:lnTo>
                      <a:lnTo>
                        <a:pt x="37" y="263"/>
                      </a:lnTo>
                      <a:lnTo>
                        <a:pt x="37" y="262"/>
                      </a:lnTo>
                      <a:lnTo>
                        <a:pt x="37" y="262"/>
                      </a:lnTo>
                      <a:lnTo>
                        <a:pt x="38" y="261"/>
                      </a:lnTo>
                      <a:lnTo>
                        <a:pt x="38" y="261"/>
                      </a:lnTo>
                      <a:lnTo>
                        <a:pt x="39" y="261"/>
                      </a:lnTo>
                      <a:lnTo>
                        <a:pt x="39" y="260"/>
                      </a:lnTo>
                      <a:lnTo>
                        <a:pt x="39" y="260"/>
                      </a:lnTo>
                      <a:lnTo>
                        <a:pt x="40" y="260"/>
                      </a:lnTo>
                      <a:lnTo>
                        <a:pt x="40" y="259"/>
                      </a:lnTo>
                      <a:lnTo>
                        <a:pt x="41" y="259"/>
                      </a:lnTo>
                      <a:lnTo>
                        <a:pt x="41" y="259"/>
                      </a:lnTo>
                      <a:lnTo>
                        <a:pt x="42" y="259"/>
                      </a:lnTo>
                      <a:lnTo>
                        <a:pt x="43" y="259"/>
                      </a:lnTo>
                      <a:lnTo>
                        <a:pt x="43" y="258"/>
                      </a:lnTo>
                      <a:lnTo>
                        <a:pt x="44" y="258"/>
                      </a:lnTo>
                      <a:lnTo>
                        <a:pt x="44" y="258"/>
                      </a:lnTo>
                      <a:lnTo>
                        <a:pt x="45" y="258"/>
                      </a:lnTo>
                      <a:lnTo>
                        <a:pt x="45" y="258"/>
                      </a:lnTo>
                      <a:lnTo>
                        <a:pt x="46" y="258"/>
                      </a:lnTo>
                      <a:lnTo>
                        <a:pt x="46" y="258"/>
                      </a:lnTo>
                      <a:close/>
                      <a:moveTo>
                        <a:pt x="114" y="442"/>
                      </a:moveTo>
                      <a:lnTo>
                        <a:pt x="114" y="442"/>
                      </a:lnTo>
                      <a:lnTo>
                        <a:pt x="115" y="442"/>
                      </a:lnTo>
                      <a:lnTo>
                        <a:pt x="116" y="442"/>
                      </a:lnTo>
                      <a:lnTo>
                        <a:pt x="117" y="442"/>
                      </a:lnTo>
                      <a:lnTo>
                        <a:pt x="117" y="443"/>
                      </a:lnTo>
                      <a:lnTo>
                        <a:pt x="118" y="443"/>
                      </a:lnTo>
                      <a:lnTo>
                        <a:pt x="119" y="443"/>
                      </a:lnTo>
                      <a:lnTo>
                        <a:pt x="119" y="443"/>
                      </a:lnTo>
                      <a:lnTo>
                        <a:pt x="120" y="444"/>
                      </a:lnTo>
                      <a:lnTo>
                        <a:pt x="121" y="444"/>
                      </a:lnTo>
                      <a:lnTo>
                        <a:pt x="121" y="444"/>
                      </a:lnTo>
                      <a:lnTo>
                        <a:pt x="122" y="445"/>
                      </a:lnTo>
                      <a:lnTo>
                        <a:pt x="123" y="445"/>
                      </a:lnTo>
                      <a:lnTo>
                        <a:pt x="123" y="446"/>
                      </a:lnTo>
                      <a:lnTo>
                        <a:pt x="124" y="446"/>
                      </a:lnTo>
                      <a:lnTo>
                        <a:pt x="124" y="447"/>
                      </a:lnTo>
                      <a:lnTo>
                        <a:pt x="125" y="447"/>
                      </a:lnTo>
                      <a:lnTo>
                        <a:pt x="125" y="448"/>
                      </a:lnTo>
                      <a:lnTo>
                        <a:pt x="126" y="448"/>
                      </a:lnTo>
                      <a:lnTo>
                        <a:pt x="126" y="449"/>
                      </a:lnTo>
                      <a:lnTo>
                        <a:pt x="126" y="449"/>
                      </a:lnTo>
                      <a:lnTo>
                        <a:pt x="127" y="450"/>
                      </a:lnTo>
                      <a:lnTo>
                        <a:pt x="127" y="451"/>
                      </a:lnTo>
                      <a:lnTo>
                        <a:pt x="127" y="451"/>
                      </a:lnTo>
                      <a:lnTo>
                        <a:pt x="128" y="452"/>
                      </a:lnTo>
                      <a:lnTo>
                        <a:pt x="128" y="453"/>
                      </a:lnTo>
                      <a:lnTo>
                        <a:pt x="128" y="453"/>
                      </a:lnTo>
                      <a:lnTo>
                        <a:pt x="128" y="454"/>
                      </a:lnTo>
                      <a:lnTo>
                        <a:pt x="128" y="455"/>
                      </a:lnTo>
                      <a:lnTo>
                        <a:pt x="128" y="456"/>
                      </a:lnTo>
                      <a:lnTo>
                        <a:pt x="128" y="456"/>
                      </a:lnTo>
                      <a:lnTo>
                        <a:pt x="128" y="457"/>
                      </a:lnTo>
                      <a:lnTo>
                        <a:pt x="128" y="458"/>
                      </a:lnTo>
                      <a:lnTo>
                        <a:pt x="128" y="459"/>
                      </a:lnTo>
                      <a:lnTo>
                        <a:pt x="128" y="459"/>
                      </a:lnTo>
                      <a:lnTo>
                        <a:pt x="128" y="460"/>
                      </a:lnTo>
                      <a:lnTo>
                        <a:pt x="128" y="461"/>
                      </a:lnTo>
                      <a:lnTo>
                        <a:pt x="128" y="462"/>
                      </a:lnTo>
                      <a:lnTo>
                        <a:pt x="128" y="462"/>
                      </a:lnTo>
                      <a:lnTo>
                        <a:pt x="127" y="463"/>
                      </a:lnTo>
                      <a:lnTo>
                        <a:pt x="127" y="464"/>
                      </a:lnTo>
                      <a:lnTo>
                        <a:pt x="127" y="464"/>
                      </a:lnTo>
                      <a:lnTo>
                        <a:pt x="126" y="465"/>
                      </a:lnTo>
                      <a:lnTo>
                        <a:pt x="126" y="467"/>
                      </a:lnTo>
                      <a:lnTo>
                        <a:pt x="126" y="467"/>
                      </a:lnTo>
                      <a:lnTo>
                        <a:pt x="125" y="468"/>
                      </a:lnTo>
                      <a:lnTo>
                        <a:pt x="125" y="468"/>
                      </a:lnTo>
                      <a:lnTo>
                        <a:pt x="124" y="469"/>
                      </a:lnTo>
                      <a:lnTo>
                        <a:pt x="124" y="469"/>
                      </a:lnTo>
                      <a:lnTo>
                        <a:pt x="123" y="470"/>
                      </a:lnTo>
                      <a:lnTo>
                        <a:pt x="123" y="470"/>
                      </a:lnTo>
                      <a:lnTo>
                        <a:pt x="122" y="471"/>
                      </a:lnTo>
                      <a:lnTo>
                        <a:pt x="121" y="471"/>
                      </a:lnTo>
                      <a:lnTo>
                        <a:pt x="121" y="471"/>
                      </a:lnTo>
                      <a:lnTo>
                        <a:pt x="120" y="472"/>
                      </a:lnTo>
                      <a:lnTo>
                        <a:pt x="119" y="472"/>
                      </a:lnTo>
                      <a:lnTo>
                        <a:pt x="119" y="472"/>
                      </a:lnTo>
                      <a:lnTo>
                        <a:pt x="118" y="472"/>
                      </a:lnTo>
                      <a:lnTo>
                        <a:pt x="117" y="473"/>
                      </a:lnTo>
                      <a:lnTo>
                        <a:pt x="117" y="473"/>
                      </a:lnTo>
                      <a:lnTo>
                        <a:pt x="116" y="473"/>
                      </a:lnTo>
                      <a:lnTo>
                        <a:pt x="115" y="473"/>
                      </a:lnTo>
                      <a:lnTo>
                        <a:pt x="114" y="473"/>
                      </a:lnTo>
                      <a:lnTo>
                        <a:pt x="114" y="473"/>
                      </a:lnTo>
                      <a:lnTo>
                        <a:pt x="113" y="473"/>
                      </a:lnTo>
                      <a:lnTo>
                        <a:pt x="112" y="473"/>
                      </a:lnTo>
                      <a:lnTo>
                        <a:pt x="111" y="473"/>
                      </a:lnTo>
                      <a:lnTo>
                        <a:pt x="111" y="473"/>
                      </a:lnTo>
                      <a:lnTo>
                        <a:pt x="110" y="473"/>
                      </a:lnTo>
                      <a:lnTo>
                        <a:pt x="109" y="472"/>
                      </a:lnTo>
                      <a:lnTo>
                        <a:pt x="109" y="472"/>
                      </a:lnTo>
                      <a:lnTo>
                        <a:pt x="108" y="472"/>
                      </a:lnTo>
                      <a:lnTo>
                        <a:pt x="107" y="472"/>
                      </a:lnTo>
                      <a:lnTo>
                        <a:pt x="107" y="471"/>
                      </a:lnTo>
                      <a:lnTo>
                        <a:pt x="106" y="471"/>
                      </a:lnTo>
                      <a:lnTo>
                        <a:pt x="105" y="471"/>
                      </a:lnTo>
                      <a:lnTo>
                        <a:pt x="105" y="470"/>
                      </a:lnTo>
                      <a:lnTo>
                        <a:pt x="104" y="470"/>
                      </a:lnTo>
                      <a:lnTo>
                        <a:pt x="104" y="469"/>
                      </a:lnTo>
                      <a:lnTo>
                        <a:pt x="103" y="469"/>
                      </a:lnTo>
                      <a:lnTo>
                        <a:pt x="103" y="468"/>
                      </a:lnTo>
                      <a:lnTo>
                        <a:pt x="102" y="468"/>
                      </a:lnTo>
                      <a:lnTo>
                        <a:pt x="102" y="467"/>
                      </a:lnTo>
                      <a:lnTo>
                        <a:pt x="101" y="467"/>
                      </a:lnTo>
                      <a:lnTo>
                        <a:pt x="101" y="465"/>
                      </a:lnTo>
                      <a:lnTo>
                        <a:pt x="101" y="464"/>
                      </a:lnTo>
                      <a:lnTo>
                        <a:pt x="100" y="464"/>
                      </a:lnTo>
                      <a:lnTo>
                        <a:pt x="100" y="463"/>
                      </a:lnTo>
                      <a:lnTo>
                        <a:pt x="100" y="462"/>
                      </a:lnTo>
                      <a:lnTo>
                        <a:pt x="99" y="462"/>
                      </a:lnTo>
                      <a:lnTo>
                        <a:pt x="99" y="461"/>
                      </a:lnTo>
                      <a:lnTo>
                        <a:pt x="99" y="460"/>
                      </a:lnTo>
                      <a:lnTo>
                        <a:pt x="99" y="459"/>
                      </a:lnTo>
                      <a:lnTo>
                        <a:pt x="99" y="459"/>
                      </a:lnTo>
                      <a:lnTo>
                        <a:pt x="99" y="458"/>
                      </a:lnTo>
                      <a:lnTo>
                        <a:pt x="99" y="457"/>
                      </a:lnTo>
                      <a:lnTo>
                        <a:pt x="99" y="456"/>
                      </a:lnTo>
                      <a:lnTo>
                        <a:pt x="99" y="456"/>
                      </a:lnTo>
                      <a:lnTo>
                        <a:pt x="99" y="455"/>
                      </a:lnTo>
                      <a:lnTo>
                        <a:pt x="99" y="454"/>
                      </a:lnTo>
                      <a:lnTo>
                        <a:pt x="99" y="453"/>
                      </a:lnTo>
                      <a:lnTo>
                        <a:pt x="99" y="453"/>
                      </a:lnTo>
                      <a:lnTo>
                        <a:pt x="100" y="452"/>
                      </a:lnTo>
                      <a:lnTo>
                        <a:pt x="100" y="451"/>
                      </a:lnTo>
                      <a:lnTo>
                        <a:pt x="100" y="451"/>
                      </a:lnTo>
                      <a:lnTo>
                        <a:pt x="101" y="450"/>
                      </a:lnTo>
                      <a:lnTo>
                        <a:pt x="101" y="449"/>
                      </a:lnTo>
                      <a:lnTo>
                        <a:pt x="101" y="449"/>
                      </a:lnTo>
                      <a:lnTo>
                        <a:pt x="102" y="448"/>
                      </a:lnTo>
                      <a:lnTo>
                        <a:pt x="102" y="448"/>
                      </a:lnTo>
                      <a:lnTo>
                        <a:pt x="103" y="447"/>
                      </a:lnTo>
                      <a:lnTo>
                        <a:pt x="103" y="447"/>
                      </a:lnTo>
                      <a:lnTo>
                        <a:pt x="104" y="446"/>
                      </a:lnTo>
                      <a:lnTo>
                        <a:pt x="104" y="446"/>
                      </a:lnTo>
                      <a:lnTo>
                        <a:pt x="105" y="445"/>
                      </a:lnTo>
                      <a:lnTo>
                        <a:pt x="105" y="445"/>
                      </a:lnTo>
                      <a:lnTo>
                        <a:pt x="106" y="444"/>
                      </a:lnTo>
                      <a:lnTo>
                        <a:pt x="107" y="444"/>
                      </a:lnTo>
                      <a:lnTo>
                        <a:pt x="107" y="444"/>
                      </a:lnTo>
                      <a:lnTo>
                        <a:pt x="108" y="443"/>
                      </a:lnTo>
                      <a:lnTo>
                        <a:pt x="109" y="443"/>
                      </a:lnTo>
                      <a:lnTo>
                        <a:pt x="109" y="443"/>
                      </a:lnTo>
                      <a:lnTo>
                        <a:pt x="110" y="443"/>
                      </a:lnTo>
                      <a:lnTo>
                        <a:pt x="111" y="442"/>
                      </a:lnTo>
                      <a:lnTo>
                        <a:pt x="111" y="442"/>
                      </a:lnTo>
                      <a:lnTo>
                        <a:pt x="112" y="442"/>
                      </a:lnTo>
                      <a:lnTo>
                        <a:pt x="113" y="442"/>
                      </a:lnTo>
                      <a:lnTo>
                        <a:pt x="114" y="442"/>
                      </a:lnTo>
                      <a:lnTo>
                        <a:pt x="114" y="442"/>
                      </a:lnTo>
                      <a:close/>
                      <a:moveTo>
                        <a:pt x="39" y="391"/>
                      </a:moveTo>
                      <a:lnTo>
                        <a:pt x="188" y="391"/>
                      </a:lnTo>
                      <a:lnTo>
                        <a:pt x="189" y="391"/>
                      </a:lnTo>
                      <a:lnTo>
                        <a:pt x="189" y="391"/>
                      </a:lnTo>
                      <a:lnTo>
                        <a:pt x="189" y="391"/>
                      </a:lnTo>
                      <a:lnTo>
                        <a:pt x="190" y="391"/>
                      </a:lnTo>
                      <a:lnTo>
                        <a:pt x="190" y="392"/>
                      </a:lnTo>
                      <a:lnTo>
                        <a:pt x="190" y="392"/>
                      </a:lnTo>
                      <a:lnTo>
                        <a:pt x="191" y="392"/>
                      </a:lnTo>
                      <a:lnTo>
                        <a:pt x="191" y="392"/>
                      </a:lnTo>
                      <a:lnTo>
                        <a:pt x="191" y="393"/>
                      </a:lnTo>
                      <a:lnTo>
                        <a:pt x="191" y="393"/>
                      </a:lnTo>
                      <a:lnTo>
                        <a:pt x="192" y="393"/>
                      </a:lnTo>
                      <a:lnTo>
                        <a:pt x="192" y="393"/>
                      </a:lnTo>
                      <a:lnTo>
                        <a:pt x="192" y="394"/>
                      </a:lnTo>
                      <a:lnTo>
                        <a:pt x="192" y="394"/>
                      </a:lnTo>
                      <a:lnTo>
                        <a:pt x="192" y="394"/>
                      </a:lnTo>
                      <a:lnTo>
                        <a:pt x="192" y="396"/>
                      </a:lnTo>
                      <a:lnTo>
                        <a:pt x="192" y="399"/>
                      </a:lnTo>
                      <a:lnTo>
                        <a:pt x="192" y="400"/>
                      </a:lnTo>
                      <a:lnTo>
                        <a:pt x="192" y="400"/>
                      </a:lnTo>
                      <a:lnTo>
                        <a:pt x="192" y="400"/>
                      </a:lnTo>
                      <a:lnTo>
                        <a:pt x="192" y="401"/>
                      </a:lnTo>
                      <a:lnTo>
                        <a:pt x="192" y="401"/>
                      </a:lnTo>
                      <a:lnTo>
                        <a:pt x="191" y="402"/>
                      </a:lnTo>
                      <a:lnTo>
                        <a:pt x="191" y="402"/>
                      </a:lnTo>
                      <a:lnTo>
                        <a:pt x="191" y="402"/>
                      </a:lnTo>
                      <a:lnTo>
                        <a:pt x="191" y="402"/>
                      </a:lnTo>
                      <a:lnTo>
                        <a:pt x="190" y="403"/>
                      </a:lnTo>
                      <a:lnTo>
                        <a:pt x="190" y="403"/>
                      </a:lnTo>
                      <a:lnTo>
                        <a:pt x="190" y="403"/>
                      </a:lnTo>
                      <a:lnTo>
                        <a:pt x="189" y="403"/>
                      </a:lnTo>
                      <a:lnTo>
                        <a:pt x="189" y="403"/>
                      </a:lnTo>
                      <a:lnTo>
                        <a:pt x="189" y="403"/>
                      </a:lnTo>
                      <a:lnTo>
                        <a:pt x="188" y="403"/>
                      </a:lnTo>
                      <a:lnTo>
                        <a:pt x="39" y="403"/>
                      </a:lnTo>
                      <a:lnTo>
                        <a:pt x="39" y="403"/>
                      </a:lnTo>
                      <a:lnTo>
                        <a:pt x="38" y="403"/>
                      </a:lnTo>
                      <a:lnTo>
                        <a:pt x="38" y="403"/>
                      </a:lnTo>
                      <a:lnTo>
                        <a:pt x="38" y="403"/>
                      </a:lnTo>
                      <a:lnTo>
                        <a:pt x="37" y="403"/>
                      </a:lnTo>
                      <a:lnTo>
                        <a:pt x="37" y="403"/>
                      </a:lnTo>
                      <a:lnTo>
                        <a:pt x="37" y="402"/>
                      </a:lnTo>
                      <a:lnTo>
                        <a:pt x="36" y="402"/>
                      </a:lnTo>
                      <a:lnTo>
                        <a:pt x="36" y="402"/>
                      </a:lnTo>
                      <a:lnTo>
                        <a:pt x="36" y="402"/>
                      </a:lnTo>
                      <a:lnTo>
                        <a:pt x="36" y="401"/>
                      </a:lnTo>
                      <a:lnTo>
                        <a:pt x="36" y="401"/>
                      </a:lnTo>
                      <a:lnTo>
                        <a:pt x="35" y="400"/>
                      </a:lnTo>
                      <a:lnTo>
                        <a:pt x="35" y="400"/>
                      </a:lnTo>
                      <a:lnTo>
                        <a:pt x="35" y="400"/>
                      </a:lnTo>
                      <a:lnTo>
                        <a:pt x="35" y="399"/>
                      </a:lnTo>
                      <a:lnTo>
                        <a:pt x="35" y="396"/>
                      </a:lnTo>
                      <a:lnTo>
                        <a:pt x="35" y="394"/>
                      </a:lnTo>
                      <a:lnTo>
                        <a:pt x="35" y="394"/>
                      </a:lnTo>
                      <a:lnTo>
                        <a:pt x="35" y="394"/>
                      </a:lnTo>
                      <a:lnTo>
                        <a:pt x="36" y="393"/>
                      </a:lnTo>
                      <a:lnTo>
                        <a:pt x="36" y="393"/>
                      </a:lnTo>
                      <a:lnTo>
                        <a:pt x="36" y="393"/>
                      </a:lnTo>
                      <a:lnTo>
                        <a:pt x="36" y="393"/>
                      </a:lnTo>
                      <a:lnTo>
                        <a:pt x="36" y="392"/>
                      </a:lnTo>
                      <a:lnTo>
                        <a:pt x="37" y="392"/>
                      </a:lnTo>
                      <a:lnTo>
                        <a:pt x="37" y="392"/>
                      </a:lnTo>
                      <a:lnTo>
                        <a:pt x="37" y="392"/>
                      </a:lnTo>
                      <a:lnTo>
                        <a:pt x="38" y="391"/>
                      </a:lnTo>
                      <a:lnTo>
                        <a:pt x="38" y="391"/>
                      </a:lnTo>
                      <a:lnTo>
                        <a:pt x="38" y="391"/>
                      </a:lnTo>
                      <a:lnTo>
                        <a:pt x="39" y="391"/>
                      </a:lnTo>
                      <a:lnTo>
                        <a:pt x="39" y="391"/>
                      </a:lnTo>
                      <a:lnTo>
                        <a:pt x="39" y="391"/>
                      </a:lnTo>
                      <a:close/>
                      <a:moveTo>
                        <a:pt x="39" y="374"/>
                      </a:moveTo>
                      <a:lnTo>
                        <a:pt x="188" y="374"/>
                      </a:lnTo>
                      <a:lnTo>
                        <a:pt x="189" y="374"/>
                      </a:lnTo>
                      <a:lnTo>
                        <a:pt x="189" y="375"/>
                      </a:lnTo>
                      <a:lnTo>
                        <a:pt x="189" y="375"/>
                      </a:lnTo>
                      <a:lnTo>
                        <a:pt x="190" y="375"/>
                      </a:lnTo>
                      <a:lnTo>
                        <a:pt x="190" y="375"/>
                      </a:lnTo>
                      <a:lnTo>
                        <a:pt x="190" y="375"/>
                      </a:lnTo>
                      <a:lnTo>
                        <a:pt x="191" y="375"/>
                      </a:lnTo>
                      <a:lnTo>
                        <a:pt x="191" y="376"/>
                      </a:lnTo>
                      <a:lnTo>
                        <a:pt x="191" y="376"/>
                      </a:lnTo>
                      <a:lnTo>
                        <a:pt x="191" y="376"/>
                      </a:lnTo>
                      <a:lnTo>
                        <a:pt x="192" y="376"/>
                      </a:lnTo>
                      <a:lnTo>
                        <a:pt x="192" y="377"/>
                      </a:lnTo>
                      <a:lnTo>
                        <a:pt x="192" y="377"/>
                      </a:lnTo>
                      <a:lnTo>
                        <a:pt x="192" y="377"/>
                      </a:lnTo>
                      <a:lnTo>
                        <a:pt x="192" y="378"/>
                      </a:lnTo>
                      <a:lnTo>
                        <a:pt x="192" y="378"/>
                      </a:lnTo>
                      <a:lnTo>
                        <a:pt x="192" y="382"/>
                      </a:lnTo>
                      <a:lnTo>
                        <a:pt x="192" y="382"/>
                      </a:lnTo>
                      <a:lnTo>
                        <a:pt x="192" y="382"/>
                      </a:lnTo>
                      <a:lnTo>
                        <a:pt x="192" y="383"/>
                      </a:lnTo>
                      <a:lnTo>
                        <a:pt x="192" y="383"/>
                      </a:lnTo>
                      <a:lnTo>
                        <a:pt x="192" y="384"/>
                      </a:lnTo>
                      <a:lnTo>
                        <a:pt x="191" y="384"/>
                      </a:lnTo>
                      <a:lnTo>
                        <a:pt x="191" y="384"/>
                      </a:lnTo>
                      <a:lnTo>
                        <a:pt x="191" y="384"/>
                      </a:lnTo>
                      <a:lnTo>
                        <a:pt x="191" y="385"/>
                      </a:lnTo>
                      <a:lnTo>
                        <a:pt x="190" y="385"/>
                      </a:lnTo>
                      <a:lnTo>
                        <a:pt x="190" y="385"/>
                      </a:lnTo>
                      <a:lnTo>
                        <a:pt x="190" y="385"/>
                      </a:lnTo>
                      <a:lnTo>
                        <a:pt x="189" y="385"/>
                      </a:lnTo>
                      <a:lnTo>
                        <a:pt x="189" y="385"/>
                      </a:lnTo>
                      <a:lnTo>
                        <a:pt x="189" y="385"/>
                      </a:lnTo>
                      <a:lnTo>
                        <a:pt x="188" y="385"/>
                      </a:lnTo>
                      <a:lnTo>
                        <a:pt x="39" y="385"/>
                      </a:lnTo>
                      <a:lnTo>
                        <a:pt x="39" y="385"/>
                      </a:lnTo>
                      <a:lnTo>
                        <a:pt x="38" y="385"/>
                      </a:lnTo>
                      <a:lnTo>
                        <a:pt x="38" y="385"/>
                      </a:lnTo>
                      <a:lnTo>
                        <a:pt x="38" y="385"/>
                      </a:lnTo>
                      <a:lnTo>
                        <a:pt x="37" y="385"/>
                      </a:lnTo>
                      <a:lnTo>
                        <a:pt x="37" y="385"/>
                      </a:lnTo>
                      <a:lnTo>
                        <a:pt x="37" y="385"/>
                      </a:lnTo>
                      <a:lnTo>
                        <a:pt x="36" y="384"/>
                      </a:lnTo>
                      <a:lnTo>
                        <a:pt x="36" y="384"/>
                      </a:lnTo>
                      <a:lnTo>
                        <a:pt x="36" y="384"/>
                      </a:lnTo>
                      <a:lnTo>
                        <a:pt x="36" y="384"/>
                      </a:lnTo>
                      <a:lnTo>
                        <a:pt x="36" y="383"/>
                      </a:lnTo>
                      <a:lnTo>
                        <a:pt x="35" y="383"/>
                      </a:lnTo>
                      <a:lnTo>
                        <a:pt x="35" y="382"/>
                      </a:lnTo>
                      <a:lnTo>
                        <a:pt x="35" y="382"/>
                      </a:lnTo>
                      <a:lnTo>
                        <a:pt x="35" y="382"/>
                      </a:lnTo>
                      <a:lnTo>
                        <a:pt x="35" y="378"/>
                      </a:lnTo>
                      <a:lnTo>
                        <a:pt x="35" y="378"/>
                      </a:lnTo>
                      <a:lnTo>
                        <a:pt x="35" y="377"/>
                      </a:lnTo>
                      <a:lnTo>
                        <a:pt x="35" y="377"/>
                      </a:lnTo>
                      <a:lnTo>
                        <a:pt x="36" y="377"/>
                      </a:lnTo>
                      <a:lnTo>
                        <a:pt x="36" y="376"/>
                      </a:lnTo>
                      <a:lnTo>
                        <a:pt x="36" y="376"/>
                      </a:lnTo>
                      <a:lnTo>
                        <a:pt x="36" y="376"/>
                      </a:lnTo>
                      <a:lnTo>
                        <a:pt x="36" y="376"/>
                      </a:lnTo>
                      <a:lnTo>
                        <a:pt x="37" y="375"/>
                      </a:lnTo>
                      <a:lnTo>
                        <a:pt x="37" y="375"/>
                      </a:lnTo>
                      <a:lnTo>
                        <a:pt x="37" y="375"/>
                      </a:lnTo>
                      <a:lnTo>
                        <a:pt x="38" y="375"/>
                      </a:lnTo>
                      <a:lnTo>
                        <a:pt x="38" y="375"/>
                      </a:lnTo>
                      <a:lnTo>
                        <a:pt x="38" y="375"/>
                      </a:lnTo>
                      <a:lnTo>
                        <a:pt x="39" y="374"/>
                      </a:lnTo>
                      <a:lnTo>
                        <a:pt x="39" y="374"/>
                      </a:lnTo>
                      <a:lnTo>
                        <a:pt x="39" y="3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endParaRPr lang="en-US" altLang="zh-CN" sz="1200" dirty="0">
                    <a:ln w="0"/>
                    <a:effectLst>
                      <a:outerShdw blurRad="38100" dist="19050" dir="2700000" algn="tl" rotWithShape="0">
                        <a:schemeClr val="dk1">
                          <a:alpha val="40000"/>
                        </a:scheme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Freeform 1255"/>
                <p:cNvSpPr>
                  <a:spLocks noEditPoints="1"/>
                </p:cNvSpPr>
                <p:nvPr/>
              </p:nvSpPr>
              <p:spPr bwMode="auto">
                <a:xfrm>
                  <a:off x="6993359" y="2620381"/>
                  <a:ext cx="321869" cy="519383"/>
                </a:xfrm>
                <a:custGeom>
                  <a:avLst/>
                  <a:gdLst>
                    <a:gd name="T0" fmla="*/ 222 w 227"/>
                    <a:gd name="T1" fmla="*/ 2 h 512"/>
                    <a:gd name="T2" fmla="*/ 227 w 227"/>
                    <a:gd name="T3" fmla="*/ 11 h 512"/>
                    <a:gd name="T4" fmla="*/ 226 w 227"/>
                    <a:gd name="T5" fmla="*/ 506 h 512"/>
                    <a:gd name="T6" fmla="*/ 219 w 227"/>
                    <a:gd name="T7" fmla="*/ 511 h 512"/>
                    <a:gd name="T8" fmla="*/ 8 w 227"/>
                    <a:gd name="T9" fmla="*/ 511 h 512"/>
                    <a:gd name="T10" fmla="*/ 2 w 227"/>
                    <a:gd name="T11" fmla="*/ 506 h 512"/>
                    <a:gd name="T12" fmla="*/ 0 w 227"/>
                    <a:gd name="T13" fmla="*/ 11 h 512"/>
                    <a:gd name="T14" fmla="*/ 5 w 227"/>
                    <a:gd name="T15" fmla="*/ 2 h 512"/>
                    <a:gd name="T16" fmla="*/ 46 w 227"/>
                    <a:gd name="T17" fmla="*/ 50 h 512"/>
                    <a:gd name="T18" fmla="*/ 189 w 227"/>
                    <a:gd name="T19" fmla="*/ 53 h 512"/>
                    <a:gd name="T20" fmla="*/ 193 w 227"/>
                    <a:gd name="T21" fmla="*/ 60 h 512"/>
                    <a:gd name="T22" fmla="*/ 191 w 227"/>
                    <a:gd name="T23" fmla="*/ 98 h 512"/>
                    <a:gd name="T24" fmla="*/ 185 w 227"/>
                    <a:gd name="T25" fmla="*/ 103 h 512"/>
                    <a:gd name="T26" fmla="*/ 41 w 227"/>
                    <a:gd name="T27" fmla="*/ 103 h 512"/>
                    <a:gd name="T28" fmla="*/ 36 w 227"/>
                    <a:gd name="T29" fmla="*/ 97 h 512"/>
                    <a:gd name="T30" fmla="*/ 35 w 227"/>
                    <a:gd name="T31" fmla="*/ 58 h 512"/>
                    <a:gd name="T32" fmla="*/ 39 w 227"/>
                    <a:gd name="T33" fmla="*/ 52 h 512"/>
                    <a:gd name="T34" fmla="*/ 181 w 227"/>
                    <a:gd name="T35" fmla="*/ 119 h 512"/>
                    <a:gd name="T36" fmla="*/ 189 w 227"/>
                    <a:gd name="T37" fmla="*/ 122 h 512"/>
                    <a:gd name="T38" fmla="*/ 193 w 227"/>
                    <a:gd name="T39" fmla="*/ 129 h 512"/>
                    <a:gd name="T40" fmla="*/ 191 w 227"/>
                    <a:gd name="T41" fmla="*/ 168 h 512"/>
                    <a:gd name="T42" fmla="*/ 184 w 227"/>
                    <a:gd name="T43" fmla="*/ 173 h 512"/>
                    <a:gd name="T44" fmla="*/ 41 w 227"/>
                    <a:gd name="T45" fmla="*/ 172 h 512"/>
                    <a:gd name="T46" fmla="*/ 35 w 227"/>
                    <a:gd name="T47" fmla="*/ 166 h 512"/>
                    <a:gd name="T48" fmla="*/ 35 w 227"/>
                    <a:gd name="T49" fmla="*/ 127 h 512"/>
                    <a:gd name="T50" fmla="*/ 40 w 227"/>
                    <a:gd name="T51" fmla="*/ 121 h 512"/>
                    <a:gd name="T52" fmla="*/ 182 w 227"/>
                    <a:gd name="T53" fmla="*/ 189 h 512"/>
                    <a:gd name="T54" fmla="*/ 190 w 227"/>
                    <a:gd name="T55" fmla="*/ 192 h 512"/>
                    <a:gd name="T56" fmla="*/ 193 w 227"/>
                    <a:gd name="T57" fmla="*/ 199 h 512"/>
                    <a:gd name="T58" fmla="*/ 191 w 227"/>
                    <a:gd name="T59" fmla="*/ 238 h 512"/>
                    <a:gd name="T60" fmla="*/ 184 w 227"/>
                    <a:gd name="T61" fmla="*/ 242 h 512"/>
                    <a:gd name="T62" fmla="*/ 40 w 227"/>
                    <a:gd name="T63" fmla="*/ 241 h 512"/>
                    <a:gd name="T64" fmla="*/ 35 w 227"/>
                    <a:gd name="T65" fmla="*/ 235 h 512"/>
                    <a:gd name="T66" fmla="*/ 35 w 227"/>
                    <a:gd name="T67" fmla="*/ 196 h 512"/>
                    <a:gd name="T68" fmla="*/ 40 w 227"/>
                    <a:gd name="T69" fmla="*/ 190 h 512"/>
                    <a:gd name="T70" fmla="*/ 182 w 227"/>
                    <a:gd name="T71" fmla="*/ 258 h 512"/>
                    <a:gd name="T72" fmla="*/ 190 w 227"/>
                    <a:gd name="T73" fmla="*/ 262 h 512"/>
                    <a:gd name="T74" fmla="*/ 193 w 227"/>
                    <a:gd name="T75" fmla="*/ 269 h 512"/>
                    <a:gd name="T76" fmla="*/ 190 w 227"/>
                    <a:gd name="T77" fmla="*/ 308 h 512"/>
                    <a:gd name="T78" fmla="*/ 183 w 227"/>
                    <a:gd name="T79" fmla="*/ 312 h 512"/>
                    <a:gd name="T80" fmla="*/ 40 w 227"/>
                    <a:gd name="T81" fmla="*/ 310 h 512"/>
                    <a:gd name="T82" fmla="*/ 35 w 227"/>
                    <a:gd name="T83" fmla="*/ 304 h 512"/>
                    <a:gd name="T84" fmla="*/ 35 w 227"/>
                    <a:gd name="T85" fmla="*/ 265 h 512"/>
                    <a:gd name="T86" fmla="*/ 41 w 227"/>
                    <a:gd name="T87" fmla="*/ 259 h 512"/>
                    <a:gd name="T88" fmla="*/ 117 w 227"/>
                    <a:gd name="T89" fmla="*/ 442 h 512"/>
                    <a:gd name="T90" fmla="*/ 126 w 227"/>
                    <a:gd name="T91" fmla="*/ 448 h 512"/>
                    <a:gd name="T92" fmla="*/ 128 w 227"/>
                    <a:gd name="T93" fmla="*/ 459 h 512"/>
                    <a:gd name="T94" fmla="*/ 124 w 227"/>
                    <a:gd name="T95" fmla="*/ 469 h 512"/>
                    <a:gd name="T96" fmla="*/ 114 w 227"/>
                    <a:gd name="T97" fmla="*/ 473 h 512"/>
                    <a:gd name="T98" fmla="*/ 104 w 227"/>
                    <a:gd name="T99" fmla="*/ 469 h 512"/>
                    <a:gd name="T100" fmla="*/ 99 w 227"/>
                    <a:gd name="T101" fmla="*/ 459 h 512"/>
                    <a:gd name="T102" fmla="*/ 102 w 227"/>
                    <a:gd name="T103" fmla="*/ 448 h 512"/>
                    <a:gd name="T104" fmla="*/ 111 w 227"/>
                    <a:gd name="T105" fmla="*/ 442 h 512"/>
                    <a:gd name="T106" fmla="*/ 191 w 227"/>
                    <a:gd name="T107" fmla="*/ 392 h 512"/>
                    <a:gd name="T108" fmla="*/ 191 w 227"/>
                    <a:gd name="T109" fmla="*/ 402 h 512"/>
                    <a:gd name="T110" fmla="*/ 38 w 227"/>
                    <a:gd name="T111" fmla="*/ 403 h 512"/>
                    <a:gd name="T112" fmla="*/ 35 w 227"/>
                    <a:gd name="T113" fmla="*/ 394 h 512"/>
                    <a:gd name="T114" fmla="*/ 39 w 227"/>
                    <a:gd name="T115" fmla="*/ 391 h 512"/>
                    <a:gd name="T116" fmla="*/ 192 w 227"/>
                    <a:gd name="T117" fmla="*/ 377 h 512"/>
                    <a:gd name="T118" fmla="*/ 190 w 227"/>
                    <a:gd name="T119" fmla="*/ 385 h 512"/>
                    <a:gd name="T120" fmla="*/ 36 w 227"/>
                    <a:gd name="T121" fmla="*/ 384 h 512"/>
                    <a:gd name="T122" fmla="*/ 36 w 227"/>
                    <a:gd name="T12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512">
                      <a:moveTo>
                        <a:pt x="12" y="0"/>
                      </a:moveTo>
                      <a:lnTo>
                        <a:pt x="215" y="0"/>
                      </a:lnTo>
                      <a:lnTo>
                        <a:pt x="216" y="0"/>
                      </a:lnTo>
                      <a:lnTo>
                        <a:pt x="216" y="0"/>
                      </a:lnTo>
                      <a:lnTo>
                        <a:pt x="217" y="0"/>
                      </a:lnTo>
                      <a:lnTo>
                        <a:pt x="217" y="0"/>
                      </a:lnTo>
                      <a:lnTo>
                        <a:pt x="218" y="0"/>
                      </a:lnTo>
                      <a:lnTo>
                        <a:pt x="219" y="1"/>
                      </a:lnTo>
                      <a:lnTo>
                        <a:pt x="219" y="1"/>
                      </a:lnTo>
                      <a:lnTo>
                        <a:pt x="220" y="1"/>
                      </a:lnTo>
                      <a:lnTo>
                        <a:pt x="220" y="1"/>
                      </a:lnTo>
                      <a:lnTo>
                        <a:pt x="221" y="1"/>
                      </a:lnTo>
                      <a:lnTo>
                        <a:pt x="221" y="2"/>
                      </a:lnTo>
                      <a:lnTo>
                        <a:pt x="222" y="2"/>
                      </a:lnTo>
                      <a:lnTo>
                        <a:pt x="222" y="2"/>
                      </a:lnTo>
                      <a:lnTo>
                        <a:pt x="223" y="4"/>
                      </a:lnTo>
                      <a:lnTo>
                        <a:pt x="223" y="4"/>
                      </a:lnTo>
                      <a:lnTo>
                        <a:pt x="224" y="5"/>
                      </a:lnTo>
                      <a:lnTo>
                        <a:pt x="224" y="5"/>
                      </a:lnTo>
                      <a:lnTo>
                        <a:pt x="224" y="5"/>
                      </a:lnTo>
                      <a:lnTo>
                        <a:pt x="225" y="6"/>
                      </a:lnTo>
                      <a:lnTo>
                        <a:pt x="225" y="6"/>
                      </a:lnTo>
                      <a:lnTo>
                        <a:pt x="225" y="7"/>
                      </a:lnTo>
                      <a:lnTo>
                        <a:pt x="226" y="7"/>
                      </a:lnTo>
                      <a:lnTo>
                        <a:pt x="226" y="8"/>
                      </a:lnTo>
                      <a:lnTo>
                        <a:pt x="226" y="8"/>
                      </a:lnTo>
                      <a:lnTo>
                        <a:pt x="226" y="9"/>
                      </a:lnTo>
                      <a:lnTo>
                        <a:pt x="226" y="9"/>
                      </a:lnTo>
                      <a:lnTo>
                        <a:pt x="227" y="10"/>
                      </a:lnTo>
                      <a:lnTo>
                        <a:pt x="227" y="11"/>
                      </a:lnTo>
                      <a:lnTo>
                        <a:pt x="227" y="11"/>
                      </a:lnTo>
                      <a:lnTo>
                        <a:pt x="227" y="12"/>
                      </a:lnTo>
                      <a:lnTo>
                        <a:pt x="227" y="12"/>
                      </a:lnTo>
                      <a:lnTo>
                        <a:pt x="227" y="13"/>
                      </a:lnTo>
                      <a:lnTo>
                        <a:pt x="227" y="499"/>
                      </a:lnTo>
                      <a:lnTo>
                        <a:pt x="227" y="500"/>
                      </a:lnTo>
                      <a:lnTo>
                        <a:pt x="227" y="500"/>
                      </a:lnTo>
                      <a:lnTo>
                        <a:pt x="227" y="502"/>
                      </a:lnTo>
                      <a:lnTo>
                        <a:pt x="227" y="502"/>
                      </a:lnTo>
                      <a:lnTo>
                        <a:pt x="227" y="503"/>
                      </a:lnTo>
                      <a:lnTo>
                        <a:pt x="226" y="503"/>
                      </a:lnTo>
                      <a:lnTo>
                        <a:pt x="226" y="504"/>
                      </a:lnTo>
                      <a:lnTo>
                        <a:pt x="226" y="505"/>
                      </a:lnTo>
                      <a:lnTo>
                        <a:pt x="226" y="505"/>
                      </a:lnTo>
                      <a:lnTo>
                        <a:pt x="226" y="506"/>
                      </a:lnTo>
                      <a:lnTo>
                        <a:pt x="225" y="506"/>
                      </a:lnTo>
                      <a:lnTo>
                        <a:pt x="225" y="507"/>
                      </a:lnTo>
                      <a:lnTo>
                        <a:pt x="225" y="507"/>
                      </a:lnTo>
                      <a:lnTo>
                        <a:pt x="224" y="508"/>
                      </a:lnTo>
                      <a:lnTo>
                        <a:pt x="224" y="508"/>
                      </a:lnTo>
                      <a:lnTo>
                        <a:pt x="224" y="508"/>
                      </a:lnTo>
                      <a:lnTo>
                        <a:pt x="223" y="509"/>
                      </a:lnTo>
                      <a:lnTo>
                        <a:pt x="223" y="509"/>
                      </a:lnTo>
                      <a:lnTo>
                        <a:pt x="222" y="510"/>
                      </a:lnTo>
                      <a:lnTo>
                        <a:pt x="222" y="510"/>
                      </a:lnTo>
                      <a:lnTo>
                        <a:pt x="221" y="510"/>
                      </a:lnTo>
                      <a:lnTo>
                        <a:pt x="221" y="511"/>
                      </a:lnTo>
                      <a:lnTo>
                        <a:pt x="220" y="511"/>
                      </a:lnTo>
                      <a:lnTo>
                        <a:pt x="220" y="511"/>
                      </a:lnTo>
                      <a:lnTo>
                        <a:pt x="219" y="511"/>
                      </a:lnTo>
                      <a:lnTo>
                        <a:pt x="219" y="511"/>
                      </a:lnTo>
                      <a:lnTo>
                        <a:pt x="218" y="512"/>
                      </a:lnTo>
                      <a:lnTo>
                        <a:pt x="217" y="512"/>
                      </a:lnTo>
                      <a:lnTo>
                        <a:pt x="217" y="512"/>
                      </a:lnTo>
                      <a:lnTo>
                        <a:pt x="216" y="512"/>
                      </a:lnTo>
                      <a:lnTo>
                        <a:pt x="216" y="512"/>
                      </a:lnTo>
                      <a:lnTo>
                        <a:pt x="215" y="512"/>
                      </a:lnTo>
                      <a:lnTo>
                        <a:pt x="12" y="512"/>
                      </a:lnTo>
                      <a:lnTo>
                        <a:pt x="12" y="512"/>
                      </a:lnTo>
                      <a:lnTo>
                        <a:pt x="11" y="512"/>
                      </a:lnTo>
                      <a:lnTo>
                        <a:pt x="10" y="512"/>
                      </a:lnTo>
                      <a:lnTo>
                        <a:pt x="10" y="512"/>
                      </a:lnTo>
                      <a:lnTo>
                        <a:pt x="9" y="512"/>
                      </a:lnTo>
                      <a:lnTo>
                        <a:pt x="9" y="511"/>
                      </a:lnTo>
                      <a:lnTo>
                        <a:pt x="8" y="511"/>
                      </a:lnTo>
                      <a:lnTo>
                        <a:pt x="8" y="511"/>
                      </a:lnTo>
                      <a:lnTo>
                        <a:pt x="7" y="511"/>
                      </a:lnTo>
                      <a:lnTo>
                        <a:pt x="7" y="511"/>
                      </a:lnTo>
                      <a:lnTo>
                        <a:pt x="6" y="510"/>
                      </a:lnTo>
                      <a:lnTo>
                        <a:pt x="6" y="510"/>
                      </a:lnTo>
                      <a:lnTo>
                        <a:pt x="5" y="510"/>
                      </a:lnTo>
                      <a:lnTo>
                        <a:pt x="5" y="509"/>
                      </a:lnTo>
                      <a:lnTo>
                        <a:pt x="4" y="509"/>
                      </a:lnTo>
                      <a:lnTo>
                        <a:pt x="4" y="508"/>
                      </a:lnTo>
                      <a:lnTo>
                        <a:pt x="3" y="508"/>
                      </a:lnTo>
                      <a:lnTo>
                        <a:pt x="3" y="508"/>
                      </a:lnTo>
                      <a:lnTo>
                        <a:pt x="3" y="507"/>
                      </a:lnTo>
                      <a:lnTo>
                        <a:pt x="2" y="507"/>
                      </a:lnTo>
                      <a:lnTo>
                        <a:pt x="2" y="506"/>
                      </a:lnTo>
                      <a:lnTo>
                        <a:pt x="2" y="506"/>
                      </a:lnTo>
                      <a:lnTo>
                        <a:pt x="1" y="505"/>
                      </a:lnTo>
                      <a:lnTo>
                        <a:pt x="1" y="505"/>
                      </a:lnTo>
                      <a:lnTo>
                        <a:pt x="1" y="504"/>
                      </a:lnTo>
                      <a:lnTo>
                        <a:pt x="1" y="503"/>
                      </a:lnTo>
                      <a:lnTo>
                        <a:pt x="1" y="503"/>
                      </a:lnTo>
                      <a:lnTo>
                        <a:pt x="0" y="502"/>
                      </a:lnTo>
                      <a:lnTo>
                        <a:pt x="0" y="502"/>
                      </a:lnTo>
                      <a:lnTo>
                        <a:pt x="0" y="500"/>
                      </a:lnTo>
                      <a:lnTo>
                        <a:pt x="0" y="500"/>
                      </a:lnTo>
                      <a:lnTo>
                        <a:pt x="0" y="499"/>
                      </a:lnTo>
                      <a:lnTo>
                        <a:pt x="0" y="13"/>
                      </a:lnTo>
                      <a:lnTo>
                        <a:pt x="0" y="12"/>
                      </a:lnTo>
                      <a:lnTo>
                        <a:pt x="0" y="12"/>
                      </a:lnTo>
                      <a:lnTo>
                        <a:pt x="0" y="11"/>
                      </a:lnTo>
                      <a:lnTo>
                        <a:pt x="0" y="11"/>
                      </a:lnTo>
                      <a:lnTo>
                        <a:pt x="1" y="10"/>
                      </a:lnTo>
                      <a:lnTo>
                        <a:pt x="1" y="9"/>
                      </a:lnTo>
                      <a:lnTo>
                        <a:pt x="1" y="9"/>
                      </a:lnTo>
                      <a:lnTo>
                        <a:pt x="1" y="8"/>
                      </a:lnTo>
                      <a:lnTo>
                        <a:pt x="1" y="8"/>
                      </a:lnTo>
                      <a:lnTo>
                        <a:pt x="2" y="7"/>
                      </a:lnTo>
                      <a:lnTo>
                        <a:pt x="2" y="7"/>
                      </a:lnTo>
                      <a:lnTo>
                        <a:pt x="2" y="6"/>
                      </a:lnTo>
                      <a:lnTo>
                        <a:pt x="3" y="6"/>
                      </a:lnTo>
                      <a:lnTo>
                        <a:pt x="3" y="5"/>
                      </a:lnTo>
                      <a:lnTo>
                        <a:pt x="3" y="5"/>
                      </a:lnTo>
                      <a:lnTo>
                        <a:pt x="4" y="5"/>
                      </a:lnTo>
                      <a:lnTo>
                        <a:pt x="4" y="4"/>
                      </a:lnTo>
                      <a:lnTo>
                        <a:pt x="5" y="4"/>
                      </a:lnTo>
                      <a:lnTo>
                        <a:pt x="5" y="2"/>
                      </a:lnTo>
                      <a:lnTo>
                        <a:pt x="6" y="2"/>
                      </a:lnTo>
                      <a:lnTo>
                        <a:pt x="6" y="2"/>
                      </a:lnTo>
                      <a:lnTo>
                        <a:pt x="7" y="1"/>
                      </a:lnTo>
                      <a:lnTo>
                        <a:pt x="7" y="1"/>
                      </a:lnTo>
                      <a:lnTo>
                        <a:pt x="8" y="1"/>
                      </a:lnTo>
                      <a:lnTo>
                        <a:pt x="8" y="1"/>
                      </a:lnTo>
                      <a:lnTo>
                        <a:pt x="9" y="1"/>
                      </a:lnTo>
                      <a:lnTo>
                        <a:pt x="9" y="0"/>
                      </a:lnTo>
                      <a:lnTo>
                        <a:pt x="10" y="0"/>
                      </a:lnTo>
                      <a:lnTo>
                        <a:pt x="10" y="0"/>
                      </a:lnTo>
                      <a:lnTo>
                        <a:pt x="11" y="0"/>
                      </a:lnTo>
                      <a:lnTo>
                        <a:pt x="12" y="0"/>
                      </a:lnTo>
                      <a:lnTo>
                        <a:pt x="12" y="0"/>
                      </a:lnTo>
                      <a:lnTo>
                        <a:pt x="12" y="0"/>
                      </a:lnTo>
                      <a:close/>
                      <a:moveTo>
                        <a:pt x="46" y="50"/>
                      </a:moveTo>
                      <a:lnTo>
                        <a:pt x="181" y="50"/>
                      </a:lnTo>
                      <a:lnTo>
                        <a:pt x="182" y="50"/>
                      </a:lnTo>
                      <a:lnTo>
                        <a:pt x="182" y="50"/>
                      </a:lnTo>
                      <a:lnTo>
                        <a:pt x="183" y="50"/>
                      </a:lnTo>
                      <a:lnTo>
                        <a:pt x="184" y="50"/>
                      </a:lnTo>
                      <a:lnTo>
                        <a:pt x="184" y="50"/>
                      </a:lnTo>
                      <a:lnTo>
                        <a:pt x="185" y="51"/>
                      </a:lnTo>
                      <a:lnTo>
                        <a:pt x="185" y="51"/>
                      </a:lnTo>
                      <a:lnTo>
                        <a:pt x="186" y="51"/>
                      </a:lnTo>
                      <a:lnTo>
                        <a:pt x="186" y="51"/>
                      </a:lnTo>
                      <a:lnTo>
                        <a:pt x="187" y="51"/>
                      </a:lnTo>
                      <a:lnTo>
                        <a:pt x="187" y="52"/>
                      </a:lnTo>
                      <a:lnTo>
                        <a:pt x="188" y="52"/>
                      </a:lnTo>
                      <a:lnTo>
                        <a:pt x="188" y="52"/>
                      </a:lnTo>
                      <a:lnTo>
                        <a:pt x="189" y="53"/>
                      </a:lnTo>
                      <a:lnTo>
                        <a:pt x="189" y="53"/>
                      </a:lnTo>
                      <a:lnTo>
                        <a:pt x="190" y="53"/>
                      </a:lnTo>
                      <a:lnTo>
                        <a:pt x="190" y="54"/>
                      </a:lnTo>
                      <a:lnTo>
                        <a:pt x="190" y="54"/>
                      </a:lnTo>
                      <a:lnTo>
                        <a:pt x="191" y="54"/>
                      </a:lnTo>
                      <a:lnTo>
                        <a:pt x="191" y="55"/>
                      </a:lnTo>
                      <a:lnTo>
                        <a:pt x="191" y="55"/>
                      </a:lnTo>
                      <a:lnTo>
                        <a:pt x="191" y="56"/>
                      </a:lnTo>
                      <a:lnTo>
                        <a:pt x="192" y="56"/>
                      </a:lnTo>
                      <a:lnTo>
                        <a:pt x="192" y="57"/>
                      </a:lnTo>
                      <a:lnTo>
                        <a:pt x="192" y="57"/>
                      </a:lnTo>
                      <a:lnTo>
                        <a:pt x="192" y="58"/>
                      </a:lnTo>
                      <a:lnTo>
                        <a:pt x="192" y="58"/>
                      </a:lnTo>
                      <a:lnTo>
                        <a:pt x="193" y="59"/>
                      </a:lnTo>
                      <a:lnTo>
                        <a:pt x="193" y="60"/>
                      </a:lnTo>
                      <a:lnTo>
                        <a:pt x="193" y="60"/>
                      </a:lnTo>
                      <a:lnTo>
                        <a:pt x="193" y="61"/>
                      </a:lnTo>
                      <a:lnTo>
                        <a:pt x="193" y="61"/>
                      </a:lnTo>
                      <a:lnTo>
                        <a:pt x="193" y="93"/>
                      </a:lnTo>
                      <a:lnTo>
                        <a:pt x="193" y="93"/>
                      </a:lnTo>
                      <a:lnTo>
                        <a:pt x="193" y="94"/>
                      </a:lnTo>
                      <a:lnTo>
                        <a:pt x="193" y="94"/>
                      </a:lnTo>
                      <a:lnTo>
                        <a:pt x="193" y="95"/>
                      </a:lnTo>
                      <a:lnTo>
                        <a:pt x="192" y="95"/>
                      </a:lnTo>
                      <a:lnTo>
                        <a:pt x="192" y="96"/>
                      </a:lnTo>
                      <a:lnTo>
                        <a:pt x="192" y="97"/>
                      </a:lnTo>
                      <a:lnTo>
                        <a:pt x="192" y="97"/>
                      </a:lnTo>
                      <a:lnTo>
                        <a:pt x="192" y="97"/>
                      </a:lnTo>
                      <a:lnTo>
                        <a:pt x="191" y="98"/>
                      </a:lnTo>
                      <a:lnTo>
                        <a:pt x="191" y="98"/>
                      </a:lnTo>
                      <a:lnTo>
                        <a:pt x="191" y="99"/>
                      </a:lnTo>
                      <a:lnTo>
                        <a:pt x="191" y="99"/>
                      </a:lnTo>
                      <a:lnTo>
                        <a:pt x="190" y="100"/>
                      </a:lnTo>
                      <a:lnTo>
                        <a:pt x="190" y="100"/>
                      </a:lnTo>
                      <a:lnTo>
                        <a:pt x="190" y="100"/>
                      </a:lnTo>
                      <a:lnTo>
                        <a:pt x="189" y="101"/>
                      </a:lnTo>
                      <a:lnTo>
                        <a:pt x="189" y="101"/>
                      </a:lnTo>
                      <a:lnTo>
                        <a:pt x="188" y="102"/>
                      </a:lnTo>
                      <a:lnTo>
                        <a:pt x="188" y="102"/>
                      </a:lnTo>
                      <a:lnTo>
                        <a:pt x="187" y="102"/>
                      </a:lnTo>
                      <a:lnTo>
                        <a:pt x="187" y="102"/>
                      </a:lnTo>
                      <a:lnTo>
                        <a:pt x="186" y="103"/>
                      </a:lnTo>
                      <a:lnTo>
                        <a:pt x="186" y="103"/>
                      </a:lnTo>
                      <a:lnTo>
                        <a:pt x="185" y="103"/>
                      </a:lnTo>
                      <a:lnTo>
                        <a:pt x="185" y="103"/>
                      </a:lnTo>
                      <a:lnTo>
                        <a:pt x="184" y="103"/>
                      </a:lnTo>
                      <a:lnTo>
                        <a:pt x="184" y="104"/>
                      </a:lnTo>
                      <a:lnTo>
                        <a:pt x="183" y="104"/>
                      </a:lnTo>
                      <a:lnTo>
                        <a:pt x="182" y="104"/>
                      </a:lnTo>
                      <a:lnTo>
                        <a:pt x="182" y="104"/>
                      </a:lnTo>
                      <a:lnTo>
                        <a:pt x="181" y="104"/>
                      </a:lnTo>
                      <a:lnTo>
                        <a:pt x="46" y="104"/>
                      </a:lnTo>
                      <a:lnTo>
                        <a:pt x="45" y="104"/>
                      </a:lnTo>
                      <a:lnTo>
                        <a:pt x="45" y="104"/>
                      </a:lnTo>
                      <a:lnTo>
                        <a:pt x="44" y="104"/>
                      </a:lnTo>
                      <a:lnTo>
                        <a:pt x="44" y="104"/>
                      </a:lnTo>
                      <a:lnTo>
                        <a:pt x="43" y="103"/>
                      </a:lnTo>
                      <a:lnTo>
                        <a:pt x="43" y="103"/>
                      </a:lnTo>
                      <a:lnTo>
                        <a:pt x="42" y="103"/>
                      </a:lnTo>
                      <a:lnTo>
                        <a:pt x="41" y="103"/>
                      </a:lnTo>
                      <a:lnTo>
                        <a:pt x="41" y="103"/>
                      </a:lnTo>
                      <a:lnTo>
                        <a:pt x="40" y="102"/>
                      </a:lnTo>
                      <a:lnTo>
                        <a:pt x="40" y="102"/>
                      </a:lnTo>
                      <a:lnTo>
                        <a:pt x="39" y="102"/>
                      </a:lnTo>
                      <a:lnTo>
                        <a:pt x="39" y="102"/>
                      </a:lnTo>
                      <a:lnTo>
                        <a:pt x="39" y="101"/>
                      </a:lnTo>
                      <a:lnTo>
                        <a:pt x="38" y="101"/>
                      </a:lnTo>
                      <a:lnTo>
                        <a:pt x="38" y="100"/>
                      </a:lnTo>
                      <a:lnTo>
                        <a:pt x="37" y="100"/>
                      </a:lnTo>
                      <a:lnTo>
                        <a:pt x="37" y="100"/>
                      </a:lnTo>
                      <a:lnTo>
                        <a:pt x="37" y="99"/>
                      </a:lnTo>
                      <a:lnTo>
                        <a:pt x="36" y="99"/>
                      </a:lnTo>
                      <a:lnTo>
                        <a:pt x="36" y="98"/>
                      </a:lnTo>
                      <a:lnTo>
                        <a:pt x="36" y="98"/>
                      </a:lnTo>
                      <a:lnTo>
                        <a:pt x="36" y="97"/>
                      </a:lnTo>
                      <a:lnTo>
                        <a:pt x="35" y="97"/>
                      </a:lnTo>
                      <a:lnTo>
                        <a:pt x="35" y="97"/>
                      </a:lnTo>
                      <a:lnTo>
                        <a:pt x="35" y="96"/>
                      </a:lnTo>
                      <a:lnTo>
                        <a:pt x="35" y="95"/>
                      </a:lnTo>
                      <a:lnTo>
                        <a:pt x="35" y="95"/>
                      </a:lnTo>
                      <a:lnTo>
                        <a:pt x="35" y="94"/>
                      </a:lnTo>
                      <a:lnTo>
                        <a:pt x="34" y="94"/>
                      </a:lnTo>
                      <a:lnTo>
                        <a:pt x="34" y="93"/>
                      </a:lnTo>
                      <a:lnTo>
                        <a:pt x="34" y="93"/>
                      </a:lnTo>
                      <a:lnTo>
                        <a:pt x="34" y="61"/>
                      </a:lnTo>
                      <a:lnTo>
                        <a:pt x="34" y="61"/>
                      </a:lnTo>
                      <a:lnTo>
                        <a:pt x="34" y="60"/>
                      </a:lnTo>
                      <a:lnTo>
                        <a:pt x="35" y="60"/>
                      </a:lnTo>
                      <a:lnTo>
                        <a:pt x="35" y="59"/>
                      </a:lnTo>
                      <a:lnTo>
                        <a:pt x="35" y="58"/>
                      </a:lnTo>
                      <a:lnTo>
                        <a:pt x="35" y="58"/>
                      </a:lnTo>
                      <a:lnTo>
                        <a:pt x="35" y="57"/>
                      </a:lnTo>
                      <a:lnTo>
                        <a:pt x="35" y="57"/>
                      </a:lnTo>
                      <a:lnTo>
                        <a:pt x="36" y="56"/>
                      </a:lnTo>
                      <a:lnTo>
                        <a:pt x="36" y="56"/>
                      </a:lnTo>
                      <a:lnTo>
                        <a:pt x="36" y="55"/>
                      </a:lnTo>
                      <a:lnTo>
                        <a:pt x="36" y="55"/>
                      </a:lnTo>
                      <a:lnTo>
                        <a:pt x="37" y="54"/>
                      </a:lnTo>
                      <a:lnTo>
                        <a:pt x="37" y="54"/>
                      </a:lnTo>
                      <a:lnTo>
                        <a:pt x="37" y="54"/>
                      </a:lnTo>
                      <a:lnTo>
                        <a:pt x="38" y="53"/>
                      </a:lnTo>
                      <a:lnTo>
                        <a:pt x="38" y="53"/>
                      </a:lnTo>
                      <a:lnTo>
                        <a:pt x="39" y="53"/>
                      </a:lnTo>
                      <a:lnTo>
                        <a:pt x="39" y="52"/>
                      </a:lnTo>
                      <a:lnTo>
                        <a:pt x="39" y="52"/>
                      </a:lnTo>
                      <a:lnTo>
                        <a:pt x="40" y="52"/>
                      </a:lnTo>
                      <a:lnTo>
                        <a:pt x="40" y="51"/>
                      </a:lnTo>
                      <a:lnTo>
                        <a:pt x="41" y="51"/>
                      </a:lnTo>
                      <a:lnTo>
                        <a:pt x="41" y="51"/>
                      </a:lnTo>
                      <a:lnTo>
                        <a:pt x="42" y="51"/>
                      </a:lnTo>
                      <a:lnTo>
                        <a:pt x="43" y="51"/>
                      </a:lnTo>
                      <a:lnTo>
                        <a:pt x="43" y="50"/>
                      </a:lnTo>
                      <a:lnTo>
                        <a:pt x="44" y="50"/>
                      </a:lnTo>
                      <a:lnTo>
                        <a:pt x="44" y="50"/>
                      </a:lnTo>
                      <a:lnTo>
                        <a:pt x="45" y="50"/>
                      </a:lnTo>
                      <a:lnTo>
                        <a:pt x="45" y="50"/>
                      </a:lnTo>
                      <a:lnTo>
                        <a:pt x="46" y="50"/>
                      </a:lnTo>
                      <a:lnTo>
                        <a:pt x="46" y="50"/>
                      </a:lnTo>
                      <a:close/>
                      <a:moveTo>
                        <a:pt x="46" y="119"/>
                      </a:moveTo>
                      <a:lnTo>
                        <a:pt x="181" y="119"/>
                      </a:lnTo>
                      <a:lnTo>
                        <a:pt x="182" y="119"/>
                      </a:lnTo>
                      <a:lnTo>
                        <a:pt x="182" y="119"/>
                      </a:lnTo>
                      <a:lnTo>
                        <a:pt x="183" y="119"/>
                      </a:lnTo>
                      <a:lnTo>
                        <a:pt x="184" y="120"/>
                      </a:lnTo>
                      <a:lnTo>
                        <a:pt x="184" y="120"/>
                      </a:lnTo>
                      <a:lnTo>
                        <a:pt x="185" y="120"/>
                      </a:lnTo>
                      <a:lnTo>
                        <a:pt x="185" y="120"/>
                      </a:lnTo>
                      <a:lnTo>
                        <a:pt x="186" y="120"/>
                      </a:lnTo>
                      <a:lnTo>
                        <a:pt x="186" y="120"/>
                      </a:lnTo>
                      <a:lnTo>
                        <a:pt x="187" y="121"/>
                      </a:lnTo>
                      <a:lnTo>
                        <a:pt x="187" y="121"/>
                      </a:lnTo>
                      <a:lnTo>
                        <a:pt x="188" y="121"/>
                      </a:lnTo>
                      <a:lnTo>
                        <a:pt x="188" y="122"/>
                      </a:lnTo>
                      <a:lnTo>
                        <a:pt x="189" y="122"/>
                      </a:lnTo>
                      <a:lnTo>
                        <a:pt x="189" y="122"/>
                      </a:lnTo>
                      <a:lnTo>
                        <a:pt x="190" y="123"/>
                      </a:lnTo>
                      <a:lnTo>
                        <a:pt x="190" y="123"/>
                      </a:lnTo>
                      <a:lnTo>
                        <a:pt x="190" y="123"/>
                      </a:lnTo>
                      <a:lnTo>
                        <a:pt x="191" y="124"/>
                      </a:lnTo>
                      <a:lnTo>
                        <a:pt x="191" y="124"/>
                      </a:lnTo>
                      <a:lnTo>
                        <a:pt x="191" y="125"/>
                      </a:lnTo>
                      <a:lnTo>
                        <a:pt x="191" y="125"/>
                      </a:lnTo>
                      <a:lnTo>
                        <a:pt x="192" y="126"/>
                      </a:lnTo>
                      <a:lnTo>
                        <a:pt x="192" y="126"/>
                      </a:lnTo>
                      <a:lnTo>
                        <a:pt x="192" y="127"/>
                      </a:lnTo>
                      <a:lnTo>
                        <a:pt x="192" y="127"/>
                      </a:lnTo>
                      <a:lnTo>
                        <a:pt x="192" y="128"/>
                      </a:lnTo>
                      <a:lnTo>
                        <a:pt x="193" y="128"/>
                      </a:lnTo>
                      <a:lnTo>
                        <a:pt x="193" y="129"/>
                      </a:lnTo>
                      <a:lnTo>
                        <a:pt x="193" y="129"/>
                      </a:lnTo>
                      <a:lnTo>
                        <a:pt x="193" y="130"/>
                      </a:lnTo>
                      <a:lnTo>
                        <a:pt x="193" y="131"/>
                      </a:lnTo>
                      <a:lnTo>
                        <a:pt x="193" y="162"/>
                      </a:lnTo>
                      <a:lnTo>
                        <a:pt x="193" y="162"/>
                      </a:lnTo>
                      <a:lnTo>
                        <a:pt x="193" y="163"/>
                      </a:lnTo>
                      <a:lnTo>
                        <a:pt x="193" y="164"/>
                      </a:lnTo>
                      <a:lnTo>
                        <a:pt x="193" y="164"/>
                      </a:lnTo>
                      <a:lnTo>
                        <a:pt x="192" y="165"/>
                      </a:lnTo>
                      <a:lnTo>
                        <a:pt x="192" y="165"/>
                      </a:lnTo>
                      <a:lnTo>
                        <a:pt x="192" y="166"/>
                      </a:lnTo>
                      <a:lnTo>
                        <a:pt x="192" y="166"/>
                      </a:lnTo>
                      <a:lnTo>
                        <a:pt x="192" y="167"/>
                      </a:lnTo>
                      <a:lnTo>
                        <a:pt x="191" y="167"/>
                      </a:lnTo>
                      <a:lnTo>
                        <a:pt x="191" y="168"/>
                      </a:lnTo>
                      <a:lnTo>
                        <a:pt x="191" y="168"/>
                      </a:lnTo>
                      <a:lnTo>
                        <a:pt x="191" y="169"/>
                      </a:lnTo>
                      <a:lnTo>
                        <a:pt x="190" y="169"/>
                      </a:lnTo>
                      <a:lnTo>
                        <a:pt x="190" y="169"/>
                      </a:lnTo>
                      <a:lnTo>
                        <a:pt x="190" y="170"/>
                      </a:lnTo>
                      <a:lnTo>
                        <a:pt x="189" y="170"/>
                      </a:lnTo>
                      <a:lnTo>
                        <a:pt x="189" y="171"/>
                      </a:lnTo>
                      <a:lnTo>
                        <a:pt x="188" y="171"/>
                      </a:lnTo>
                      <a:lnTo>
                        <a:pt x="188" y="171"/>
                      </a:lnTo>
                      <a:lnTo>
                        <a:pt x="187" y="171"/>
                      </a:lnTo>
                      <a:lnTo>
                        <a:pt x="187" y="172"/>
                      </a:lnTo>
                      <a:lnTo>
                        <a:pt x="186" y="172"/>
                      </a:lnTo>
                      <a:lnTo>
                        <a:pt x="186" y="172"/>
                      </a:lnTo>
                      <a:lnTo>
                        <a:pt x="185" y="172"/>
                      </a:lnTo>
                      <a:lnTo>
                        <a:pt x="185" y="173"/>
                      </a:lnTo>
                      <a:lnTo>
                        <a:pt x="184" y="173"/>
                      </a:lnTo>
                      <a:lnTo>
                        <a:pt x="184" y="173"/>
                      </a:lnTo>
                      <a:lnTo>
                        <a:pt x="183" y="173"/>
                      </a:lnTo>
                      <a:lnTo>
                        <a:pt x="182" y="173"/>
                      </a:lnTo>
                      <a:lnTo>
                        <a:pt x="182" y="173"/>
                      </a:lnTo>
                      <a:lnTo>
                        <a:pt x="181" y="173"/>
                      </a:lnTo>
                      <a:lnTo>
                        <a:pt x="46" y="173"/>
                      </a:lnTo>
                      <a:lnTo>
                        <a:pt x="45" y="173"/>
                      </a:lnTo>
                      <a:lnTo>
                        <a:pt x="45" y="173"/>
                      </a:lnTo>
                      <a:lnTo>
                        <a:pt x="44" y="173"/>
                      </a:lnTo>
                      <a:lnTo>
                        <a:pt x="44" y="173"/>
                      </a:lnTo>
                      <a:lnTo>
                        <a:pt x="43" y="173"/>
                      </a:lnTo>
                      <a:lnTo>
                        <a:pt x="43" y="173"/>
                      </a:lnTo>
                      <a:lnTo>
                        <a:pt x="42" y="172"/>
                      </a:lnTo>
                      <a:lnTo>
                        <a:pt x="41" y="172"/>
                      </a:lnTo>
                      <a:lnTo>
                        <a:pt x="41" y="172"/>
                      </a:lnTo>
                      <a:lnTo>
                        <a:pt x="40" y="172"/>
                      </a:lnTo>
                      <a:lnTo>
                        <a:pt x="40" y="171"/>
                      </a:lnTo>
                      <a:lnTo>
                        <a:pt x="39" y="171"/>
                      </a:lnTo>
                      <a:lnTo>
                        <a:pt x="39" y="171"/>
                      </a:lnTo>
                      <a:lnTo>
                        <a:pt x="39" y="171"/>
                      </a:lnTo>
                      <a:lnTo>
                        <a:pt x="38" y="170"/>
                      </a:lnTo>
                      <a:lnTo>
                        <a:pt x="38" y="170"/>
                      </a:lnTo>
                      <a:lnTo>
                        <a:pt x="37" y="169"/>
                      </a:lnTo>
                      <a:lnTo>
                        <a:pt x="37" y="169"/>
                      </a:lnTo>
                      <a:lnTo>
                        <a:pt x="37" y="169"/>
                      </a:lnTo>
                      <a:lnTo>
                        <a:pt x="36" y="168"/>
                      </a:lnTo>
                      <a:lnTo>
                        <a:pt x="36" y="168"/>
                      </a:lnTo>
                      <a:lnTo>
                        <a:pt x="36" y="167"/>
                      </a:lnTo>
                      <a:lnTo>
                        <a:pt x="36" y="167"/>
                      </a:lnTo>
                      <a:lnTo>
                        <a:pt x="35" y="166"/>
                      </a:lnTo>
                      <a:lnTo>
                        <a:pt x="35" y="166"/>
                      </a:lnTo>
                      <a:lnTo>
                        <a:pt x="35" y="165"/>
                      </a:lnTo>
                      <a:lnTo>
                        <a:pt x="35" y="165"/>
                      </a:lnTo>
                      <a:lnTo>
                        <a:pt x="35" y="164"/>
                      </a:lnTo>
                      <a:lnTo>
                        <a:pt x="35" y="164"/>
                      </a:lnTo>
                      <a:lnTo>
                        <a:pt x="34" y="163"/>
                      </a:lnTo>
                      <a:lnTo>
                        <a:pt x="34" y="162"/>
                      </a:lnTo>
                      <a:lnTo>
                        <a:pt x="34" y="162"/>
                      </a:lnTo>
                      <a:lnTo>
                        <a:pt x="34" y="131"/>
                      </a:lnTo>
                      <a:lnTo>
                        <a:pt x="34" y="130"/>
                      </a:lnTo>
                      <a:lnTo>
                        <a:pt x="34" y="129"/>
                      </a:lnTo>
                      <a:lnTo>
                        <a:pt x="35" y="129"/>
                      </a:lnTo>
                      <a:lnTo>
                        <a:pt x="35" y="128"/>
                      </a:lnTo>
                      <a:lnTo>
                        <a:pt x="35" y="128"/>
                      </a:lnTo>
                      <a:lnTo>
                        <a:pt x="35" y="127"/>
                      </a:lnTo>
                      <a:lnTo>
                        <a:pt x="35" y="127"/>
                      </a:lnTo>
                      <a:lnTo>
                        <a:pt x="35" y="126"/>
                      </a:lnTo>
                      <a:lnTo>
                        <a:pt x="36" y="126"/>
                      </a:lnTo>
                      <a:lnTo>
                        <a:pt x="36" y="125"/>
                      </a:lnTo>
                      <a:lnTo>
                        <a:pt x="36" y="125"/>
                      </a:lnTo>
                      <a:lnTo>
                        <a:pt x="36" y="124"/>
                      </a:lnTo>
                      <a:lnTo>
                        <a:pt x="37" y="124"/>
                      </a:lnTo>
                      <a:lnTo>
                        <a:pt x="37" y="123"/>
                      </a:lnTo>
                      <a:lnTo>
                        <a:pt x="37" y="123"/>
                      </a:lnTo>
                      <a:lnTo>
                        <a:pt x="38" y="123"/>
                      </a:lnTo>
                      <a:lnTo>
                        <a:pt x="38" y="122"/>
                      </a:lnTo>
                      <a:lnTo>
                        <a:pt x="39" y="122"/>
                      </a:lnTo>
                      <a:lnTo>
                        <a:pt x="39" y="122"/>
                      </a:lnTo>
                      <a:lnTo>
                        <a:pt x="39" y="121"/>
                      </a:lnTo>
                      <a:lnTo>
                        <a:pt x="40" y="121"/>
                      </a:lnTo>
                      <a:lnTo>
                        <a:pt x="40" y="121"/>
                      </a:lnTo>
                      <a:lnTo>
                        <a:pt x="41" y="120"/>
                      </a:lnTo>
                      <a:lnTo>
                        <a:pt x="41" y="120"/>
                      </a:lnTo>
                      <a:lnTo>
                        <a:pt x="42" y="120"/>
                      </a:lnTo>
                      <a:lnTo>
                        <a:pt x="43" y="120"/>
                      </a:lnTo>
                      <a:lnTo>
                        <a:pt x="43" y="120"/>
                      </a:lnTo>
                      <a:lnTo>
                        <a:pt x="44" y="120"/>
                      </a:lnTo>
                      <a:lnTo>
                        <a:pt x="44" y="119"/>
                      </a:lnTo>
                      <a:lnTo>
                        <a:pt x="45" y="119"/>
                      </a:lnTo>
                      <a:lnTo>
                        <a:pt x="45" y="119"/>
                      </a:lnTo>
                      <a:lnTo>
                        <a:pt x="46" y="119"/>
                      </a:lnTo>
                      <a:lnTo>
                        <a:pt x="46" y="119"/>
                      </a:lnTo>
                      <a:close/>
                      <a:moveTo>
                        <a:pt x="46" y="189"/>
                      </a:moveTo>
                      <a:lnTo>
                        <a:pt x="181" y="189"/>
                      </a:lnTo>
                      <a:lnTo>
                        <a:pt x="182" y="189"/>
                      </a:lnTo>
                      <a:lnTo>
                        <a:pt x="182" y="189"/>
                      </a:lnTo>
                      <a:lnTo>
                        <a:pt x="183" y="189"/>
                      </a:lnTo>
                      <a:lnTo>
                        <a:pt x="184" y="189"/>
                      </a:lnTo>
                      <a:lnTo>
                        <a:pt x="184" y="189"/>
                      </a:lnTo>
                      <a:lnTo>
                        <a:pt x="185" y="189"/>
                      </a:lnTo>
                      <a:lnTo>
                        <a:pt x="185" y="189"/>
                      </a:lnTo>
                      <a:lnTo>
                        <a:pt x="186" y="189"/>
                      </a:lnTo>
                      <a:lnTo>
                        <a:pt x="186" y="190"/>
                      </a:lnTo>
                      <a:lnTo>
                        <a:pt x="187" y="190"/>
                      </a:lnTo>
                      <a:lnTo>
                        <a:pt x="187" y="190"/>
                      </a:lnTo>
                      <a:lnTo>
                        <a:pt x="188" y="191"/>
                      </a:lnTo>
                      <a:lnTo>
                        <a:pt x="188" y="191"/>
                      </a:lnTo>
                      <a:lnTo>
                        <a:pt x="189" y="191"/>
                      </a:lnTo>
                      <a:lnTo>
                        <a:pt x="189" y="192"/>
                      </a:lnTo>
                      <a:lnTo>
                        <a:pt x="190" y="192"/>
                      </a:lnTo>
                      <a:lnTo>
                        <a:pt x="190" y="192"/>
                      </a:lnTo>
                      <a:lnTo>
                        <a:pt x="190" y="193"/>
                      </a:lnTo>
                      <a:lnTo>
                        <a:pt x="191" y="193"/>
                      </a:lnTo>
                      <a:lnTo>
                        <a:pt x="191" y="194"/>
                      </a:lnTo>
                      <a:lnTo>
                        <a:pt x="191" y="194"/>
                      </a:lnTo>
                      <a:lnTo>
                        <a:pt x="191" y="195"/>
                      </a:lnTo>
                      <a:lnTo>
                        <a:pt x="192" y="195"/>
                      </a:lnTo>
                      <a:lnTo>
                        <a:pt x="192" y="196"/>
                      </a:lnTo>
                      <a:lnTo>
                        <a:pt x="192" y="196"/>
                      </a:lnTo>
                      <a:lnTo>
                        <a:pt x="192" y="197"/>
                      </a:lnTo>
                      <a:lnTo>
                        <a:pt x="192" y="197"/>
                      </a:lnTo>
                      <a:lnTo>
                        <a:pt x="193" y="198"/>
                      </a:lnTo>
                      <a:lnTo>
                        <a:pt x="193" y="198"/>
                      </a:lnTo>
                      <a:lnTo>
                        <a:pt x="193" y="199"/>
                      </a:lnTo>
                      <a:lnTo>
                        <a:pt x="193" y="199"/>
                      </a:lnTo>
                      <a:lnTo>
                        <a:pt x="193" y="200"/>
                      </a:lnTo>
                      <a:lnTo>
                        <a:pt x="193" y="231"/>
                      </a:lnTo>
                      <a:lnTo>
                        <a:pt x="193" y="232"/>
                      </a:lnTo>
                      <a:lnTo>
                        <a:pt x="193" y="232"/>
                      </a:lnTo>
                      <a:lnTo>
                        <a:pt x="193" y="233"/>
                      </a:lnTo>
                      <a:lnTo>
                        <a:pt x="193" y="233"/>
                      </a:lnTo>
                      <a:lnTo>
                        <a:pt x="192" y="234"/>
                      </a:lnTo>
                      <a:lnTo>
                        <a:pt x="192" y="235"/>
                      </a:lnTo>
                      <a:lnTo>
                        <a:pt x="192" y="235"/>
                      </a:lnTo>
                      <a:lnTo>
                        <a:pt x="192" y="236"/>
                      </a:lnTo>
                      <a:lnTo>
                        <a:pt x="192" y="236"/>
                      </a:lnTo>
                      <a:lnTo>
                        <a:pt x="191" y="237"/>
                      </a:lnTo>
                      <a:lnTo>
                        <a:pt x="191" y="237"/>
                      </a:lnTo>
                      <a:lnTo>
                        <a:pt x="191" y="238"/>
                      </a:lnTo>
                      <a:lnTo>
                        <a:pt x="191" y="238"/>
                      </a:lnTo>
                      <a:lnTo>
                        <a:pt x="190" y="238"/>
                      </a:lnTo>
                      <a:lnTo>
                        <a:pt x="190" y="239"/>
                      </a:lnTo>
                      <a:lnTo>
                        <a:pt x="190" y="239"/>
                      </a:lnTo>
                      <a:lnTo>
                        <a:pt x="189" y="240"/>
                      </a:lnTo>
                      <a:lnTo>
                        <a:pt x="189" y="240"/>
                      </a:lnTo>
                      <a:lnTo>
                        <a:pt x="188" y="240"/>
                      </a:lnTo>
                      <a:lnTo>
                        <a:pt x="188" y="241"/>
                      </a:lnTo>
                      <a:lnTo>
                        <a:pt x="187" y="241"/>
                      </a:lnTo>
                      <a:lnTo>
                        <a:pt x="187" y="241"/>
                      </a:lnTo>
                      <a:lnTo>
                        <a:pt x="186" y="241"/>
                      </a:lnTo>
                      <a:lnTo>
                        <a:pt x="186" y="242"/>
                      </a:lnTo>
                      <a:lnTo>
                        <a:pt x="185" y="242"/>
                      </a:lnTo>
                      <a:lnTo>
                        <a:pt x="185" y="242"/>
                      </a:lnTo>
                      <a:lnTo>
                        <a:pt x="184" y="242"/>
                      </a:lnTo>
                      <a:lnTo>
                        <a:pt x="184" y="242"/>
                      </a:lnTo>
                      <a:lnTo>
                        <a:pt x="183" y="242"/>
                      </a:lnTo>
                      <a:lnTo>
                        <a:pt x="182" y="242"/>
                      </a:lnTo>
                      <a:lnTo>
                        <a:pt x="182" y="242"/>
                      </a:lnTo>
                      <a:lnTo>
                        <a:pt x="181" y="242"/>
                      </a:lnTo>
                      <a:lnTo>
                        <a:pt x="46" y="242"/>
                      </a:lnTo>
                      <a:lnTo>
                        <a:pt x="45" y="242"/>
                      </a:lnTo>
                      <a:lnTo>
                        <a:pt x="45" y="242"/>
                      </a:lnTo>
                      <a:lnTo>
                        <a:pt x="44" y="242"/>
                      </a:lnTo>
                      <a:lnTo>
                        <a:pt x="44" y="242"/>
                      </a:lnTo>
                      <a:lnTo>
                        <a:pt x="43" y="242"/>
                      </a:lnTo>
                      <a:lnTo>
                        <a:pt x="43" y="242"/>
                      </a:lnTo>
                      <a:lnTo>
                        <a:pt x="42" y="242"/>
                      </a:lnTo>
                      <a:lnTo>
                        <a:pt x="41" y="242"/>
                      </a:lnTo>
                      <a:lnTo>
                        <a:pt x="41" y="241"/>
                      </a:lnTo>
                      <a:lnTo>
                        <a:pt x="40" y="241"/>
                      </a:lnTo>
                      <a:lnTo>
                        <a:pt x="40" y="241"/>
                      </a:lnTo>
                      <a:lnTo>
                        <a:pt x="39" y="241"/>
                      </a:lnTo>
                      <a:lnTo>
                        <a:pt x="39" y="240"/>
                      </a:lnTo>
                      <a:lnTo>
                        <a:pt x="39" y="240"/>
                      </a:lnTo>
                      <a:lnTo>
                        <a:pt x="38" y="240"/>
                      </a:lnTo>
                      <a:lnTo>
                        <a:pt x="38" y="239"/>
                      </a:lnTo>
                      <a:lnTo>
                        <a:pt x="37" y="239"/>
                      </a:lnTo>
                      <a:lnTo>
                        <a:pt x="37" y="238"/>
                      </a:lnTo>
                      <a:lnTo>
                        <a:pt x="37" y="238"/>
                      </a:lnTo>
                      <a:lnTo>
                        <a:pt x="36" y="238"/>
                      </a:lnTo>
                      <a:lnTo>
                        <a:pt x="36" y="237"/>
                      </a:lnTo>
                      <a:lnTo>
                        <a:pt x="36" y="237"/>
                      </a:lnTo>
                      <a:lnTo>
                        <a:pt x="36" y="236"/>
                      </a:lnTo>
                      <a:lnTo>
                        <a:pt x="35" y="236"/>
                      </a:lnTo>
                      <a:lnTo>
                        <a:pt x="35" y="235"/>
                      </a:lnTo>
                      <a:lnTo>
                        <a:pt x="35" y="235"/>
                      </a:lnTo>
                      <a:lnTo>
                        <a:pt x="35" y="234"/>
                      </a:lnTo>
                      <a:lnTo>
                        <a:pt x="35" y="233"/>
                      </a:lnTo>
                      <a:lnTo>
                        <a:pt x="35" y="233"/>
                      </a:lnTo>
                      <a:lnTo>
                        <a:pt x="34" y="232"/>
                      </a:lnTo>
                      <a:lnTo>
                        <a:pt x="34" y="232"/>
                      </a:lnTo>
                      <a:lnTo>
                        <a:pt x="34" y="231"/>
                      </a:lnTo>
                      <a:lnTo>
                        <a:pt x="34" y="200"/>
                      </a:lnTo>
                      <a:lnTo>
                        <a:pt x="34" y="199"/>
                      </a:lnTo>
                      <a:lnTo>
                        <a:pt x="34" y="199"/>
                      </a:lnTo>
                      <a:lnTo>
                        <a:pt x="35" y="198"/>
                      </a:lnTo>
                      <a:lnTo>
                        <a:pt x="35" y="198"/>
                      </a:lnTo>
                      <a:lnTo>
                        <a:pt x="35" y="197"/>
                      </a:lnTo>
                      <a:lnTo>
                        <a:pt x="35" y="197"/>
                      </a:lnTo>
                      <a:lnTo>
                        <a:pt x="35" y="196"/>
                      </a:lnTo>
                      <a:lnTo>
                        <a:pt x="35" y="196"/>
                      </a:lnTo>
                      <a:lnTo>
                        <a:pt x="36" y="195"/>
                      </a:lnTo>
                      <a:lnTo>
                        <a:pt x="36" y="195"/>
                      </a:lnTo>
                      <a:lnTo>
                        <a:pt x="36" y="194"/>
                      </a:lnTo>
                      <a:lnTo>
                        <a:pt x="36" y="194"/>
                      </a:lnTo>
                      <a:lnTo>
                        <a:pt x="37" y="193"/>
                      </a:lnTo>
                      <a:lnTo>
                        <a:pt x="37" y="193"/>
                      </a:lnTo>
                      <a:lnTo>
                        <a:pt x="37" y="192"/>
                      </a:lnTo>
                      <a:lnTo>
                        <a:pt x="38" y="192"/>
                      </a:lnTo>
                      <a:lnTo>
                        <a:pt x="38" y="192"/>
                      </a:lnTo>
                      <a:lnTo>
                        <a:pt x="39" y="191"/>
                      </a:lnTo>
                      <a:lnTo>
                        <a:pt x="39" y="191"/>
                      </a:lnTo>
                      <a:lnTo>
                        <a:pt x="39" y="191"/>
                      </a:lnTo>
                      <a:lnTo>
                        <a:pt x="40" y="190"/>
                      </a:lnTo>
                      <a:lnTo>
                        <a:pt x="40" y="190"/>
                      </a:lnTo>
                      <a:lnTo>
                        <a:pt x="41" y="190"/>
                      </a:lnTo>
                      <a:lnTo>
                        <a:pt x="41" y="189"/>
                      </a:lnTo>
                      <a:lnTo>
                        <a:pt x="42" y="189"/>
                      </a:lnTo>
                      <a:lnTo>
                        <a:pt x="43" y="189"/>
                      </a:lnTo>
                      <a:lnTo>
                        <a:pt x="43" y="189"/>
                      </a:lnTo>
                      <a:lnTo>
                        <a:pt x="44" y="189"/>
                      </a:lnTo>
                      <a:lnTo>
                        <a:pt x="44" y="189"/>
                      </a:lnTo>
                      <a:lnTo>
                        <a:pt x="45" y="189"/>
                      </a:lnTo>
                      <a:lnTo>
                        <a:pt x="45" y="189"/>
                      </a:lnTo>
                      <a:lnTo>
                        <a:pt x="46" y="189"/>
                      </a:lnTo>
                      <a:lnTo>
                        <a:pt x="46" y="189"/>
                      </a:lnTo>
                      <a:close/>
                      <a:moveTo>
                        <a:pt x="46" y="258"/>
                      </a:moveTo>
                      <a:lnTo>
                        <a:pt x="181" y="258"/>
                      </a:lnTo>
                      <a:lnTo>
                        <a:pt x="182" y="258"/>
                      </a:lnTo>
                      <a:lnTo>
                        <a:pt x="182" y="258"/>
                      </a:lnTo>
                      <a:lnTo>
                        <a:pt x="183" y="258"/>
                      </a:lnTo>
                      <a:lnTo>
                        <a:pt x="184" y="258"/>
                      </a:lnTo>
                      <a:lnTo>
                        <a:pt x="184" y="258"/>
                      </a:lnTo>
                      <a:lnTo>
                        <a:pt x="185" y="259"/>
                      </a:lnTo>
                      <a:lnTo>
                        <a:pt x="185" y="259"/>
                      </a:lnTo>
                      <a:lnTo>
                        <a:pt x="186" y="259"/>
                      </a:lnTo>
                      <a:lnTo>
                        <a:pt x="186" y="259"/>
                      </a:lnTo>
                      <a:lnTo>
                        <a:pt x="187" y="259"/>
                      </a:lnTo>
                      <a:lnTo>
                        <a:pt x="187" y="260"/>
                      </a:lnTo>
                      <a:lnTo>
                        <a:pt x="188" y="260"/>
                      </a:lnTo>
                      <a:lnTo>
                        <a:pt x="188" y="260"/>
                      </a:lnTo>
                      <a:lnTo>
                        <a:pt x="189" y="261"/>
                      </a:lnTo>
                      <a:lnTo>
                        <a:pt x="189" y="261"/>
                      </a:lnTo>
                      <a:lnTo>
                        <a:pt x="190" y="261"/>
                      </a:lnTo>
                      <a:lnTo>
                        <a:pt x="190" y="262"/>
                      </a:lnTo>
                      <a:lnTo>
                        <a:pt x="190" y="262"/>
                      </a:lnTo>
                      <a:lnTo>
                        <a:pt x="191" y="263"/>
                      </a:lnTo>
                      <a:lnTo>
                        <a:pt x="191" y="263"/>
                      </a:lnTo>
                      <a:lnTo>
                        <a:pt x="191" y="263"/>
                      </a:lnTo>
                      <a:lnTo>
                        <a:pt x="191" y="264"/>
                      </a:lnTo>
                      <a:lnTo>
                        <a:pt x="192" y="264"/>
                      </a:lnTo>
                      <a:lnTo>
                        <a:pt x="192" y="265"/>
                      </a:lnTo>
                      <a:lnTo>
                        <a:pt x="192" y="265"/>
                      </a:lnTo>
                      <a:lnTo>
                        <a:pt x="192" y="266"/>
                      </a:lnTo>
                      <a:lnTo>
                        <a:pt x="192" y="266"/>
                      </a:lnTo>
                      <a:lnTo>
                        <a:pt x="193" y="267"/>
                      </a:lnTo>
                      <a:lnTo>
                        <a:pt x="193" y="268"/>
                      </a:lnTo>
                      <a:lnTo>
                        <a:pt x="193" y="268"/>
                      </a:lnTo>
                      <a:lnTo>
                        <a:pt x="193" y="269"/>
                      </a:lnTo>
                      <a:lnTo>
                        <a:pt x="193" y="269"/>
                      </a:lnTo>
                      <a:lnTo>
                        <a:pt x="193" y="301"/>
                      </a:lnTo>
                      <a:lnTo>
                        <a:pt x="193" y="301"/>
                      </a:lnTo>
                      <a:lnTo>
                        <a:pt x="193" y="302"/>
                      </a:lnTo>
                      <a:lnTo>
                        <a:pt x="193" y="302"/>
                      </a:lnTo>
                      <a:lnTo>
                        <a:pt x="193" y="303"/>
                      </a:lnTo>
                      <a:lnTo>
                        <a:pt x="192" y="303"/>
                      </a:lnTo>
                      <a:lnTo>
                        <a:pt x="192" y="304"/>
                      </a:lnTo>
                      <a:lnTo>
                        <a:pt x="192" y="304"/>
                      </a:lnTo>
                      <a:lnTo>
                        <a:pt x="192" y="305"/>
                      </a:lnTo>
                      <a:lnTo>
                        <a:pt x="192" y="305"/>
                      </a:lnTo>
                      <a:lnTo>
                        <a:pt x="191" y="306"/>
                      </a:lnTo>
                      <a:lnTo>
                        <a:pt x="191" y="306"/>
                      </a:lnTo>
                      <a:lnTo>
                        <a:pt x="191" y="307"/>
                      </a:lnTo>
                      <a:lnTo>
                        <a:pt x="191" y="307"/>
                      </a:lnTo>
                      <a:lnTo>
                        <a:pt x="190" y="308"/>
                      </a:lnTo>
                      <a:lnTo>
                        <a:pt x="190" y="308"/>
                      </a:lnTo>
                      <a:lnTo>
                        <a:pt x="190" y="309"/>
                      </a:lnTo>
                      <a:lnTo>
                        <a:pt x="189" y="309"/>
                      </a:lnTo>
                      <a:lnTo>
                        <a:pt x="189" y="309"/>
                      </a:lnTo>
                      <a:lnTo>
                        <a:pt x="188" y="310"/>
                      </a:lnTo>
                      <a:lnTo>
                        <a:pt x="188" y="310"/>
                      </a:lnTo>
                      <a:lnTo>
                        <a:pt x="187" y="310"/>
                      </a:lnTo>
                      <a:lnTo>
                        <a:pt x="187" y="310"/>
                      </a:lnTo>
                      <a:lnTo>
                        <a:pt x="186" y="311"/>
                      </a:lnTo>
                      <a:lnTo>
                        <a:pt x="186" y="311"/>
                      </a:lnTo>
                      <a:lnTo>
                        <a:pt x="185" y="311"/>
                      </a:lnTo>
                      <a:lnTo>
                        <a:pt x="185" y="311"/>
                      </a:lnTo>
                      <a:lnTo>
                        <a:pt x="184" y="311"/>
                      </a:lnTo>
                      <a:lnTo>
                        <a:pt x="184" y="312"/>
                      </a:lnTo>
                      <a:lnTo>
                        <a:pt x="183" y="312"/>
                      </a:lnTo>
                      <a:lnTo>
                        <a:pt x="182" y="312"/>
                      </a:lnTo>
                      <a:lnTo>
                        <a:pt x="182" y="312"/>
                      </a:lnTo>
                      <a:lnTo>
                        <a:pt x="181" y="312"/>
                      </a:lnTo>
                      <a:lnTo>
                        <a:pt x="46" y="312"/>
                      </a:lnTo>
                      <a:lnTo>
                        <a:pt x="45" y="312"/>
                      </a:lnTo>
                      <a:lnTo>
                        <a:pt x="45" y="312"/>
                      </a:lnTo>
                      <a:lnTo>
                        <a:pt x="44" y="312"/>
                      </a:lnTo>
                      <a:lnTo>
                        <a:pt x="44" y="312"/>
                      </a:lnTo>
                      <a:lnTo>
                        <a:pt x="43" y="311"/>
                      </a:lnTo>
                      <a:lnTo>
                        <a:pt x="43" y="311"/>
                      </a:lnTo>
                      <a:lnTo>
                        <a:pt x="42" y="311"/>
                      </a:lnTo>
                      <a:lnTo>
                        <a:pt x="41" y="311"/>
                      </a:lnTo>
                      <a:lnTo>
                        <a:pt x="41" y="311"/>
                      </a:lnTo>
                      <a:lnTo>
                        <a:pt x="40" y="310"/>
                      </a:lnTo>
                      <a:lnTo>
                        <a:pt x="40" y="310"/>
                      </a:lnTo>
                      <a:lnTo>
                        <a:pt x="39" y="310"/>
                      </a:lnTo>
                      <a:lnTo>
                        <a:pt x="39" y="310"/>
                      </a:lnTo>
                      <a:lnTo>
                        <a:pt x="39" y="309"/>
                      </a:lnTo>
                      <a:lnTo>
                        <a:pt x="38" y="309"/>
                      </a:lnTo>
                      <a:lnTo>
                        <a:pt x="38" y="309"/>
                      </a:lnTo>
                      <a:lnTo>
                        <a:pt x="37" y="308"/>
                      </a:lnTo>
                      <a:lnTo>
                        <a:pt x="37" y="308"/>
                      </a:lnTo>
                      <a:lnTo>
                        <a:pt x="37" y="307"/>
                      </a:lnTo>
                      <a:lnTo>
                        <a:pt x="36" y="307"/>
                      </a:lnTo>
                      <a:lnTo>
                        <a:pt x="36" y="306"/>
                      </a:lnTo>
                      <a:lnTo>
                        <a:pt x="36" y="306"/>
                      </a:lnTo>
                      <a:lnTo>
                        <a:pt x="36" y="305"/>
                      </a:lnTo>
                      <a:lnTo>
                        <a:pt x="35" y="305"/>
                      </a:lnTo>
                      <a:lnTo>
                        <a:pt x="35" y="304"/>
                      </a:lnTo>
                      <a:lnTo>
                        <a:pt x="35" y="304"/>
                      </a:lnTo>
                      <a:lnTo>
                        <a:pt x="35" y="303"/>
                      </a:lnTo>
                      <a:lnTo>
                        <a:pt x="35" y="303"/>
                      </a:lnTo>
                      <a:lnTo>
                        <a:pt x="35" y="302"/>
                      </a:lnTo>
                      <a:lnTo>
                        <a:pt x="34" y="302"/>
                      </a:lnTo>
                      <a:lnTo>
                        <a:pt x="34" y="301"/>
                      </a:lnTo>
                      <a:lnTo>
                        <a:pt x="34" y="301"/>
                      </a:lnTo>
                      <a:lnTo>
                        <a:pt x="34" y="269"/>
                      </a:lnTo>
                      <a:lnTo>
                        <a:pt x="34" y="269"/>
                      </a:lnTo>
                      <a:lnTo>
                        <a:pt x="34" y="268"/>
                      </a:lnTo>
                      <a:lnTo>
                        <a:pt x="35" y="268"/>
                      </a:lnTo>
                      <a:lnTo>
                        <a:pt x="35" y="267"/>
                      </a:lnTo>
                      <a:lnTo>
                        <a:pt x="35" y="266"/>
                      </a:lnTo>
                      <a:lnTo>
                        <a:pt x="35" y="266"/>
                      </a:lnTo>
                      <a:lnTo>
                        <a:pt x="35" y="265"/>
                      </a:lnTo>
                      <a:lnTo>
                        <a:pt x="35" y="265"/>
                      </a:lnTo>
                      <a:lnTo>
                        <a:pt x="36" y="264"/>
                      </a:lnTo>
                      <a:lnTo>
                        <a:pt x="36" y="264"/>
                      </a:lnTo>
                      <a:lnTo>
                        <a:pt x="36" y="263"/>
                      </a:lnTo>
                      <a:lnTo>
                        <a:pt x="36" y="263"/>
                      </a:lnTo>
                      <a:lnTo>
                        <a:pt x="37" y="263"/>
                      </a:lnTo>
                      <a:lnTo>
                        <a:pt x="37" y="262"/>
                      </a:lnTo>
                      <a:lnTo>
                        <a:pt x="37" y="262"/>
                      </a:lnTo>
                      <a:lnTo>
                        <a:pt x="38" y="261"/>
                      </a:lnTo>
                      <a:lnTo>
                        <a:pt x="38" y="261"/>
                      </a:lnTo>
                      <a:lnTo>
                        <a:pt x="39" y="261"/>
                      </a:lnTo>
                      <a:lnTo>
                        <a:pt x="39" y="260"/>
                      </a:lnTo>
                      <a:lnTo>
                        <a:pt x="39" y="260"/>
                      </a:lnTo>
                      <a:lnTo>
                        <a:pt x="40" y="260"/>
                      </a:lnTo>
                      <a:lnTo>
                        <a:pt x="40" y="259"/>
                      </a:lnTo>
                      <a:lnTo>
                        <a:pt x="41" y="259"/>
                      </a:lnTo>
                      <a:lnTo>
                        <a:pt x="41" y="259"/>
                      </a:lnTo>
                      <a:lnTo>
                        <a:pt x="42" y="259"/>
                      </a:lnTo>
                      <a:lnTo>
                        <a:pt x="43" y="259"/>
                      </a:lnTo>
                      <a:lnTo>
                        <a:pt x="43" y="258"/>
                      </a:lnTo>
                      <a:lnTo>
                        <a:pt x="44" y="258"/>
                      </a:lnTo>
                      <a:lnTo>
                        <a:pt x="44" y="258"/>
                      </a:lnTo>
                      <a:lnTo>
                        <a:pt x="45" y="258"/>
                      </a:lnTo>
                      <a:lnTo>
                        <a:pt x="45" y="258"/>
                      </a:lnTo>
                      <a:lnTo>
                        <a:pt x="46" y="258"/>
                      </a:lnTo>
                      <a:lnTo>
                        <a:pt x="46" y="258"/>
                      </a:lnTo>
                      <a:close/>
                      <a:moveTo>
                        <a:pt x="114" y="442"/>
                      </a:moveTo>
                      <a:lnTo>
                        <a:pt x="114" y="442"/>
                      </a:lnTo>
                      <a:lnTo>
                        <a:pt x="115" y="442"/>
                      </a:lnTo>
                      <a:lnTo>
                        <a:pt x="116" y="442"/>
                      </a:lnTo>
                      <a:lnTo>
                        <a:pt x="117" y="442"/>
                      </a:lnTo>
                      <a:lnTo>
                        <a:pt x="117" y="443"/>
                      </a:lnTo>
                      <a:lnTo>
                        <a:pt x="118" y="443"/>
                      </a:lnTo>
                      <a:lnTo>
                        <a:pt x="119" y="443"/>
                      </a:lnTo>
                      <a:lnTo>
                        <a:pt x="119" y="443"/>
                      </a:lnTo>
                      <a:lnTo>
                        <a:pt x="120" y="444"/>
                      </a:lnTo>
                      <a:lnTo>
                        <a:pt x="121" y="444"/>
                      </a:lnTo>
                      <a:lnTo>
                        <a:pt x="121" y="444"/>
                      </a:lnTo>
                      <a:lnTo>
                        <a:pt x="122" y="445"/>
                      </a:lnTo>
                      <a:lnTo>
                        <a:pt x="123" y="445"/>
                      </a:lnTo>
                      <a:lnTo>
                        <a:pt x="123" y="446"/>
                      </a:lnTo>
                      <a:lnTo>
                        <a:pt x="124" y="446"/>
                      </a:lnTo>
                      <a:lnTo>
                        <a:pt x="124" y="447"/>
                      </a:lnTo>
                      <a:lnTo>
                        <a:pt x="125" y="447"/>
                      </a:lnTo>
                      <a:lnTo>
                        <a:pt x="125" y="448"/>
                      </a:lnTo>
                      <a:lnTo>
                        <a:pt x="126" y="448"/>
                      </a:lnTo>
                      <a:lnTo>
                        <a:pt x="126" y="449"/>
                      </a:lnTo>
                      <a:lnTo>
                        <a:pt x="126" y="449"/>
                      </a:lnTo>
                      <a:lnTo>
                        <a:pt x="127" y="450"/>
                      </a:lnTo>
                      <a:lnTo>
                        <a:pt x="127" y="451"/>
                      </a:lnTo>
                      <a:lnTo>
                        <a:pt x="127" y="451"/>
                      </a:lnTo>
                      <a:lnTo>
                        <a:pt x="128" y="452"/>
                      </a:lnTo>
                      <a:lnTo>
                        <a:pt x="128" y="453"/>
                      </a:lnTo>
                      <a:lnTo>
                        <a:pt x="128" y="453"/>
                      </a:lnTo>
                      <a:lnTo>
                        <a:pt x="128" y="454"/>
                      </a:lnTo>
                      <a:lnTo>
                        <a:pt x="128" y="455"/>
                      </a:lnTo>
                      <a:lnTo>
                        <a:pt x="128" y="456"/>
                      </a:lnTo>
                      <a:lnTo>
                        <a:pt x="128" y="456"/>
                      </a:lnTo>
                      <a:lnTo>
                        <a:pt x="128" y="457"/>
                      </a:lnTo>
                      <a:lnTo>
                        <a:pt x="128" y="458"/>
                      </a:lnTo>
                      <a:lnTo>
                        <a:pt x="128" y="459"/>
                      </a:lnTo>
                      <a:lnTo>
                        <a:pt x="128" y="459"/>
                      </a:lnTo>
                      <a:lnTo>
                        <a:pt x="128" y="460"/>
                      </a:lnTo>
                      <a:lnTo>
                        <a:pt x="128" y="461"/>
                      </a:lnTo>
                      <a:lnTo>
                        <a:pt x="128" y="462"/>
                      </a:lnTo>
                      <a:lnTo>
                        <a:pt x="128" y="462"/>
                      </a:lnTo>
                      <a:lnTo>
                        <a:pt x="127" y="463"/>
                      </a:lnTo>
                      <a:lnTo>
                        <a:pt x="127" y="464"/>
                      </a:lnTo>
                      <a:lnTo>
                        <a:pt x="127" y="464"/>
                      </a:lnTo>
                      <a:lnTo>
                        <a:pt x="126" y="465"/>
                      </a:lnTo>
                      <a:lnTo>
                        <a:pt x="126" y="467"/>
                      </a:lnTo>
                      <a:lnTo>
                        <a:pt x="126" y="467"/>
                      </a:lnTo>
                      <a:lnTo>
                        <a:pt x="125" y="468"/>
                      </a:lnTo>
                      <a:lnTo>
                        <a:pt x="125" y="468"/>
                      </a:lnTo>
                      <a:lnTo>
                        <a:pt x="124" y="469"/>
                      </a:lnTo>
                      <a:lnTo>
                        <a:pt x="124" y="469"/>
                      </a:lnTo>
                      <a:lnTo>
                        <a:pt x="123" y="470"/>
                      </a:lnTo>
                      <a:lnTo>
                        <a:pt x="123" y="470"/>
                      </a:lnTo>
                      <a:lnTo>
                        <a:pt x="122" y="471"/>
                      </a:lnTo>
                      <a:lnTo>
                        <a:pt x="121" y="471"/>
                      </a:lnTo>
                      <a:lnTo>
                        <a:pt x="121" y="471"/>
                      </a:lnTo>
                      <a:lnTo>
                        <a:pt x="120" y="472"/>
                      </a:lnTo>
                      <a:lnTo>
                        <a:pt x="119" y="472"/>
                      </a:lnTo>
                      <a:lnTo>
                        <a:pt x="119" y="472"/>
                      </a:lnTo>
                      <a:lnTo>
                        <a:pt x="118" y="472"/>
                      </a:lnTo>
                      <a:lnTo>
                        <a:pt x="117" y="473"/>
                      </a:lnTo>
                      <a:lnTo>
                        <a:pt x="117" y="473"/>
                      </a:lnTo>
                      <a:lnTo>
                        <a:pt x="116" y="473"/>
                      </a:lnTo>
                      <a:lnTo>
                        <a:pt x="115" y="473"/>
                      </a:lnTo>
                      <a:lnTo>
                        <a:pt x="114" y="473"/>
                      </a:lnTo>
                      <a:lnTo>
                        <a:pt x="114" y="473"/>
                      </a:lnTo>
                      <a:lnTo>
                        <a:pt x="113" y="473"/>
                      </a:lnTo>
                      <a:lnTo>
                        <a:pt x="112" y="473"/>
                      </a:lnTo>
                      <a:lnTo>
                        <a:pt x="111" y="473"/>
                      </a:lnTo>
                      <a:lnTo>
                        <a:pt x="111" y="473"/>
                      </a:lnTo>
                      <a:lnTo>
                        <a:pt x="110" y="473"/>
                      </a:lnTo>
                      <a:lnTo>
                        <a:pt x="109" y="472"/>
                      </a:lnTo>
                      <a:lnTo>
                        <a:pt x="109" y="472"/>
                      </a:lnTo>
                      <a:lnTo>
                        <a:pt x="108" y="472"/>
                      </a:lnTo>
                      <a:lnTo>
                        <a:pt x="107" y="472"/>
                      </a:lnTo>
                      <a:lnTo>
                        <a:pt x="107" y="471"/>
                      </a:lnTo>
                      <a:lnTo>
                        <a:pt x="106" y="471"/>
                      </a:lnTo>
                      <a:lnTo>
                        <a:pt x="105" y="471"/>
                      </a:lnTo>
                      <a:lnTo>
                        <a:pt x="105" y="470"/>
                      </a:lnTo>
                      <a:lnTo>
                        <a:pt x="104" y="470"/>
                      </a:lnTo>
                      <a:lnTo>
                        <a:pt x="104" y="469"/>
                      </a:lnTo>
                      <a:lnTo>
                        <a:pt x="103" y="469"/>
                      </a:lnTo>
                      <a:lnTo>
                        <a:pt x="103" y="468"/>
                      </a:lnTo>
                      <a:lnTo>
                        <a:pt x="102" y="468"/>
                      </a:lnTo>
                      <a:lnTo>
                        <a:pt x="102" y="467"/>
                      </a:lnTo>
                      <a:lnTo>
                        <a:pt x="101" y="467"/>
                      </a:lnTo>
                      <a:lnTo>
                        <a:pt x="101" y="465"/>
                      </a:lnTo>
                      <a:lnTo>
                        <a:pt x="101" y="464"/>
                      </a:lnTo>
                      <a:lnTo>
                        <a:pt x="100" y="464"/>
                      </a:lnTo>
                      <a:lnTo>
                        <a:pt x="100" y="463"/>
                      </a:lnTo>
                      <a:lnTo>
                        <a:pt x="100" y="462"/>
                      </a:lnTo>
                      <a:lnTo>
                        <a:pt x="99" y="462"/>
                      </a:lnTo>
                      <a:lnTo>
                        <a:pt x="99" y="461"/>
                      </a:lnTo>
                      <a:lnTo>
                        <a:pt x="99" y="460"/>
                      </a:lnTo>
                      <a:lnTo>
                        <a:pt x="99" y="459"/>
                      </a:lnTo>
                      <a:lnTo>
                        <a:pt x="99" y="459"/>
                      </a:lnTo>
                      <a:lnTo>
                        <a:pt x="99" y="458"/>
                      </a:lnTo>
                      <a:lnTo>
                        <a:pt x="99" y="457"/>
                      </a:lnTo>
                      <a:lnTo>
                        <a:pt x="99" y="456"/>
                      </a:lnTo>
                      <a:lnTo>
                        <a:pt x="99" y="456"/>
                      </a:lnTo>
                      <a:lnTo>
                        <a:pt x="99" y="455"/>
                      </a:lnTo>
                      <a:lnTo>
                        <a:pt x="99" y="454"/>
                      </a:lnTo>
                      <a:lnTo>
                        <a:pt x="99" y="453"/>
                      </a:lnTo>
                      <a:lnTo>
                        <a:pt x="99" y="453"/>
                      </a:lnTo>
                      <a:lnTo>
                        <a:pt x="100" y="452"/>
                      </a:lnTo>
                      <a:lnTo>
                        <a:pt x="100" y="451"/>
                      </a:lnTo>
                      <a:lnTo>
                        <a:pt x="100" y="451"/>
                      </a:lnTo>
                      <a:lnTo>
                        <a:pt x="101" y="450"/>
                      </a:lnTo>
                      <a:lnTo>
                        <a:pt x="101" y="449"/>
                      </a:lnTo>
                      <a:lnTo>
                        <a:pt x="101" y="449"/>
                      </a:lnTo>
                      <a:lnTo>
                        <a:pt x="102" y="448"/>
                      </a:lnTo>
                      <a:lnTo>
                        <a:pt x="102" y="448"/>
                      </a:lnTo>
                      <a:lnTo>
                        <a:pt x="103" y="447"/>
                      </a:lnTo>
                      <a:lnTo>
                        <a:pt x="103" y="447"/>
                      </a:lnTo>
                      <a:lnTo>
                        <a:pt x="104" y="446"/>
                      </a:lnTo>
                      <a:lnTo>
                        <a:pt x="104" y="446"/>
                      </a:lnTo>
                      <a:lnTo>
                        <a:pt x="105" y="445"/>
                      </a:lnTo>
                      <a:lnTo>
                        <a:pt x="105" y="445"/>
                      </a:lnTo>
                      <a:lnTo>
                        <a:pt x="106" y="444"/>
                      </a:lnTo>
                      <a:lnTo>
                        <a:pt x="107" y="444"/>
                      </a:lnTo>
                      <a:lnTo>
                        <a:pt x="107" y="444"/>
                      </a:lnTo>
                      <a:lnTo>
                        <a:pt x="108" y="443"/>
                      </a:lnTo>
                      <a:lnTo>
                        <a:pt x="109" y="443"/>
                      </a:lnTo>
                      <a:lnTo>
                        <a:pt x="109" y="443"/>
                      </a:lnTo>
                      <a:lnTo>
                        <a:pt x="110" y="443"/>
                      </a:lnTo>
                      <a:lnTo>
                        <a:pt x="111" y="442"/>
                      </a:lnTo>
                      <a:lnTo>
                        <a:pt x="111" y="442"/>
                      </a:lnTo>
                      <a:lnTo>
                        <a:pt x="112" y="442"/>
                      </a:lnTo>
                      <a:lnTo>
                        <a:pt x="113" y="442"/>
                      </a:lnTo>
                      <a:lnTo>
                        <a:pt x="114" y="442"/>
                      </a:lnTo>
                      <a:lnTo>
                        <a:pt x="114" y="442"/>
                      </a:lnTo>
                      <a:close/>
                      <a:moveTo>
                        <a:pt x="39" y="391"/>
                      </a:moveTo>
                      <a:lnTo>
                        <a:pt x="188" y="391"/>
                      </a:lnTo>
                      <a:lnTo>
                        <a:pt x="189" y="391"/>
                      </a:lnTo>
                      <a:lnTo>
                        <a:pt x="189" y="391"/>
                      </a:lnTo>
                      <a:lnTo>
                        <a:pt x="189" y="391"/>
                      </a:lnTo>
                      <a:lnTo>
                        <a:pt x="190" y="391"/>
                      </a:lnTo>
                      <a:lnTo>
                        <a:pt x="190" y="392"/>
                      </a:lnTo>
                      <a:lnTo>
                        <a:pt x="190" y="392"/>
                      </a:lnTo>
                      <a:lnTo>
                        <a:pt x="191" y="392"/>
                      </a:lnTo>
                      <a:lnTo>
                        <a:pt x="191" y="392"/>
                      </a:lnTo>
                      <a:lnTo>
                        <a:pt x="191" y="393"/>
                      </a:lnTo>
                      <a:lnTo>
                        <a:pt x="191" y="393"/>
                      </a:lnTo>
                      <a:lnTo>
                        <a:pt x="192" y="393"/>
                      </a:lnTo>
                      <a:lnTo>
                        <a:pt x="192" y="393"/>
                      </a:lnTo>
                      <a:lnTo>
                        <a:pt x="192" y="394"/>
                      </a:lnTo>
                      <a:lnTo>
                        <a:pt x="192" y="394"/>
                      </a:lnTo>
                      <a:lnTo>
                        <a:pt x="192" y="394"/>
                      </a:lnTo>
                      <a:lnTo>
                        <a:pt x="192" y="396"/>
                      </a:lnTo>
                      <a:lnTo>
                        <a:pt x="192" y="399"/>
                      </a:lnTo>
                      <a:lnTo>
                        <a:pt x="192" y="400"/>
                      </a:lnTo>
                      <a:lnTo>
                        <a:pt x="192" y="400"/>
                      </a:lnTo>
                      <a:lnTo>
                        <a:pt x="192" y="400"/>
                      </a:lnTo>
                      <a:lnTo>
                        <a:pt x="192" y="401"/>
                      </a:lnTo>
                      <a:lnTo>
                        <a:pt x="192" y="401"/>
                      </a:lnTo>
                      <a:lnTo>
                        <a:pt x="191" y="402"/>
                      </a:lnTo>
                      <a:lnTo>
                        <a:pt x="191" y="402"/>
                      </a:lnTo>
                      <a:lnTo>
                        <a:pt x="191" y="402"/>
                      </a:lnTo>
                      <a:lnTo>
                        <a:pt x="191" y="402"/>
                      </a:lnTo>
                      <a:lnTo>
                        <a:pt x="190" y="403"/>
                      </a:lnTo>
                      <a:lnTo>
                        <a:pt x="190" y="403"/>
                      </a:lnTo>
                      <a:lnTo>
                        <a:pt x="190" y="403"/>
                      </a:lnTo>
                      <a:lnTo>
                        <a:pt x="189" y="403"/>
                      </a:lnTo>
                      <a:lnTo>
                        <a:pt x="189" y="403"/>
                      </a:lnTo>
                      <a:lnTo>
                        <a:pt x="189" y="403"/>
                      </a:lnTo>
                      <a:lnTo>
                        <a:pt x="188" y="403"/>
                      </a:lnTo>
                      <a:lnTo>
                        <a:pt x="39" y="403"/>
                      </a:lnTo>
                      <a:lnTo>
                        <a:pt x="39" y="403"/>
                      </a:lnTo>
                      <a:lnTo>
                        <a:pt x="38" y="403"/>
                      </a:lnTo>
                      <a:lnTo>
                        <a:pt x="38" y="403"/>
                      </a:lnTo>
                      <a:lnTo>
                        <a:pt x="38" y="403"/>
                      </a:lnTo>
                      <a:lnTo>
                        <a:pt x="37" y="403"/>
                      </a:lnTo>
                      <a:lnTo>
                        <a:pt x="37" y="403"/>
                      </a:lnTo>
                      <a:lnTo>
                        <a:pt x="37" y="402"/>
                      </a:lnTo>
                      <a:lnTo>
                        <a:pt x="36" y="402"/>
                      </a:lnTo>
                      <a:lnTo>
                        <a:pt x="36" y="402"/>
                      </a:lnTo>
                      <a:lnTo>
                        <a:pt x="36" y="402"/>
                      </a:lnTo>
                      <a:lnTo>
                        <a:pt x="36" y="401"/>
                      </a:lnTo>
                      <a:lnTo>
                        <a:pt x="36" y="401"/>
                      </a:lnTo>
                      <a:lnTo>
                        <a:pt x="35" y="400"/>
                      </a:lnTo>
                      <a:lnTo>
                        <a:pt x="35" y="400"/>
                      </a:lnTo>
                      <a:lnTo>
                        <a:pt x="35" y="400"/>
                      </a:lnTo>
                      <a:lnTo>
                        <a:pt x="35" y="399"/>
                      </a:lnTo>
                      <a:lnTo>
                        <a:pt x="35" y="396"/>
                      </a:lnTo>
                      <a:lnTo>
                        <a:pt x="35" y="394"/>
                      </a:lnTo>
                      <a:lnTo>
                        <a:pt x="35" y="394"/>
                      </a:lnTo>
                      <a:lnTo>
                        <a:pt x="35" y="394"/>
                      </a:lnTo>
                      <a:lnTo>
                        <a:pt x="36" y="393"/>
                      </a:lnTo>
                      <a:lnTo>
                        <a:pt x="36" y="393"/>
                      </a:lnTo>
                      <a:lnTo>
                        <a:pt x="36" y="393"/>
                      </a:lnTo>
                      <a:lnTo>
                        <a:pt x="36" y="393"/>
                      </a:lnTo>
                      <a:lnTo>
                        <a:pt x="36" y="392"/>
                      </a:lnTo>
                      <a:lnTo>
                        <a:pt x="37" y="392"/>
                      </a:lnTo>
                      <a:lnTo>
                        <a:pt x="37" y="392"/>
                      </a:lnTo>
                      <a:lnTo>
                        <a:pt x="37" y="392"/>
                      </a:lnTo>
                      <a:lnTo>
                        <a:pt x="38" y="391"/>
                      </a:lnTo>
                      <a:lnTo>
                        <a:pt x="38" y="391"/>
                      </a:lnTo>
                      <a:lnTo>
                        <a:pt x="38" y="391"/>
                      </a:lnTo>
                      <a:lnTo>
                        <a:pt x="39" y="391"/>
                      </a:lnTo>
                      <a:lnTo>
                        <a:pt x="39" y="391"/>
                      </a:lnTo>
                      <a:lnTo>
                        <a:pt x="39" y="391"/>
                      </a:lnTo>
                      <a:close/>
                      <a:moveTo>
                        <a:pt x="39" y="374"/>
                      </a:moveTo>
                      <a:lnTo>
                        <a:pt x="188" y="374"/>
                      </a:lnTo>
                      <a:lnTo>
                        <a:pt x="189" y="374"/>
                      </a:lnTo>
                      <a:lnTo>
                        <a:pt x="189" y="375"/>
                      </a:lnTo>
                      <a:lnTo>
                        <a:pt x="189" y="375"/>
                      </a:lnTo>
                      <a:lnTo>
                        <a:pt x="190" y="375"/>
                      </a:lnTo>
                      <a:lnTo>
                        <a:pt x="190" y="375"/>
                      </a:lnTo>
                      <a:lnTo>
                        <a:pt x="190" y="375"/>
                      </a:lnTo>
                      <a:lnTo>
                        <a:pt x="191" y="375"/>
                      </a:lnTo>
                      <a:lnTo>
                        <a:pt x="191" y="376"/>
                      </a:lnTo>
                      <a:lnTo>
                        <a:pt x="191" y="376"/>
                      </a:lnTo>
                      <a:lnTo>
                        <a:pt x="191" y="376"/>
                      </a:lnTo>
                      <a:lnTo>
                        <a:pt x="192" y="376"/>
                      </a:lnTo>
                      <a:lnTo>
                        <a:pt x="192" y="377"/>
                      </a:lnTo>
                      <a:lnTo>
                        <a:pt x="192" y="377"/>
                      </a:lnTo>
                      <a:lnTo>
                        <a:pt x="192" y="377"/>
                      </a:lnTo>
                      <a:lnTo>
                        <a:pt x="192" y="378"/>
                      </a:lnTo>
                      <a:lnTo>
                        <a:pt x="192" y="378"/>
                      </a:lnTo>
                      <a:lnTo>
                        <a:pt x="192" y="382"/>
                      </a:lnTo>
                      <a:lnTo>
                        <a:pt x="192" y="382"/>
                      </a:lnTo>
                      <a:lnTo>
                        <a:pt x="192" y="382"/>
                      </a:lnTo>
                      <a:lnTo>
                        <a:pt x="192" y="383"/>
                      </a:lnTo>
                      <a:lnTo>
                        <a:pt x="192" y="383"/>
                      </a:lnTo>
                      <a:lnTo>
                        <a:pt x="192" y="384"/>
                      </a:lnTo>
                      <a:lnTo>
                        <a:pt x="191" y="384"/>
                      </a:lnTo>
                      <a:lnTo>
                        <a:pt x="191" y="384"/>
                      </a:lnTo>
                      <a:lnTo>
                        <a:pt x="191" y="384"/>
                      </a:lnTo>
                      <a:lnTo>
                        <a:pt x="191" y="385"/>
                      </a:lnTo>
                      <a:lnTo>
                        <a:pt x="190" y="385"/>
                      </a:lnTo>
                      <a:lnTo>
                        <a:pt x="190" y="385"/>
                      </a:lnTo>
                      <a:lnTo>
                        <a:pt x="190" y="385"/>
                      </a:lnTo>
                      <a:lnTo>
                        <a:pt x="189" y="385"/>
                      </a:lnTo>
                      <a:lnTo>
                        <a:pt x="189" y="385"/>
                      </a:lnTo>
                      <a:lnTo>
                        <a:pt x="189" y="385"/>
                      </a:lnTo>
                      <a:lnTo>
                        <a:pt x="188" y="385"/>
                      </a:lnTo>
                      <a:lnTo>
                        <a:pt x="39" y="385"/>
                      </a:lnTo>
                      <a:lnTo>
                        <a:pt x="39" y="385"/>
                      </a:lnTo>
                      <a:lnTo>
                        <a:pt x="38" y="385"/>
                      </a:lnTo>
                      <a:lnTo>
                        <a:pt x="38" y="385"/>
                      </a:lnTo>
                      <a:lnTo>
                        <a:pt x="38" y="385"/>
                      </a:lnTo>
                      <a:lnTo>
                        <a:pt x="37" y="385"/>
                      </a:lnTo>
                      <a:lnTo>
                        <a:pt x="37" y="385"/>
                      </a:lnTo>
                      <a:lnTo>
                        <a:pt x="37" y="385"/>
                      </a:lnTo>
                      <a:lnTo>
                        <a:pt x="36" y="384"/>
                      </a:lnTo>
                      <a:lnTo>
                        <a:pt x="36" y="384"/>
                      </a:lnTo>
                      <a:lnTo>
                        <a:pt x="36" y="384"/>
                      </a:lnTo>
                      <a:lnTo>
                        <a:pt x="36" y="384"/>
                      </a:lnTo>
                      <a:lnTo>
                        <a:pt x="36" y="383"/>
                      </a:lnTo>
                      <a:lnTo>
                        <a:pt x="35" y="383"/>
                      </a:lnTo>
                      <a:lnTo>
                        <a:pt x="35" y="382"/>
                      </a:lnTo>
                      <a:lnTo>
                        <a:pt x="35" y="382"/>
                      </a:lnTo>
                      <a:lnTo>
                        <a:pt x="35" y="382"/>
                      </a:lnTo>
                      <a:lnTo>
                        <a:pt x="35" y="378"/>
                      </a:lnTo>
                      <a:lnTo>
                        <a:pt x="35" y="378"/>
                      </a:lnTo>
                      <a:lnTo>
                        <a:pt x="35" y="377"/>
                      </a:lnTo>
                      <a:lnTo>
                        <a:pt x="35" y="377"/>
                      </a:lnTo>
                      <a:lnTo>
                        <a:pt x="36" y="377"/>
                      </a:lnTo>
                      <a:lnTo>
                        <a:pt x="36" y="376"/>
                      </a:lnTo>
                      <a:lnTo>
                        <a:pt x="36" y="376"/>
                      </a:lnTo>
                      <a:lnTo>
                        <a:pt x="36" y="376"/>
                      </a:lnTo>
                      <a:lnTo>
                        <a:pt x="36" y="376"/>
                      </a:lnTo>
                      <a:lnTo>
                        <a:pt x="37" y="375"/>
                      </a:lnTo>
                      <a:lnTo>
                        <a:pt x="37" y="375"/>
                      </a:lnTo>
                      <a:lnTo>
                        <a:pt x="37" y="375"/>
                      </a:lnTo>
                      <a:lnTo>
                        <a:pt x="38" y="375"/>
                      </a:lnTo>
                      <a:lnTo>
                        <a:pt x="38" y="375"/>
                      </a:lnTo>
                      <a:lnTo>
                        <a:pt x="38" y="375"/>
                      </a:lnTo>
                      <a:lnTo>
                        <a:pt x="39" y="374"/>
                      </a:lnTo>
                      <a:lnTo>
                        <a:pt x="39" y="374"/>
                      </a:lnTo>
                      <a:lnTo>
                        <a:pt x="39" y="37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Arial"/>
                      <a:ea typeface="+mn-ea"/>
                      <a:cs typeface="+mn-cs"/>
                    </a:defRPr>
                  </a:lvl1pPr>
                  <a:lvl2pPr marL="457200" algn="l" defTabSz="914400" rtl="0" eaLnBrk="1" latinLnBrk="0" hangingPunct="1">
                    <a:defRPr sz="1800" kern="1200">
                      <a:solidFill>
                        <a:schemeClr val="tx1"/>
                      </a:solidFill>
                      <a:latin typeface="Arial"/>
                      <a:ea typeface="+mn-ea"/>
                      <a:cs typeface="+mn-cs"/>
                    </a:defRPr>
                  </a:lvl2pPr>
                  <a:lvl3pPr marL="914400" algn="l" defTabSz="914400" rtl="0" eaLnBrk="1" latinLnBrk="0" hangingPunct="1">
                    <a:defRPr sz="1800" kern="1200">
                      <a:solidFill>
                        <a:schemeClr val="tx1"/>
                      </a:solidFill>
                      <a:latin typeface="Arial"/>
                      <a:ea typeface="+mn-ea"/>
                      <a:cs typeface="+mn-cs"/>
                    </a:defRPr>
                  </a:lvl3pPr>
                  <a:lvl4pPr marL="1371600" algn="l" defTabSz="914400" rtl="0" eaLnBrk="1" latinLnBrk="0" hangingPunct="1">
                    <a:defRPr sz="1800" kern="1200">
                      <a:solidFill>
                        <a:schemeClr val="tx1"/>
                      </a:solidFill>
                      <a:latin typeface="Arial"/>
                      <a:ea typeface="+mn-ea"/>
                      <a:cs typeface="+mn-cs"/>
                    </a:defRPr>
                  </a:lvl4pPr>
                  <a:lvl5pPr marL="1828800" algn="l" defTabSz="914400" rtl="0" eaLnBrk="1" latinLnBrk="0" hangingPunct="1">
                    <a:defRPr sz="18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Arial"/>
                      <a:ea typeface="+mn-ea"/>
                      <a:cs typeface="+mn-cs"/>
                    </a:defRPr>
                  </a:lvl6pPr>
                  <a:lvl7pPr marL="2743200" algn="l" defTabSz="914400" rtl="0" eaLnBrk="1" latinLnBrk="0" hangingPunct="1">
                    <a:defRPr sz="1800" kern="1200">
                      <a:solidFill>
                        <a:schemeClr val="tx1"/>
                      </a:solidFill>
                      <a:latin typeface="Arial"/>
                      <a:ea typeface="+mn-ea"/>
                      <a:cs typeface="+mn-cs"/>
                    </a:defRPr>
                  </a:lvl7pPr>
                  <a:lvl8pPr marL="3200400" algn="l" defTabSz="914400" rtl="0" eaLnBrk="1" latinLnBrk="0" hangingPunct="1">
                    <a:defRPr sz="1800" kern="1200">
                      <a:solidFill>
                        <a:schemeClr val="tx1"/>
                      </a:solidFill>
                      <a:latin typeface="Arial"/>
                      <a:ea typeface="+mn-ea"/>
                      <a:cs typeface="+mn-cs"/>
                    </a:defRPr>
                  </a:lvl8pPr>
                  <a:lvl9pPr marL="3657600" algn="l" defTabSz="914400" rtl="0" eaLnBrk="1" latinLnBrk="0" hangingPunct="1">
                    <a:defRPr sz="1800" kern="1200">
                      <a:solidFill>
                        <a:schemeClr val="tx1"/>
                      </a:solidFill>
                      <a:latin typeface="Arial"/>
                      <a:ea typeface="+mn-ea"/>
                      <a:cs typeface="+mn-cs"/>
                    </a:defRPr>
                  </a:lvl9pP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Freeform 52"/>
                <p:cNvSpPr>
                  <a:spLocks noEditPoints="1"/>
                </p:cNvSpPr>
                <p:nvPr/>
              </p:nvSpPr>
              <p:spPr bwMode="auto">
                <a:xfrm>
                  <a:off x="7301138" y="2848173"/>
                  <a:ext cx="277410" cy="304679"/>
                </a:xfrm>
                <a:custGeom>
                  <a:avLst/>
                  <a:gdLst>
                    <a:gd name="T0" fmla="*/ 107 w 311"/>
                    <a:gd name="T1" fmla="*/ 4 h 387"/>
                    <a:gd name="T2" fmla="*/ 43 w 311"/>
                    <a:gd name="T3" fmla="*/ 20 h 387"/>
                    <a:gd name="T4" fmla="*/ 7 w 311"/>
                    <a:gd name="T5" fmla="*/ 48 h 387"/>
                    <a:gd name="T6" fmla="*/ 0 w 311"/>
                    <a:gd name="T7" fmla="*/ 120 h 387"/>
                    <a:gd name="T8" fmla="*/ 18 w 311"/>
                    <a:gd name="T9" fmla="*/ 153 h 387"/>
                    <a:gd name="T10" fmla="*/ 66 w 311"/>
                    <a:gd name="T11" fmla="*/ 176 h 387"/>
                    <a:gd name="T12" fmla="*/ 138 w 311"/>
                    <a:gd name="T13" fmla="*/ 188 h 387"/>
                    <a:gd name="T14" fmla="*/ 204 w 311"/>
                    <a:gd name="T15" fmla="*/ 184 h 387"/>
                    <a:gd name="T16" fmla="*/ 268 w 311"/>
                    <a:gd name="T17" fmla="*/ 168 h 387"/>
                    <a:gd name="T18" fmla="*/ 304 w 311"/>
                    <a:gd name="T19" fmla="*/ 140 h 387"/>
                    <a:gd name="T20" fmla="*/ 311 w 311"/>
                    <a:gd name="T21" fmla="*/ 68 h 387"/>
                    <a:gd name="T22" fmla="*/ 293 w 311"/>
                    <a:gd name="T23" fmla="*/ 37 h 387"/>
                    <a:gd name="T24" fmla="*/ 245 w 311"/>
                    <a:gd name="T25" fmla="*/ 12 h 387"/>
                    <a:gd name="T26" fmla="*/ 173 w 311"/>
                    <a:gd name="T27" fmla="*/ 1 h 387"/>
                    <a:gd name="T28" fmla="*/ 61 w 311"/>
                    <a:gd name="T29" fmla="*/ 153 h 387"/>
                    <a:gd name="T30" fmla="*/ 54 w 311"/>
                    <a:gd name="T31" fmla="*/ 135 h 387"/>
                    <a:gd name="T32" fmla="*/ 70 w 311"/>
                    <a:gd name="T33" fmla="*/ 128 h 387"/>
                    <a:gd name="T34" fmla="*/ 77 w 311"/>
                    <a:gd name="T35" fmla="*/ 146 h 387"/>
                    <a:gd name="T36" fmla="*/ 155 w 311"/>
                    <a:gd name="T37" fmla="*/ 121 h 387"/>
                    <a:gd name="T38" fmla="*/ 61 w 311"/>
                    <a:gd name="T39" fmla="*/ 106 h 387"/>
                    <a:gd name="T40" fmla="*/ 2 w 311"/>
                    <a:gd name="T41" fmla="*/ 64 h 387"/>
                    <a:gd name="T42" fmla="*/ 65 w 311"/>
                    <a:gd name="T43" fmla="*/ 100 h 387"/>
                    <a:gd name="T44" fmla="*/ 155 w 311"/>
                    <a:gd name="T45" fmla="*/ 114 h 387"/>
                    <a:gd name="T46" fmla="*/ 265 w 311"/>
                    <a:gd name="T47" fmla="*/ 93 h 387"/>
                    <a:gd name="T48" fmla="*/ 304 w 311"/>
                    <a:gd name="T49" fmla="*/ 69 h 387"/>
                    <a:gd name="T50" fmla="*/ 230 w 311"/>
                    <a:gd name="T51" fmla="*/ 112 h 387"/>
                    <a:gd name="T52" fmla="*/ 155 w 311"/>
                    <a:gd name="T53" fmla="*/ 317 h 387"/>
                    <a:gd name="T54" fmla="*/ 52 w 311"/>
                    <a:gd name="T55" fmla="*/ 301 h 387"/>
                    <a:gd name="T56" fmla="*/ 13 w 311"/>
                    <a:gd name="T57" fmla="*/ 276 h 387"/>
                    <a:gd name="T58" fmla="*/ 0 w 311"/>
                    <a:gd name="T59" fmla="*/ 263 h 387"/>
                    <a:gd name="T60" fmla="*/ 4 w 311"/>
                    <a:gd name="T61" fmla="*/ 333 h 387"/>
                    <a:gd name="T62" fmla="*/ 34 w 311"/>
                    <a:gd name="T63" fmla="*/ 363 h 387"/>
                    <a:gd name="T64" fmla="*/ 93 w 311"/>
                    <a:gd name="T65" fmla="*/ 383 h 387"/>
                    <a:gd name="T66" fmla="*/ 155 w 311"/>
                    <a:gd name="T67" fmla="*/ 387 h 387"/>
                    <a:gd name="T68" fmla="*/ 232 w 311"/>
                    <a:gd name="T69" fmla="*/ 379 h 387"/>
                    <a:gd name="T70" fmla="*/ 286 w 311"/>
                    <a:gd name="T71" fmla="*/ 358 h 387"/>
                    <a:gd name="T72" fmla="*/ 310 w 311"/>
                    <a:gd name="T73" fmla="*/ 326 h 387"/>
                    <a:gd name="T74" fmla="*/ 309 w 311"/>
                    <a:gd name="T75" fmla="*/ 258 h 387"/>
                    <a:gd name="T76" fmla="*/ 292 w 311"/>
                    <a:gd name="T77" fmla="*/ 282 h 387"/>
                    <a:gd name="T78" fmla="*/ 238 w 311"/>
                    <a:gd name="T79" fmla="*/ 308 h 387"/>
                    <a:gd name="T80" fmla="*/ 66 w 311"/>
                    <a:gd name="T81" fmla="*/ 357 h 387"/>
                    <a:gd name="T82" fmla="*/ 53 w 311"/>
                    <a:gd name="T83" fmla="*/ 344 h 387"/>
                    <a:gd name="T84" fmla="*/ 66 w 311"/>
                    <a:gd name="T85" fmla="*/ 330 h 387"/>
                    <a:gd name="T86" fmla="*/ 79 w 311"/>
                    <a:gd name="T87" fmla="*/ 344 h 387"/>
                    <a:gd name="T88" fmla="*/ 66 w 311"/>
                    <a:gd name="T89" fmla="*/ 357 h 387"/>
                    <a:gd name="T90" fmla="*/ 99 w 311"/>
                    <a:gd name="T91" fmla="*/ 213 h 387"/>
                    <a:gd name="T92" fmla="*/ 19 w 311"/>
                    <a:gd name="T93" fmla="*/ 182 h 387"/>
                    <a:gd name="T94" fmla="*/ 2 w 311"/>
                    <a:gd name="T95" fmla="*/ 159 h 387"/>
                    <a:gd name="T96" fmla="*/ 1 w 311"/>
                    <a:gd name="T97" fmla="*/ 227 h 387"/>
                    <a:gd name="T98" fmla="*/ 25 w 311"/>
                    <a:gd name="T99" fmla="*/ 258 h 387"/>
                    <a:gd name="T100" fmla="*/ 79 w 311"/>
                    <a:gd name="T101" fmla="*/ 279 h 387"/>
                    <a:gd name="T102" fmla="*/ 155 w 311"/>
                    <a:gd name="T103" fmla="*/ 288 h 387"/>
                    <a:gd name="T104" fmla="*/ 218 w 311"/>
                    <a:gd name="T105" fmla="*/ 283 h 387"/>
                    <a:gd name="T106" fmla="*/ 277 w 311"/>
                    <a:gd name="T107" fmla="*/ 263 h 387"/>
                    <a:gd name="T108" fmla="*/ 307 w 311"/>
                    <a:gd name="T109" fmla="*/ 234 h 387"/>
                    <a:gd name="T110" fmla="*/ 310 w 311"/>
                    <a:gd name="T111" fmla="*/ 163 h 387"/>
                    <a:gd name="T112" fmla="*/ 298 w 311"/>
                    <a:gd name="T113" fmla="*/ 176 h 387"/>
                    <a:gd name="T114" fmla="*/ 237 w 311"/>
                    <a:gd name="T115" fmla="*/ 207 h 387"/>
                    <a:gd name="T116" fmla="*/ 66 w 311"/>
                    <a:gd name="T117" fmla="*/ 255 h 387"/>
                    <a:gd name="T118" fmla="*/ 53 w 311"/>
                    <a:gd name="T119" fmla="*/ 241 h 387"/>
                    <a:gd name="T120" fmla="*/ 66 w 311"/>
                    <a:gd name="T121" fmla="*/ 228 h 387"/>
                    <a:gd name="T122" fmla="*/ 79 w 311"/>
                    <a:gd name="T123" fmla="*/ 241 h 387"/>
                    <a:gd name="T124" fmla="*/ 66 w 311"/>
                    <a:gd name="T125" fmla="*/ 2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387">
                      <a:moveTo>
                        <a:pt x="155" y="0"/>
                      </a:moveTo>
                      <a:lnTo>
                        <a:pt x="155" y="0"/>
                      </a:lnTo>
                      <a:lnTo>
                        <a:pt x="138" y="1"/>
                      </a:lnTo>
                      <a:lnTo>
                        <a:pt x="122" y="1"/>
                      </a:lnTo>
                      <a:lnTo>
                        <a:pt x="107" y="4"/>
                      </a:lnTo>
                      <a:lnTo>
                        <a:pt x="93" y="6"/>
                      </a:lnTo>
                      <a:lnTo>
                        <a:pt x="79" y="8"/>
                      </a:lnTo>
                      <a:lnTo>
                        <a:pt x="66" y="12"/>
                      </a:lnTo>
                      <a:lnTo>
                        <a:pt x="54" y="15"/>
                      </a:lnTo>
                      <a:lnTo>
                        <a:pt x="43" y="20"/>
                      </a:lnTo>
                      <a:lnTo>
                        <a:pt x="34" y="25"/>
                      </a:lnTo>
                      <a:lnTo>
                        <a:pt x="25" y="31"/>
                      </a:lnTo>
                      <a:lnTo>
                        <a:pt x="18" y="37"/>
                      </a:lnTo>
                      <a:lnTo>
                        <a:pt x="12" y="42"/>
                      </a:lnTo>
                      <a:lnTo>
                        <a:pt x="7" y="48"/>
                      </a:lnTo>
                      <a:lnTo>
                        <a:pt x="4" y="55"/>
                      </a:lnTo>
                      <a:lnTo>
                        <a:pt x="1" y="61"/>
                      </a:lnTo>
                      <a:lnTo>
                        <a:pt x="0" y="68"/>
                      </a:lnTo>
                      <a:lnTo>
                        <a:pt x="0" y="120"/>
                      </a:lnTo>
                      <a:lnTo>
                        <a:pt x="0" y="120"/>
                      </a:lnTo>
                      <a:lnTo>
                        <a:pt x="1" y="127"/>
                      </a:lnTo>
                      <a:lnTo>
                        <a:pt x="4" y="134"/>
                      </a:lnTo>
                      <a:lnTo>
                        <a:pt x="7" y="140"/>
                      </a:lnTo>
                      <a:lnTo>
                        <a:pt x="12" y="147"/>
                      </a:lnTo>
                      <a:lnTo>
                        <a:pt x="18" y="153"/>
                      </a:lnTo>
                      <a:lnTo>
                        <a:pt x="25" y="157"/>
                      </a:lnTo>
                      <a:lnTo>
                        <a:pt x="34" y="163"/>
                      </a:lnTo>
                      <a:lnTo>
                        <a:pt x="43" y="168"/>
                      </a:lnTo>
                      <a:lnTo>
                        <a:pt x="54" y="173"/>
                      </a:lnTo>
                      <a:lnTo>
                        <a:pt x="66" y="176"/>
                      </a:lnTo>
                      <a:lnTo>
                        <a:pt x="79" y="180"/>
                      </a:lnTo>
                      <a:lnTo>
                        <a:pt x="93" y="182"/>
                      </a:lnTo>
                      <a:lnTo>
                        <a:pt x="107" y="184"/>
                      </a:lnTo>
                      <a:lnTo>
                        <a:pt x="122" y="187"/>
                      </a:lnTo>
                      <a:lnTo>
                        <a:pt x="138" y="188"/>
                      </a:lnTo>
                      <a:lnTo>
                        <a:pt x="155" y="188"/>
                      </a:lnTo>
                      <a:lnTo>
                        <a:pt x="155" y="188"/>
                      </a:lnTo>
                      <a:lnTo>
                        <a:pt x="173" y="188"/>
                      </a:lnTo>
                      <a:lnTo>
                        <a:pt x="188" y="187"/>
                      </a:lnTo>
                      <a:lnTo>
                        <a:pt x="204" y="184"/>
                      </a:lnTo>
                      <a:lnTo>
                        <a:pt x="218" y="182"/>
                      </a:lnTo>
                      <a:lnTo>
                        <a:pt x="232" y="180"/>
                      </a:lnTo>
                      <a:lnTo>
                        <a:pt x="245" y="176"/>
                      </a:lnTo>
                      <a:lnTo>
                        <a:pt x="257" y="173"/>
                      </a:lnTo>
                      <a:lnTo>
                        <a:pt x="268" y="168"/>
                      </a:lnTo>
                      <a:lnTo>
                        <a:pt x="277" y="163"/>
                      </a:lnTo>
                      <a:lnTo>
                        <a:pt x="286" y="157"/>
                      </a:lnTo>
                      <a:lnTo>
                        <a:pt x="293" y="153"/>
                      </a:lnTo>
                      <a:lnTo>
                        <a:pt x="299" y="147"/>
                      </a:lnTo>
                      <a:lnTo>
                        <a:pt x="304" y="140"/>
                      </a:lnTo>
                      <a:lnTo>
                        <a:pt x="307" y="134"/>
                      </a:lnTo>
                      <a:lnTo>
                        <a:pt x="310" y="127"/>
                      </a:lnTo>
                      <a:lnTo>
                        <a:pt x="311" y="120"/>
                      </a:lnTo>
                      <a:lnTo>
                        <a:pt x="311" y="68"/>
                      </a:lnTo>
                      <a:lnTo>
                        <a:pt x="311" y="68"/>
                      </a:lnTo>
                      <a:lnTo>
                        <a:pt x="310" y="61"/>
                      </a:lnTo>
                      <a:lnTo>
                        <a:pt x="307" y="55"/>
                      </a:lnTo>
                      <a:lnTo>
                        <a:pt x="304" y="48"/>
                      </a:lnTo>
                      <a:lnTo>
                        <a:pt x="299" y="42"/>
                      </a:lnTo>
                      <a:lnTo>
                        <a:pt x="293" y="37"/>
                      </a:lnTo>
                      <a:lnTo>
                        <a:pt x="286" y="31"/>
                      </a:lnTo>
                      <a:lnTo>
                        <a:pt x="277" y="25"/>
                      </a:lnTo>
                      <a:lnTo>
                        <a:pt x="268" y="20"/>
                      </a:lnTo>
                      <a:lnTo>
                        <a:pt x="257" y="15"/>
                      </a:lnTo>
                      <a:lnTo>
                        <a:pt x="245" y="12"/>
                      </a:lnTo>
                      <a:lnTo>
                        <a:pt x="232" y="8"/>
                      </a:lnTo>
                      <a:lnTo>
                        <a:pt x="218" y="6"/>
                      </a:lnTo>
                      <a:lnTo>
                        <a:pt x="204" y="4"/>
                      </a:lnTo>
                      <a:lnTo>
                        <a:pt x="188" y="1"/>
                      </a:lnTo>
                      <a:lnTo>
                        <a:pt x="173" y="1"/>
                      </a:lnTo>
                      <a:lnTo>
                        <a:pt x="155" y="0"/>
                      </a:lnTo>
                      <a:lnTo>
                        <a:pt x="155" y="0"/>
                      </a:lnTo>
                      <a:close/>
                      <a:moveTo>
                        <a:pt x="66" y="154"/>
                      </a:moveTo>
                      <a:lnTo>
                        <a:pt x="66" y="154"/>
                      </a:lnTo>
                      <a:lnTo>
                        <a:pt x="61" y="153"/>
                      </a:lnTo>
                      <a:lnTo>
                        <a:pt x="56" y="149"/>
                      </a:lnTo>
                      <a:lnTo>
                        <a:pt x="54" y="146"/>
                      </a:lnTo>
                      <a:lnTo>
                        <a:pt x="53" y="140"/>
                      </a:lnTo>
                      <a:lnTo>
                        <a:pt x="53" y="140"/>
                      </a:lnTo>
                      <a:lnTo>
                        <a:pt x="54" y="135"/>
                      </a:lnTo>
                      <a:lnTo>
                        <a:pt x="56" y="132"/>
                      </a:lnTo>
                      <a:lnTo>
                        <a:pt x="61" y="128"/>
                      </a:lnTo>
                      <a:lnTo>
                        <a:pt x="66" y="127"/>
                      </a:lnTo>
                      <a:lnTo>
                        <a:pt x="66" y="127"/>
                      </a:lnTo>
                      <a:lnTo>
                        <a:pt x="70" y="128"/>
                      </a:lnTo>
                      <a:lnTo>
                        <a:pt x="75" y="132"/>
                      </a:lnTo>
                      <a:lnTo>
                        <a:pt x="77" y="135"/>
                      </a:lnTo>
                      <a:lnTo>
                        <a:pt x="79" y="140"/>
                      </a:lnTo>
                      <a:lnTo>
                        <a:pt x="79" y="140"/>
                      </a:lnTo>
                      <a:lnTo>
                        <a:pt x="77" y="146"/>
                      </a:lnTo>
                      <a:lnTo>
                        <a:pt x="75" y="149"/>
                      </a:lnTo>
                      <a:lnTo>
                        <a:pt x="70" y="153"/>
                      </a:lnTo>
                      <a:lnTo>
                        <a:pt x="66" y="154"/>
                      </a:lnTo>
                      <a:lnTo>
                        <a:pt x="66" y="154"/>
                      </a:lnTo>
                      <a:close/>
                      <a:moveTo>
                        <a:pt x="155" y="121"/>
                      </a:moveTo>
                      <a:lnTo>
                        <a:pt x="155" y="121"/>
                      </a:lnTo>
                      <a:lnTo>
                        <a:pt x="129" y="121"/>
                      </a:lnTo>
                      <a:lnTo>
                        <a:pt x="104" y="118"/>
                      </a:lnTo>
                      <a:lnTo>
                        <a:pt x="81" y="112"/>
                      </a:lnTo>
                      <a:lnTo>
                        <a:pt x="61" y="106"/>
                      </a:lnTo>
                      <a:lnTo>
                        <a:pt x="42" y="96"/>
                      </a:lnTo>
                      <a:lnTo>
                        <a:pt x="26" y="87"/>
                      </a:lnTo>
                      <a:lnTo>
                        <a:pt x="13" y="76"/>
                      </a:lnTo>
                      <a:lnTo>
                        <a:pt x="7" y="69"/>
                      </a:lnTo>
                      <a:lnTo>
                        <a:pt x="2" y="64"/>
                      </a:lnTo>
                      <a:lnTo>
                        <a:pt x="2" y="64"/>
                      </a:lnTo>
                      <a:lnTo>
                        <a:pt x="15" y="74"/>
                      </a:lnTo>
                      <a:lnTo>
                        <a:pt x="29" y="85"/>
                      </a:lnTo>
                      <a:lnTo>
                        <a:pt x="46" y="93"/>
                      </a:lnTo>
                      <a:lnTo>
                        <a:pt x="65" y="100"/>
                      </a:lnTo>
                      <a:lnTo>
                        <a:pt x="85" y="106"/>
                      </a:lnTo>
                      <a:lnTo>
                        <a:pt x="107" y="110"/>
                      </a:lnTo>
                      <a:lnTo>
                        <a:pt x="130" y="113"/>
                      </a:lnTo>
                      <a:lnTo>
                        <a:pt x="155" y="114"/>
                      </a:lnTo>
                      <a:lnTo>
                        <a:pt x="155" y="114"/>
                      </a:lnTo>
                      <a:lnTo>
                        <a:pt x="181" y="113"/>
                      </a:lnTo>
                      <a:lnTo>
                        <a:pt x="204" y="110"/>
                      </a:lnTo>
                      <a:lnTo>
                        <a:pt x="227" y="106"/>
                      </a:lnTo>
                      <a:lnTo>
                        <a:pt x="246" y="100"/>
                      </a:lnTo>
                      <a:lnTo>
                        <a:pt x="265" y="93"/>
                      </a:lnTo>
                      <a:lnTo>
                        <a:pt x="282" y="85"/>
                      </a:lnTo>
                      <a:lnTo>
                        <a:pt x="296" y="74"/>
                      </a:lnTo>
                      <a:lnTo>
                        <a:pt x="309" y="64"/>
                      </a:lnTo>
                      <a:lnTo>
                        <a:pt x="309" y="64"/>
                      </a:lnTo>
                      <a:lnTo>
                        <a:pt x="304" y="69"/>
                      </a:lnTo>
                      <a:lnTo>
                        <a:pt x="298" y="76"/>
                      </a:lnTo>
                      <a:lnTo>
                        <a:pt x="285" y="87"/>
                      </a:lnTo>
                      <a:lnTo>
                        <a:pt x="269" y="96"/>
                      </a:lnTo>
                      <a:lnTo>
                        <a:pt x="250" y="106"/>
                      </a:lnTo>
                      <a:lnTo>
                        <a:pt x="230" y="112"/>
                      </a:lnTo>
                      <a:lnTo>
                        <a:pt x="207" y="118"/>
                      </a:lnTo>
                      <a:lnTo>
                        <a:pt x="182" y="121"/>
                      </a:lnTo>
                      <a:lnTo>
                        <a:pt x="155" y="121"/>
                      </a:lnTo>
                      <a:lnTo>
                        <a:pt x="155" y="121"/>
                      </a:lnTo>
                      <a:close/>
                      <a:moveTo>
                        <a:pt x="155" y="317"/>
                      </a:moveTo>
                      <a:lnTo>
                        <a:pt x="155" y="317"/>
                      </a:lnTo>
                      <a:lnTo>
                        <a:pt x="126" y="316"/>
                      </a:lnTo>
                      <a:lnTo>
                        <a:pt x="97" y="312"/>
                      </a:lnTo>
                      <a:lnTo>
                        <a:pt x="73" y="308"/>
                      </a:lnTo>
                      <a:lnTo>
                        <a:pt x="52" y="301"/>
                      </a:lnTo>
                      <a:lnTo>
                        <a:pt x="42" y="296"/>
                      </a:lnTo>
                      <a:lnTo>
                        <a:pt x="33" y="291"/>
                      </a:lnTo>
                      <a:lnTo>
                        <a:pt x="26" y="286"/>
                      </a:lnTo>
                      <a:lnTo>
                        <a:pt x="19" y="282"/>
                      </a:lnTo>
                      <a:lnTo>
                        <a:pt x="13" y="276"/>
                      </a:lnTo>
                      <a:lnTo>
                        <a:pt x="8" y="270"/>
                      </a:lnTo>
                      <a:lnTo>
                        <a:pt x="5" y="264"/>
                      </a:lnTo>
                      <a:lnTo>
                        <a:pt x="2" y="258"/>
                      </a:lnTo>
                      <a:lnTo>
                        <a:pt x="2" y="258"/>
                      </a:lnTo>
                      <a:lnTo>
                        <a:pt x="0" y="263"/>
                      </a:lnTo>
                      <a:lnTo>
                        <a:pt x="0" y="269"/>
                      </a:lnTo>
                      <a:lnTo>
                        <a:pt x="0" y="319"/>
                      </a:lnTo>
                      <a:lnTo>
                        <a:pt x="0" y="319"/>
                      </a:lnTo>
                      <a:lnTo>
                        <a:pt x="1" y="326"/>
                      </a:lnTo>
                      <a:lnTo>
                        <a:pt x="4" y="333"/>
                      </a:lnTo>
                      <a:lnTo>
                        <a:pt x="7" y="340"/>
                      </a:lnTo>
                      <a:lnTo>
                        <a:pt x="12" y="346"/>
                      </a:lnTo>
                      <a:lnTo>
                        <a:pt x="18" y="352"/>
                      </a:lnTo>
                      <a:lnTo>
                        <a:pt x="25" y="358"/>
                      </a:lnTo>
                      <a:lnTo>
                        <a:pt x="34" y="363"/>
                      </a:lnTo>
                      <a:lnTo>
                        <a:pt x="43" y="367"/>
                      </a:lnTo>
                      <a:lnTo>
                        <a:pt x="54" y="372"/>
                      </a:lnTo>
                      <a:lnTo>
                        <a:pt x="66" y="376"/>
                      </a:lnTo>
                      <a:lnTo>
                        <a:pt x="79" y="379"/>
                      </a:lnTo>
                      <a:lnTo>
                        <a:pt x="93" y="383"/>
                      </a:lnTo>
                      <a:lnTo>
                        <a:pt x="107" y="385"/>
                      </a:lnTo>
                      <a:lnTo>
                        <a:pt x="122" y="386"/>
                      </a:lnTo>
                      <a:lnTo>
                        <a:pt x="138" y="387"/>
                      </a:lnTo>
                      <a:lnTo>
                        <a:pt x="155" y="387"/>
                      </a:lnTo>
                      <a:lnTo>
                        <a:pt x="155" y="387"/>
                      </a:lnTo>
                      <a:lnTo>
                        <a:pt x="173" y="387"/>
                      </a:lnTo>
                      <a:lnTo>
                        <a:pt x="188" y="386"/>
                      </a:lnTo>
                      <a:lnTo>
                        <a:pt x="204" y="385"/>
                      </a:lnTo>
                      <a:lnTo>
                        <a:pt x="218" y="383"/>
                      </a:lnTo>
                      <a:lnTo>
                        <a:pt x="232" y="379"/>
                      </a:lnTo>
                      <a:lnTo>
                        <a:pt x="245" y="376"/>
                      </a:lnTo>
                      <a:lnTo>
                        <a:pt x="257" y="372"/>
                      </a:lnTo>
                      <a:lnTo>
                        <a:pt x="268" y="367"/>
                      </a:lnTo>
                      <a:lnTo>
                        <a:pt x="277" y="363"/>
                      </a:lnTo>
                      <a:lnTo>
                        <a:pt x="286" y="358"/>
                      </a:lnTo>
                      <a:lnTo>
                        <a:pt x="293" y="352"/>
                      </a:lnTo>
                      <a:lnTo>
                        <a:pt x="299" y="346"/>
                      </a:lnTo>
                      <a:lnTo>
                        <a:pt x="304" y="340"/>
                      </a:lnTo>
                      <a:lnTo>
                        <a:pt x="307" y="333"/>
                      </a:lnTo>
                      <a:lnTo>
                        <a:pt x="310" y="326"/>
                      </a:lnTo>
                      <a:lnTo>
                        <a:pt x="311" y="319"/>
                      </a:lnTo>
                      <a:lnTo>
                        <a:pt x="311" y="269"/>
                      </a:lnTo>
                      <a:lnTo>
                        <a:pt x="311" y="269"/>
                      </a:lnTo>
                      <a:lnTo>
                        <a:pt x="311" y="263"/>
                      </a:lnTo>
                      <a:lnTo>
                        <a:pt x="309" y="258"/>
                      </a:lnTo>
                      <a:lnTo>
                        <a:pt x="309" y="258"/>
                      </a:lnTo>
                      <a:lnTo>
                        <a:pt x="306" y="264"/>
                      </a:lnTo>
                      <a:lnTo>
                        <a:pt x="303" y="270"/>
                      </a:lnTo>
                      <a:lnTo>
                        <a:pt x="298" y="276"/>
                      </a:lnTo>
                      <a:lnTo>
                        <a:pt x="292" y="282"/>
                      </a:lnTo>
                      <a:lnTo>
                        <a:pt x="285" y="286"/>
                      </a:lnTo>
                      <a:lnTo>
                        <a:pt x="278" y="291"/>
                      </a:lnTo>
                      <a:lnTo>
                        <a:pt x="269" y="296"/>
                      </a:lnTo>
                      <a:lnTo>
                        <a:pt x="259" y="301"/>
                      </a:lnTo>
                      <a:lnTo>
                        <a:pt x="238" y="308"/>
                      </a:lnTo>
                      <a:lnTo>
                        <a:pt x="214" y="312"/>
                      </a:lnTo>
                      <a:lnTo>
                        <a:pt x="185" y="316"/>
                      </a:lnTo>
                      <a:lnTo>
                        <a:pt x="155" y="317"/>
                      </a:lnTo>
                      <a:lnTo>
                        <a:pt x="155" y="317"/>
                      </a:lnTo>
                      <a:close/>
                      <a:moveTo>
                        <a:pt x="66" y="357"/>
                      </a:moveTo>
                      <a:lnTo>
                        <a:pt x="66" y="357"/>
                      </a:lnTo>
                      <a:lnTo>
                        <a:pt x="61" y="356"/>
                      </a:lnTo>
                      <a:lnTo>
                        <a:pt x="56" y="352"/>
                      </a:lnTo>
                      <a:lnTo>
                        <a:pt x="54" y="349"/>
                      </a:lnTo>
                      <a:lnTo>
                        <a:pt x="53" y="344"/>
                      </a:lnTo>
                      <a:lnTo>
                        <a:pt x="53" y="344"/>
                      </a:lnTo>
                      <a:lnTo>
                        <a:pt x="54" y="338"/>
                      </a:lnTo>
                      <a:lnTo>
                        <a:pt x="56" y="335"/>
                      </a:lnTo>
                      <a:lnTo>
                        <a:pt x="61" y="331"/>
                      </a:lnTo>
                      <a:lnTo>
                        <a:pt x="66" y="330"/>
                      </a:lnTo>
                      <a:lnTo>
                        <a:pt x="66" y="330"/>
                      </a:lnTo>
                      <a:lnTo>
                        <a:pt x="70" y="331"/>
                      </a:lnTo>
                      <a:lnTo>
                        <a:pt x="75" y="335"/>
                      </a:lnTo>
                      <a:lnTo>
                        <a:pt x="77" y="338"/>
                      </a:lnTo>
                      <a:lnTo>
                        <a:pt x="79" y="344"/>
                      </a:lnTo>
                      <a:lnTo>
                        <a:pt x="79" y="344"/>
                      </a:lnTo>
                      <a:lnTo>
                        <a:pt x="77" y="349"/>
                      </a:lnTo>
                      <a:lnTo>
                        <a:pt x="75" y="352"/>
                      </a:lnTo>
                      <a:lnTo>
                        <a:pt x="70" y="356"/>
                      </a:lnTo>
                      <a:lnTo>
                        <a:pt x="66" y="357"/>
                      </a:lnTo>
                      <a:lnTo>
                        <a:pt x="66" y="357"/>
                      </a:lnTo>
                      <a:close/>
                      <a:moveTo>
                        <a:pt x="155" y="217"/>
                      </a:moveTo>
                      <a:lnTo>
                        <a:pt x="155" y="217"/>
                      </a:lnTo>
                      <a:lnTo>
                        <a:pt x="126" y="216"/>
                      </a:lnTo>
                      <a:lnTo>
                        <a:pt x="99" y="213"/>
                      </a:lnTo>
                      <a:lnTo>
                        <a:pt x="74" y="207"/>
                      </a:lnTo>
                      <a:lnTo>
                        <a:pt x="52" y="200"/>
                      </a:lnTo>
                      <a:lnTo>
                        <a:pt x="34" y="191"/>
                      </a:lnTo>
                      <a:lnTo>
                        <a:pt x="26" y="187"/>
                      </a:lnTo>
                      <a:lnTo>
                        <a:pt x="19" y="182"/>
                      </a:lnTo>
                      <a:lnTo>
                        <a:pt x="13" y="176"/>
                      </a:lnTo>
                      <a:lnTo>
                        <a:pt x="8" y="170"/>
                      </a:lnTo>
                      <a:lnTo>
                        <a:pt x="5" y="164"/>
                      </a:lnTo>
                      <a:lnTo>
                        <a:pt x="2" y="159"/>
                      </a:lnTo>
                      <a:lnTo>
                        <a:pt x="2" y="159"/>
                      </a:lnTo>
                      <a:lnTo>
                        <a:pt x="0" y="163"/>
                      </a:lnTo>
                      <a:lnTo>
                        <a:pt x="0" y="168"/>
                      </a:lnTo>
                      <a:lnTo>
                        <a:pt x="0" y="220"/>
                      </a:lnTo>
                      <a:lnTo>
                        <a:pt x="0" y="220"/>
                      </a:lnTo>
                      <a:lnTo>
                        <a:pt x="1" y="227"/>
                      </a:lnTo>
                      <a:lnTo>
                        <a:pt x="4" y="234"/>
                      </a:lnTo>
                      <a:lnTo>
                        <a:pt x="7" y="240"/>
                      </a:lnTo>
                      <a:lnTo>
                        <a:pt x="12" y="247"/>
                      </a:lnTo>
                      <a:lnTo>
                        <a:pt x="18" y="252"/>
                      </a:lnTo>
                      <a:lnTo>
                        <a:pt x="25" y="258"/>
                      </a:lnTo>
                      <a:lnTo>
                        <a:pt x="34" y="263"/>
                      </a:lnTo>
                      <a:lnTo>
                        <a:pt x="43" y="268"/>
                      </a:lnTo>
                      <a:lnTo>
                        <a:pt x="54" y="272"/>
                      </a:lnTo>
                      <a:lnTo>
                        <a:pt x="66" y="276"/>
                      </a:lnTo>
                      <a:lnTo>
                        <a:pt x="79" y="279"/>
                      </a:lnTo>
                      <a:lnTo>
                        <a:pt x="93" y="283"/>
                      </a:lnTo>
                      <a:lnTo>
                        <a:pt x="107" y="285"/>
                      </a:lnTo>
                      <a:lnTo>
                        <a:pt x="122" y="286"/>
                      </a:lnTo>
                      <a:lnTo>
                        <a:pt x="138" y="288"/>
                      </a:lnTo>
                      <a:lnTo>
                        <a:pt x="155" y="288"/>
                      </a:lnTo>
                      <a:lnTo>
                        <a:pt x="155" y="288"/>
                      </a:lnTo>
                      <a:lnTo>
                        <a:pt x="173" y="288"/>
                      </a:lnTo>
                      <a:lnTo>
                        <a:pt x="188" y="286"/>
                      </a:lnTo>
                      <a:lnTo>
                        <a:pt x="204" y="285"/>
                      </a:lnTo>
                      <a:lnTo>
                        <a:pt x="218" y="283"/>
                      </a:lnTo>
                      <a:lnTo>
                        <a:pt x="232" y="279"/>
                      </a:lnTo>
                      <a:lnTo>
                        <a:pt x="245" y="276"/>
                      </a:lnTo>
                      <a:lnTo>
                        <a:pt x="257" y="272"/>
                      </a:lnTo>
                      <a:lnTo>
                        <a:pt x="268" y="268"/>
                      </a:lnTo>
                      <a:lnTo>
                        <a:pt x="277" y="263"/>
                      </a:lnTo>
                      <a:lnTo>
                        <a:pt x="286" y="258"/>
                      </a:lnTo>
                      <a:lnTo>
                        <a:pt x="293" y="252"/>
                      </a:lnTo>
                      <a:lnTo>
                        <a:pt x="299" y="247"/>
                      </a:lnTo>
                      <a:lnTo>
                        <a:pt x="304" y="240"/>
                      </a:lnTo>
                      <a:lnTo>
                        <a:pt x="307" y="234"/>
                      </a:lnTo>
                      <a:lnTo>
                        <a:pt x="310" y="227"/>
                      </a:lnTo>
                      <a:lnTo>
                        <a:pt x="311" y="220"/>
                      </a:lnTo>
                      <a:lnTo>
                        <a:pt x="311" y="168"/>
                      </a:lnTo>
                      <a:lnTo>
                        <a:pt x="311" y="168"/>
                      </a:lnTo>
                      <a:lnTo>
                        <a:pt x="310" y="163"/>
                      </a:lnTo>
                      <a:lnTo>
                        <a:pt x="309" y="159"/>
                      </a:lnTo>
                      <a:lnTo>
                        <a:pt x="309" y="159"/>
                      </a:lnTo>
                      <a:lnTo>
                        <a:pt x="306" y="164"/>
                      </a:lnTo>
                      <a:lnTo>
                        <a:pt x="303" y="170"/>
                      </a:lnTo>
                      <a:lnTo>
                        <a:pt x="298" y="176"/>
                      </a:lnTo>
                      <a:lnTo>
                        <a:pt x="292" y="182"/>
                      </a:lnTo>
                      <a:lnTo>
                        <a:pt x="285" y="187"/>
                      </a:lnTo>
                      <a:lnTo>
                        <a:pt x="277" y="191"/>
                      </a:lnTo>
                      <a:lnTo>
                        <a:pt x="259" y="200"/>
                      </a:lnTo>
                      <a:lnTo>
                        <a:pt x="237" y="207"/>
                      </a:lnTo>
                      <a:lnTo>
                        <a:pt x="212" y="213"/>
                      </a:lnTo>
                      <a:lnTo>
                        <a:pt x="185" y="216"/>
                      </a:lnTo>
                      <a:lnTo>
                        <a:pt x="155" y="217"/>
                      </a:lnTo>
                      <a:lnTo>
                        <a:pt x="155" y="217"/>
                      </a:lnTo>
                      <a:close/>
                      <a:moveTo>
                        <a:pt x="66" y="255"/>
                      </a:moveTo>
                      <a:lnTo>
                        <a:pt x="66" y="255"/>
                      </a:lnTo>
                      <a:lnTo>
                        <a:pt x="61" y="254"/>
                      </a:lnTo>
                      <a:lnTo>
                        <a:pt x="56" y="250"/>
                      </a:lnTo>
                      <a:lnTo>
                        <a:pt x="54" y="247"/>
                      </a:lnTo>
                      <a:lnTo>
                        <a:pt x="53" y="241"/>
                      </a:lnTo>
                      <a:lnTo>
                        <a:pt x="53" y="241"/>
                      </a:lnTo>
                      <a:lnTo>
                        <a:pt x="54" y="236"/>
                      </a:lnTo>
                      <a:lnTo>
                        <a:pt x="56" y="233"/>
                      </a:lnTo>
                      <a:lnTo>
                        <a:pt x="61" y="229"/>
                      </a:lnTo>
                      <a:lnTo>
                        <a:pt x="66" y="228"/>
                      </a:lnTo>
                      <a:lnTo>
                        <a:pt x="66" y="228"/>
                      </a:lnTo>
                      <a:lnTo>
                        <a:pt x="70" y="229"/>
                      </a:lnTo>
                      <a:lnTo>
                        <a:pt x="75" y="233"/>
                      </a:lnTo>
                      <a:lnTo>
                        <a:pt x="77" y="236"/>
                      </a:lnTo>
                      <a:lnTo>
                        <a:pt x="79" y="241"/>
                      </a:lnTo>
                      <a:lnTo>
                        <a:pt x="79" y="241"/>
                      </a:lnTo>
                      <a:lnTo>
                        <a:pt x="77" y="247"/>
                      </a:lnTo>
                      <a:lnTo>
                        <a:pt x="75" y="250"/>
                      </a:lnTo>
                      <a:lnTo>
                        <a:pt x="70" y="254"/>
                      </a:lnTo>
                      <a:lnTo>
                        <a:pt x="66" y="255"/>
                      </a:lnTo>
                      <a:lnTo>
                        <a:pt x="66" y="255"/>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15203" tIns="57602" rIns="115203" bIns="57602" numCol="1" anchor="t" anchorCtr="0" compatLnSpc="1">
                  <a:prstTxWarp prst="textNoShape">
                    <a:avLst/>
                  </a:prstTxWarp>
                </a:bodyPr>
                <a:lstStyle/>
                <a:p>
                  <a:endParaRPr lang="en-US" altLang="zh-CN"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23" name="Rectangle 23"/>
          <p:cNvSpPr/>
          <p:nvPr/>
        </p:nvSpPr>
        <p:spPr bwMode="auto">
          <a:xfrm>
            <a:off x="731838" y="4211000"/>
            <a:ext cx="5233909" cy="745163"/>
          </a:xfrm>
          <a:prstGeom prst="rect">
            <a:avLst/>
          </a:prstGeom>
          <a:solidFill>
            <a:schemeClr val="bg1"/>
          </a:solidFill>
          <a:ln w="3175"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Глобальная </a:t>
            </a:r>
            <a:r>
              <a:rPr lang="ru-RU" sz="1200" dirty="0" err="1">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глобальный общий доступ к библиотеке отпечатков.</a:t>
            </a:r>
          </a:p>
          <a:p>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Особенности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высокий коэффициент </a:t>
            </a:r>
            <a:r>
              <a:rPr lang="ru-RU" sz="12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для оптимального использования </a:t>
            </a: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ресурсов.</a:t>
            </a:r>
            <a:endPar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24" name="Rectangle 23"/>
          <p:cNvSpPr/>
          <p:nvPr/>
        </p:nvSpPr>
        <p:spPr bwMode="auto">
          <a:xfrm>
            <a:off x="731839" y="4989823"/>
            <a:ext cx="5233908" cy="918453"/>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lvl="0"/>
            <a:r>
              <a:rPr lang="ru-RU" sz="1200" dirty="0" err="1">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на уровне задач</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в задачах резервного копирования для разных типов приложений используются независимые базы данных отпечатков.</a:t>
            </a:r>
          </a:p>
          <a:p>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Особенности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высокая эффективность запросов отпечатков и низкая загрузка памяти.</a:t>
            </a:r>
          </a:p>
        </p:txBody>
      </p:sp>
      <p:sp>
        <p:nvSpPr>
          <p:cNvPr id="125" name="Rectangle 23"/>
          <p:cNvSpPr/>
          <p:nvPr/>
        </p:nvSpPr>
        <p:spPr bwMode="auto">
          <a:xfrm>
            <a:off x="6211302" y="4211000"/>
            <a:ext cx="5371098" cy="752591"/>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r>
              <a:rPr lang="ru-RU" sz="1200" dirty="0" err="1">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на уровне памяти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запрос и вычисление отпечатков в памяти.</a:t>
            </a:r>
          </a:p>
          <a:p>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Особенности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экономия ресурсов дискового ввода-вывода для повышения эффективности запросов.</a:t>
            </a:r>
          </a:p>
        </p:txBody>
      </p:sp>
      <p:sp>
        <p:nvSpPr>
          <p:cNvPr id="126" name="Rectangle 23"/>
          <p:cNvSpPr/>
          <p:nvPr/>
        </p:nvSpPr>
        <p:spPr bwMode="auto">
          <a:xfrm>
            <a:off x="6211302" y="5011419"/>
            <a:ext cx="5371098" cy="896857"/>
          </a:xfrm>
          <a:prstGeom prst="rect">
            <a:avLst/>
          </a:prstGeom>
          <a:solidFill>
            <a:schemeClr val="bg1"/>
          </a:solidFill>
          <a:ln w="6350" cap="flat" cmpd="sng" algn="ctr">
            <a:solidFill>
              <a:schemeClr val="accent1"/>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lvl="0"/>
            <a:r>
              <a:rPr lang="ru-RU" sz="1200" dirty="0" err="1">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на уровне файлов</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для каждого файла создается один отпечаток, что устраняет необходимость в нарезке данных.</a:t>
            </a:r>
          </a:p>
          <a:p>
            <a:pPr marL="171450" lvl="0" indent="-171450"/>
            <a:r>
              <a:rPr lang="ru-RU" sz="12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Особенности</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более высокий коэффициент </a:t>
            </a:r>
            <a:r>
              <a:rPr lang="ru-RU" sz="1200" dirty="0" err="1"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дедупликации</a:t>
            </a:r>
            <a:r>
              <a:rPr lang="ru-RU" sz="12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endPar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5" name="组合 54"/>
          <p:cNvGrpSpPr/>
          <p:nvPr/>
        </p:nvGrpSpPr>
        <p:grpSpPr>
          <a:xfrm>
            <a:off x="2324721" y="1999531"/>
            <a:ext cx="786380" cy="748352"/>
            <a:chOff x="1532401" y="2414078"/>
            <a:chExt cx="877733" cy="809986"/>
          </a:xfrm>
        </p:grpSpPr>
        <p:grpSp>
          <p:nvGrpSpPr>
            <p:cNvPr id="154" name="组合 153"/>
            <p:cNvGrpSpPr/>
            <p:nvPr/>
          </p:nvGrpSpPr>
          <p:grpSpPr>
            <a:xfrm>
              <a:off x="1532401" y="2414078"/>
              <a:ext cx="558726" cy="743036"/>
              <a:chOff x="9580971" y="3985830"/>
              <a:chExt cx="727494" cy="1038718"/>
            </a:xfrm>
          </p:grpSpPr>
          <p:grpSp>
            <p:nvGrpSpPr>
              <p:cNvPr id="155" name="组合 154"/>
              <p:cNvGrpSpPr/>
              <p:nvPr/>
            </p:nvGrpSpPr>
            <p:grpSpPr>
              <a:xfrm>
                <a:off x="9580971" y="3985830"/>
                <a:ext cx="693123" cy="1008000"/>
                <a:chOff x="1596351" y="1240543"/>
                <a:chExt cx="693123" cy="1008000"/>
              </a:xfrm>
            </p:grpSpPr>
            <p:sp>
              <p:nvSpPr>
                <p:cNvPr id="165" name="圆角矩形 164"/>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6" name="矩形 165"/>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7" name="矩形 166"/>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8" name="矩形 167"/>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9" name="矩形 168"/>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0" name="矩形 169"/>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6" name="组合 155"/>
              <p:cNvGrpSpPr/>
              <p:nvPr/>
            </p:nvGrpSpPr>
            <p:grpSpPr>
              <a:xfrm>
                <a:off x="9856718" y="4436505"/>
                <a:ext cx="451747" cy="588043"/>
                <a:chOff x="8356436" y="1363476"/>
                <a:chExt cx="756001" cy="984098"/>
              </a:xfrm>
            </p:grpSpPr>
            <p:grpSp>
              <p:nvGrpSpPr>
                <p:cNvPr id="157" name="组合 156"/>
                <p:cNvGrpSpPr/>
                <p:nvPr/>
              </p:nvGrpSpPr>
              <p:grpSpPr>
                <a:xfrm>
                  <a:off x="8356436" y="1363476"/>
                  <a:ext cx="756001" cy="984098"/>
                  <a:chOff x="2995127" y="697010"/>
                  <a:chExt cx="1007709" cy="1033674"/>
                </a:xfrm>
              </p:grpSpPr>
              <p:sp>
                <p:nvSpPr>
                  <p:cNvPr id="163" name="任意多边形 162"/>
                  <p:cNvSpPr/>
                  <p:nvPr/>
                </p:nvSpPr>
                <p:spPr>
                  <a:xfrm>
                    <a:off x="2995129" y="825807"/>
                    <a:ext cx="1007707" cy="904877"/>
                  </a:xfrm>
                  <a:custGeom>
                    <a:avLst/>
                    <a:gdLst>
                      <a:gd name="connsiteX0" fmla="*/ 0 w 1007706"/>
                      <a:gd name="connsiteY0" fmla="*/ 2 h 904876"/>
                      <a:gd name="connsiteX1" fmla="*/ 503853 w 1007706"/>
                      <a:gd name="connsiteY1" fmla="*/ 125917 h 904876"/>
                      <a:gd name="connsiteX2" fmla="*/ 1007706 w 1007706"/>
                      <a:gd name="connsiteY2" fmla="*/ 2 h 904876"/>
                      <a:gd name="connsiteX3" fmla="*/ 1007706 w 1007706"/>
                      <a:gd name="connsiteY3" fmla="*/ 778961 h 904876"/>
                      <a:gd name="connsiteX4" fmla="*/ 503853 w 1007706"/>
                      <a:gd name="connsiteY4" fmla="*/ 904876 h 904876"/>
                      <a:gd name="connsiteX5" fmla="*/ 0 w 1007706"/>
                      <a:gd name="connsiteY5" fmla="*/ 778961 h 904876"/>
                      <a:gd name="connsiteX6" fmla="*/ 1007705 w 1007706"/>
                      <a:gd name="connsiteY6" fmla="*/ 0 h 904876"/>
                      <a:gd name="connsiteX7" fmla="*/ 1007706 w 1007706"/>
                      <a:gd name="connsiteY7" fmla="*/ 0 h 904876"/>
                      <a:gd name="connsiteX8" fmla="*/ 1007706 w 1007706"/>
                      <a:gd name="connsiteY8" fmla="*/ 2 h 904876"/>
                      <a:gd name="connsiteX9" fmla="*/ 0 w 1007706"/>
                      <a:gd name="connsiteY9" fmla="*/ 0 h 904876"/>
                      <a:gd name="connsiteX10" fmla="*/ 1 w 1007706"/>
                      <a:gd name="connsiteY10" fmla="*/ 0 h 904876"/>
                      <a:gd name="connsiteX11" fmla="*/ 0 w 1007706"/>
                      <a:gd name="connsiteY11" fmla="*/ 2 h 90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706" h="904876">
                        <a:moveTo>
                          <a:pt x="0" y="2"/>
                        </a:moveTo>
                        <a:cubicBezTo>
                          <a:pt x="0" y="69543"/>
                          <a:pt x="225583" y="125917"/>
                          <a:pt x="503853" y="125917"/>
                        </a:cubicBezTo>
                        <a:cubicBezTo>
                          <a:pt x="782123" y="125917"/>
                          <a:pt x="1007706" y="69543"/>
                          <a:pt x="1007706" y="2"/>
                        </a:cubicBezTo>
                        <a:lnTo>
                          <a:pt x="1007706" y="778961"/>
                        </a:lnTo>
                        <a:cubicBezTo>
                          <a:pt x="1007706" y="848502"/>
                          <a:pt x="782123" y="904876"/>
                          <a:pt x="503853" y="904876"/>
                        </a:cubicBezTo>
                        <a:cubicBezTo>
                          <a:pt x="225583" y="904876"/>
                          <a:pt x="0" y="848502"/>
                          <a:pt x="0" y="778961"/>
                        </a:cubicBezTo>
                        <a:close/>
                        <a:moveTo>
                          <a:pt x="1007705" y="0"/>
                        </a:moveTo>
                        <a:lnTo>
                          <a:pt x="1007706" y="0"/>
                        </a:lnTo>
                        <a:lnTo>
                          <a:pt x="1007706" y="2"/>
                        </a:lnTo>
                        <a:close/>
                        <a:moveTo>
                          <a:pt x="0" y="0"/>
                        </a:moveTo>
                        <a:lnTo>
                          <a:pt x="1" y="0"/>
                        </a:lnTo>
                        <a:lnTo>
                          <a:pt x="0" y="2"/>
                        </a:ln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4" name="椭圆 163"/>
                  <p:cNvSpPr/>
                  <p:nvPr/>
                </p:nvSpPr>
                <p:spPr>
                  <a:xfrm>
                    <a:off x="2995127" y="697010"/>
                    <a:ext cx="1007707" cy="251829"/>
                  </a:xfrm>
                  <a:prstGeom prst="ellipse">
                    <a:avLst/>
                  </a:prstGeom>
                  <a:solidFill>
                    <a:srgbClr val="00A0E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58" name="组合 157"/>
                <p:cNvGrpSpPr/>
                <p:nvPr/>
              </p:nvGrpSpPr>
              <p:grpSpPr>
                <a:xfrm>
                  <a:off x="8580337" y="1725847"/>
                  <a:ext cx="290395" cy="422319"/>
                  <a:chOff x="1596351" y="1240543"/>
                  <a:chExt cx="693123" cy="1008000"/>
                </a:xfrm>
              </p:grpSpPr>
              <p:sp>
                <p:nvSpPr>
                  <p:cNvPr id="159" name="圆角矩形 158"/>
                  <p:cNvSpPr/>
                  <p:nvPr/>
                </p:nvSpPr>
                <p:spPr>
                  <a:xfrm>
                    <a:off x="1596351" y="1240543"/>
                    <a:ext cx="693123" cy="1008000"/>
                  </a:xfrm>
                  <a:prstGeom prst="roundRect">
                    <a:avLst>
                      <a:gd name="adj" fmla="val 5010"/>
                    </a:avLst>
                  </a:prstGeom>
                  <a:solidFill>
                    <a:srgbClr val="00A0E9"/>
                  </a:solidFill>
                  <a:ln w="9525"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0" name="矩形 159"/>
                  <p:cNvSpPr/>
                  <p:nvPr/>
                </p:nvSpPr>
                <p:spPr>
                  <a:xfrm>
                    <a:off x="1654976" y="1409991"/>
                    <a:ext cx="25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矩形 160"/>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矩形 161"/>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grpSp>
          <p:nvGrpSpPr>
            <p:cNvPr id="142" name="组合 141"/>
            <p:cNvGrpSpPr>
              <a:grpSpLocks noChangeAspect="1"/>
            </p:cNvGrpSpPr>
            <p:nvPr/>
          </p:nvGrpSpPr>
          <p:grpSpPr>
            <a:xfrm>
              <a:off x="1847203" y="2552413"/>
              <a:ext cx="562931" cy="671651"/>
              <a:chOff x="1596351" y="1240543"/>
              <a:chExt cx="864712" cy="1031715"/>
            </a:xfrm>
          </p:grpSpPr>
          <p:grpSp>
            <p:nvGrpSpPr>
              <p:cNvPr id="143" name="组合 142"/>
              <p:cNvGrpSpPr/>
              <p:nvPr/>
            </p:nvGrpSpPr>
            <p:grpSpPr>
              <a:xfrm>
                <a:off x="1596351" y="1240543"/>
                <a:ext cx="693123" cy="1008000"/>
                <a:chOff x="1596351" y="1240543"/>
                <a:chExt cx="693123" cy="1008000"/>
              </a:xfrm>
            </p:grpSpPr>
            <p:sp>
              <p:nvSpPr>
                <p:cNvPr id="148" name="圆角矩形 147"/>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9" name="矩形 148"/>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0" name="矩形 149"/>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1" name="矩形 150"/>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2" name="矩形 151"/>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3" name="矩形 152"/>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144" name="组合 143"/>
              <p:cNvGrpSpPr/>
              <p:nvPr/>
            </p:nvGrpSpPr>
            <p:grpSpPr>
              <a:xfrm>
                <a:off x="1819353" y="1692649"/>
                <a:ext cx="641710" cy="579609"/>
                <a:chOff x="1819353" y="1692649"/>
                <a:chExt cx="641710" cy="579609"/>
              </a:xfrm>
            </p:grpSpPr>
            <p:sp>
              <p:nvSpPr>
                <p:cNvPr id="145" name="任意多边形 144"/>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6" name="圆角矩形 145"/>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7" name="圆角矩形 146"/>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5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sp>
        <p:nvSpPr>
          <p:cNvPr id="171" name="矩形 170"/>
          <p:cNvSpPr/>
          <p:nvPr/>
        </p:nvSpPr>
        <p:spPr>
          <a:xfrm>
            <a:off x="1034824" y="6053801"/>
            <a:ext cx="8603386" cy="276999"/>
          </a:xfrm>
          <a:prstGeom prst="rect">
            <a:avLst/>
          </a:prstGeom>
        </p:spPr>
        <p:txBody>
          <a:bodyPr wrap="square">
            <a:spAutoFit/>
          </a:bodyPr>
          <a:lstStyle/>
          <a:p>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Отпечаток — уникальное значение, вычисляемое путем хеширования блока данных.</a:t>
            </a:r>
          </a:p>
        </p:txBody>
      </p:sp>
    </p:spTree>
    <p:extLst>
      <p:ext uri="{BB962C8B-B14F-4D97-AF65-F5344CB8AC3E}">
        <p14:creationId xmlns:p14="http://schemas.microsoft.com/office/powerpoint/2010/main" val="356097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pPr marL="0" indent="0">
              <a:buNone/>
            </a:pPr>
            <a:r>
              <a:rPr lang="ru-RU" dirty="0"/>
              <a:t>Пройдя этот курс, вы познакомитесь с решениями резервирования систем хранения </a:t>
            </a:r>
            <a:r>
              <a:rPr lang="ru-RU" dirty="0" smtClean="0"/>
              <a:t>в </a:t>
            </a:r>
            <a:r>
              <a:rPr lang="ru-RU" dirty="0"/>
              <a:t>центрах обработки данных с точки зрения следующих пяти ключевых аспектов:</a:t>
            </a:r>
          </a:p>
          <a:p>
            <a:pPr lvl="1"/>
            <a:r>
              <a:rPr lang="ru-RU" dirty="0"/>
              <a:t>Обзор</a:t>
            </a:r>
          </a:p>
          <a:p>
            <a:pPr lvl="1"/>
            <a:r>
              <a:rPr lang="ru-RU" dirty="0"/>
              <a:t>Архитектура</a:t>
            </a:r>
          </a:p>
          <a:p>
            <a:pPr lvl="1"/>
            <a:r>
              <a:rPr lang="ru-RU" dirty="0"/>
              <a:t>Сетевые топологии</a:t>
            </a:r>
          </a:p>
          <a:p>
            <a:pPr lvl="1"/>
            <a:r>
              <a:rPr lang="ru-RU" dirty="0"/>
              <a:t>Распространенные технологии</a:t>
            </a:r>
          </a:p>
          <a:p>
            <a:pPr lvl="1"/>
            <a:r>
              <a:rPr lang="ru-RU" dirty="0"/>
              <a:t>Стандартные сценарии применения</a:t>
            </a:r>
          </a:p>
        </p:txBody>
      </p:sp>
    </p:spTree>
    <p:extLst>
      <p:ext uri="{BB962C8B-B14F-4D97-AF65-F5344CB8AC3E}">
        <p14:creationId xmlns:p14="http://schemas.microsoft.com/office/powerpoint/2010/main" val="3531012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047323" y="2285596"/>
            <a:ext cx="7723970" cy="3571803"/>
            <a:chOff x="2071963" y="2297667"/>
            <a:chExt cx="7723970" cy="3849132"/>
          </a:xfrm>
        </p:grpSpPr>
        <p:pic>
          <p:nvPicPr>
            <p:cNvPr id="7" name="图片 6" descr="C:\Users\s00220874\AppData\Roaming\eSpace_Desktop\UserData\s00220874\imagefiles\8AABB159-5085-4584-AC94-42E4F14A1017.png"/>
            <p:cNvPicPr/>
            <p:nvPr/>
          </p:nvPicPr>
          <p:blipFill>
            <a:blip r:embed="rId3">
              <a:extLst>
                <a:ext uri="{28A0092B-C50C-407E-A947-70E740481C1C}">
                  <a14:useLocalDpi xmlns:a14="http://schemas.microsoft.com/office/drawing/2010/main" val="0"/>
                </a:ext>
              </a:extLst>
            </a:blip>
            <a:srcRect/>
            <a:stretch>
              <a:fillRect/>
            </a:stretch>
          </p:blipFill>
          <p:spPr bwMode="auto">
            <a:xfrm>
              <a:off x="2071963" y="2404534"/>
              <a:ext cx="7723970" cy="3742265"/>
            </a:xfrm>
            <a:prstGeom prst="rect">
              <a:avLst/>
            </a:prstGeom>
            <a:noFill/>
            <a:ln>
              <a:noFill/>
            </a:ln>
          </p:spPr>
        </p:pic>
        <p:sp>
          <p:nvSpPr>
            <p:cNvPr id="3" name="文本框 2"/>
            <p:cNvSpPr txBox="1"/>
            <p:nvPr/>
          </p:nvSpPr>
          <p:spPr>
            <a:xfrm>
              <a:off x="3868019" y="2297667"/>
              <a:ext cx="2016415" cy="464343"/>
            </a:xfrm>
            <a:prstGeom prst="rect">
              <a:avLst/>
            </a:prstGeom>
            <a:solidFill>
              <a:schemeClr val="bg1"/>
            </a:solidFill>
          </p:spPr>
          <p:txBody>
            <a:bodyPr wrap="square" rIns="0" rtlCol="0">
              <a:spAutoFit/>
            </a:bodyPr>
            <a:lstStyle/>
            <a:p>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1. Вычисление отпечатков блоков данных.</a:t>
              </a:r>
            </a:p>
          </p:txBody>
        </p:sp>
        <p:sp>
          <p:nvSpPr>
            <p:cNvPr id="6" name="文本框 5"/>
            <p:cNvSpPr txBox="1"/>
            <p:nvPr/>
          </p:nvSpPr>
          <p:spPr>
            <a:xfrm>
              <a:off x="3857636" y="2754450"/>
              <a:ext cx="1925198" cy="464343"/>
            </a:xfrm>
            <a:prstGeom prst="rect">
              <a:avLst/>
            </a:prstGeom>
            <a:solidFill>
              <a:schemeClr val="bg1"/>
            </a:solidFill>
          </p:spPr>
          <p:txBody>
            <a:bodyPr wrap="square" rtlCol="0">
              <a:spAutoFit/>
            </a:bodyPr>
            <a:lstStyle/>
            <a:p>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2. Запрос отпечатков из библиотеки отпечатков.</a:t>
              </a:r>
            </a:p>
          </p:txBody>
        </p:sp>
        <p:sp>
          <p:nvSpPr>
            <p:cNvPr id="8" name="文本框 7"/>
            <p:cNvSpPr txBox="1"/>
            <p:nvPr/>
          </p:nvSpPr>
          <p:spPr>
            <a:xfrm>
              <a:off x="3980461" y="3597978"/>
              <a:ext cx="1903973" cy="464343"/>
            </a:xfrm>
            <a:prstGeom prst="rect">
              <a:avLst/>
            </a:prstGeom>
            <a:solidFill>
              <a:schemeClr val="bg1"/>
            </a:solidFill>
          </p:spPr>
          <p:txBody>
            <a:bodyPr wrap="square" lIns="0" rIns="0" rtlCol="0">
              <a:spAutoFit/>
            </a:bodyPr>
            <a:lstStyle/>
            <a:p>
              <a:r>
                <a:rPr lang="ru-RU" sz="11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3. Возврат результатов запроса.</a:t>
              </a:r>
            </a:p>
          </p:txBody>
        </p:sp>
        <p:sp>
          <p:nvSpPr>
            <p:cNvPr id="9" name="文本框 8"/>
            <p:cNvSpPr txBox="1"/>
            <p:nvPr/>
          </p:nvSpPr>
          <p:spPr>
            <a:xfrm>
              <a:off x="3495040" y="4687722"/>
              <a:ext cx="2280637" cy="464343"/>
            </a:xfrm>
            <a:prstGeom prst="rect">
              <a:avLst/>
            </a:prstGeom>
            <a:solidFill>
              <a:schemeClr val="bg1"/>
            </a:solidFill>
          </p:spPr>
          <p:txBody>
            <a:bodyPr wrap="square" rtlCol="0">
              <a:spAutoFit/>
            </a:bodyPr>
            <a:lstStyle/>
            <a:p>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4</a:t>
              </a:r>
              <a:r>
                <a:rPr lang="ru-RU" sz="11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Передача блоков данных без </a:t>
              </a:r>
              <a:r>
                <a:rPr lang="ru-RU" sz="11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дедупликации</a:t>
              </a:r>
              <a:r>
                <a:rPr lang="ru-RU" sz="11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10" name="文本框 9"/>
            <p:cNvSpPr txBox="1"/>
            <p:nvPr/>
          </p:nvSpPr>
          <p:spPr>
            <a:xfrm>
              <a:off x="5970695" y="4163279"/>
              <a:ext cx="1429695" cy="497511"/>
            </a:xfrm>
            <a:prstGeom prst="rect">
              <a:avLst/>
            </a:prstGeom>
            <a:solidFill>
              <a:schemeClr val="bg1">
                <a:lumMod val="95000"/>
              </a:schemeClr>
            </a:solidFill>
          </p:spPr>
          <p:txBody>
            <a:bodyPr wrap="square" lIns="0" rIns="0" rtlCol="0">
              <a:spAutoFit/>
            </a:bodyPr>
            <a:lstStyle/>
            <a:p>
              <a:pPr algn="ct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Библиотека отпечатков для дедупликации</a:t>
              </a:r>
            </a:p>
          </p:txBody>
        </p:sp>
        <p:sp>
          <p:nvSpPr>
            <p:cNvPr id="12" name="文本框 11"/>
            <p:cNvSpPr txBox="1"/>
            <p:nvPr/>
          </p:nvSpPr>
          <p:spPr>
            <a:xfrm>
              <a:off x="8468674" y="5143396"/>
              <a:ext cx="1087702" cy="696515"/>
            </a:xfrm>
            <a:prstGeom prst="rect">
              <a:avLst/>
            </a:prstGeom>
            <a:solidFill>
              <a:schemeClr val="bg1">
                <a:lumMod val="95000"/>
              </a:schemeClr>
            </a:solidFill>
          </p:spPr>
          <p:txBody>
            <a:bodyPr wrap="square" rtlCol="0">
              <a:spAutoFit/>
            </a:bodyPr>
            <a:lstStyle/>
            <a:p>
              <a:pPr algn="ctr"/>
              <a:r>
                <a:rPr lang="ru-RU" sz="12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защиты данных</a:t>
              </a:r>
            </a:p>
          </p:txBody>
        </p:sp>
        <p:sp>
          <p:nvSpPr>
            <p:cNvPr id="13" name="文本框 12"/>
            <p:cNvSpPr txBox="1"/>
            <p:nvPr/>
          </p:nvSpPr>
          <p:spPr>
            <a:xfrm>
              <a:off x="6387715" y="5608541"/>
              <a:ext cx="1846433" cy="298506"/>
            </a:xfrm>
            <a:prstGeom prst="rect">
              <a:avLst/>
            </a:prstGeom>
            <a:solidFill>
              <a:schemeClr val="bg1">
                <a:lumMod val="95000"/>
              </a:schemeClr>
            </a:solidFill>
          </p:spPr>
          <p:txBody>
            <a:bodyPr wrap="square" rtlCol="0">
              <a:spAutoFit/>
            </a:bodyPr>
            <a:lstStyle/>
            <a:p>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Пул хранения резервных копий</a:t>
              </a:r>
            </a:p>
          </p:txBody>
        </p:sp>
      </p:grpSp>
      <p:sp>
        <p:nvSpPr>
          <p:cNvPr id="2" name="标题 1"/>
          <p:cNvSpPr>
            <a:spLocks noGrp="1"/>
          </p:cNvSpPr>
          <p:nvPr>
            <p:ph type="title"/>
          </p:nvPr>
        </p:nvSpPr>
        <p:spPr/>
        <p:txBody>
          <a:bodyPr/>
          <a:lstStyle/>
          <a:p>
            <a:r>
              <a:rPr lang="ru-RU"/>
              <a:t>Дедупликация на стороне источника</a:t>
            </a:r>
          </a:p>
        </p:txBody>
      </p:sp>
      <p:sp>
        <p:nvSpPr>
          <p:cNvPr id="5" name="文本占位符 4"/>
          <p:cNvSpPr>
            <a:spLocks noGrp="1"/>
          </p:cNvSpPr>
          <p:nvPr>
            <p:ph type="body" sz="quarter" idx="10"/>
          </p:nvPr>
        </p:nvSpPr>
        <p:spPr>
          <a:xfrm>
            <a:off x="731838" y="983676"/>
            <a:ext cx="10728326" cy="1339646"/>
          </a:xfrm>
        </p:spPr>
        <p:txBody>
          <a:bodyPr/>
          <a:lstStyle/>
          <a:p>
            <a:r>
              <a:rPr lang="ru-RU" sz="2000" dirty="0">
                <a:sym typeface="Huawei Sans" panose="020C0503030203020204" pitchFamily="34" charset="0"/>
              </a:rPr>
              <a:t>Решение </a:t>
            </a:r>
            <a:r>
              <a:rPr lang="ru-RU" sz="2000" dirty="0" err="1">
                <a:sym typeface="Huawei Sans" panose="020C0503030203020204" pitchFamily="34" charset="0"/>
              </a:rPr>
              <a:t>Huawei</a:t>
            </a:r>
            <a:r>
              <a:rPr lang="ru-RU" sz="2000" dirty="0">
                <a:sym typeface="Huawei Sans" panose="020C0503030203020204" pitchFamily="34" charset="0"/>
              </a:rPr>
              <a:t> </a:t>
            </a:r>
            <a:r>
              <a:rPr lang="ru-RU" sz="2000" dirty="0" err="1">
                <a:sym typeface="Huawei Sans" panose="020C0503030203020204" pitchFamily="34" charset="0"/>
              </a:rPr>
              <a:t>Data</a:t>
            </a:r>
            <a:r>
              <a:rPr lang="ru-RU" sz="2000" dirty="0">
                <a:sym typeface="Huawei Sans" panose="020C0503030203020204" pitchFamily="34" charset="0"/>
              </a:rPr>
              <a:t> </a:t>
            </a:r>
            <a:r>
              <a:rPr lang="ru-RU" sz="2000" dirty="0" err="1">
                <a:sym typeface="Huawei Sans" panose="020C0503030203020204" pitchFamily="34" charset="0"/>
              </a:rPr>
              <a:t>Protection</a:t>
            </a:r>
            <a:r>
              <a:rPr lang="ru-RU" sz="2000" dirty="0">
                <a:sym typeface="Huawei Sans" panose="020C0503030203020204" pitchFamily="34" charset="0"/>
              </a:rPr>
              <a:t> </a:t>
            </a:r>
            <a:r>
              <a:rPr lang="ru-RU" sz="2000" dirty="0" err="1">
                <a:sym typeface="Huawei Sans" panose="020C0503030203020204" pitchFamily="34" charset="0"/>
              </a:rPr>
              <a:t>Appliance</a:t>
            </a:r>
            <a:r>
              <a:rPr lang="ru-RU" sz="2000" dirty="0">
                <a:sym typeface="Huawei Sans" panose="020C0503030203020204" pitchFamily="34" charset="0"/>
              </a:rPr>
              <a:t> поддерживает </a:t>
            </a:r>
            <a:r>
              <a:rPr lang="ru-RU" sz="2000" dirty="0" err="1">
                <a:sym typeface="Huawei Sans" panose="020C0503030203020204" pitchFamily="34" charset="0"/>
              </a:rPr>
              <a:t>дедупликацию</a:t>
            </a:r>
            <a:r>
              <a:rPr lang="ru-RU" sz="2000" dirty="0">
                <a:sym typeface="Huawei Sans" panose="020C0503030203020204" pitchFamily="34" charset="0"/>
              </a:rPr>
              <a:t>. То есть данные </a:t>
            </a:r>
            <a:r>
              <a:rPr lang="ru-RU" sz="2000" dirty="0" err="1">
                <a:sym typeface="Huawei Sans" panose="020C0503030203020204" pitchFamily="34" charset="0"/>
              </a:rPr>
              <a:t>дедуплицируются</a:t>
            </a:r>
            <a:r>
              <a:rPr lang="ru-RU" sz="2000" dirty="0">
                <a:sym typeface="Huawei Sans" panose="020C0503030203020204" pitchFamily="34" charset="0"/>
              </a:rPr>
              <a:t> перед передачей на накопитель, что значительно повышает производительность резервного копирования</a:t>
            </a:r>
            <a:r>
              <a:rPr lang="ru-RU" sz="2000" dirty="0" smtClean="0">
                <a:sym typeface="Huawei Sans" panose="020C0503030203020204" pitchFamily="34" charset="0"/>
              </a:rPr>
              <a:t>.</a:t>
            </a:r>
            <a:endParaRPr lang="ru-RU" sz="2000" dirty="0">
              <a:sym typeface="Huawei Sans" panose="020C0503030203020204" pitchFamily="34" charset="0"/>
            </a:endParaRPr>
          </a:p>
        </p:txBody>
      </p:sp>
    </p:spTree>
    <p:extLst>
      <p:ext uri="{BB962C8B-B14F-4D97-AF65-F5344CB8AC3E}">
        <p14:creationId xmlns:p14="http://schemas.microsoft.com/office/powerpoint/2010/main" val="551507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Параллельная дедупликация</a:t>
            </a:r>
          </a:p>
        </p:txBody>
      </p:sp>
      <p:sp>
        <p:nvSpPr>
          <p:cNvPr id="4" name="矩形 3"/>
          <p:cNvSpPr/>
          <p:nvPr/>
        </p:nvSpPr>
        <p:spPr>
          <a:xfrm>
            <a:off x="7450201" y="2098295"/>
            <a:ext cx="3811618" cy="3123932"/>
          </a:xfrm>
          <a:prstGeom prst="rect">
            <a:avLst/>
          </a:prstGeom>
          <a:ln>
            <a:solidFill>
              <a:schemeClr val="tx1"/>
            </a:solidFill>
            <a:prstDash val="lgDash"/>
          </a:ln>
        </p:spPr>
        <p:txBody>
          <a:bodyPr wrap="square">
            <a:spAutoFit/>
          </a:bodyPr>
          <a:lstStyle/>
          <a:p>
            <a:pPr>
              <a:lnSpc>
                <a:spcPct val="150000"/>
              </a:lnSpc>
              <a:spcBef>
                <a:spcPts val="600"/>
              </a:spcBef>
              <a:spcAft>
                <a:spcPts val="600"/>
              </a:spcAft>
            </a:pPr>
            <a:r>
              <a:rPr lang="ru-RU"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Параллельная </a:t>
            </a:r>
            <a:r>
              <a:rPr lang="ru-RU" dirty="0" err="1">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a:p>
            <a:pPr>
              <a:spcBef>
                <a:spcPts val="600"/>
              </a:spcBef>
              <a:spcAft>
                <a:spcPts val="600"/>
              </a:spcAft>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Библиотеки отпечатков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дедупликации</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создаются на нескольких узлах, и отпечатки распределяются по этим узлам. Это эффективно повышает производительность, обеспечиваемую одним узлом, и позволяет оптимизировать используемое пространство для хранения данных.</a:t>
            </a:r>
          </a:p>
        </p:txBody>
      </p:sp>
      <p:pic>
        <p:nvPicPr>
          <p:cNvPr id="3" name="图片 2"/>
          <p:cNvPicPr>
            <a:picLocks noChangeAspect="1"/>
          </p:cNvPicPr>
          <p:nvPr/>
        </p:nvPicPr>
        <p:blipFill>
          <a:blip r:embed="rId3"/>
          <a:stretch>
            <a:fillRect/>
          </a:stretch>
        </p:blipFill>
        <p:spPr>
          <a:xfrm>
            <a:off x="728662" y="1240037"/>
            <a:ext cx="6078539" cy="4732656"/>
          </a:xfrm>
          <a:prstGeom prst="rect">
            <a:avLst/>
          </a:prstGeom>
        </p:spPr>
      </p:pic>
    </p:spTree>
    <p:extLst>
      <p:ext uri="{BB962C8B-B14F-4D97-AF65-F5344CB8AC3E}">
        <p14:creationId xmlns:p14="http://schemas.microsoft.com/office/powerpoint/2010/main" val="3748812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1838" y="447468"/>
            <a:ext cx="11053762" cy="497095"/>
          </a:xfrm>
        </p:spPr>
        <p:txBody>
          <a:bodyPr>
            <a:normAutofit fontScale="90000"/>
          </a:bodyPr>
          <a:lstStyle/>
          <a:p>
            <a:r>
              <a:rPr lang="ru-RU" dirty="0"/>
              <a:t>Резервное копирование с помощью мгновенных снимков</a:t>
            </a:r>
          </a:p>
        </p:txBody>
      </p:sp>
      <p:grpSp>
        <p:nvGrpSpPr>
          <p:cNvPr id="4" name="组合 3"/>
          <p:cNvGrpSpPr/>
          <p:nvPr/>
        </p:nvGrpSpPr>
        <p:grpSpPr>
          <a:xfrm>
            <a:off x="2609918" y="1057561"/>
            <a:ext cx="7911325" cy="4654765"/>
            <a:chOff x="558163" y="1490663"/>
            <a:chExt cx="3849137" cy="2719840"/>
          </a:xfrm>
        </p:grpSpPr>
        <p:sp>
          <p:nvSpPr>
            <p:cNvPr id="5" name="Rounded Rectangle 3"/>
            <p:cNvSpPr/>
            <p:nvPr/>
          </p:nvSpPr>
          <p:spPr>
            <a:xfrm>
              <a:off x="1352550" y="1931988"/>
              <a:ext cx="2692400" cy="862012"/>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684213">
                <a:defRPr/>
              </a:pPr>
              <a:endParaRPr lang="en-US" altLang="zh-CN" sz="140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Rectangle 41"/>
            <p:cNvSpPr>
              <a:spLocks noChangeArrowheads="1"/>
            </p:cNvSpPr>
            <p:nvPr/>
          </p:nvSpPr>
          <p:spPr bwMode="auto">
            <a:xfrm>
              <a:off x="2910634" y="1763218"/>
              <a:ext cx="730921" cy="179827"/>
            </a:xfrm>
            <a:prstGeom prst="rect">
              <a:avLst/>
            </a:prstGeom>
            <a:noFill/>
            <a:ln w="9525">
              <a:noFill/>
              <a:miter lim="800000"/>
              <a:headEnd/>
              <a:tailEnd/>
            </a:ln>
          </p:spPr>
          <p:txBody>
            <a:bodyPr wrap="none" lIns="91422" tIns="45711" rIns="91422" bIns="45711">
              <a:spAutoFit/>
            </a:bodyPr>
            <a:lstStyle/>
            <a:p>
              <a:pPr algn="r" defTabSz="685800" eaLnBrk="0" hangingPunct="0">
                <a:buSzPct val="100000"/>
              </a:pPr>
              <a:r>
                <a:rPr lang="ru-RU" sz="140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копий</a:t>
              </a:r>
            </a:p>
          </p:txBody>
        </p:sp>
        <p:sp>
          <p:nvSpPr>
            <p:cNvPr id="7" name="TextBox 32"/>
            <p:cNvSpPr txBox="1">
              <a:spLocks noChangeArrowheads="1"/>
            </p:cNvSpPr>
            <p:nvPr/>
          </p:nvSpPr>
          <p:spPr bwMode="auto">
            <a:xfrm>
              <a:off x="558163" y="1547418"/>
              <a:ext cx="1128520" cy="305714"/>
            </a:xfrm>
            <a:prstGeom prst="rect">
              <a:avLst/>
            </a:prstGeom>
            <a:noFill/>
            <a:ln w="9525">
              <a:noFill/>
              <a:miter lim="800000"/>
              <a:headEnd/>
              <a:tailEnd/>
            </a:ln>
          </p:spPr>
          <p:txBody>
            <a:bodyPr wrap="square" lIns="91422" tIns="45711" rIns="91422" bIns="45711">
              <a:spAutoFit/>
            </a:bodyPr>
            <a:lstStyle/>
            <a:p>
              <a:pPr algn="ctr" defTabSz="685800" eaLnBrk="0" hangingPunct="0">
                <a:buSzPct val="100000"/>
              </a:pPr>
              <a:r>
                <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Основной LUN или </a:t>
              </a:r>
              <a: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том</a:t>
              </a:r>
              <a:endPar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 name="TextBox 33"/>
            <p:cNvSpPr txBox="1">
              <a:spLocks noChangeArrowheads="1"/>
            </p:cNvSpPr>
            <p:nvPr/>
          </p:nvSpPr>
          <p:spPr bwMode="auto">
            <a:xfrm>
              <a:off x="3005138" y="3738563"/>
              <a:ext cx="942975" cy="305714"/>
            </a:xfrm>
            <a:prstGeom prst="rect">
              <a:avLst/>
            </a:prstGeom>
            <a:noFill/>
            <a:ln w="9525">
              <a:noFill/>
              <a:miter lim="800000"/>
              <a:headEnd/>
              <a:tailEnd/>
            </a:ln>
          </p:spPr>
          <p:txBody>
            <a:bodyPr lIns="91422" tIns="45711" rIns="91422" bIns="45711">
              <a:spAutoFit/>
            </a:bodyPr>
            <a:lstStyle/>
            <a:p>
              <a:pPr algn="ctr" defTabSz="685800" eaLnBrk="0" hangingPunct="0">
                <a:buSzPct val="100000"/>
              </a:pPr>
              <a:r>
                <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Агент </a:t>
              </a:r>
              <a: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медиа-агент)</a:t>
              </a:r>
            </a:p>
          </p:txBody>
        </p:sp>
        <p:sp>
          <p:nvSpPr>
            <p:cNvPr id="9" name="TextBox 34"/>
            <p:cNvSpPr txBox="1">
              <a:spLocks noChangeArrowheads="1"/>
            </p:cNvSpPr>
            <p:nvPr/>
          </p:nvSpPr>
          <p:spPr bwMode="auto">
            <a:xfrm>
              <a:off x="3643237" y="3141223"/>
              <a:ext cx="764063" cy="431601"/>
            </a:xfrm>
            <a:prstGeom prst="rect">
              <a:avLst/>
            </a:prstGeom>
            <a:noFill/>
            <a:ln w="9525">
              <a:noFill/>
              <a:miter lim="800000"/>
              <a:headEnd/>
              <a:tailEnd/>
            </a:ln>
          </p:spPr>
          <p:txBody>
            <a:bodyPr wrap="square" lIns="91422" tIns="45711" rIns="91422" bIns="45711">
              <a:spAutoFit/>
            </a:bodyPr>
            <a:lstStyle/>
            <a:p>
              <a:pPr algn="ctr" defTabSz="685800" eaLnBrk="0" hangingPunct="0">
                <a:buSzPct val="100000"/>
              </a:pPr>
              <a:r>
                <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Монтирование или индексация</a:t>
              </a:r>
            </a:p>
          </p:txBody>
        </p:sp>
        <p:pic>
          <p:nvPicPr>
            <p:cNvPr id="10" name="Production LUN"/>
            <p:cNvPicPr>
              <a:picLocks noChangeAspect="1"/>
            </p:cNvPicPr>
            <p:nvPr/>
          </p:nvPicPr>
          <p:blipFill>
            <a:blip r:embed="rId3" cstate="print"/>
            <a:srcRect/>
            <a:stretch>
              <a:fillRect/>
            </a:stretch>
          </p:blipFill>
          <p:spPr bwMode="auto">
            <a:xfrm>
              <a:off x="1527175" y="1490663"/>
              <a:ext cx="485775" cy="549275"/>
            </a:xfrm>
            <a:prstGeom prst="rect">
              <a:avLst/>
            </a:prstGeom>
            <a:noFill/>
            <a:ln w="9525">
              <a:noFill/>
              <a:miter lim="800000"/>
              <a:headEnd/>
              <a:tailEnd/>
            </a:ln>
          </p:spPr>
        </p:pic>
        <p:pic>
          <p:nvPicPr>
            <p:cNvPr id="11" name="MediaAgent"/>
            <p:cNvPicPr>
              <a:picLocks noChangeAspect="1"/>
            </p:cNvPicPr>
            <p:nvPr/>
          </p:nvPicPr>
          <p:blipFill>
            <a:blip r:embed="rId4" cstate="print"/>
            <a:srcRect/>
            <a:stretch>
              <a:fillRect/>
            </a:stretch>
          </p:blipFill>
          <p:spPr bwMode="auto">
            <a:xfrm>
              <a:off x="2792413" y="2863850"/>
              <a:ext cx="914400" cy="914400"/>
            </a:xfrm>
            <a:prstGeom prst="rect">
              <a:avLst/>
            </a:prstGeom>
            <a:noFill/>
            <a:ln w="9525">
              <a:noFill/>
              <a:miter lim="800000"/>
              <a:headEnd/>
              <a:tailEnd/>
            </a:ln>
          </p:spPr>
        </p:pic>
        <p:pic>
          <p:nvPicPr>
            <p:cNvPr id="12" name="Storage Array"/>
            <p:cNvPicPr>
              <a:picLocks noChangeAspect="1"/>
            </p:cNvPicPr>
            <p:nvPr/>
          </p:nvPicPr>
          <p:blipFill>
            <a:blip r:embed="rId5" cstate="print"/>
            <a:srcRect/>
            <a:stretch>
              <a:fillRect/>
            </a:stretch>
          </p:blipFill>
          <p:spPr bwMode="auto">
            <a:xfrm>
              <a:off x="908050" y="2555875"/>
              <a:ext cx="1671638" cy="457200"/>
            </a:xfrm>
            <a:prstGeom prst="rect">
              <a:avLst/>
            </a:prstGeom>
            <a:noFill/>
            <a:ln w="9525">
              <a:noFill/>
              <a:miter lim="800000"/>
              <a:headEnd/>
              <a:tailEnd/>
            </a:ln>
          </p:spPr>
        </p:pic>
        <p:grpSp>
          <p:nvGrpSpPr>
            <p:cNvPr id="13" name="Group 14"/>
            <p:cNvGrpSpPr>
              <a:grpSpLocks/>
            </p:cNvGrpSpPr>
            <p:nvPr/>
          </p:nvGrpSpPr>
          <p:grpSpPr bwMode="auto">
            <a:xfrm>
              <a:off x="2038350" y="2016127"/>
              <a:ext cx="1909763" cy="827624"/>
              <a:chOff x="2091210" y="2487210"/>
              <a:chExt cx="1909290" cy="827586"/>
            </a:xfrm>
          </p:grpSpPr>
          <p:sp>
            <p:nvSpPr>
              <p:cNvPr id="25" name="TextBox 39"/>
              <p:cNvSpPr txBox="1">
                <a:spLocks noChangeArrowheads="1"/>
              </p:cNvSpPr>
              <p:nvPr/>
            </p:nvSpPr>
            <p:spPr bwMode="auto">
              <a:xfrm>
                <a:off x="2575278" y="3009086"/>
                <a:ext cx="1324342" cy="305710"/>
              </a:xfrm>
              <a:prstGeom prst="rect">
                <a:avLst/>
              </a:prstGeom>
              <a:noFill/>
              <a:ln w="9525">
                <a:noFill/>
                <a:miter lim="800000"/>
                <a:headEnd/>
                <a:tailEnd/>
              </a:ln>
            </p:spPr>
            <p:txBody>
              <a:bodyPr wrap="square">
                <a:spAutoFit/>
              </a:bodyPr>
              <a:lstStyle/>
              <a:p>
                <a:pPr algn="ctr" defTabSz="685800" eaLnBrk="0" hangingPunct="0">
                  <a:buSzPct val="100000"/>
                </a:pPr>
                <a:r>
                  <a:rPr lang="ru-RU" sz="140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Создание мгн. снимка каждые два часа</a:t>
                </a:r>
              </a:p>
            </p:txBody>
          </p:sp>
          <p:pic>
            <p:nvPicPr>
              <p:cNvPr id="26" name="Snapshot"/>
              <p:cNvPicPr>
                <a:picLocks noChangeAspect="1"/>
              </p:cNvPicPr>
              <p:nvPr/>
            </p:nvPicPr>
            <p:blipFill>
              <a:blip r:embed="rId6" cstate="print">
                <a:grayscl/>
              </a:blip>
              <a:srcRect/>
              <a:stretch>
                <a:fillRect/>
              </a:stretch>
            </p:blipFill>
            <p:spPr bwMode="auto">
              <a:xfrm>
                <a:off x="2091210" y="2487210"/>
                <a:ext cx="484068" cy="287824"/>
              </a:xfrm>
              <a:prstGeom prst="rect">
                <a:avLst/>
              </a:prstGeom>
              <a:noFill/>
              <a:ln w="9525">
                <a:noFill/>
                <a:miter lim="800000"/>
                <a:headEnd/>
                <a:tailEnd/>
              </a:ln>
            </p:spPr>
          </p:pic>
          <p:pic>
            <p:nvPicPr>
              <p:cNvPr id="27" name="Snapshot"/>
              <p:cNvPicPr>
                <a:picLocks noChangeAspect="1"/>
              </p:cNvPicPr>
              <p:nvPr/>
            </p:nvPicPr>
            <p:blipFill>
              <a:blip r:embed="rId6" cstate="print">
                <a:grayscl/>
              </a:blip>
              <a:srcRect/>
              <a:stretch>
                <a:fillRect/>
              </a:stretch>
            </p:blipFill>
            <p:spPr bwMode="auto">
              <a:xfrm>
                <a:off x="2654536" y="2487210"/>
                <a:ext cx="484068" cy="287824"/>
              </a:xfrm>
              <a:prstGeom prst="rect">
                <a:avLst/>
              </a:prstGeom>
              <a:noFill/>
              <a:ln w="9525">
                <a:noFill/>
                <a:miter lim="800000"/>
                <a:headEnd/>
                <a:tailEnd/>
              </a:ln>
            </p:spPr>
          </p:pic>
          <p:pic>
            <p:nvPicPr>
              <p:cNvPr id="28" name="Snapshot"/>
              <p:cNvPicPr>
                <a:picLocks noChangeAspect="1"/>
              </p:cNvPicPr>
              <p:nvPr/>
            </p:nvPicPr>
            <p:blipFill>
              <a:blip r:embed="rId6" cstate="print">
                <a:grayscl/>
              </a:blip>
              <a:srcRect/>
              <a:stretch>
                <a:fillRect/>
              </a:stretch>
            </p:blipFill>
            <p:spPr bwMode="auto">
              <a:xfrm>
                <a:off x="3211632" y="2487210"/>
                <a:ext cx="484068" cy="287824"/>
              </a:xfrm>
              <a:prstGeom prst="rect">
                <a:avLst/>
              </a:prstGeom>
              <a:noFill/>
              <a:ln w="9525">
                <a:noFill/>
                <a:miter lim="800000"/>
                <a:headEnd/>
                <a:tailEnd/>
              </a:ln>
            </p:spPr>
          </p:pic>
          <p:pic>
            <p:nvPicPr>
              <p:cNvPr id="29" name="Snapshot"/>
              <p:cNvPicPr>
                <a:picLocks noChangeAspect="1"/>
              </p:cNvPicPr>
              <p:nvPr/>
            </p:nvPicPr>
            <p:blipFill>
              <a:blip r:embed="rId6" cstate="print">
                <a:grayscl/>
              </a:blip>
              <a:srcRect/>
              <a:stretch>
                <a:fillRect/>
              </a:stretch>
            </p:blipFill>
            <p:spPr bwMode="auto">
              <a:xfrm>
                <a:off x="2243610" y="2639610"/>
                <a:ext cx="484068" cy="287824"/>
              </a:xfrm>
              <a:prstGeom prst="rect">
                <a:avLst/>
              </a:prstGeom>
              <a:noFill/>
              <a:ln w="9525">
                <a:noFill/>
                <a:miter lim="800000"/>
                <a:headEnd/>
                <a:tailEnd/>
              </a:ln>
            </p:spPr>
          </p:pic>
          <p:pic>
            <p:nvPicPr>
              <p:cNvPr id="30" name="Snapshot"/>
              <p:cNvPicPr>
                <a:picLocks noChangeAspect="1"/>
              </p:cNvPicPr>
              <p:nvPr/>
            </p:nvPicPr>
            <p:blipFill>
              <a:blip r:embed="rId6" cstate="print">
                <a:grayscl/>
              </a:blip>
              <a:srcRect/>
              <a:stretch>
                <a:fillRect/>
              </a:stretch>
            </p:blipFill>
            <p:spPr bwMode="auto">
              <a:xfrm>
                <a:off x="2806936" y="2639610"/>
                <a:ext cx="484068" cy="287824"/>
              </a:xfrm>
              <a:prstGeom prst="rect">
                <a:avLst/>
              </a:prstGeom>
              <a:noFill/>
              <a:ln w="9525">
                <a:noFill/>
                <a:miter lim="800000"/>
                <a:headEnd/>
                <a:tailEnd/>
              </a:ln>
            </p:spPr>
          </p:pic>
          <p:pic>
            <p:nvPicPr>
              <p:cNvPr id="31" name="Snapshot"/>
              <p:cNvPicPr>
                <a:picLocks noChangeAspect="1"/>
              </p:cNvPicPr>
              <p:nvPr/>
            </p:nvPicPr>
            <p:blipFill>
              <a:blip r:embed="rId6" cstate="print">
                <a:grayscl/>
              </a:blip>
              <a:srcRect/>
              <a:stretch>
                <a:fillRect/>
              </a:stretch>
            </p:blipFill>
            <p:spPr bwMode="auto">
              <a:xfrm>
                <a:off x="3364032" y="2639610"/>
                <a:ext cx="484068" cy="287824"/>
              </a:xfrm>
              <a:prstGeom prst="rect">
                <a:avLst/>
              </a:prstGeom>
              <a:noFill/>
              <a:ln w="9525">
                <a:noFill/>
                <a:miter lim="800000"/>
                <a:headEnd/>
                <a:tailEnd/>
              </a:ln>
            </p:spPr>
          </p:pic>
          <p:pic>
            <p:nvPicPr>
              <p:cNvPr id="32" name="Snapshot"/>
              <p:cNvPicPr>
                <a:picLocks noChangeAspect="1"/>
              </p:cNvPicPr>
              <p:nvPr/>
            </p:nvPicPr>
            <p:blipFill>
              <a:blip r:embed="rId6" cstate="print">
                <a:grayscl/>
              </a:blip>
              <a:srcRect/>
              <a:stretch>
                <a:fillRect/>
              </a:stretch>
            </p:blipFill>
            <p:spPr bwMode="auto">
              <a:xfrm>
                <a:off x="2396010" y="2792010"/>
                <a:ext cx="484068" cy="287824"/>
              </a:xfrm>
              <a:prstGeom prst="rect">
                <a:avLst/>
              </a:prstGeom>
              <a:noFill/>
              <a:ln w="9525">
                <a:noFill/>
                <a:miter lim="800000"/>
                <a:headEnd/>
                <a:tailEnd/>
              </a:ln>
            </p:spPr>
          </p:pic>
          <p:pic>
            <p:nvPicPr>
              <p:cNvPr id="33" name="Snapshot"/>
              <p:cNvPicPr>
                <a:picLocks noChangeAspect="1"/>
              </p:cNvPicPr>
              <p:nvPr/>
            </p:nvPicPr>
            <p:blipFill>
              <a:blip r:embed="rId6" cstate="print">
                <a:grayscl/>
              </a:blip>
              <a:srcRect/>
              <a:stretch>
                <a:fillRect/>
              </a:stretch>
            </p:blipFill>
            <p:spPr bwMode="auto">
              <a:xfrm>
                <a:off x="2959336" y="2792010"/>
                <a:ext cx="484068" cy="287824"/>
              </a:xfrm>
              <a:prstGeom prst="rect">
                <a:avLst/>
              </a:prstGeom>
              <a:noFill/>
              <a:ln w="9525">
                <a:noFill/>
                <a:miter lim="800000"/>
                <a:headEnd/>
                <a:tailEnd/>
              </a:ln>
            </p:spPr>
          </p:pic>
          <p:pic>
            <p:nvPicPr>
              <p:cNvPr id="34" name="Snapshot"/>
              <p:cNvPicPr>
                <a:picLocks noChangeAspect="1"/>
              </p:cNvPicPr>
              <p:nvPr/>
            </p:nvPicPr>
            <p:blipFill>
              <a:blip r:embed="rId6" cstate="print">
                <a:grayscl/>
              </a:blip>
              <a:srcRect/>
              <a:stretch>
                <a:fillRect/>
              </a:stretch>
            </p:blipFill>
            <p:spPr bwMode="auto">
              <a:xfrm>
                <a:off x="3516432" y="2792010"/>
                <a:ext cx="484068" cy="287824"/>
              </a:xfrm>
              <a:prstGeom prst="rect">
                <a:avLst/>
              </a:prstGeom>
              <a:noFill/>
              <a:ln w="9525">
                <a:noFill/>
                <a:miter lim="800000"/>
                <a:headEnd/>
                <a:tailEnd/>
              </a:ln>
            </p:spPr>
          </p:pic>
        </p:grpSp>
        <p:sp>
          <p:nvSpPr>
            <p:cNvPr id="14" name="Storage Array"/>
            <p:cNvSpPr txBox="1">
              <a:spLocks noChangeArrowheads="1"/>
            </p:cNvSpPr>
            <p:nvPr/>
          </p:nvSpPr>
          <p:spPr bwMode="auto">
            <a:xfrm>
              <a:off x="1225550" y="2911475"/>
              <a:ext cx="1036638" cy="179827"/>
            </a:xfrm>
            <a:prstGeom prst="rect">
              <a:avLst/>
            </a:prstGeom>
            <a:noFill/>
            <a:ln w="9525">
              <a:noFill/>
              <a:miter lim="800000"/>
              <a:headEnd/>
              <a:tailEnd/>
            </a:ln>
          </p:spPr>
          <p:txBody>
            <a:bodyPr lIns="91422" tIns="45711" rIns="91422" bIns="45711">
              <a:spAutoFit/>
            </a:bodyPr>
            <a:lstStyle/>
            <a:p>
              <a:pPr algn="ctr" defTabSz="685800" eaLnBrk="0" hangingPunct="0">
                <a:buSzPct val="100000"/>
              </a:pPr>
              <a:r>
                <a:rPr lang="ru-RU" sz="140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Массив хранения</a:t>
              </a:r>
            </a:p>
          </p:txBody>
        </p:sp>
        <p:pic>
          <p:nvPicPr>
            <p:cNvPr id="15" name="Picture 26"/>
            <p:cNvPicPr>
              <a:picLocks noChangeAspect="1"/>
            </p:cNvPicPr>
            <p:nvPr/>
          </p:nvPicPr>
          <p:blipFill>
            <a:blip r:embed="rId7" cstate="print"/>
            <a:srcRect/>
            <a:stretch>
              <a:fillRect/>
            </a:stretch>
          </p:blipFill>
          <p:spPr bwMode="auto">
            <a:xfrm rot="14955121" flipH="1">
              <a:off x="3310731" y="2564607"/>
              <a:ext cx="733425" cy="731838"/>
            </a:xfrm>
            <a:prstGeom prst="rect">
              <a:avLst/>
            </a:prstGeom>
            <a:noFill/>
            <a:ln w="9525">
              <a:noFill/>
              <a:miter lim="800000"/>
              <a:headEnd/>
              <a:tailEnd/>
            </a:ln>
          </p:spPr>
        </p:pic>
        <p:grpSp>
          <p:nvGrpSpPr>
            <p:cNvPr id="16" name="Retention Copy Graphic"/>
            <p:cNvGrpSpPr>
              <a:grpSpLocks/>
            </p:cNvGrpSpPr>
            <p:nvPr/>
          </p:nvGrpSpPr>
          <p:grpSpPr bwMode="auto">
            <a:xfrm>
              <a:off x="669925" y="3332095"/>
              <a:ext cx="1654175" cy="878408"/>
              <a:chOff x="681572" y="3935064"/>
              <a:chExt cx="1653330" cy="877622"/>
            </a:xfrm>
          </p:grpSpPr>
          <p:sp>
            <p:nvSpPr>
              <p:cNvPr id="19" name="Retention Copy Box"/>
              <p:cNvSpPr>
                <a:spLocks noChangeArrowheads="1"/>
              </p:cNvSpPr>
              <p:nvPr/>
            </p:nvSpPr>
            <p:spPr bwMode="auto">
              <a:xfrm>
                <a:off x="681572" y="4099933"/>
                <a:ext cx="1653330" cy="664720"/>
              </a:xfrm>
              <a:prstGeom prst="roundRect">
                <a:avLst>
                  <a:gd name="adj" fmla="val 16667"/>
                </a:avLst>
              </a:prstGeom>
              <a:solidFill>
                <a:srgbClr val="FFFFFF"/>
              </a:solidFill>
              <a:ln w="57150">
                <a:solidFill>
                  <a:schemeClr val="accent1"/>
                </a:solidFill>
                <a:miter lim="800000"/>
                <a:headEnd/>
                <a:tailEnd/>
              </a:ln>
            </p:spPr>
            <p:txBody>
              <a:bodyPr anchor="ctr"/>
              <a:lstStyle/>
              <a:p>
                <a:pPr marL="255588" indent="-255588" algn="ctr" defTabSz="684213" eaLnBrk="0" hangingPunct="0">
                  <a:spcBef>
                    <a:spcPts val="450"/>
                  </a:spcBef>
                  <a:buClr>
                    <a:srgbClr val="800000"/>
                  </a:buClr>
                  <a:buSzPct val="100000"/>
                  <a:buFont typeface="Webdings" pitchFamily="18" charset="2"/>
                  <a:buChar char=""/>
                </a:pPr>
                <a:endParaRPr lang="en-US" altLang="zh-CN" sz="14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Retention Copy Text"/>
              <p:cNvSpPr>
                <a:spLocks noChangeArrowheads="1"/>
              </p:cNvSpPr>
              <p:nvPr/>
            </p:nvSpPr>
            <p:spPr bwMode="auto">
              <a:xfrm>
                <a:off x="1377197" y="3935064"/>
                <a:ext cx="672101" cy="179677"/>
              </a:xfrm>
              <a:prstGeom prst="rect">
                <a:avLst/>
              </a:prstGeom>
              <a:noFill/>
              <a:ln w="9525">
                <a:noFill/>
                <a:miter lim="800000"/>
                <a:headEnd/>
                <a:tailEnd/>
              </a:ln>
            </p:spPr>
            <p:txBody>
              <a:bodyPr wrap="none">
                <a:spAutoFit/>
              </a:bodyPr>
              <a:lstStyle/>
              <a:p>
                <a:pPr algn="r" defTabSz="685800" eaLnBrk="0" hangingPunct="0">
                  <a:buSzPct val="100000"/>
                </a:pPr>
                <a:r>
                  <a:rPr lang="ru-RU" sz="140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Сохранение копий</a:t>
                </a:r>
              </a:p>
            </p:txBody>
          </p:sp>
          <p:sp>
            <p:nvSpPr>
              <p:cNvPr id="21" name="Disk Text"/>
              <p:cNvSpPr txBox="1">
                <a:spLocks noChangeArrowheads="1"/>
              </p:cNvSpPr>
              <p:nvPr/>
            </p:nvSpPr>
            <p:spPr bwMode="auto">
              <a:xfrm>
                <a:off x="756336" y="4529865"/>
                <a:ext cx="623888" cy="179677"/>
              </a:xfrm>
              <a:prstGeom prst="rect">
                <a:avLst/>
              </a:prstGeom>
              <a:noFill/>
              <a:ln w="9525">
                <a:noFill/>
                <a:miter lim="800000"/>
                <a:headEnd/>
                <a:tailEnd/>
              </a:ln>
            </p:spPr>
            <p:txBody>
              <a:bodyPr>
                <a:spAutoFit/>
              </a:bodyPr>
              <a:lstStyle/>
              <a:p>
                <a:pPr algn="ctr" defTabSz="685800" eaLnBrk="0" hangingPunct="0">
                  <a:buSzPct val="100000"/>
                </a:pPr>
                <a:r>
                  <a:rPr lang="ru-RU" sz="140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Диск</a:t>
                </a:r>
              </a:p>
            </p:txBody>
          </p:sp>
          <p:sp>
            <p:nvSpPr>
              <p:cNvPr id="22" name="Tape Text"/>
              <p:cNvSpPr txBox="1">
                <a:spLocks noChangeArrowheads="1"/>
              </p:cNvSpPr>
              <p:nvPr/>
            </p:nvSpPr>
            <p:spPr bwMode="auto">
              <a:xfrm>
                <a:off x="1664791" y="4507235"/>
                <a:ext cx="600311" cy="305451"/>
              </a:xfrm>
              <a:prstGeom prst="rect">
                <a:avLst/>
              </a:prstGeom>
              <a:noFill/>
              <a:ln w="9525">
                <a:noFill/>
                <a:miter lim="800000"/>
                <a:headEnd/>
                <a:tailEnd/>
              </a:ln>
            </p:spPr>
            <p:txBody>
              <a:bodyPr wrap="square">
                <a:spAutoFit/>
              </a:bodyPr>
              <a:lstStyle/>
              <a:p>
                <a:pPr algn="ctr" defTabSz="685800" eaLnBrk="0" hangingPunct="0">
                  <a:buSzPct val="100000"/>
                </a:pPr>
                <a:r>
                  <a:rPr lang="ru-RU" sz="1400" dirty="0">
                    <a:solidFill>
                      <a:srgbClr val="00080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Ленточный накопитель</a:t>
                </a:r>
              </a:p>
            </p:txBody>
          </p:sp>
          <p:pic>
            <p:nvPicPr>
              <p:cNvPr id="23" name="Tape Drive"/>
              <p:cNvPicPr>
                <a:picLocks noChangeAspect="1"/>
              </p:cNvPicPr>
              <p:nvPr/>
            </p:nvPicPr>
            <p:blipFill>
              <a:blip r:embed="rId8" cstate="print"/>
              <a:srcRect/>
              <a:stretch>
                <a:fillRect/>
              </a:stretch>
            </p:blipFill>
            <p:spPr bwMode="auto">
              <a:xfrm>
                <a:off x="1714902" y="4240913"/>
                <a:ext cx="426896" cy="326236"/>
              </a:xfrm>
              <a:prstGeom prst="rect">
                <a:avLst/>
              </a:prstGeom>
              <a:noFill/>
              <a:ln w="9525">
                <a:noFill/>
                <a:miter lim="800000"/>
                <a:headEnd/>
                <a:tailEnd/>
              </a:ln>
            </p:spPr>
          </p:pic>
          <p:pic>
            <p:nvPicPr>
              <p:cNvPr id="24" name="Disk Picture"/>
              <p:cNvPicPr>
                <a:picLocks noChangeAspect="1"/>
              </p:cNvPicPr>
              <p:nvPr/>
            </p:nvPicPr>
            <p:blipFill>
              <a:blip r:embed="rId9" cstate="print"/>
              <a:srcRect/>
              <a:stretch>
                <a:fillRect/>
              </a:stretch>
            </p:blipFill>
            <p:spPr bwMode="auto">
              <a:xfrm>
                <a:off x="908432" y="4195366"/>
                <a:ext cx="319697" cy="358819"/>
              </a:xfrm>
              <a:prstGeom prst="rect">
                <a:avLst/>
              </a:prstGeom>
              <a:noFill/>
              <a:ln w="9525">
                <a:noFill/>
                <a:miter lim="800000"/>
                <a:headEnd/>
                <a:tailEnd/>
              </a:ln>
            </p:spPr>
          </p:pic>
        </p:grpSp>
        <p:pic>
          <p:nvPicPr>
            <p:cNvPr id="17" name="Picture 38"/>
            <p:cNvPicPr>
              <a:picLocks noChangeAspect="1"/>
            </p:cNvPicPr>
            <p:nvPr/>
          </p:nvPicPr>
          <p:blipFill>
            <a:blip r:embed="rId10" cstate="print"/>
            <a:srcRect/>
            <a:stretch>
              <a:fillRect/>
            </a:stretch>
          </p:blipFill>
          <p:spPr bwMode="auto">
            <a:xfrm rot="17458952" flipH="1">
              <a:off x="2226469" y="3423444"/>
              <a:ext cx="730250" cy="731838"/>
            </a:xfrm>
            <a:prstGeom prst="rect">
              <a:avLst/>
            </a:prstGeom>
            <a:noFill/>
            <a:ln w="9525">
              <a:noFill/>
              <a:miter lim="800000"/>
              <a:headEnd/>
              <a:tailEnd/>
            </a:ln>
          </p:spPr>
        </p:pic>
        <p:pic>
          <p:nvPicPr>
            <p:cNvPr id="18" name="Picture 39"/>
            <p:cNvPicPr>
              <a:picLocks noChangeAspect="1"/>
            </p:cNvPicPr>
            <p:nvPr/>
          </p:nvPicPr>
          <p:blipFill>
            <a:blip r:embed="rId11" cstate="print"/>
            <a:srcRect/>
            <a:stretch>
              <a:fillRect/>
            </a:stretch>
          </p:blipFill>
          <p:spPr bwMode="auto">
            <a:xfrm rot="-4714424" flipH="1" flipV="1">
              <a:off x="1572419" y="1731169"/>
              <a:ext cx="731838" cy="730250"/>
            </a:xfrm>
            <a:prstGeom prst="rect">
              <a:avLst/>
            </a:prstGeom>
            <a:noFill/>
            <a:ln w="9525">
              <a:noFill/>
              <a:miter lim="800000"/>
              <a:headEnd/>
              <a:tailEnd/>
            </a:ln>
          </p:spPr>
        </p:pic>
      </p:grpSp>
    </p:spTree>
    <p:extLst>
      <p:ext uri="{BB962C8B-B14F-4D97-AF65-F5344CB8AC3E}">
        <p14:creationId xmlns:p14="http://schemas.microsoft.com/office/powerpoint/2010/main" val="2488334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标题 30"/>
          <p:cNvSpPr>
            <a:spLocks noGrp="1"/>
          </p:cNvSpPr>
          <p:nvPr>
            <p:ph type="title"/>
          </p:nvPr>
        </p:nvSpPr>
        <p:spPr/>
        <p:txBody>
          <a:bodyPr/>
          <a:lstStyle/>
          <a:p>
            <a:r>
              <a:rPr lang="ru-RU"/>
              <a:t>Стандартное резервное копирование</a:t>
            </a:r>
          </a:p>
        </p:txBody>
      </p:sp>
      <p:grpSp>
        <p:nvGrpSpPr>
          <p:cNvPr id="32" name="组合 31"/>
          <p:cNvGrpSpPr/>
          <p:nvPr/>
        </p:nvGrpSpPr>
        <p:grpSpPr>
          <a:xfrm>
            <a:off x="744678" y="989102"/>
            <a:ext cx="10720606" cy="4891994"/>
            <a:chOff x="744678" y="989102"/>
            <a:chExt cx="10720606" cy="4891994"/>
          </a:xfrm>
        </p:grpSpPr>
        <p:sp>
          <p:nvSpPr>
            <p:cNvPr id="3" name="右箭头标注 329">
              <a:extLst>
                <a:ext uri="{FF2B5EF4-FFF2-40B4-BE49-F238E27FC236}">
                  <a16:creationId xmlns:a16="http://schemas.microsoft.com/office/drawing/2014/main" xmlns="" id="{7BB69BF6-80B3-A342-8340-83D79A42899E}"/>
                </a:ext>
              </a:extLst>
            </p:cNvPr>
            <p:cNvSpPr/>
            <p:nvPr/>
          </p:nvSpPr>
          <p:spPr>
            <a:xfrm>
              <a:off x="5581088" y="1216063"/>
              <a:ext cx="2250960" cy="4066473"/>
            </a:xfrm>
            <a:prstGeom prst="rightArrowCallout">
              <a:avLst>
                <a:gd name="adj1" fmla="val 27925"/>
                <a:gd name="adj2" fmla="val 27390"/>
                <a:gd name="adj3" fmla="val 19265"/>
                <a:gd name="adj4" fmla="val 6497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Arial"/>
                  <a:ea typeface="+mn-ea"/>
                  <a:cs typeface="+mn-cs"/>
                </a:defRPr>
              </a:lvl1pPr>
              <a:lvl2pPr marL="456877" algn="l" rtl="0" fontAlgn="base">
                <a:spcBef>
                  <a:spcPct val="0"/>
                </a:spcBef>
                <a:spcAft>
                  <a:spcPct val="0"/>
                </a:spcAft>
                <a:defRPr kern="1200">
                  <a:solidFill>
                    <a:schemeClr val="lt1"/>
                  </a:solidFill>
                  <a:latin typeface="Arial"/>
                  <a:ea typeface="+mn-ea"/>
                  <a:cs typeface="+mn-cs"/>
                </a:defRPr>
              </a:lvl2pPr>
              <a:lvl3pPr marL="913753" algn="l" rtl="0" fontAlgn="base">
                <a:spcBef>
                  <a:spcPct val="0"/>
                </a:spcBef>
                <a:spcAft>
                  <a:spcPct val="0"/>
                </a:spcAft>
                <a:defRPr kern="1200">
                  <a:solidFill>
                    <a:schemeClr val="lt1"/>
                  </a:solidFill>
                  <a:latin typeface="Arial"/>
                  <a:ea typeface="+mn-ea"/>
                  <a:cs typeface="+mn-cs"/>
                </a:defRPr>
              </a:lvl3pPr>
              <a:lvl4pPr marL="1370630" algn="l" rtl="0" fontAlgn="base">
                <a:spcBef>
                  <a:spcPct val="0"/>
                </a:spcBef>
                <a:spcAft>
                  <a:spcPct val="0"/>
                </a:spcAft>
                <a:defRPr kern="1200">
                  <a:solidFill>
                    <a:schemeClr val="lt1"/>
                  </a:solidFill>
                  <a:latin typeface="Arial"/>
                  <a:ea typeface="+mn-ea"/>
                  <a:cs typeface="+mn-cs"/>
                </a:defRPr>
              </a:lvl4pPr>
              <a:lvl5pPr marL="1827505" algn="l" rtl="0" fontAlgn="base">
                <a:spcBef>
                  <a:spcPct val="0"/>
                </a:spcBef>
                <a:spcAft>
                  <a:spcPct val="0"/>
                </a:spcAft>
                <a:defRPr kern="1200">
                  <a:solidFill>
                    <a:schemeClr val="lt1"/>
                  </a:solidFill>
                  <a:latin typeface="Arial"/>
                  <a:ea typeface="+mn-ea"/>
                  <a:cs typeface="+mn-cs"/>
                </a:defRPr>
              </a:lvl5pPr>
              <a:lvl6pPr marL="2284380" algn="l" defTabSz="913753" rtl="0" eaLnBrk="1" latinLnBrk="0" hangingPunct="1">
                <a:defRPr kern="1200">
                  <a:solidFill>
                    <a:schemeClr val="lt1"/>
                  </a:solidFill>
                  <a:latin typeface="Arial"/>
                  <a:ea typeface="+mn-ea"/>
                  <a:cs typeface="+mn-cs"/>
                </a:defRPr>
              </a:lvl6pPr>
              <a:lvl7pPr marL="2741257" algn="l" defTabSz="913753" rtl="0" eaLnBrk="1" latinLnBrk="0" hangingPunct="1">
                <a:defRPr kern="1200">
                  <a:solidFill>
                    <a:schemeClr val="lt1"/>
                  </a:solidFill>
                  <a:latin typeface="Arial"/>
                  <a:ea typeface="+mn-ea"/>
                  <a:cs typeface="+mn-cs"/>
                </a:defRPr>
              </a:lvl7pPr>
              <a:lvl8pPr marL="3198134" algn="l" defTabSz="913753" rtl="0" eaLnBrk="1" latinLnBrk="0" hangingPunct="1">
                <a:defRPr kern="1200">
                  <a:solidFill>
                    <a:schemeClr val="lt1"/>
                  </a:solidFill>
                  <a:latin typeface="Arial"/>
                  <a:ea typeface="+mn-ea"/>
                  <a:cs typeface="+mn-cs"/>
                </a:defRPr>
              </a:lvl8pPr>
              <a:lvl9pPr marL="3655010" algn="l" defTabSz="913753" rtl="0" eaLnBrk="1" latinLnBrk="0" hangingPunct="1">
                <a:defRPr kern="1200">
                  <a:solidFill>
                    <a:schemeClr val="lt1"/>
                  </a:solidFill>
                  <a:latin typeface="Arial"/>
                  <a:ea typeface="+mn-ea"/>
                  <a:cs typeface="+mn-cs"/>
                </a:defRPr>
              </a:lvl9pPr>
            </a:lstStyle>
            <a:p>
              <a:pPr algn="ctr" defTabSz="914034" fontAlgn="auto">
                <a:spcBef>
                  <a:spcPts val="0"/>
                </a:spcBef>
                <a:spcAft>
                  <a:spcPts val="0"/>
                </a:spcAft>
                <a:defRPr/>
              </a:pPr>
              <a:endParaRPr kumimoji="1" lang="en-US" altLang="zh-CN" sz="1799"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文本框 330">
              <a:extLst>
                <a:ext uri="{FF2B5EF4-FFF2-40B4-BE49-F238E27FC236}">
                  <a16:creationId xmlns:a16="http://schemas.microsoft.com/office/drawing/2014/main" xmlns="" id="{D8C8EEC2-DBBB-4743-BBA2-4364A6CADD11}"/>
                </a:ext>
              </a:extLst>
            </p:cNvPr>
            <p:cNvSpPr txBox="1"/>
            <p:nvPr/>
          </p:nvSpPr>
          <p:spPr>
            <a:xfrm flipH="1">
              <a:off x="5561611" y="1253153"/>
              <a:ext cx="1426561"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Постоянное инкрементное резервное копирование</a:t>
              </a:r>
            </a:p>
          </p:txBody>
        </p:sp>
        <p:sp>
          <p:nvSpPr>
            <p:cNvPr id="5" name="文本框 331">
              <a:extLst>
                <a:ext uri="{FF2B5EF4-FFF2-40B4-BE49-F238E27FC236}">
                  <a16:creationId xmlns:a16="http://schemas.microsoft.com/office/drawing/2014/main" xmlns="" id="{0E64810B-CA2C-0743-97D3-94D24808D26E}"/>
                </a:ext>
              </a:extLst>
            </p:cNvPr>
            <p:cNvSpPr txBox="1"/>
            <p:nvPr/>
          </p:nvSpPr>
          <p:spPr>
            <a:xfrm flipH="1">
              <a:off x="5561611" y="2010250"/>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Параллельная </a:t>
              </a:r>
              <a:r>
                <a:rPr lang="ru-RU" sz="1200" dirty="0" err="1">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endPar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文本框 332">
              <a:extLst>
                <a:ext uri="{FF2B5EF4-FFF2-40B4-BE49-F238E27FC236}">
                  <a16:creationId xmlns:a16="http://schemas.microsoft.com/office/drawing/2014/main" xmlns="" id="{9929223D-50AA-9841-95E6-BA094E9CA315}"/>
                </a:ext>
              </a:extLst>
            </p:cNvPr>
            <p:cNvSpPr txBox="1"/>
            <p:nvPr/>
          </p:nvSpPr>
          <p:spPr>
            <a:xfrm flipH="1">
              <a:off x="5561611" y="2399869"/>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err="1">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Дедупликация</a:t>
              </a: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на стороне источника</a:t>
              </a:r>
            </a:p>
          </p:txBody>
        </p:sp>
        <p:sp>
          <p:nvSpPr>
            <p:cNvPr id="7" name="文本框 333">
              <a:extLst>
                <a:ext uri="{FF2B5EF4-FFF2-40B4-BE49-F238E27FC236}">
                  <a16:creationId xmlns:a16="http://schemas.microsoft.com/office/drawing/2014/main" xmlns="" id="{C121CD3E-5B7F-CE45-8970-FBC8F5A2B393}"/>
                </a:ext>
              </a:extLst>
            </p:cNvPr>
            <p:cNvSpPr txBox="1"/>
            <p:nvPr/>
          </p:nvSpPr>
          <p:spPr>
            <a:xfrm flipH="1">
              <a:off x="5561611" y="2972300"/>
              <a:ext cx="1346933" cy="27699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Сжатие</a:t>
              </a:r>
            </a:p>
          </p:txBody>
        </p:sp>
        <p:sp>
          <p:nvSpPr>
            <p:cNvPr id="8" name="文本框 334">
              <a:extLst>
                <a:ext uri="{FF2B5EF4-FFF2-40B4-BE49-F238E27FC236}">
                  <a16:creationId xmlns:a16="http://schemas.microsoft.com/office/drawing/2014/main" xmlns="" id="{9D55B30C-5E4A-1940-8BDC-C9E6786C8703}"/>
                </a:ext>
              </a:extLst>
            </p:cNvPr>
            <p:cNvSpPr txBox="1"/>
            <p:nvPr/>
          </p:nvSpPr>
          <p:spPr>
            <a:xfrm flipH="1">
              <a:off x="5561611" y="3221891"/>
              <a:ext cx="1441858" cy="276999"/>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Шифрование</a:t>
              </a:r>
            </a:p>
          </p:txBody>
        </p:sp>
        <p:sp>
          <p:nvSpPr>
            <p:cNvPr id="9" name="文本框 335">
              <a:extLst>
                <a:ext uri="{FF2B5EF4-FFF2-40B4-BE49-F238E27FC236}">
                  <a16:creationId xmlns:a16="http://schemas.microsoft.com/office/drawing/2014/main" xmlns="" id="{42CD74BD-CFF6-0546-8654-19E2FF8FEE39}"/>
                </a:ext>
              </a:extLst>
            </p:cNvPr>
            <p:cNvSpPr txBox="1"/>
            <p:nvPr/>
          </p:nvSpPr>
          <p:spPr>
            <a:xfrm flipH="1">
              <a:off x="5561611" y="3495735"/>
              <a:ext cx="1584255" cy="64633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Многоканальное резервное копирование</a:t>
              </a:r>
            </a:p>
          </p:txBody>
        </p:sp>
        <p:sp>
          <p:nvSpPr>
            <p:cNvPr id="10" name="文本框 336">
              <a:extLst>
                <a:ext uri="{FF2B5EF4-FFF2-40B4-BE49-F238E27FC236}">
                  <a16:creationId xmlns:a16="http://schemas.microsoft.com/office/drawing/2014/main" xmlns="" id="{55D4D938-4833-964F-812E-A73A8C468D6A}"/>
                </a:ext>
              </a:extLst>
            </p:cNvPr>
            <p:cNvSpPr txBox="1"/>
            <p:nvPr/>
          </p:nvSpPr>
          <p:spPr>
            <a:xfrm flipH="1">
              <a:off x="5561611" y="4116224"/>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err="1">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Безагентное</a:t>
              </a: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p:txBody>
        </p:sp>
        <p:sp>
          <p:nvSpPr>
            <p:cNvPr id="11" name="文本框 337">
              <a:extLst>
                <a:ext uri="{FF2B5EF4-FFF2-40B4-BE49-F238E27FC236}">
                  <a16:creationId xmlns:a16="http://schemas.microsoft.com/office/drawing/2014/main" xmlns="" id="{376B241C-3284-EB4F-AA0A-F8C9BBD22A34}"/>
                </a:ext>
              </a:extLst>
            </p:cNvPr>
            <p:cNvSpPr txBox="1"/>
            <p:nvPr/>
          </p:nvSpPr>
          <p:spPr>
            <a:xfrm flipH="1">
              <a:off x="5561611" y="4704669"/>
              <a:ext cx="1346933" cy="461665"/>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defTabSz="914034" fontAlgn="auto">
                <a:spcBef>
                  <a:spcPts val="0"/>
                </a:spcBef>
                <a:spcAft>
                  <a:spcPts val="0"/>
                </a:spcAft>
                <a:defRPr/>
              </a:pPr>
              <a:r>
                <a:rPr lang="ru-RU" sz="12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Параллельное резервное копирование</a:t>
              </a:r>
            </a:p>
          </p:txBody>
        </p:sp>
        <p:grpSp>
          <p:nvGrpSpPr>
            <p:cNvPr id="12" name="组合 11">
              <a:extLst>
                <a:ext uri="{FF2B5EF4-FFF2-40B4-BE49-F238E27FC236}">
                  <a16:creationId xmlns:a16="http://schemas.microsoft.com/office/drawing/2014/main" xmlns="" id="{0D39E3F2-7B89-3B46-BA22-CF10A2554F92}"/>
                </a:ext>
              </a:extLst>
            </p:cNvPr>
            <p:cNvGrpSpPr/>
            <p:nvPr/>
          </p:nvGrpSpPr>
          <p:grpSpPr>
            <a:xfrm>
              <a:off x="6938871" y="1635367"/>
              <a:ext cx="2287428" cy="2659678"/>
              <a:chOff x="6648636" y="1863107"/>
              <a:chExt cx="2547143" cy="1679346"/>
            </a:xfrm>
          </p:grpSpPr>
          <p:sp>
            <p:nvSpPr>
              <p:cNvPr id="13" name="圆角矩形 344">
                <a:extLst>
                  <a:ext uri="{FF2B5EF4-FFF2-40B4-BE49-F238E27FC236}">
                    <a16:creationId xmlns:a16="http://schemas.microsoft.com/office/drawing/2014/main" xmlns="" id="{3CE64921-A17D-9A45-9A58-25C51B68B438}"/>
                  </a:ext>
                </a:extLst>
              </p:cNvPr>
              <p:cNvSpPr/>
              <p:nvPr/>
            </p:nvSpPr>
            <p:spPr>
              <a:xfrm>
                <a:off x="7352895" y="2228605"/>
                <a:ext cx="1404774" cy="1313848"/>
              </a:xfrm>
              <a:prstGeom prst="roundRect">
                <a:avLst>
                  <a:gd name="adj" fmla="val 2624"/>
                </a:avLst>
              </a:prstGeom>
              <a:noFill/>
              <a:ln w="12700" cap="flat" cmpd="sng" algn="ctr">
                <a:noFill/>
                <a:prstDash val="solid"/>
              </a:ln>
              <a:effectLst/>
            </p:spPr>
            <p:txBody>
              <a:bodyPr rtlCol="0" anchor="ct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algn="ctr" defTabSz="914034" fontAlgn="auto">
                  <a:spcBef>
                    <a:spcPts val="0"/>
                  </a:spcBef>
                  <a:spcAft>
                    <a:spcPts val="0"/>
                  </a:spcAft>
                  <a:buClr>
                    <a:srgbClr val="CC9900"/>
                  </a:buClr>
                  <a:buFont typeface="Wingdings" pitchFamily="2" charset="2"/>
                  <a:buChar char="n"/>
                </a:pPr>
                <a:endParaRPr lang="en-US" altLang="zh-CN" sz="900" dirty="0">
                  <a:solidFill>
                    <a:prstClr val="white"/>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4" name="文本框 347">
                <a:extLst>
                  <a:ext uri="{FF2B5EF4-FFF2-40B4-BE49-F238E27FC236}">
                    <a16:creationId xmlns:a16="http://schemas.microsoft.com/office/drawing/2014/main" xmlns="" id="{5A1ACFEE-E4E6-2B49-93C6-C85A5C37F15F}"/>
                  </a:ext>
                </a:extLst>
              </p:cNvPr>
              <p:cNvSpPr txBox="1"/>
              <p:nvPr/>
            </p:nvSpPr>
            <p:spPr>
              <a:xfrm>
                <a:off x="6648636" y="1863107"/>
                <a:ext cx="2547143" cy="369071"/>
              </a:xfrm>
              <a:prstGeom prst="rect">
                <a:avLst/>
              </a:prstGeom>
              <a:noFill/>
            </p:spPr>
            <p:txBody>
              <a:bodyPr wrap="square" rtlCol="0">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6877" algn="l" rtl="0" fontAlgn="base">
                  <a:spcBef>
                    <a:spcPct val="0"/>
                  </a:spcBef>
                  <a:spcAft>
                    <a:spcPct val="0"/>
                  </a:spcAft>
                  <a:defRPr kern="1200">
                    <a:solidFill>
                      <a:schemeClr val="tx1"/>
                    </a:solidFill>
                    <a:latin typeface="Arial" pitchFamily="34" charset="0"/>
                    <a:ea typeface="宋体" pitchFamily="2" charset="-122"/>
                    <a:cs typeface="+mn-cs"/>
                  </a:defRPr>
                </a:lvl2pPr>
                <a:lvl3pPr marL="913753" algn="l" rtl="0" fontAlgn="base">
                  <a:spcBef>
                    <a:spcPct val="0"/>
                  </a:spcBef>
                  <a:spcAft>
                    <a:spcPct val="0"/>
                  </a:spcAft>
                  <a:defRPr kern="1200">
                    <a:solidFill>
                      <a:schemeClr val="tx1"/>
                    </a:solidFill>
                    <a:latin typeface="Arial" pitchFamily="34" charset="0"/>
                    <a:ea typeface="宋体" pitchFamily="2" charset="-122"/>
                    <a:cs typeface="+mn-cs"/>
                  </a:defRPr>
                </a:lvl3pPr>
                <a:lvl4pPr marL="1370630" algn="l" rtl="0" fontAlgn="base">
                  <a:spcBef>
                    <a:spcPct val="0"/>
                  </a:spcBef>
                  <a:spcAft>
                    <a:spcPct val="0"/>
                  </a:spcAft>
                  <a:defRPr kern="1200">
                    <a:solidFill>
                      <a:schemeClr val="tx1"/>
                    </a:solidFill>
                    <a:latin typeface="Arial" pitchFamily="34" charset="0"/>
                    <a:ea typeface="宋体" pitchFamily="2" charset="-122"/>
                    <a:cs typeface="+mn-cs"/>
                  </a:defRPr>
                </a:lvl4pPr>
                <a:lvl5pPr marL="1827505" algn="l" rtl="0" fontAlgn="base">
                  <a:spcBef>
                    <a:spcPct val="0"/>
                  </a:spcBef>
                  <a:spcAft>
                    <a:spcPct val="0"/>
                  </a:spcAft>
                  <a:defRPr kern="1200">
                    <a:solidFill>
                      <a:schemeClr val="tx1"/>
                    </a:solidFill>
                    <a:latin typeface="Arial" pitchFamily="34" charset="0"/>
                    <a:ea typeface="宋体" pitchFamily="2" charset="-122"/>
                    <a:cs typeface="+mn-cs"/>
                  </a:defRPr>
                </a:lvl5pPr>
                <a:lvl6pPr marL="2284380" algn="l" defTabSz="913753" rtl="0" eaLnBrk="1" latinLnBrk="0" hangingPunct="1">
                  <a:defRPr kern="1200">
                    <a:solidFill>
                      <a:schemeClr val="tx1"/>
                    </a:solidFill>
                    <a:latin typeface="Arial" pitchFamily="34" charset="0"/>
                    <a:ea typeface="宋体" pitchFamily="2" charset="-122"/>
                    <a:cs typeface="+mn-cs"/>
                  </a:defRPr>
                </a:lvl6pPr>
                <a:lvl7pPr marL="2741257" algn="l" defTabSz="913753" rtl="0" eaLnBrk="1" latinLnBrk="0" hangingPunct="1">
                  <a:defRPr kern="1200">
                    <a:solidFill>
                      <a:schemeClr val="tx1"/>
                    </a:solidFill>
                    <a:latin typeface="Arial" pitchFamily="34" charset="0"/>
                    <a:ea typeface="宋体" pitchFamily="2" charset="-122"/>
                    <a:cs typeface="+mn-cs"/>
                  </a:defRPr>
                </a:lvl7pPr>
                <a:lvl8pPr marL="3198134" algn="l" defTabSz="913753" rtl="0" eaLnBrk="1" latinLnBrk="0" hangingPunct="1">
                  <a:defRPr kern="1200">
                    <a:solidFill>
                      <a:schemeClr val="tx1"/>
                    </a:solidFill>
                    <a:latin typeface="Arial" pitchFamily="34" charset="0"/>
                    <a:ea typeface="宋体" pitchFamily="2" charset="-122"/>
                    <a:cs typeface="+mn-cs"/>
                  </a:defRPr>
                </a:lvl8pPr>
                <a:lvl9pPr marL="3655010" algn="l" defTabSz="913753" rtl="0" eaLnBrk="1" latinLnBrk="0" hangingPunct="1">
                  <a:defRPr kern="1200">
                    <a:solidFill>
                      <a:schemeClr val="tx1"/>
                    </a:solidFill>
                    <a:latin typeface="Arial" pitchFamily="34" charset="0"/>
                    <a:ea typeface="宋体" pitchFamily="2" charset="-122"/>
                    <a:cs typeface="+mn-cs"/>
                  </a:defRPr>
                </a:lvl9pPr>
              </a:lstStyle>
              <a:p>
                <a:pPr algn="ctr" defTabSz="914034" fontAlgn="auto">
                  <a:spcBef>
                    <a:spcPts val="0"/>
                  </a:spcBef>
                  <a:spcAft>
                    <a:spcPts val="0"/>
                  </a:spcAft>
                </a:pPr>
                <a:r>
                  <a:rPr lang="ru-RU" sz="15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Решение Huawei Data Protection Appliance</a:t>
                </a:r>
              </a:p>
            </p:txBody>
          </p:sp>
        </p:grpSp>
        <p:grpSp>
          <p:nvGrpSpPr>
            <p:cNvPr id="2" name="组合 1"/>
            <p:cNvGrpSpPr/>
            <p:nvPr/>
          </p:nvGrpSpPr>
          <p:grpSpPr>
            <a:xfrm>
              <a:off x="9083778" y="1299329"/>
              <a:ext cx="2335889" cy="3963166"/>
              <a:chOff x="9311712" y="1278250"/>
              <a:chExt cx="2335889" cy="3963166"/>
            </a:xfrm>
          </p:grpSpPr>
          <p:sp>
            <p:nvSpPr>
              <p:cNvPr id="16" name="文本框 15">
                <a:extLst>
                  <a:ext uri="{FF2B5EF4-FFF2-40B4-BE49-F238E27FC236}">
                    <a16:creationId xmlns:a16="http://schemas.microsoft.com/office/drawing/2014/main" xmlns="" id="{92666A6F-BC9D-498B-93E7-5855038503EF}"/>
                  </a:ext>
                </a:extLst>
              </p:cNvPr>
              <p:cNvSpPr txBox="1"/>
              <p:nvPr/>
            </p:nvSpPr>
            <p:spPr>
              <a:xfrm>
                <a:off x="9626955" y="1531760"/>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ru-RU" sz="15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Диск</a:t>
                </a:r>
              </a:p>
            </p:txBody>
          </p:sp>
          <p:sp>
            <p:nvSpPr>
              <p:cNvPr id="17" name="文本框 16">
                <a:extLst>
                  <a:ext uri="{FF2B5EF4-FFF2-40B4-BE49-F238E27FC236}">
                    <a16:creationId xmlns:a16="http://schemas.microsoft.com/office/drawing/2014/main" xmlns="" id="{B2083982-EFC5-4D20-A562-99B1B27C1296}"/>
                  </a:ext>
                </a:extLst>
              </p:cNvPr>
              <p:cNvSpPr txBox="1"/>
              <p:nvPr/>
            </p:nvSpPr>
            <p:spPr>
              <a:xfrm>
                <a:off x="9626955" y="2125123"/>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ru-RU" sz="1599" dirty="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Ленточный накопитель</a:t>
                </a:r>
              </a:p>
            </p:txBody>
          </p:sp>
          <p:sp>
            <p:nvSpPr>
              <p:cNvPr id="18" name="文本框 17">
                <a:extLst>
                  <a:ext uri="{FF2B5EF4-FFF2-40B4-BE49-F238E27FC236}">
                    <a16:creationId xmlns:a16="http://schemas.microsoft.com/office/drawing/2014/main" xmlns="" id="{3C8FB749-DB42-412D-903F-1CAC8044E27E}"/>
                  </a:ext>
                </a:extLst>
              </p:cNvPr>
              <p:cNvSpPr txBox="1"/>
              <p:nvPr/>
            </p:nvSpPr>
            <p:spPr>
              <a:xfrm>
                <a:off x="9626955" y="3098029"/>
                <a:ext cx="1729387" cy="338422"/>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ru-RU" sz="15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Облако</a:t>
                </a:r>
              </a:p>
            </p:txBody>
          </p:sp>
          <p:sp>
            <p:nvSpPr>
              <p:cNvPr id="19" name="文本框 18">
                <a:extLst>
                  <a:ext uri="{FF2B5EF4-FFF2-40B4-BE49-F238E27FC236}">
                    <a16:creationId xmlns:a16="http://schemas.microsoft.com/office/drawing/2014/main" xmlns="" id="{81EA836B-1B4E-48FE-8C49-4963700D2AF8}"/>
                  </a:ext>
                </a:extLst>
              </p:cNvPr>
              <p:cNvSpPr txBox="1"/>
              <p:nvPr/>
            </p:nvSpPr>
            <p:spPr>
              <a:xfrm>
                <a:off x="9426626" y="3851559"/>
                <a:ext cx="2090551" cy="338426"/>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ru-RU" sz="1599" dirty="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Оптический диск </a:t>
                </a:r>
                <a:r>
                  <a:rPr lang="ru-RU" sz="1599" dirty="0" err="1">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Blu-ray</a:t>
                </a:r>
                <a:endParaRPr lang="ru-RU" sz="1599" dirty="0">
                  <a:solidFill>
                    <a:schemeClr val="accent1">
                      <a:lumMod val="75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文本框 19">
                <a:extLst>
                  <a:ext uri="{FF2B5EF4-FFF2-40B4-BE49-F238E27FC236}">
                    <a16:creationId xmlns:a16="http://schemas.microsoft.com/office/drawing/2014/main" xmlns="" id="{D0970CB4-6832-4699-8693-5F01EE515076}"/>
                  </a:ext>
                </a:extLst>
              </p:cNvPr>
              <p:cNvSpPr txBox="1"/>
              <p:nvPr/>
            </p:nvSpPr>
            <p:spPr>
              <a:xfrm>
                <a:off x="9614962" y="4532572"/>
                <a:ext cx="1729387" cy="584519"/>
              </a:xfrm>
              <a:prstGeom prst="rect">
                <a:avLst/>
              </a:prstGeom>
              <a:noFill/>
            </p:spPr>
            <p:txBody>
              <a:bodyPr wrap="square" rtlCol="0">
                <a:spAutoFit/>
              </a:bodyPr>
              <a:lstStyle>
                <a:defPPr>
                  <a:defRPr lang="zh-CN"/>
                </a:defPPr>
                <a:lvl1pPr algn="ctr">
                  <a:defRPr sz="1400">
                    <a:solidFill>
                      <a:schemeClr val="bg1"/>
                    </a:solidFill>
                    <a:latin typeface="Arial" panose="020B0503020204020204" pitchFamily="34" charset="-122"/>
                    <a:ea typeface="微软雅黑" panose="020B0503020204020204" pitchFamily="34" charset="-122"/>
                  </a:defRPr>
                </a:lvl1pPr>
              </a:lstStyle>
              <a:p>
                <a:pPr defTabSz="914034"/>
                <a:r>
                  <a:rPr lang="ru-RU"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Объектное </a:t>
                </a:r>
                <a:r>
                  <a:rPr lang="ru-RU" sz="1599"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хранилище</a:t>
                </a:r>
                <a:endParaRPr lang="ru-RU" sz="15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圆角矩形 356">
                <a:extLst>
                  <a:ext uri="{FF2B5EF4-FFF2-40B4-BE49-F238E27FC236}">
                    <a16:creationId xmlns:a16="http://schemas.microsoft.com/office/drawing/2014/main" xmlns="" id="{01B88F7D-B056-4F92-A20B-9DB681B344AF}"/>
                  </a:ext>
                </a:extLst>
              </p:cNvPr>
              <p:cNvSpPr/>
              <p:nvPr/>
            </p:nvSpPr>
            <p:spPr>
              <a:xfrm>
                <a:off x="9381617" y="1407097"/>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圆角矩形 357">
                <a:extLst>
                  <a:ext uri="{FF2B5EF4-FFF2-40B4-BE49-F238E27FC236}">
                    <a16:creationId xmlns:a16="http://schemas.microsoft.com/office/drawing/2014/main" xmlns="" id="{ADC22298-9910-46A7-BE93-A1154269A0C3}"/>
                  </a:ext>
                </a:extLst>
              </p:cNvPr>
              <p:cNvSpPr/>
              <p:nvPr/>
            </p:nvSpPr>
            <p:spPr>
              <a:xfrm>
                <a:off x="9381617" y="2108618"/>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圆角矩形 358">
                <a:extLst>
                  <a:ext uri="{FF2B5EF4-FFF2-40B4-BE49-F238E27FC236}">
                    <a16:creationId xmlns:a16="http://schemas.microsoft.com/office/drawing/2014/main" xmlns="" id="{0F19E0A9-3C4D-4336-822C-64D665DBA5AC}"/>
                  </a:ext>
                </a:extLst>
              </p:cNvPr>
              <p:cNvSpPr/>
              <p:nvPr/>
            </p:nvSpPr>
            <p:spPr>
              <a:xfrm>
                <a:off x="9381617" y="2810139"/>
                <a:ext cx="2180571" cy="881850"/>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4" name="圆角矩形 359">
                <a:extLst>
                  <a:ext uri="{FF2B5EF4-FFF2-40B4-BE49-F238E27FC236}">
                    <a16:creationId xmlns:a16="http://schemas.microsoft.com/office/drawing/2014/main" xmlns="" id="{FA39CB3D-D2D1-424B-851C-8C4BE9111437}"/>
                  </a:ext>
                </a:extLst>
              </p:cNvPr>
              <p:cNvSpPr/>
              <p:nvPr/>
            </p:nvSpPr>
            <p:spPr>
              <a:xfrm>
                <a:off x="9381617" y="3831050"/>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圆角矩形 360">
                <a:extLst>
                  <a:ext uri="{FF2B5EF4-FFF2-40B4-BE49-F238E27FC236}">
                    <a16:creationId xmlns:a16="http://schemas.microsoft.com/office/drawing/2014/main" xmlns="" id="{89DAEB91-DE52-463A-B013-B0DBD19F2B5F}"/>
                  </a:ext>
                </a:extLst>
              </p:cNvPr>
              <p:cNvSpPr/>
              <p:nvPr/>
            </p:nvSpPr>
            <p:spPr>
              <a:xfrm>
                <a:off x="9381617" y="4532572"/>
                <a:ext cx="2180571" cy="562462"/>
              </a:xfrm>
              <a:prstGeom prst="roundRect">
                <a:avLst>
                  <a:gd name="adj" fmla="val 2624"/>
                </a:avLst>
              </a:prstGeom>
              <a:noFill/>
              <a:ln w="12700" cap="flat" cmpd="sng" algn="ctr">
                <a:solidFill>
                  <a:schemeClr val="bg1">
                    <a:lumMod val="7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chemeClr val="bg1">
                      <a:lumMod val="60000"/>
                      <a:lumOff val="4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圆角矩形 370">
                <a:extLst>
                  <a:ext uri="{FF2B5EF4-FFF2-40B4-BE49-F238E27FC236}">
                    <a16:creationId xmlns:a16="http://schemas.microsoft.com/office/drawing/2014/main" xmlns="" id="{DD77B5AC-71E5-4EFA-8B3C-B3D1C880A106}"/>
                  </a:ext>
                </a:extLst>
              </p:cNvPr>
              <p:cNvSpPr/>
              <p:nvPr/>
            </p:nvSpPr>
            <p:spPr>
              <a:xfrm>
                <a:off x="9311712" y="1278250"/>
                <a:ext cx="2335889" cy="3963166"/>
              </a:xfrm>
              <a:prstGeom prst="roundRect">
                <a:avLst>
                  <a:gd name="adj" fmla="val 2624"/>
                </a:avLst>
              </a:prstGeom>
              <a:noFill/>
              <a:ln w="12700" cap="flat" cmpd="sng" algn="ctr">
                <a:solidFill>
                  <a:schemeClr val="bg1">
                    <a:lumMod val="65000"/>
                  </a:schemeClr>
                </a:solidFill>
                <a:prstDash val="solid"/>
              </a:ln>
              <a:effectLst/>
            </p:spPr>
            <p:txBody>
              <a:bodyPr rtlCol="0" anchor="ctr"/>
              <a:lstStyle/>
              <a:p>
                <a:pPr algn="ctr" defTabSz="914034">
                  <a:buClr>
                    <a:srgbClr val="CC9900"/>
                  </a:buClr>
                  <a:buFont typeface="Wingdings" pitchFamily="2" charset="2"/>
                  <a:buChar char="n"/>
                </a:pPr>
                <a:endParaRPr lang="en-US" altLang="zh-CN" sz="9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7" name="矩形: 圆角 152">
              <a:extLst>
                <a:ext uri="{FF2B5EF4-FFF2-40B4-BE49-F238E27FC236}">
                  <a16:creationId xmlns:a16="http://schemas.microsoft.com/office/drawing/2014/main" xmlns="" id="{9FE461F8-4766-46AE-84F5-D266C4EE6DA8}"/>
                </a:ext>
              </a:extLst>
            </p:cNvPr>
            <p:cNvSpPr/>
            <p:nvPr/>
          </p:nvSpPr>
          <p:spPr>
            <a:xfrm>
              <a:off x="750257" y="2769989"/>
              <a:ext cx="2306266" cy="1003446"/>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34">
                <a:lnSpc>
                  <a:spcPct val="120000"/>
                </a:lnSpc>
                <a:spcAft>
                  <a:spcPts val="600"/>
                </a:spcAft>
              </a:pPr>
              <a:r>
                <a:rPr lang="ru-RU" sz="13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Операционные системы</a:t>
              </a:r>
            </a:p>
            <a:p>
              <a:pPr algn="ctr" defTabSz="914034">
                <a:lnSpc>
                  <a:spcPct val="120000"/>
                </a:lnSpc>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Red Hat и SUSE</a:t>
              </a:r>
            </a:p>
          </p:txBody>
        </p:sp>
        <p:sp>
          <p:nvSpPr>
            <p:cNvPr id="28" name="矩形: 圆角 153">
              <a:extLst>
                <a:ext uri="{FF2B5EF4-FFF2-40B4-BE49-F238E27FC236}">
                  <a16:creationId xmlns:a16="http://schemas.microsoft.com/office/drawing/2014/main" xmlns="" id="{B05D8C7D-762E-4F93-9CA6-ACD94A14E398}"/>
                </a:ext>
              </a:extLst>
            </p:cNvPr>
            <p:cNvSpPr/>
            <p:nvPr/>
          </p:nvSpPr>
          <p:spPr>
            <a:xfrm>
              <a:off x="744678" y="3918185"/>
              <a:ext cx="2311845" cy="1358992"/>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034">
                <a:lnSpc>
                  <a:spcPct val="120000"/>
                </a:lnSpc>
                <a:spcAft>
                  <a:spcPts val="600"/>
                </a:spcAft>
              </a:pPr>
              <a:r>
                <a:rPr lang="ru-RU" sz="13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Платформы виртуализации</a:t>
              </a:r>
            </a:p>
            <a:p>
              <a:pPr algn="ctr" defTabSz="914034">
                <a:lnSpc>
                  <a:spcPct val="120000"/>
                </a:lnSpc>
              </a:pPr>
              <a:r>
                <a:rPr lang="ru-RU" sz="1200" dirty="0" err="1">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VMware</a:t>
              </a: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H3C CAS, </a:t>
              </a:r>
              <a:r>
                <a:rPr lang="ru-RU" sz="1200" dirty="0" err="1">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XenServer</a:t>
              </a: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err="1">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Hyper</a:t>
              </a: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a:t>
              </a:r>
              <a:r>
                <a:rPr lang="ru-RU"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err="1"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FusionCompute</a:t>
              </a:r>
              <a:r>
                <a:rPr lang="ru-RU" sz="120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 </a:t>
              </a:r>
              <a:r>
                <a:rPr lang="ru-RU" sz="1200" dirty="0" err="1">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Huawei</a:t>
              </a: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HCS</a:t>
              </a:r>
            </a:p>
          </p:txBody>
        </p:sp>
        <p:sp>
          <p:nvSpPr>
            <p:cNvPr id="29" name="矩形: 圆角 154">
              <a:extLst>
                <a:ext uri="{FF2B5EF4-FFF2-40B4-BE49-F238E27FC236}">
                  <a16:creationId xmlns:a16="http://schemas.microsoft.com/office/drawing/2014/main" xmlns="" id="{6B76487A-636E-4D38-8950-DD56233CB4BA}"/>
                </a:ext>
              </a:extLst>
            </p:cNvPr>
            <p:cNvSpPr/>
            <p:nvPr/>
          </p:nvSpPr>
          <p:spPr>
            <a:xfrm>
              <a:off x="768503" y="989102"/>
              <a:ext cx="4769558" cy="982707"/>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034">
                <a:lnSpc>
                  <a:spcPct val="120000"/>
                </a:lnSpc>
                <a:spcAft>
                  <a:spcPts val="600"/>
                </a:spcAft>
              </a:pPr>
              <a:r>
                <a:rPr lang="ru-RU" sz="13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Файловые системы</a:t>
              </a:r>
            </a:p>
            <a:p>
              <a:pPr algn="ctr" defTabSz="914034">
                <a:lnSpc>
                  <a:spcPct val="120000"/>
                </a:lnSpc>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Linux и UNIX</a:t>
              </a:r>
            </a:p>
            <a:p>
              <a:pPr algn="ctr" defTabSz="914034">
                <a:lnSpc>
                  <a:spcPct val="120000"/>
                </a:lnSpc>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NeoKylin, Kylin и Huawei Euler</a:t>
              </a:r>
            </a:p>
          </p:txBody>
        </p:sp>
        <p:sp>
          <p:nvSpPr>
            <p:cNvPr id="30" name="矩形: 圆角 157">
              <a:extLst>
                <a:ext uri="{FF2B5EF4-FFF2-40B4-BE49-F238E27FC236}">
                  <a16:creationId xmlns:a16="http://schemas.microsoft.com/office/drawing/2014/main" xmlns="" id="{1130FCE4-0909-4EBE-9290-027A91965004}"/>
                </a:ext>
              </a:extLst>
            </p:cNvPr>
            <p:cNvSpPr/>
            <p:nvPr/>
          </p:nvSpPr>
          <p:spPr>
            <a:xfrm>
              <a:off x="3171086" y="2769989"/>
              <a:ext cx="2366974" cy="2626099"/>
            </a:xfrm>
            <a:prstGeom prst="roundRect">
              <a:avLst>
                <a:gd name="adj" fmla="val 4725"/>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defTabSz="914034" fontAlgn="ctr">
                <a:lnSpc>
                  <a:spcPct val="120000"/>
                </a:lnSpc>
              </a:pPr>
              <a:r>
                <a:rPr lang="ru-RU" sz="13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Базы данных</a:t>
              </a:r>
            </a:p>
            <a:p>
              <a:pPr marL="171450" indent="-171450" fontAlgn="ctr">
                <a:lnSpc>
                  <a:spcPct val="120000"/>
                </a:lnSpc>
                <a:buSzPct val="50000"/>
                <a:buFont typeface="Wingdings" panose="05000000000000000000" pitchFamily="2" charset="2"/>
                <a:buChar char="l"/>
              </a:pP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RMAN (Диспетчер восстановления)</a:t>
              </a:r>
            </a:p>
            <a:p>
              <a:pPr marL="171450" indent="-171450" fontAlgn="ctr">
                <a:lnSpc>
                  <a:spcPct val="120000"/>
                </a:lnSpc>
                <a:buSzPct val="50000"/>
                <a:buFont typeface="Wingdings" panose="05000000000000000000" pitchFamily="2" charset="2"/>
                <a:buChar char="l"/>
              </a:pP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SQL </a:t>
              </a: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Server</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VDI </a:t>
              </a:r>
              <a:r>
                <a:rPr lang="ru-RU"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(интерфейс </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виртуального устройства)</a:t>
              </a:r>
            </a:p>
            <a:p>
              <a:pPr marL="171450" indent="-171450" fontAlgn="ctr">
                <a:lnSpc>
                  <a:spcPct val="120000"/>
                </a:lnSpc>
                <a:buSzPct val="50000"/>
                <a:buFont typeface="Wingdings" panose="05000000000000000000" pitchFamily="2" charset="2"/>
                <a:buChar char="l"/>
              </a:pP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DB2: Поставщик</a:t>
              </a:r>
            </a:p>
            <a:p>
              <a:pPr marL="171450" indent="-171450" fontAlgn="ctr">
                <a:lnSpc>
                  <a:spcPct val="120000"/>
                </a:lnSpc>
                <a:buSzPct val="50000"/>
                <a:buFont typeface="Wingdings" panose="05000000000000000000" pitchFamily="2" charset="2"/>
                <a:buChar char="l"/>
              </a:pP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MySQL</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smtClean="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плагин </a:t>
              </a: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MySQL</a:t>
              </a:r>
              <a:endPar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SzPct val="50000"/>
                <a:buFont typeface="Wingdings" panose="05000000000000000000" pitchFamily="2" charset="2"/>
                <a:buChar char="l"/>
              </a:pP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GBase</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API-интерфейс </a:t>
              </a:r>
              <a:r>
                <a:rPr lang="ru-RU" sz="1200" dirty="0" err="1">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GBase</a:t>
              </a:r>
              <a:endPar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1450" indent="-171450" fontAlgn="ctr">
                <a:lnSpc>
                  <a:spcPct val="120000"/>
                </a:lnSpc>
                <a:buSzPct val="50000"/>
                <a:buFont typeface="Wingdings" panose="05000000000000000000" pitchFamily="2" charset="2"/>
                <a:buChar char="l"/>
              </a:pPr>
              <a:r>
                <a:rPr lang="ru-RU" sz="12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Informix</a:t>
              </a:r>
              <a:r>
                <a:rPr lang="ru-RU"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Dameng</a:t>
              </a:r>
              <a:r>
                <a:rPr lang="ru-RU"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Kingbase</a:t>
              </a:r>
              <a:r>
                <a:rPr lang="ru-RU"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и </a:t>
              </a:r>
              <a:r>
                <a:rPr lang="ru-RU" sz="1200" dirty="0" err="1">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Shentong</a:t>
              </a:r>
              <a:r>
                <a:rPr lang="ru-RU" sz="12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a:solidFill>
                    <a:schemeClr val="bg1">
                      <a:lumMod val="5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экспорт и импорт</a:t>
              </a: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3604794"/>
              <a:ext cx="1192681" cy="337090"/>
            </a:xfrm>
            <a:prstGeom prst="rect">
              <a:avLst/>
            </a:prstGeom>
          </p:spPr>
        </p:pic>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3022019"/>
              <a:ext cx="1192681" cy="337090"/>
            </a:xfrm>
            <a:prstGeom prst="rect">
              <a:avLst/>
            </a:prstGeom>
          </p:spPr>
        </p:pic>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587" y="2439244"/>
              <a:ext cx="1192681" cy="337090"/>
            </a:xfrm>
            <a:prstGeom prst="rect">
              <a:avLst/>
            </a:prstGeom>
          </p:spPr>
        </p:pic>
        <p:sp>
          <p:nvSpPr>
            <p:cNvPr id="38" name="矩形: 圆角 154">
              <a:extLst>
                <a:ext uri="{FF2B5EF4-FFF2-40B4-BE49-F238E27FC236}">
                  <a16:creationId xmlns:a16="http://schemas.microsoft.com/office/drawing/2014/main" xmlns="" id="{6B76487A-636E-4D38-8950-DD56233CB4BA}"/>
                </a:ext>
              </a:extLst>
            </p:cNvPr>
            <p:cNvSpPr/>
            <p:nvPr/>
          </p:nvSpPr>
          <p:spPr>
            <a:xfrm>
              <a:off x="768824" y="2030905"/>
              <a:ext cx="4769558" cy="660565"/>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034">
                <a:lnSpc>
                  <a:spcPct val="120000"/>
                </a:lnSpc>
                <a:spcAft>
                  <a:spcPts val="600"/>
                </a:spcAft>
              </a:pPr>
              <a:r>
                <a:rPr lang="ru-RU" sz="1399">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Тома</a:t>
              </a:r>
            </a:p>
            <a:p>
              <a:pPr algn="ctr" defTabSz="914034">
                <a:lnSpc>
                  <a:spcPct val="120000"/>
                </a:lnSpc>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 и Linux</a:t>
              </a:r>
            </a:p>
          </p:txBody>
        </p:sp>
        <p:sp>
          <p:nvSpPr>
            <p:cNvPr id="40" name="圆角矩形 44">
              <a:extLst>
                <a:ext uri="{FF2B5EF4-FFF2-40B4-BE49-F238E27FC236}">
                  <a16:creationId xmlns:a16="http://schemas.microsoft.com/office/drawing/2014/main" xmlns="" id="{C12C6C30-FCF6-42B4-AF39-AB066A47EE29}"/>
                </a:ext>
              </a:extLst>
            </p:cNvPr>
            <p:cNvSpPr/>
            <p:nvPr/>
          </p:nvSpPr>
          <p:spPr>
            <a:xfrm>
              <a:off x="808477" y="5484727"/>
              <a:ext cx="4156257" cy="396369"/>
            </a:xfrm>
            <a:prstGeom prst="roundRect">
              <a:avLst/>
            </a:prstGeom>
            <a:solidFill>
              <a:srgbClr val="0070C0"/>
            </a:solidFill>
            <a:ln w="12700" cap="flat" cmpd="sng" algn="ctr">
              <a:noFill/>
              <a:prstDash val="solid"/>
              <a:miter lim="800000"/>
            </a:ln>
            <a:effectLst/>
          </p:spPr>
          <p:txBody>
            <a:bodyPr rtlCol="0" anchor="ctr"/>
            <a:lstStyle/>
            <a:p>
              <a:pPr algn="ctr" defTabSz="914034">
                <a:defRPr/>
              </a:pPr>
              <a:r>
                <a:rPr lang="ru-RU" sz="1599">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Сбор производственных данных</a:t>
              </a:r>
            </a:p>
          </p:txBody>
        </p:sp>
        <p:sp>
          <p:nvSpPr>
            <p:cNvPr id="41" name="圆角矩形 42">
              <a:extLst>
                <a:ext uri="{FF2B5EF4-FFF2-40B4-BE49-F238E27FC236}">
                  <a16:creationId xmlns:a16="http://schemas.microsoft.com/office/drawing/2014/main" xmlns="" id="{AB2E90B6-E660-4206-894D-A1B9A5DDF575}"/>
                </a:ext>
              </a:extLst>
            </p:cNvPr>
            <p:cNvSpPr/>
            <p:nvPr/>
          </p:nvSpPr>
          <p:spPr>
            <a:xfrm>
              <a:off x="7255802" y="5484727"/>
              <a:ext cx="1827977" cy="391538"/>
            </a:xfrm>
            <a:prstGeom prst="roundRect">
              <a:avLst/>
            </a:prstGeom>
            <a:solidFill>
              <a:srgbClr val="0070C0"/>
            </a:solidFill>
            <a:ln w="12700" cap="flat" cmpd="sng" algn="ctr">
              <a:noFill/>
              <a:prstDash val="solid"/>
              <a:miter lim="800000"/>
            </a:ln>
            <a:effectLst/>
          </p:spPr>
          <p:txBody>
            <a:bodyPr rtlCol="0" anchor="ctr"/>
            <a:lstStyle/>
            <a:p>
              <a:pPr algn="ctr" defTabSz="914034"/>
              <a:r>
                <a:rPr lang="ru-RU" sz="14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Управление копированием</a:t>
              </a:r>
            </a:p>
          </p:txBody>
        </p:sp>
        <p:sp>
          <p:nvSpPr>
            <p:cNvPr id="44" name="圆角矩形 42">
              <a:extLst>
                <a:ext uri="{FF2B5EF4-FFF2-40B4-BE49-F238E27FC236}">
                  <a16:creationId xmlns:a16="http://schemas.microsoft.com/office/drawing/2014/main" xmlns="" id="{AB2E90B6-E660-4206-894D-A1B9A5DDF575}"/>
                </a:ext>
              </a:extLst>
            </p:cNvPr>
            <p:cNvSpPr/>
            <p:nvPr/>
          </p:nvSpPr>
          <p:spPr>
            <a:xfrm>
              <a:off x="9637307" y="5484727"/>
              <a:ext cx="1827977" cy="391538"/>
            </a:xfrm>
            <a:prstGeom prst="roundRect">
              <a:avLst/>
            </a:prstGeom>
            <a:solidFill>
              <a:srgbClr val="0070C0"/>
            </a:solidFill>
            <a:ln w="12700" cap="flat" cmpd="sng" algn="ctr">
              <a:noFill/>
              <a:prstDash val="solid"/>
              <a:miter lim="800000"/>
            </a:ln>
            <a:effectLst/>
          </p:spPr>
          <p:txBody>
            <a:bodyPr rtlCol="0" anchor="ctr"/>
            <a:lstStyle/>
            <a:p>
              <a:pPr algn="ctr" defTabSz="914034"/>
              <a:r>
                <a:rPr lang="ru-RU" sz="140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D2D2R или D2C</a:t>
              </a:r>
            </a:p>
          </p:txBody>
        </p:sp>
        <p:sp>
          <p:nvSpPr>
            <p:cNvPr id="15" name="上箭头 349">
              <a:extLst>
                <a:ext uri="{FF2B5EF4-FFF2-40B4-BE49-F238E27FC236}">
                  <a16:creationId xmlns:a16="http://schemas.microsoft.com/office/drawing/2014/main" xmlns="" id="{78E0CAF3-E0D2-4403-A83B-285167BE5318}"/>
                </a:ext>
              </a:extLst>
            </p:cNvPr>
            <p:cNvSpPr/>
            <p:nvPr/>
          </p:nvSpPr>
          <p:spPr>
            <a:xfrm rot="5400000">
              <a:off x="8693744" y="3132378"/>
              <a:ext cx="622809" cy="29706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endParaRPr kumimoji="1" lang="en-US" altLang="zh-CN" sz="1799"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3800330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Непрерывное резервное копирование</a:t>
            </a:r>
          </a:p>
        </p:txBody>
      </p:sp>
      <p:sp>
        <p:nvSpPr>
          <p:cNvPr id="4" name="矩形 3"/>
          <p:cNvSpPr/>
          <p:nvPr/>
        </p:nvSpPr>
        <p:spPr>
          <a:xfrm>
            <a:off x="8068068" y="1778864"/>
            <a:ext cx="3269286" cy="2893100"/>
          </a:xfrm>
          <a:prstGeom prst="rect">
            <a:avLst/>
          </a:prstGeom>
          <a:ln w="3175">
            <a:solidFill>
              <a:schemeClr val="tx1"/>
            </a:solidFill>
            <a:prstDash val="lgDash"/>
          </a:ln>
        </p:spPr>
        <p:txBody>
          <a:bodyPr wrap="square">
            <a:spAutoFit/>
          </a:bodyPr>
          <a:lstStyle/>
          <a:p>
            <a:pPr>
              <a:spcBef>
                <a:spcPts val="600"/>
              </a:spcBef>
              <a:spcAft>
                <a:spcPts val="600"/>
              </a:spcAft>
            </a:pPr>
            <a:r>
              <a:rPr lang="ru-RU"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Непрерывное резервное копирование:</a:t>
            </a:r>
          </a:p>
          <a:p>
            <a:pPr>
              <a:spcBef>
                <a:spcPts val="600"/>
              </a:spcBef>
              <a:spcAft>
                <a:spcPts val="600"/>
              </a:spcAft>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Данные на производственных узлах постоянно копируются на носитель резервных копий.</a:t>
            </a:r>
          </a:p>
          <a:p>
            <a:pPr>
              <a:spcBef>
                <a:spcPts val="600"/>
              </a:spcBef>
              <a:spcAft>
                <a:spcPts val="600"/>
              </a:spcAft>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Благодаря непрерывной защите на уровне блоков данные могут храниться в собственном формате, и поддерживаются резервные копии как на уровне хоста, так и на уровне тома.</a:t>
            </a:r>
          </a:p>
        </p:txBody>
      </p:sp>
      <p:pic>
        <p:nvPicPr>
          <p:cNvPr id="3" name="图片 2"/>
          <p:cNvPicPr>
            <a:picLocks noChangeAspect="1"/>
          </p:cNvPicPr>
          <p:nvPr/>
        </p:nvPicPr>
        <p:blipFill>
          <a:blip r:embed="rId3"/>
          <a:stretch>
            <a:fillRect/>
          </a:stretch>
        </p:blipFill>
        <p:spPr>
          <a:xfrm>
            <a:off x="570972" y="1469953"/>
            <a:ext cx="7336230" cy="3883284"/>
          </a:xfrm>
          <a:prstGeom prst="rect">
            <a:avLst/>
          </a:prstGeom>
        </p:spPr>
      </p:pic>
    </p:spTree>
    <p:extLst>
      <p:ext uri="{BB962C8B-B14F-4D97-AF65-F5344CB8AC3E}">
        <p14:creationId xmlns:p14="http://schemas.microsoft.com/office/powerpoint/2010/main" val="24864217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29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ru-RU"/>
              <a:t>Расширенное резервное копирование</a:t>
            </a:r>
          </a:p>
        </p:txBody>
      </p:sp>
      <p:grpSp>
        <p:nvGrpSpPr>
          <p:cNvPr id="2" name="组合 1"/>
          <p:cNvGrpSpPr/>
          <p:nvPr/>
        </p:nvGrpSpPr>
        <p:grpSpPr>
          <a:xfrm>
            <a:off x="686724" y="979073"/>
            <a:ext cx="10773440" cy="5045975"/>
            <a:chOff x="686724" y="979073"/>
            <a:chExt cx="10773440" cy="5045975"/>
          </a:xfrm>
        </p:grpSpPr>
        <p:sp>
          <p:nvSpPr>
            <p:cNvPr id="9" name="圆角矩形 42">
              <a:extLst>
                <a:ext uri="{FF2B5EF4-FFF2-40B4-BE49-F238E27FC236}">
                  <a16:creationId xmlns:a16="http://schemas.microsoft.com/office/drawing/2014/main" xmlns="" id="{AB2E90B6-E660-4206-894D-A1B9A5DDF575}"/>
                </a:ext>
              </a:extLst>
            </p:cNvPr>
            <p:cNvSpPr/>
            <p:nvPr/>
          </p:nvSpPr>
          <p:spPr>
            <a:xfrm>
              <a:off x="4448170" y="5603171"/>
              <a:ext cx="3310039" cy="418665"/>
            </a:xfrm>
            <a:prstGeom prst="roundRect">
              <a:avLst/>
            </a:prstGeom>
            <a:solidFill>
              <a:srgbClr val="0070C0"/>
            </a:solidFill>
            <a:ln w="12700" cap="flat" cmpd="sng" algn="ctr">
              <a:noFill/>
              <a:prstDash val="solid"/>
              <a:miter lim="800000"/>
            </a:ln>
            <a:effectLst/>
          </p:spPr>
          <p:txBody>
            <a:bodyPr rtlCol="0" anchor="ctr"/>
            <a:lstStyle/>
            <a:p>
              <a:pPr algn="ctr" defTabSz="914034"/>
              <a:r>
                <a:rPr lang="ru-RU" sz="1599">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Управление копированием</a:t>
              </a:r>
            </a:p>
          </p:txBody>
        </p:sp>
        <p:sp>
          <p:nvSpPr>
            <p:cNvPr id="10" name="矩形 9">
              <a:extLst>
                <a:ext uri="{FF2B5EF4-FFF2-40B4-BE49-F238E27FC236}">
                  <a16:creationId xmlns:a16="http://schemas.microsoft.com/office/drawing/2014/main" xmlns="" id="{2B81EE56-932F-40B9-B973-B8291BEC9531}"/>
                </a:ext>
              </a:extLst>
            </p:cNvPr>
            <p:cNvSpPr/>
            <p:nvPr/>
          </p:nvSpPr>
          <p:spPr>
            <a:xfrm>
              <a:off x="4436825" y="4260830"/>
              <a:ext cx="3310038" cy="1296165"/>
            </a:xfrm>
            <a:prstGeom prst="rect">
              <a:avLst/>
            </a:prstGeom>
            <a:noFill/>
            <a:ln>
              <a:solidFill>
                <a:schemeClr val="tx1"/>
              </a:solidFill>
              <a:prstDash val="lgDash"/>
            </a:ln>
          </p:spPr>
          <p:txBody>
            <a:bodyPr wrap="square" rtlCol="0" anchor="ctr" anchorCtr="0">
              <a:noAutofit/>
            </a:bodyPr>
            <a:lstStyle/>
            <a:p>
              <a:pPr algn="ctr" defTabSz="914034">
                <a:lnSpc>
                  <a:spcPct val="120000"/>
                </a:lnSpc>
                <a:defRPr/>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Система периодически создает копию мгновенного снимка, сделанного в любой момент времени, для базового тома и удаляет мгновенный снимок, когда срок действия копии истекает.</a:t>
              </a:r>
            </a:p>
          </p:txBody>
        </p:sp>
        <p:sp>
          <p:nvSpPr>
            <p:cNvPr id="39" name="圆角矩形 43">
              <a:extLst>
                <a:ext uri="{FF2B5EF4-FFF2-40B4-BE49-F238E27FC236}">
                  <a16:creationId xmlns:a16="http://schemas.microsoft.com/office/drawing/2014/main" xmlns="" id="{6954AC68-198E-4711-AB14-6A1BE91ABB9C}"/>
                </a:ext>
              </a:extLst>
            </p:cNvPr>
            <p:cNvSpPr/>
            <p:nvPr/>
          </p:nvSpPr>
          <p:spPr>
            <a:xfrm>
              <a:off x="9124242" y="5606383"/>
              <a:ext cx="2335921" cy="418665"/>
            </a:xfrm>
            <a:prstGeom prst="roundRect">
              <a:avLst/>
            </a:prstGeom>
            <a:solidFill>
              <a:srgbClr val="0070C0"/>
            </a:solidFill>
            <a:ln w="12700" cap="flat" cmpd="sng" algn="ctr">
              <a:noFill/>
              <a:prstDash val="solid"/>
              <a:miter lim="800000"/>
            </a:ln>
            <a:effectLst/>
          </p:spPr>
          <p:txBody>
            <a:bodyPr rtlCol="0" anchor="ctr"/>
            <a:lstStyle/>
            <a:p>
              <a:pPr algn="ctr" defTabSz="914034"/>
              <a:r>
                <a:rPr lang="ru-RU"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Доступ и </a:t>
              </a:r>
              <a:r>
                <a:rPr lang="ru-RU" sz="1599" dirty="0" err="1"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использ</a:t>
              </a:r>
              <a:r>
                <a:rPr lang="ru-RU"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-е </a:t>
              </a:r>
              <a:r>
                <a:rPr lang="ru-RU"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копий</a:t>
              </a:r>
            </a:p>
          </p:txBody>
        </p:sp>
        <p:sp>
          <p:nvSpPr>
            <p:cNvPr id="47" name="圆角矩形 44">
              <a:extLst>
                <a:ext uri="{FF2B5EF4-FFF2-40B4-BE49-F238E27FC236}">
                  <a16:creationId xmlns:a16="http://schemas.microsoft.com/office/drawing/2014/main" xmlns="" id="{C12C6C30-FCF6-42B4-AF39-AB066A47EE29}"/>
                </a:ext>
              </a:extLst>
            </p:cNvPr>
            <p:cNvSpPr/>
            <p:nvPr/>
          </p:nvSpPr>
          <p:spPr>
            <a:xfrm>
              <a:off x="736869" y="5596148"/>
              <a:ext cx="2587686" cy="418665"/>
            </a:xfrm>
            <a:prstGeom prst="roundRect">
              <a:avLst/>
            </a:prstGeom>
            <a:solidFill>
              <a:srgbClr val="0070C0"/>
            </a:solidFill>
            <a:ln w="12700" cap="flat" cmpd="sng" algn="ctr">
              <a:noFill/>
              <a:prstDash val="solid"/>
              <a:miter lim="800000"/>
            </a:ln>
            <a:effectLst/>
          </p:spPr>
          <p:txBody>
            <a:bodyPr rtlCol="0" anchor="ctr"/>
            <a:lstStyle/>
            <a:p>
              <a:pPr algn="ctr" defTabSz="914034">
                <a:defRPr/>
              </a:pPr>
              <a:r>
                <a:rPr lang="ru-RU"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Сбор </a:t>
              </a:r>
              <a:r>
                <a:rPr lang="ru-RU" sz="1599" dirty="0" smtClean="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произв. </a:t>
              </a:r>
              <a:r>
                <a:rPr lang="ru-RU" sz="1599"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данных</a:t>
              </a:r>
            </a:p>
          </p:txBody>
        </p:sp>
        <p:sp>
          <p:nvSpPr>
            <p:cNvPr id="48" name="文本框 47">
              <a:extLst>
                <a:ext uri="{FF2B5EF4-FFF2-40B4-BE49-F238E27FC236}">
                  <a16:creationId xmlns:a16="http://schemas.microsoft.com/office/drawing/2014/main" xmlns="" id="{50A267E9-E663-4C5F-8428-339C8ABC0B64}"/>
                </a:ext>
              </a:extLst>
            </p:cNvPr>
            <p:cNvSpPr txBox="1"/>
            <p:nvPr/>
          </p:nvSpPr>
          <p:spPr>
            <a:xfrm>
              <a:off x="736869" y="4304122"/>
              <a:ext cx="2587686" cy="1252873"/>
            </a:xfrm>
            <a:prstGeom prst="rect">
              <a:avLst/>
            </a:prstGeom>
            <a:noFill/>
            <a:ln>
              <a:solidFill>
                <a:schemeClr val="tx1"/>
              </a:solidFill>
              <a:prstDash val="lgDash"/>
            </a:ln>
          </p:spPr>
          <p:txBody>
            <a:bodyPr wrap="square" rtlCol="0" anchor="ctr" anchorCtr="0">
              <a:noAutofit/>
            </a:bodyPr>
            <a:lstStyle>
              <a:defPPr>
                <a:defRPr lang="zh-CN"/>
              </a:defPPr>
              <a:lvl1pPr algn="ctr">
                <a:lnSpc>
                  <a:spcPct val="120000"/>
                </a:lnSpc>
                <a:defRPr sz="1200">
                  <a:latin typeface="Arial" panose="020B0503020204020204" pitchFamily="34" charset="-122"/>
                  <a:ea typeface="微软雅黑" panose="020B0503020204020204" pitchFamily="34" charset="-122"/>
                </a:defRPr>
              </a:lvl1pPr>
            </a:lstStyle>
            <a:p>
              <a:pPr defTabSz="914034">
                <a:defRPr/>
              </a:pPr>
              <a:r>
                <a:rPr lang="ru-RU"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Пользователи могут получать согласованные с приложениями копии производственных данных в собственном формате.</a:t>
              </a:r>
            </a:p>
          </p:txBody>
        </p:sp>
        <p:grpSp>
          <p:nvGrpSpPr>
            <p:cNvPr id="5" name="组合 4">
              <a:extLst>
                <a:ext uri="{FF2B5EF4-FFF2-40B4-BE49-F238E27FC236}">
                  <a16:creationId xmlns:a16="http://schemas.microsoft.com/office/drawing/2014/main" xmlns="" id="{8EDFA934-F42D-4A90-BD35-89171FA47C70}"/>
                </a:ext>
              </a:extLst>
            </p:cNvPr>
            <p:cNvGrpSpPr/>
            <p:nvPr/>
          </p:nvGrpSpPr>
          <p:grpSpPr>
            <a:xfrm>
              <a:off x="3211809" y="2378194"/>
              <a:ext cx="1332131" cy="1472377"/>
              <a:chOff x="3738654" y="2894398"/>
              <a:chExt cx="1347740" cy="1507968"/>
            </a:xfrm>
          </p:grpSpPr>
          <p:sp>
            <p:nvSpPr>
              <p:cNvPr id="28" name="右箭头 15">
                <a:extLst>
                  <a:ext uri="{FF2B5EF4-FFF2-40B4-BE49-F238E27FC236}">
                    <a16:creationId xmlns:a16="http://schemas.microsoft.com/office/drawing/2014/main" xmlns="" id="{C70D8351-7232-4ADB-A352-09343E0D94ED}"/>
                  </a:ext>
                </a:extLst>
              </p:cNvPr>
              <p:cNvSpPr/>
              <p:nvPr/>
            </p:nvSpPr>
            <p:spPr>
              <a:xfrm>
                <a:off x="3969913" y="2894398"/>
                <a:ext cx="836747" cy="674365"/>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文本框 28">
                <a:extLst>
                  <a:ext uri="{FF2B5EF4-FFF2-40B4-BE49-F238E27FC236}">
                    <a16:creationId xmlns:a16="http://schemas.microsoft.com/office/drawing/2014/main" xmlns="" id="{DB7CAE6D-178B-470C-9AB4-52B44B30F185}"/>
                  </a:ext>
                </a:extLst>
              </p:cNvPr>
              <p:cNvSpPr txBox="1"/>
              <p:nvPr/>
            </p:nvSpPr>
            <p:spPr>
              <a:xfrm>
                <a:off x="3738654" y="3551282"/>
                <a:ext cx="1347740" cy="851084"/>
              </a:xfrm>
              <a:prstGeom prst="rect">
                <a:avLst/>
              </a:prstGeom>
              <a:noFill/>
            </p:spPr>
            <p:txBody>
              <a:bodyPr wrap="square" rtlCol="0">
                <a:spAutoFit/>
              </a:bodyPr>
              <a:lstStyle/>
              <a:p>
                <a:pPr algn="ctr" defTabSz="914034">
                  <a:defRPr/>
                </a:pPr>
                <a:r>
                  <a:rPr lang="ru-RU" sz="12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Постоянное инкрементное резервное копирование</a:t>
                </a:r>
              </a:p>
            </p:txBody>
          </p:sp>
        </p:grpSp>
        <p:sp>
          <p:nvSpPr>
            <p:cNvPr id="7" name="矩形 6">
              <a:extLst>
                <a:ext uri="{FF2B5EF4-FFF2-40B4-BE49-F238E27FC236}">
                  <a16:creationId xmlns:a16="http://schemas.microsoft.com/office/drawing/2014/main" xmlns="" id="{3CA76201-8A23-4639-9995-FD28863B3F25}"/>
                </a:ext>
              </a:extLst>
            </p:cNvPr>
            <p:cNvSpPr/>
            <p:nvPr/>
          </p:nvSpPr>
          <p:spPr>
            <a:xfrm>
              <a:off x="4436824" y="979073"/>
              <a:ext cx="3310039" cy="3135108"/>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3" name="组合 172">
              <a:extLst>
                <a:ext uri="{FF2B5EF4-FFF2-40B4-BE49-F238E27FC236}">
                  <a16:creationId xmlns:a16="http://schemas.microsoft.com/office/drawing/2014/main" xmlns="" id="{75DFCD0A-7DF3-4B0B-A27D-2BE89790F152}"/>
                </a:ext>
              </a:extLst>
            </p:cNvPr>
            <p:cNvGrpSpPr/>
            <p:nvPr/>
          </p:nvGrpSpPr>
          <p:grpSpPr>
            <a:xfrm>
              <a:off x="6823531" y="1176522"/>
              <a:ext cx="854231" cy="2559835"/>
              <a:chOff x="7202553" y="2163519"/>
              <a:chExt cx="598924" cy="3011783"/>
            </a:xfrm>
          </p:grpSpPr>
          <p:sp>
            <p:nvSpPr>
              <p:cNvPr id="18" name="圆角矩形 21">
                <a:extLst>
                  <a:ext uri="{FF2B5EF4-FFF2-40B4-BE49-F238E27FC236}">
                    <a16:creationId xmlns:a16="http://schemas.microsoft.com/office/drawing/2014/main" xmlns="" id="{B15E50CF-6D6E-44DC-8576-35FF16B72119}"/>
                  </a:ext>
                </a:extLst>
              </p:cNvPr>
              <p:cNvSpPr/>
              <p:nvPr/>
            </p:nvSpPr>
            <p:spPr>
              <a:xfrm>
                <a:off x="7202553" y="2163519"/>
                <a:ext cx="598924" cy="3011783"/>
              </a:xfrm>
              <a:prstGeom prst="roundRect">
                <a:avLst/>
              </a:prstGeom>
              <a:noFill/>
              <a:ln w="9525" cap="flat" cmpd="sng" algn="ctr">
                <a:solidFill>
                  <a:schemeClr val="bg1">
                    <a:lumMod val="65000"/>
                  </a:schemeClr>
                </a:solidFill>
                <a:prstDash val="sysDash"/>
              </a:ln>
              <a:effectLst/>
            </p:spPr>
            <p:txBody>
              <a:bodyPr rtlCol="0" anchor="ctr"/>
              <a:lstStyle/>
              <a:p>
                <a:pPr algn="ctr" defTabSz="914034">
                  <a:buClr>
                    <a:srgbClr val="CC9900"/>
                  </a:buClr>
                  <a:buFont typeface="Wingdings" pitchFamily="2" charset="2"/>
                  <a:buChar char="n"/>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 name="流程图: 磁盘 174">
                <a:extLst>
                  <a:ext uri="{FF2B5EF4-FFF2-40B4-BE49-F238E27FC236}">
                    <a16:creationId xmlns:a16="http://schemas.microsoft.com/office/drawing/2014/main" xmlns="" id="{A54AEA87-82A1-42C7-AA36-D8BAB42DBBFA}"/>
                  </a:ext>
                </a:extLst>
              </p:cNvPr>
              <p:cNvSpPr/>
              <p:nvPr/>
            </p:nvSpPr>
            <p:spPr>
              <a:xfrm>
                <a:off x="7287131" y="2338318"/>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0" name="流程图: 磁盘 175">
                <a:extLst>
                  <a:ext uri="{FF2B5EF4-FFF2-40B4-BE49-F238E27FC236}">
                    <a16:creationId xmlns:a16="http://schemas.microsoft.com/office/drawing/2014/main" xmlns="" id="{E9F014C3-64A2-41CF-A714-B8E53C3026FA}"/>
                  </a:ext>
                </a:extLst>
              </p:cNvPr>
              <p:cNvSpPr/>
              <p:nvPr/>
            </p:nvSpPr>
            <p:spPr>
              <a:xfrm>
                <a:off x="7287131" y="2986513"/>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1" name="流程图: 磁盘 176">
                <a:extLst>
                  <a:ext uri="{FF2B5EF4-FFF2-40B4-BE49-F238E27FC236}">
                    <a16:creationId xmlns:a16="http://schemas.microsoft.com/office/drawing/2014/main" xmlns="" id="{1E70BC70-15E6-4E5A-8BF0-FF0755E72E61}"/>
                  </a:ext>
                </a:extLst>
              </p:cNvPr>
              <p:cNvSpPr/>
              <p:nvPr/>
            </p:nvSpPr>
            <p:spPr>
              <a:xfrm>
                <a:off x="7287131" y="3634708"/>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流程图: 磁盘 177">
                <a:extLst>
                  <a:ext uri="{FF2B5EF4-FFF2-40B4-BE49-F238E27FC236}">
                    <a16:creationId xmlns:a16="http://schemas.microsoft.com/office/drawing/2014/main" xmlns="" id="{FBF7E62D-4AE4-4B3B-B685-33029D665E59}"/>
                  </a:ext>
                </a:extLst>
              </p:cNvPr>
              <p:cNvSpPr/>
              <p:nvPr/>
            </p:nvSpPr>
            <p:spPr>
              <a:xfrm>
                <a:off x="7287131" y="4463227"/>
                <a:ext cx="392511" cy="529811"/>
              </a:xfrm>
              <a:prstGeom prst="flowChartMagneticDisk">
                <a:avLst/>
              </a:prstGeom>
              <a:noFill/>
              <a:ln w="12700" cap="flat" cmpd="sng" algn="ctr">
                <a:solidFill>
                  <a:schemeClr val="bg1">
                    <a:lumMod val="65000"/>
                  </a:schemeClr>
                </a:solidFill>
                <a:prstDash val="sysDash"/>
                <a:miter lim="800000"/>
              </a:ln>
              <a:effectLst/>
            </p:spPr>
            <p:txBody>
              <a:bodyPr rtlCol="0" anchor="ctr"/>
              <a:lstStyle/>
              <a:p>
                <a:pPr algn="ctr" defTabSz="914034">
                  <a:defRPr/>
                </a:pPr>
                <a:endParaRPr lang="en-US" altLang="zh-CN" sz="1013"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文本框 22">
                <a:extLst>
                  <a:ext uri="{FF2B5EF4-FFF2-40B4-BE49-F238E27FC236}">
                    <a16:creationId xmlns:a16="http://schemas.microsoft.com/office/drawing/2014/main" xmlns="" id="{B94CB82F-B7AF-4B2F-BEA9-FF96E6B20F55}"/>
                  </a:ext>
                </a:extLst>
              </p:cNvPr>
              <p:cNvSpPr txBox="1"/>
              <p:nvPr/>
            </p:nvSpPr>
            <p:spPr>
              <a:xfrm>
                <a:off x="7258807" y="4172038"/>
                <a:ext cx="186794" cy="271586"/>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ru-RU" sz="900" b="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24" name="文本框 23">
                <a:extLst>
                  <a:ext uri="{FF2B5EF4-FFF2-40B4-BE49-F238E27FC236}">
                    <a16:creationId xmlns:a16="http://schemas.microsoft.com/office/drawing/2014/main" xmlns="" id="{DE9B817E-DEE4-42A4-86DA-87024062FF47}"/>
                  </a:ext>
                </a:extLst>
              </p:cNvPr>
              <p:cNvSpPr txBox="1"/>
              <p:nvPr/>
            </p:nvSpPr>
            <p:spPr>
              <a:xfrm>
                <a:off x="7216650" y="2488196"/>
                <a:ext cx="575019" cy="325904"/>
              </a:xfrm>
              <a:prstGeom prst="rect">
                <a:avLst/>
              </a:prstGeom>
              <a:noFill/>
            </p:spPr>
            <p:txBody>
              <a:bodyPr wrap="square" rtlCol="0">
                <a:spAutoFit/>
              </a:bodyPr>
              <a:lstStyle/>
              <a:p>
                <a:pPr algn="ctr" defTabSz="914034">
                  <a:defRPr/>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1</a:t>
                </a:r>
              </a:p>
            </p:txBody>
          </p:sp>
          <p:sp>
            <p:nvSpPr>
              <p:cNvPr id="25" name="文本框 24">
                <a:extLst>
                  <a:ext uri="{FF2B5EF4-FFF2-40B4-BE49-F238E27FC236}">
                    <a16:creationId xmlns:a16="http://schemas.microsoft.com/office/drawing/2014/main" xmlns="" id="{A618E624-377B-4D2C-859C-1DE4B5DC94F6}"/>
                  </a:ext>
                </a:extLst>
              </p:cNvPr>
              <p:cNvSpPr txBox="1"/>
              <p:nvPr/>
            </p:nvSpPr>
            <p:spPr>
              <a:xfrm>
                <a:off x="7216650" y="3106601"/>
                <a:ext cx="584826"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2</a:t>
                </a:r>
              </a:p>
            </p:txBody>
          </p:sp>
          <p:sp>
            <p:nvSpPr>
              <p:cNvPr id="26" name="文本框 25">
                <a:extLst>
                  <a:ext uri="{FF2B5EF4-FFF2-40B4-BE49-F238E27FC236}">
                    <a16:creationId xmlns:a16="http://schemas.microsoft.com/office/drawing/2014/main" xmlns="" id="{1AB5E934-395B-4F25-8277-10AF6DE6F5F4}"/>
                  </a:ext>
                </a:extLst>
              </p:cNvPr>
              <p:cNvSpPr txBox="1"/>
              <p:nvPr/>
            </p:nvSpPr>
            <p:spPr>
              <a:xfrm>
                <a:off x="7202553" y="3764561"/>
                <a:ext cx="575023"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3</a:t>
                </a:r>
              </a:p>
            </p:txBody>
          </p:sp>
          <p:sp>
            <p:nvSpPr>
              <p:cNvPr id="27" name="文本框 26">
                <a:extLst>
                  <a:ext uri="{FF2B5EF4-FFF2-40B4-BE49-F238E27FC236}">
                    <a16:creationId xmlns:a16="http://schemas.microsoft.com/office/drawing/2014/main" xmlns="" id="{2E62E67C-E817-4CA0-B7A2-8C2A5AB42352}"/>
                  </a:ext>
                </a:extLst>
              </p:cNvPr>
              <p:cNvSpPr txBox="1"/>
              <p:nvPr/>
            </p:nvSpPr>
            <p:spPr>
              <a:xfrm>
                <a:off x="7206663" y="4606600"/>
                <a:ext cx="575021" cy="325904"/>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tabLst/>
                  <a:defRPr kumimoji="0" sz="900" b="0" i="0" u="none" strike="noStrike" kern="0" cap="none" spc="0" normalizeH="0" baseline="0">
                    <a:ln>
                      <a:noFill/>
                    </a:ln>
                    <a:solidFill>
                      <a:prstClr val="black"/>
                    </a:solidFill>
                    <a:effectLst/>
                    <a:uLnTx/>
                    <a:uFillTx/>
                    <a:latin typeface="Arial" panose="020B0503020204020204" pitchFamily="34" charset="-122"/>
                    <a:ea typeface="微软雅黑" panose="020B0503020204020204" pitchFamily="34" charset="-122"/>
                  </a:defRPr>
                </a:lvl1pPr>
              </a:lstStyle>
              <a:p>
                <a:pPr algn="ctr" defTabSz="914034">
                  <a:defRPr/>
                </a:pPr>
                <a:r>
                  <a:rPr lang="ru-RU" sz="120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a:t>
                </a:r>
                <a:r>
                  <a:rPr lang="ru-RU" sz="1200" i="1">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n</a:t>
                </a:r>
              </a:p>
            </p:txBody>
          </p:sp>
        </p:grpSp>
        <p:sp>
          <p:nvSpPr>
            <p:cNvPr id="14" name="文本框 13">
              <a:extLst>
                <a:ext uri="{FF2B5EF4-FFF2-40B4-BE49-F238E27FC236}">
                  <a16:creationId xmlns:a16="http://schemas.microsoft.com/office/drawing/2014/main" xmlns="" id="{1E479183-100B-4838-B235-344BFD962BEE}"/>
                </a:ext>
              </a:extLst>
            </p:cNvPr>
            <p:cNvSpPr txBox="1"/>
            <p:nvPr/>
          </p:nvSpPr>
          <p:spPr>
            <a:xfrm>
              <a:off x="4448170" y="3034141"/>
              <a:ext cx="846707" cy="461665"/>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ru-RU"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Базовый</a:t>
              </a:r>
              <a:br>
                <a:rPr lang="ru-RU"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том</a:t>
              </a:r>
            </a:p>
          </p:txBody>
        </p:sp>
        <p:cxnSp>
          <p:nvCxnSpPr>
            <p:cNvPr id="15" name="直接箭头连接符 184">
              <a:extLst>
                <a:ext uri="{FF2B5EF4-FFF2-40B4-BE49-F238E27FC236}">
                  <a16:creationId xmlns:a16="http://schemas.microsoft.com/office/drawing/2014/main" xmlns="" id="{99D8AC51-BC5D-4373-B20A-49E833B13125}"/>
                </a:ext>
              </a:extLst>
            </p:cNvPr>
            <p:cNvCxnSpPr/>
            <p:nvPr/>
          </p:nvCxnSpPr>
          <p:spPr>
            <a:xfrm>
              <a:off x="5118602" y="2677396"/>
              <a:ext cx="575775" cy="0"/>
            </a:xfrm>
            <a:prstGeom prst="straightConnector1">
              <a:avLst/>
            </a:prstGeom>
            <a:noFill/>
            <a:ln w="38100" cap="flat" cmpd="sng" algn="ctr">
              <a:solidFill>
                <a:srgbClr val="0070C0"/>
              </a:solidFill>
              <a:prstDash val="solid"/>
              <a:miter lim="800000"/>
              <a:tailEnd type="triangle"/>
            </a:ln>
            <a:effectLst/>
          </p:spPr>
        </p:cxnSp>
        <p:sp>
          <p:nvSpPr>
            <p:cNvPr id="16" name="文本框 15">
              <a:extLst>
                <a:ext uri="{FF2B5EF4-FFF2-40B4-BE49-F238E27FC236}">
                  <a16:creationId xmlns:a16="http://schemas.microsoft.com/office/drawing/2014/main" xmlns="" id="{38B54C0E-74B1-4837-99E7-2B40360CC02F}"/>
                </a:ext>
              </a:extLst>
            </p:cNvPr>
            <p:cNvSpPr txBox="1"/>
            <p:nvPr/>
          </p:nvSpPr>
          <p:spPr>
            <a:xfrm>
              <a:off x="6675767" y="3763338"/>
              <a:ext cx="1144865" cy="276999"/>
            </a:xfrm>
            <a:prstGeom prst="rect">
              <a:avLst/>
            </a:prstGeom>
            <a:noFill/>
          </p:spPr>
          <p:txBody>
            <a:bodyPr wrap="non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defTabSz="914034">
                <a:defRPr/>
              </a:pPr>
              <a:r>
                <a:rPr lang="ru-RU" b="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Том-клон</a:t>
              </a:r>
            </a:p>
          </p:txBody>
        </p:sp>
        <p:sp>
          <p:nvSpPr>
            <p:cNvPr id="17" name="文本框 16">
              <a:extLst>
                <a:ext uri="{FF2B5EF4-FFF2-40B4-BE49-F238E27FC236}">
                  <a16:creationId xmlns:a16="http://schemas.microsoft.com/office/drawing/2014/main" xmlns="" id="{1730AA67-F1A9-4151-8F31-FA94633343DB}"/>
                </a:ext>
              </a:extLst>
            </p:cNvPr>
            <p:cNvSpPr txBox="1"/>
            <p:nvPr/>
          </p:nvSpPr>
          <p:spPr>
            <a:xfrm>
              <a:off x="4957948" y="2699397"/>
              <a:ext cx="869149" cy="461665"/>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ru-RU" b="0" dirty="0" smtClean="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Мгн. </a:t>
              </a:r>
              <a:r>
                <a:rPr lang="ru-RU"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снимок</a:t>
              </a:r>
            </a:p>
          </p:txBody>
        </p:sp>
        <p:sp>
          <p:nvSpPr>
            <p:cNvPr id="31" name="文本框 30">
              <a:extLst>
                <a:ext uri="{FF2B5EF4-FFF2-40B4-BE49-F238E27FC236}">
                  <a16:creationId xmlns:a16="http://schemas.microsoft.com/office/drawing/2014/main" xmlns="" id="{E0C140D5-521C-4905-B1CF-9B57323A1B39}"/>
                </a:ext>
              </a:extLst>
            </p:cNvPr>
            <p:cNvSpPr txBox="1"/>
            <p:nvPr/>
          </p:nvSpPr>
          <p:spPr>
            <a:xfrm>
              <a:off x="7723907" y="2181366"/>
              <a:ext cx="1414552" cy="1015663"/>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ru-RU"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Подключение и восстановление данных за несколько минут</a:t>
              </a:r>
            </a:p>
          </p:txBody>
        </p:sp>
        <p:sp>
          <p:nvSpPr>
            <p:cNvPr id="34" name="矩形 33">
              <a:extLst>
                <a:ext uri="{FF2B5EF4-FFF2-40B4-BE49-F238E27FC236}">
                  <a16:creationId xmlns:a16="http://schemas.microsoft.com/office/drawing/2014/main" xmlns="" id="{FFF8652D-E8FE-491A-B646-8F4F67193FFD}"/>
                </a:ext>
              </a:extLst>
            </p:cNvPr>
            <p:cNvSpPr/>
            <p:nvPr/>
          </p:nvSpPr>
          <p:spPr>
            <a:xfrm>
              <a:off x="9124242" y="979073"/>
              <a:ext cx="2335921" cy="2038715"/>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1399"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矩形 34">
              <a:extLst>
                <a:ext uri="{FF2B5EF4-FFF2-40B4-BE49-F238E27FC236}">
                  <a16:creationId xmlns:a16="http://schemas.microsoft.com/office/drawing/2014/main" xmlns="" id="{C510422B-B14D-46B0-8DD2-5B0C368E41F7}"/>
                </a:ext>
              </a:extLst>
            </p:cNvPr>
            <p:cNvSpPr/>
            <p:nvPr/>
          </p:nvSpPr>
          <p:spPr>
            <a:xfrm>
              <a:off x="9270999" y="1175868"/>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Быстрое восстановление</a:t>
              </a:r>
            </a:p>
          </p:txBody>
        </p:sp>
        <p:sp>
          <p:nvSpPr>
            <p:cNvPr id="36" name="矩形 35">
              <a:extLst>
                <a:ext uri="{FF2B5EF4-FFF2-40B4-BE49-F238E27FC236}">
                  <a16:creationId xmlns:a16="http://schemas.microsoft.com/office/drawing/2014/main" xmlns="" id="{FE49B190-D090-4A3C-919C-ED2962B55396}"/>
                </a:ext>
              </a:extLst>
            </p:cNvPr>
            <p:cNvSpPr/>
            <p:nvPr/>
          </p:nvSpPr>
          <p:spPr>
            <a:xfrm>
              <a:off x="9270999" y="1776261"/>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Разработка и тестирование</a:t>
              </a:r>
            </a:p>
          </p:txBody>
        </p:sp>
        <p:sp>
          <p:nvSpPr>
            <p:cNvPr id="37" name="矩形 36">
              <a:extLst>
                <a:ext uri="{FF2B5EF4-FFF2-40B4-BE49-F238E27FC236}">
                  <a16:creationId xmlns:a16="http://schemas.microsoft.com/office/drawing/2014/main" xmlns="" id="{D4F9AD74-F15C-4394-B86C-C3512EF2605C}"/>
                </a:ext>
              </a:extLst>
            </p:cNvPr>
            <p:cNvSpPr/>
            <p:nvPr/>
          </p:nvSpPr>
          <p:spPr>
            <a:xfrm>
              <a:off x="9270999" y="2355979"/>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Извлечение данных приложений</a:t>
              </a:r>
            </a:p>
          </p:txBody>
        </p:sp>
        <p:sp>
          <p:nvSpPr>
            <p:cNvPr id="33" name="右箭头 49">
              <a:extLst>
                <a:ext uri="{FF2B5EF4-FFF2-40B4-BE49-F238E27FC236}">
                  <a16:creationId xmlns:a16="http://schemas.microsoft.com/office/drawing/2014/main" xmlns="" id="{BCCF71E2-4262-4B11-8B65-586949714602}"/>
                </a:ext>
              </a:extLst>
            </p:cNvPr>
            <p:cNvSpPr/>
            <p:nvPr/>
          </p:nvSpPr>
          <p:spPr>
            <a:xfrm>
              <a:off x="7953301" y="1633530"/>
              <a:ext cx="1100811" cy="611761"/>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clock-needles_73440">
              <a:extLst>
                <a:ext uri="{FF2B5EF4-FFF2-40B4-BE49-F238E27FC236}">
                  <a16:creationId xmlns:a16="http://schemas.microsoft.com/office/drawing/2014/main" xmlns="" id="{9CD94F39-56D1-45E4-9F34-DA9293F6BD28}"/>
                </a:ext>
              </a:extLst>
            </p:cNvPr>
            <p:cNvSpPr>
              <a:spLocks noChangeAspect="1"/>
            </p:cNvSpPr>
            <p:nvPr/>
          </p:nvSpPr>
          <p:spPr bwMode="auto">
            <a:xfrm>
              <a:off x="8229602" y="1264458"/>
              <a:ext cx="374182" cy="369070"/>
            </a:xfrm>
            <a:custGeom>
              <a:avLst/>
              <a:gdLst>
                <a:gd name="connsiteX0" fmla="*/ 217580 w 604251"/>
                <a:gd name="connsiteY0" fmla="*/ 134237 h 603334"/>
                <a:gd name="connsiteX1" fmla="*/ 230116 w 604251"/>
                <a:gd name="connsiteY1" fmla="*/ 142936 h 603334"/>
                <a:gd name="connsiteX2" fmla="*/ 319480 w 604251"/>
                <a:gd name="connsiteY2" fmla="*/ 281915 h 603334"/>
                <a:gd name="connsiteX3" fmla="*/ 430489 w 604251"/>
                <a:gd name="connsiteY3" fmla="*/ 281915 h 603334"/>
                <a:gd name="connsiteX4" fmla="*/ 450348 w 604251"/>
                <a:gd name="connsiteY4" fmla="*/ 301741 h 603334"/>
                <a:gd name="connsiteX5" fmla="*/ 430489 w 604251"/>
                <a:gd name="connsiteY5" fmla="*/ 321567 h 603334"/>
                <a:gd name="connsiteX6" fmla="*/ 308756 w 604251"/>
                <a:gd name="connsiteY6" fmla="*/ 321567 h 603334"/>
                <a:gd name="connsiteX7" fmla="*/ 308557 w 604251"/>
                <a:gd name="connsiteY7" fmla="*/ 321567 h 603334"/>
                <a:gd name="connsiteX8" fmla="*/ 306373 w 604251"/>
                <a:gd name="connsiteY8" fmla="*/ 321369 h 603334"/>
                <a:gd name="connsiteX9" fmla="*/ 305777 w 604251"/>
                <a:gd name="connsiteY9" fmla="*/ 321369 h 603334"/>
                <a:gd name="connsiteX10" fmla="*/ 304189 w 604251"/>
                <a:gd name="connsiteY10" fmla="*/ 320972 h 603334"/>
                <a:gd name="connsiteX11" fmla="*/ 303394 w 604251"/>
                <a:gd name="connsiteY11" fmla="*/ 320774 h 603334"/>
                <a:gd name="connsiteX12" fmla="*/ 301806 w 604251"/>
                <a:gd name="connsiteY12" fmla="*/ 320378 h 603334"/>
                <a:gd name="connsiteX13" fmla="*/ 301210 w 604251"/>
                <a:gd name="connsiteY13" fmla="*/ 320179 h 603334"/>
                <a:gd name="connsiteX14" fmla="*/ 299422 w 604251"/>
                <a:gd name="connsiteY14" fmla="*/ 319188 h 603334"/>
                <a:gd name="connsiteX15" fmla="*/ 299224 w 604251"/>
                <a:gd name="connsiteY15" fmla="*/ 319188 h 603334"/>
                <a:gd name="connsiteX16" fmla="*/ 297437 w 604251"/>
                <a:gd name="connsiteY16" fmla="*/ 317998 h 603334"/>
                <a:gd name="connsiteX17" fmla="*/ 296841 w 604251"/>
                <a:gd name="connsiteY17" fmla="*/ 317602 h 603334"/>
                <a:gd name="connsiteX18" fmla="*/ 295649 w 604251"/>
                <a:gd name="connsiteY18" fmla="*/ 316611 h 603334"/>
                <a:gd name="connsiteX19" fmla="*/ 295054 w 604251"/>
                <a:gd name="connsiteY19" fmla="*/ 316016 h 603334"/>
                <a:gd name="connsiteX20" fmla="*/ 293862 w 604251"/>
                <a:gd name="connsiteY20" fmla="*/ 314826 h 603334"/>
                <a:gd name="connsiteX21" fmla="*/ 293465 w 604251"/>
                <a:gd name="connsiteY21" fmla="*/ 314430 h 603334"/>
                <a:gd name="connsiteX22" fmla="*/ 292075 w 604251"/>
                <a:gd name="connsiteY22" fmla="*/ 312447 h 603334"/>
                <a:gd name="connsiteX23" fmla="*/ 291876 w 604251"/>
                <a:gd name="connsiteY23" fmla="*/ 312447 h 603334"/>
                <a:gd name="connsiteX24" fmla="*/ 196555 w 604251"/>
                <a:gd name="connsiteY24" fmla="*/ 164348 h 603334"/>
                <a:gd name="connsiteX25" fmla="*/ 202512 w 604251"/>
                <a:gd name="connsiteY25" fmla="*/ 136988 h 603334"/>
                <a:gd name="connsiteX26" fmla="*/ 217580 w 604251"/>
                <a:gd name="connsiteY26" fmla="*/ 134237 h 603334"/>
                <a:gd name="connsiteX27" fmla="*/ 282368 w 604251"/>
                <a:gd name="connsiteY27" fmla="*/ 40447 h 603334"/>
                <a:gd name="connsiteX28" fmla="*/ 40508 w 604251"/>
                <a:gd name="connsiteY28" fmla="*/ 281939 h 603334"/>
                <a:gd name="connsiteX29" fmla="*/ 80818 w 604251"/>
                <a:gd name="connsiteY29" fmla="*/ 281939 h 603334"/>
                <a:gd name="connsiteX30" fmla="*/ 100675 w 604251"/>
                <a:gd name="connsiteY30" fmla="*/ 301766 h 603334"/>
                <a:gd name="connsiteX31" fmla="*/ 80818 w 604251"/>
                <a:gd name="connsiteY31" fmla="*/ 321593 h 603334"/>
                <a:gd name="connsiteX32" fmla="*/ 40508 w 604251"/>
                <a:gd name="connsiteY32" fmla="*/ 321593 h 603334"/>
                <a:gd name="connsiteX33" fmla="*/ 282368 w 604251"/>
                <a:gd name="connsiteY33" fmla="*/ 563085 h 603334"/>
                <a:gd name="connsiteX34" fmla="*/ 282368 w 604251"/>
                <a:gd name="connsiteY34" fmla="*/ 522638 h 603334"/>
                <a:gd name="connsiteX35" fmla="*/ 302225 w 604251"/>
                <a:gd name="connsiteY35" fmla="*/ 502811 h 603334"/>
                <a:gd name="connsiteX36" fmla="*/ 322082 w 604251"/>
                <a:gd name="connsiteY36" fmla="*/ 522638 h 603334"/>
                <a:gd name="connsiteX37" fmla="*/ 322082 w 604251"/>
                <a:gd name="connsiteY37" fmla="*/ 563085 h 603334"/>
                <a:gd name="connsiteX38" fmla="*/ 563941 w 604251"/>
                <a:gd name="connsiteY38" fmla="*/ 321593 h 603334"/>
                <a:gd name="connsiteX39" fmla="*/ 523433 w 604251"/>
                <a:gd name="connsiteY39" fmla="*/ 321593 h 603334"/>
                <a:gd name="connsiteX40" fmla="*/ 503576 w 604251"/>
                <a:gd name="connsiteY40" fmla="*/ 301766 h 603334"/>
                <a:gd name="connsiteX41" fmla="*/ 523433 w 604251"/>
                <a:gd name="connsiteY41" fmla="*/ 281939 h 603334"/>
                <a:gd name="connsiteX42" fmla="*/ 563941 w 604251"/>
                <a:gd name="connsiteY42" fmla="*/ 281939 h 603334"/>
                <a:gd name="connsiteX43" fmla="*/ 322082 w 604251"/>
                <a:gd name="connsiteY43" fmla="*/ 40447 h 603334"/>
                <a:gd name="connsiteX44" fmla="*/ 322082 w 604251"/>
                <a:gd name="connsiteY44" fmla="*/ 80696 h 603334"/>
                <a:gd name="connsiteX45" fmla="*/ 302225 w 604251"/>
                <a:gd name="connsiteY45" fmla="*/ 100523 h 603334"/>
                <a:gd name="connsiteX46" fmla="*/ 282368 w 604251"/>
                <a:gd name="connsiteY46" fmla="*/ 80696 h 603334"/>
                <a:gd name="connsiteX47" fmla="*/ 302225 w 604251"/>
                <a:gd name="connsiteY47" fmla="*/ 0 h 603334"/>
                <a:gd name="connsiteX48" fmla="*/ 604251 w 604251"/>
                <a:gd name="connsiteY48" fmla="*/ 301766 h 603334"/>
                <a:gd name="connsiteX49" fmla="*/ 302225 w 604251"/>
                <a:gd name="connsiteY49" fmla="*/ 603334 h 603334"/>
                <a:gd name="connsiteX50" fmla="*/ 0 w 604251"/>
                <a:gd name="connsiteY50" fmla="*/ 301766 h 603334"/>
                <a:gd name="connsiteX51" fmla="*/ 302225 w 604251"/>
                <a:gd name="connsiteY51" fmla="*/ 0 h 60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4251" h="603334">
                  <a:moveTo>
                    <a:pt x="217580" y="134237"/>
                  </a:moveTo>
                  <a:cubicBezTo>
                    <a:pt x="222570" y="135303"/>
                    <a:pt x="227137" y="138277"/>
                    <a:pt x="230116" y="142936"/>
                  </a:cubicBezTo>
                  <a:lnTo>
                    <a:pt x="319480" y="281915"/>
                  </a:lnTo>
                  <a:lnTo>
                    <a:pt x="430489" y="281915"/>
                  </a:lnTo>
                  <a:cubicBezTo>
                    <a:pt x="441412" y="281915"/>
                    <a:pt x="450348" y="290639"/>
                    <a:pt x="450348" y="301741"/>
                  </a:cubicBezTo>
                  <a:cubicBezTo>
                    <a:pt x="450348" y="312645"/>
                    <a:pt x="441412" y="321567"/>
                    <a:pt x="430489" y="321567"/>
                  </a:cubicBezTo>
                  <a:lnTo>
                    <a:pt x="308756" y="321567"/>
                  </a:lnTo>
                  <a:cubicBezTo>
                    <a:pt x="308557" y="321567"/>
                    <a:pt x="308557" y="321567"/>
                    <a:pt x="308557" y="321567"/>
                  </a:cubicBezTo>
                  <a:cubicBezTo>
                    <a:pt x="307763" y="321567"/>
                    <a:pt x="307167" y="321369"/>
                    <a:pt x="306373" y="321369"/>
                  </a:cubicBezTo>
                  <a:cubicBezTo>
                    <a:pt x="306174" y="321369"/>
                    <a:pt x="305976" y="321369"/>
                    <a:pt x="305777" y="321369"/>
                  </a:cubicBezTo>
                  <a:cubicBezTo>
                    <a:pt x="305181" y="321171"/>
                    <a:pt x="304586" y="321171"/>
                    <a:pt x="304189" y="320972"/>
                  </a:cubicBezTo>
                  <a:cubicBezTo>
                    <a:pt x="303990" y="320972"/>
                    <a:pt x="303593" y="320774"/>
                    <a:pt x="303394" y="320774"/>
                  </a:cubicBezTo>
                  <a:cubicBezTo>
                    <a:pt x="302997" y="320576"/>
                    <a:pt x="302401" y="320576"/>
                    <a:pt x="301806" y="320378"/>
                  </a:cubicBezTo>
                  <a:cubicBezTo>
                    <a:pt x="301607" y="320179"/>
                    <a:pt x="301408" y="320179"/>
                    <a:pt x="301210" y="320179"/>
                  </a:cubicBezTo>
                  <a:cubicBezTo>
                    <a:pt x="300614" y="319783"/>
                    <a:pt x="300018" y="319584"/>
                    <a:pt x="299422" y="319188"/>
                  </a:cubicBezTo>
                  <a:cubicBezTo>
                    <a:pt x="299422" y="319188"/>
                    <a:pt x="299224" y="319188"/>
                    <a:pt x="299224" y="319188"/>
                  </a:cubicBezTo>
                  <a:cubicBezTo>
                    <a:pt x="298628" y="318791"/>
                    <a:pt x="298032" y="318395"/>
                    <a:pt x="297437" y="317998"/>
                  </a:cubicBezTo>
                  <a:cubicBezTo>
                    <a:pt x="297238" y="317800"/>
                    <a:pt x="297039" y="317602"/>
                    <a:pt x="296841" y="317602"/>
                  </a:cubicBezTo>
                  <a:cubicBezTo>
                    <a:pt x="296444" y="317205"/>
                    <a:pt x="296047" y="317007"/>
                    <a:pt x="295649" y="316611"/>
                  </a:cubicBezTo>
                  <a:cubicBezTo>
                    <a:pt x="295451" y="316412"/>
                    <a:pt x="295252" y="316214"/>
                    <a:pt x="295054" y="316016"/>
                  </a:cubicBezTo>
                  <a:cubicBezTo>
                    <a:pt x="294458" y="315619"/>
                    <a:pt x="294259" y="315223"/>
                    <a:pt x="293862" y="314826"/>
                  </a:cubicBezTo>
                  <a:cubicBezTo>
                    <a:pt x="293663" y="314628"/>
                    <a:pt x="293465" y="314628"/>
                    <a:pt x="293465" y="314430"/>
                  </a:cubicBezTo>
                  <a:cubicBezTo>
                    <a:pt x="292869" y="313835"/>
                    <a:pt x="292472" y="313240"/>
                    <a:pt x="292075" y="312447"/>
                  </a:cubicBezTo>
                  <a:cubicBezTo>
                    <a:pt x="292075" y="312447"/>
                    <a:pt x="291876" y="312447"/>
                    <a:pt x="291876" y="312447"/>
                  </a:cubicBezTo>
                  <a:lnTo>
                    <a:pt x="196555" y="164348"/>
                  </a:lnTo>
                  <a:cubicBezTo>
                    <a:pt x="190597" y="155228"/>
                    <a:pt x="193377" y="142936"/>
                    <a:pt x="202512" y="136988"/>
                  </a:cubicBezTo>
                  <a:cubicBezTo>
                    <a:pt x="207179" y="134014"/>
                    <a:pt x="212591" y="133171"/>
                    <a:pt x="217580" y="134237"/>
                  </a:cubicBezTo>
                  <a:close/>
                  <a:moveTo>
                    <a:pt x="282368" y="40447"/>
                  </a:moveTo>
                  <a:cubicBezTo>
                    <a:pt x="153297" y="50162"/>
                    <a:pt x="50238" y="153064"/>
                    <a:pt x="40508" y="281939"/>
                  </a:cubicBezTo>
                  <a:lnTo>
                    <a:pt x="80818" y="281939"/>
                  </a:lnTo>
                  <a:cubicBezTo>
                    <a:pt x="91740" y="281939"/>
                    <a:pt x="100675" y="290663"/>
                    <a:pt x="100675" y="301766"/>
                  </a:cubicBezTo>
                  <a:cubicBezTo>
                    <a:pt x="100675" y="312671"/>
                    <a:pt x="91740" y="321593"/>
                    <a:pt x="80818" y="321593"/>
                  </a:cubicBezTo>
                  <a:lnTo>
                    <a:pt x="40508" y="321593"/>
                  </a:lnTo>
                  <a:cubicBezTo>
                    <a:pt x="50238" y="450270"/>
                    <a:pt x="153297" y="553370"/>
                    <a:pt x="282368" y="563085"/>
                  </a:cubicBezTo>
                  <a:lnTo>
                    <a:pt x="282368" y="522638"/>
                  </a:lnTo>
                  <a:cubicBezTo>
                    <a:pt x="282368" y="511734"/>
                    <a:pt x="291105" y="502811"/>
                    <a:pt x="302225" y="502811"/>
                  </a:cubicBezTo>
                  <a:cubicBezTo>
                    <a:pt x="313146" y="502811"/>
                    <a:pt x="322082" y="511734"/>
                    <a:pt x="322082" y="522638"/>
                  </a:cubicBezTo>
                  <a:lnTo>
                    <a:pt x="322082" y="563085"/>
                  </a:lnTo>
                  <a:cubicBezTo>
                    <a:pt x="450954" y="553370"/>
                    <a:pt x="554211" y="450270"/>
                    <a:pt x="563941" y="321593"/>
                  </a:cubicBezTo>
                  <a:lnTo>
                    <a:pt x="523433" y="321593"/>
                  </a:lnTo>
                  <a:cubicBezTo>
                    <a:pt x="512511" y="321593"/>
                    <a:pt x="503576" y="312671"/>
                    <a:pt x="503576" y="301766"/>
                  </a:cubicBezTo>
                  <a:cubicBezTo>
                    <a:pt x="503576" y="290663"/>
                    <a:pt x="512511" y="281939"/>
                    <a:pt x="523433" y="281939"/>
                  </a:cubicBezTo>
                  <a:lnTo>
                    <a:pt x="563941" y="281939"/>
                  </a:lnTo>
                  <a:cubicBezTo>
                    <a:pt x="554211" y="153064"/>
                    <a:pt x="450954" y="50162"/>
                    <a:pt x="322082" y="40447"/>
                  </a:cubicBezTo>
                  <a:lnTo>
                    <a:pt x="322082" y="80696"/>
                  </a:lnTo>
                  <a:cubicBezTo>
                    <a:pt x="322082" y="91600"/>
                    <a:pt x="313146" y="100523"/>
                    <a:pt x="302225" y="100523"/>
                  </a:cubicBezTo>
                  <a:cubicBezTo>
                    <a:pt x="291105" y="100523"/>
                    <a:pt x="282368" y="91600"/>
                    <a:pt x="282368" y="80696"/>
                  </a:cubicBezTo>
                  <a:close/>
                  <a:moveTo>
                    <a:pt x="302225" y="0"/>
                  </a:moveTo>
                  <a:cubicBezTo>
                    <a:pt x="468826" y="0"/>
                    <a:pt x="604251" y="135418"/>
                    <a:pt x="604251" y="301766"/>
                  </a:cubicBezTo>
                  <a:cubicBezTo>
                    <a:pt x="604251" y="468114"/>
                    <a:pt x="468826" y="603334"/>
                    <a:pt x="302225" y="603334"/>
                  </a:cubicBezTo>
                  <a:cubicBezTo>
                    <a:pt x="135624" y="603334"/>
                    <a:pt x="0" y="468114"/>
                    <a:pt x="0" y="301766"/>
                  </a:cubicBezTo>
                  <a:cubicBezTo>
                    <a:pt x="0" y="135418"/>
                    <a:pt x="135624" y="0"/>
                    <a:pt x="302225" y="0"/>
                  </a:cubicBezTo>
                  <a:close/>
                </a:path>
              </a:pathLst>
            </a:custGeom>
            <a:solidFill>
              <a:schemeClr val="bg1">
                <a:lumMod val="50000"/>
              </a:schemeClr>
            </a:solidFill>
            <a:ln>
              <a:noFill/>
            </a:ln>
          </p:spPr>
          <p:txBody>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圆角 58">
              <a:extLst>
                <a:ext uri="{FF2B5EF4-FFF2-40B4-BE49-F238E27FC236}">
                  <a16:creationId xmlns:a16="http://schemas.microsoft.com/office/drawing/2014/main" xmlns="" id="{6ECAE4AA-37D6-401E-B528-15C3BAFF205B}"/>
                </a:ext>
              </a:extLst>
            </p:cNvPr>
            <p:cNvSpPr/>
            <p:nvPr/>
          </p:nvSpPr>
          <p:spPr>
            <a:xfrm>
              <a:off x="736869" y="1100381"/>
              <a:ext cx="2615860" cy="3013800"/>
            </a:xfrm>
            <a:prstGeom prst="roundRect">
              <a:avLst>
                <a:gd name="adj" fmla="val 4244"/>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endParaRPr lang="en-US" altLang="zh-CN" sz="1799"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1" name="文本框 60">
              <a:extLst>
                <a:ext uri="{FF2B5EF4-FFF2-40B4-BE49-F238E27FC236}">
                  <a16:creationId xmlns:a16="http://schemas.microsoft.com/office/drawing/2014/main" xmlns="" id="{8971AC74-1D2E-4C37-8FF1-6B3CE4808F0C}"/>
                </a:ext>
              </a:extLst>
            </p:cNvPr>
            <p:cNvSpPr txBox="1"/>
            <p:nvPr/>
          </p:nvSpPr>
          <p:spPr>
            <a:xfrm>
              <a:off x="1665852" y="1280060"/>
              <a:ext cx="795411" cy="338426"/>
            </a:xfrm>
            <a:prstGeom prst="rect">
              <a:avLst/>
            </a:prstGeom>
            <a:noFill/>
          </p:spPr>
          <p:txBody>
            <a:bodyPr wrap="none" rtlCol="0">
              <a:spAutoFit/>
            </a:bodyPr>
            <a:lstStyle/>
            <a:p>
              <a:pPr algn="ctr" defTabSz="914034"/>
              <a:r>
                <a:rPr lang="ru-RU" sz="15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a:t>
              </a:r>
            </a:p>
          </p:txBody>
        </p:sp>
        <p:sp>
          <p:nvSpPr>
            <p:cNvPr id="62" name="文本框 61">
              <a:extLst>
                <a:ext uri="{FF2B5EF4-FFF2-40B4-BE49-F238E27FC236}">
                  <a16:creationId xmlns:a16="http://schemas.microsoft.com/office/drawing/2014/main" xmlns="" id="{1876B541-ED4F-4A05-963D-265B07253F18}"/>
                </a:ext>
              </a:extLst>
            </p:cNvPr>
            <p:cNvSpPr txBox="1"/>
            <p:nvPr/>
          </p:nvSpPr>
          <p:spPr>
            <a:xfrm>
              <a:off x="1462271" y="2402744"/>
              <a:ext cx="1202573" cy="338426"/>
            </a:xfrm>
            <a:prstGeom prst="rect">
              <a:avLst/>
            </a:prstGeom>
            <a:noFill/>
          </p:spPr>
          <p:txBody>
            <a:bodyPr wrap="none" rtlCol="0">
              <a:spAutoFit/>
            </a:bodyPr>
            <a:lstStyle/>
            <a:p>
              <a:pPr algn="ctr" defTabSz="914034"/>
              <a:r>
                <a:rPr lang="ru-RU" sz="15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SQL Server</a:t>
              </a:r>
            </a:p>
          </p:txBody>
        </p:sp>
        <p:sp>
          <p:nvSpPr>
            <p:cNvPr id="63" name="矩形 62">
              <a:extLst>
                <a:ext uri="{FF2B5EF4-FFF2-40B4-BE49-F238E27FC236}">
                  <a16:creationId xmlns:a16="http://schemas.microsoft.com/office/drawing/2014/main" xmlns="" id="{AD0C2CD7-8440-4B85-9B62-598CAFDF0C71}"/>
                </a:ext>
              </a:extLst>
            </p:cNvPr>
            <p:cNvSpPr/>
            <p:nvPr/>
          </p:nvSpPr>
          <p:spPr>
            <a:xfrm>
              <a:off x="1441432" y="1817837"/>
              <a:ext cx="1244251" cy="338426"/>
            </a:xfrm>
            <a:prstGeom prst="rect">
              <a:avLst/>
            </a:prstGeom>
          </p:spPr>
          <p:txBody>
            <a:bodyPr wrap="none">
              <a:spAutoFit/>
            </a:bodyPr>
            <a:lstStyle/>
            <a:p>
              <a:pPr algn="ctr" defTabSz="914034"/>
              <a:r>
                <a:rPr lang="ru-RU" sz="15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 RAC</a:t>
              </a:r>
            </a:p>
          </p:txBody>
        </p:sp>
        <p:sp>
          <p:nvSpPr>
            <p:cNvPr id="64" name="矩形 63">
              <a:extLst>
                <a:ext uri="{FF2B5EF4-FFF2-40B4-BE49-F238E27FC236}">
                  <a16:creationId xmlns:a16="http://schemas.microsoft.com/office/drawing/2014/main" xmlns="" id="{8C8C3B49-10D0-475B-8F85-5E99BCD6D3B9}"/>
                </a:ext>
              </a:extLst>
            </p:cNvPr>
            <p:cNvSpPr/>
            <p:nvPr/>
          </p:nvSpPr>
          <p:spPr>
            <a:xfrm>
              <a:off x="1581695" y="2931111"/>
              <a:ext cx="963725" cy="338426"/>
            </a:xfrm>
            <a:prstGeom prst="rect">
              <a:avLst/>
            </a:prstGeom>
          </p:spPr>
          <p:txBody>
            <a:bodyPr wrap="none">
              <a:spAutoFit/>
            </a:bodyPr>
            <a:lstStyle/>
            <a:p>
              <a:pPr algn="ctr" defTabSz="914034"/>
              <a:r>
                <a:rPr lang="ru-RU" sz="15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VMware</a:t>
              </a:r>
            </a:p>
          </p:txBody>
        </p:sp>
        <p:sp>
          <p:nvSpPr>
            <p:cNvPr id="65" name="矩形 64">
              <a:extLst>
                <a:ext uri="{FF2B5EF4-FFF2-40B4-BE49-F238E27FC236}">
                  <a16:creationId xmlns:a16="http://schemas.microsoft.com/office/drawing/2014/main" xmlns="" id="{97C84E23-8CB3-40F1-AB80-B0D5924D78A9}"/>
                </a:ext>
              </a:extLst>
            </p:cNvPr>
            <p:cNvSpPr/>
            <p:nvPr/>
          </p:nvSpPr>
          <p:spPr>
            <a:xfrm>
              <a:off x="686724" y="3480507"/>
              <a:ext cx="2753666" cy="338426"/>
            </a:xfrm>
            <a:prstGeom prst="rect">
              <a:avLst/>
            </a:prstGeom>
          </p:spPr>
          <p:txBody>
            <a:bodyPr wrap="square">
              <a:spAutoFit/>
            </a:bodyPr>
            <a:lstStyle/>
            <a:p>
              <a:pPr algn="ctr" defTabSz="914034"/>
              <a:r>
                <a:rPr lang="ru-RU" sz="15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Файловая система Windows NTFS</a:t>
              </a:r>
            </a:p>
          </p:txBody>
        </p:sp>
        <p:sp>
          <p:nvSpPr>
            <p:cNvPr id="45" name="圆角矩形 161"/>
            <p:cNvSpPr/>
            <p:nvPr/>
          </p:nvSpPr>
          <p:spPr>
            <a:xfrm>
              <a:off x="5694786" y="1347444"/>
              <a:ext cx="806055" cy="363033"/>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ru-RU" sz="1200" dirty="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снимка 1</a:t>
              </a:r>
            </a:p>
          </p:txBody>
        </p:sp>
        <p:sp>
          <p:nvSpPr>
            <p:cNvPr id="50" name="圆角矩形 161"/>
            <p:cNvSpPr/>
            <p:nvPr/>
          </p:nvSpPr>
          <p:spPr>
            <a:xfrm>
              <a:off x="5694786" y="3361602"/>
              <a:ext cx="806055" cy="365709"/>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ru-RU" sz="12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снимка 1</a:t>
              </a:r>
            </a:p>
          </p:txBody>
        </p:sp>
        <p:sp>
          <p:nvSpPr>
            <p:cNvPr id="51" name="圆角矩形 161"/>
            <p:cNvSpPr/>
            <p:nvPr/>
          </p:nvSpPr>
          <p:spPr>
            <a:xfrm>
              <a:off x="5694786" y="2879843"/>
              <a:ext cx="824151" cy="342114"/>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ru-RU" sz="12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снимка 1</a:t>
              </a:r>
            </a:p>
          </p:txBody>
        </p:sp>
        <p:sp>
          <p:nvSpPr>
            <p:cNvPr id="52" name="圆角矩形 161"/>
            <p:cNvSpPr/>
            <p:nvPr/>
          </p:nvSpPr>
          <p:spPr>
            <a:xfrm>
              <a:off x="5702605" y="1876019"/>
              <a:ext cx="798236" cy="342744"/>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ru-RU" sz="12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снимка 1</a:t>
              </a:r>
            </a:p>
          </p:txBody>
        </p:sp>
        <p:sp>
          <p:nvSpPr>
            <p:cNvPr id="53" name="圆角矩形 161"/>
            <p:cNvSpPr/>
            <p:nvPr/>
          </p:nvSpPr>
          <p:spPr>
            <a:xfrm>
              <a:off x="5702606" y="2378195"/>
              <a:ext cx="816332" cy="342115"/>
            </a:xfrm>
            <a:prstGeom prst="roundRect">
              <a:avLst/>
            </a:prstGeom>
            <a:noFill/>
            <a:ln w="12700" cap="flat" cmpd="sng" algn="ctr">
              <a:solidFill>
                <a:srgbClr val="0070C0"/>
              </a:solidFill>
              <a:prstDash val="solid"/>
              <a:miter lim="800000"/>
            </a:ln>
            <a:effectLst/>
          </p:spPr>
          <p:txBody>
            <a:bodyPr lIns="36000" rIns="36000" rtlCol="0" anchor="ctr"/>
            <a:lstStyle/>
            <a:p>
              <a:pPr algn="ctr" defTabSz="913646">
                <a:defRPr/>
              </a:pPr>
              <a:r>
                <a:rPr lang="ru-RU" sz="1200">
                  <a:solidFill>
                    <a:prstClr val="black"/>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Копия снимка 1</a:t>
              </a:r>
            </a:p>
          </p:txBody>
        </p:sp>
        <p:cxnSp>
          <p:nvCxnSpPr>
            <p:cNvPr id="54" name="直接箭头连接符 184">
              <a:extLst>
                <a:ext uri="{FF2B5EF4-FFF2-40B4-BE49-F238E27FC236}">
                  <a16:creationId xmlns:a16="http://schemas.microsoft.com/office/drawing/2014/main" xmlns="" id="{99D8AC51-BC5D-4373-B20A-49E833B13125}"/>
                </a:ext>
              </a:extLst>
            </p:cNvPr>
            <p:cNvCxnSpPr/>
            <p:nvPr/>
          </p:nvCxnSpPr>
          <p:spPr>
            <a:xfrm>
              <a:off x="6494296" y="1550244"/>
              <a:ext cx="449867"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5" name="直接箭头连接符 184">
              <a:extLst>
                <a:ext uri="{FF2B5EF4-FFF2-40B4-BE49-F238E27FC236}">
                  <a16:creationId xmlns:a16="http://schemas.microsoft.com/office/drawing/2014/main" xmlns="" id="{99D8AC51-BC5D-4373-B20A-49E833B13125}"/>
                </a:ext>
              </a:extLst>
            </p:cNvPr>
            <p:cNvCxnSpPr/>
            <p:nvPr/>
          </p:nvCxnSpPr>
          <p:spPr>
            <a:xfrm>
              <a:off x="6500841" y="2054286"/>
              <a:ext cx="443322"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7" name="直接箭头连接符 184">
              <a:extLst>
                <a:ext uri="{FF2B5EF4-FFF2-40B4-BE49-F238E27FC236}">
                  <a16:creationId xmlns:a16="http://schemas.microsoft.com/office/drawing/2014/main" xmlns="" id="{99D8AC51-BC5D-4373-B20A-49E833B13125}"/>
                </a:ext>
              </a:extLst>
            </p:cNvPr>
            <p:cNvCxnSpPr/>
            <p:nvPr/>
          </p:nvCxnSpPr>
          <p:spPr>
            <a:xfrm>
              <a:off x="6486477" y="2652098"/>
              <a:ext cx="457686"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cxnSp>
          <p:nvCxnSpPr>
            <p:cNvPr id="58" name="直接箭头连接符 184">
              <a:extLst>
                <a:ext uri="{FF2B5EF4-FFF2-40B4-BE49-F238E27FC236}">
                  <a16:creationId xmlns:a16="http://schemas.microsoft.com/office/drawing/2014/main" xmlns="" id="{99D8AC51-BC5D-4373-B20A-49E833B13125}"/>
                </a:ext>
              </a:extLst>
            </p:cNvPr>
            <p:cNvCxnSpPr/>
            <p:nvPr/>
          </p:nvCxnSpPr>
          <p:spPr>
            <a:xfrm>
              <a:off x="6525174" y="3427152"/>
              <a:ext cx="418989" cy="0"/>
            </a:xfrm>
            <a:prstGeom prst="straightConnector1">
              <a:avLst/>
            </a:prstGeom>
            <a:noFill/>
            <a:ln w="12700" cap="flat" cmpd="sng" algn="ctr">
              <a:solidFill>
                <a:schemeClr val="accent5">
                  <a:lumMod val="50000"/>
                  <a:lumOff val="50000"/>
                </a:schemeClr>
              </a:solidFill>
              <a:prstDash val="sysDash"/>
              <a:miter lim="800000"/>
              <a:tailEnd type="triangle"/>
            </a:ln>
            <a:effectLst/>
          </p:spPr>
        </p:cxnSp>
        <p:grpSp>
          <p:nvGrpSpPr>
            <p:cNvPr id="67" name="组合 66"/>
            <p:cNvGrpSpPr/>
            <p:nvPr/>
          </p:nvGrpSpPr>
          <p:grpSpPr>
            <a:xfrm>
              <a:off x="4647499" y="2426944"/>
              <a:ext cx="356785" cy="590843"/>
              <a:chOff x="5061208" y="3084744"/>
              <a:chExt cx="360000" cy="576000"/>
            </a:xfrm>
          </p:grpSpPr>
          <p:sp>
            <p:nvSpPr>
              <p:cNvPr id="68" name="圆角矩形 67"/>
              <p:cNvSpPr/>
              <p:nvPr/>
            </p:nvSpPr>
            <p:spPr>
              <a:xfrm>
                <a:off x="5061208" y="3084744"/>
                <a:ext cx="360000" cy="576000"/>
              </a:xfrm>
              <a:prstGeom prst="roundRect">
                <a:avLst>
                  <a:gd name="adj" fmla="val 5779"/>
                </a:avLst>
              </a:prstGeom>
              <a:solidFill>
                <a:srgbClr val="0070C0"/>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9" name="矩形 68"/>
              <p:cNvSpPr/>
              <p:nvPr/>
            </p:nvSpPr>
            <p:spPr>
              <a:xfrm>
                <a:off x="5061537" y="3186195"/>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0" name="矩形 69"/>
              <p:cNvSpPr/>
              <p:nvPr/>
            </p:nvSpPr>
            <p:spPr>
              <a:xfrm>
                <a:off x="5061537" y="3342547"/>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1" name="矩形 70"/>
              <p:cNvSpPr/>
              <p:nvPr/>
            </p:nvSpPr>
            <p:spPr>
              <a:xfrm>
                <a:off x="5061537" y="3498899"/>
                <a:ext cx="359343" cy="72000"/>
              </a:xfrm>
              <a:prstGeom prst="rect">
                <a:avLst/>
              </a:prstGeom>
              <a:solidFill>
                <a:schemeClr val="tx1">
                  <a:lumMod val="10000"/>
                  <a:lumOff val="90000"/>
                </a:schemeClr>
              </a:solidFill>
              <a:ln w="12700" cap="flat" cmpd="sng" algn="ctr">
                <a:noFill/>
                <a:prstDash val="solid"/>
                <a:miter lim="800000"/>
              </a:ln>
              <a:effectLst/>
            </p:spPr>
            <p:txBody>
              <a:bodyPr rtlCol="0" anchor="ctr"/>
              <a:lstStyle/>
              <a:p>
                <a:pPr algn="ctr" defTabSz="913646">
                  <a:defRPr/>
                </a:pPr>
                <a:endParaRPr lang="en-US" altLang="zh-CN" sz="1798" kern="0" dirty="0">
                  <a:solidFill>
                    <a:srgbClr val="666666"/>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72" name="文本框 71">
              <a:extLst>
                <a:ext uri="{FF2B5EF4-FFF2-40B4-BE49-F238E27FC236}">
                  <a16:creationId xmlns:a16="http://schemas.microsoft.com/office/drawing/2014/main" xmlns="" id="{E0C140D5-521C-4905-B1CF-9B57323A1B39}"/>
                </a:ext>
              </a:extLst>
            </p:cNvPr>
            <p:cNvSpPr txBox="1"/>
            <p:nvPr/>
          </p:nvSpPr>
          <p:spPr>
            <a:xfrm>
              <a:off x="7715727" y="4005714"/>
              <a:ext cx="1492819" cy="276999"/>
            </a:xfrm>
            <a:prstGeom prst="rect">
              <a:avLst/>
            </a:prstGeom>
            <a:noFill/>
          </p:spPr>
          <p:txBody>
            <a:bodyPr wrap="square" rtlCol="0">
              <a:spAutoFit/>
            </a:bodyPr>
            <a:lstStyle>
              <a:defPPr>
                <a:defRPr lang="zh-CN"/>
              </a:defPPr>
              <a:lvl1pPr>
                <a:defRPr sz="1200" b="1">
                  <a:latin typeface="Arial" panose="020B0503020204020204" pitchFamily="34" charset="-122"/>
                  <a:ea typeface="微软雅黑" panose="020B0503020204020204" pitchFamily="34" charset="-122"/>
                </a:defRPr>
              </a:lvl1pPr>
            </a:lstStyle>
            <a:p>
              <a:pPr algn="ctr" defTabSz="914034">
                <a:defRPr/>
              </a:pPr>
              <a:r>
                <a:rPr lang="ru-RU" b="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a:t>
              </a:r>
            </a:p>
          </p:txBody>
        </p:sp>
        <p:sp>
          <p:nvSpPr>
            <p:cNvPr id="73" name="右箭头 49">
              <a:extLst>
                <a:ext uri="{FF2B5EF4-FFF2-40B4-BE49-F238E27FC236}">
                  <a16:creationId xmlns:a16="http://schemas.microsoft.com/office/drawing/2014/main" xmlns="" id="{BCCF71E2-4262-4B11-8B65-586949714602}"/>
                </a:ext>
              </a:extLst>
            </p:cNvPr>
            <p:cNvSpPr/>
            <p:nvPr/>
          </p:nvSpPr>
          <p:spPr>
            <a:xfrm>
              <a:off x="7963201" y="3450866"/>
              <a:ext cx="1100811" cy="611761"/>
            </a:xfrm>
            <a:prstGeom prst="rightArrow">
              <a:avLst/>
            </a:prstGeom>
            <a:solidFill>
              <a:srgbClr val="0070C0"/>
            </a:solidFill>
            <a:ln w="12700" cap="flat" cmpd="sng" algn="ctr">
              <a:noFill/>
              <a:prstDash val="solid"/>
              <a:miter lim="800000"/>
            </a:ln>
            <a:effectLst/>
          </p:spPr>
          <p:txBody>
            <a:bodyPr rtlCol="0" anchor="ctr"/>
            <a:lstStyle/>
            <a:p>
              <a:pPr algn="ctr" defTabSz="914034">
                <a:defRPr/>
              </a:pPr>
              <a:endParaRPr lang="en-US" altLang="zh-CN" sz="900"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9" name="矩形 78">
              <a:extLst>
                <a:ext uri="{FF2B5EF4-FFF2-40B4-BE49-F238E27FC236}">
                  <a16:creationId xmlns:a16="http://schemas.microsoft.com/office/drawing/2014/main" xmlns="" id="{FFF8652D-E8FE-491A-B646-8F4F67193FFD}"/>
                </a:ext>
              </a:extLst>
            </p:cNvPr>
            <p:cNvSpPr/>
            <p:nvPr/>
          </p:nvSpPr>
          <p:spPr>
            <a:xfrm>
              <a:off x="9132408" y="3180910"/>
              <a:ext cx="2327756" cy="1277447"/>
            </a:xfrm>
            <a:prstGeom prst="rect">
              <a:avLst/>
            </a:prstGeom>
            <a:noFill/>
            <a:ln w="12700" cap="flat" cmpd="sng" algn="ctr">
              <a:solidFill>
                <a:schemeClr val="bg1">
                  <a:lumMod val="75000"/>
                </a:schemeClr>
              </a:solidFill>
              <a:prstDash val="solid"/>
              <a:miter lim="800000"/>
            </a:ln>
            <a:effectLst/>
          </p:spPr>
          <p:txBody>
            <a:bodyPr rtlCol="0" anchor="ctr"/>
            <a:lstStyle/>
            <a:p>
              <a:pPr algn="ctr" defTabSz="914034">
                <a:defRPr/>
              </a:pPr>
              <a:endParaRPr lang="en-US" altLang="zh-CN" sz="1399" kern="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80" name="矩形 79">
              <a:extLst>
                <a:ext uri="{FF2B5EF4-FFF2-40B4-BE49-F238E27FC236}">
                  <a16:creationId xmlns:a16="http://schemas.microsoft.com/office/drawing/2014/main" xmlns="" id="{C510422B-B14D-46B0-8DD2-5B0C368E41F7}"/>
                </a:ext>
              </a:extLst>
            </p:cNvPr>
            <p:cNvSpPr/>
            <p:nvPr/>
          </p:nvSpPr>
          <p:spPr>
            <a:xfrm>
              <a:off x="9271000" y="3296424"/>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a:t>
              </a:r>
            </a:p>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тот же хост</a:t>
              </a:r>
            </a:p>
          </p:txBody>
        </p:sp>
        <p:sp>
          <p:nvSpPr>
            <p:cNvPr id="81" name="矩形 80">
              <a:extLst>
                <a:ext uri="{FF2B5EF4-FFF2-40B4-BE49-F238E27FC236}">
                  <a16:creationId xmlns:a16="http://schemas.microsoft.com/office/drawing/2014/main" xmlns="" id="{FE49B190-D090-4A3C-919C-ED2962B55396}"/>
                </a:ext>
              </a:extLst>
            </p:cNvPr>
            <p:cNvSpPr/>
            <p:nvPr/>
          </p:nvSpPr>
          <p:spPr>
            <a:xfrm>
              <a:off x="9271000" y="3896818"/>
              <a:ext cx="2085605" cy="43183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a:t>
              </a:r>
            </a:p>
            <a:p>
              <a:pPr algn="ctr" defTabSz="914034">
                <a:defRPr/>
              </a:pPr>
              <a:r>
                <a:rPr lang="ru-RU" sz="1399">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 другой хост</a:t>
              </a:r>
            </a:p>
          </p:txBody>
        </p:sp>
        <p:sp>
          <p:nvSpPr>
            <p:cNvPr id="60" name="矩形 59">
              <a:extLst>
                <a:ext uri="{FF2B5EF4-FFF2-40B4-BE49-F238E27FC236}">
                  <a16:creationId xmlns:a16="http://schemas.microsoft.com/office/drawing/2014/main" xmlns="" id="{2B81EE56-932F-40B9-B973-B8291BEC9531}"/>
                </a:ext>
              </a:extLst>
            </p:cNvPr>
            <p:cNvSpPr/>
            <p:nvPr/>
          </p:nvSpPr>
          <p:spPr>
            <a:xfrm>
              <a:off x="9132407" y="4535935"/>
              <a:ext cx="2327756" cy="1021060"/>
            </a:xfrm>
            <a:prstGeom prst="rect">
              <a:avLst/>
            </a:prstGeom>
            <a:noFill/>
            <a:ln>
              <a:solidFill>
                <a:schemeClr val="tx1"/>
              </a:solidFill>
              <a:prstDash val="lgDash"/>
            </a:ln>
          </p:spPr>
          <p:txBody>
            <a:bodyPr wrap="square" rtlCol="0" anchor="ctr" anchorCtr="0">
              <a:noAutofit/>
            </a:bodyPr>
            <a:lstStyle/>
            <a:p>
              <a:pPr algn="ctr" defTabSz="914034">
                <a:defRPr/>
              </a:pPr>
              <a:r>
                <a:rPr lang="ru-RU" sz="1000" dirty="0">
                  <a:solidFill>
                    <a:srgbClr val="1D1D1A"/>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Пользователи могут получать мгновенный доступ к виртуальным копиям или и использовать их по запросу, наслаждаясь разнообразными сервисами передачи данных.</a:t>
              </a:r>
            </a:p>
          </p:txBody>
        </p:sp>
      </p:grpSp>
    </p:spTree>
    <p:extLst>
      <p:ext uri="{BB962C8B-B14F-4D97-AF65-F5344CB8AC3E}">
        <p14:creationId xmlns:p14="http://schemas.microsoft.com/office/powerpoint/2010/main" val="27090462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a:t>Обзор</a:t>
            </a:r>
          </a:p>
          <a:p>
            <a:r>
              <a:rPr lang="ru-RU"/>
              <a:t>Архитектура</a:t>
            </a:r>
          </a:p>
          <a:p>
            <a:r>
              <a:rPr lang="ru-RU"/>
              <a:t>Сетевые топологии</a:t>
            </a:r>
          </a:p>
          <a:p>
            <a:r>
              <a:rPr lang="ru-RU"/>
              <a:t>Распространенные технологии</a:t>
            </a:r>
          </a:p>
          <a:p>
            <a:r>
              <a:rPr lang="ru-RU" b="1">
                <a:sym typeface="Huawei Sans" panose="020C0503030203020204" pitchFamily="34" charset="0"/>
              </a:rPr>
              <a:t>Сценарии применения</a:t>
            </a:r>
          </a:p>
          <a:p>
            <a:endParaRPr lang="en-US" altLang="zh-CN" dirty="0">
              <a:sym typeface="Huawei Sans" panose="020C0503030203020204" pitchFamily="34" charset="0"/>
            </a:endParaRPr>
          </a:p>
        </p:txBody>
      </p:sp>
    </p:spTree>
    <p:extLst>
      <p:ext uri="{BB962C8B-B14F-4D97-AF65-F5344CB8AC3E}">
        <p14:creationId xmlns:p14="http://schemas.microsoft.com/office/powerpoint/2010/main" val="1942469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База данных</a:t>
            </a:r>
          </a:p>
        </p:txBody>
      </p:sp>
      <p:sp>
        <p:nvSpPr>
          <p:cNvPr id="9" name="文本框 8"/>
          <p:cNvSpPr txBox="1"/>
          <p:nvPr/>
        </p:nvSpPr>
        <p:spPr>
          <a:xfrm>
            <a:off x="1390325" y="5924593"/>
            <a:ext cx="4649030" cy="276999"/>
          </a:xfrm>
          <a:prstGeom prst="rect">
            <a:avLst/>
          </a:prstGeom>
          <a:noFill/>
        </p:spPr>
        <p:txBody>
          <a:bodyPr wrap="none" rtlCol="0">
            <a:spAutoFit/>
          </a:bodyPr>
          <a:lstStyle/>
          <a:p>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На рисунке в качестве примера используется база данных </a:t>
            </a:r>
            <a:r>
              <a:rPr lang="ru-RU" sz="12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Oracle</a:t>
            </a:r>
            <a:r>
              <a:rPr lang="ru-RU" sz="12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pic>
        <p:nvPicPr>
          <p:cNvPr id="3" name="图片 2"/>
          <p:cNvPicPr>
            <a:picLocks noChangeAspect="1"/>
          </p:cNvPicPr>
          <p:nvPr/>
        </p:nvPicPr>
        <p:blipFill>
          <a:blip r:embed="rId3"/>
          <a:stretch>
            <a:fillRect/>
          </a:stretch>
        </p:blipFill>
        <p:spPr>
          <a:xfrm>
            <a:off x="1918952" y="1285034"/>
            <a:ext cx="8066261" cy="3943789"/>
          </a:xfrm>
          <a:prstGeom prst="rect">
            <a:avLst/>
          </a:prstGeom>
        </p:spPr>
      </p:pic>
      <p:sp>
        <p:nvSpPr>
          <p:cNvPr id="7" name="文本框 6"/>
          <p:cNvSpPr txBox="1"/>
          <p:nvPr/>
        </p:nvSpPr>
        <p:spPr>
          <a:xfrm>
            <a:off x="1390325" y="4911822"/>
            <a:ext cx="9581469" cy="369332"/>
          </a:xfrm>
          <a:prstGeom prst="rect">
            <a:avLst/>
          </a:prstGeom>
          <a:noFill/>
        </p:spPr>
        <p:txBody>
          <a:bodyPr wrap="none" rtlCol="0">
            <a:spAutoFit/>
          </a:bodyPr>
          <a:lstStyle/>
          <a:p>
            <a:r>
              <a:rPr lang="ru-RU">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Поддерживаются такие базы данных, как GaussDB, Oracle, SQL Server, MySQL, DB2 и GBase.</a:t>
            </a:r>
          </a:p>
        </p:txBody>
      </p:sp>
    </p:spTree>
    <p:extLst>
      <p:ext uri="{BB962C8B-B14F-4D97-AF65-F5344CB8AC3E}">
        <p14:creationId xmlns:p14="http://schemas.microsoft.com/office/powerpoint/2010/main" val="1016163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Платформа виртуализации</a:t>
            </a:r>
          </a:p>
        </p:txBody>
      </p:sp>
      <p:sp>
        <p:nvSpPr>
          <p:cNvPr id="8" name="文本框 7"/>
          <p:cNvSpPr txBox="1"/>
          <p:nvPr/>
        </p:nvSpPr>
        <p:spPr>
          <a:xfrm>
            <a:off x="818202" y="5091259"/>
            <a:ext cx="10967397" cy="584775"/>
          </a:xfrm>
          <a:prstGeom prst="rect">
            <a:avLst/>
          </a:prstGeom>
          <a:noFill/>
        </p:spPr>
        <p:txBody>
          <a:bodyPr wrap="square" rtlCol="0">
            <a:spAutoFit/>
          </a:bodyPr>
          <a:lstStyle/>
          <a:p>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Поддерживаются такие платформы виртуализации, как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VMware</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FusionCompute</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HCS, CAS,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OpenStack</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XenServer</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и </a:t>
            </a:r>
            <a:r>
              <a:rPr lang="ru-RU" sz="16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Hyper</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-V.</a:t>
            </a:r>
          </a:p>
        </p:txBody>
      </p:sp>
      <p:sp>
        <p:nvSpPr>
          <p:cNvPr id="4" name="矩形 3"/>
          <p:cNvSpPr/>
          <p:nvPr/>
        </p:nvSpPr>
        <p:spPr>
          <a:xfrm>
            <a:off x="5901179" y="2714920"/>
            <a:ext cx="989815"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uawei Sans" panose="020C0503030203020204" pitchFamily="34" charset="0"/>
              <a:ea typeface="方正兰亭黑简体" panose="02000000000000000000" pitchFamily="2" charset="-122"/>
              <a:sym typeface="Huawei Sans" panose="020C0503030203020204" pitchFamily="34" charset="0"/>
            </a:endParaRPr>
          </a:p>
        </p:txBody>
      </p:sp>
      <p:pic>
        <p:nvPicPr>
          <p:cNvPr id="10" name="图片 9"/>
          <p:cNvPicPr>
            <a:picLocks noChangeAspect="1"/>
          </p:cNvPicPr>
          <p:nvPr/>
        </p:nvPicPr>
        <p:blipFill>
          <a:blip r:embed="rId3"/>
          <a:stretch>
            <a:fillRect/>
          </a:stretch>
        </p:blipFill>
        <p:spPr>
          <a:xfrm>
            <a:off x="2571817" y="1125951"/>
            <a:ext cx="6095665" cy="3950105"/>
          </a:xfrm>
          <a:prstGeom prst="rect">
            <a:avLst/>
          </a:prstGeom>
        </p:spPr>
      </p:pic>
    </p:spTree>
    <p:extLst>
      <p:ext uri="{BB962C8B-B14F-4D97-AF65-F5344CB8AC3E}">
        <p14:creationId xmlns:p14="http://schemas.microsoft.com/office/powerpoint/2010/main" val="29051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p:txBody>
          <a:bodyPr/>
          <a:lstStyle/>
          <a:p>
            <a:r>
              <a:rPr lang="ru-RU" dirty="0"/>
              <a:t>По окончании данного курса обучающиеся получат следующие знания:</a:t>
            </a:r>
          </a:p>
          <a:p>
            <a:pPr lvl="1"/>
            <a:r>
              <a:rPr lang="ru-RU" sz="2000" dirty="0">
                <a:sym typeface="Huawei Sans" panose="020C0503030203020204" pitchFamily="34" charset="0"/>
              </a:rPr>
              <a:t>Технологии резервирования систем хранения </a:t>
            </a:r>
            <a:r>
              <a:rPr lang="ru-RU" sz="2000" dirty="0" smtClean="0">
                <a:sym typeface="Huawei Sans" panose="020C0503030203020204" pitchFamily="34" charset="0"/>
              </a:rPr>
              <a:t>в </a:t>
            </a:r>
            <a:r>
              <a:rPr lang="ru-RU" sz="2000" dirty="0">
                <a:sym typeface="Huawei Sans" panose="020C0503030203020204" pitchFamily="34" charset="0"/>
              </a:rPr>
              <a:t>центрах обработки данных</a:t>
            </a:r>
          </a:p>
          <a:p>
            <a:pPr lvl="1"/>
            <a:r>
              <a:rPr lang="ru-RU" sz="2000" dirty="0">
                <a:sym typeface="Huawei Sans" panose="020C0503030203020204" pitchFamily="34" charset="0"/>
              </a:rPr>
              <a:t>Технические различия между решениями резервного копирования и решениями аварийного восстановления</a:t>
            </a:r>
          </a:p>
          <a:p>
            <a:pPr lvl="1"/>
            <a:r>
              <a:rPr lang="ru-RU" sz="2000" dirty="0">
                <a:sym typeface="Huawei Sans" panose="020C0503030203020204" pitchFamily="34" charset="0"/>
              </a:rPr>
              <a:t>Развертывание решений резервного копирования данных</a:t>
            </a:r>
          </a:p>
          <a:p>
            <a:endParaRPr lang="zh-CN" altLang="en-US" dirty="0">
              <a:sym typeface="Huawei Sans" panose="020C0503030203020204" pitchFamily="34" charset="0"/>
            </a:endParaRPr>
          </a:p>
        </p:txBody>
      </p:sp>
    </p:spTree>
    <p:extLst>
      <p:ext uri="{BB962C8B-B14F-4D97-AF65-F5344CB8AC3E}">
        <p14:creationId xmlns:p14="http://schemas.microsoft.com/office/powerpoint/2010/main" val="3982812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Файловая система</a:t>
            </a:r>
          </a:p>
        </p:txBody>
      </p:sp>
      <p:pic>
        <p:nvPicPr>
          <p:cNvPr id="3" name="图片 2"/>
          <p:cNvPicPr>
            <a:picLocks noChangeAspect="1"/>
          </p:cNvPicPr>
          <p:nvPr/>
        </p:nvPicPr>
        <p:blipFill>
          <a:blip r:embed="rId3"/>
          <a:stretch>
            <a:fillRect/>
          </a:stretch>
        </p:blipFill>
        <p:spPr>
          <a:xfrm>
            <a:off x="1942696" y="1375848"/>
            <a:ext cx="8144885" cy="4020399"/>
          </a:xfrm>
          <a:prstGeom prst="rect">
            <a:avLst/>
          </a:prstGeom>
        </p:spPr>
      </p:pic>
    </p:spTree>
    <p:extLst>
      <p:ext uri="{BB962C8B-B14F-4D97-AF65-F5344CB8AC3E}">
        <p14:creationId xmlns:p14="http://schemas.microsoft.com/office/powerpoint/2010/main" val="2219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Операционная система</a:t>
            </a:r>
          </a:p>
        </p:txBody>
      </p:sp>
      <p:sp>
        <p:nvSpPr>
          <p:cNvPr id="7" name="文本框 6"/>
          <p:cNvSpPr txBox="1"/>
          <p:nvPr/>
        </p:nvSpPr>
        <p:spPr>
          <a:xfrm>
            <a:off x="2454913" y="1303457"/>
            <a:ext cx="1148071" cy="369332"/>
          </a:xfrm>
          <a:prstGeom prst="rect">
            <a:avLst/>
          </a:prstGeom>
          <a:noFill/>
        </p:spPr>
        <p:txBody>
          <a:bodyPr wrap="none" rtlCol="0">
            <a:spAutoFit/>
          </a:bodyPr>
          <a:lstStyle/>
          <a:p>
            <a:r>
              <a:rPr lang="ru-RU">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Windows</a:t>
            </a:r>
          </a:p>
        </p:txBody>
      </p:sp>
      <p:sp>
        <p:nvSpPr>
          <p:cNvPr id="8" name="文本框 7"/>
          <p:cNvSpPr txBox="1"/>
          <p:nvPr/>
        </p:nvSpPr>
        <p:spPr>
          <a:xfrm>
            <a:off x="8708809" y="3512792"/>
            <a:ext cx="742511" cy="369332"/>
          </a:xfrm>
          <a:prstGeom prst="rect">
            <a:avLst/>
          </a:prstGeom>
          <a:noFill/>
        </p:spPr>
        <p:txBody>
          <a:bodyPr wrap="none" rtlCol="0">
            <a:spAutoFit/>
          </a:bodyPr>
          <a:lstStyle/>
          <a:p>
            <a:r>
              <a:rPr lang="ru-RU"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Linux</a:t>
            </a:r>
            <a:endPar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 name="矩形 4"/>
          <p:cNvSpPr/>
          <p:nvPr/>
        </p:nvSpPr>
        <p:spPr>
          <a:xfrm>
            <a:off x="5919019" y="3882124"/>
            <a:ext cx="5541144" cy="2383209"/>
          </a:xfrm>
          <a:prstGeom prst="rect">
            <a:avLst/>
          </a:prstGeom>
          <a:ln>
            <a:solidFill>
              <a:schemeClr val="tx1"/>
            </a:solidFill>
            <a:prstDash val="dash"/>
          </a:ln>
        </p:spPr>
        <p:txBody>
          <a:bodyPr wrap="square">
            <a:noAutofit/>
          </a:bodyPr>
          <a:lstStyle/>
          <a:p>
            <a:pPr>
              <a:lnSpc>
                <a:spcPct val="150000"/>
              </a:lnSpc>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Одной из определяющих особенностей операционных систем </a:t>
            </a:r>
            <a:r>
              <a:rPr lang="ru-RU" sz="14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Linux</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является то, что все объекты, содержащие информацию, являются файлами. Таким образом, для резервного копирования операционной системы </a:t>
            </a:r>
            <a:r>
              <a:rPr lang="ru-RU" sz="1400" dirty="0" err="1">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Linux</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необходимо только создать резервную копию файлов в операционной системе, изменить файл конфигурации и загрузиться после восстановления.</a:t>
            </a:r>
          </a:p>
        </p:txBody>
      </p:sp>
      <p:pic>
        <p:nvPicPr>
          <p:cNvPr id="3" name="图片 2"/>
          <p:cNvPicPr>
            <a:picLocks noChangeAspect="1"/>
          </p:cNvPicPr>
          <p:nvPr/>
        </p:nvPicPr>
        <p:blipFill>
          <a:blip r:embed="rId3"/>
          <a:stretch>
            <a:fillRect/>
          </a:stretch>
        </p:blipFill>
        <p:spPr>
          <a:xfrm>
            <a:off x="5919019" y="1073361"/>
            <a:ext cx="5579581" cy="2434103"/>
          </a:xfrm>
          <a:prstGeom prst="rect">
            <a:avLst/>
          </a:prstGeom>
        </p:spPr>
      </p:pic>
      <p:pic>
        <p:nvPicPr>
          <p:cNvPr id="4" name="图片 3"/>
          <p:cNvPicPr>
            <a:picLocks noChangeAspect="1"/>
          </p:cNvPicPr>
          <p:nvPr/>
        </p:nvPicPr>
        <p:blipFill>
          <a:blip r:embed="rId4"/>
          <a:stretch>
            <a:fillRect/>
          </a:stretch>
        </p:blipFill>
        <p:spPr>
          <a:xfrm>
            <a:off x="893966" y="1632805"/>
            <a:ext cx="4950073" cy="4246885"/>
          </a:xfrm>
          <a:prstGeom prst="rect">
            <a:avLst/>
          </a:prstGeom>
        </p:spPr>
      </p:pic>
    </p:spTree>
    <p:extLst>
      <p:ext uri="{BB962C8B-B14F-4D97-AF65-F5344CB8AC3E}">
        <p14:creationId xmlns:p14="http://schemas.microsoft.com/office/powerpoint/2010/main" val="204231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a:xfrm>
            <a:off x="1019176" y="1528587"/>
            <a:ext cx="10153650" cy="4068812"/>
          </a:xfrm>
        </p:spPr>
        <p:txBody>
          <a:bodyPr/>
          <a:lstStyle/>
          <a:p>
            <a:r>
              <a:rPr lang="ru-RU" sz="1600" dirty="0">
                <a:sym typeface="Huawei Sans" panose="020C0503030203020204" pitchFamily="34" charset="0"/>
              </a:rPr>
              <a:t>(Несколько правильных вариантов ответа) Какие из перечисленных видов резервного копирования не являются распространенными?</a:t>
            </a:r>
          </a:p>
          <a:p>
            <a:pPr marL="744537" lvl="1" indent="-342900">
              <a:buFont typeface="+mj-lt"/>
              <a:buAutoNum type="alphaUcPeriod"/>
            </a:pPr>
            <a:r>
              <a:rPr lang="ru-RU" sz="1400" dirty="0">
                <a:sym typeface="Huawei Sans" panose="020C0503030203020204" pitchFamily="34" charset="0"/>
              </a:rPr>
              <a:t>Полное резервное копирование</a:t>
            </a:r>
          </a:p>
          <a:p>
            <a:pPr marL="744537" lvl="1" indent="-342900">
              <a:buFont typeface="+mj-lt"/>
              <a:buAutoNum type="alphaUcPeriod"/>
            </a:pPr>
            <a:r>
              <a:rPr lang="ru-RU" sz="1400" dirty="0">
                <a:sym typeface="Huawei Sans" panose="020C0503030203020204" pitchFamily="34" charset="0"/>
              </a:rPr>
              <a:t>Инкрементное резервное копирование</a:t>
            </a:r>
          </a:p>
          <a:p>
            <a:pPr marL="744537" lvl="1" indent="-342900">
              <a:buFont typeface="+mj-lt"/>
              <a:buAutoNum type="alphaUcPeriod"/>
            </a:pPr>
            <a:r>
              <a:rPr lang="ru-RU" sz="1400" dirty="0">
                <a:sym typeface="Huawei Sans" panose="020C0503030203020204" pitchFamily="34" charset="0"/>
              </a:rPr>
              <a:t>Резервное копирование расширений</a:t>
            </a:r>
          </a:p>
          <a:p>
            <a:pPr marL="744537" lvl="1" indent="-342900">
              <a:buFont typeface="+mj-lt"/>
              <a:buAutoNum type="alphaUcPeriod"/>
            </a:pPr>
            <a:r>
              <a:rPr lang="ru-RU" sz="1400" dirty="0">
                <a:sym typeface="Huawei Sans" panose="020C0503030203020204" pitchFamily="34" charset="0"/>
              </a:rPr>
              <a:t>Масштабируемое резервное копирование</a:t>
            </a:r>
          </a:p>
          <a:p>
            <a:r>
              <a:rPr lang="ru-RU" sz="1600" dirty="0">
                <a:sym typeface="Huawei Sans" panose="020C0503030203020204" pitchFamily="34" charset="0"/>
              </a:rPr>
              <a:t>(Один правильный вариант ответа) Какая из перечисленных топологий не используется для создания сети резервного копирования?</a:t>
            </a:r>
          </a:p>
          <a:p>
            <a:pPr marL="744537" lvl="1" indent="-342900">
              <a:buFont typeface="+mj-lt"/>
              <a:buAutoNum type="alphaUcPeriod"/>
            </a:pPr>
            <a:r>
              <a:rPr lang="ru-RU" sz="1400" dirty="0">
                <a:sym typeface="Huawei Sans" panose="020C0503030203020204" pitchFamily="34" charset="0"/>
              </a:rPr>
              <a:t>LAN-</a:t>
            </a:r>
            <a:r>
              <a:rPr lang="ru-RU" sz="1400" dirty="0" err="1">
                <a:sym typeface="Huawei Sans" panose="020C0503030203020204" pitchFamily="34" charset="0"/>
              </a:rPr>
              <a:t>Base</a:t>
            </a:r>
            <a:endParaRPr lang="ru-RU" sz="1400" dirty="0">
              <a:sym typeface="Huawei Sans" panose="020C0503030203020204" pitchFamily="34" charset="0"/>
            </a:endParaRPr>
          </a:p>
          <a:p>
            <a:pPr marL="744537" lvl="1" indent="-342900">
              <a:buFont typeface="+mj-lt"/>
              <a:buAutoNum type="alphaUcPeriod"/>
            </a:pPr>
            <a:r>
              <a:rPr lang="ru-RU" sz="1400" dirty="0">
                <a:sym typeface="Huawei Sans" panose="020C0503030203020204" pitchFamily="34" charset="0"/>
              </a:rPr>
              <a:t>LAN-</a:t>
            </a:r>
            <a:r>
              <a:rPr lang="ru-RU" sz="1400" dirty="0" err="1">
                <a:sym typeface="Huawei Sans" panose="020C0503030203020204" pitchFamily="34" charset="0"/>
              </a:rPr>
              <a:t>Free</a:t>
            </a:r>
            <a:endParaRPr lang="ru-RU" sz="1400" dirty="0">
              <a:sym typeface="Huawei Sans" panose="020C0503030203020204" pitchFamily="34" charset="0"/>
            </a:endParaRPr>
          </a:p>
          <a:p>
            <a:pPr marL="744537" lvl="1" indent="-342900">
              <a:buFont typeface="+mj-lt"/>
              <a:buAutoNum type="alphaUcPeriod"/>
            </a:pPr>
            <a:r>
              <a:rPr lang="ru-RU" sz="1400" dirty="0" err="1">
                <a:sym typeface="Huawei Sans" panose="020C0503030203020204" pitchFamily="34" charset="0"/>
              </a:rPr>
              <a:t>Server-Free</a:t>
            </a:r>
            <a:endParaRPr lang="ru-RU" sz="1400" dirty="0">
              <a:sym typeface="Huawei Sans" panose="020C0503030203020204" pitchFamily="34" charset="0"/>
            </a:endParaRPr>
          </a:p>
          <a:p>
            <a:pPr marL="744537" lvl="1" indent="-342900">
              <a:buFont typeface="+mj-lt"/>
              <a:buAutoNum type="alphaUcPeriod"/>
            </a:pPr>
            <a:r>
              <a:rPr lang="ru-RU" sz="1400" dirty="0" err="1" smtClean="0">
                <a:sym typeface="Huawei Sans" panose="020C0503030203020204" pitchFamily="34" charset="0"/>
              </a:rPr>
              <a:t>Server-Base</a:t>
            </a:r>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smtClean="0">
              <a:cs typeface="+mn-ea"/>
              <a:sym typeface="Huawei Sans" panose="020C0503030203020204" pitchFamily="34" charset="0"/>
            </a:endParaRPr>
          </a:p>
          <a:p>
            <a:endParaRPr lang="en-US" altLang="zh-CN" sz="1600" dirty="0">
              <a:cs typeface="+mn-ea"/>
              <a:sym typeface="Huawei Sans" panose="020C0503030203020204" pitchFamily="34" charset="0"/>
            </a:endParaRPr>
          </a:p>
        </p:txBody>
      </p:sp>
    </p:spTree>
    <p:extLst>
      <p:ext uri="{BB962C8B-B14F-4D97-AF65-F5344CB8AC3E}">
        <p14:creationId xmlns:p14="http://schemas.microsoft.com/office/powerpoint/2010/main" val="2237315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441810007"/>
              </p:ext>
            </p:extLst>
          </p:nvPr>
        </p:nvGraphicFramePr>
        <p:xfrm>
          <a:off x="1700276" y="2045109"/>
          <a:ext cx="8791448" cy="3854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19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 xmlns:a16="http://schemas.microsoft.com/office/drawing/2014/main"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 xmlns:a16="http://schemas.microsoft.com/office/drawing/2014/main"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 xmlns:a16="http://schemas.microsoft.com/office/drawing/2014/main"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 xmlns:a16="http://schemas.microsoft.com/office/drawing/2014/main" id="{9BABD157-ECCC-4194-ADE5-234A95F2A814}"/>
                </a:ext>
              </a:extLst>
            </p:cNvPr>
            <p:cNvSpPr/>
            <p:nvPr/>
          </p:nvSpPr>
          <p:spPr>
            <a:xfrm>
              <a:off x="6480333" y="4090181"/>
              <a:ext cx="1695456" cy="378000"/>
            </a:xfrm>
            <a:prstGeom prst="rect">
              <a:avLst/>
            </a:prstGeom>
            <a:noFill/>
            <a:ln>
              <a:noFill/>
            </a:ln>
          </p:spPr>
          <p:txBody>
            <a:bodyPr wrap="square">
              <a:noAutofit/>
            </a:bodyPr>
            <a:lstStyle/>
            <a:p>
              <a:pPr algn="ctr" fontAlgn="ct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Huawei</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Enterprise</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Service</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App</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(Сервисное приложение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Huawei</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Enterprise</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p>
          </p:txBody>
        </p:sp>
        <p:sp>
          <p:nvSpPr>
            <p:cNvPr id="19" name="矩形 18">
              <a:extLst>
                <a:ext uri="{FF2B5EF4-FFF2-40B4-BE49-F238E27FC236}">
                  <a16:creationId xmlns="" xmlns:a16="http://schemas.microsoft.com/office/drawing/2014/main" id="{67A1AE1E-23DA-48D1-87C9-D26402CBE0DC}"/>
                </a:ext>
              </a:extLst>
            </p:cNvPr>
            <p:cNvSpPr/>
            <p:nvPr/>
          </p:nvSpPr>
          <p:spPr>
            <a:xfrm>
              <a:off x="3805015" y="4090181"/>
              <a:ext cx="1750812" cy="378000"/>
            </a:xfrm>
            <a:prstGeom prst="rect">
              <a:avLst/>
            </a:prstGeom>
            <a:noFill/>
            <a:ln>
              <a:noFill/>
            </a:ln>
          </p:spPr>
          <p:txBody>
            <a:bodyPr wrap="square">
              <a:noAutofit/>
            </a:bodyPr>
            <a:lstStyle/>
            <a:p>
              <a:pPr algn="ctr" fontAlgn="ct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Enterprise</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Technical</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Support</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App</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(Приложение техподдержки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Huawei</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 </a:t>
              </a:r>
              <a:r>
                <a:rPr lang="ru-RU" sz="1200" b="1" dirty="0" err="1">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Enterprise</a:t>
              </a:r>
              <a:r>
                <a:rPr lang="ru-RU" sz="1200" b="1" dirty="0">
                  <a:solidFill>
                    <a:srgbClr val="000000"/>
                  </a:solidFill>
                  <a:latin typeface="Huawei Sans" panose="020C0503030203020204" pitchFamily="34" charset="0"/>
                  <a:ea typeface="方正兰亭黑简体" panose="02000000000000000000" pitchFamily="2" charset="-122"/>
                  <a:sym typeface="Huawei Sans" panose="020C0503030203020204" pitchFamily="34" charset="0"/>
                </a:rPr>
                <a:t>)</a:t>
              </a:r>
            </a:p>
          </p:txBody>
        </p:sp>
        <p:pic>
          <p:nvPicPr>
            <p:cNvPr id="22" name="图片 21" descr="屏幕剪辑">
              <a:extLst>
                <a:ext uri="{FF2B5EF4-FFF2-40B4-BE49-F238E27FC236}">
                  <a16:creationId xmlns="" xmlns:a16="http://schemas.microsoft.com/office/drawing/2014/main"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 xmlns:a16="http://schemas.microsoft.com/office/drawing/2014/main"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3965528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ru-RU" sz="2000">
                <a:sym typeface="Huawei Sans" panose="020C0503030203020204" pitchFamily="34" charset="0"/>
              </a:rPr>
              <a:t>Официальные веб-сайты компании Huawei</a:t>
            </a:r>
          </a:p>
          <a:p>
            <a:pPr lvl="1"/>
            <a:r>
              <a:rPr lang="ru-RU" sz="1800">
                <a:sym typeface="Huawei Sans" panose="020C0503030203020204" pitchFamily="34" charset="0"/>
              </a:rPr>
              <a:t>Направление корпоративных решений: </a:t>
            </a:r>
            <a:r>
              <a:rPr lang="ru-RU" sz="1800">
                <a:sym typeface="Huawei Sans" panose="020C0503030203020204" pitchFamily="34" charset="0"/>
                <a:hlinkClick r:id="rId3"/>
              </a:rPr>
              <a:t>https://e.huawei.com/en/</a:t>
            </a:r>
          </a:p>
          <a:p>
            <a:pPr lvl="1"/>
            <a:r>
              <a:rPr lang="ru-RU" sz="1800">
                <a:sym typeface="Huawei Sans" panose="020C0503030203020204" pitchFamily="34" charset="0"/>
              </a:rPr>
              <a:t>Техническая поддержка: </a:t>
            </a:r>
            <a:r>
              <a:rPr lang="ru-RU" sz="1800">
                <a:sym typeface="Huawei Sans" panose="020C0503030203020204" pitchFamily="34" charset="0"/>
                <a:hlinkClick r:id="rId4"/>
              </a:rPr>
              <a:t>https://support.huawei.com/enterprise/en/index.html</a:t>
            </a:r>
            <a:r>
              <a:rPr lang="ru-RU" sz="1800">
                <a:sym typeface="Huawei Sans" panose="020C0503030203020204" pitchFamily="34" charset="0"/>
              </a:rPr>
              <a:t> </a:t>
            </a:r>
          </a:p>
          <a:p>
            <a:pPr lvl="1"/>
            <a:r>
              <a:rPr lang="ru-RU" sz="1800">
                <a:sym typeface="Huawei Sans" panose="020C0503030203020204" pitchFamily="34" charset="0"/>
              </a:rPr>
              <a:t>Платформа онлайн-обучения: </a:t>
            </a:r>
            <a:r>
              <a:rPr lang="ru-RU" sz="1800">
                <a:sym typeface="Huawei Sans" panose="020C0503030203020204" pitchFamily="34" charset="0"/>
                <a:hlinkClick r:id="rId5"/>
              </a:rPr>
              <a:t>https://www.huawei.com/en/learning</a:t>
            </a:r>
          </a:p>
          <a:p>
            <a:r>
              <a:rPr lang="ru-RU" sz="2000">
                <a:sym typeface="Huawei Sans" panose="020C0503030203020204" pitchFamily="34" charset="0"/>
              </a:rPr>
              <a:t>Популярные инструменты</a:t>
            </a:r>
          </a:p>
          <a:p>
            <a:pPr lvl="1"/>
            <a:r>
              <a:rPr lang="ru-RU" sz="1800">
                <a:sym typeface="Huawei Sans" panose="020C0503030203020204" pitchFamily="34" charset="0"/>
              </a:rPr>
              <a:t>HedEx Lite</a:t>
            </a:r>
          </a:p>
          <a:p>
            <a:pPr lvl="1"/>
            <a:r>
              <a:rPr lang="ru-RU" sz="1800">
                <a:sym typeface="Huawei Sans" panose="020C0503030203020204" pitchFamily="34" charset="0"/>
              </a:rPr>
              <a:t>Network Document Tool Center (Центр инструментов сетевой документации)</a:t>
            </a:r>
          </a:p>
          <a:p>
            <a:pPr lvl="1"/>
            <a:r>
              <a:rPr lang="ru-RU" sz="1800">
                <a:sym typeface="Huawei Sans" panose="020C0503030203020204" pitchFamily="34" charset="0"/>
              </a:rPr>
              <a:t>Information Query Assistant (Помощник по информационным запросам)</a:t>
            </a:r>
          </a:p>
          <a:p>
            <a:endParaRPr lang="en-US" altLang="zh-CN" sz="2000" dirty="0">
              <a:sym typeface="Huawei Sans" panose="020C0503030203020204" pitchFamily="34" charset="0"/>
            </a:endParaRPr>
          </a:p>
        </p:txBody>
      </p:sp>
    </p:spTree>
    <p:extLst>
      <p:ext uri="{BB962C8B-B14F-4D97-AF65-F5344CB8AC3E}">
        <p14:creationId xmlns:p14="http://schemas.microsoft.com/office/powerpoint/2010/main" val="788402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26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lstStyle/>
          <a:p>
            <a:r>
              <a:rPr lang="ru-RU" b="1">
                <a:sym typeface="Huawei Sans" panose="020C0503030203020204" pitchFamily="34" charset="0"/>
              </a:rPr>
              <a:t>Обзор</a:t>
            </a:r>
          </a:p>
          <a:p>
            <a:r>
              <a:rPr lang="ru-RU">
                <a:solidFill>
                  <a:schemeClr val="bg1">
                    <a:lumMod val="50000"/>
                  </a:schemeClr>
                </a:solidFill>
                <a:sym typeface="Huawei Sans" panose="020C0503030203020204" pitchFamily="34" charset="0"/>
              </a:rPr>
              <a:t>Архитектура</a:t>
            </a:r>
          </a:p>
          <a:p>
            <a:r>
              <a:rPr lang="ru-RU">
                <a:solidFill>
                  <a:schemeClr val="bg1">
                    <a:lumMod val="50000"/>
                  </a:schemeClr>
                </a:solidFill>
                <a:sym typeface="Huawei Sans" panose="020C0503030203020204" pitchFamily="34" charset="0"/>
              </a:rPr>
              <a:t>Сетевые топологии</a:t>
            </a:r>
          </a:p>
          <a:p>
            <a:r>
              <a:rPr lang="ru-RU">
                <a:solidFill>
                  <a:schemeClr val="bg1">
                    <a:lumMod val="50000"/>
                  </a:schemeClr>
                </a:solidFill>
                <a:sym typeface="Huawei Sans" panose="020C0503030203020204" pitchFamily="34" charset="0"/>
              </a:rPr>
              <a:t>Распространенные технологии</a:t>
            </a:r>
          </a:p>
          <a:p>
            <a:r>
              <a:rPr lang="ru-RU">
                <a:solidFill>
                  <a:schemeClr val="bg1">
                    <a:lumMod val="50000"/>
                  </a:schemeClr>
                </a:solidFill>
                <a:sym typeface="Huawei Sans" panose="020C0503030203020204" pitchFamily="34" charset="0"/>
              </a:rPr>
              <a:t>Сценарии применения</a:t>
            </a:r>
          </a:p>
        </p:txBody>
      </p:sp>
    </p:spTree>
    <p:extLst>
      <p:ext uri="{BB962C8B-B14F-4D97-AF65-F5344CB8AC3E}">
        <p14:creationId xmlns:p14="http://schemas.microsoft.com/office/powerpoint/2010/main" val="3634562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Актуальность темы резервного копирования</a:t>
            </a:r>
          </a:p>
        </p:txBody>
      </p:sp>
      <p:grpSp>
        <p:nvGrpSpPr>
          <p:cNvPr id="9" name="组合 8"/>
          <p:cNvGrpSpPr/>
          <p:nvPr/>
        </p:nvGrpSpPr>
        <p:grpSpPr>
          <a:xfrm>
            <a:off x="748885" y="1205113"/>
            <a:ext cx="10694231" cy="4868308"/>
            <a:chOff x="442638" y="1459271"/>
            <a:chExt cx="11303275" cy="5145561"/>
          </a:xfrm>
        </p:grpSpPr>
        <p:grpSp>
          <p:nvGrpSpPr>
            <p:cNvPr id="16" name="组合 15"/>
            <p:cNvGrpSpPr/>
            <p:nvPr/>
          </p:nvGrpSpPr>
          <p:grpSpPr>
            <a:xfrm>
              <a:off x="6084019" y="1459271"/>
              <a:ext cx="5649913" cy="2257068"/>
              <a:chOff x="4886717" y="4134082"/>
              <a:chExt cx="6859196" cy="1717604"/>
            </a:xfrm>
          </p:grpSpPr>
          <p:sp>
            <p:nvSpPr>
              <p:cNvPr id="3" name="Rectangle 35"/>
              <p:cNvSpPr>
                <a:spLocks noChangeArrowheads="1"/>
              </p:cNvSpPr>
              <p:nvPr/>
            </p:nvSpPr>
            <p:spPr bwMode="gray">
              <a:xfrm>
                <a:off x="4886717" y="4134082"/>
                <a:ext cx="6859196" cy="402527"/>
              </a:xfrm>
              <a:prstGeom prst="roundRect">
                <a:avLst>
                  <a:gd name="adj" fmla="val 16667"/>
                </a:avLst>
              </a:prstGeom>
              <a:solidFill>
                <a:srgbClr val="0070C0"/>
              </a:solidFill>
              <a:ln w="28575" algn="ctr">
                <a:noFill/>
                <a:miter lim="800000"/>
                <a:headEnd/>
                <a:tailEnd/>
              </a:ln>
            </p:spPr>
            <p:txBody>
              <a:bodyPr lIns="114260" tIns="114260" rIns="114260" bIns="114260" anchor="ct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endParaRPr lang="en-US" altLang="zh-CN" sz="2400" dirty="0">
                  <a:solidFill>
                    <a:schemeClr val="tx2"/>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 name="Rectangle 16"/>
              <p:cNvSpPr>
                <a:spLocks noChangeArrowheads="1"/>
              </p:cNvSpPr>
              <p:nvPr/>
            </p:nvSpPr>
            <p:spPr bwMode="gray">
              <a:xfrm>
                <a:off x="6612700" y="4620088"/>
                <a:ext cx="1681738" cy="1231598"/>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0" tIns="114260" rIns="0" bIns="114260" anchor="ctr"/>
              <a:lstStyle/>
              <a:p>
                <a:pPr algn="ctr">
                  <a:defRPr/>
                </a:pPr>
                <a:r>
                  <a:rPr lang="ru-RU" sz="16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Сбои ПО и АО</a:t>
                </a:r>
                <a:endPar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Rectangle 32"/>
              <p:cNvSpPr>
                <a:spLocks noChangeArrowheads="1"/>
              </p:cNvSpPr>
              <p:nvPr/>
            </p:nvSpPr>
            <p:spPr bwMode="gray">
              <a:xfrm>
                <a:off x="10039764"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0" tIns="114260" rIns="0" bIns="114260" anchor="ctr"/>
              <a:lstStyle/>
              <a:p>
                <a:pPr algn="ctr">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Стихийные бедствия</a:t>
                </a:r>
              </a:p>
            </p:txBody>
          </p:sp>
          <p:sp>
            <p:nvSpPr>
              <p:cNvPr id="8" name="Rectangle 24"/>
              <p:cNvSpPr>
                <a:spLocks noChangeArrowheads="1"/>
              </p:cNvSpPr>
              <p:nvPr/>
            </p:nvSpPr>
            <p:spPr bwMode="gray">
              <a:xfrm>
                <a:off x="8326233"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0" tIns="114260" rIns="0" bIns="114260" anchor="ctr"/>
              <a:lstStyle/>
              <a:p>
                <a:pPr algn="ctr">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Вирусы и хакерские атаки</a:t>
                </a:r>
              </a:p>
            </p:txBody>
          </p:sp>
          <p:sp>
            <p:nvSpPr>
              <p:cNvPr id="10" name="Rectangle 8"/>
              <p:cNvSpPr>
                <a:spLocks noChangeArrowheads="1"/>
              </p:cNvSpPr>
              <p:nvPr/>
            </p:nvSpPr>
            <p:spPr bwMode="gray">
              <a:xfrm>
                <a:off x="4899168" y="4620088"/>
                <a:ext cx="1681738" cy="1231596"/>
              </a:xfrm>
              <a:prstGeom prst="roundRect">
                <a:avLst/>
              </a:prstGeom>
              <a:solidFill>
                <a:schemeClr val="bg1">
                  <a:lumMod val="60000"/>
                  <a:lumOff val="40000"/>
                </a:schemeClr>
              </a:solidFill>
              <a:ln w="28575" algn="ctr">
                <a:solidFill>
                  <a:schemeClr val="bg1">
                    <a:lumMod val="65000"/>
                  </a:schemeClr>
                </a:solidFill>
                <a:miter lim="800000"/>
                <a:headEnd/>
                <a:tailEnd/>
              </a:ln>
            </p:spPr>
            <p:txBody>
              <a:bodyPr lIns="0" tIns="114260" rIns="0" bIns="114260" anchor="ctr"/>
              <a:lstStyle/>
              <a:p>
                <a:pPr algn="ctr">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Ошибки персонала</a:t>
                </a:r>
              </a:p>
            </p:txBody>
          </p:sp>
          <p:sp>
            <p:nvSpPr>
              <p:cNvPr id="12" name="矩形 5"/>
              <p:cNvSpPr>
                <a:spLocks noChangeArrowheads="1"/>
              </p:cNvSpPr>
              <p:nvPr/>
            </p:nvSpPr>
            <p:spPr bwMode="auto">
              <a:xfrm>
                <a:off x="4886718" y="4206527"/>
                <a:ext cx="6834784" cy="27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F0502020204030204" pitchFamily="34" charset="0"/>
                    <a:ea typeface="宋体" panose="02010600030101010101" pitchFamily="2" charset="-122"/>
                  </a:defRPr>
                </a:lvl1pPr>
                <a:lvl2pPr marL="742950" indent="-285750">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algn="ctr">
                  <a:spcBef>
                    <a:spcPct val="50000"/>
                  </a:spcBef>
                </a:pPr>
                <a:r>
                  <a:rPr lang="ru-RU" sz="16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Риски потери данных</a:t>
                </a:r>
              </a:p>
            </p:txBody>
          </p:sp>
        </p:grpSp>
        <p:grpSp>
          <p:nvGrpSpPr>
            <p:cNvPr id="15" name="组合 14"/>
            <p:cNvGrpSpPr/>
            <p:nvPr/>
          </p:nvGrpSpPr>
          <p:grpSpPr>
            <a:xfrm>
              <a:off x="442638" y="1459273"/>
              <a:ext cx="5523211" cy="2257065"/>
              <a:chOff x="469901" y="1459273"/>
              <a:chExt cx="4216719" cy="1723166"/>
            </a:xfrm>
          </p:grpSpPr>
          <p:sp>
            <p:nvSpPr>
              <p:cNvPr id="13" name="Rectangle 35"/>
              <p:cNvSpPr>
                <a:spLocks noChangeArrowheads="1"/>
              </p:cNvSpPr>
              <p:nvPr/>
            </p:nvSpPr>
            <p:spPr bwMode="gray">
              <a:xfrm>
                <a:off x="469901" y="1459273"/>
                <a:ext cx="4216719" cy="404078"/>
              </a:xfrm>
              <a:prstGeom prst="roundRect">
                <a:avLst>
                  <a:gd name="adj" fmla="val 16667"/>
                </a:avLst>
              </a:prstGeom>
              <a:solidFill>
                <a:srgbClr val="0070C0"/>
              </a:solidFill>
              <a:ln w="28575" algn="ctr">
                <a:noFill/>
                <a:miter lim="800000"/>
                <a:headEnd/>
                <a:tailEnd/>
              </a:ln>
            </p:spPr>
            <p:txBody>
              <a:bodyPr lIns="114260" tIns="114260" rIns="114260" bIns="114260" anchor="ctr"/>
              <a:lstStyle>
                <a:lvl1pPr marL="342900" indent="-342900">
                  <a:defRPr>
                    <a:solidFill>
                      <a:schemeClr val="tx1"/>
                    </a:solidFill>
                    <a:latin typeface="Arial" panose="020F0502020204030204" pitchFamily="34" charset="0"/>
                    <a:ea typeface="宋体" panose="02010600030101010101" pitchFamily="2" charset="-122"/>
                  </a:defRPr>
                </a:lvl1pPr>
                <a:lvl2pPr>
                  <a:defRPr>
                    <a:solidFill>
                      <a:schemeClr val="tx1"/>
                    </a:solidFill>
                    <a:latin typeface="Arial" panose="020F0502020204030204" pitchFamily="34" charset="0"/>
                    <a:ea typeface="宋体" panose="02010600030101010101" pitchFamily="2" charset="-122"/>
                  </a:defRPr>
                </a:lvl2pPr>
                <a:lvl3pPr marL="1143000" indent="-228600">
                  <a:defRPr>
                    <a:solidFill>
                      <a:schemeClr val="tx1"/>
                    </a:solidFill>
                    <a:latin typeface="Arial" panose="020F0502020204030204" pitchFamily="34" charset="0"/>
                    <a:ea typeface="宋体" panose="02010600030101010101" pitchFamily="2" charset="-122"/>
                  </a:defRPr>
                </a:lvl3pPr>
                <a:lvl4pPr marL="1600200" indent="-228600">
                  <a:defRPr>
                    <a:solidFill>
                      <a:schemeClr val="tx1"/>
                    </a:solidFill>
                    <a:latin typeface="Arial" panose="020F0502020204030204" pitchFamily="34" charset="0"/>
                    <a:ea typeface="宋体" panose="02010600030101010101" pitchFamily="2" charset="-122"/>
                  </a:defRPr>
                </a:lvl4pPr>
                <a:lvl5pPr marL="2057400" indent="-228600">
                  <a:defRPr>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F0502020204030204" pitchFamily="34" charset="0"/>
                    <a:ea typeface="宋体" panose="02010600030101010101" pitchFamily="2" charset="-122"/>
                  </a:defRPr>
                </a:lvl9pPr>
              </a:lstStyle>
              <a:p>
                <a:pPr marL="0" lvl="1" algn="ctr">
                  <a:spcBef>
                    <a:spcPct val="50000"/>
                  </a:spcBef>
                </a:pPr>
                <a:r>
                  <a:rPr lang="ru-RU" sz="1600" dirty="0">
                    <a:solidFill>
                      <a:schemeClr val="bg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Законодательные требования к защите данных</a:t>
                </a:r>
              </a:p>
            </p:txBody>
          </p:sp>
          <p:pic>
            <p:nvPicPr>
              <p:cNvPr id="14" name="Picture 2" descr="“compliance”的图片搜索结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01" y="1946852"/>
                <a:ext cx="4216719" cy="12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738430" y="3919312"/>
              <a:ext cx="11007483" cy="823695"/>
              <a:chOff x="738430" y="1575513"/>
              <a:chExt cx="11007483" cy="823695"/>
            </a:xfrm>
          </p:grpSpPr>
          <p:sp>
            <p:nvSpPr>
              <p:cNvPr id="21" name="矩形 20"/>
              <p:cNvSpPr/>
              <p:nvPr/>
            </p:nvSpPr>
            <p:spPr>
              <a:xfrm>
                <a:off x="1670045" y="1651008"/>
                <a:ext cx="3560061" cy="748200"/>
              </a:xfrm>
              <a:prstGeom prst="rect">
                <a:avLst/>
              </a:prstGeom>
            </p:spPr>
            <p:txBody>
              <a:bodyPr wrap="square">
                <a:spAutoFit/>
              </a:bodyPr>
              <a:lstStyle/>
              <a:p>
                <a:pPr defTabSz="914217">
                  <a:defRPr/>
                </a:pPr>
                <a:r>
                  <a:rPr lang="ru-RU"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Высокая </a:t>
                </a:r>
                <a:r>
                  <a:rPr lang="ru-RU"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2000"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эффективность</a:t>
                </a:r>
                <a:endParaRPr lang="ru-RU"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22" name="组合 21"/>
              <p:cNvGrpSpPr/>
              <p:nvPr/>
            </p:nvGrpSpPr>
            <p:grpSpPr>
              <a:xfrm>
                <a:off x="738430" y="1829886"/>
                <a:ext cx="834004" cy="420591"/>
                <a:chOff x="10325100" y="1325563"/>
                <a:chExt cx="922338" cy="465138"/>
              </a:xfrm>
            </p:grpSpPr>
            <p:sp>
              <p:nvSpPr>
                <p:cNvPr id="27" name="Freeform 68"/>
                <p:cNvSpPr>
                  <a:spLocks/>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Freeform 69"/>
                <p:cNvSpPr>
                  <a:spLocks/>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Freeform 70"/>
                <p:cNvSpPr>
                  <a:spLocks/>
                </p:cNvSpPr>
                <p:nvPr/>
              </p:nvSpPr>
              <p:spPr bwMode="auto">
                <a:xfrm>
                  <a:off x="10364788" y="1525588"/>
                  <a:ext cx="115888" cy="117475"/>
                </a:xfrm>
                <a:custGeom>
                  <a:avLst/>
                  <a:gdLst>
                    <a:gd name="T0" fmla="*/ 0 w 73"/>
                    <a:gd name="T1" fmla="*/ 47 h 74"/>
                    <a:gd name="T2" fmla="*/ 50 w 73"/>
                    <a:gd name="T3" fmla="*/ 74 h 74"/>
                    <a:gd name="T4" fmla="*/ 50 w 73"/>
                    <a:gd name="T5" fmla="*/ 74 h 74"/>
                    <a:gd name="T6" fmla="*/ 61 w 73"/>
                    <a:gd name="T7" fmla="*/ 59 h 74"/>
                    <a:gd name="T8" fmla="*/ 73 w 73"/>
                    <a:gd name="T9" fmla="*/ 44 h 74"/>
                    <a:gd name="T10" fmla="*/ 26 w 73"/>
                    <a:gd name="T11" fmla="*/ 0 h 74"/>
                    <a:gd name="T12" fmla="*/ 26 w 73"/>
                    <a:gd name="T13" fmla="*/ 0 h 74"/>
                    <a:gd name="T14" fmla="*/ 11 w 73"/>
                    <a:gd name="T15" fmla="*/ 22 h 74"/>
                    <a:gd name="T16" fmla="*/ 0 w 73"/>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47"/>
                      </a:moveTo>
                      <a:lnTo>
                        <a:pt x="50" y="74"/>
                      </a:lnTo>
                      <a:lnTo>
                        <a:pt x="50" y="74"/>
                      </a:lnTo>
                      <a:lnTo>
                        <a:pt x="61" y="59"/>
                      </a:lnTo>
                      <a:lnTo>
                        <a:pt x="73" y="44"/>
                      </a:lnTo>
                      <a:lnTo>
                        <a:pt x="26" y="0"/>
                      </a:lnTo>
                      <a:lnTo>
                        <a:pt x="26" y="0"/>
                      </a:lnTo>
                      <a:lnTo>
                        <a:pt x="11" y="22"/>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0" name="Freeform 71"/>
                <p:cNvSpPr>
                  <a:spLocks/>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1" name="Freeform 72"/>
                <p:cNvSpPr>
                  <a:spLocks/>
                </p:cNvSpPr>
                <p:nvPr/>
              </p:nvSpPr>
              <p:spPr bwMode="auto">
                <a:xfrm>
                  <a:off x="10334625" y="1625600"/>
                  <a:ext cx="95250" cy="85725"/>
                </a:xfrm>
                <a:custGeom>
                  <a:avLst/>
                  <a:gdLst>
                    <a:gd name="T0" fmla="*/ 0 w 60"/>
                    <a:gd name="T1" fmla="*/ 42 h 54"/>
                    <a:gd name="T2" fmla="*/ 49 w 60"/>
                    <a:gd name="T3" fmla="*/ 54 h 54"/>
                    <a:gd name="T4" fmla="*/ 49 w 60"/>
                    <a:gd name="T5" fmla="*/ 54 h 54"/>
                    <a:gd name="T6" fmla="*/ 54 w 60"/>
                    <a:gd name="T7" fmla="*/ 40 h 54"/>
                    <a:gd name="T8" fmla="*/ 60 w 60"/>
                    <a:gd name="T9" fmla="*/ 26 h 54"/>
                    <a:gd name="T10" fmla="*/ 12 w 60"/>
                    <a:gd name="T11" fmla="*/ 0 h 54"/>
                    <a:gd name="T12" fmla="*/ 12 w 60"/>
                    <a:gd name="T13" fmla="*/ 0 h 54"/>
                    <a:gd name="T14" fmla="*/ 5 w 60"/>
                    <a:gd name="T15" fmla="*/ 21 h 54"/>
                    <a:gd name="T16" fmla="*/ 0 w 60"/>
                    <a:gd name="T1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4">
                      <a:moveTo>
                        <a:pt x="0" y="42"/>
                      </a:moveTo>
                      <a:lnTo>
                        <a:pt x="49" y="54"/>
                      </a:lnTo>
                      <a:lnTo>
                        <a:pt x="49" y="54"/>
                      </a:lnTo>
                      <a:lnTo>
                        <a:pt x="54" y="40"/>
                      </a:lnTo>
                      <a:lnTo>
                        <a:pt x="60" y="26"/>
                      </a:lnTo>
                      <a:lnTo>
                        <a:pt x="12" y="0"/>
                      </a:lnTo>
                      <a:lnTo>
                        <a:pt x="12" y="0"/>
                      </a:lnTo>
                      <a:lnTo>
                        <a:pt x="5" y="21"/>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2" name="Freeform 73"/>
                <p:cNvSpPr>
                  <a:spLocks/>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3" name="Freeform 26"/>
                <p:cNvSpPr>
                  <a:spLocks/>
                </p:cNvSpPr>
                <p:nvPr/>
              </p:nvSpPr>
              <p:spPr bwMode="auto">
                <a:xfrm>
                  <a:off x="10423525" y="1441450"/>
                  <a:ext cx="119063" cy="134938"/>
                </a:xfrm>
                <a:custGeom>
                  <a:avLst/>
                  <a:gdLst>
                    <a:gd name="T0" fmla="*/ 0 w 75"/>
                    <a:gd name="T1" fmla="*/ 39 h 85"/>
                    <a:gd name="T2" fmla="*/ 48 w 75"/>
                    <a:gd name="T3" fmla="*/ 85 h 85"/>
                    <a:gd name="T4" fmla="*/ 48 w 75"/>
                    <a:gd name="T5" fmla="*/ 85 h 85"/>
                    <a:gd name="T6" fmla="*/ 61 w 75"/>
                    <a:gd name="T7" fmla="*/ 74 h 85"/>
                    <a:gd name="T8" fmla="*/ 75 w 75"/>
                    <a:gd name="T9" fmla="*/ 66 h 85"/>
                    <a:gd name="T10" fmla="*/ 37 w 75"/>
                    <a:gd name="T11" fmla="*/ 0 h 85"/>
                    <a:gd name="T12" fmla="*/ 37 w 75"/>
                    <a:gd name="T13" fmla="*/ 0 h 85"/>
                    <a:gd name="T14" fmla="*/ 17 w 75"/>
                    <a:gd name="T15" fmla="*/ 18 h 85"/>
                    <a:gd name="T16" fmla="*/ 0 w 75"/>
                    <a:gd name="T17"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5">
                      <a:moveTo>
                        <a:pt x="0" y="39"/>
                      </a:moveTo>
                      <a:lnTo>
                        <a:pt x="48" y="85"/>
                      </a:lnTo>
                      <a:lnTo>
                        <a:pt x="48" y="85"/>
                      </a:lnTo>
                      <a:lnTo>
                        <a:pt x="61" y="74"/>
                      </a:lnTo>
                      <a:lnTo>
                        <a:pt x="75" y="66"/>
                      </a:lnTo>
                      <a:lnTo>
                        <a:pt x="37" y="0"/>
                      </a:lnTo>
                      <a:lnTo>
                        <a:pt x="37" y="0"/>
                      </a:lnTo>
                      <a:lnTo>
                        <a:pt x="17" y="18"/>
                      </a:lnTo>
                      <a:lnTo>
                        <a:pt x="0"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Freeform 27"/>
                <p:cNvSpPr>
                  <a:spLocks/>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Freeform 28"/>
                <p:cNvSpPr>
                  <a:spLocks/>
                </p:cNvSpPr>
                <p:nvPr/>
              </p:nvSpPr>
              <p:spPr bwMode="auto">
                <a:xfrm>
                  <a:off x="10504488" y="1363663"/>
                  <a:ext cx="112713" cy="166688"/>
                </a:xfrm>
                <a:custGeom>
                  <a:avLst/>
                  <a:gdLst>
                    <a:gd name="T0" fmla="*/ 0 w 71"/>
                    <a:gd name="T1" fmla="*/ 37 h 105"/>
                    <a:gd name="T2" fmla="*/ 40 w 71"/>
                    <a:gd name="T3" fmla="*/ 105 h 105"/>
                    <a:gd name="T4" fmla="*/ 40 w 71"/>
                    <a:gd name="T5" fmla="*/ 105 h 105"/>
                    <a:gd name="T6" fmla="*/ 55 w 71"/>
                    <a:gd name="T7" fmla="*/ 100 h 105"/>
                    <a:gd name="T8" fmla="*/ 71 w 71"/>
                    <a:gd name="T9" fmla="*/ 95 h 105"/>
                    <a:gd name="T10" fmla="*/ 63 w 71"/>
                    <a:gd name="T11" fmla="*/ 0 h 105"/>
                    <a:gd name="T12" fmla="*/ 63 w 71"/>
                    <a:gd name="T13" fmla="*/ 0 h 105"/>
                    <a:gd name="T14" fmla="*/ 46 w 71"/>
                    <a:gd name="T15" fmla="*/ 8 h 105"/>
                    <a:gd name="T16" fmla="*/ 30 w 71"/>
                    <a:gd name="T17" fmla="*/ 16 h 105"/>
                    <a:gd name="T18" fmla="*/ 14 w 71"/>
                    <a:gd name="T19" fmla="*/ 27 h 105"/>
                    <a:gd name="T20" fmla="*/ 0 w 71"/>
                    <a:gd name="T21" fmla="*/ 3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5">
                      <a:moveTo>
                        <a:pt x="0" y="37"/>
                      </a:moveTo>
                      <a:lnTo>
                        <a:pt x="40" y="105"/>
                      </a:lnTo>
                      <a:lnTo>
                        <a:pt x="40" y="105"/>
                      </a:lnTo>
                      <a:lnTo>
                        <a:pt x="55" y="100"/>
                      </a:lnTo>
                      <a:lnTo>
                        <a:pt x="71" y="95"/>
                      </a:lnTo>
                      <a:lnTo>
                        <a:pt x="63" y="0"/>
                      </a:lnTo>
                      <a:lnTo>
                        <a:pt x="63" y="0"/>
                      </a:lnTo>
                      <a:lnTo>
                        <a:pt x="46" y="8"/>
                      </a:lnTo>
                      <a:lnTo>
                        <a:pt x="30" y="16"/>
                      </a:lnTo>
                      <a:lnTo>
                        <a:pt x="14" y="27"/>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6" name="Freeform 29"/>
                <p:cNvSpPr>
                  <a:spLocks/>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7" name="Freeform 30"/>
                <p:cNvSpPr>
                  <a:spLocks/>
                </p:cNvSpPr>
                <p:nvPr/>
              </p:nvSpPr>
              <p:spPr bwMode="auto">
                <a:xfrm>
                  <a:off x="10756900" y="1325563"/>
                  <a:ext cx="201613" cy="215900"/>
                </a:xfrm>
                <a:custGeom>
                  <a:avLst/>
                  <a:gdLst>
                    <a:gd name="T0" fmla="*/ 20 w 127"/>
                    <a:gd name="T1" fmla="*/ 0 h 136"/>
                    <a:gd name="T2" fmla="*/ 0 w 127"/>
                    <a:gd name="T3" fmla="*/ 115 h 136"/>
                    <a:gd name="T4" fmla="*/ 0 w 127"/>
                    <a:gd name="T5" fmla="*/ 115 h 136"/>
                    <a:gd name="T6" fmla="*/ 14 w 127"/>
                    <a:gd name="T7" fmla="*/ 120 h 136"/>
                    <a:gd name="T8" fmla="*/ 29 w 127"/>
                    <a:gd name="T9" fmla="*/ 125 h 136"/>
                    <a:gd name="T10" fmla="*/ 41 w 127"/>
                    <a:gd name="T11" fmla="*/ 129 h 136"/>
                    <a:gd name="T12" fmla="*/ 54 w 127"/>
                    <a:gd name="T13" fmla="*/ 136 h 136"/>
                    <a:gd name="T14" fmla="*/ 127 w 127"/>
                    <a:gd name="T15" fmla="*/ 21 h 136"/>
                    <a:gd name="T16" fmla="*/ 127 w 127"/>
                    <a:gd name="T17" fmla="*/ 21 h 136"/>
                    <a:gd name="T18" fmla="*/ 101 w 127"/>
                    <a:gd name="T19" fmla="*/ 12 h 136"/>
                    <a:gd name="T20" fmla="*/ 75 w 127"/>
                    <a:gd name="T21" fmla="*/ 6 h 136"/>
                    <a:gd name="T22" fmla="*/ 48 w 127"/>
                    <a:gd name="T23" fmla="*/ 1 h 136"/>
                    <a:gd name="T24" fmla="*/ 20 w 127"/>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36">
                      <a:moveTo>
                        <a:pt x="20" y="0"/>
                      </a:moveTo>
                      <a:lnTo>
                        <a:pt x="0" y="115"/>
                      </a:lnTo>
                      <a:lnTo>
                        <a:pt x="0" y="115"/>
                      </a:lnTo>
                      <a:lnTo>
                        <a:pt x="14" y="120"/>
                      </a:lnTo>
                      <a:lnTo>
                        <a:pt x="29" y="125"/>
                      </a:lnTo>
                      <a:lnTo>
                        <a:pt x="41" y="129"/>
                      </a:lnTo>
                      <a:lnTo>
                        <a:pt x="54" y="136"/>
                      </a:lnTo>
                      <a:lnTo>
                        <a:pt x="127" y="21"/>
                      </a:lnTo>
                      <a:lnTo>
                        <a:pt x="127" y="21"/>
                      </a:lnTo>
                      <a:lnTo>
                        <a:pt x="101" y="12"/>
                      </a:lnTo>
                      <a:lnTo>
                        <a:pt x="75" y="6"/>
                      </a:lnTo>
                      <a:lnTo>
                        <a:pt x="48"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8" name="Freeform 31"/>
                <p:cNvSpPr>
                  <a:spLocks/>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9" name="Freeform 32"/>
                <p:cNvSpPr>
                  <a:spLocks/>
                </p:cNvSpPr>
                <p:nvPr/>
              </p:nvSpPr>
              <p:spPr bwMode="auto">
                <a:xfrm>
                  <a:off x="10961688" y="1538288"/>
                  <a:ext cx="285750" cy="252413"/>
                </a:xfrm>
                <a:custGeom>
                  <a:avLst/>
                  <a:gdLst>
                    <a:gd name="T0" fmla="*/ 134 w 180"/>
                    <a:gd name="T1" fmla="*/ 0 h 159"/>
                    <a:gd name="T2" fmla="*/ 0 w 180"/>
                    <a:gd name="T3" fmla="*/ 82 h 159"/>
                    <a:gd name="T4" fmla="*/ 0 w 180"/>
                    <a:gd name="T5" fmla="*/ 82 h 159"/>
                    <a:gd name="T6" fmla="*/ 8 w 180"/>
                    <a:gd name="T7" fmla="*/ 100 h 159"/>
                    <a:gd name="T8" fmla="*/ 13 w 180"/>
                    <a:gd name="T9" fmla="*/ 119 h 159"/>
                    <a:gd name="T10" fmla="*/ 18 w 180"/>
                    <a:gd name="T11" fmla="*/ 139 h 159"/>
                    <a:gd name="T12" fmla="*/ 19 w 180"/>
                    <a:gd name="T13" fmla="*/ 159 h 159"/>
                    <a:gd name="T14" fmla="*/ 180 w 180"/>
                    <a:gd name="T15" fmla="*/ 159 h 159"/>
                    <a:gd name="T16" fmla="*/ 180 w 180"/>
                    <a:gd name="T17" fmla="*/ 159 h 159"/>
                    <a:gd name="T18" fmla="*/ 180 w 180"/>
                    <a:gd name="T19" fmla="*/ 156 h 159"/>
                    <a:gd name="T20" fmla="*/ 180 w 180"/>
                    <a:gd name="T21" fmla="*/ 156 h 159"/>
                    <a:gd name="T22" fmla="*/ 179 w 180"/>
                    <a:gd name="T23" fmla="*/ 135 h 159"/>
                    <a:gd name="T24" fmla="*/ 176 w 180"/>
                    <a:gd name="T25" fmla="*/ 114 h 159"/>
                    <a:gd name="T26" fmla="*/ 173 w 180"/>
                    <a:gd name="T27" fmla="*/ 94 h 159"/>
                    <a:gd name="T28" fmla="*/ 168 w 180"/>
                    <a:gd name="T29" fmla="*/ 74 h 159"/>
                    <a:gd name="T30" fmla="*/ 161 w 180"/>
                    <a:gd name="T31" fmla="*/ 54 h 159"/>
                    <a:gd name="T32" fmla="*/ 153 w 180"/>
                    <a:gd name="T33" fmla="*/ 35 h 159"/>
                    <a:gd name="T34" fmla="*/ 145 w 180"/>
                    <a:gd name="T35" fmla="*/ 18 h 159"/>
                    <a:gd name="T36" fmla="*/ 134 w 180"/>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59">
                      <a:moveTo>
                        <a:pt x="134" y="0"/>
                      </a:moveTo>
                      <a:lnTo>
                        <a:pt x="0" y="82"/>
                      </a:lnTo>
                      <a:lnTo>
                        <a:pt x="0" y="82"/>
                      </a:lnTo>
                      <a:lnTo>
                        <a:pt x="8" y="100"/>
                      </a:lnTo>
                      <a:lnTo>
                        <a:pt x="13" y="119"/>
                      </a:lnTo>
                      <a:lnTo>
                        <a:pt x="18" y="139"/>
                      </a:lnTo>
                      <a:lnTo>
                        <a:pt x="19" y="159"/>
                      </a:lnTo>
                      <a:lnTo>
                        <a:pt x="180" y="159"/>
                      </a:lnTo>
                      <a:lnTo>
                        <a:pt x="180" y="159"/>
                      </a:lnTo>
                      <a:lnTo>
                        <a:pt x="180" y="156"/>
                      </a:lnTo>
                      <a:lnTo>
                        <a:pt x="180" y="156"/>
                      </a:lnTo>
                      <a:lnTo>
                        <a:pt x="179" y="135"/>
                      </a:lnTo>
                      <a:lnTo>
                        <a:pt x="176" y="114"/>
                      </a:lnTo>
                      <a:lnTo>
                        <a:pt x="173" y="94"/>
                      </a:lnTo>
                      <a:lnTo>
                        <a:pt x="168" y="74"/>
                      </a:lnTo>
                      <a:lnTo>
                        <a:pt x="161" y="54"/>
                      </a:lnTo>
                      <a:lnTo>
                        <a:pt x="153" y="35"/>
                      </a:lnTo>
                      <a:lnTo>
                        <a:pt x="145" y="18"/>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reeform 33"/>
                <p:cNvSpPr>
                  <a:spLocks/>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Freeform 34"/>
                <p:cNvSpPr>
                  <a:spLocks/>
                </p:cNvSpPr>
                <p:nvPr/>
              </p:nvSpPr>
              <p:spPr bwMode="auto">
                <a:xfrm>
                  <a:off x="10325100" y="1722438"/>
                  <a:ext cx="80963" cy="68263"/>
                </a:xfrm>
                <a:custGeom>
                  <a:avLst/>
                  <a:gdLst>
                    <a:gd name="T0" fmla="*/ 0 w 51"/>
                    <a:gd name="T1" fmla="*/ 40 h 43"/>
                    <a:gd name="T2" fmla="*/ 0 w 51"/>
                    <a:gd name="T3" fmla="*/ 40 h 43"/>
                    <a:gd name="T4" fmla="*/ 0 w 51"/>
                    <a:gd name="T5" fmla="*/ 43 h 43"/>
                    <a:gd name="T6" fmla="*/ 47 w 51"/>
                    <a:gd name="T7" fmla="*/ 43 h 43"/>
                    <a:gd name="T8" fmla="*/ 47 w 51"/>
                    <a:gd name="T9" fmla="*/ 43 h 43"/>
                    <a:gd name="T10" fmla="*/ 48 w 51"/>
                    <a:gd name="T11" fmla="*/ 26 h 43"/>
                    <a:gd name="T12" fmla="*/ 51 w 51"/>
                    <a:gd name="T13" fmla="*/ 11 h 43"/>
                    <a:gd name="T14" fmla="*/ 2 w 51"/>
                    <a:gd name="T15" fmla="*/ 0 h 43"/>
                    <a:gd name="T16" fmla="*/ 2 w 51"/>
                    <a:gd name="T17" fmla="*/ 0 h 43"/>
                    <a:gd name="T18" fmla="*/ 0 w 51"/>
                    <a:gd name="T19" fmla="*/ 20 h 43"/>
                    <a:gd name="T20" fmla="*/ 0 w 51"/>
                    <a:gd name="T21"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43">
                      <a:moveTo>
                        <a:pt x="0" y="40"/>
                      </a:moveTo>
                      <a:lnTo>
                        <a:pt x="0" y="40"/>
                      </a:lnTo>
                      <a:lnTo>
                        <a:pt x="0" y="43"/>
                      </a:lnTo>
                      <a:lnTo>
                        <a:pt x="47" y="43"/>
                      </a:lnTo>
                      <a:lnTo>
                        <a:pt x="47" y="43"/>
                      </a:lnTo>
                      <a:lnTo>
                        <a:pt x="48" y="26"/>
                      </a:lnTo>
                      <a:lnTo>
                        <a:pt x="51" y="11"/>
                      </a:lnTo>
                      <a:lnTo>
                        <a:pt x="2" y="0"/>
                      </a:lnTo>
                      <a:lnTo>
                        <a:pt x="2" y="0"/>
                      </a:lnTo>
                      <a:lnTo>
                        <a:pt x="0" y="2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Freeform 35"/>
                <p:cNvSpPr>
                  <a:spLocks/>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Freeform 36"/>
                <p:cNvSpPr>
                  <a:spLocks/>
                </p:cNvSpPr>
                <p:nvPr/>
              </p:nvSpPr>
              <p:spPr bwMode="auto">
                <a:xfrm>
                  <a:off x="10868025" y="1370013"/>
                  <a:ext cx="290513" cy="274638"/>
                </a:xfrm>
                <a:custGeom>
                  <a:avLst/>
                  <a:gdLst>
                    <a:gd name="T0" fmla="*/ 74 w 183"/>
                    <a:gd name="T1" fmla="*/ 0 h 173"/>
                    <a:gd name="T2" fmla="*/ 0 w 183"/>
                    <a:gd name="T3" fmla="*/ 118 h 173"/>
                    <a:gd name="T4" fmla="*/ 0 w 183"/>
                    <a:gd name="T5" fmla="*/ 118 h 173"/>
                    <a:gd name="T6" fmla="*/ 14 w 183"/>
                    <a:gd name="T7" fmla="*/ 130 h 173"/>
                    <a:gd name="T8" fmla="*/ 28 w 183"/>
                    <a:gd name="T9" fmla="*/ 142 h 173"/>
                    <a:gd name="T10" fmla="*/ 40 w 183"/>
                    <a:gd name="T11" fmla="*/ 157 h 173"/>
                    <a:gd name="T12" fmla="*/ 50 w 183"/>
                    <a:gd name="T13" fmla="*/ 173 h 173"/>
                    <a:gd name="T14" fmla="*/ 183 w 183"/>
                    <a:gd name="T15" fmla="*/ 91 h 173"/>
                    <a:gd name="T16" fmla="*/ 183 w 183"/>
                    <a:gd name="T17" fmla="*/ 91 h 173"/>
                    <a:gd name="T18" fmla="*/ 172 w 183"/>
                    <a:gd name="T19" fmla="*/ 77 h 173"/>
                    <a:gd name="T20" fmla="*/ 160 w 183"/>
                    <a:gd name="T21" fmla="*/ 64 h 173"/>
                    <a:gd name="T22" fmla="*/ 147 w 183"/>
                    <a:gd name="T23" fmla="*/ 51 h 173"/>
                    <a:gd name="T24" fmla="*/ 135 w 183"/>
                    <a:gd name="T25" fmla="*/ 39 h 173"/>
                    <a:gd name="T26" fmla="*/ 120 w 183"/>
                    <a:gd name="T27" fmla="*/ 29 h 173"/>
                    <a:gd name="T28" fmla="*/ 105 w 183"/>
                    <a:gd name="T29" fmla="*/ 18 h 173"/>
                    <a:gd name="T30" fmla="*/ 90 w 183"/>
                    <a:gd name="T31" fmla="*/ 9 h 173"/>
                    <a:gd name="T32" fmla="*/ 74 w 183"/>
                    <a:gd name="T3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73">
                      <a:moveTo>
                        <a:pt x="74" y="0"/>
                      </a:moveTo>
                      <a:lnTo>
                        <a:pt x="0" y="118"/>
                      </a:lnTo>
                      <a:lnTo>
                        <a:pt x="0" y="118"/>
                      </a:lnTo>
                      <a:lnTo>
                        <a:pt x="14" y="130"/>
                      </a:lnTo>
                      <a:lnTo>
                        <a:pt x="28" y="142"/>
                      </a:lnTo>
                      <a:lnTo>
                        <a:pt x="40" y="157"/>
                      </a:lnTo>
                      <a:lnTo>
                        <a:pt x="50" y="173"/>
                      </a:lnTo>
                      <a:lnTo>
                        <a:pt x="183" y="91"/>
                      </a:lnTo>
                      <a:lnTo>
                        <a:pt x="183" y="91"/>
                      </a:lnTo>
                      <a:lnTo>
                        <a:pt x="172" y="77"/>
                      </a:lnTo>
                      <a:lnTo>
                        <a:pt x="160" y="64"/>
                      </a:lnTo>
                      <a:lnTo>
                        <a:pt x="147" y="51"/>
                      </a:lnTo>
                      <a:lnTo>
                        <a:pt x="135" y="39"/>
                      </a:lnTo>
                      <a:lnTo>
                        <a:pt x="120" y="29"/>
                      </a:lnTo>
                      <a:lnTo>
                        <a:pt x="105" y="18"/>
                      </a:lnTo>
                      <a:lnTo>
                        <a:pt x="90" y="9"/>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4" name="Freeform 37"/>
                <p:cNvSpPr>
                  <a:spLocks/>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close/>
                    </a:path>
                  </a:pathLst>
                </a:custGeom>
                <a:solidFill>
                  <a:srgbClr val="65AA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Freeform 38"/>
                <p:cNvSpPr>
                  <a:spLocks/>
                </p:cNvSpPr>
                <p:nvPr/>
              </p:nvSpPr>
              <p:spPr bwMode="auto">
                <a:xfrm>
                  <a:off x="10633075" y="1325563"/>
                  <a:ext cx="128588" cy="180975"/>
                </a:xfrm>
                <a:custGeom>
                  <a:avLst/>
                  <a:gdLst>
                    <a:gd name="T0" fmla="*/ 0 w 81"/>
                    <a:gd name="T1" fmla="*/ 17 h 114"/>
                    <a:gd name="T2" fmla="*/ 8 w 81"/>
                    <a:gd name="T3" fmla="*/ 114 h 114"/>
                    <a:gd name="T4" fmla="*/ 8 w 81"/>
                    <a:gd name="T5" fmla="*/ 114 h 114"/>
                    <a:gd name="T6" fmla="*/ 23 w 81"/>
                    <a:gd name="T7" fmla="*/ 113 h 114"/>
                    <a:gd name="T8" fmla="*/ 40 w 81"/>
                    <a:gd name="T9" fmla="*/ 112 h 114"/>
                    <a:gd name="T10" fmla="*/ 40 w 81"/>
                    <a:gd name="T11" fmla="*/ 112 h 114"/>
                    <a:gd name="T12" fmla="*/ 61 w 81"/>
                    <a:gd name="T13" fmla="*/ 113 h 114"/>
                    <a:gd name="T14" fmla="*/ 81 w 81"/>
                    <a:gd name="T15" fmla="*/ 0 h 114"/>
                    <a:gd name="T16" fmla="*/ 81 w 81"/>
                    <a:gd name="T17" fmla="*/ 0 h 114"/>
                    <a:gd name="T18" fmla="*/ 60 w 81"/>
                    <a:gd name="T19" fmla="*/ 3 h 114"/>
                    <a:gd name="T20" fmla="*/ 38 w 81"/>
                    <a:gd name="T21" fmla="*/ 6 h 114"/>
                    <a:gd name="T22" fmla="*/ 19 w 81"/>
                    <a:gd name="T23" fmla="*/ 11 h 114"/>
                    <a:gd name="T24" fmla="*/ 0 w 81"/>
                    <a:gd name="T2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14">
                      <a:moveTo>
                        <a:pt x="0" y="17"/>
                      </a:moveTo>
                      <a:lnTo>
                        <a:pt x="8" y="114"/>
                      </a:lnTo>
                      <a:lnTo>
                        <a:pt x="8" y="114"/>
                      </a:lnTo>
                      <a:lnTo>
                        <a:pt x="23" y="113"/>
                      </a:lnTo>
                      <a:lnTo>
                        <a:pt x="40" y="112"/>
                      </a:lnTo>
                      <a:lnTo>
                        <a:pt x="40" y="112"/>
                      </a:lnTo>
                      <a:lnTo>
                        <a:pt x="61" y="113"/>
                      </a:lnTo>
                      <a:lnTo>
                        <a:pt x="81" y="0"/>
                      </a:lnTo>
                      <a:lnTo>
                        <a:pt x="81" y="0"/>
                      </a:lnTo>
                      <a:lnTo>
                        <a:pt x="60" y="3"/>
                      </a:lnTo>
                      <a:lnTo>
                        <a:pt x="38" y="6"/>
                      </a:lnTo>
                      <a:lnTo>
                        <a:pt x="19" y="11"/>
                      </a:lnTo>
                      <a:lnTo>
                        <a:pt x="0"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6" name="Freeform 39"/>
                <p:cNvSpPr>
                  <a:spLocks/>
                </p:cNvSpPr>
                <p:nvPr/>
              </p:nvSpPr>
              <p:spPr bwMode="auto">
                <a:xfrm>
                  <a:off x="10664825" y="1476375"/>
                  <a:ext cx="393700" cy="314325"/>
                </a:xfrm>
                <a:custGeom>
                  <a:avLst/>
                  <a:gdLst>
                    <a:gd name="T0" fmla="*/ 248 w 248"/>
                    <a:gd name="T1" fmla="*/ 0 h 198"/>
                    <a:gd name="T2" fmla="*/ 13 w 248"/>
                    <a:gd name="T3" fmla="*/ 154 h 198"/>
                    <a:gd name="T4" fmla="*/ 13 w 248"/>
                    <a:gd name="T5" fmla="*/ 154 h 198"/>
                    <a:gd name="T6" fmla="*/ 7 w 248"/>
                    <a:gd name="T7" fmla="*/ 158 h 198"/>
                    <a:gd name="T8" fmla="*/ 6 w 248"/>
                    <a:gd name="T9" fmla="*/ 159 h 198"/>
                    <a:gd name="T10" fmla="*/ 6 w 248"/>
                    <a:gd name="T11" fmla="*/ 159 h 198"/>
                    <a:gd name="T12" fmla="*/ 6 w 248"/>
                    <a:gd name="T13" fmla="*/ 159 h 198"/>
                    <a:gd name="T14" fmla="*/ 3 w 248"/>
                    <a:gd name="T15" fmla="*/ 162 h 198"/>
                    <a:gd name="T16" fmla="*/ 1 w 248"/>
                    <a:gd name="T17" fmla="*/ 166 h 198"/>
                    <a:gd name="T18" fmla="*/ 0 w 248"/>
                    <a:gd name="T19" fmla="*/ 171 h 198"/>
                    <a:gd name="T20" fmla="*/ 0 w 248"/>
                    <a:gd name="T21" fmla="*/ 175 h 198"/>
                    <a:gd name="T22" fmla="*/ 0 w 248"/>
                    <a:gd name="T23" fmla="*/ 175 h 198"/>
                    <a:gd name="T24" fmla="*/ 0 w 248"/>
                    <a:gd name="T25" fmla="*/ 180 h 198"/>
                    <a:gd name="T26" fmla="*/ 1 w 248"/>
                    <a:gd name="T27" fmla="*/ 183 h 198"/>
                    <a:gd name="T28" fmla="*/ 3 w 248"/>
                    <a:gd name="T29" fmla="*/ 188 h 198"/>
                    <a:gd name="T30" fmla="*/ 6 w 248"/>
                    <a:gd name="T31" fmla="*/ 190 h 198"/>
                    <a:gd name="T32" fmla="*/ 9 w 248"/>
                    <a:gd name="T33" fmla="*/ 194 h 198"/>
                    <a:gd name="T34" fmla="*/ 14 w 248"/>
                    <a:gd name="T35" fmla="*/ 195 h 198"/>
                    <a:gd name="T36" fmla="*/ 17 w 248"/>
                    <a:gd name="T37" fmla="*/ 198 h 198"/>
                    <a:gd name="T38" fmla="*/ 22 w 248"/>
                    <a:gd name="T39" fmla="*/ 198 h 198"/>
                    <a:gd name="T40" fmla="*/ 22 w 248"/>
                    <a:gd name="T41" fmla="*/ 198 h 198"/>
                    <a:gd name="T42" fmla="*/ 29 w 248"/>
                    <a:gd name="T43" fmla="*/ 196 h 198"/>
                    <a:gd name="T44" fmla="*/ 36 w 248"/>
                    <a:gd name="T45" fmla="*/ 193 h 198"/>
                    <a:gd name="T46" fmla="*/ 36 w 248"/>
                    <a:gd name="T47" fmla="*/ 193 h 198"/>
                    <a:gd name="T48" fmla="*/ 248 w 248"/>
                    <a:gd name="T4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198">
                      <a:moveTo>
                        <a:pt x="248" y="0"/>
                      </a:moveTo>
                      <a:lnTo>
                        <a:pt x="13" y="154"/>
                      </a:lnTo>
                      <a:lnTo>
                        <a:pt x="13" y="154"/>
                      </a:lnTo>
                      <a:lnTo>
                        <a:pt x="7" y="158"/>
                      </a:lnTo>
                      <a:lnTo>
                        <a:pt x="6" y="159"/>
                      </a:lnTo>
                      <a:lnTo>
                        <a:pt x="6" y="159"/>
                      </a:lnTo>
                      <a:lnTo>
                        <a:pt x="6" y="159"/>
                      </a:lnTo>
                      <a:lnTo>
                        <a:pt x="3" y="162"/>
                      </a:lnTo>
                      <a:lnTo>
                        <a:pt x="1" y="166"/>
                      </a:lnTo>
                      <a:lnTo>
                        <a:pt x="0" y="171"/>
                      </a:lnTo>
                      <a:lnTo>
                        <a:pt x="0" y="175"/>
                      </a:lnTo>
                      <a:lnTo>
                        <a:pt x="0" y="175"/>
                      </a:lnTo>
                      <a:lnTo>
                        <a:pt x="0" y="180"/>
                      </a:lnTo>
                      <a:lnTo>
                        <a:pt x="1" y="183"/>
                      </a:lnTo>
                      <a:lnTo>
                        <a:pt x="3" y="188"/>
                      </a:lnTo>
                      <a:lnTo>
                        <a:pt x="6" y="190"/>
                      </a:lnTo>
                      <a:lnTo>
                        <a:pt x="9" y="194"/>
                      </a:lnTo>
                      <a:lnTo>
                        <a:pt x="14" y="195"/>
                      </a:lnTo>
                      <a:lnTo>
                        <a:pt x="17" y="198"/>
                      </a:lnTo>
                      <a:lnTo>
                        <a:pt x="22" y="198"/>
                      </a:lnTo>
                      <a:lnTo>
                        <a:pt x="22" y="198"/>
                      </a:lnTo>
                      <a:lnTo>
                        <a:pt x="29" y="196"/>
                      </a:lnTo>
                      <a:lnTo>
                        <a:pt x="36" y="193"/>
                      </a:lnTo>
                      <a:lnTo>
                        <a:pt x="36" y="193"/>
                      </a:lnTo>
                      <a:lnTo>
                        <a:pt x="248" y="0"/>
                      </a:lnTo>
                      <a:close/>
                    </a:path>
                  </a:pathLst>
                </a:custGeom>
                <a:solidFill>
                  <a:srgbClr val="006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23" name="矩形 22"/>
              <p:cNvSpPr/>
              <p:nvPr/>
            </p:nvSpPr>
            <p:spPr>
              <a:xfrm>
                <a:off x="5327718" y="1687144"/>
                <a:ext cx="2250622" cy="422896"/>
              </a:xfrm>
              <a:prstGeom prst="rect">
                <a:avLst/>
              </a:prstGeom>
            </p:spPr>
            <p:txBody>
              <a:bodyPr wrap="square">
                <a:spAutoFit/>
              </a:bodyPr>
              <a:lstStyle/>
              <a:p>
                <a:pPr algn="ctr" defTabSz="914217">
                  <a:defRPr/>
                </a:pPr>
                <a:r>
                  <a:rPr lang="ru-RU"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Снижение затрат</a:t>
                </a:r>
              </a:p>
            </p:txBody>
          </p:sp>
          <p:sp>
            <p:nvSpPr>
              <p:cNvPr id="24" name="矩形 23"/>
              <p:cNvSpPr/>
              <p:nvPr/>
            </p:nvSpPr>
            <p:spPr>
              <a:xfrm>
                <a:off x="8991352" y="1575513"/>
                <a:ext cx="2754561" cy="748200"/>
              </a:xfrm>
              <a:prstGeom prst="rect">
                <a:avLst/>
              </a:prstGeom>
            </p:spPr>
            <p:txBody>
              <a:bodyPr wrap="square">
                <a:spAutoFit/>
              </a:bodyPr>
              <a:lstStyle/>
              <a:p>
                <a:pPr algn="ctr" defTabSz="914217">
                  <a:defRPr/>
                </a:pPr>
                <a:r>
                  <a:rPr lang="ru-RU"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Оптимальное использование данных</a:t>
                </a:r>
              </a:p>
            </p:txBody>
          </p:sp>
          <p:sp>
            <p:nvSpPr>
              <p:cNvPr id="25" name="Freeform 193"/>
              <p:cNvSpPr>
                <a:spLocks noEditPoints="1"/>
              </p:cNvSpPr>
              <p:nvPr/>
            </p:nvSpPr>
            <p:spPr bwMode="auto">
              <a:xfrm>
                <a:off x="8185686" y="1804540"/>
                <a:ext cx="756994" cy="523195"/>
              </a:xfrm>
              <a:custGeom>
                <a:avLst/>
                <a:gdLst>
                  <a:gd name="T0" fmla="*/ 2147483646 w 486"/>
                  <a:gd name="T1" fmla="*/ 2147483646 h 408"/>
                  <a:gd name="T2" fmla="*/ 2147483646 w 486"/>
                  <a:gd name="T3" fmla="*/ 2147483646 h 408"/>
                  <a:gd name="T4" fmla="*/ 2147483646 w 486"/>
                  <a:gd name="T5" fmla="*/ 2147483646 h 408"/>
                  <a:gd name="T6" fmla="*/ 2147483646 w 486"/>
                  <a:gd name="T7" fmla="*/ 2147483646 h 408"/>
                  <a:gd name="T8" fmla="*/ 2147483646 w 486"/>
                  <a:gd name="T9" fmla="*/ 2147483646 h 408"/>
                  <a:gd name="T10" fmla="*/ 2147483646 w 486"/>
                  <a:gd name="T11" fmla="*/ 2147483646 h 408"/>
                  <a:gd name="T12" fmla="*/ 2147483646 w 486"/>
                  <a:gd name="T13" fmla="*/ 2147483646 h 408"/>
                  <a:gd name="T14" fmla="*/ 2147483646 w 486"/>
                  <a:gd name="T15" fmla="*/ 2147483646 h 408"/>
                  <a:gd name="T16" fmla="*/ 2147483646 w 486"/>
                  <a:gd name="T17" fmla="*/ 2147483646 h 408"/>
                  <a:gd name="T18" fmla="*/ 2147483646 w 486"/>
                  <a:gd name="T19" fmla="*/ 2147483646 h 408"/>
                  <a:gd name="T20" fmla="*/ 2147483646 w 486"/>
                  <a:gd name="T21" fmla="*/ 2147483646 h 408"/>
                  <a:gd name="T22" fmla="*/ 2147483646 w 486"/>
                  <a:gd name="T23" fmla="*/ 2147483646 h 408"/>
                  <a:gd name="T24" fmla="*/ 2147483646 w 486"/>
                  <a:gd name="T25" fmla="*/ 2147483646 h 408"/>
                  <a:gd name="T26" fmla="*/ 2147483646 w 486"/>
                  <a:gd name="T27" fmla="*/ 2147483646 h 408"/>
                  <a:gd name="T28" fmla="*/ 2147483646 w 486"/>
                  <a:gd name="T29" fmla="*/ 2147483646 h 408"/>
                  <a:gd name="T30" fmla="*/ 2147483646 w 486"/>
                  <a:gd name="T31" fmla="*/ 2147483646 h 408"/>
                  <a:gd name="T32" fmla="*/ 2147483646 w 486"/>
                  <a:gd name="T33" fmla="*/ 2147483646 h 408"/>
                  <a:gd name="T34" fmla="*/ 2147483646 w 486"/>
                  <a:gd name="T35" fmla="*/ 2147483646 h 408"/>
                  <a:gd name="T36" fmla="*/ 2147483646 w 486"/>
                  <a:gd name="T37" fmla="*/ 2147483646 h 408"/>
                  <a:gd name="T38" fmla="*/ 2147483646 w 486"/>
                  <a:gd name="T39" fmla="*/ 2147483646 h 408"/>
                  <a:gd name="T40" fmla="*/ 2147483646 w 486"/>
                  <a:gd name="T41" fmla="*/ 2147483646 h 408"/>
                  <a:gd name="T42" fmla="*/ 2147483646 w 486"/>
                  <a:gd name="T43" fmla="*/ 2147483646 h 408"/>
                  <a:gd name="T44" fmla="*/ 2147483646 w 486"/>
                  <a:gd name="T45" fmla="*/ 0 h 408"/>
                  <a:gd name="T46" fmla="*/ 2147483646 w 486"/>
                  <a:gd name="T47" fmla="*/ 2147483646 h 408"/>
                  <a:gd name="T48" fmla="*/ 2147483646 w 486"/>
                  <a:gd name="T49" fmla="*/ 2147483646 h 408"/>
                  <a:gd name="T50" fmla="*/ 2147483646 w 486"/>
                  <a:gd name="T51" fmla="*/ 2147483646 h 408"/>
                  <a:gd name="T52" fmla="*/ 2147483646 w 486"/>
                  <a:gd name="T53" fmla="*/ 2147483646 h 408"/>
                  <a:gd name="T54" fmla="*/ 2147483646 w 486"/>
                  <a:gd name="T55" fmla="*/ 2147483646 h 408"/>
                  <a:gd name="T56" fmla="*/ 2147483646 w 486"/>
                  <a:gd name="T57" fmla="*/ 2147483646 h 408"/>
                  <a:gd name="T58" fmla="*/ 2147483646 w 486"/>
                  <a:gd name="T59" fmla="*/ 2147483646 h 408"/>
                  <a:gd name="T60" fmla="*/ 2147483646 w 486"/>
                  <a:gd name="T61" fmla="*/ 2147483646 h 408"/>
                  <a:gd name="T62" fmla="*/ 2147483646 w 486"/>
                  <a:gd name="T63" fmla="*/ 2147483646 h 408"/>
                  <a:gd name="T64" fmla="*/ 2147483646 w 486"/>
                  <a:gd name="T65" fmla="*/ 2147483646 h 408"/>
                  <a:gd name="T66" fmla="*/ 2147483646 w 486"/>
                  <a:gd name="T67" fmla="*/ 2147483646 h 408"/>
                  <a:gd name="T68" fmla="*/ 2147483646 w 486"/>
                  <a:gd name="T69" fmla="*/ 2147483646 h 408"/>
                  <a:gd name="T70" fmla="*/ 2147483646 w 486"/>
                  <a:gd name="T71" fmla="*/ 2147483646 h 408"/>
                  <a:gd name="T72" fmla="*/ 2147483646 w 486"/>
                  <a:gd name="T73" fmla="*/ 2147483646 h 408"/>
                  <a:gd name="T74" fmla="*/ 2147483646 w 486"/>
                  <a:gd name="T75" fmla="*/ 2147483646 h 408"/>
                  <a:gd name="T76" fmla="*/ 2147483646 w 486"/>
                  <a:gd name="T77" fmla="*/ 2147483646 h 408"/>
                  <a:gd name="T78" fmla="*/ 2147483646 w 486"/>
                  <a:gd name="T79" fmla="*/ 2147483646 h 408"/>
                  <a:gd name="T80" fmla="*/ 2147483646 w 486"/>
                  <a:gd name="T81" fmla="*/ 2147483646 h 408"/>
                  <a:gd name="T82" fmla="*/ 2147483646 w 486"/>
                  <a:gd name="T83" fmla="*/ 2147483646 h 408"/>
                  <a:gd name="T84" fmla="*/ 2147483646 w 486"/>
                  <a:gd name="T85" fmla="*/ 2147483646 h 408"/>
                  <a:gd name="T86" fmla="*/ 2147483646 w 486"/>
                  <a:gd name="T87" fmla="*/ 2147483646 h 408"/>
                  <a:gd name="T88" fmla="*/ 2147483646 w 486"/>
                  <a:gd name="T89" fmla="*/ 2147483646 h 408"/>
                  <a:gd name="T90" fmla="*/ 2147483646 w 486"/>
                  <a:gd name="T91" fmla="*/ 2147483646 h 408"/>
                  <a:gd name="T92" fmla="*/ 2147483646 w 486"/>
                  <a:gd name="T93" fmla="*/ 2147483646 h 408"/>
                  <a:gd name="T94" fmla="*/ 2147483646 w 486"/>
                  <a:gd name="T95" fmla="*/ 2147483646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6" h="408">
                    <a:moveTo>
                      <a:pt x="198" y="268"/>
                    </a:moveTo>
                    <a:lnTo>
                      <a:pt x="198" y="268"/>
                    </a:lnTo>
                    <a:cubicBezTo>
                      <a:pt x="183" y="268"/>
                      <a:pt x="174" y="273"/>
                      <a:pt x="168" y="280"/>
                    </a:cubicBezTo>
                    <a:cubicBezTo>
                      <a:pt x="166" y="279"/>
                      <a:pt x="165" y="279"/>
                      <a:pt x="164" y="278"/>
                    </a:cubicBezTo>
                    <a:cubicBezTo>
                      <a:pt x="131" y="271"/>
                      <a:pt x="108" y="254"/>
                      <a:pt x="108" y="235"/>
                    </a:cubicBezTo>
                    <a:lnTo>
                      <a:pt x="108" y="219"/>
                    </a:lnTo>
                    <a:cubicBezTo>
                      <a:pt x="127" y="235"/>
                      <a:pt x="158" y="246"/>
                      <a:pt x="195" y="246"/>
                    </a:cubicBezTo>
                    <a:cubicBezTo>
                      <a:pt x="231" y="246"/>
                      <a:pt x="262" y="235"/>
                      <a:pt x="281" y="219"/>
                    </a:cubicBezTo>
                    <a:lnTo>
                      <a:pt x="281" y="260"/>
                    </a:lnTo>
                    <a:cubicBezTo>
                      <a:pt x="256" y="264"/>
                      <a:pt x="234" y="267"/>
                      <a:pt x="198" y="268"/>
                    </a:cubicBezTo>
                    <a:close/>
                    <a:moveTo>
                      <a:pt x="195" y="20"/>
                    </a:moveTo>
                    <a:lnTo>
                      <a:pt x="195" y="20"/>
                    </a:lnTo>
                    <a:cubicBezTo>
                      <a:pt x="242" y="20"/>
                      <a:pt x="281" y="41"/>
                      <a:pt x="281" y="66"/>
                    </a:cubicBezTo>
                    <a:cubicBezTo>
                      <a:pt x="281" y="91"/>
                      <a:pt x="242" y="112"/>
                      <a:pt x="195" y="112"/>
                    </a:cubicBezTo>
                    <a:cubicBezTo>
                      <a:pt x="148" y="112"/>
                      <a:pt x="108" y="91"/>
                      <a:pt x="108" y="66"/>
                    </a:cubicBezTo>
                    <a:cubicBezTo>
                      <a:pt x="108" y="41"/>
                      <a:pt x="148" y="20"/>
                      <a:pt x="195" y="20"/>
                    </a:cubicBezTo>
                    <a:close/>
                    <a:moveTo>
                      <a:pt x="281" y="124"/>
                    </a:moveTo>
                    <a:lnTo>
                      <a:pt x="281" y="124"/>
                    </a:lnTo>
                    <a:cubicBezTo>
                      <a:pt x="281" y="149"/>
                      <a:pt x="242" y="170"/>
                      <a:pt x="195" y="170"/>
                    </a:cubicBezTo>
                    <a:cubicBezTo>
                      <a:pt x="148" y="170"/>
                      <a:pt x="108" y="149"/>
                      <a:pt x="108" y="124"/>
                    </a:cubicBezTo>
                    <a:lnTo>
                      <a:pt x="108" y="105"/>
                    </a:lnTo>
                    <a:cubicBezTo>
                      <a:pt x="127" y="121"/>
                      <a:pt x="158" y="132"/>
                      <a:pt x="195" y="132"/>
                    </a:cubicBezTo>
                    <a:cubicBezTo>
                      <a:pt x="231" y="132"/>
                      <a:pt x="262" y="121"/>
                      <a:pt x="281" y="105"/>
                    </a:cubicBezTo>
                    <a:lnTo>
                      <a:pt x="281" y="124"/>
                    </a:lnTo>
                    <a:close/>
                    <a:moveTo>
                      <a:pt x="108" y="180"/>
                    </a:moveTo>
                    <a:lnTo>
                      <a:pt x="108" y="180"/>
                    </a:lnTo>
                    <a:lnTo>
                      <a:pt x="108" y="166"/>
                    </a:lnTo>
                    <a:lnTo>
                      <a:pt x="108" y="164"/>
                    </a:lnTo>
                    <a:cubicBezTo>
                      <a:pt x="127" y="180"/>
                      <a:pt x="159" y="191"/>
                      <a:pt x="195" y="191"/>
                    </a:cubicBezTo>
                    <a:cubicBezTo>
                      <a:pt x="231" y="191"/>
                      <a:pt x="262" y="180"/>
                      <a:pt x="281" y="164"/>
                    </a:cubicBezTo>
                    <a:lnTo>
                      <a:pt x="281" y="180"/>
                    </a:lnTo>
                    <a:cubicBezTo>
                      <a:pt x="281" y="205"/>
                      <a:pt x="242" y="226"/>
                      <a:pt x="195" y="226"/>
                    </a:cubicBezTo>
                    <a:cubicBezTo>
                      <a:pt x="148" y="226"/>
                      <a:pt x="108" y="205"/>
                      <a:pt x="108" y="180"/>
                    </a:cubicBezTo>
                    <a:close/>
                    <a:moveTo>
                      <a:pt x="478" y="294"/>
                    </a:moveTo>
                    <a:lnTo>
                      <a:pt x="478" y="294"/>
                    </a:lnTo>
                    <a:lnTo>
                      <a:pt x="426" y="282"/>
                    </a:lnTo>
                    <a:cubicBezTo>
                      <a:pt x="387" y="253"/>
                      <a:pt x="356" y="250"/>
                      <a:pt x="302" y="257"/>
                    </a:cubicBezTo>
                    <a:lnTo>
                      <a:pt x="302" y="180"/>
                    </a:lnTo>
                    <a:lnTo>
                      <a:pt x="302" y="124"/>
                    </a:lnTo>
                    <a:lnTo>
                      <a:pt x="302" y="69"/>
                    </a:lnTo>
                    <a:lnTo>
                      <a:pt x="301" y="69"/>
                    </a:lnTo>
                    <a:cubicBezTo>
                      <a:pt x="301" y="68"/>
                      <a:pt x="302" y="67"/>
                      <a:pt x="302" y="66"/>
                    </a:cubicBezTo>
                    <a:cubicBezTo>
                      <a:pt x="302" y="29"/>
                      <a:pt x="255" y="0"/>
                      <a:pt x="195" y="0"/>
                    </a:cubicBezTo>
                    <a:cubicBezTo>
                      <a:pt x="135" y="0"/>
                      <a:pt x="88" y="29"/>
                      <a:pt x="88" y="66"/>
                    </a:cubicBezTo>
                    <a:cubicBezTo>
                      <a:pt x="88" y="67"/>
                      <a:pt x="88" y="67"/>
                      <a:pt x="88" y="68"/>
                    </a:cubicBezTo>
                    <a:cubicBezTo>
                      <a:pt x="88" y="68"/>
                      <a:pt x="88" y="69"/>
                      <a:pt x="88" y="69"/>
                    </a:cubicBezTo>
                    <a:lnTo>
                      <a:pt x="88" y="124"/>
                    </a:lnTo>
                    <a:lnTo>
                      <a:pt x="88" y="166"/>
                    </a:lnTo>
                    <a:lnTo>
                      <a:pt x="88" y="180"/>
                    </a:lnTo>
                    <a:lnTo>
                      <a:pt x="88" y="235"/>
                    </a:lnTo>
                    <a:cubicBezTo>
                      <a:pt x="88" y="264"/>
                      <a:pt x="116" y="289"/>
                      <a:pt x="160" y="298"/>
                    </a:cubicBezTo>
                    <a:cubicBezTo>
                      <a:pt x="160" y="298"/>
                      <a:pt x="160" y="298"/>
                      <a:pt x="161" y="298"/>
                    </a:cubicBezTo>
                    <a:cubicBezTo>
                      <a:pt x="161" y="312"/>
                      <a:pt x="173" y="323"/>
                      <a:pt x="189" y="323"/>
                    </a:cubicBezTo>
                    <a:lnTo>
                      <a:pt x="196" y="323"/>
                    </a:lnTo>
                    <a:cubicBezTo>
                      <a:pt x="203" y="323"/>
                      <a:pt x="216" y="323"/>
                      <a:pt x="230" y="323"/>
                    </a:cubicBezTo>
                    <a:cubicBezTo>
                      <a:pt x="207" y="327"/>
                      <a:pt x="179" y="329"/>
                      <a:pt x="172" y="328"/>
                    </a:cubicBezTo>
                    <a:cubicBezTo>
                      <a:pt x="164" y="325"/>
                      <a:pt x="111" y="290"/>
                      <a:pt x="66" y="259"/>
                    </a:cubicBezTo>
                    <a:cubicBezTo>
                      <a:pt x="53" y="249"/>
                      <a:pt x="29" y="238"/>
                      <a:pt x="14" y="256"/>
                    </a:cubicBezTo>
                    <a:cubicBezTo>
                      <a:pt x="0" y="273"/>
                      <a:pt x="5" y="289"/>
                      <a:pt x="10" y="296"/>
                    </a:cubicBezTo>
                    <a:cubicBezTo>
                      <a:pt x="10" y="296"/>
                      <a:pt x="11" y="297"/>
                      <a:pt x="11" y="297"/>
                    </a:cubicBezTo>
                    <a:cubicBezTo>
                      <a:pt x="24" y="308"/>
                      <a:pt x="139" y="403"/>
                      <a:pt x="188" y="407"/>
                    </a:cubicBezTo>
                    <a:cubicBezTo>
                      <a:pt x="192" y="408"/>
                      <a:pt x="196" y="408"/>
                      <a:pt x="200" y="408"/>
                    </a:cubicBezTo>
                    <a:cubicBezTo>
                      <a:pt x="241" y="408"/>
                      <a:pt x="317" y="393"/>
                      <a:pt x="354" y="385"/>
                    </a:cubicBezTo>
                    <a:cubicBezTo>
                      <a:pt x="358" y="388"/>
                      <a:pt x="362" y="390"/>
                      <a:pt x="367" y="391"/>
                    </a:cubicBezTo>
                    <a:cubicBezTo>
                      <a:pt x="379" y="392"/>
                      <a:pt x="389" y="383"/>
                      <a:pt x="390" y="372"/>
                    </a:cubicBezTo>
                    <a:cubicBezTo>
                      <a:pt x="391" y="360"/>
                      <a:pt x="382" y="350"/>
                      <a:pt x="370" y="349"/>
                    </a:cubicBezTo>
                    <a:cubicBezTo>
                      <a:pt x="360" y="348"/>
                      <a:pt x="351" y="355"/>
                      <a:pt x="349" y="365"/>
                    </a:cubicBezTo>
                    <a:cubicBezTo>
                      <a:pt x="308" y="374"/>
                      <a:pt x="224" y="391"/>
                      <a:pt x="190" y="387"/>
                    </a:cubicBezTo>
                    <a:cubicBezTo>
                      <a:pt x="154" y="384"/>
                      <a:pt x="60" y="312"/>
                      <a:pt x="26" y="283"/>
                    </a:cubicBezTo>
                    <a:cubicBezTo>
                      <a:pt x="25" y="281"/>
                      <a:pt x="23" y="276"/>
                      <a:pt x="29" y="269"/>
                    </a:cubicBezTo>
                    <a:cubicBezTo>
                      <a:pt x="34" y="262"/>
                      <a:pt x="50" y="272"/>
                      <a:pt x="54" y="275"/>
                    </a:cubicBezTo>
                    <a:cubicBezTo>
                      <a:pt x="91" y="301"/>
                      <a:pt x="156" y="345"/>
                      <a:pt x="167" y="347"/>
                    </a:cubicBezTo>
                    <a:cubicBezTo>
                      <a:pt x="174" y="348"/>
                      <a:pt x="265" y="346"/>
                      <a:pt x="278" y="327"/>
                    </a:cubicBezTo>
                    <a:cubicBezTo>
                      <a:pt x="281" y="322"/>
                      <a:pt x="281" y="317"/>
                      <a:pt x="278" y="312"/>
                    </a:cubicBezTo>
                    <a:cubicBezTo>
                      <a:pt x="274" y="306"/>
                      <a:pt x="269" y="303"/>
                      <a:pt x="196" y="303"/>
                    </a:cubicBezTo>
                    <a:lnTo>
                      <a:pt x="189" y="303"/>
                    </a:lnTo>
                    <a:cubicBezTo>
                      <a:pt x="183" y="303"/>
                      <a:pt x="181" y="300"/>
                      <a:pt x="181" y="297"/>
                    </a:cubicBezTo>
                    <a:cubicBezTo>
                      <a:pt x="181" y="293"/>
                      <a:pt x="186" y="289"/>
                      <a:pt x="199" y="288"/>
                    </a:cubicBezTo>
                    <a:cubicBezTo>
                      <a:pt x="238" y="287"/>
                      <a:pt x="261" y="284"/>
                      <a:pt x="290" y="279"/>
                    </a:cubicBezTo>
                    <a:cubicBezTo>
                      <a:pt x="290" y="279"/>
                      <a:pt x="291" 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01"/>
                    </a:cubicBezTo>
                    <a:lnTo>
                      <a:pt x="459" y="310"/>
                    </a:lnTo>
                    <a:lnTo>
                      <a:pt x="446" y="330"/>
                    </a:lnTo>
                    <a:cubicBezTo>
                      <a:pt x="435" y="329"/>
                      <a:pt x="425" y="338"/>
                      <a:pt x="424" y="349"/>
                    </a:cubicBezTo>
                    <a:cubicBezTo>
                      <a:pt x="423" y="360"/>
                      <a:pt x="432" y="371"/>
                      <a:pt x="444" y="371"/>
                    </a:cubicBezTo>
                    <a:cubicBezTo>
                      <a:pt x="455" y="372"/>
                      <a:pt x="465" y="364"/>
                      <a:pt x="466" y="352"/>
                    </a:cubicBezTo>
                    <a:cubicBezTo>
                      <a:pt x="466" y="348"/>
                      <a:pt x="465" y="344"/>
                      <a:pt x="463" y="340"/>
                    </a:cubicBezTo>
                    <a:lnTo>
                      <a:pt x="484" y="309"/>
                    </a:lnTo>
                    <a:cubicBezTo>
                      <a:pt x="486" y="306"/>
                      <a:pt x="486" y="303"/>
                      <a:pt x="485" y="300"/>
                    </a:cubicBezTo>
                    <a:cubicBezTo>
                      <a:pt x="484" y="297"/>
                      <a:pt x="481" y="294"/>
                      <a:pt x="478" y="294"/>
                    </a:cubicBezTo>
                    <a:close/>
                  </a:path>
                </a:pathLst>
              </a:custGeom>
              <a:solidFill>
                <a:srgbClr val="0070C0"/>
              </a:solidFill>
              <a:ln>
                <a:noFill/>
              </a:ln>
              <a:extLst/>
            </p:spPr>
            <p:txBody>
              <a:bodyPr/>
              <a:lstStyle/>
              <a:p>
                <a:endParaRPr lang="en-US" altLang="zh-CN" sz="320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Freeform 36"/>
              <p:cNvSpPr>
                <a:spLocks noEditPoints="1"/>
              </p:cNvSpPr>
              <p:nvPr/>
            </p:nvSpPr>
            <p:spPr bwMode="auto">
              <a:xfrm>
                <a:off x="4848180" y="1626874"/>
                <a:ext cx="735556" cy="702484"/>
              </a:xfrm>
              <a:custGeom>
                <a:avLst/>
                <a:gdLst/>
                <a:ahLst/>
                <a:cxnLst>
                  <a:cxn ang="0">
                    <a:pos x="15168" y="14448"/>
                  </a:cxn>
                  <a:cxn ang="0">
                    <a:pos x="14256" y="12672"/>
                  </a:cxn>
                  <a:cxn ang="0">
                    <a:pos x="13440" y="10272"/>
                  </a:cxn>
                  <a:cxn ang="0">
                    <a:pos x="12000" y="8160"/>
                  </a:cxn>
                  <a:cxn ang="0">
                    <a:pos x="10128" y="6384"/>
                  </a:cxn>
                  <a:cxn ang="0">
                    <a:pos x="7920" y="4992"/>
                  </a:cxn>
                  <a:cxn ang="0">
                    <a:pos x="5472" y="4128"/>
                  </a:cxn>
                  <a:cxn ang="0">
                    <a:pos x="1440" y="5664"/>
                  </a:cxn>
                  <a:cxn ang="0">
                    <a:pos x="384" y="7440"/>
                  </a:cxn>
                  <a:cxn ang="0">
                    <a:pos x="0" y="9360"/>
                  </a:cxn>
                  <a:cxn ang="0">
                    <a:pos x="240" y="11952"/>
                  </a:cxn>
                  <a:cxn ang="0">
                    <a:pos x="2064" y="14304"/>
                  </a:cxn>
                  <a:cxn ang="0">
                    <a:pos x="1824" y="16272"/>
                  </a:cxn>
                  <a:cxn ang="0">
                    <a:pos x="5760" y="2208"/>
                  </a:cxn>
                  <a:cxn ang="0">
                    <a:pos x="6479" y="1680"/>
                  </a:cxn>
                  <a:cxn ang="0">
                    <a:pos x="7824" y="1248"/>
                  </a:cxn>
                  <a:cxn ang="0">
                    <a:pos x="9264" y="1440"/>
                  </a:cxn>
                  <a:cxn ang="0">
                    <a:pos x="9792" y="1920"/>
                  </a:cxn>
                  <a:cxn ang="0">
                    <a:pos x="9888" y="2736"/>
                  </a:cxn>
                  <a:cxn ang="0">
                    <a:pos x="9360" y="3408"/>
                  </a:cxn>
                  <a:cxn ang="0">
                    <a:pos x="8352" y="3840"/>
                  </a:cxn>
                  <a:cxn ang="0">
                    <a:pos x="6432" y="4128"/>
                  </a:cxn>
                  <a:cxn ang="0">
                    <a:pos x="6288" y="3552"/>
                  </a:cxn>
                  <a:cxn ang="0">
                    <a:pos x="8640" y="2880"/>
                  </a:cxn>
                  <a:cxn ang="0">
                    <a:pos x="9120" y="2448"/>
                  </a:cxn>
                  <a:cxn ang="0">
                    <a:pos x="8929" y="2160"/>
                  </a:cxn>
                  <a:cxn ang="0">
                    <a:pos x="7968" y="2065"/>
                  </a:cxn>
                  <a:cxn ang="0">
                    <a:pos x="6816" y="2448"/>
                  </a:cxn>
                  <a:cxn ang="0">
                    <a:pos x="5808" y="3072"/>
                  </a:cxn>
                  <a:cxn ang="0">
                    <a:pos x="2448" y="4080"/>
                  </a:cxn>
                  <a:cxn ang="0">
                    <a:pos x="5184" y="2496"/>
                  </a:cxn>
                  <a:cxn ang="0">
                    <a:pos x="5280" y="1296"/>
                  </a:cxn>
                  <a:cxn ang="0">
                    <a:pos x="5664" y="144"/>
                  </a:cxn>
                  <a:cxn ang="0">
                    <a:pos x="3072" y="192"/>
                  </a:cxn>
                  <a:cxn ang="0">
                    <a:pos x="624" y="960"/>
                  </a:cxn>
                  <a:cxn ang="0">
                    <a:pos x="864" y="2256"/>
                  </a:cxn>
                  <a:cxn ang="0">
                    <a:pos x="1824" y="3120"/>
                  </a:cxn>
                  <a:cxn ang="0">
                    <a:pos x="2448" y="4080"/>
                  </a:cxn>
                  <a:cxn ang="0">
                    <a:pos x="6048" y="13536"/>
                  </a:cxn>
                  <a:cxn ang="0">
                    <a:pos x="5520" y="12864"/>
                  </a:cxn>
                  <a:cxn ang="0">
                    <a:pos x="5232" y="12480"/>
                  </a:cxn>
                  <a:cxn ang="0">
                    <a:pos x="5184" y="10752"/>
                  </a:cxn>
                  <a:cxn ang="0">
                    <a:pos x="6384" y="12240"/>
                  </a:cxn>
                  <a:cxn ang="0">
                    <a:pos x="6624" y="12336"/>
                  </a:cxn>
                  <a:cxn ang="0">
                    <a:pos x="6816" y="12240"/>
                  </a:cxn>
                  <a:cxn ang="0">
                    <a:pos x="6816" y="11184"/>
                  </a:cxn>
                  <a:cxn ang="0">
                    <a:pos x="5616" y="9888"/>
                  </a:cxn>
                  <a:cxn ang="0">
                    <a:pos x="5232" y="9168"/>
                  </a:cxn>
                  <a:cxn ang="0">
                    <a:pos x="5184" y="8112"/>
                  </a:cxn>
                  <a:cxn ang="0">
                    <a:pos x="5424" y="7584"/>
                  </a:cxn>
                  <a:cxn ang="0">
                    <a:pos x="5856" y="7248"/>
                  </a:cxn>
                  <a:cxn ang="0">
                    <a:pos x="7248" y="6816"/>
                  </a:cxn>
                  <a:cxn ang="0">
                    <a:pos x="7728" y="7440"/>
                  </a:cxn>
                  <a:cxn ang="0">
                    <a:pos x="7968" y="7824"/>
                  </a:cxn>
                  <a:cxn ang="0">
                    <a:pos x="6864" y="9216"/>
                  </a:cxn>
                  <a:cxn ang="0">
                    <a:pos x="6816" y="8016"/>
                  </a:cxn>
                  <a:cxn ang="0">
                    <a:pos x="6479" y="8064"/>
                  </a:cxn>
                  <a:cxn ang="0">
                    <a:pos x="6479" y="8688"/>
                  </a:cxn>
                  <a:cxn ang="0">
                    <a:pos x="6720" y="9264"/>
                  </a:cxn>
                  <a:cxn ang="0">
                    <a:pos x="7968" y="10608"/>
                  </a:cxn>
                  <a:cxn ang="0">
                    <a:pos x="8160" y="12000"/>
                  </a:cxn>
                  <a:cxn ang="0">
                    <a:pos x="8016" y="12624"/>
                  </a:cxn>
                  <a:cxn ang="0">
                    <a:pos x="7632" y="13008"/>
                  </a:cxn>
                </a:cxnLst>
                <a:rect l="0" t="0" r="r" b="b"/>
                <a:pathLst>
                  <a:path w="15408" h="16272">
                    <a:moveTo>
                      <a:pt x="1824" y="16272"/>
                    </a:moveTo>
                    <a:lnTo>
                      <a:pt x="15408" y="16272"/>
                    </a:lnTo>
                    <a:lnTo>
                      <a:pt x="15168" y="14448"/>
                    </a:lnTo>
                    <a:lnTo>
                      <a:pt x="13632" y="14496"/>
                    </a:lnTo>
                    <a:lnTo>
                      <a:pt x="14352" y="13488"/>
                    </a:lnTo>
                    <a:lnTo>
                      <a:pt x="14256" y="12672"/>
                    </a:lnTo>
                    <a:lnTo>
                      <a:pt x="14016" y="11856"/>
                    </a:lnTo>
                    <a:lnTo>
                      <a:pt x="13776" y="11040"/>
                    </a:lnTo>
                    <a:lnTo>
                      <a:pt x="13440" y="10272"/>
                    </a:lnTo>
                    <a:lnTo>
                      <a:pt x="13008" y="9552"/>
                    </a:lnTo>
                    <a:lnTo>
                      <a:pt x="12528" y="8832"/>
                    </a:lnTo>
                    <a:lnTo>
                      <a:pt x="12000" y="8160"/>
                    </a:lnTo>
                    <a:lnTo>
                      <a:pt x="11424" y="7536"/>
                    </a:lnTo>
                    <a:lnTo>
                      <a:pt x="10800" y="6960"/>
                    </a:lnTo>
                    <a:lnTo>
                      <a:pt x="10128" y="6384"/>
                    </a:lnTo>
                    <a:lnTo>
                      <a:pt x="9456" y="5856"/>
                    </a:lnTo>
                    <a:lnTo>
                      <a:pt x="8688" y="5424"/>
                    </a:lnTo>
                    <a:lnTo>
                      <a:pt x="7920" y="4992"/>
                    </a:lnTo>
                    <a:lnTo>
                      <a:pt x="7104" y="4656"/>
                    </a:lnTo>
                    <a:lnTo>
                      <a:pt x="6288" y="4368"/>
                    </a:lnTo>
                    <a:lnTo>
                      <a:pt x="5472" y="4128"/>
                    </a:lnTo>
                    <a:lnTo>
                      <a:pt x="2736" y="4656"/>
                    </a:lnTo>
                    <a:lnTo>
                      <a:pt x="2016" y="5136"/>
                    </a:lnTo>
                    <a:lnTo>
                      <a:pt x="1440" y="5664"/>
                    </a:lnTo>
                    <a:lnTo>
                      <a:pt x="1008" y="6191"/>
                    </a:lnTo>
                    <a:lnTo>
                      <a:pt x="624" y="6816"/>
                    </a:lnTo>
                    <a:lnTo>
                      <a:pt x="384" y="7440"/>
                    </a:lnTo>
                    <a:lnTo>
                      <a:pt x="192" y="8064"/>
                    </a:lnTo>
                    <a:lnTo>
                      <a:pt x="48" y="8736"/>
                    </a:lnTo>
                    <a:lnTo>
                      <a:pt x="0" y="9360"/>
                    </a:lnTo>
                    <a:lnTo>
                      <a:pt x="48" y="10032"/>
                    </a:lnTo>
                    <a:lnTo>
                      <a:pt x="48" y="10704"/>
                    </a:lnTo>
                    <a:lnTo>
                      <a:pt x="240" y="11952"/>
                    </a:lnTo>
                    <a:lnTo>
                      <a:pt x="480" y="13152"/>
                    </a:lnTo>
                    <a:lnTo>
                      <a:pt x="672" y="14160"/>
                    </a:lnTo>
                    <a:lnTo>
                      <a:pt x="2064" y="14304"/>
                    </a:lnTo>
                    <a:lnTo>
                      <a:pt x="96" y="14976"/>
                    </a:lnTo>
                    <a:lnTo>
                      <a:pt x="336" y="16272"/>
                    </a:lnTo>
                    <a:lnTo>
                      <a:pt x="1824" y="16272"/>
                    </a:lnTo>
                    <a:close/>
                    <a:moveTo>
                      <a:pt x="5424" y="2736"/>
                    </a:moveTo>
                    <a:lnTo>
                      <a:pt x="5568" y="2448"/>
                    </a:lnTo>
                    <a:lnTo>
                      <a:pt x="5760" y="2208"/>
                    </a:lnTo>
                    <a:lnTo>
                      <a:pt x="6000" y="2016"/>
                    </a:lnTo>
                    <a:lnTo>
                      <a:pt x="6192" y="1824"/>
                    </a:lnTo>
                    <a:lnTo>
                      <a:pt x="6479" y="1680"/>
                    </a:lnTo>
                    <a:lnTo>
                      <a:pt x="6720" y="1536"/>
                    </a:lnTo>
                    <a:lnTo>
                      <a:pt x="7296" y="1344"/>
                    </a:lnTo>
                    <a:lnTo>
                      <a:pt x="7824" y="1248"/>
                    </a:lnTo>
                    <a:lnTo>
                      <a:pt x="8352" y="1248"/>
                    </a:lnTo>
                    <a:lnTo>
                      <a:pt x="8832" y="1296"/>
                    </a:lnTo>
                    <a:lnTo>
                      <a:pt x="9264" y="1440"/>
                    </a:lnTo>
                    <a:lnTo>
                      <a:pt x="9504" y="1584"/>
                    </a:lnTo>
                    <a:lnTo>
                      <a:pt x="9648" y="1728"/>
                    </a:lnTo>
                    <a:lnTo>
                      <a:pt x="9792" y="1920"/>
                    </a:lnTo>
                    <a:lnTo>
                      <a:pt x="9888" y="2112"/>
                    </a:lnTo>
                    <a:lnTo>
                      <a:pt x="9936" y="2448"/>
                    </a:lnTo>
                    <a:lnTo>
                      <a:pt x="9888" y="2736"/>
                    </a:lnTo>
                    <a:lnTo>
                      <a:pt x="9744" y="2976"/>
                    </a:lnTo>
                    <a:lnTo>
                      <a:pt x="9600" y="3216"/>
                    </a:lnTo>
                    <a:lnTo>
                      <a:pt x="9360" y="3408"/>
                    </a:lnTo>
                    <a:lnTo>
                      <a:pt x="9168" y="3552"/>
                    </a:lnTo>
                    <a:lnTo>
                      <a:pt x="8929" y="3648"/>
                    </a:lnTo>
                    <a:lnTo>
                      <a:pt x="8352" y="3840"/>
                    </a:lnTo>
                    <a:lnTo>
                      <a:pt x="7680" y="3984"/>
                    </a:lnTo>
                    <a:lnTo>
                      <a:pt x="7008" y="4080"/>
                    </a:lnTo>
                    <a:lnTo>
                      <a:pt x="6432" y="4128"/>
                    </a:lnTo>
                    <a:lnTo>
                      <a:pt x="6000" y="4128"/>
                    </a:lnTo>
                    <a:lnTo>
                      <a:pt x="5664" y="3648"/>
                    </a:lnTo>
                    <a:lnTo>
                      <a:pt x="6288" y="3552"/>
                    </a:lnTo>
                    <a:lnTo>
                      <a:pt x="7296" y="3312"/>
                    </a:lnTo>
                    <a:lnTo>
                      <a:pt x="8256" y="3024"/>
                    </a:lnTo>
                    <a:lnTo>
                      <a:pt x="8640" y="2880"/>
                    </a:lnTo>
                    <a:lnTo>
                      <a:pt x="8880" y="2736"/>
                    </a:lnTo>
                    <a:lnTo>
                      <a:pt x="9072" y="2592"/>
                    </a:lnTo>
                    <a:lnTo>
                      <a:pt x="9120" y="2448"/>
                    </a:lnTo>
                    <a:lnTo>
                      <a:pt x="9072" y="2352"/>
                    </a:lnTo>
                    <a:lnTo>
                      <a:pt x="9024" y="2256"/>
                    </a:lnTo>
                    <a:lnTo>
                      <a:pt x="8929" y="2160"/>
                    </a:lnTo>
                    <a:lnTo>
                      <a:pt x="8640" y="2112"/>
                    </a:lnTo>
                    <a:lnTo>
                      <a:pt x="8304" y="2065"/>
                    </a:lnTo>
                    <a:lnTo>
                      <a:pt x="7968" y="2065"/>
                    </a:lnTo>
                    <a:lnTo>
                      <a:pt x="7584" y="2160"/>
                    </a:lnTo>
                    <a:lnTo>
                      <a:pt x="7200" y="2256"/>
                    </a:lnTo>
                    <a:lnTo>
                      <a:pt x="6816" y="2448"/>
                    </a:lnTo>
                    <a:lnTo>
                      <a:pt x="6432" y="2592"/>
                    </a:lnTo>
                    <a:lnTo>
                      <a:pt x="6096" y="2832"/>
                    </a:lnTo>
                    <a:lnTo>
                      <a:pt x="5808" y="3072"/>
                    </a:lnTo>
                    <a:lnTo>
                      <a:pt x="5568" y="3312"/>
                    </a:lnTo>
                    <a:lnTo>
                      <a:pt x="5424" y="2736"/>
                    </a:lnTo>
                    <a:close/>
                    <a:moveTo>
                      <a:pt x="2448" y="4080"/>
                    </a:moveTo>
                    <a:lnTo>
                      <a:pt x="5232" y="3360"/>
                    </a:lnTo>
                    <a:lnTo>
                      <a:pt x="5184" y="2928"/>
                    </a:lnTo>
                    <a:lnTo>
                      <a:pt x="5184" y="2496"/>
                    </a:lnTo>
                    <a:lnTo>
                      <a:pt x="5184" y="2112"/>
                    </a:lnTo>
                    <a:lnTo>
                      <a:pt x="5232" y="1680"/>
                    </a:lnTo>
                    <a:lnTo>
                      <a:pt x="5280" y="1296"/>
                    </a:lnTo>
                    <a:lnTo>
                      <a:pt x="5376" y="912"/>
                    </a:lnTo>
                    <a:lnTo>
                      <a:pt x="5520" y="480"/>
                    </a:lnTo>
                    <a:lnTo>
                      <a:pt x="5664" y="144"/>
                    </a:lnTo>
                    <a:lnTo>
                      <a:pt x="3648" y="0"/>
                    </a:lnTo>
                    <a:lnTo>
                      <a:pt x="3552" y="528"/>
                    </a:lnTo>
                    <a:lnTo>
                      <a:pt x="3072" y="192"/>
                    </a:lnTo>
                    <a:lnTo>
                      <a:pt x="1200" y="480"/>
                    </a:lnTo>
                    <a:lnTo>
                      <a:pt x="1872" y="1872"/>
                    </a:lnTo>
                    <a:lnTo>
                      <a:pt x="624" y="960"/>
                    </a:lnTo>
                    <a:lnTo>
                      <a:pt x="0" y="1776"/>
                    </a:lnTo>
                    <a:lnTo>
                      <a:pt x="432" y="2016"/>
                    </a:lnTo>
                    <a:lnTo>
                      <a:pt x="864" y="2256"/>
                    </a:lnTo>
                    <a:lnTo>
                      <a:pt x="1200" y="2544"/>
                    </a:lnTo>
                    <a:lnTo>
                      <a:pt x="1536" y="2832"/>
                    </a:lnTo>
                    <a:lnTo>
                      <a:pt x="1824" y="3120"/>
                    </a:lnTo>
                    <a:lnTo>
                      <a:pt x="2064" y="3408"/>
                    </a:lnTo>
                    <a:lnTo>
                      <a:pt x="2256" y="3744"/>
                    </a:lnTo>
                    <a:lnTo>
                      <a:pt x="2448" y="4080"/>
                    </a:lnTo>
                    <a:close/>
                    <a:moveTo>
                      <a:pt x="7248" y="13152"/>
                    </a:moveTo>
                    <a:lnTo>
                      <a:pt x="7248" y="13536"/>
                    </a:lnTo>
                    <a:lnTo>
                      <a:pt x="6048" y="13536"/>
                    </a:lnTo>
                    <a:lnTo>
                      <a:pt x="6048" y="13152"/>
                    </a:lnTo>
                    <a:lnTo>
                      <a:pt x="5664" y="13008"/>
                    </a:lnTo>
                    <a:lnTo>
                      <a:pt x="5520" y="12864"/>
                    </a:lnTo>
                    <a:lnTo>
                      <a:pt x="5424" y="12768"/>
                    </a:lnTo>
                    <a:lnTo>
                      <a:pt x="5328" y="12624"/>
                    </a:lnTo>
                    <a:lnTo>
                      <a:pt x="5232" y="12480"/>
                    </a:lnTo>
                    <a:lnTo>
                      <a:pt x="5184" y="12288"/>
                    </a:lnTo>
                    <a:lnTo>
                      <a:pt x="5184" y="12144"/>
                    </a:lnTo>
                    <a:lnTo>
                      <a:pt x="5184" y="10752"/>
                    </a:lnTo>
                    <a:lnTo>
                      <a:pt x="6384" y="10752"/>
                    </a:lnTo>
                    <a:lnTo>
                      <a:pt x="6384" y="12144"/>
                    </a:lnTo>
                    <a:lnTo>
                      <a:pt x="6384" y="12240"/>
                    </a:lnTo>
                    <a:lnTo>
                      <a:pt x="6432" y="12288"/>
                    </a:lnTo>
                    <a:lnTo>
                      <a:pt x="6528" y="12336"/>
                    </a:lnTo>
                    <a:lnTo>
                      <a:pt x="6624" y="12336"/>
                    </a:lnTo>
                    <a:lnTo>
                      <a:pt x="6720" y="12336"/>
                    </a:lnTo>
                    <a:lnTo>
                      <a:pt x="6768" y="12288"/>
                    </a:lnTo>
                    <a:lnTo>
                      <a:pt x="6816" y="12240"/>
                    </a:lnTo>
                    <a:lnTo>
                      <a:pt x="6864" y="12144"/>
                    </a:lnTo>
                    <a:lnTo>
                      <a:pt x="6864" y="11424"/>
                    </a:lnTo>
                    <a:lnTo>
                      <a:pt x="6816" y="11184"/>
                    </a:lnTo>
                    <a:lnTo>
                      <a:pt x="6672" y="10992"/>
                    </a:lnTo>
                    <a:lnTo>
                      <a:pt x="6336" y="10608"/>
                    </a:lnTo>
                    <a:lnTo>
                      <a:pt x="5616" y="9888"/>
                    </a:lnTo>
                    <a:lnTo>
                      <a:pt x="5424" y="9648"/>
                    </a:lnTo>
                    <a:lnTo>
                      <a:pt x="5280" y="9408"/>
                    </a:lnTo>
                    <a:lnTo>
                      <a:pt x="5232" y="9168"/>
                    </a:lnTo>
                    <a:lnTo>
                      <a:pt x="5184" y="8976"/>
                    </a:lnTo>
                    <a:lnTo>
                      <a:pt x="5184" y="8304"/>
                    </a:lnTo>
                    <a:lnTo>
                      <a:pt x="5184" y="8112"/>
                    </a:lnTo>
                    <a:lnTo>
                      <a:pt x="5232" y="7872"/>
                    </a:lnTo>
                    <a:lnTo>
                      <a:pt x="5328" y="7728"/>
                    </a:lnTo>
                    <a:lnTo>
                      <a:pt x="5424" y="7584"/>
                    </a:lnTo>
                    <a:lnTo>
                      <a:pt x="5520" y="7440"/>
                    </a:lnTo>
                    <a:lnTo>
                      <a:pt x="5664" y="7344"/>
                    </a:lnTo>
                    <a:lnTo>
                      <a:pt x="5856" y="7248"/>
                    </a:lnTo>
                    <a:lnTo>
                      <a:pt x="6048" y="7200"/>
                    </a:lnTo>
                    <a:lnTo>
                      <a:pt x="6048" y="6816"/>
                    </a:lnTo>
                    <a:lnTo>
                      <a:pt x="7248" y="6816"/>
                    </a:lnTo>
                    <a:lnTo>
                      <a:pt x="7248" y="7200"/>
                    </a:lnTo>
                    <a:lnTo>
                      <a:pt x="7584" y="7344"/>
                    </a:lnTo>
                    <a:lnTo>
                      <a:pt x="7728" y="7440"/>
                    </a:lnTo>
                    <a:lnTo>
                      <a:pt x="7824" y="7536"/>
                    </a:lnTo>
                    <a:lnTo>
                      <a:pt x="7920" y="7680"/>
                    </a:lnTo>
                    <a:lnTo>
                      <a:pt x="7968" y="7824"/>
                    </a:lnTo>
                    <a:lnTo>
                      <a:pt x="8016" y="8208"/>
                    </a:lnTo>
                    <a:lnTo>
                      <a:pt x="8016" y="9216"/>
                    </a:lnTo>
                    <a:lnTo>
                      <a:pt x="6864" y="9216"/>
                    </a:lnTo>
                    <a:lnTo>
                      <a:pt x="6864" y="8112"/>
                    </a:lnTo>
                    <a:lnTo>
                      <a:pt x="6816" y="8064"/>
                    </a:lnTo>
                    <a:lnTo>
                      <a:pt x="6816" y="8016"/>
                    </a:lnTo>
                    <a:lnTo>
                      <a:pt x="6672" y="7968"/>
                    </a:lnTo>
                    <a:lnTo>
                      <a:pt x="6576" y="7968"/>
                    </a:lnTo>
                    <a:lnTo>
                      <a:pt x="6479" y="8064"/>
                    </a:lnTo>
                    <a:lnTo>
                      <a:pt x="6432" y="8160"/>
                    </a:lnTo>
                    <a:lnTo>
                      <a:pt x="6432" y="8304"/>
                    </a:lnTo>
                    <a:lnTo>
                      <a:pt x="6479" y="8688"/>
                    </a:lnTo>
                    <a:lnTo>
                      <a:pt x="6479" y="8880"/>
                    </a:lnTo>
                    <a:lnTo>
                      <a:pt x="6576" y="9024"/>
                    </a:lnTo>
                    <a:lnTo>
                      <a:pt x="6720" y="9264"/>
                    </a:lnTo>
                    <a:lnTo>
                      <a:pt x="6912" y="9456"/>
                    </a:lnTo>
                    <a:lnTo>
                      <a:pt x="7584" y="10176"/>
                    </a:lnTo>
                    <a:lnTo>
                      <a:pt x="7968" y="10608"/>
                    </a:lnTo>
                    <a:lnTo>
                      <a:pt x="8112" y="10944"/>
                    </a:lnTo>
                    <a:lnTo>
                      <a:pt x="8160" y="11280"/>
                    </a:lnTo>
                    <a:lnTo>
                      <a:pt x="8160" y="12000"/>
                    </a:lnTo>
                    <a:lnTo>
                      <a:pt x="8112" y="12240"/>
                    </a:lnTo>
                    <a:lnTo>
                      <a:pt x="8112" y="12432"/>
                    </a:lnTo>
                    <a:lnTo>
                      <a:pt x="8016" y="12624"/>
                    </a:lnTo>
                    <a:lnTo>
                      <a:pt x="7920" y="12768"/>
                    </a:lnTo>
                    <a:lnTo>
                      <a:pt x="7824" y="12912"/>
                    </a:lnTo>
                    <a:lnTo>
                      <a:pt x="7632" y="13008"/>
                    </a:lnTo>
                    <a:lnTo>
                      <a:pt x="7488" y="13104"/>
                    </a:lnTo>
                    <a:lnTo>
                      <a:pt x="7248" y="13152"/>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cxnSp>
          <p:nvCxnSpPr>
            <p:cNvPr id="47" name="Straight Connector 54"/>
            <p:cNvCxnSpPr/>
            <p:nvPr/>
          </p:nvCxnSpPr>
          <p:spPr>
            <a:xfrm>
              <a:off x="485510" y="4997696"/>
              <a:ext cx="1123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2315048" y="5113715"/>
              <a:ext cx="9430865" cy="1491117"/>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0"/>
                </a:spcBef>
                <a:spcAft>
                  <a:spcPct val="0"/>
                </a:spcAft>
              </a:pPr>
              <a:r>
                <a:rPr lang="ru-RU" sz="2000" dirty="0">
                  <a:solidFill>
                    <a:schemeClr val="tx1"/>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Более 30% пользователей используют резервные копии для разработки и тестирования, и более 20% пользователей имеют облачную систему аварийного восстановления.</a:t>
              </a:r>
            </a:p>
          </p:txBody>
        </p:sp>
        <p:sp>
          <p:nvSpPr>
            <p:cNvPr id="49" name="文本框 48"/>
            <p:cNvSpPr txBox="1"/>
            <p:nvPr/>
          </p:nvSpPr>
          <p:spPr>
            <a:xfrm>
              <a:off x="485510" y="5161338"/>
              <a:ext cx="2012842" cy="1019288"/>
            </a:xfrm>
            <a:prstGeom prst="rect">
              <a:avLst/>
            </a:prstGeom>
            <a:noFill/>
          </p:spPr>
          <p:txBody>
            <a:bodyPr wrap="square" rtlCol="0">
              <a:spAutoFit/>
            </a:bodyPr>
            <a:lstStyle/>
            <a:p>
              <a:pPr algn="l">
                <a:lnSpc>
                  <a:spcPts val="3440"/>
                </a:lnSpc>
              </a:pPr>
              <a:r>
                <a:rPr lang="ru-RU" sz="320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Gartner:</a:t>
              </a:r>
            </a:p>
            <a:p>
              <a:pPr algn="l">
                <a:lnSpc>
                  <a:spcPts val="3440"/>
                </a:lnSpc>
              </a:pPr>
              <a:endParaRPr lang="en-US" altLang="zh-CN" sz="3200" b="1" dirty="0" smtClean="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360312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Определение резервного копирования</a:t>
            </a:r>
          </a:p>
        </p:txBody>
      </p:sp>
      <p:sp>
        <p:nvSpPr>
          <p:cNvPr id="3" name="文本占位符 2"/>
          <p:cNvSpPr>
            <a:spLocks noGrp="1"/>
          </p:cNvSpPr>
          <p:nvPr>
            <p:ph type="body" sz="quarter" idx="10"/>
          </p:nvPr>
        </p:nvSpPr>
        <p:spPr/>
        <p:txBody>
          <a:bodyPr/>
          <a:lstStyle/>
          <a:p>
            <a:r>
              <a:rPr lang="ru-RU" sz="2000" dirty="0">
                <a:sym typeface="Huawei Sans" panose="020C0503030203020204" pitchFamily="34" charset="0"/>
              </a:rPr>
              <a:t>Резервное копирование — это процесс создания копии данных в файловой системе или базе данных, которая может использоваться для быстрого восстановления достоверных данных и возобновления нормальной работы системы в случае аварии или неправильной работы.</a:t>
            </a:r>
          </a:p>
        </p:txBody>
      </p:sp>
      <p:grpSp>
        <p:nvGrpSpPr>
          <p:cNvPr id="121" name="组合 120"/>
          <p:cNvGrpSpPr/>
          <p:nvPr/>
        </p:nvGrpSpPr>
        <p:grpSpPr>
          <a:xfrm>
            <a:off x="6521684" y="2703614"/>
            <a:ext cx="4653760" cy="3072163"/>
            <a:chOff x="2735683" y="2523103"/>
            <a:chExt cx="6655412" cy="3967980"/>
          </a:xfrm>
        </p:grpSpPr>
        <p:sp>
          <p:nvSpPr>
            <p:cNvPr id="4" name="Rectangle 14"/>
            <p:cNvSpPr>
              <a:spLocks noChangeArrowheads="1"/>
            </p:cNvSpPr>
            <p:nvPr/>
          </p:nvSpPr>
          <p:spPr bwMode="auto">
            <a:xfrm>
              <a:off x="3518677" y="4006903"/>
              <a:ext cx="3770312" cy="133350"/>
            </a:xfrm>
            <a:prstGeom prst="rect">
              <a:avLst/>
            </a:prstGeom>
            <a:gradFill rotWithShape="0">
              <a:gsLst>
                <a:gs pos="0">
                  <a:srgbClr val="2199BF"/>
                </a:gs>
                <a:gs pos="50000">
                  <a:srgbClr val="B0DBE8"/>
                </a:gs>
                <a:gs pos="100000">
                  <a:srgbClr val="2199BF"/>
                </a:gs>
              </a:gsLst>
              <a:lin ang="5400000" scaled="1"/>
            </a:gradFill>
            <a:ln w="9525">
              <a:solidFill>
                <a:srgbClr val="1F8DAF"/>
              </a:solidFill>
              <a:miter lim="800000"/>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5" name="Group 15"/>
            <p:cNvGrpSpPr>
              <a:grpSpLocks/>
            </p:cNvGrpSpPr>
            <p:nvPr/>
          </p:nvGrpSpPr>
          <p:grpSpPr bwMode="auto">
            <a:xfrm>
              <a:off x="5210952" y="4941941"/>
              <a:ext cx="1495425" cy="731837"/>
              <a:chOff x="4080" y="2714"/>
              <a:chExt cx="1157" cy="492"/>
            </a:xfrm>
          </p:grpSpPr>
          <p:sp>
            <p:nvSpPr>
              <p:cNvPr id="6" name="Line 16"/>
              <p:cNvSpPr>
                <a:spLocks noChangeShapeType="1"/>
              </p:cNvSpPr>
              <p:nvPr/>
            </p:nvSpPr>
            <p:spPr bwMode="auto">
              <a:xfrm flipV="1">
                <a:off x="4784" y="2714"/>
                <a:ext cx="453" cy="488"/>
              </a:xfrm>
              <a:prstGeom prst="line">
                <a:avLst/>
              </a:prstGeom>
              <a:noFill/>
              <a:ln w="57150">
                <a:solidFill>
                  <a:srgbClr val="990000"/>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Line 17"/>
              <p:cNvSpPr>
                <a:spLocks noChangeShapeType="1"/>
              </p:cNvSpPr>
              <p:nvPr/>
            </p:nvSpPr>
            <p:spPr bwMode="auto">
              <a:xfrm flipH="1" flipV="1">
                <a:off x="4080" y="2752"/>
                <a:ext cx="427" cy="454"/>
              </a:xfrm>
              <a:prstGeom prst="line">
                <a:avLst/>
              </a:prstGeom>
              <a:noFill/>
              <a:ln w="57150">
                <a:solidFill>
                  <a:srgbClr val="990000"/>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8" name="Line 18"/>
            <p:cNvSpPr>
              <a:spLocks noChangeShapeType="1"/>
            </p:cNvSpPr>
            <p:nvPr/>
          </p:nvSpPr>
          <p:spPr bwMode="auto">
            <a:xfrm flipV="1">
              <a:off x="5247464" y="4081516"/>
              <a:ext cx="0" cy="752475"/>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9" name="Line 20"/>
            <p:cNvSpPr>
              <a:spLocks noChangeShapeType="1"/>
            </p:cNvSpPr>
            <p:nvPr/>
          </p:nvSpPr>
          <p:spPr bwMode="auto">
            <a:xfrm flipV="1">
              <a:off x="6687327" y="4081516"/>
              <a:ext cx="0" cy="752475"/>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0" name="Line 21"/>
            <p:cNvSpPr>
              <a:spLocks noChangeShapeType="1"/>
            </p:cNvSpPr>
            <p:nvPr/>
          </p:nvSpPr>
          <p:spPr bwMode="auto">
            <a:xfrm>
              <a:off x="5787214" y="3665591"/>
              <a:ext cx="0" cy="376237"/>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1" name="Text Box 22"/>
            <p:cNvSpPr txBox="1">
              <a:spLocks noChangeArrowheads="1"/>
            </p:cNvSpPr>
            <p:nvPr/>
          </p:nvSpPr>
          <p:spPr bwMode="auto">
            <a:xfrm>
              <a:off x="6905769" y="4651579"/>
              <a:ext cx="1770252" cy="322572"/>
            </a:xfrm>
            <a:prstGeom prst="rect">
              <a:avLst/>
            </a:prstGeom>
            <a:noFill/>
            <a:ln w="9525">
              <a:noFill/>
              <a:miter lim="800000"/>
              <a:headEnd/>
              <a:tailEnd/>
            </a:ln>
          </p:spPr>
          <p:txBody>
            <a:bodyPr wrap="none">
              <a:spAutoFit/>
            </a:bodyPr>
            <a:lstStyle/>
            <a:p>
              <a:pPr eaLnBrk="0" hangingPunct="0">
                <a:lnSpc>
                  <a:spcPct val="70000"/>
                </a:lnSpc>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Медиа-сервер</a:t>
              </a:r>
            </a:p>
          </p:txBody>
        </p:sp>
        <p:sp>
          <p:nvSpPr>
            <p:cNvPr id="12" name="Text Box 23"/>
            <p:cNvSpPr txBox="1">
              <a:spLocks noChangeArrowheads="1"/>
            </p:cNvSpPr>
            <p:nvPr/>
          </p:nvSpPr>
          <p:spPr bwMode="auto">
            <a:xfrm>
              <a:off x="2735683" y="3968203"/>
              <a:ext cx="759269" cy="322572"/>
            </a:xfrm>
            <a:prstGeom prst="rect">
              <a:avLst/>
            </a:prstGeom>
            <a:noFill/>
            <a:ln w="9525">
              <a:noFill/>
              <a:miter lim="800000"/>
              <a:headEnd/>
              <a:tailEnd/>
            </a:ln>
          </p:spPr>
          <p:txBody>
            <a:bodyPr wrap="none">
              <a:spAutoFit/>
            </a:bodyPr>
            <a:lstStyle/>
            <a:p>
              <a:pPr eaLnBrk="0" hangingPunct="0">
                <a:lnSpc>
                  <a:spcPct val="70000"/>
                </a:lnSpc>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LAN</a:t>
              </a:r>
            </a:p>
          </p:txBody>
        </p:sp>
        <p:sp>
          <p:nvSpPr>
            <p:cNvPr id="13" name="Rectangle 24"/>
            <p:cNvSpPr>
              <a:spLocks noChangeArrowheads="1"/>
            </p:cNvSpPr>
            <p:nvPr/>
          </p:nvSpPr>
          <p:spPr bwMode="auto">
            <a:xfrm>
              <a:off x="6582808" y="5817791"/>
              <a:ext cx="2808287" cy="556530"/>
            </a:xfrm>
            <a:prstGeom prst="rect">
              <a:avLst/>
            </a:prstGeom>
            <a:noFill/>
            <a:ln w="9525">
              <a:noFill/>
              <a:miter lim="800000"/>
              <a:headEnd/>
              <a:tailEnd/>
            </a:ln>
          </p:spPr>
          <p:txBody>
            <a:bodyPr wrap="none" lIns="0" tIns="0" rIns="0" bIns="0">
              <a:spAutoFit/>
            </a:bodyPr>
            <a:lstStyle/>
            <a:p>
              <a:pPr>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Устройство хранения </a:t>
              </a: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резервных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копий</a:t>
              </a:r>
            </a:p>
          </p:txBody>
        </p:sp>
        <p:sp>
          <p:nvSpPr>
            <p:cNvPr id="14" name="Line 54"/>
            <p:cNvSpPr>
              <a:spLocks noChangeShapeType="1"/>
            </p:cNvSpPr>
            <p:nvPr/>
          </p:nvSpPr>
          <p:spPr bwMode="auto">
            <a:xfrm rot="16200000" flipH="1" flipV="1">
              <a:off x="5478421" y="2731372"/>
              <a:ext cx="6400" cy="2700338"/>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5" name="Text Box 300"/>
            <p:cNvSpPr txBox="1">
              <a:spLocks noChangeArrowheads="1"/>
            </p:cNvSpPr>
            <p:nvPr/>
          </p:nvSpPr>
          <p:spPr bwMode="auto">
            <a:xfrm>
              <a:off x="3021932" y="4529509"/>
              <a:ext cx="1928624" cy="675787"/>
            </a:xfrm>
            <a:prstGeom prst="rect">
              <a:avLst/>
            </a:prstGeom>
            <a:noFill/>
            <a:ln w="9525">
              <a:noFill/>
              <a:miter lim="800000"/>
              <a:headEnd/>
              <a:tailEnd/>
            </a:ln>
          </p:spPr>
          <p:txBody>
            <a:bodyPr wrap="square">
              <a:spAutoFit/>
            </a:bodyPr>
            <a:lstStyle/>
            <a:p>
              <a:pPr eaLnBrk="0" hangingPunct="0">
                <a:defRPr/>
              </a:pPr>
              <a:r>
                <a:rPr lang="ru-RU" sz="140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управления</a:t>
              </a:r>
            </a:p>
          </p:txBody>
        </p:sp>
        <p:sp>
          <p:nvSpPr>
            <p:cNvPr id="16" name="Line 21"/>
            <p:cNvSpPr>
              <a:spLocks noChangeShapeType="1"/>
            </p:cNvSpPr>
            <p:nvPr/>
          </p:nvSpPr>
          <p:spPr bwMode="auto">
            <a:xfrm>
              <a:off x="4730226" y="3665591"/>
              <a:ext cx="0" cy="376237"/>
            </a:xfrm>
            <a:prstGeom prst="line">
              <a:avLst/>
            </a:prstGeom>
            <a:noFill/>
            <a:ln w="57150">
              <a:solidFill>
                <a:srgbClr val="0099FF"/>
              </a:solidFill>
              <a:round/>
              <a:headEnd/>
              <a:tailEnd/>
            </a:ln>
          </p:spPr>
          <p:txBody>
            <a:bodyPr wrap="none" anchor="ctr"/>
            <a:lstStyle/>
            <a:p>
              <a:pPr>
                <a:defRPr/>
              </a:pP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 Box 22"/>
            <p:cNvSpPr txBox="1">
              <a:spLocks noChangeArrowheads="1"/>
            </p:cNvSpPr>
            <p:nvPr/>
          </p:nvSpPr>
          <p:spPr bwMode="auto">
            <a:xfrm>
              <a:off x="4645158" y="2523103"/>
              <a:ext cx="2357127" cy="322572"/>
            </a:xfrm>
            <a:prstGeom prst="rect">
              <a:avLst/>
            </a:prstGeom>
            <a:noFill/>
            <a:ln w="9525">
              <a:noFill/>
              <a:miter lim="800000"/>
              <a:headEnd/>
              <a:tailEnd/>
            </a:ln>
          </p:spPr>
          <p:txBody>
            <a:bodyPr wrap="none">
              <a:spAutoFit/>
            </a:bodyPr>
            <a:lstStyle/>
            <a:p>
              <a:pPr eaLnBrk="0" hangingPunct="0">
                <a:lnSpc>
                  <a:spcPct val="70000"/>
                </a:lnSpc>
                <a:defRPr/>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Сервер приложений</a:t>
              </a:r>
            </a:p>
          </p:txBody>
        </p:sp>
        <p:grpSp>
          <p:nvGrpSpPr>
            <p:cNvPr id="18" name="组合 17"/>
            <p:cNvGrpSpPr>
              <a:grpSpLocks noChangeAspect="1"/>
            </p:cNvGrpSpPr>
            <p:nvPr/>
          </p:nvGrpSpPr>
          <p:grpSpPr>
            <a:xfrm>
              <a:off x="4107571" y="2844511"/>
              <a:ext cx="717214" cy="855730"/>
              <a:chOff x="1596351" y="1240543"/>
              <a:chExt cx="864712" cy="1031715"/>
            </a:xfrm>
          </p:grpSpPr>
          <p:grpSp>
            <p:nvGrpSpPr>
              <p:cNvPr id="19" name="组合 18"/>
              <p:cNvGrpSpPr/>
              <p:nvPr/>
            </p:nvGrpSpPr>
            <p:grpSpPr>
              <a:xfrm>
                <a:off x="1596351" y="1240543"/>
                <a:ext cx="693123" cy="1008000"/>
                <a:chOff x="1596351" y="1240543"/>
                <a:chExt cx="693123" cy="1008000"/>
              </a:xfrm>
            </p:grpSpPr>
            <p:sp>
              <p:nvSpPr>
                <p:cNvPr id="24" name="圆角矩形 2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5" name="矩形 2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6" name="矩形 2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7" name="矩形 2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8" name="矩形 2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9" name="矩形 2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20" name="组合 19"/>
              <p:cNvGrpSpPr/>
              <p:nvPr/>
            </p:nvGrpSpPr>
            <p:grpSpPr>
              <a:xfrm>
                <a:off x="1819353" y="1692649"/>
                <a:ext cx="641710" cy="579609"/>
                <a:chOff x="1819353" y="1692649"/>
                <a:chExt cx="641710" cy="579609"/>
              </a:xfrm>
            </p:grpSpPr>
            <p:sp>
              <p:nvSpPr>
                <p:cNvPr id="21" name="任意多边形 20"/>
                <p:cNvSpPr/>
                <p:nvPr/>
              </p:nvSpPr>
              <p:spPr>
                <a:xfrm>
                  <a:off x="1844185" y="1692649"/>
                  <a:ext cx="592045" cy="339129"/>
                </a:xfrm>
                <a:custGeom>
                  <a:avLst/>
                  <a:gdLst>
                    <a:gd name="connsiteX0" fmla="*/ 7175 w 592045"/>
                    <a:gd name="connsiteY0" fmla="*/ 0 h 339129"/>
                    <a:gd name="connsiteX1" fmla="*/ 150714 w 592045"/>
                    <a:gd name="connsiteY1" fmla="*/ 0 h 339129"/>
                    <a:gd name="connsiteX2" fmla="*/ 197376 w 592045"/>
                    <a:gd name="connsiteY2" fmla="*/ 46662 h 339129"/>
                    <a:gd name="connsiteX3" fmla="*/ 577392 w 592045"/>
                    <a:gd name="connsiteY3" fmla="*/ 46662 h 339129"/>
                    <a:gd name="connsiteX4" fmla="*/ 592045 w 592045"/>
                    <a:gd name="connsiteY4" fmla="*/ 61315 h 339129"/>
                    <a:gd name="connsiteX5" fmla="*/ 592045 w 592045"/>
                    <a:gd name="connsiteY5" fmla="*/ 324476 h 339129"/>
                    <a:gd name="connsiteX6" fmla="*/ 577392 w 592045"/>
                    <a:gd name="connsiteY6" fmla="*/ 339129 h 339129"/>
                    <a:gd name="connsiteX7" fmla="*/ 14653 w 592045"/>
                    <a:gd name="connsiteY7" fmla="*/ 339129 h 339129"/>
                    <a:gd name="connsiteX8" fmla="*/ 0 w 592045"/>
                    <a:gd name="connsiteY8" fmla="*/ 324476 h 339129"/>
                    <a:gd name="connsiteX9" fmla="*/ 0 w 592045"/>
                    <a:gd name="connsiteY9" fmla="*/ 105609 h 339129"/>
                    <a:gd name="connsiteX10" fmla="*/ 0 w 592045"/>
                    <a:gd name="connsiteY10" fmla="*/ 61315 h 339129"/>
                    <a:gd name="connsiteX11" fmla="*/ 0 w 592045"/>
                    <a:gd name="connsiteY11" fmla="*/ 7175 h 339129"/>
                    <a:gd name="connsiteX12" fmla="*/ 7175 w 592045"/>
                    <a:gd name="connsiteY12" fmla="*/ 0 h 33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2045" h="339129">
                      <a:moveTo>
                        <a:pt x="7175" y="0"/>
                      </a:moveTo>
                      <a:lnTo>
                        <a:pt x="150714" y="0"/>
                      </a:lnTo>
                      <a:lnTo>
                        <a:pt x="197376" y="46662"/>
                      </a:lnTo>
                      <a:lnTo>
                        <a:pt x="577392" y="46662"/>
                      </a:lnTo>
                      <a:cubicBezTo>
                        <a:pt x="585485" y="46662"/>
                        <a:pt x="592045" y="53222"/>
                        <a:pt x="592045" y="61315"/>
                      </a:cubicBezTo>
                      <a:lnTo>
                        <a:pt x="592045" y="324476"/>
                      </a:lnTo>
                      <a:cubicBezTo>
                        <a:pt x="592045" y="332569"/>
                        <a:pt x="585485" y="339129"/>
                        <a:pt x="577392" y="339129"/>
                      </a:cubicBezTo>
                      <a:lnTo>
                        <a:pt x="14653" y="339129"/>
                      </a:lnTo>
                      <a:cubicBezTo>
                        <a:pt x="6560" y="339129"/>
                        <a:pt x="0" y="332569"/>
                        <a:pt x="0" y="324476"/>
                      </a:cubicBezTo>
                      <a:lnTo>
                        <a:pt x="0" y="105609"/>
                      </a:lnTo>
                      <a:lnTo>
                        <a:pt x="0" y="61315"/>
                      </a:lnTo>
                      <a:lnTo>
                        <a:pt x="0" y="7175"/>
                      </a:lnTo>
                      <a:cubicBezTo>
                        <a:pt x="0" y="3212"/>
                        <a:pt x="3212" y="0"/>
                        <a:pt x="7175" y="0"/>
                      </a:cubicBezTo>
                      <a:close/>
                    </a:path>
                  </a:pathLst>
                </a:custGeom>
                <a:solidFill>
                  <a:srgbClr val="00A0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2" name="圆角矩形 21"/>
                <p:cNvSpPr/>
                <p:nvPr/>
              </p:nvSpPr>
              <p:spPr>
                <a:xfrm>
                  <a:off x="1879838" y="1765944"/>
                  <a:ext cx="520741" cy="313260"/>
                </a:xfrm>
                <a:prstGeom prst="roundRect">
                  <a:avLst>
                    <a:gd name="adj" fmla="val 5010"/>
                  </a:avLst>
                </a:prstGeom>
                <a:solidFill>
                  <a:schemeClr val="bg1"/>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23" name="圆角矩形 22"/>
                <p:cNvSpPr/>
                <p:nvPr/>
              </p:nvSpPr>
              <p:spPr>
                <a:xfrm>
                  <a:off x="1819353" y="1798258"/>
                  <a:ext cx="641710" cy="474000"/>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30" name="组合 29"/>
            <p:cNvGrpSpPr>
              <a:grpSpLocks noChangeAspect="1"/>
            </p:cNvGrpSpPr>
            <p:nvPr/>
          </p:nvGrpSpPr>
          <p:grpSpPr>
            <a:xfrm>
              <a:off x="5468055" y="2857238"/>
              <a:ext cx="1008000" cy="778085"/>
              <a:chOff x="865441" y="1926441"/>
              <a:chExt cx="1026340" cy="792242"/>
            </a:xfrm>
          </p:grpSpPr>
          <p:grpSp>
            <p:nvGrpSpPr>
              <p:cNvPr id="31" name="组合 30"/>
              <p:cNvGrpSpPr/>
              <p:nvPr/>
            </p:nvGrpSpPr>
            <p:grpSpPr>
              <a:xfrm>
                <a:off x="1542973" y="1926441"/>
                <a:ext cx="348808" cy="789861"/>
                <a:chOff x="3851537" y="1003002"/>
                <a:chExt cx="424662" cy="961629"/>
              </a:xfrm>
            </p:grpSpPr>
            <p:sp>
              <p:nvSpPr>
                <p:cNvPr id="36" name="圆角矩形 35"/>
                <p:cNvSpPr/>
                <p:nvPr/>
              </p:nvSpPr>
              <p:spPr>
                <a:xfrm>
                  <a:off x="3851537" y="1003002"/>
                  <a:ext cx="424662" cy="961629"/>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7" name="组合 36"/>
                <p:cNvGrpSpPr/>
                <p:nvPr/>
              </p:nvGrpSpPr>
              <p:grpSpPr>
                <a:xfrm>
                  <a:off x="3939910" y="1151256"/>
                  <a:ext cx="247916" cy="157787"/>
                  <a:chOff x="3939910" y="1151256"/>
                  <a:chExt cx="247916" cy="157787"/>
                </a:xfrm>
              </p:grpSpPr>
              <p:sp>
                <p:nvSpPr>
                  <p:cNvPr id="44" name="圆角矩形 43"/>
                  <p:cNvSpPr/>
                  <p:nvPr/>
                </p:nvSpPr>
                <p:spPr>
                  <a:xfrm>
                    <a:off x="3939910" y="1151256"/>
                    <a:ext cx="247916" cy="45719"/>
                  </a:xfrm>
                  <a:prstGeom prst="roundRect">
                    <a:avLst>
                      <a:gd name="adj" fmla="val 5010"/>
                    </a:avLst>
                  </a:prstGeom>
                  <a:no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5" name="椭圆 44"/>
                  <p:cNvSpPr/>
                  <p:nvPr/>
                </p:nvSpPr>
                <p:spPr>
                  <a:xfrm>
                    <a:off x="4142107" y="1263324"/>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38" name="组合 37"/>
                <p:cNvGrpSpPr/>
                <p:nvPr/>
              </p:nvGrpSpPr>
              <p:grpSpPr>
                <a:xfrm>
                  <a:off x="3969717" y="1779183"/>
                  <a:ext cx="188302" cy="108000"/>
                  <a:chOff x="3934613" y="1798115"/>
                  <a:chExt cx="188302" cy="108000"/>
                </a:xfrm>
              </p:grpSpPr>
              <p:sp>
                <p:nvSpPr>
                  <p:cNvPr id="39" name="矩形 38"/>
                  <p:cNvSpPr/>
                  <p:nvPr/>
                </p:nvSpPr>
                <p:spPr>
                  <a:xfrm>
                    <a:off x="3934613"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矩形 39"/>
                  <p:cNvSpPr/>
                  <p:nvPr/>
                </p:nvSpPr>
                <p:spPr>
                  <a:xfrm>
                    <a:off x="3977189"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1" name="矩形 40"/>
                  <p:cNvSpPr/>
                  <p:nvPr/>
                </p:nvSpPr>
                <p:spPr>
                  <a:xfrm>
                    <a:off x="401976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2" name="矩形 41"/>
                  <p:cNvSpPr/>
                  <p:nvPr/>
                </p:nvSpPr>
                <p:spPr>
                  <a:xfrm>
                    <a:off x="4062341"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3" name="矩形 42"/>
                  <p:cNvSpPr/>
                  <p:nvPr/>
                </p:nvSpPr>
                <p:spPr>
                  <a:xfrm>
                    <a:off x="4104915" y="1798115"/>
                    <a:ext cx="18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sp>
            <p:nvSpPr>
              <p:cNvPr id="32" name="矩形 31"/>
              <p:cNvSpPr/>
              <p:nvPr/>
            </p:nvSpPr>
            <p:spPr>
              <a:xfrm>
                <a:off x="1126105" y="2630135"/>
                <a:ext cx="191174" cy="8854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33" name="组合 32"/>
              <p:cNvGrpSpPr/>
              <p:nvPr/>
            </p:nvGrpSpPr>
            <p:grpSpPr>
              <a:xfrm>
                <a:off x="865441" y="2097381"/>
                <a:ext cx="712502" cy="525696"/>
                <a:chOff x="2367195" y="2181956"/>
                <a:chExt cx="712502" cy="525696"/>
              </a:xfrm>
            </p:grpSpPr>
            <p:sp>
              <p:nvSpPr>
                <p:cNvPr id="34" name="圆角矩形 33"/>
                <p:cNvSpPr/>
                <p:nvPr/>
              </p:nvSpPr>
              <p:spPr>
                <a:xfrm>
                  <a:off x="2367195" y="2181956"/>
                  <a:ext cx="712502" cy="525696"/>
                </a:xfrm>
                <a:prstGeom prst="roundRect">
                  <a:avLst>
                    <a:gd name="adj" fmla="val 5010"/>
                  </a:avLst>
                </a:prstGeom>
                <a:solidFill>
                  <a:srgbClr val="00A0E9"/>
                </a:solidFill>
                <a:ln w="127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5" name="圆角矩形 34"/>
                <p:cNvSpPr/>
                <p:nvPr/>
              </p:nvSpPr>
              <p:spPr>
                <a:xfrm>
                  <a:off x="2396505" y="2213551"/>
                  <a:ext cx="653883" cy="462506"/>
                </a:xfrm>
                <a:prstGeom prst="roundRect">
                  <a:avLst>
                    <a:gd name="adj" fmla="val 5010"/>
                  </a:avLst>
                </a:prstGeom>
                <a:solidFill>
                  <a:schemeClr val="bg1"/>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grpSp>
          <p:nvGrpSpPr>
            <p:cNvPr id="46" name="组合 45"/>
            <p:cNvGrpSpPr/>
            <p:nvPr/>
          </p:nvGrpSpPr>
          <p:grpSpPr>
            <a:xfrm>
              <a:off x="4869061" y="4364143"/>
              <a:ext cx="562498" cy="872376"/>
              <a:chOff x="1596351" y="1240543"/>
              <a:chExt cx="693123" cy="1008000"/>
            </a:xfrm>
          </p:grpSpPr>
          <p:sp>
            <p:nvSpPr>
              <p:cNvPr id="47" name="圆角矩形 46"/>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8" name="矩形 47"/>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9" name="矩形 48"/>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矩形 49"/>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1" name="矩形 50"/>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2" name="矩形 51"/>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3" name="组合 52"/>
            <p:cNvGrpSpPr/>
            <p:nvPr/>
          </p:nvGrpSpPr>
          <p:grpSpPr>
            <a:xfrm>
              <a:off x="6399554" y="4438482"/>
              <a:ext cx="562498" cy="872376"/>
              <a:chOff x="1596351" y="1240543"/>
              <a:chExt cx="693123" cy="1008000"/>
            </a:xfrm>
          </p:grpSpPr>
          <p:sp>
            <p:nvSpPr>
              <p:cNvPr id="54" name="圆角矩形 53"/>
              <p:cNvSpPr/>
              <p:nvPr/>
            </p:nvSpPr>
            <p:spPr>
              <a:xfrm>
                <a:off x="1596351" y="1240543"/>
                <a:ext cx="693123" cy="1008000"/>
              </a:xfrm>
              <a:prstGeom prst="roundRect">
                <a:avLst>
                  <a:gd name="adj" fmla="val 5010"/>
                </a:avLst>
              </a:prstGeom>
              <a:solidFill>
                <a:srgbClr val="00A0E9"/>
              </a:solidFill>
              <a:ln w="12700"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5" name="矩形 54"/>
              <p:cNvSpPr/>
              <p:nvPr/>
            </p:nvSpPr>
            <p:spPr>
              <a:xfrm>
                <a:off x="1654976" y="1409991"/>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矩形 55"/>
              <p:cNvSpPr/>
              <p:nvPr/>
            </p:nvSpPr>
            <p:spPr>
              <a:xfrm>
                <a:off x="1654976" y="1497399"/>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7" name="矩形 56"/>
              <p:cNvSpPr/>
              <p:nvPr/>
            </p:nvSpPr>
            <p:spPr>
              <a:xfrm>
                <a:off x="1654976" y="1584805"/>
                <a:ext cx="575873"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矩形 57"/>
              <p:cNvSpPr/>
              <p:nvPr/>
            </p:nvSpPr>
            <p:spPr>
              <a:xfrm>
                <a:off x="1654976" y="1748356"/>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9" name="矩形 58"/>
              <p:cNvSpPr/>
              <p:nvPr/>
            </p:nvSpPr>
            <p:spPr>
              <a:xfrm>
                <a:off x="1654976" y="1837813"/>
                <a:ext cx="72000" cy="38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60" name="组合 59"/>
            <p:cNvGrpSpPr/>
            <p:nvPr/>
          </p:nvGrpSpPr>
          <p:grpSpPr>
            <a:xfrm>
              <a:off x="5463501" y="5555083"/>
              <a:ext cx="1008000" cy="936000"/>
              <a:chOff x="2731087" y="4020522"/>
              <a:chExt cx="1075940" cy="816173"/>
            </a:xfrm>
          </p:grpSpPr>
          <p:grpSp>
            <p:nvGrpSpPr>
              <p:cNvPr id="61" name="组合 60"/>
              <p:cNvGrpSpPr/>
              <p:nvPr/>
            </p:nvGrpSpPr>
            <p:grpSpPr>
              <a:xfrm>
                <a:off x="2731087" y="4020522"/>
                <a:ext cx="1075940" cy="262130"/>
                <a:chOff x="3452616" y="3954103"/>
                <a:chExt cx="2929367" cy="713678"/>
              </a:xfrm>
            </p:grpSpPr>
            <p:sp>
              <p:nvSpPr>
                <p:cNvPr id="102" name="矩形 101"/>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103" name="组合 102"/>
                <p:cNvGrpSpPr/>
                <p:nvPr/>
              </p:nvGrpSpPr>
              <p:grpSpPr>
                <a:xfrm>
                  <a:off x="3663035" y="4066044"/>
                  <a:ext cx="769434" cy="230706"/>
                  <a:chOff x="4550262" y="3256156"/>
                  <a:chExt cx="769434" cy="230706"/>
                </a:xfrm>
              </p:grpSpPr>
              <p:sp>
                <p:nvSpPr>
                  <p:cNvPr id="119" name="矩形 11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20" name="直接连接符 11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4" name="组合 103"/>
                <p:cNvGrpSpPr/>
                <p:nvPr/>
              </p:nvGrpSpPr>
              <p:grpSpPr>
                <a:xfrm>
                  <a:off x="4532583" y="4066044"/>
                  <a:ext cx="769434" cy="230706"/>
                  <a:chOff x="4550262" y="3256156"/>
                  <a:chExt cx="769434" cy="230706"/>
                </a:xfrm>
              </p:grpSpPr>
              <p:sp>
                <p:nvSpPr>
                  <p:cNvPr id="117" name="矩形 11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8" name="直接连接符 11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5" name="组合 104"/>
                <p:cNvGrpSpPr/>
                <p:nvPr/>
              </p:nvGrpSpPr>
              <p:grpSpPr>
                <a:xfrm>
                  <a:off x="5402131" y="4066044"/>
                  <a:ext cx="769434" cy="230706"/>
                  <a:chOff x="4550262" y="3256156"/>
                  <a:chExt cx="769434" cy="230706"/>
                </a:xfrm>
              </p:grpSpPr>
              <p:sp>
                <p:nvSpPr>
                  <p:cNvPr id="115" name="矩形 11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6" name="直接连接符 11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3663035" y="4330174"/>
                  <a:ext cx="769434" cy="230706"/>
                  <a:chOff x="4550262" y="3256156"/>
                  <a:chExt cx="769434" cy="230706"/>
                </a:xfrm>
              </p:grpSpPr>
              <p:sp>
                <p:nvSpPr>
                  <p:cNvPr id="113" name="矩形 11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4" name="直接连接符 11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532583" y="4330174"/>
                  <a:ext cx="769434" cy="230706"/>
                  <a:chOff x="4550262" y="3256156"/>
                  <a:chExt cx="769434" cy="230706"/>
                </a:xfrm>
              </p:grpSpPr>
              <p:sp>
                <p:nvSpPr>
                  <p:cNvPr id="111" name="矩形 11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2" name="直接连接符 11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5402131" y="4330174"/>
                  <a:ext cx="769434" cy="230706"/>
                  <a:chOff x="4550262" y="3256156"/>
                  <a:chExt cx="769434" cy="230706"/>
                </a:xfrm>
              </p:grpSpPr>
              <p:sp>
                <p:nvSpPr>
                  <p:cNvPr id="109" name="矩形 10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10" name="直接连接符 10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2" name="组合 61"/>
              <p:cNvGrpSpPr/>
              <p:nvPr/>
            </p:nvGrpSpPr>
            <p:grpSpPr>
              <a:xfrm>
                <a:off x="2731087" y="4297543"/>
                <a:ext cx="1075940" cy="262130"/>
                <a:chOff x="3452616" y="3954103"/>
                <a:chExt cx="2929367" cy="713678"/>
              </a:xfrm>
            </p:grpSpPr>
            <p:sp>
              <p:nvSpPr>
                <p:cNvPr id="83" name="矩形 82"/>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84" name="组合 83"/>
                <p:cNvGrpSpPr/>
                <p:nvPr/>
              </p:nvGrpSpPr>
              <p:grpSpPr>
                <a:xfrm>
                  <a:off x="3663035" y="4066044"/>
                  <a:ext cx="769434" cy="230706"/>
                  <a:chOff x="4550262" y="3256156"/>
                  <a:chExt cx="769434" cy="230706"/>
                </a:xfrm>
              </p:grpSpPr>
              <p:sp>
                <p:nvSpPr>
                  <p:cNvPr id="100" name="矩形 9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101" name="直接连接符 10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4532583" y="4066044"/>
                  <a:ext cx="769434" cy="230706"/>
                  <a:chOff x="4550262" y="3256156"/>
                  <a:chExt cx="769434" cy="230706"/>
                </a:xfrm>
              </p:grpSpPr>
              <p:sp>
                <p:nvSpPr>
                  <p:cNvPr id="98" name="矩形 97"/>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9" name="直接连接符 98"/>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5402131" y="4066044"/>
                  <a:ext cx="769434" cy="230706"/>
                  <a:chOff x="4550262" y="3256156"/>
                  <a:chExt cx="769434" cy="230706"/>
                </a:xfrm>
              </p:grpSpPr>
              <p:sp>
                <p:nvSpPr>
                  <p:cNvPr id="96" name="矩形 95"/>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7" name="直接连接符 96"/>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663035" y="4330174"/>
                  <a:ext cx="769434" cy="230706"/>
                  <a:chOff x="4550262" y="3256156"/>
                  <a:chExt cx="769434" cy="230706"/>
                </a:xfrm>
              </p:grpSpPr>
              <p:sp>
                <p:nvSpPr>
                  <p:cNvPr id="94" name="矩形 93"/>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5" name="直接连接符 94"/>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4532583" y="4330174"/>
                  <a:ext cx="769434" cy="230706"/>
                  <a:chOff x="4550262" y="3256156"/>
                  <a:chExt cx="769434" cy="230706"/>
                </a:xfrm>
              </p:grpSpPr>
              <p:sp>
                <p:nvSpPr>
                  <p:cNvPr id="92" name="矩形 91"/>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3" name="直接连接符 92"/>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5402131" y="4330174"/>
                  <a:ext cx="769434" cy="230706"/>
                  <a:chOff x="4550262" y="3256156"/>
                  <a:chExt cx="769434" cy="230706"/>
                </a:xfrm>
              </p:grpSpPr>
              <p:sp>
                <p:nvSpPr>
                  <p:cNvPr id="90" name="矩形 89"/>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91" name="直接连接符 90"/>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nvGrpSpPr>
              <p:cNvPr id="63" name="组合 62"/>
              <p:cNvGrpSpPr/>
              <p:nvPr/>
            </p:nvGrpSpPr>
            <p:grpSpPr>
              <a:xfrm>
                <a:off x="2731087" y="4574565"/>
                <a:ext cx="1075940" cy="262130"/>
                <a:chOff x="3452616" y="3954103"/>
                <a:chExt cx="2929367" cy="713678"/>
              </a:xfrm>
            </p:grpSpPr>
            <p:sp>
              <p:nvSpPr>
                <p:cNvPr id="64" name="矩形 63"/>
                <p:cNvSpPr/>
                <p:nvPr/>
              </p:nvSpPr>
              <p:spPr>
                <a:xfrm>
                  <a:off x="3452616" y="3954103"/>
                  <a:ext cx="2929367" cy="713678"/>
                </a:xfrm>
                <a:prstGeom prst="rect">
                  <a:avLst/>
                </a:prstGeom>
                <a:solidFill>
                  <a:srgbClr val="00A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nvGrpSpPr>
                <p:cNvPr id="65" name="组合 64"/>
                <p:cNvGrpSpPr/>
                <p:nvPr/>
              </p:nvGrpSpPr>
              <p:grpSpPr>
                <a:xfrm>
                  <a:off x="3663035" y="4066044"/>
                  <a:ext cx="769434" cy="230706"/>
                  <a:chOff x="4550262" y="3256156"/>
                  <a:chExt cx="769434" cy="230706"/>
                </a:xfrm>
              </p:grpSpPr>
              <p:sp>
                <p:nvSpPr>
                  <p:cNvPr id="81" name="矩形 8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2" name="直接连接符 8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4532583" y="4066044"/>
                  <a:ext cx="769434" cy="230706"/>
                  <a:chOff x="4550262" y="3256156"/>
                  <a:chExt cx="769434" cy="230706"/>
                </a:xfrm>
              </p:grpSpPr>
              <p:sp>
                <p:nvSpPr>
                  <p:cNvPr id="79" name="矩形 78"/>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80" name="直接连接符 79"/>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5402131" y="4066044"/>
                  <a:ext cx="769434" cy="230706"/>
                  <a:chOff x="4550262" y="3256156"/>
                  <a:chExt cx="769434" cy="230706"/>
                </a:xfrm>
              </p:grpSpPr>
              <p:sp>
                <p:nvSpPr>
                  <p:cNvPr id="77" name="矩形 76"/>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8" name="直接连接符 77"/>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3663035" y="4330174"/>
                  <a:ext cx="769434" cy="230706"/>
                  <a:chOff x="4550262" y="3256156"/>
                  <a:chExt cx="769434" cy="230706"/>
                </a:xfrm>
              </p:grpSpPr>
              <p:sp>
                <p:nvSpPr>
                  <p:cNvPr id="75" name="矩形 74"/>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6" name="直接连接符 75"/>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532583" y="4330174"/>
                  <a:ext cx="769434" cy="230706"/>
                  <a:chOff x="4550262" y="3256156"/>
                  <a:chExt cx="769434" cy="230706"/>
                </a:xfrm>
              </p:grpSpPr>
              <p:sp>
                <p:nvSpPr>
                  <p:cNvPr id="73" name="矩形 72"/>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4" name="直接连接符 73"/>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5402131" y="4330174"/>
                  <a:ext cx="769434" cy="230706"/>
                  <a:chOff x="4550262" y="3256156"/>
                  <a:chExt cx="769434" cy="230706"/>
                </a:xfrm>
              </p:grpSpPr>
              <p:sp>
                <p:nvSpPr>
                  <p:cNvPr id="71" name="矩形 70"/>
                  <p:cNvSpPr/>
                  <p:nvPr/>
                </p:nvSpPr>
                <p:spPr>
                  <a:xfrm>
                    <a:off x="4550262" y="3269414"/>
                    <a:ext cx="769434" cy="21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cxnSp>
                <p:nvCxnSpPr>
                  <p:cNvPr id="72" name="直接连接符 71"/>
                  <p:cNvCxnSpPr/>
                  <p:nvPr/>
                </p:nvCxnSpPr>
                <p:spPr>
                  <a:xfrm>
                    <a:off x="5096107" y="3256156"/>
                    <a:ext cx="111513" cy="230706"/>
                  </a:xfrm>
                  <a:prstGeom prst="line">
                    <a:avLst/>
                  </a:prstGeom>
                  <a:ln w="19050">
                    <a:solidFill>
                      <a:srgbClr val="00A0E9"/>
                    </a:solidFill>
                  </a:ln>
                </p:spPr>
                <p:style>
                  <a:lnRef idx="1">
                    <a:schemeClr val="accent1"/>
                  </a:lnRef>
                  <a:fillRef idx="0">
                    <a:schemeClr val="accent1"/>
                  </a:fillRef>
                  <a:effectRef idx="0">
                    <a:schemeClr val="accent1"/>
                  </a:effectRef>
                  <a:fontRef idx="minor">
                    <a:schemeClr val="tx1"/>
                  </a:fontRef>
                </p:style>
              </p:cxnSp>
            </p:grpSp>
          </p:grpSp>
        </p:grpSp>
      </p:grpSp>
      <p:grpSp>
        <p:nvGrpSpPr>
          <p:cNvPr id="124" name="组合 123"/>
          <p:cNvGrpSpPr/>
          <p:nvPr/>
        </p:nvGrpSpPr>
        <p:grpSpPr>
          <a:xfrm>
            <a:off x="887567" y="3028044"/>
            <a:ext cx="5458567" cy="1642250"/>
            <a:chOff x="502608" y="2992827"/>
            <a:chExt cx="5458567" cy="1642250"/>
          </a:xfrm>
        </p:grpSpPr>
        <p:sp>
          <p:nvSpPr>
            <p:cNvPr id="122" name="矩形 121"/>
            <p:cNvSpPr/>
            <p:nvPr/>
          </p:nvSpPr>
          <p:spPr>
            <a:xfrm>
              <a:off x="567194" y="3725330"/>
              <a:ext cx="5291833" cy="646331"/>
            </a:xfrm>
            <a:prstGeom prst="rect">
              <a:avLst/>
            </a:prstGeom>
          </p:spPr>
          <p:txBody>
            <a:bodyPr wrap="none">
              <a:spAutoFit/>
            </a:bodyPr>
            <a:lstStyle/>
            <a:p>
              <a:r>
                <a:rPr lang="ru-RU"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Назначение:</a:t>
              </a:r>
              <a:r>
                <a:rPr lang="ru-RU"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a:t>
              </a:r>
              <a:r>
                <a:rPr lang="ru-RU"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данных после </a:t>
              </a:r>
              <a:r>
                <a:rPr lang="ru-RU"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r>
              <a:br>
                <a:rPr lang="ru-RU"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br>
              <a:r>
                <a:rPr lang="ru-RU" dirty="0" smtClean="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потери </a:t>
              </a:r>
              <a:r>
                <a:rPr lang="ru-RU"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 результате аварии.</a:t>
              </a:r>
            </a:p>
          </p:txBody>
        </p:sp>
        <p:sp>
          <p:nvSpPr>
            <p:cNvPr id="123" name="矩形 122"/>
            <p:cNvSpPr/>
            <p:nvPr/>
          </p:nvSpPr>
          <p:spPr>
            <a:xfrm>
              <a:off x="563726" y="3081681"/>
              <a:ext cx="5397449" cy="646331"/>
            </a:xfrm>
            <a:prstGeom prst="rect">
              <a:avLst/>
            </a:prstGeom>
          </p:spPr>
          <p:txBody>
            <a:bodyPr wrap="square">
              <a:spAutoFit/>
            </a:bodyPr>
            <a:lstStyle/>
            <a:p>
              <a:r>
                <a:rPr lang="ru-RU"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Суть:</a:t>
              </a:r>
              <a:r>
                <a:rPr lang="ru-RU" dirty="0">
                  <a:solidFill>
                    <a:srgbClr val="333333"/>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сохранение копии данных в другом месте.</a:t>
              </a:r>
            </a:p>
          </p:txBody>
        </p:sp>
        <p:sp>
          <p:nvSpPr>
            <p:cNvPr id="125" name="圆角矩形 124"/>
            <p:cNvSpPr/>
            <p:nvPr/>
          </p:nvSpPr>
          <p:spPr>
            <a:xfrm>
              <a:off x="502608" y="2992827"/>
              <a:ext cx="5444704" cy="16422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Tree>
    <p:extLst>
      <p:ext uri="{BB962C8B-B14F-4D97-AF65-F5344CB8AC3E}">
        <p14:creationId xmlns:p14="http://schemas.microsoft.com/office/powerpoint/2010/main" val="277422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p:txBody>
          <a:bodyPr/>
          <a:lstStyle/>
          <a:p>
            <a:r>
              <a:rPr lang="ru-RU"/>
              <a:t>Незаменимость резервного копирования</a:t>
            </a:r>
          </a:p>
        </p:txBody>
      </p:sp>
      <p:sp>
        <p:nvSpPr>
          <p:cNvPr id="33" name="Oval 622"/>
          <p:cNvSpPr>
            <a:spLocks noChangeArrowheads="1"/>
          </p:cNvSpPr>
          <p:nvPr/>
        </p:nvSpPr>
        <p:spPr bwMode="auto">
          <a:xfrm>
            <a:off x="2323507" y="3759677"/>
            <a:ext cx="6983755" cy="1911420"/>
          </a:xfrm>
          <a:prstGeom prst="ellipse">
            <a:avLst/>
          </a:prstGeom>
          <a:gradFill rotWithShape="1">
            <a:gsLst>
              <a:gs pos="0">
                <a:srgbClr val="B2B2B2">
                  <a:alpha val="60001"/>
                </a:srgbClr>
              </a:gs>
              <a:gs pos="100000">
                <a:srgbClr val="B2B2B2">
                  <a:gamma/>
                  <a:shade val="46275"/>
                  <a:invGamma/>
                  <a:alpha val="0"/>
                </a:srgbClr>
              </a:gs>
            </a:gsLst>
            <a:path path="shape">
              <a:fillToRect l="50000" t="50000" r="50000" b="50000"/>
            </a:path>
          </a:gradFill>
          <a:ln w="9525">
            <a:noFill/>
            <a:round/>
            <a:headEnd/>
            <a:tailEnd/>
          </a:ln>
          <a:effectLst/>
        </p:spPr>
        <p:txBody>
          <a:bodyPr wrap="none"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34" name="AutoShape 589"/>
          <p:cNvSpPr>
            <a:spLocks noChangeArrowheads="1"/>
          </p:cNvSpPr>
          <p:nvPr/>
        </p:nvSpPr>
        <p:spPr bwMode="auto">
          <a:xfrm>
            <a:off x="2249285" y="4807821"/>
            <a:ext cx="7560840" cy="183424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bg1">
              <a:lumMod val="85000"/>
            </a:schemeClr>
          </a:solidFill>
          <a:ln w="12700"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40" name="Freeform 596"/>
          <p:cNvSpPr>
            <a:spLocks/>
          </p:cNvSpPr>
          <p:nvPr/>
        </p:nvSpPr>
        <p:spPr bwMode="auto">
          <a:xfrm>
            <a:off x="2209433" y="1057805"/>
            <a:ext cx="2614138" cy="3841999"/>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bg1">
              <a:lumMod val="85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sz="1000"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6" name="TextBox 55"/>
          <p:cNvSpPr txBox="1"/>
          <p:nvPr/>
        </p:nvSpPr>
        <p:spPr>
          <a:xfrm>
            <a:off x="2232696" y="1329296"/>
            <a:ext cx="2757843" cy="584775"/>
          </a:xfrm>
          <a:prstGeom prst="rect">
            <a:avLst/>
          </a:prstGeom>
          <a:noFill/>
        </p:spPr>
        <p:txBody>
          <a:bodyPr wrap="square" rtlCol="0">
            <a:spAutoFit/>
          </a:bodyPr>
          <a:lstStyle/>
          <a:p>
            <a:pPr>
              <a:buNone/>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Два сервера </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p:txBody>
      </p:sp>
      <p:grpSp>
        <p:nvGrpSpPr>
          <p:cNvPr id="3" name="组合 168"/>
          <p:cNvGrpSpPr/>
          <p:nvPr/>
        </p:nvGrpSpPr>
        <p:grpSpPr>
          <a:xfrm>
            <a:off x="2276302" y="2042584"/>
            <a:ext cx="1404418" cy="1985041"/>
            <a:chOff x="1704948" y="1513820"/>
            <a:chExt cx="1125943" cy="1098105"/>
          </a:xfrm>
        </p:grpSpPr>
        <p:sp>
          <p:nvSpPr>
            <p:cNvPr id="159" name="Rounded Rectangle 44"/>
            <p:cNvSpPr/>
            <p:nvPr/>
          </p:nvSpPr>
          <p:spPr bwMode="gray">
            <a:xfrm>
              <a:off x="1772657" y="1707654"/>
              <a:ext cx="1000629" cy="904271"/>
            </a:xfrm>
            <a:prstGeom prst="roundRect">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1" name="TextBox 160"/>
            <p:cNvSpPr txBox="1"/>
            <p:nvPr/>
          </p:nvSpPr>
          <p:spPr>
            <a:xfrm>
              <a:off x="1704948" y="1513820"/>
              <a:ext cx="1038454" cy="170259"/>
            </a:xfrm>
            <a:prstGeom prst="rect">
              <a:avLst/>
            </a:prstGeom>
            <a:noFill/>
          </p:spPr>
          <p:txBody>
            <a:bodyPr wrap="square" rtlCol="0">
              <a:spAutoFit/>
            </a:bodyPr>
            <a:lstStyle/>
            <a:p>
              <a:pPr>
                <a:buNone/>
              </a:pPr>
              <a:r>
                <a:rPr lang="ru-RU" sz="14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Доступность</a:t>
              </a:r>
            </a:p>
          </p:txBody>
        </p:sp>
        <p:sp>
          <p:nvSpPr>
            <p:cNvPr id="163" name="TextBox 162"/>
            <p:cNvSpPr txBox="1"/>
            <p:nvPr/>
          </p:nvSpPr>
          <p:spPr>
            <a:xfrm>
              <a:off x="1734441" y="1714384"/>
              <a:ext cx="1096450" cy="725303"/>
            </a:xfrm>
            <a:prstGeom prst="rect">
              <a:avLst/>
            </a:prstGeom>
            <a:noFill/>
          </p:spPr>
          <p:txBody>
            <a:bodyPr wrap="square" rtlCol="0">
              <a:spAutoFit/>
            </a:bodyPr>
            <a:lstStyle/>
            <a:p>
              <a:pPr marL="180000" indent="-180000" fontAlgn="ctr">
                <a:lnSpc>
                  <a:spcPct val="110000"/>
                </a:lnSpc>
                <a:buSzPct val="50000"/>
                <a:buFont typeface="Wingdings" panose="05000000000000000000" pitchFamily="2" charset="2"/>
                <a:buChar char="l"/>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Высокая доступность системы</a:t>
              </a:r>
            </a:p>
            <a:p>
              <a:pPr marL="180000" indent="-180000" fontAlgn="ctr">
                <a:lnSpc>
                  <a:spcPct val="110000"/>
                </a:lnSpc>
                <a:buSzPct val="50000"/>
                <a:buFont typeface="Wingdings" panose="05000000000000000000" pitchFamily="2" charset="2"/>
                <a:buChar char="l"/>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Физическая </a:t>
              </a:r>
              <a:r>
                <a:rPr lang="ru-RU" sz="1200" dirty="0" err="1"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отказоустой-чивость</a:t>
              </a:r>
              <a:endPar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grpSp>
        <p:nvGrpSpPr>
          <p:cNvPr id="5" name="组合 167"/>
          <p:cNvGrpSpPr/>
          <p:nvPr/>
        </p:nvGrpSpPr>
        <p:grpSpPr>
          <a:xfrm>
            <a:off x="3618561" y="2042182"/>
            <a:ext cx="1308668" cy="1985444"/>
            <a:chOff x="2635698" y="1510799"/>
            <a:chExt cx="1128396" cy="988943"/>
          </a:xfrm>
        </p:grpSpPr>
        <p:sp>
          <p:nvSpPr>
            <p:cNvPr id="160" name="Rounded Rectangle 44"/>
            <p:cNvSpPr/>
            <p:nvPr/>
          </p:nvSpPr>
          <p:spPr bwMode="gray">
            <a:xfrm>
              <a:off x="2693048" y="1685529"/>
              <a:ext cx="960354" cy="814213"/>
            </a:xfrm>
            <a:prstGeom prst="roundRect">
              <a:avLst/>
            </a:prstGeom>
            <a:gradFill>
              <a:gsLst>
                <a:gs pos="0">
                  <a:srgbClr val="5E9EFF"/>
                </a:gs>
                <a:gs pos="39999">
                  <a:srgbClr val="85C2FF"/>
                </a:gs>
                <a:gs pos="70000">
                  <a:srgbClr val="C4D6EB"/>
                </a:gs>
                <a:gs pos="100000">
                  <a:srgbClr val="FFEBFA"/>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tLang="en-US"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62" name="TextBox 161"/>
            <p:cNvSpPr txBox="1"/>
            <p:nvPr/>
          </p:nvSpPr>
          <p:spPr>
            <a:xfrm>
              <a:off x="2809808" y="1510799"/>
              <a:ext cx="792088" cy="153303"/>
            </a:xfrm>
            <a:prstGeom prst="rect">
              <a:avLst/>
            </a:prstGeom>
            <a:noFill/>
          </p:spPr>
          <p:txBody>
            <a:bodyPr wrap="square" rtlCol="0">
              <a:spAutoFit/>
            </a:bodyPr>
            <a:lstStyle/>
            <a:p>
              <a:pPr>
                <a:buNone/>
              </a:pPr>
              <a:r>
                <a:rPr lang="ru-RU" sz="14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Защита</a:t>
              </a:r>
            </a:p>
          </p:txBody>
        </p:sp>
        <p:sp>
          <p:nvSpPr>
            <p:cNvPr id="166" name="TextBox 165"/>
            <p:cNvSpPr txBox="1"/>
            <p:nvPr/>
          </p:nvSpPr>
          <p:spPr>
            <a:xfrm>
              <a:off x="2635698" y="1696725"/>
              <a:ext cx="1128396" cy="551889"/>
            </a:xfrm>
            <a:prstGeom prst="rect">
              <a:avLst/>
            </a:prstGeom>
            <a:noFill/>
          </p:spPr>
          <p:txBody>
            <a:bodyPr wrap="square" rtlCol="0">
              <a:spAutoFit/>
            </a:bodyPr>
            <a:lstStyle/>
            <a:p>
              <a:pPr marL="180000" indent="-180000" fontAlgn="ctr">
                <a:lnSpc>
                  <a:spcPct val="110000"/>
                </a:lnSpc>
                <a:buSzPct val="50000"/>
                <a:buFont typeface="Wingdings" panose="05000000000000000000" pitchFamily="2" charset="2"/>
                <a:buChar char="l"/>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Случайное удаление</a:t>
              </a:r>
            </a:p>
            <a:p>
              <a:pPr marL="180000" indent="-180000" fontAlgn="ctr">
                <a:lnSpc>
                  <a:spcPct val="110000"/>
                </a:lnSpc>
                <a:buSzPct val="50000"/>
                <a:buFont typeface="Wingdings" panose="05000000000000000000" pitchFamily="2" charset="2"/>
                <a:buChar char="l"/>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Логическое </a:t>
              </a:r>
              <a:r>
                <a:rPr lang="ru-RU" sz="1200" dirty="0" err="1"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поврежде-ние</a:t>
              </a:r>
              <a:endPar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grpSp>
      <p:sp>
        <p:nvSpPr>
          <p:cNvPr id="174" name="Freeform 124"/>
          <p:cNvSpPr/>
          <p:nvPr/>
        </p:nvSpPr>
        <p:spPr>
          <a:xfrm flipH="1">
            <a:off x="3202071" y="4007088"/>
            <a:ext cx="432048" cy="697715"/>
          </a:xfrm>
          <a:custGeom>
            <a:avLst/>
            <a:gdLst>
              <a:gd name="connsiteX0" fmla="*/ 0 w 2207173"/>
              <a:gd name="connsiteY0" fmla="*/ 709448 h 1056289"/>
              <a:gd name="connsiteX1" fmla="*/ 725214 w 2207173"/>
              <a:gd name="connsiteY1" fmla="*/ 630620 h 1056289"/>
              <a:gd name="connsiteX2" fmla="*/ 1545021 w 2207173"/>
              <a:gd name="connsiteY2" fmla="*/ 346841 h 1056289"/>
              <a:gd name="connsiteX3" fmla="*/ 1371600 w 2207173"/>
              <a:gd name="connsiteY3" fmla="*/ 0 h 1056289"/>
              <a:gd name="connsiteX4" fmla="*/ 2207173 w 2207173"/>
              <a:gd name="connsiteY4" fmla="*/ 394138 h 1056289"/>
              <a:gd name="connsiteX5" fmla="*/ 1813035 w 2207173"/>
              <a:gd name="connsiteY5" fmla="*/ 1040524 h 1056289"/>
              <a:gd name="connsiteX6" fmla="*/ 1655380 w 2207173"/>
              <a:gd name="connsiteY6" fmla="*/ 662151 h 1056289"/>
              <a:gd name="connsiteX7" fmla="*/ 882869 w 2207173"/>
              <a:gd name="connsiteY7" fmla="*/ 961696 h 1056289"/>
              <a:gd name="connsiteX8" fmla="*/ 63062 w 2207173"/>
              <a:gd name="connsiteY8" fmla="*/ 1056289 h 1056289"/>
              <a:gd name="connsiteX9" fmla="*/ 0 w 2207173"/>
              <a:gd name="connsiteY9" fmla="*/ 709448 h 1056289"/>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1098330">
                <a:moveTo>
                  <a:pt x="0" y="709448"/>
                </a:moveTo>
                <a:cubicBezTo>
                  <a:pt x="110359" y="638503"/>
                  <a:pt x="467711" y="691054"/>
                  <a:pt x="725214" y="630620"/>
                </a:cubicBezTo>
                <a:cubicBezTo>
                  <a:pt x="982717" y="570186"/>
                  <a:pt x="1195552" y="520261"/>
                  <a:pt x="1545021" y="346841"/>
                </a:cubicBezTo>
                <a:lnTo>
                  <a:pt x="1371600" y="0"/>
                </a:lnTo>
                <a:lnTo>
                  <a:pt x="2207173" y="394138"/>
                </a:lnTo>
                <a:lnTo>
                  <a:pt x="1813035" y="1040524"/>
                </a:lnTo>
                <a:lnTo>
                  <a:pt x="1655380" y="662151"/>
                </a:lnTo>
                <a:cubicBezTo>
                  <a:pt x="1324304" y="756744"/>
                  <a:pt x="1148255" y="896006"/>
                  <a:pt x="882869" y="961696"/>
                </a:cubicBezTo>
                <a:cubicBezTo>
                  <a:pt x="617483" y="1027386"/>
                  <a:pt x="210207" y="1098330"/>
                  <a:pt x="63062" y="1056289"/>
                </a:cubicBezTo>
                <a:lnTo>
                  <a:pt x="0" y="709448"/>
                </a:lnTo>
                <a:close/>
              </a:path>
            </a:pathLst>
          </a:custGeom>
          <a:solidFill>
            <a:schemeClr val="bg1">
              <a:lumMod val="75000"/>
            </a:schemeClr>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defTabSz="914400">
              <a:defRPr/>
            </a:pPr>
            <a:endParaRPr lang="en-US" sz="12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5" name="Freeform 124"/>
          <p:cNvSpPr/>
          <p:nvPr/>
        </p:nvSpPr>
        <p:spPr>
          <a:xfrm>
            <a:off x="4118294" y="3996766"/>
            <a:ext cx="432048" cy="697715"/>
          </a:xfrm>
          <a:custGeom>
            <a:avLst/>
            <a:gdLst>
              <a:gd name="connsiteX0" fmla="*/ 0 w 2207173"/>
              <a:gd name="connsiteY0" fmla="*/ 709448 h 1056289"/>
              <a:gd name="connsiteX1" fmla="*/ 725214 w 2207173"/>
              <a:gd name="connsiteY1" fmla="*/ 630620 h 1056289"/>
              <a:gd name="connsiteX2" fmla="*/ 1545021 w 2207173"/>
              <a:gd name="connsiteY2" fmla="*/ 346841 h 1056289"/>
              <a:gd name="connsiteX3" fmla="*/ 1371600 w 2207173"/>
              <a:gd name="connsiteY3" fmla="*/ 0 h 1056289"/>
              <a:gd name="connsiteX4" fmla="*/ 2207173 w 2207173"/>
              <a:gd name="connsiteY4" fmla="*/ 394138 h 1056289"/>
              <a:gd name="connsiteX5" fmla="*/ 1813035 w 2207173"/>
              <a:gd name="connsiteY5" fmla="*/ 1040524 h 1056289"/>
              <a:gd name="connsiteX6" fmla="*/ 1655380 w 2207173"/>
              <a:gd name="connsiteY6" fmla="*/ 662151 h 1056289"/>
              <a:gd name="connsiteX7" fmla="*/ 882869 w 2207173"/>
              <a:gd name="connsiteY7" fmla="*/ 961696 h 1056289"/>
              <a:gd name="connsiteX8" fmla="*/ 63062 w 2207173"/>
              <a:gd name="connsiteY8" fmla="*/ 1056289 h 1056289"/>
              <a:gd name="connsiteX9" fmla="*/ 0 w 2207173"/>
              <a:gd name="connsiteY9" fmla="*/ 709448 h 1056289"/>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 name="connsiteX0" fmla="*/ 0 w 2207173"/>
              <a:gd name="connsiteY0" fmla="*/ 709448 h 1098330"/>
              <a:gd name="connsiteX1" fmla="*/ 725214 w 2207173"/>
              <a:gd name="connsiteY1" fmla="*/ 630620 h 1098330"/>
              <a:gd name="connsiteX2" fmla="*/ 1545021 w 2207173"/>
              <a:gd name="connsiteY2" fmla="*/ 346841 h 1098330"/>
              <a:gd name="connsiteX3" fmla="*/ 1371600 w 2207173"/>
              <a:gd name="connsiteY3" fmla="*/ 0 h 1098330"/>
              <a:gd name="connsiteX4" fmla="*/ 2207173 w 2207173"/>
              <a:gd name="connsiteY4" fmla="*/ 394138 h 1098330"/>
              <a:gd name="connsiteX5" fmla="*/ 1813035 w 2207173"/>
              <a:gd name="connsiteY5" fmla="*/ 1040524 h 1098330"/>
              <a:gd name="connsiteX6" fmla="*/ 1655380 w 2207173"/>
              <a:gd name="connsiteY6" fmla="*/ 662151 h 1098330"/>
              <a:gd name="connsiteX7" fmla="*/ 882869 w 2207173"/>
              <a:gd name="connsiteY7" fmla="*/ 961696 h 1098330"/>
              <a:gd name="connsiteX8" fmla="*/ 63062 w 2207173"/>
              <a:gd name="connsiteY8" fmla="*/ 1056289 h 1098330"/>
              <a:gd name="connsiteX9" fmla="*/ 0 w 2207173"/>
              <a:gd name="connsiteY9" fmla="*/ 709448 h 10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7173" h="1098330">
                <a:moveTo>
                  <a:pt x="0" y="709448"/>
                </a:moveTo>
                <a:cubicBezTo>
                  <a:pt x="110359" y="638503"/>
                  <a:pt x="467711" y="691054"/>
                  <a:pt x="725214" y="630620"/>
                </a:cubicBezTo>
                <a:cubicBezTo>
                  <a:pt x="982717" y="570186"/>
                  <a:pt x="1195552" y="520261"/>
                  <a:pt x="1545021" y="346841"/>
                </a:cubicBezTo>
                <a:lnTo>
                  <a:pt x="1371600" y="0"/>
                </a:lnTo>
                <a:lnTo>
                  <a:pt x="2207173" y="394138"/>
                </a:lnTo>
                <a:lnTo>
                  <a:pt x="1813035" y="1040524"/>
                </a:lnTo>
                <a:lnTo>
                  <a:pt x="1655380" y="662151"/>
                </a:lnTo>
                <a:cubicBezTo>
                  <a:pt x="1324304" y="756744"/>
                  <a:pt x="1148255" y="896006"/>
                  <a:pt x="882869" y="961696"/>
                </a:cubicBezTo>
                <a:cubicBezTo>
                  <a:pt x="617483" y="1027386"/>
                  <a:pt x="210207" y="1098330"/>
                  <a:pt x="63062" y="1056289"/>
                </a:cubicBezTo>
                <a:lnTo>
                  <a:pt x="0" y="709448"/>
                </a:lnTo>
                <a:close/>
              </a:path>
            </a:pathLst>
          </a:custGeom>
          <a:solidFill>
            <a:schemeClr val="bg1">
              <a:lumMod val="75000"/>
            </a:schemeClr>
          </a:solidFill>
          <a:ln w="25400" cap="flat" cmpd="sng" algn="ctr">
            <a:noFill/>
            <a:prstDash val="solid"/>
          </a:ln>
          <a:effectLst>
            <a:outerShdw blurRad="254000" dist="127000" dir="2700000" algn="tl" rotWithShape="0">
              <a:prstClr val="black">
                <a:alpha val="40000"/>
              </a:prstClr>
            </a:outerShdw>
          </a:effectLst>
        </p:spPr>
        <p:txBody>
          <a:bodyPr rtlCol="0" anchor="ctr"/>
          <a:lstStyle/>
          <a:p>
            <a:pPr algn="ctr" defTabSz="914400">
              <a:defRPr/>
            </a:pPr>
            <a:endParaRPr lang="en-US" sz="1200" kern="0" dirty="0">
              <a:solidFill>
                <a:srgbClr val="FFFFFF"/>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0" name="Freeform 597"/>
          <p:cNvSpPr>
            <a:spLocks/>
          </p:cNvSpPr>
          <p:nvPr/>
        </p:nvSpPr>
        <p:spPr bwMode="auto">
          <a:xfrm flipH="1">
            <a:off x="4931583" y="1057805"/>
            <a:ext cx="2196244" cy="3831569"/>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accent6">
              <a:lumMod val="60000"/>
              <a:lumOff val="40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58" name="TextBox 57"/>
          <p:cNvSpPr txBox="1"/>
          <p:nvPr/>
        </p:nvSpPr>
        <p:spPr>
          <a:xfrm>
            <a:off x="4888191" y="1272105"/>
            <a:ext cx="2304256" cy="830997"/>
          </a:xfrm>
          <a:prstGeom prst="rect">
            <a:avLst/>
          </a:prstGeom>
          <a:noFill/>
          <a:scene3d>
            <a:camera prst="orthographicFront"/>
            <a:lightRig rig="threePt" dir="t"/>
          </a:scene3d>
          <a:sp3d/>
        </p:spPr>
        <p:txBody>
          <a:bodyPr wrap="square" rtlCol="0">
            <a:spAutoFit/>
          </a:bodyPr>
          <a:lstStyle/>
          <a:p>
            <a:pPr algn="ctr">
              <a:buNone/>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Системный скрипт </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p:txBody>
      </p:sp>
      <p:sp>
        <p:nvSpPr>
          <p:cNvPr id="186" name="TextBox 185"/>
          <p:cNvSpPr txBox="1"/>
          <p:nvPr/>
        </p:nvSpPr>
        <p:spPr>
          <a:xfrm>
            <a:off x="4931583" y="1974959"/>
            <a:ext cx="2304256" cy="2763834"/>
          </a:xfrm>
          <a:prstGeom prst="rect">
            <a:avLst/>
          </a:prstGeom>
          <a:noFill/>
          <a:scene3d>
            <a:camera prst="orthographicFront"/>
            <a:lightRig rig="threePt" dir="t"/>
          </a:scene3d>
          <a:sp3d/>
        </p:spPr>
        <p:txBody>
          <a:bodyPr wrap="square" rtlCol="0">
            <a:spAutoFit/>
          </a:bodyPr>
          <a:lstStyle/>
          <a:p>
            <a:pPr marL="179388" indent="-179388"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Гетерогенные сети</a:t>
            </a:r>
          </a:p>
          <a:p>
            <a:pPr marL="179388" indent="-179388"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Отказоустойчивость</a:t>
            </a:r>
          </a:p>
          <a:p>
            <a:pPr marL="179388" indent="-179388"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Открытость</a:t>
            </a:r>
          </a:p>
          <a:p>
            <a:pPr marL="179388" indent="-179388"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Комплексные политики </a:t>
            </a:r>
            <a:r>
              <a:rPr lang="ru-RU" sz="1200" dirty="0" smtClean="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резервирования</a:t>
            </a:r>
            <a:endPar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indent="-179388"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Большие базы данных</a:t>
            </a:r>
          </a:p>
          <a:p>
            <a:pPr marL="263525" indent="-263525" fontAlgn="ctr">
              <a:lnSpc>
                <a:spcPct val="140000"/>
              </a:lnSpc>
              <a:buClr>
                <a:schemeClr val="bg1">
                  <a:lumMod val="50000"/>
                </a:schemeClr>
              </a:buClr>
              <a:buSzPct val="60000"/>
            </a:pPr>
            <a:r>
              <a:rPr lang="ru-RU" sz="1400"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Специальные устройства типа ленточных библиотек</a:t>
            </a:r>
          </a:p>
        </p:txBody>
      </p:sp>
      <p:sp>
        <p:nvSpPr>
          <p:cNvPr id="194" name="Freeform 596"/>
          <p:cNvSpPr>
            <a:spLocks/>
          </p:cNvSpPr>
          <p:nvPr/>
        </p:nvSpPr>
        <p:spPr bwMode="auto">
          <a:xfrm>
            <a:off x="7376719" y="1047376"/>
            <a:ext cx="2736304" cy="3841999"/>
          </a:xfrm>
          <a:custGeom>
            <a:avLst/>
            <a:gdLst>
              <a:gd name="T0" fmla="*/ 0 w 1134"/>
              <a:gd name="T1" fmla="*/ 0 h 1950"/>
              <a:gd name="T2" fmla="*/ 0 w 1134"/>
              <a:gd name="T3" fmla="*/ 3095625 h 1950"/>
              <a:gd name="T4" fmla="*/ 1800225 w 1134"/>
              <a:gd name="T5" fmla="*/ 2879725 h 1950"/>
              <a:gd name="T6" fmla="*/ 1800225 w 1134"/>
              <a:gd name="T7" fmla="*/ 215900 h 1950"/>
              <a:gd name="T8" fmla="*/ 0 w 1134"/>
              <a:gd name="T9" fmla="*/ 0 h 1950"/>
              <a:gd name="T10" fmla="*/ 0 60000 65536"/>
              <a:gd name="T11" fmla="*/ 0 60000 65536"/>
              <a:gd name="T12" fmla="*/ 0 60000 65536"/>
              <a:gd name="T13" fmla="*/ 0 60000 65536"/>
              <a:gd name="T14" fmla="*/ 0 60000 65536"/>
              <a:gd name="T15" fmla="*/ 0 w 1134"/>
              <a:gd name="T16" fmla="*/ 0 h 1950"/>
              <a:gd name="T17" fmla="*/ 1134 w 1134"/>
              <a:gd name="T18" fmla="*/ 1950 h 1950"/>
            </a:gdLst>
            <a:ahLst/>
            <a:cxnLst>
              <a:cxn ang="T10">
                <a:pos x="T0" y="T1"/>
              </a:cxn>
              <a:cxn ang="T11">
                <a:pos x="T2" y="T3"/>
              </a:cxn>
              <a:cxn ang="T12">
                <a:pos x="T4" y="T5"/>
              </a:cxn>
              <a:cxn ang="T13">
                <a:pos x="T6" y="T7"/>
              </a:cxn>
              <a:cxn ang="T14">
                <a:pos x="T8" y="T9"/>
              </a:cxn>
            </a:cxnLst>
            <a:rect l="T15" t="T16" r="T17" b="T18"/>
            <a:pathLst>
              <a:path w="1134" h="1950">
                <a:moveTo>
                  <a:pt x="0" y="0"/>
                </a:moveTo>
                <a:lnTo>
                  <a:pt x="0" y="1950"/>
                </a:lnTo>
                <a:lnTo>
                  <a:pt x="1134" y="1814"/>
                </a:lnTo>
                <a:lnTo>
                  <a:pt x="1134" y="136"/>
                </a:lnTo>
                <a:lnTo>
                  <a:pt x="0" y="0"/>
                </a:lnTo>
                <a:close/>
              </a:path>
            </a:pathLst>
          </a:custGeom>
          <a:solidFill>
            <a:schemeClr val="bg1">
              <a:lumMod val="85000"/>
            </a:schemeClr>
          </a:solidFill>
          <a:ln w="12700">
            <a:noFill/>
            <a:round/>
            <a:headEnd/>
            <a:tailEnd/>
          </a:ln>
          <a:effectLst>
            <a:outerShdw blurRad="44450" dist="27940" dir="5400000" algn="ctr">
              <a:srgbClr val="000000">
                <a:alpha val="32000"/>
              </a:srgbClr>
            </a:outerShdw>
            <a:reflection blurRad="6350" stA="52000" endA="300" endPos="7000" dir="5400000" sy="-100000" algn="bl" rotWithShape="0"/>
          </a:effectLst>
          <a:scene3d>
            <a:camera prst="orthographicFront">
              <a:rot lat="0" lon="0" rev="0"/>
            </a:camera>
            <a:lightRig rig="balanced" dir="t">
              <a:rot lat="0" lon="0" rev="8700000"/>
            </a:lightRig>
          </a:scene3d>
          <a:sp3d>
            <a:bevelT w="190500" h="38100"/>
          </a:sp3d>
        </p:spPr>
        <p:txBody>
          <a:bodyPr wrap="none" lIns="87313" tIns="44450" rIns="87313" bIns="44450" anchor="ctr"/>
          <a:lstStyle/>
          <a:p>
            <a:pPr defTabSz="914400">
              <a:defRPr/>
            </a:pPr>
            <a:endParaRPr lang="en-US" altLang="zh-CN" kern="0" dirty="0">
              <a:solidFill>
                <a:sysClr val="windowText" lastClr="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95" name="TextBox 194"/>
          <p:cNvSpPr txBox="1"/>
          <p:nvPr/>
        </p:nvSpPr>
        <p:spPr>
          <a:xfrm>
            <a:off x="7813320" y="1401460"/>
            <a:ext cx="1863102" cy="584775"/>
          </a:xfrm>
          <a:prstGeom prst="rect">
            <a:avLst/>
          </a:prstGeom>
          <a:noFill/>
        </p:spPr>
        <p:txBody>
          <a:bodyPr wrap="square" rtlCol="0">
            <a:spAutoFit/>
          </a:bodyPr>
          <a:lstStyle/>
          <a:p>
            <a:pPr>
              <a:buNone/>
            </a:pPr>
            <a:r>
              <a:rPr lang="ru-RU" sz="1600" i="1"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sz="16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p:txBody>
      </p:sp>
      <p:sp>
        <p:nvSpPr>
          <p:cNvPr id="196" name="Rectangle 3"/>
          <p:cNvSpPr txBox="1">
            <a:spLocks noChangeArrowheads="1"/>
          </p:cNvSpPr>
          <p:nvPr/>
        </p:nvSpPr>
        <p:spPr bwMode="auto">
          <a:xfrm>
            <a:off x="7552960" y="2003311"/>
            <a:ext cx="2664098" cy="2177132"/>
          </a:xfrm>
          <a:prstGeom prst="rect">
            <a:avLst/>
          </a:prstGeom>
          <a:noFill/>
          <a:ln w="9525" algn="ctr">
            <a:noFill/>
            <a:miter lim="800000"/>
            <a:headEnd/>
            <a:tailEnd/>
          </a:ln>
          <a:effectLst/>
        </p:spPr>
        <p:txBody>
          <a:bodyPr vert="horz" wrap="square" lIns="68562" tIns="34281" rIns="68562" bIns="34281" numCol="1" anchor="t" anchorCtr="0" compatLnSpc="1">
            <a:prstTxWarp prst="textNoShape">
              <a:avLst/>
            </a:prstTxWarp>
          </a:bodyPr>
          <a:lstStyle/>
          <a:p>
            <a:pPr marL="180000" indent="-180000" fontAlgn="ctr">
              <a:lnSpc>
                <a:spcPct val="140000"/>
              </a:lnSpc>
              <a:spcBef>
                <a:spcPts val="792"/>
              </a:spcBef>
              <a:buSzPct val="50000"/>
              <a:buFont typeface="Wingdings" panose="05000000000000000000" pitchFamily="2" charset="2"/>
              <a:buChar char="l"/>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Кластер </a:t>
            </a:r>
            <a:r>
              <a:rPr lang="ru-RU" sz="12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a:p>
            <a:pPr marL="180000" indent="-180000" defTabSz="685617" fontAlgn="ctr">
              <a:lnSpc>
                <a:spcPct val="140000"/>
              </a:lnSpc>
              <a:spcBef>
                <a:spcPts val="792"/>
              </a:spcBef>
              <a:buSzPct val="50000"/>
              <a:buFont typeface="Wingdings" panose="05000000000000000000" pitchFamily="2" charset="2"/>
              <a:buChar char="l"/>
              <a:defRPr/>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RAID-массив </a:t>
            </a:r>
            <a:r>
              <a:rPr lang="ru-RU" sz="12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a:p>
            <a:pPr marL="180000" indent="-180000" defTabSz="685617" fontAlgn="ctr">
              <a:lnSpc>
                <a:spcPct val="140000"/>
              </a:lnSpc>
              <a:spcBef>
                <a:spcPts val="792"/>
              </a:spcBef>
              <a:buSzPct val="50000"/>
              <a:buFont typeface="Wingdings" panose="05000000000000000000" pitchFamily="2" charset="2"/>
              <a:buChar char="l"/>
              <a:defRPr/>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Дисковый массив с двумя контроллерами </a:t>
            </a:r>
            <a:r>
              <a:rPr lang="ru-RU" sz="12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a:p>
            <a:pPr marL="180000" indent="-180000" defTabSz="685617" fontAlgn="ctr">
              <a:lnSpc>
                <a:spcPct val="140000"/>
              </a:lnSpc>
              <a:spcBef>
                <a:spcPts val="792"/>
              </a:spcBef>
              <a:buSzPct val="50000"/>
              <a:buFont typeface="Wingdings" panose="05000000000000000000" pitchFamily="2" charset="2"/>
              <a:buChar char="l"/>
              <a:defRPr/>
            </a:pP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Системный скрипт </a:t>
            </a:r>
            <a:r>
              <a:rPr lang="ru-RU" sz="12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sz="1200" dirty="0">
                <a:solidFill>
                  <a:schemeClr val="accent5">
                    <a:lumMod val="10000"/>
                  </a:schemeClr>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Резервное копирование</a:t>
            </a:r>
          </a:p>
        </p:txBody>
      </p:sp>
      <p:sp>
        <p:nvSpPr>
          <p:cNvPr id="25" name="TextBox 175"/>
          <p:cNvSpPr txBox="1"/>
          <p:nvPr/>
        </p:nvSpPr>
        <p:spPr>
          <a:xfrm>
            <a:off x="2832130" y="3719848"/>
            <a:ext cx="441772" cy="307777"/>
          </a:xfrm>
          <a:prstGeom prst="rect">
            <a:avLst/>
          </a:prstGeom>
          <a:noFill/>
        </p:spPr>
        <p:txBody>
          <a:bodyPr wrap="square" rtlCol="0">
            <a:spAutoFit/>
          </a:bodyPr>
          <a:lstStyle/>
          <a:p>
            <a:pPr>
              <a:buNone/>
            </a:pPr>
            <a:r>
              <a:rPr lang="ru-RU" sz="1400" b="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26" name="TextBox 175"/>
          <p:cNvSpPr txBox="1"/>
          <p:nvPr/>
        </p:nvSpPr>
        <p:spPr>
          <a:xfrm>
            <a:off x="3974589" y="3688989"/>
            <a:ext cx="500891" cy="307777"/>
          </a:xfrm>
          <a:prstGeom prst="rect">
            <a:avLst/>
          </a:prstGeom>
          <a:noFill/>
        </p:spPr>
        <p:txBody>
          <a:bodyPr wrap="square" rtlCol="0">
            <a:spAutoFit/>
          </a:bodyPr>
          <a:lstStyle/>
          <a:p>
            <a:pPr>
              <a:buNone/>
            </a:pPr>
            <a:r>
              <a:rPr lang="ru-RU" sz="1400" b="1">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p>
        </p:txBody>
      </p:sp>
      <p:sp>
        <p:nvSpPr>
          <p:cNvPr id="2" name="文本框 1"/>
          <p:cNvSpPr txBox="1"/>
          <p:nvPr/>
        </p:nvSpPr>
        <p:spPr>
          <a:xfrm>
            <a:off x="4823571" y="5393010"/>
            <a:ext cx="3273209" cy="646331"/>
          </a:xfrm>
          <a:prstGeom prst="rect">
            <a:avLst/>
          </a:prstGeom>
          <a:noFill/>
        </p:spPr>
        <p:txBody>
          <a:bodyPr wrap="square" rtlCol="0">
            <a:spAutoFit/>
          </a:bodyPr>
          <a:lstStyle/>
          <a:p>
            <a:pPr>
              <a:buNone/>
            </a:pP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Поддерживается</a:t>
            </a:r>
          </a:p>
          <a:p>
            <a:r>
              <a:rPr lang="ru-RU"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Не поддерживается</a:t>
            </a:r>
          </a:p>
        </p:txBody>
      </p:sp>
    </p:spTree>
    <p:extLst>
      <p:ext uri="{BB962C8B-B14F-4D97-AF65-F5344CB8AC3E}">
        <p14:creationId xmlns:p14="http://schemas.microsoft.com/office/powerpoint/2010/main" val="20585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
          <p:cNvSpPr>
            <a:spLocks noGrp="1"/>
          </p:cNvSpPr>
          <p:nvPr>
            <p:ph type="title"/>
          </p:nvPr>
        </p:nvSpPr>
        <p:spPr/>
        <p:txBody>
          <a:bodyPr>
            <a:normAutofit fontScale="90000"/>
          </a:bodyPr>
          <a:lstStyle/>
          <a:p>
            <a:pPr lvl="0"/>
            <a:r>
              <a:rPr lang="ru-RU"/>
              <a:t>Резервное копирование и аварийное восстановление</a:t>
            </a:r>
          </a:p>
        </p:txBody>
      </p:sp>
      <p:grpSp>
        <p:nvGrpSpPr>
          <p:cNvPr id="3" name="组合 2"/>
          <p:cNvGrpSpPr/>
          <p:nvPr/>
        </p:nvGrpSpPr>
        <p:grpSpPr>
          <a:xfrm>
            <a:off x="1094450" y="963272"/>
            <a:ext cx="10804038" cy="5198083"/>
            <a:chOff x="1704050" y="1228743"/>
            <a:chExt cx="10804038" cy="5198083"/>
          </a:xfrm>
        </p:grpSpPr>
        <p:sp>
          <p:nvSpPr>
            <p:cNvPr id="5" name="Freeform 13"/>
            <p:cNvSpPr>
              <a:spLocks/>
            </p:cNvSpPr>
            <p:nvPr/>
          </p:nvSpPr>
          <p:spPr bwMode="auto">
            <a:xfrm>
              <a:off x="2785467" y="1228744"/>
              <a:ext cx="6856215" cy="4101290"/>
            </a:xfrm>
            <a:custGeom>
              <a:avLst/>
              <a:gdLst/>
              <a:ahLst/>
              <a:cxnLst>
                <a:cxn ang="0">
                  <a:pos x="0" y="0"/>
                </a:cxn>
                <a:cxn ang="0">
                  <a:pos x="0" y="3816"/>
                </a:cxn>
                <a:cxn ang="0">
                  <a:pos x="2871" y="2832"/>
                </a:cxn>
                <a:cxn ang="0">
                  <a:pos x="5760" y="3816"/>
                </a:cxn>
                <a:cxn ang="0">
                  <a:pos x="5760" y="0"/>
                </a:cxn>
                <a:cxn ang="0">
                  <a:pos x="2871" y="993"/>
                </a:cxn>
                <a:cxn ang="0">
                  <a:pos x="0" y="0"/>
                </a:cxn>
              </a:cxnLst>
              <a:rect l="0" t="0" r="r" b="b"/>
              <a:pathLst>
                <a:path w="5760" h="3816">
                  <a:moveTo>
                    <a:pt x="0" y="0"/>
                  </a:moveTo>
                  <a:cubicBezTo>
                    <a:pt x="0" y="3816"/>
                    <a:pt x="0" y="3816"/>
                    <a:pt x="0" y="3816"/>
                  </a:cubicBezTo>
                  <a:cubicBezTo>
                    <a:pt x="0" y="3816"/>
                    <a:pt x="1032" y="2832"/>
                    <a:pt x="2871" y="2832"/>
                  </a:cubicBezTo>
                  <a:cubicBezTo>
                    <a:pt x="4640" y="2832"/>
                    <a:pt x="5760" y="3816"/>
                    <a:pt x="5760" y="3816"/>
                  </a:cubicBezTo>
                  <a:cubicBezTo>
                    <a:pt x="5760" y="0"/>
                    <a:pt x="5760" y="0"/>
                    <a:pt x="5760" y="0"/>
                  </a:cubicBezTo>
                  <a:cubicBezTo>
                    <a:pt x="5760" y="0"/>
                    <a:pt x="4760" y="993"/>
                    <a:pt x="2871" y="993"/>
                  </a:cubicBezTo>
                  <a:cubicBezTo>
                    <a:pt x="1104" y="993"/>
                    <a:pt x="0" y="0"/>
                    <a:pt x="0" y="0"/>
                  </a:cubicBezTo>
                  <a:close/>
                </a:path>
              </a:pathLst>
            </a:custGeom>
            <a:gradFill>
              <a:gsLst>
                <a:gs pos="0">
                  <a:srgbClr val="000000">
                    <a:alpha val="10000"/>
                  </a:srgbClr>
                </a:gs>
                <a:gs pos="50000">
                  <a:srgbClr val="000000">
                    <a:alpha val="25000"/>
                  </a:srgbClr>
                </a:gs>
                <a:gs pos="100000">
                  <a:srgbClr val="000000">
                    <a:alpha val="5000"/>
                  </a:srgbClr>
                </a:gs>
              </a:gsLst>
              <a:lin ang="0" scaled="0"/>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51432" tIns="25717" rIns="51432" bIns="25717" anchor="ctr"/>
            <a:lstStyle/>
            <a:p>
              <a:pPr defTabSz="514176">
                <a:buClr>
                  <a:srgbClr val="5F5F5F"/>
                </a:buClr>
                <a:buSzPct val="80000"/>
                <a:defRPr/>
              </a:pPr>
              <a:endParaRPr lang="en-US" sz="1300" b="1" dirty="0">
                <a:solidFill>
                  <a:srgbClr val="FFFFFF"/>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6" name="Trapezoid 5"/>
            <p:cNvSpPr/>
            <p:nvPr/>
          </p:nvSpPr>
          <p:spPr bwMode="auto">
            <a:xfrm>
              <a:off x="4005698" y="4196527"/>
              <a:ext cx="3999458" cy="1274750"/>
            </a:xfrm>
            <a:prstGeom prst="trapezoid">
              <a:avLst>
                <a:gd name="adj" fmla="val 127821"/>
              </a:avLst>
            </a:prstGeom>
            <a:gradFill>
              <a:gsLst>
                <a:gs pos="0">
                  <a:schemeClr val="tx2">
                    <a:alpha val="0"/>
                  </a:schemeClr>
                </a:gs>
                <a:gs pos="100000">
                  <a:srgbClr val="FF6600"/>
                </a:gs>
              </a:gsLst>
              <a:lin ang="5400000" scaled="0"/>
            </a:gradFill>
            <a:ln w="9525" cap="flat" cmpd="sng" algn="ctr">
              <a:noFill/>
              <a:prstDash val="solid"/>
              <a:round/>
              <a:headEnd type="none" w="med" len="med"/>
              <a:tailEnd type="none" w="med" len="med"/>
            </a:ln>
            <a:effectLst/>
          </p:spPr>
          <p:txBody>
            <a:bodyPr lIns="51435" tIns="25717" rIns="51435" bIns="25717"/>
            <a:lstStyle/>
            <a:p>
              <a:pPr eaLnBrk="0" hangingPunct="0">
                <a:buClr>
                  <a:srgbClr val="5F5F5F"/>
                </a:buClr>
                <a:buSzPct val="80000"/>
                <a:buFont typeface="Wingdings" pitchFamily="2" charset="2"/>
                <a:buNone/>
                <a:defRPr/>
              </a:pPr>
              <a:endParaRPr lang="en-US" sz="1300"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7" name="Title 43"/>
            <p:cNvSpPr txBox="1">
              <a:spLocks/>
            </p:cNvSpPr>
            <p:nvPr/>
          </p:nvSpPr>
          <p:spPr>
            <a:xfrm>
              <a:off x="3289521" y="1228743"/>
              <a:ext cx="6007877" cy="975266"/>
            </a:xfrm>
            <a:prstGeom prst="rect">
              <a:avLst/>
            </a:prstGeom>
            <a:noFill/>
          </p:spPr>
          <p:txBody>
            <a:bodyPr wrap="square" lIns="51435" tIns="25717" rIns="51435" bIns="25717">
              <a:spAutoFit/>
            </a:bodyPr>
            <a:lstStyle/>
            <a:p>
              <a:pPr algn="ctr">
                <a:lnSpc>
                  <a:spcPct val="150000"/>
                </a:lnSpc>
                <a:buClr>
                  <a:srgbClr val="5F5F5F"/>
                </a:buClr>
                <a:buSzPct val="80000"/>
                <a:buFont typeface="Wingdings" pitchFamily="2" charset="2"/>
                <a:buNone/>
                <a:defRPr/>
              </a:pPr>
              <a:r>
                <a:rPr lang="ru-RU" sz="20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Сравнение функций резервного копирования и аварийного восстановления</a:t>
              </a:r>
            </a:p>
          </p:txBody>
        </p:sp>
        <p:sp>
          <p:nvSpPr>
            <p:cNvPr id="8" name="Rectangle 21"/>
            <p:cNvSpPr>
              <a:spLocks noChangeArrowheads="1"/>
            </p:cNvSpPr>
            <p:nvPr/>
          </p:nvSpPr>
          <p:spPr bwMode="auto">
            <a:xfrm>
              <a:off x="2930166" y="2324046"/>
              <a:ext cx="2893616"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ru-RU"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a:t>
              </a:r>
            </a:p>
            <a:p>
              <a:pPr marL="179388" lvl="1" indent="-179388">
                <a:spcBef>
                  <a:spcPts val="300"/>
                </a:spcBef>
                <a:buClr>
                  <a:srgbClr val="C00000"/>
                </a:buClr>
                <a:buSzPct val="90000"/>
                <a:buFont typeface="Wingdings" pitchFamily="2" charset="2"/>
                <a:buChar char="ü"/>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недостающих данных</a:t>
              </a:r>
            </a:p>
            <a:p>
              <a:pPr marL="179388" lvl="1" indent="-179388">
                <a:spcBef>
                  <a:spcPts val="300"/>
                </a:spcBef>
                <a:buClr>
                  <a:srgbClr val="C00000"/>
                </a:buClr>
                <a:buSzPct val="90000"/>
                <a:buFont typeface="Wingdings" pitchFamily="2" charset="2"/>
                <a:buChar char="ü"/>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поврежденных данных</a:t>
              </a:r>
            </a:p>
            <a:p>
              <a:pPr marL="179388" lvl="1" indent="-179388">
                <a:spcBef>
                  <a:spcPts val="300"/>
                </a:spcBef>
                <a:buClr>
                  <a:srgbClr val="C00000"/>
                </a:buClr>
                <a:buSzPct val="90000"/>
                <a:buFont typeface="Wingdings" pitchFamily="2" charset="2"/>
                <a:buChar char="ü"/>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архивных данных</a:t>
              </a:r>
            </a:p>
            <a:p>
              <a:pPr marL="179388" lvl="1" indent="-179388">
                <a:spcBef>
                  <a:spcPts val="300"/>
                </a:spcBef>
                <a:buClr>
                  <a:srgbClr val="C00000"/>
                </a:buClr>
                <a:buSzPct val="90000"/>
              </a:pPr>
              <a:r>
                <a:rPr lang="ru-RU" sz="1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Непосредственное принятие на себя сервисов</a:t>
              </a:r>
            </a:p>
          </p:txBody>
        </p:sp>
        <p:sp>
          <p:nvSpPr>
            <p:cNvPr id="9" name="Rectangle 63"/>
            <p:cNvSpPr>
              <a:spLocks noChangeArrowheads="1"/>
            </p:cNvSpPr>
            <p:nvPr/>
          </p:nvSpPr>
          <p:spPr bwMode="auto">
            <a:xfrm>
              <a:off x="6641084" y="2300491"/>
              <a:ext cx="3000598" cy="27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lvl="1">
                <a:spcBef>
                  <a:spcPts val="300"/>
                </a:spcBef>
                <a:buClr>
                  <a:srgbClr val="000000"/>
                </a:buClr>
                <a:buSzPct val="90000"/>
              </a:pPr>
              <a:r>
                <a:rPr lang="ru-RU" sz="1400" dirty="0">
                  <a:solidFill>
                    <a:srgbClr val="0070C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Аварийное восстановление:</a:t>
              </a:r>
            </a:p>
            <a:p>
              <a:pPr marL="179388" lvl="1" indent="-179388">
                <a:spcBef>
                  <a:spcPts val="300"/>
                </a:spcBef>
                <a:buClr>
                  <a:srgbClr val="C00000"/>
                </a:buClr>
                <a:buSzPct val="90000"/>
                <a:buFont typeface="Wingdings" pitchFamily="2" charset="2"/>
                <a:buChar char="ü"/>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данных на момент перед сбоем</a:t>
              </a:r>
            </a:p>
            <a:p>
              <a:pPr marL="179388" lvl="1" indent="-179388">
                <a:spcBef>
                  <a:spcPts val="300"/>
                </a:spcBef>
                <a:buClr>
                  <a:srgbClr val="C00000"/>
                </a:buClr>
                <a:buSzPct val="90000"/>
                <a:buFont typeface="Wingdings" pitchFamily="2" charset="2"/>
                <a:buChar char="ü"/>
              </a:pP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Непосредственное принятие на себя сервисов</a:t>
              </a:r>
            </a:p>
            <a:p>
              <a:pPr marL="179388" lvl="1" indent="-179388">
                <a:spcBef>
                  <a:spcPts val="300"/>
                </a:spcBef>
                <a:buClr>
                  <a:srgbClr val="C00000"/>
                </a:buClr>
                <a:buSzPct val="90000"/>
              </a:pPr>
              <a:r>
                <a:rPr lang="ru-RU" sz="1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недостающих данных</a:t>
              </a:r>
            </a:p>
            <a:p>
              <a:pPr marL="179388" lvl="1" indent="-179388">
                <a:spcBef>
                  <a:spcPts val="300"/>
                </a:spcBef>
                <a:buClr>
                  <a:srgbClr val="C00000"/>
                </a:buClr>
                <a:buSzPct val="90000"/>
              </a:pPr>
              <a:r>
                <a:rPr lang="ru-RU" sz="1400"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X </a:t>
              </a:r>
              <a:r>
                <a:rPr lang="ru-RU" sz="14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Восстановление поврежденных данных</a:t>
              </a:r>
            </a:p>
            <a:p>
              <a:pPr marL="0" lvl="1">
                <a:spcBef>
                  <a:spcPts val="300"/>
                </a:spcBef>
                <a:buClr>
                  <a:srgbClr val="C00000"/>
                </a:buClr>
                <a:buSzPct val="90000"/>
              </a:pPr>
              <a:endParaRPr lang="en-US" sz="140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79388" lvl="1" indent="-179388">
                <a:spcBef>
                  <a:spcPts val="300"/>
                </a:spcBef>
                <a:buClr>
                  <a:srgbClr val="C00000"/>
                </a:buClr>
                <a:buSzPct val="90000"/>
                <a:buFont typeface="Wingdings" pitchFamily="2" charset="2"/>
                <a:buChar char="ü"/>
              </a:pPr>
              <a:endParaRPr lang="en-US" altLang="zh-CN" sz="1100" kern="0" dirty="0" smtClean="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a:p>
              <a:pPr marL="127345" lvl="1" indent="-127345">
                <a:lnSpc>
                  <a:spcPct val="90000"/>
                </a:lnSpc>
                <a:spcBef>
                  <a:spcPts val="300"/>
                </a:spcBef>
                <a:buClr>
                  <a:srgbClr val="C00000"/>
                </a:buClr>
                <a:buSzPct val="90000"/>
              </a:pPr>
              <a:endParaRPr lang="en-US" sz="1100"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sp>
          <p:nvSpPr>
            <p:cNvPr id="17" name="TextBox 16"/>
            <p:cNvSpPr txBox="1">
              <a:spLocks noChangeAspect="1"/>
            </p:cNvSpPr>
            <p:nvPr/>
          </p:nvSpPr>
          <p:spPr>
            <a:xfrm>
              <a:off x="1704050" y="5489985"/>
              <a:ext cx="9392928" cy="93684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485801" lvl="1" indent="-214225" algn="ctr" defTabSz="457200" eaLnBrk="0" hangingPunct="0">
                <a:buClr>
                  <a:srgbClr val="990000"/>
                </a:buClr>
                <a:buSzPct val="60000"/>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 ориентировано на возможность восстановления данных, а аварийное восстановление — на обеспечение непрерывной работы приложений.</a:t>
              </a:r>
            </a:p>
            <a:p>
              <a:pPr marL="485801" lvl="1" indent="-214225" algn="ctr" defTabSz="457200" eaLnBrk="0" hangingPunct="0">
                <a:buClr>
                  <a:srgbClr val="990000"/>
                </a:buClr>
                <a:buSzPct val="60000"/>
                <a:defRPr/>
              </a:pPr>
              <a:r>
                <a:rPr lang="ru-RU" sz="1600"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Резервное копирование — основа аварийного восстановления.</a:t>
              </a:r>
            </a:p>
          </p:txBody>
        </p:sp>
        <p:pic>
          <p:nvPicPr>
            <p:cNvPr id="25" name="Picture 32" descr="22.png"/>
            <p:cNvPicPr>
              <a:picLocks noChangeAspect="1"/>
            </p:cNvPicPr>
            <p:nvPr>
              <p:custDataLst>
                <p:tags r:id="rId1"/>
              </p:custDataLst>
            </p:nvPr>
          </p:nvPicPr>
          <p:blipFill>
            <a:blip r:embed="rId5" cstate="print"/>
            <a:stretch>
              <a:fillRect/>
            </a:stretch>
          </p:blipFill>
          <p:spPr>
            <a:xfrm>
              <a:off x="4940763" y="4661964"/>
              <a:ext cx="883019" cy="775212"/>
            </a:xfrm>
            <a:prstGeom prst="rect">
              <a:avLst/>
            </a:prstGeom>
          </p:spPr>
        </p:pic>
        <p:grpSp>
          <p:nvGrpSpPr>
            <p:cNvPr id="2" name="组合 27"/>
            <p:cNvGrpSpPr/>
            <p:nvPr/>
          </p:nvGrpSpPr>
          <p:grpSpPr>
            <a:xfrm>
              <a:off x="6293460" y="4733973"/>
              <a:ext cx="735535" cy="680515"/>
              <a:chOff x="4617523" y="4218317"/>
              <a:chExt cx="664580" cy="680515"/>
            </a:xfrm>
          </p:grpSpPr>
          <p:sp>
            <p:nvSpPr>
              <p:cNvPr id="26" name="Oval 47"/>
              <p:cNvSpPr/>
              <p:nvPr/>
            </p:nvSpPr>
            <p:spPr bwMode="auto">
              <a:xfrm>
                <a:off x="4617523" y="4218836"/>
                <a:ext cx="664580" cy="679996"/>
              </a:xfrm>
              <a:prstGeom prst="ellipse">
                <a:avLst/>
              </a:prstGeom>
              <a:solidFill>
                <a:schemeClr val="bg1"/>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algn="ctr">
                  <a:buClr>
                    <a:srgbClr val="5F5F5F"/>
                  </a:buClr>
                  <a:buSzPct val="80000"/>
                  <a:defRPr/>
                </a:pPr>
                <a:endParaRPr lang="en-US" altLang="zh-CN" b="1" dirty="0">
                  <a:solidFill>
                    <a:srgbClr val="000000"/>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endParaRPr>
              </a:p>
            </p:txBody>
          </p:sp>
          <p:pic>
            <p:nvPicPr>
              <p:cNvPr id="27" name="Picture 2"/>
              <p:cNvPicPr>
                <a:picLocks noChangeAspect="1" noChangeArrowheads="1"/>
              </p:cNvPicPr>
              <p:nvPr>
                <p:custDataLst>
                  <p:tags r:id="rId2"/>
                </p:custDataLst>
              </p:nvPr>
            </p:nvPicPr>
            <p:blipFill>
              <a:blip r:embed="rId6" cstate="print"/>
              <a:srcRect/>
              <a:stretch>
                <a:fillRect/>
              </a:stretch>
            </p:blipFill>
            <p:spPr bwMode="auto">
              <a:xfrm>
                <a:off x="4719767" y="4218317"/>
                <a:ext cx="460093" cy="596060"/>
              </a:xfrm>
              <a:prstGeom prst="rect">
                <a:avLst/>
              </a:prstGeom>
              <a:noFill/>
              <a:ln w="9525">
                <a:noFill/>
                <a:miter lim="800000"/>
                <a:headEnd/>
                <a:tailEnd/>
              </a:ln>
            </p:spPr>
          </p:pic>
        </p:grpSp>
        <p:pic>
          <p:nvPicPr>
            <p:cNvPr id="21" name="Picture 3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35309" y="2815766"/>
              <a:ext cx="1305775" cy="990600"/>
            </a:xfrm>
            <a:prstGeom prst="rect">
              <a:avLst/>
            </a:prstGeom>
            <a:noFill/>
            <a:ln w="9525">
              <a:noFill/>
              <a:miter lim="800000"/>
              <a:headEnd/>
              <a:tailEnd/>
            </a:ln>
          </p:spPr>
        </p:pic>
        <p:sp>
          <p:nvSpPr>
            <p:cNvPr id="14" name="文本框 13"/>
            <p:cNvSpPr txBox="1"/>
            <p:nvPr/>
          </p:nvSpPr>
          <p:spPr>
            <a:xfrm>
              <a:off x="9641681" y="3014180"/>
              <a:ext cx="2866407" cy="646331"/>
            </a:xfrm>
            <a:prstGeom prst="rect">
              <a:avLst/>
            </a:prstGeom>
            <a:noFill/>
          </p:spPr>
          <p:txBody>
            <a:bodyPr wrap="square" rtlCol="0">
              <a:spAutoFit/>
            </a:bodyPr>
            <a:lstStyle/>
            <a:p>
              <a:pPr>
                <a:buNone/>
              </a:pP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Поддерживается</a:t>
              </a:r>
            </a:p>
            <a:p>
              <a:r>
                <a:rPr lang="ru-RU" b="1" dirty="0">
                  <a:solidFill>
                    <a:srgbClr val="C7000B"/>
                  </a:solidFill>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a:t>
              </a:r>
              <a:r>
                <a:rPr lang="ru-RU" dirty="0">
                  <a:latin typeface="Huawei Sans" panose="020C0503030203020204" pitchFamily="34" charset="0"/>
                  <a:ea typeface="方正兰亭黑简体" panose="02000000000000000000" pitchFamily="2" charset="-122"/>
                  <a:cs typeface="Huawei Sans" panose="020C0503030203020204" pitchFamily="34" charset="0"/>
                  <a:sym typeface="Huawei Sans" panose="020C0503030203020204" pitchFamily="34" charset="0"/>
                </a:rPr>
                <a:t>: Не поддерживается</a:t>
              </a:r>
            </a:p>
          </p:txBody>
        </p:sp>
      </p:grpSp>
    </p:spTree>
    <p:extLst>
      <p:ext uri="{BB962C8B-B14F-4D97-AF65-F5344CB8AC3E}">
        <p14:creationId xmlns:p14="http://schemas.microsoft.com/office/powerpoint/2010/main" val="398906502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j0kbgeWL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RtYPQ6Zd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j0kbgeWL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nna.li\LOCALS~1\Temp\articulate\presenter\imgtemp\RtYPQ6Zd_files\slide0001_image001.emz"/>
</p:tagLst>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0" ma:contentTypeDescription="Create a new document." ma:contentTypeScope="" ma:versionID="23803ba2584bac4d8dcab8923b6ec39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6E423-EEF5-4760-8DF6-0C1C834FD219}">
  <ds:schemaRefs>
    <ds:schemaRef ds:uri="http://schemas.microsoft.com/sharepoint/v3/contenttype/forms"/>
  </ds:schemaRefs>
</ds:datastoreItem>
</file>

<file path=customXml/itemProps2.xml><?xml version="1.0" encoding="utf-8"?>
<ds:datastoreItem xmlns:ds="http://schemas.openxmlformats.org/officeDocument/2006/customXml" ds:itemID="{1AD69BF6-CD8E-47FE-A0CD-7DA672590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1781</TotalTime>
  <Words>5756</Words>
  <Application>Microsoft Office PowerPoint</Application>
  <PresentationFormat>Widescreen</PresentationFormat>
  <Paragraphs>750</Paragraphs>
  <Slides>46</Slides>
  <Notes>46</Notes>
  <HiddenSlides>2</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46</vt:i4>
      </vt:variant>
    </vt:vector>
  </HeadingPairs>
  <TitlesOfParts>
    <vt:vector size="59" baseType="lpstr">
      <vt:lpstr>Microsoft YaHei</vt:lpstr>
      <vt:lpstr>Microsoft YaHei</vt:lpstr>
      <vt:lpstr>宋体</vt:lpstr>
      <vt:lpstr>Arial</vt:lpstr>
      <vt:lpstr>Huawei Sans</vt:lpstr>
      <vt:lpstr>Lucida Grande</vt:lpstr>
      <vt:lpstr>Webdings</vt:lpstr>
      <vt:lpstr>Wingdings</vt:lpstr>
      <vt:lpstr>方正兰亭黑简体</vt:lpstr>
      <vt:lpstr>1_标题页模板</vt:lpstr>
      <vt:lpstr>2_自功能页模板</vt:lpstr>
      <vt:lpstr>3_内容页模板</vt:lpstr>
      <vt:lpstr>4_感谢页模板</vt:lpstr>
      <vt:lpstr>PowerPoint Presentation</vt:lpstr>
      <vt:lpstr>Решения резервного копирования данных</vt:lpstr>
      <vt:lpstr>PowerPoint Presentation</vt:lpstr>
      <vt:lpstr>PowerPoint Presentation</vt:lpstr>
      <vt:lpstr>PowerPoint Presentation</vt:lpstr>
      <vt:lpstr>Актуальность темы резервного копирования</vt:lpstr>
      <vt:lpstr>Определение резервного копирования</vt:lpstr>
      <vt:lpstr>Незаменимость резервного копирования</vt:lpstr>
      <vt:lpstr>Резервное копирование и аварийное восстановление</vt:lpstr>
      <vt:lpstr>Резервное копирование и архивирование</vt:lpstr>
      <vt:lpstr>Подход</vt:lpstr>
      <vt:lpstr>Проблемы резервного копирования данных</vt:lpstr>
      <vt:lpstr>PowerPoint Presentation</vt:lpstr>
      <vt:lpstr>Компоненты</vt:lpstr>
      <vt:lpstr>Три ключевые составляющие</vt:lpstr>
      <vt:lpstr>Решения резервного копирования данных</vt:lpstr>
      <vt:lpstr>Универсальное решение резервного копирования  «все в одном»</vt:lpstr>
      <vt:lpstr>Решение централизованного резервного копирования данных</vt:lpstr>
      <vt:lpstr>Облачное решение резервного копирования данных</vt:lpstr>
      <vt:lpstr>PowerPoint Presentation</vt:lpstr>
      <vt:lpstr>Резервное копирование на основе LAN  (Топология LAN-Base)</vt:lpstr>
      <vt:lpstr>Бессетевое резервное копирование  (Топология LAN-Free)</vt:lpstr>
      <vt:lpstr>Бессерверное резервное копирование  (Топология Server-Free)</vt:lpstr>
      <vt:lpstr>Бессерверное резервное копирование в режиме NDMP (Топология Server-Less)</vt:lpstr>
      <vt:lpstr>Сравнение топологий</vt:lpstr>
      <vt:lpstr>PowerPoint Presentation</vt:lpstr>
      <vt:lpstr>Виды резервного копирования</vt:lpstr>
      <vt:lpstr>Политики резервного копирования</vt:lpstr>
      <vt:lpstr>Дедупликация</vt:lpstr>
      <vt:lpstr>Дедупликация на стороне источника</vt:lpstr>
      <vt:lpstr>Параллельная дедупликация</vt:lpstr>
      <vt:lpstr>Резервное копирование с помощью мгновенных снимков</vt:lpstr>
      <vt:lpstr>Стандартное резервное копирование</vt:lpstr>
      <vt:lpstr>Непрерывное резервное копирование</vt:lpstr>
      <vt:lpstr>PowerPoint Presentation</vt:lpstr>
      <vt:lpstr>Расширенное резервное копирование</vt:lpstr>
      <vt:lpstr>PowerPoint Presentation</vt:lpstr>
      <vt:lpstr>База данных</vt:lpstr>
      <vt:lpstr>Платформа виртуализации</vt:lpstr>
      <vt:lpstr>Файловая система</vt:lpstr>
      <vt:lpstr>Операционная система</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Inna Rtishcheva</cp:lastModifiedBy>
  <cp:revision>250</cp:revision>
  <dcterms:created xsi:type="dcterms:W3CDTF">2018-11-29T10:16:29Z</dcterms:created>
  <dcterms:modified xsi:type="dcterms:W3CDTF">2021-04-05T08:47:40Z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(3)UOHOKqK/fEJZLrL8S5WU5LW+QW5RTyo1y7Biwb1b+D4JEdcshsmcmOXJlzS4KinaOfCE40bX
KPeucYgik1679rry4t63ZuRQtKwgI+gUubchqHqYw63Y7YiuJNLRB8ke68Z8NmTyD0FbuklS
D87NHUz3r3e22pCjUrUyZJsDEJ4CvXrD3bal+/QOpgWPWN0WWYLALAx0qq99ZEPooee11cMO
jhFP7I6rKX4S8Qs9E/</vt:lpwstr>
  </property>
  <property fmtid="{D5CDD505-2E9C-101B-9397-08002B2CF9AE}" pid="3" name="_2015_ms_pID_7253431">
    <vt:lpwstr>LA8x6qKPNVW7TGwVslBLTSgReZhNTgrcvD/wOFAqL5sDBmqIiN3D0Q
kwoaJC2/HDqrYskw678eTemZ7BMWZlmGOsJhczAuNyglKuUE1C2LPBzZBg5WpiJPzK9MbWvC
txGSwzjmWA/QpIq+99eaFO5jXwUo8LBbtSeGuCiYxFX56BEOE8oSUMxM2ibp2x+IAFCv7liF
4OTwpsTxrZ0IZyfQXti/yjL/1OSyJCHEQfLo</vt:lpwstr>
  </property>
  <property fmtid="{D5CDD505-2E9C-101B-9397-08002B2CF9AE}" pid="4" name="_2015_ms_pID_7253432">
    <vt:lpwstr>jg==</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1616685294</vt:lpwstr>
  </property>
</Properties>
</file>