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  <p:sldMasterId id="2147483843" r:id="rId5"/>
    <p:sldMasterId id="2147483854" r:id="rId6"/>
    <p:sldMasterId id="2147483858" r:id="rId7"/>
  </p:sldMasterIdLst>
  <p:notesMasterIdLst>
    <p:notesMasterId r:id="rId47"/>
  </p:notesMasterIdLst>
  <p:handoutMasterIdLst>
    <p:handoutMasterId r:id="rId48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8" r:id="rId42"/>
    <p:sldId id="294" r:id="rId43"/>
    <p:sldId id="295" r:id="rId44"/>
    <p:sldId id="296" r:id="rId45"/>
    <p:sldId id="297" r:id="rId46"/>
  </p:sldIdLst>
  <p:sldSz cx="12192000" cy="6858000"/>
  <p:notesSz cx="6797675" cy="9926638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757"/>
    <a:srgbClr val="151515"/>
    <a:srgbClr val="BF0013"/>
    <a:srgbClr val="404040"/>
    <a:srgbClr val="C7000B"/>
    <a:srgbClr val="575756"/>
    <a:srgbClr val="FFFFFF"/>
    <a:srgbClr val="DD4654"/>
    <a:srgbClr val="F3D2D5"/>
    <a:srgbClr val="E6A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04" autoAdjust="0"/>
  </p:normalViewPr>
  <p:slideViewPr>
    <p:cSldViewPr snapToGrid="0" snapToObjects="1">
      <p:cViewPr varScale="1">
        <p:scale>
          <a:sx n="74" d="100"/>
          <a:sy n="74" d="100"/>
        </p:scale>
        <p:origin x="93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660" y="36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762B2-C026-44E1-9286-DD9E87F6AEA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F9A8A90-2CF6-45E5-9793-4EED4C448C4C}">
      <dgm:prSet phldrT="[文本]" custT="1"/>
      <dgm:spPr/>
      <dgm:t>
        <a:bodyPr lIns="0" tIns="0" rIns="0" bIns="0"/>
        <a:lstStyle/>
        <a:p>
          <a:r>
            <a:rPr lang="ru-RU" sz="1200" b="1" dirty="0"/>
            <a:t>Узел </a:t>
          </a:r>
          <a:r>
            <a:rPr lang="ru-RU" sz="1200" b="1" dirty="0" smtClean="0"/>
            <a:t>производи-</a:t>
          </a:r>
          <a:br>
            <a:rPr lang="ru-RU" sz="1200" b="1" dirty="0" smtClean="0"/>
          </a:br>
          <a:r>
            <a:rPr lang="ru-RU" sz="1200" b="1" dirty="0" err="1" smtClean="0"/>
            <a:t>тельности</a:t>
          </a:r>
          <a:endParaRPr lang="ru-RU" sz="1200" b="1" dirty="0"/>
        </a:p>
      </dgm:t>
    </dgm:pt>
    <dgm:pt modelId="{8A7B5D17-5AC4-4CE7-BDAF-4565EFD06464}" type="parTrans" cxnId="{DF05CBC7-2153-4F65-96D4-69BB4F8B13FF}">
      <dgm:prSet/>
      <dgm:spPr/>
      <dgm:t>
        <a:bodyPr/>
        <a:lstStyle/>
        <a:p>
          <a:endParaRPr lang="zh-CN" altLang="en-US" sz="1400"/>
        </a:p>
      </dgm:t>
    </dgm:pt>
    <dgm:pt modelId="{E9CCB497-9B87-4B34-AC83-47A7A2283FB1}" type="sibTrans" cxnId="{DF05CBC7-2153-4F65-96D4-69BB4F8B13FF}">
      <dgm:prSet/>
      <dgm:spPr/>
      <dgm:t>
        <a:bodyPr/>
        <a:lstStyle/>
        <a:p>
          <a:endParaRPr lang="zh-CN" altLang="en-US"/>
        </a:p>
      </dgm:t>
    </dgm:pt>
    <dgm:pt modelId="{7FEF01DD-49D0-42A8-8774-DF2BD5F083C4}">
      <dgm:prSet phldrT="[文本]" custT="1"/>
      <dgm:spPr/>
      <dgm:t>
        <a:bodyPr/>
        <a:lstStyle/>
        <a:p>
          <a:r>
            <a:rPr lang="ru-RU" sz="1600"/>
            <a:t>Виртуализация</a:t>
          </a:r>
        </a:p>
      </dgm:t>
    </dgm:pt>
    <dgm:pt modelId="{D9FBB4EC-6371-47CF-9C5B-9FB676A810EB}" type="parTrans" cxnId="{75E8CFDD-51EA-4278-AECF-A65EA078409D}">
      <dgm:prSet/>
      <dgm:spPr/>
      <dgm:t>
        <a:bodyPr/>
        <a:lstStyle/>
        <a:p>
          <a:endParaRPr lang="zh-CN" altLang="en-US"/>
        </a:p>
      </dgm:t>
    </dgm:pt>
    <dgm:pt modelId="{D7E86CA7-9BFB-4905-A9F2-FEC1C3C1DB39}" type="sibTrans" cxnId="{75E8CFDD-51EA-4278-AECF-A65EA078409D}">
      <dgm:prSet/>
      <dgm:spPr/>
      <dgm:t>
        <a:bodyPr/>
        <a:lstStyle/>
        <a:p>
          <a:endParaRPr lang="zh-CN" altLang="en-US"/>
        </a:p>
      </dgm:t>
    </dgm:pt>
    <dgm:pt modelId="{D7FF0AA1-B819-4078-838E-CD3341A52E06}">
      <dgm:prSet phldrT="[文本]" custT="1"/>
      <dgm:spPr/>
      <dgm:t>
        <a:bodyPr/>
        <a:lstStyle/>
        <a:p>
          <a:r>
            <a:rPr lang="ru-RU" sz="1600"/>
            <a:t>Облачные вычисления</a:t>
          </a:r>
        </a:p>
      </dgm:t>
    </dgm:pt>
    <dgm:pt modelId="{B2D64743-503D-4700-AA08-289ED4144544}" type="parTrans" cxnId="{1FA35E50-D12B-43BE-9AD9-98A0DF1D9831}">
      <dgm:prSet/>
      <dgm:spPr/>
      <dgm:t>
        <a:bodyPr/>
        <a:lstStyle/>
        <a:p>
          <a:endParaRPr lang="zh-CN" altLang="en-US"/>
        </a:p>
      </dgm:t>
    </dgm:pt>
    <dgm:pt modelId="{3012F303-3A1B-4E7E-BE7A-76244D97BC9C}" type="sibTrans" cxnId="{1FA35E50-D12B-43BE-9AD9-98A0DF1D9831}">
      <dgm:prSet/>
      <dgm:spPr/>
      <dgm:t>
        <a:bodyPr/>
        <a:lstStyle/>
        <a:p>
          <a:endParaRPr lang="zh-CN" altLang="en-US"/>
        </a:p>
      </dgm:t>
    </dgm:pt>
    <dgm:pt modelId="{FC8975E2-CCBB-4437-83A0-962EE4E11A5E}">
      <dgm:prSet phldrT="[文本]" custT="1"/>
      <dgm:spPr/>
      <dgm:t>
        <a:bodyPr lIns="0" tIns="0" rIns="0" bIns="0"/>
        <a:lstStyle/>
        <a:p>
          <a:r>
            <a:rPr lang="ru-RU" sz="1200" b="1"/>
            <a:t>Узел емкости</a:t>
          </a:r>
        </a:p>
      </dgm:t>
    </dgm:pt>
    <dgm:pt modelId="{389DD61F-4D4A-400C-A7B2-7C394A510D10}" type="parTrans" cxnId="{A34CE978-B330-4C3A-A9B3-01D2B61D21F3}">
      <dgm:prSet/>
      <dgm:spPr/>
      <dgm:t>
        <a:bodyPr/>
        <a:lstStyle/>
        <a:p>
          <a:endParaRPr lang="zh-CN" altLang="en-US" sz="1400"/>
        </a:p>
      </dgm:t>
    </dgm:pt>
    <dgm:pt modelId="{82438A04-52AD-4015-B91B-4C47FEE5C280}" type="sibTrans" cxnId="{A34CE978-B330-4C3A-A9B3-01D2B61D21F3}">
      <dgm:prSet/>
      <dgm:spPr/>
      <dgm:t>
        <a:bodyPr/>
        <a:lstStyle/>
        <a:p>
          <a:endParaRPr lang="zh-CN" altLang="en-US"/>
        </a:p>
      </dgm:t>
    </dgm:pt>
    <dgm:pt modelId="{7264B7BB-D558-4CD2-BF43-75C86E782936}">
      <dgm:prSet phldrT="[文本]" custT="1"/>
      <dgm:spPr/>
      <dgm:t>
        <a:bodyPr/>
        <a:lstStyle/>
        <a:p>
          <a:r>
            <a:rPr lang="ru-RU" sz="1600"/>
            <a:t>Аналитика больших данных</a:t>
          </a:r>
        </a:p>
      </dgm:t>
    </dgm:pt>
    <dgm:pt modelId="{D5112F15-A6CC-4020-9A63-1B8A3C35A6E5}" type="parTrans" cxnId="{618DF1DB-C5BC-4EE4-AD7D-7C1FE3318F4C}">
      <dgm:prSet/>
      <dgm:spPr/>
      <dgm:t>
        <a:bodyPr/>
        <a:lstStyle/>
        <a:p>
          <a:endParaRPr lang="zh-CN" altLang="en-US"/>
        </a:p>
      </dgm:t>
    </dgm:pt>
    <dgm:pt modelId="{80F66A05-460E-4D31-93DE-C7E0B8AD1970}" type="sibTrans" cxnId="{618DF1DB-C5BC-4EE4-AD7D-7C1FE3318F4C}">
      <dgm:prSet/>
      <dgm:spPr/>
      <dgm:t>
        <a:bodyPr/>
        <a:lstStyle/>
        <a:p>
          <a:endParaRPr lang="zh-CN" altLang="en-US"/>
        </a:p>
      </dgm:t>
    </dgm:pt>
    <dgm:pt modelId="{09670B8B-F6E9-4754-BC76-431EF2B41EDB}">
      <dgm:prSet phldrT="[文本]" custT="1"/>
      <dgm:spPr/>
      <dgm:t>
        <a:bodyPr lIns="0" tIns="0" rIns="0" bIns="0"/>
        <a:lstStyle/>
        <a:p>
          <a:r>
            <a:rPr lang="ru-RU" sz="1200" b="1"/>
            <a:t>Узел флеш-памяти</a:t>
          </a:r>
        </a:p>
      </dgm:t>
    </dgm:pt>
    <dgm:pt modelId="{708F1091-6A6E-464A-B521-541456469B82}" type="parTrans" cxnId="{DBA366C7-26DF-4C02-94F4-879946D3E59F}">
      <dgm:prSet/>
      <dgm:spPr/>
      <dgm:t>
        <a:bodyPr/>
        <a:lstStyle/>
        <a:p>
          <a:endParaRPr lang="zh-CN" altLang="en-US" sz="1400"/>
        </a:p>
      </dgm:t>
    </dgm:pt>
    <dgm:pt modelId="{A203A832-2478-4ED2-91C0-EDC125CC934B}" type="sibTrans" cxnId="{DBA366C7-26DF-4C02-94F4-879946D3E59F}">
      <dgm:prSet/>
      <dgm:spPr/>
      <dgm:t>
        <a:bodyPr/>
        <a:lstStyle/>
        <a:p>
          <a:endParaRPr lang="zh-CN" altLang="en-US"/>
        </a:p>
      </dgm:t>
    </dgm:pt>
    <dgm:pt modelId="{CB295A82-A865-4CEC-BFB2-F4E59B735175}">
      <dgm:prSet phldrT="[文本]" custT="1"/>
      <dgm:spPr/>
      <dgm:t>
        <a:bodyPr/>
        <a:lstStyle/>
        <a:p>
          <a:r>
            <a:rPr lang="ru-RU" sz="1600"/>
            <a:t>Базы данных</a:t>
          </a:r>
        </a:p>
      </dgm:t>
    </dgm:pt>
    <dgm:pt modelId="{A2083503-0FDD-424C-91A8-4B9B804B25B0}" type="parTrans" cxnId="{63659BB6-AD9E-426F-B611-A92979160CCF}">
      <dgm:prSet/>
      <dgm:spPr/>
      <dgm:t>
        <a:bodyPr/>
        <a:lstStyle/>
        <a:p>
          <a:endParaRPr lang="zh-CN" altLang="en-US"/>
        </a:p>
      </dgm:t>
    </dgm:pt>
    <dgm:pt modelId="{CB3C2A60-31F4-4B01-9AC2-B5870B494D2C}" type="sibTrans" cxnId="{63659BB6-AD9E-426F-B611-A92979160CCF}">
      <dgm:prSet/>
      <dgm:spPr/>
      <dgm:t>
        <a:bodyPr/>
        <a:lstStyle/>
        <a:p>
          <a:endParaRPr lang="zh-CN" altLang="en-US"/>
        </a:p>
      </dgm:t>
    </dgm:pt>
    <dgm:pt modelId="{1A21CB9E-634C-40C2-B0AD-037926DD2F46}">
      <dgm:prSet phldrT="[文本]" custT="1"/>
      <dgm:spPr/>
      <dgm:t>
        <a:bodyPr/>
        <a:lstStyle/>
        <a:p>
          <a:r>
            <a:rPr lang="ru-RU" sz="1600"/>
            <a:t>Пулы ресурсов объектного хранения</a:t>
          </a:r>
        </a:p>
      </dgm:t>
    </dgm:pt>
    <dgm:pt modelId="{868C396C-973F-4A0F-A9F5-3484D4733C4F}" type="parTrans" cxnId="{A1E92C61-C6D1-424E-B1CD-21ADA3FE38CB}">
      <dgm:prSet/>
      <dgm:spPr/>
      <dgm:t>
        <a:bodyPr/>
        <a:lstStyle/>
        <a:p>
          <a:endParaRPr lang="zh-CN" altLang="en-US"/>
        </a:p>
      </dgm:t>
    </dgm:pt>
    <dgm:pt modelId="{BEFD9B37-C92F-4032-A433-B8242E18F963}" type="sibTrans" cxnId="{A1E92C61-C6D1-424E-B1CD-21ADA3FE38CB}">
      <dgm:prSet/>
      <dgm:spPr/>
      <dgm:t>
        <a:bodyPr/>
        <a:lstStyle/>
        <a:p>
          <a:endParaRPr lang="zh-CN" altLang="en-US"/>
        </a:p>
      </dgm:t>
    </dgm:pt>
    <dgm:pt modelId="{2A593C6A-2F34-4187-B0DE-A07E601E609A}" type="pres">
      <dgm:prSet presAssocID="{3BF762B2-C026-44E1-9286-DD9E87F6AEA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33ED0FA-E83F-44B9-B20A-1D471DFE76A7}" type="pres">
      <dgm:prSet presAssocID="{3BF762B2-C026-44E1-9286-DD9E87F6AEAE}" presName="cycle" presStyleCnt="0"/>
      <dgm:spPr/>
    </dgm:pt>
    <dgm:pt modelId="{79DF524B-7C08-4E45-9C27-4B23A25CDD92}" type="pres">
      <dgm:prSet presAssocID="{3BF762B2-C026-44E1-9286-DD9E87F6AEAE}" presName="centerShape" presStyleCnt="0"/>
      <dgm:spPr/>
    </dgm:pt>
    <dgm:pt modelId="{10420B51-D7A8-4758-9B1A-B4FCD0DB1322}" type="pres">
      <dgm:prSet presAssocID="{3BF762B2-C026-44E1-9286-DD9E87F6AEAE}" presName="connSite" presStyleLbl="node1" presStyleIdx="0" presStyleCnt="4"/>
      <dgm:spPr/>
    </dgm:pt>
    <dgm:pt modelId="{105D3121-3CBD-4054-814F-7B3C25B911BF}" type="pres">
      <dgm:prSet presAssocID="{3BF762B2-C026-44E1-9286-DD9E87F6AEAE}" presName="visible" presStyleLbl="node1" presStyleIdx="0" presStyleCnt="4" custLinFactNeighborX="-7993" custLinFactNeighborY="-366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901C9033-7060-4964-8B75-07CD5B7CBF58}" type="pres">
      <dgm:prSet presAssocID="{8A7B5D17-5AC4-4CE7-BDAF-4565EFD06464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EAA14830-9E55-4E55-A831-04548844F11E}" type="pres">
      <dgm:prSet presAssocID="{CF9A8A90-2CF6-45E5-9793-4EED4C448C4C}" presName="node" presStyleCnt="0"/>
      <dgm:spPr/>
    </dgm:pt>
    <dgm:pt modelId="{FEB6225C-B711-4C92-83D5-247BDB504074}" type="pres">
      <dgm:prSet presAssocID="{CF9A8A90-2CF6-45E5-9793-4EED4C448C4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2DE4D0-1F99-42F4-A6E3-B948666D8F56}" type="pres">
      <dgm:prSet presAssocID="{CF9A8A90-2CF6-45E5-9793-4EED4C448C4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610448-80D5-4796-A363-C19FE026E209}" type="pres">
      <dgm:prSet presAssocID="{389DD61F-4D4A-400C-A7B2-7C394A510D10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754455A2-E925-473C-841B-8E222F6F9A68}" type="pres">
      <dgm:prSet presAssocID="{FC8975E2-CCBB-4437-83A0-962EE4E11A5E}" presName="node" presStyleCnt="0"/>
      <dgm:spPr/>
    </dgm:pt>
    <dgm:pt modelId="{071F8F58-57CE-431D-BFF2-90F299CEEBAA}" type="pres">
      <dgm:prSet presAssocID="{FC8975E2-CCBB-4437-83A0-962EE4E11A5E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E06690-1AAC-4DB9-B754-3198D4BDEE7C}" type="pres">
      <dgm:prSet presAssocID="{FC8975E2-CCBB-4437-83A0-962EE4E11A5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DA3729-882B-4545-A029-5D93B18F67C1}" type="pres">
      <dgm:prSet presAssocID="{708F1091-6A6E-464A-B521-541456469B82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E32F9F80-E125-49C3-891D-44DD4667306E}" type="pres">
      <dgm:prSet presAssocID="{09670B8B-F6E9-4754-BC76-431EF2B41EDB}" presName="node" presStyleCnt="0"/>
      <dgm:spPr/>
    </dgm:pt>
    <dgm:pt modelId="{4EF381BD-2FF0-4E53-9BF7-591A2786AD62}" type="pres">
      <dgm:prSet presAssocID="{09670B8B-F6E9-4754-BC76-431EF2B41ED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384654-C11F-423B-AE6D-BDAFC5E37CD8}" type="pres">
      <dgm:prSet presAssocID="{09670B8B-F6E9-4754-BC76-431EF2B41ED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3659BB6-AD9E-426F-B611-A92979160CCF}" srcId="{09670B8B-F6E9-4754-BC76-431EF2B41EDB}" destId="{CB295A82-A865-4CEC-BFB2-F4E59B735175}" srcOrd="0" destOrd="0" parTransId="{A2083503-0FDD-424C-91A8-4B9B804B25B0}" sibTransId="{CB3C2A60-31F4-4B01-9AC2-B5870B494D2C}"/>
    <dgm:cxn modelId="{F3E3B89D-5058-4856-83D8-D91F7E2CA3FF}" type="presOf" srcId="{CB295A82-A865-4CEC-BFB2-F4E59B735175}" destId="{40384654-C11F-423B-AE6D-BDAFC5E37CD8}" srcOrd="0" destOrd="0" presId="urn:microsoft.com/office/officeart/2005/8/layout/radial2"/>
    <dgm:cxn modelId="{7F55EB4B-B9E4-4F18-8811-3C4CA467EA3B}" type="presOf" srcId="{FC8975E2-CCBB-4437-83A0-962EE4E11A5E}" destId="{071F8F58-57CE-431D-BFF2-90F299CEEBAA}" srcOrd="0" destOrd="0" presId="urn:microsoft.com/office/officeart/2005/8/layout/radial2"/>
    <dgm:cxn modelId="{DF05CBC7-2153-4F65-96D4-69BB4F8B13FF}" srcId="{3BF762B2-C026-44E1-9286-DD9E87F6AEAE}" destId="{CF9A8A90-2CF6-45E5-9793-4EED4C448C4C}" srcOrd="0" destOrd="0" parTransId="{8A7B5D17-5AC4-4CE7-BDAF-4565EFD06464}" sibTransId="{E9CCB497-9B87-4B34-AC83-47A7A2283FB1}"/>
    <dgm:cxn modelId="{723E365F-115C-4A2E-88F2-DC383733EA9A}" type="presOf" srcId="{389DD61F-4D4A-400C-A7B2-7C394A510D10}" destId="{5A610448-80D5-4796-A363-C19FE026E209}" srcOrd="0" destOrd="0" presId="urn:microsoft.com/office/officeart/2005/8/layout/radial2"/>
    <dgm:cxn modelId="{DBA366C7-26DF-4C02-94F4-879946D3E59F}" srcId="{3BF762B2-C026-44E1-9286-DD9E87F6AEAE}" destId="{09670B8B-F6E9-4754-BC76-431EF2B41EDB}" srcOrd="2" destOrd="0" parTransId="{708F1091-6A6E-464A-B521-541456469B82}" sibTransId="{A203A832-2478-4ED2-91C0-EDC125CC934B}"/>
    <dgm:cxn modelId="{C9682577-C595-439D-8366-0485EA8EC710}" type="presOf" srcId="{3BF762B2-C026-44E1-9286-DD9E87F6AEAE}" destId="{2A593C6A-2F34-4187-B0DE-A07E601E609A}" srcOrd="0" destOrd="0" presId="urn:microsoft.com/office/officeart/2005/8/layout/radial2"/>
    <dgm:cxn modelId="{75E8CFDD-51EA-4278-AECF-A65EA078409D}" srcId="{CF9A8A90-2CF6-45E5-9793-4EED4C448C4C}" destId="{7FEF01DD-49D0-42A8-8774-DF2BD5F083C4}" srcOrd="0" destOrd="0" parTransId="{D9FBB4EC-6371-47CF-9C5B-9FB676A810EB}" sibTransId="{D7E86CA7-9BFB-4905-A9F2-FEC1C3C1DB39}"/>
    <dgm:cxn modelId="{468C63D9-C825-445D-BAF5-6C7A3CB3AAFE}" type="presOf" srcId="{7FEF01DD-49D0-42A8-8774-DF2BD5F083C4}" destId="{A12DE4D0-1F99-42F4-A6E3-B948666D8F56}" srcOrd="0" destOrd="0" presId="urn:microsoft.com/office/officeart/2005/8/layout/radial2"/>
    <dgm:cxn modelId="{F22B72D0-E7A1-4A6D-9653-F5A862CFD54A}" type="presOf" srcId="{D7FF0AA1-B819-4078-838E-CD3341A52E06}" destId="{A12DE4D0-1F99-42F4-A6E3-B948666D8F56}" srcOrd="0" destOrd="1" presId="urn:microsoft.com/office/officeart/2005/8/layout/radial2"/>
    <dgm:cxn modelId="{670EC395-8062-4AD9-8951-682337A4D78F}" type="presOf" srcId="{8A7B5D17-5AC4-4CE7-BDAF-4565EFD06464}" destId="{901C9033-7060-4964-8B75-07CD5B7CBF58}" srcOrd="0" destOrd="0" presId="urn:microsoft.com/office/officeart/2005/8/layout/radial2"/>
    <dgm:cxn modelId="{5D859A72-EC45-46C8-AE2A-240A5377B8F1}" type="presOf" srcId="{708F1091-6A6E-464A-B521-541456469B82}" destId="{38DA3729-882B-4545-A029-5D93B18F67C1}" srcOrd="0" destOrd="0" presId="urn:microsoft.com/office/officeart/2005/8/layout/radial2"/>
    <dgm:cxn modelId="{E67AF4BC-9CD2-4AE6-80C3-0942C1188824}" type="presOf" srcId="{09670B8B-F6E9-4754-BC76-431EF2B41EDB}" destId="{4EF381BD-2FF0-4E53-9BF7-591A2786AD62}" srcOrd="0" destOrd="0" presId="urn:microsoft.com/office/officeart/2005/8/layout/radial2"/>
    <dgm:cxn modelId="{CF4196AD-7008-4D25-BC4E-755C5332E83E}" type="presOf" srcId="{7264B7BB-D558-4CD2-BF43-75C86E782936}" destId="{A9E06690-1AAC-4DB9-B754-3198D4BDEE7C}" srcOrd="0" destOrd="0" presId="urn:microsoft.com/office/officeart/2005/8/layout/radial2"/>
    <dgm:cxn modelId="{19E152B3-3BE4-4970-9152-449B1282204A}" type="presOf" srcId="{CF9A8A90-2CF6-45E5-9793-4EED4C448C4C}" destId="{FEB6225C-B711-4C92-83D5-247BDB504074}" srcOrd="0" destOrd="0" presId="urn:microsoft.com/office/officeart/2005/8/layout/radial2"/>
    <dgm:cxn modelId="{A4012019-7E19-4659-A8E2-A372266E89D4}" type="presOf" srcId="{1A21CB9E-634C-40C2-B0AD-037926DD2F46}" destId="{A9E06690-1AAC-4DB9-B754-3198D4BDEE7C}" srcOrd="0" destOrd="1" presId="urn:microsoft.com/office/officeart/2005/8/layout/radial2"/>
    <dgm:cxn modelId="{A34CE978-B330-4C3A-A9B3-01D2B61D21F3}" srcId="{3BF762B2-C026-44E1-9286-DD9E87F6AEAE}" destId="{FC8975E2-CCBB-4437-83A0-962EE4E11A5E}" srcOrd="1" destOrd="0" parTransId="{389DD61F-4D4A-400C-A7B2-7C394A510D10}" sibTransId="{82438A04-52AD-4015-B91B-4C47FEE5C280}"/>
    <dgm:cxn modelId="{1FA35E50-D12B-43BE-9AD9-98A0DF1D9831}" srcId="{CF9A8A90-2CF6-45E5-9793-4EED4C448C4C}" destId="{D7FF0AA1-B819-4078-838E-CD3341A52E06}" srcOrd="1" destOrd="0" parTransId="{B2D64743-503D-4700-AA08-289ED4144544}" sibTransId="{3012F303-3A1B-4E7E-BE7A-76244D97BC9C}"/>
    <dgm:cxn modelId="{A1E92C61-C6D1-424E-B1CD-21ADA3FE38CB}" srcId="{FC8975E2-CCBB-4437-83A0-962EE4E11A5E}" destId="{1A21CB9E-634C-40C2-B0AD-037926DD2F46}" srcOrd="1" destOrd="0" parTransId="{868C396C-973F-4A0F-A9F5-3484D4733C4F}" sibTransId="{BEFD9B37-C92F-4032-A433-B8242E18F963}"/>
    <dgm:cxn modelId="{618DF1DB-C5BC-4EE4-AD7D-7C1FE3318F4C}" srcId="{FC8975E2-CCBB-4437-83A0-962EE4E11A5E}" destId="{7264B7BB-D558-4CD2-BF43-75C86E782936}" srcOrd="0" destOrd="0" parTransId="{D5112F15-A6CC-4020-9A63-1B8A3C35A6E5}" sibTransId="{80F66A05-460E-4D31-93DE-C7E0B8AD1970}"/>
    <dgm:cxn modelId="{D24B6A48-11A1-447A-B531-8AD802BD9DB9}" type="presParOf" srcId="{2A593C6A-2F34-4187-B0DE-A07E601E609A}" destId="{433ED0FA-E83F-44B9-B20A-1D471DFE76A7}" srcOrd="0" destOrd="0" presId="urn:microsoft.com/office/officeart/2005/8/layout/radial2"/>
    <dgm:cxn modelId="{0AAB8487-1A9B-4E2B-AFF7-AF3FC793C893}" type="presParOf" srcId="{433ED0FA-E83F-44B9-B20A-1D471DFE76A7}" destId="{79DF524B-7C08-4E45-9C27-4B23A25CDD92}" srcOrd="0" destOrd="0" presId="urn:microsoft.com/office/officeart/2005/8/layout/radial2"/>
    <dgm:cxn modelId="{F0C12A27-540E-414D-871C-154D5236BFD3}" type="presParOf" srcId="{79DF524B-7C08-4E45-9C27-4B23A25CDD92}" destId="{10420B51-D7A8-4758-9B1A-B4FCD0DB1322}" srcOrd="0" destOrd="0" presId="urn:microsoft.com/office/officeart/2005/8/layout/radial2"/>
    <dgm:cxn modelId="{AE094A1F-A449-40E3-8DE2-0F7313BB2C9D}" type="presParOf" srcId="{79DF524B-7C08-4E45-9C27-4B23A25CDD92}" destId="{105D3121-3CBD-4054-814F-7B3C25B911BF}" srcOrd="1" destOrd="0" presId="urn:microsoft.com/office/officeart/2005/8/layout/radial2"/>
    <dgm:cxn modelId="{E6568457-0EAF-4981-B158-794E8E4D9678}" type="presParOf" srcId="{433ED0FA-E83F-44B9-B20A-1D471DFE76A7}" destId="{901C9033-7060-4964-8B75-07CD5B7CBF58}" srcOrd="1" destOrd="0" presId="urn:microsoft.com/office/officeart/2005/8/layout/radial2"/>
    <dgm:cxn modelId="{4E9BC5EC-4C1E-4CA3-BBE8-63DA65BA5173}" type="presParOf" srcId="{433ED0FA-E83F-44B9-B20A-1D471DFE76A7}" destId="{EAA14830-9E55-4E55-A831-04548844F11E}" srcOrd="2" destOrd="0" presId="urn:microsoft.com/office/officeart/2005/8/layout/radial2"/>
    <dgm:cxn modelId="{F1EE27AE-436F-4D3A-97E3-97A53829B45D}" type="presParOf" srcId="{EAA14830-9E55-4E55-A831-04548844F11E}" destId="{FEB6225C-B711-4C92-83D5-247BDB504074}" srcOrd="0" destOrd="0" presId="urn:microsoft.com/office/officeart/2005/8/layout/radial2"/>
    <dgm:cxn modelId="{F9E383C5-551E-48D3-A579-3C4CBC26F093}" type="presParOf" srcId="{EAA14830-9E55-4E55-A831-04548844F11E}" destId="{A12DE4D0-1F99-42F4-A6E3-B948666D8F56}" srcOrd="1" destOrd="0" presId="urn:microsoft.com/office/officeart/2005/8/layout/radial2"/>
    <dgm:cxn modelId="{25F9295C-EEE4-4837-AD3C-6063BED64103}" type="presParOf" srcId="{433ED0FA-E83F-44B9-B20A-1D471DFE76A7}" destId="{5A610448-80D5-4796-A363-C19FE026E209}" srcOrd="3" destOrd="0" presId="urn:microsoft.com/office/officeart/2005/8/layout/radial2"/>
    <dgm:cxn modelId="{D83417C9-1741-49BD-83B2-13D7B922B059}" type="presParOf" srcId="{433ED0FA-E83F-44B9-B20A-1D471DFE76A7}" destId="{754455A2-E925-473C-841B-8E222F6F9A68}" srcOrd="4" destOrd="0" presId="urn:microsoft.com/office/officeart/2005/8/layout/radial2"/>
    <dgm:cxn modelId="{E4E579DE-1DCB-4AC5-ABA5-A0D0A1A91B9D}" type="presParOf" srcId="{754455A2-E925-473C-841B-8E222F6F9A68}" destId="{071F8F58-57CE-431D-BFF2-90F299CEEBAA}" srcOrd="0" destOrd="0" presId="urn:microsoft.com/office/officeart/2005/8/layout/radial2"/>
    <dgm:cxn modelId="{5A3712E7-D2CA-4D52-8535-13E4CB12B03A}" type="presParOf" srcId="{754455A2-E925-473C-841B-8E222F6F9A68}" destId="{A9E06690-1AAC-4DB9-B754-3198D4BDEE7C}" srcOrd="1" destOrd="0" presId="urn:microsoft.com/office/officeart/2005/8/layout/radial2"/>
    <dgm:cxn modelId="{799E1F09-1CD2-4A90-AE4E-E0805527ED44}" type="presParOf" srcId="{433ED0FA-E83F-44B9-B20A-1D471DFE76A7}" destId="{38DA3729-882B-4545-A029-5D93B18F67C1}" srcOrd="5" destOrd="0" presId="urn:microsoft.com/office/officeart/2005/8/layout/radial2"/>
    <dgm:cxn modelId="{FD239531-C6B7-41DA-88DA-3CF68882472A}" type="presParOf" srcId="{433ED0FA-E83F-44B9-B20A-1D471DFE76A7}" destId="{E32F9F80-E125-49C3-891D-44DD4667306E}" srcOrd="6" destOrd="0" presId="urn:microsoft.com/office/officeart/2005/8/layout/radial2"/>
    <dgm:cxn modelId="{00201B73-70D7-4A8F-9AA0-10994CA79CEC}" type="presParOf" srcId="{E32F9F80-E125-49C3-891D-44DD4667306E}" destId="{4EF381BD-2FF0-4E53-9BF7-591A2786AD62}" srcOrd="0" destOrd="0" presId="urn:microsoft.com/office/officeart/2005/8/layout/radial2"/>
    <dgm:cxn modelId="{79C3E0CF-8D7B-4B1C-95FC-243ED32754DF}" type="presParOf" srcId="{E32F9F80-E125-49C3-891D-44DD4667306E}" destId="{40384654-C11F-423B-AE6D-BDAFC5E37CD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905D9-40AE-40CA-BEFC-5D05332BC6A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4685989-D284-40A5-804D-F87675310917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600">
              <a:solidFill>
                <a:schemeClr val="tx1"/>
              </a:solidFill>
            </a:rPr>
            <a:t>Интеллектуальные продукты хранения данных компании Huawei</a:t>
          </a:r>
        </a:p>
      </dgm:t>
    </dgm:pt>
    <dgm:pt modelId="{B4B2E270-CB61-43B5-A917-25D2D7AA55A5}" type="parTrans" cxnId="{F1F7D601-57A8-4A8F-BD67-292B6B9A55F4}">
      <dgm:prSet/>
      <dgm:spPr/>
      <dgm:t>
        <a:bodyPr/>
        <a:lstStyle/>
        <a:p>
          <a:endParaRPr lang="zh-CN" altLang="en-US" sz="1400"/>
        </a:p>
      </dgm:t>
    </dgm:pt>
    <dgm:pt modelId="{0BD0CDA0-3C09-41E9-A671-C54B9D5759BA}" type="sibTrans" cxnId="{F1F7D601-57A8-4A8F-BD67-292B6B9A55F4}">
      <dgm:prSet/>
      <dgm:spPr/>
      <dgm:t>
        <a:bodyPr/>
        <a:lstStyle/>
        <a:p>
          <a:endParaRPr lang="zh-CN" altLang="en-US" sz="1400"/>
        </a:p>
      </dgm:t>
    </dgm:pt>
    <dgm:pt modelId="{D2828A7E-1D9B-47A7-B40E-36503F3A6EB0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СХД на </a:t>
          </a:r>
          <a:r>
            <a:rPr lang="ru-RU" sz="1600" dirty="0" err="1">
              <a:solidFill>
                <a:schemeClr val="tx1"/>
              </a:solidFill>
            </a:rPr>
            <a:t>флеш</a:t>
          </a:r>
          <a:r>
            <a:rPr lang="ru-RU" sz="1600" dirty="0">
              <a:solidFill>
                <a:schemeClr val="tx1"/>
              </a:solidFill>
            </a:rPr>
            <a:t>-накопителях</a:t>
          </a:r>
        </a:p>
      </dgm:t>
    </dgm:pt>
    <dgm:pt modelId="{FFDB2B27-189D-4A05-9D0B-855BC257C7E4}" type="parTrans" cxnId="{AD6B8831-4B3D-40EC-A5EF-1515C952A3CC}">
      <dgm:prSet custT="1"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600">
            <a:solidFill>
              <a:schemeClr val="tx1"/>
            </a:solidFill>
          </a:endParaRPr>
        </a:p>
      </dgm:t>
    </dgm:pt>
    <dgm:pt modelId="{9C058CEB-72FB-4BA1-98D1-E1BBA6A0A88B}" type="sibTrans" cxnId="{AD6B8831-4B3D-40EC-A5EF-1515C952A3CC}">
      <dgm:prSet/>
      <dgm:spPr/>
      <dgm:t>
        <a:bodyPr/>
        <a:lstStyle/>
        <a:p>
          <a:endParaRPr lang="zh-CN" altLang="en-US" sz="1400"/>
        </a:p>
      </dgm:t>
    </dgm:pt>
    <dgm:pt modelId="{A93CAA9A-A072-4E96-9CBB-FA418F43B029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Гибридная </a:t>
          </a:r>
          <a:r>
            <a:rPr lang="ru-RU" sz="1600" dirty="0" smtClean="0">
              <a:solidFill>
                <a:schemeClr val="tx1"/>
              </a:solidFill>
            </a:rPr>
            <a:t/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err="1" smtClean="0">
              <a:solidFill>
                <a:schemeClr val="tx1"/>
              </a:solidFill>
            </a:rPr>
            <a:t>флеш</a:t>
          </a:r>
          <a:r>
            <a:rPr lang="ru-RU" sz="1600" dirty="0" smtClean="0">
              <a:solidFill>
                <a:schemeClr val="tx1"/>
              </a:solidFill>
            </a:rPr>
            <a:t>-СХД</a:t>
          </a:r>
          <a:endParaRPr lang="ru-RU" sz="1600" dirty="0">
            <a:solidFill>
              <a:schemeClr val="tx1"/>
            </a:solidFill>
          </a:endParaRPr>
        </a:p>
      </dgm:t>
    </dgm:pt>
    <dgm:pt modelId="{CADD7AFD-407D-41E0-AC0B-D5967572D22B}" type="parTrans" cxnId="{505F243A-0EBC-4347-B291-C495B16CB187}">
      <dgm:prSet custT="1"/>
      <dgm:spPr/>
      <dgm:t>
        <a:bodyPr/>
        <a:lstStyle/>
        <a:p>
          <a:endParaRPr lang="zh-CN" altLang="en-US" sz="200"/>
        </a:p>
      </dgm:t>
    </dgm:pt>
    <dgm:pt modelId="{EFC97CA8-C037-41F5-8F2B-E5A924C901FF}" type="sibTrans" cxnId="{505F243A-0EBC-4347-B291-C495B16CB187}">
      <dgm:prSet/>
      <dgm:spPr/>
      <dgm:t>
        <a:bodyPr/>
        <a:lstStyle/>
        <a:p>
          <a:endParaRPr lang="zh-CN" altLang="en-US" sz="1400"/>
        </a:p>
      </dgm:t>
    </dgm:pt>
    <dgm:pt modelId="{C3483FA0-D115-4086-96B5-EC436C95583A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Распределенная </a:t>
          </a:r>
          <a:r>
            <a:rPr lang="ru-RU" sz="1600" dirty="0" smtClean="0">
              <a:solidFill>
                <a:schemeClr val="tx1"/>
              </a:solidFill>
            </a:rPr>
            <a:t>СХД</a:t>
          </a:r>
          <a:endParaRPr lang="ru-RU" sz="1600" dirty="0">
            <a:solidFill>
              <a:schemeClr val="tx1"/>
            </a:solidFill>
          </a:endParaRPr>
        </a:p>
      </dgm:t>
    </dgm:pt>
    <dgm:pt modelId="{3437631B-BD37-4AF1-BCDB-9049012F4B3F}" type="parTrans" cxnId="{5550DAD0-23A1-4482-81AF-0F181BFE7E08}">
      <dgm:prSet custT="1"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600">
            <a:solidFill>
              <a:schemeClr val="tx1"/>
            </a:solidFill>
          </a:endParaRPr>
        </a:p>
      </dgm:t>
    </dgm:pt>
    <dgm:pt modelId="{C5D7FA3D-C51D-4C61-B6E1-61D06D21AF00}" type="sibTrans" cxnId="{5550DAD0-23A1-4482-81AF-0F181BFE7E08}">
      <dgm:prSet/>
      <dgm:spPr/>
      <dgm:t>
        <a:bodyPr/>
        <a:lstStyle/>
        <a:p>
          <a:endParaRPr lang="zh-CN" altLang="en-US" sz="1400"/>
        </a:p>
      </dgm:t>
    </dgm:pt>
    <dgm:pt modelId="{E12C1CFE-CAFA-4885-817D-298D7BE92354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Граничная </a:t>
          </a:r>
          <a:r>
            <a:rPr lang="ru-RU" sz="1600" dirty="0" smtClean="0">
              <a:solidFill>
                <a:schemeClr val="tx1"/>
              </a:solidFill>
            </a:rPr>
            <a:t>СХД (</a:t>
          </a:r>
          <a:r>
            <a:rPr lang="ru-RU" sz="1600" dirty="0" err="1" smtClean="0">
              <a:solidFill>
                <a:schemeClr val="tx1"/>
              </a:solidFill>
            </a:rPr>
            <a:t>FusionCube</a:t>
          </a:r>
          <a:r>
            <a:rPr lang="ru-RU" sz="1600" dirty="0">
              <a:solidFill>
                <a:schemeClr val="tx1"/>
              </a:solidFill>
            </a:rPr>
            <a:t>)</a:t>
          </a:r>
        </a:p>
      </dgm:t>
    </dgm:pt>
    <dgm:pt modelId="{312F6995-AC21-4402-A52E-F28E86E9EA91}" type="parTrans" cxnId="{C274BEA8-76B5-464F-9BAB-94341515A8FB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600">
            <a:solidFill>
              <a:schemeClr val="tx1"/>
            </a:solidFill>
          </a:endParaRPr>
        </a:p>
      </dgm:t>
    </dgm:pt>
    <dgm:pt modelId="{165CCD3A-4EAB-45EB-9731-7CD5F2BE7641}" type="sibTrans" cxnId="{C274BEA8-76B5-464F-9BAB-94341515A8FB}">
      <dgm:prSet/>
      <dgm:spPr/>
      <dgm:t>
        <a:bodyPr/>
        <a:lstStyle/>
        <a:p>
          <a:endParaRPr lang="zh-CN" altLang="en-US"/>
        </a:p>
      </dgm:t>
    </dgm:pt>
    <dgm:pt modelId="{F6F9C224-13E1-4566-A58C-19488BDB1662}" type="pres">
      <dgm:prSet presAssocID="{9CF905D9-40AE-40CA-BEFC-5D05332BC6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202B3AF6-A2AC-4A38-A425-7D4F5225CE88}" type="pres">
      <dgm:prSet presAssocID="{64685989-D284-40A5-804D-F87675310917}" presName="hierRoot1" presStyleCnt="0">
        <dgm:presLayoutVars>
          <dgm:hierBranch val="init"/>
        </dgm:presLayoutVars>
      </dgm:prSet>
      <dgm:spPr/>
    </dgm:pt>
    <dgm:pt modelId="{74A3DC6F-20BA-417C-BCC8-0D607D0A2538}" type="pres">
      <dgm:prSet presAssocID="{64685989-D284-40A5-804D-F87675310917}" presName="rootComposite1" presStyleCnt="0"/>
      <dgm:spPr/>
    </dgm:pt>
    <dgm:pt modelId="{BC48D57D-7B5A-4B36-B8F6-D7B0104BC14D}" type="pres">
      <dgm:prSet presAssocID="{64685989-D284-40A5-804D-F87675310917}" presName="rootText1" presStyleLbl="node0" presStyleIdx="0" presStyleCnt="1" custScaleX="157002" custScaleY="14481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B05D844-3177-4DE2-8E1A-36BF6211F021}" type="pres">
      <dgm:prSet presAssocID="{64685989-D284-40A5-804D-F87675310917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C3D83618-8A60-45F7-BDED-568172AB653D}" type="pres">
      <dgm:prSet presAssocID="{64685989-D284-40A5-804D-F87675310917}" presName="hierChild2" presStyleCnt="0"/>
      <dgm:spPr/>
    </dgm:pt>
    <dgm:pt modelId="{38C2DA23-BEB1-403D-AD50-2DCDEC1A32AC}" type="pres">
      <dgm:prSet presAssocID="{FFDB2B27-189D-4A05-9D0B-855BC257C7E4}" presName="Name64" presStyleLbl="parChTrans1D2" presStyleIdx="0" presStyleCnt="4"/>
      <dgm:spPr/>
      <dgm:t>
        <a:bodyPr/>
        <a:lstStyle/>
        <a:p>
          <a:endParaRPr lang="zh-CN" altLang="en-US"/>
        </a:p>
      </dgm:t>
    </dgm:pt>
    <dgm:pt modelId="{D4652A91-F7C5-4165-AAD0-0DAD2E8B3E99}" type="pres">
      <dgm:prSet presAssocID="{D2828A7E-1D9B-47A7-B40E-36503F3A6EB0}" presName="hierRoot2" presStyleCnt="0">
        <dgm:presLayoutVars>
          <dgm:hierBranch val="init"/>
        </dgm:presLayoutVars>
      </dgm:prSet>
      <dgm:spPr/>
    </dgm:pt>
    <dgm:pt modelId="{5A8BF25B-29EB-4CF7-87BC-02A1F2FFE7C3}" type="pres">
      <dgm:prSet presAssocID="{D2828A7E-1D9B-47A7-B40E-36503F3A6EB0}" presName="rootComposite" presStyleCnt="0"/>
      <dgm:spPr/>
    </dgm:pt>
    <dgm:pt modelId="{348C7642-B083-4C42-B2DB-E5AE8DABC1A3}" type="pres">
      <dgm:prSet presAssocID="{D2828A7E-1D9B-47A7-B40E-36503F3A6EB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1299F5-C1AD-4521-AF7B-F8287A8BD7C8}" type="pres">
      <dgm:prSet presAssocID="{D2828A7E-1D9B-47A7-B40E-36503F3A6EB0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9CA8FB9E-5718-4391-93AF-18BC24307782}" type="pres">
      <dgm:prSet presAssocID="{D2828A7E-1D9B-47A7-B40E-36503F3A6EB0}" presName="hierChild4" presStyleCnt="0"/>
      <dgm:spPr/>
    </dgm:pt>
    <dgm:pt modelId="{53ED7878-6424-4CB7-8412-BA7F476A2768}" type="pres">
      <dgm:prSet presAssocID="{D2828A7E-1D9B-47A7-B40E-36503F3A6EB0}" presName="hierChild5" presStyleCnt="0"/>
      <dgm:spPr/>
    </dgm:pt>
    <dgm:pt modelId="{C3F7FC10-9E2B-43D1-8C93-486C2EF0F73D}" type="pres">
      <dgm:prSet presAssocID="{CADD7AFD-407D-41E0-AC0B-D5967572D22B}" presName="Name64" presStyleLbl="parChTrans1D2" presStyleIdx="1" presStyleCnt="4"/>
      <dgm:spPr/>
      <dgm:t>
        <a:bodyPr/>
        <a:lstStyle/>
        <a:p>
          <a:endParaRPr lang="zh-CN" altLang="en-US"/>
        </a:p>
      </dgm:t>
    </dgm:pt>
    <dgm:pt modelId="{FFFF341D-E33B-4BED-9D16-F56EED1BDDAA}" type="pres">
      <dgm:prSet presAssocID="{A93CAA9A-A072-4E96-9CBB-FA418F43B029}" presName="hierRoot2" presStyleCnt="0">
        <dgm:presLayoutVars>
          <dgm:hierBranch val="init"/>
        </dgm:presLayoutVars>
      </dgm:prSet>
      <dgm:spPr/>
    </dgm:pt>
    <dgm:pt modelId="{FBDFA6D0-853D-4218-9DAD-66A750F73A91}" type="pres">
      <dgm:prSet presAssocID="{A93CAA9A-A072-4E96-9CBB-FA418F43B029}" presName="rootComposite" presStyleCnt="0"/>
      <dgm:spPr/>
    </dgm:pt>
    <dgm:pt modelId="{D61EDA54-D082-48C9-8DD5-1C387D45C940}" type="pres">
      <dgm:prSet presAssocID="{A93CAA9A-A072-4E96-9CBB-FA418F43B02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7D95AD1-3DBC-4487-B3C0-BB171CEE0661}" type="pres">
      <dgm:prSet presAssocID="{A93CAA9A-A072-4E96-9CBB-FA418F43B029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06B2C307-293E-4998-8DB4-E8038C57670F}" type="pres">
      <dgm:prSet presAssocID="{A93CAA9A-A072-4E96-9CBB-FA418F43B029}" presName="hierChild4" presStyleCnt="0"/>
      <dgm:spPr/>
    </dgm:pt>
    <dgm:pt modelId="{CD45A163-3BBD-4547-9E69-EF2EE7EBFF25}" type="pres">
      <dgm:prSet presAssocID="{A93CAA9A-A072-4E96-9CBB-FA418F43B029}" presName="hierChild5" presStyleCnt="0"/>
      <dgm:spPr/>
    </dgm:pt>
    <dgm:pt modelId="{548C51C7-187C-4E33-B964-3A76E9CD1A56}" type="pres">
      <dgm:prSet presAssocID="{3437631B-BD37-4AF1-BCDB-9049012F4B3F}" presName="Name64" presStyleLbl="parChTrans1D2" presStyleIdx="2" presStyleCnt="4"/>
      <dgm:spPr/>
      <dgm:t>
        <a:bodyPr/>
        <a:lstStyle/>
        <a:p>
          <a:endParaRPr lang="zh-CN" altLang="en-US"/>
        </a:p>
      </dgm:t>
    </dgm:pt>
    <dgm:pt modelId="{02E62323-00E9-46C8-B5BC-496E3CED28A7}" type="pres">
      <dgm:prSet presAssocID="{C3483FA0-D115-4086-96B5-EC436C95583A}" presName="hierRoot2" presStyleCnt="0">
        <dgm:presLayoutVars>
          <dgm:hierBranch val="init"/>
        </dgm:presLayoutVars>
      </dgm:prSet>
      <dgm:spPr/>
    </dgm:pt>
    <dgm:pt modelId="{93FA22FA-4C06-45A3-8B17-ED8F9D8D84F2}" type="pres">
      <dgm:prSet presAssocID="{C3483FA0-D115-4086-96B5-EC436C95583A}" presName="rootComposite" presStyleCnt="0"/>
      <dgm:spPr/>
    </dgm:pt>
    <dgm:pt modelId="{9374CAC0-99B7-4E31-B4C3-946C92506BE3}" type="pres">
      <dgm:prSet presAssocID="{C3483FA0-D115-4086-96B5-EC436C95583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5580C28-4EC7-4C4F-AF6D-0EE04E27361B}" type="pres">
      <dgm:prSet presAssocID="{C3483FA0-D115-4086-96B5-EC436C95583A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15E32BEF-0A9E-4FE9-A157-6847659B9720}" type="pres">
      <dgm:prSet presAssocID="{C3483FA0-D115-4086-96B5-EC436C95583A}" presName="hierChild4" presStyleCnt="0"/>
      <dgm:spPr/>
    </dgm:pt>
    <dgm:pt modelId="{DF2458CB-197D-4595-A4CB-05F998648848}" type="pres">
      <dgm:prSet presAssocID="{C3483FA0-D115-4086-96B5-EC436C95583A}" presName="hierChild5" presStyleCnt="0"/>
      <dgm:spPr/>
    </dgm:pt>
    <dgm:pt modelId="{42E0771C-7699-47A4-9ABD-B50779DA7B97}" type="pres">
      <dgm:prSet presAssocID="{312F6995-AC21-4402-A52E-F28E86E9EA91}" presName="Name64" presStyleLbl="parChTrans1D2" presStyleIdx="3" presStyleCnt="4"/>
      <dgm:spPr/>
      <dgm:t>
        <a:bodyPr/>
        <a:lstStyle/>
        <a:p>
          <a:endParaRPr lang="zh-CN" altLang="en-US"/>
        </a:p>
      </dgm:t>
    </dgm:pt>
    <dgm:pt modelId="{FA2612AD-6D8A-4143-B33C-5CEB58B47D96}" type="pres">
      <dgm:prSet presAssocID="{E12C1CFE-CAFA-4885-817D-298D7BE92354}" presName="hierRoot2" presStyleCnt="0">
        <dgm:presLayoutVars>
          <dgm:hierBranch val="init"/>
        </dgm:presLayoutVars>
      </dgm:prSet>
      <dgm:spPr/>
    </dgm:pt>
    <dgm:pt modelId="{4FED7045-C2EB-4D92-ADD8-2209B5BC6029}" type="pres">
      <dgm:prSet presAssocID="{E12C1CFE-CAFA-4885-817D-298D7BE92354}" presName="rootComposite" presStyleCnt="0"/>
      <dgm:spPr/>
    </dgm:pt>
    <dgm:pt modelId="{FCB8A75B-A625-423D-9DA1-CFFE1CDAFB97}" type="pres">
      <dgm:prSet presAssocID="{E12C1CFE-CAFA-4885-817D-298D7BE9235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E5E26B-B8CF-42D6-8FC9-DCD0264340CC}" type="pres">
      <dgm:prSet presAssocID="{E12C1CFE-CAFA-4885-817D-298D7BE92354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305E1131-15F5-47B5-B9D0-E54D788608D9}" type="pres">
      <dgm:prSet presAssocID="{E12C1CFE-CAFA-4885-817D-298D7BE92354}" presName="hierChild4" presStyleCnt="0"/>
      <dgm:spPr/>
    </dgm:pt>
    <dgm:pt modelId="{DD5E468E-CE6C-4EA7-825A-01CB63652400}" type="pres">
      <dgm:prSet presAssocID="{E12C1CFE-CAFA-4885-817D-298D7BE92354}" presName="hierChild5" presStyleCnt="0"/>
      <dgm:spPr/>
    </dgm:pt>
    <dgm:pt modelId="{928AF123-F52E-4D52-82FF-F46D67824D4F}" type="pres">
      <dgm:prSet presAssocID="{64685989-D284-40A5-804D-F87675310917}" presName="hierChild3" presStyleCnt="0"/>
      <dgm:spPr/>
    </dgm:pt>
  </dgm:ptLst>
  <dgm:cxnLst>
    <dgm:cxn modelId="{20BCC6D6-8097-4E60-B7B5-36F6DF65868C}" type="presOf" srcId="{64685989-D284-40A5-804D-F87675310917}" destId="{7B05D844-3177-4DE2-8E1A-36BF6211F021}" srcOrd="1" destOrd="0" presId="urn:microsoft.com/office/officeart/2009/3/layout/HorizontalOrganizationChart"/>
    <dgm:cxn modelId="{EA6F5B0E-F8EB-40CA-8DB6-2C236212A15C}" type="presOf" srcId="{A93CAA9A-A072-4E96-9CBB-FA418F43B029}" destId="{F7D95AD1-3DBC-4487-B3C0-BB171CEE0661}" srcOrd="1" destOrd="0" presId="urn:microsoft.com/office/officeart/2009/3/layout/HorizontalOrganizationChart"/>
    <dgm:cxn modelId="{0746B047-CD09-430B-9935-F77A49B2A1C3}" type="presOf" srcId="{9CF905D9-40AE-40CA-BEFC-5D05332BC6A3}" destId="{F6F9C224-13E1-4566-A58C-19488BDB1662}" srcOrd="0" destOrd="0" presId="urn:microsoft.com/office/officeart/2009/3/layout/HorizontalOrganizationChart"/>
    <dgm:cxn modelId="{23A001F6-1757-402F-B873-991A9EB8B71F}" type="presOf" srcId="{E12C1CFE-CAFA-4885-817D-298D7BE92354}" destId="{FCB8A75B-A625-423D-9DA1-CFFE1CDAFB97}" srcOrd="0" destOrd="0" presId="urn:microsoft.com/office/officeart/2009/3/layout/HorizontalOrganizationChart"/>
    <dgm:cxn modelId="{E42A9EC1-8A1B-4774-B6FF-12C141CFAE57}" type="presOf" srcId="{3437631B-BD37-4AF1-BCDB-9049012F4B3F}" destId="{548C51C7-187C-4E33-B964-3A76E9CD1A56}" srcOrd="0" destOrd="0" presId="urn:microsoft.com/office/officeart/2009/3/layout/HorizontalOrganizationChart"/>
    <dgm:cxn modelId="{34D4863F-1077-4D49-89A3-EEA6D46A4F7F}" type="presOf" srcId="{E12C1CFE-CAFA-4885-817D-298D7BE92354}" destId="{BFE5E26B-B8CF-42D6-8FC9-DCD0264340CC}" srcOrd="1" destOrd="0" presId="urn:microsoft.com/office/officeart/2009/3/layout/HorizontalOrganizationChart"/>
    <dgm:cxn modelId="{CB28A285-6713-4E6C-90CE-8630A978180E}" type="presOf" srcId="{312F6995-AC21-4402-A52E-F28E86E9EA91}" destId="{42E0771C-7699-47A4-9ABD-B50779DA7B97}" srcOrd="0" destOrd="0" presId="urn:microsoft.com/office/officeart/2009/3/layout/HorizontalOrganizationChart"/>
    <dgm:cxn modelId="{C5737662-80B9-40A3-8D3C-FCECEDCB7E58}" type="presOf" srcId="{D2828A7E-1D9B-47A7-B40E-36503F3A6EB0}" destId="{751299F5-C1AD-4521-AF7B-F8287A8BD7C8}" srcOrd="1" destOrd="0" presId="urn:microsoft.com/office/officeart/2009/3/layout/HorizontalOrganizationChart"/>
    <dgm:cxn modelId="{5838CF90-0618-4902-9A65-972F931BC18E}" type="presOf" srcId="{FFDB2B27-189D-4A05-9D0B-855BC257C7E4}" destId="{38C2DA23-BEB1-403D-AD50-2DCDEC1A32AC}" srcOrd="0" destOrd="0" presId="urn:microsoft.com/office/officeart/2009/3/layout/HorizontalOrganizationChart"/>
    <dgm:cxn modelId="{D843978C-8453-431F-A87C-2FCBBA2B8153}" type="presOf" srcId="{64685989-D284-40A5-804D-F87675310917}" destId="{BC48D57D-7B5A-4B36-B8F6-D7B0104BC14D}" srcOrd="0" destOrd="0" presId="urn:microsoft.com/office/officeart/2009/3/layout/HorizontalOrganizationChart"/>
    <dgm:cxn modelId="{9BF3921C-25D6-418E-8644-B1C77E9B2EBA}" type="presOf" srcId="{A93CAA9A-A072-4E96-9CBB-FA418F43B029}" destId="{D61EDA54-D082-48C9-8DD5-1C387D45C940}" srcOrd="0" destOrd="0" presId="urn:microsoft.com/office/officeart/2009/3/layout/HorizontalOrganizationChart"/>
    <dgm:cxn modelId="{DA36D8B3-5F57-4FAC-AA88-74024F53D38A}" type="presOf" srcId="{CADD7AFD-407D-41E0-AC0B-D5967572D22B}" destId="{C3F7FC10-9E2B-43D1-8C93-486C2EF0F73D}" srcOrd="0" destOrd="0" presId="urn:microsoft.com/office/officeart/2009/3/layout/HorizontalOrganizationChart"/>
    <dgm:cxn modelId="{F2DD47C0-D3D4-4E39-AEA3-9D6EF4E4339E}" type="presOf" srcId="{C3483FA0-D115-4086-96B5-EC436C95583A}" destId="{9374CAC0-99B7-4E31-B4C3-946C92506BE3}" srcOrd="0" destOrd="0" presId="urn:microsoft.com/office/officeart/2009/3/layout/HorizontalOrganizationChart"/>
    <dgm:cxn modelId="{5550DAD0-23A1-4482-81AF-0F181BFE7E08}" srcId="{64685989-D284-40A5-804D-F87675310917}" destId="{C3483FA0-D115-4086-96B5-EC436C95583A}" srcOrd="2" destOrd="0" parTransId="{3437631B-BD37-4AF1-BCDB-9049012F4B3F}" sibTransId="{C5D7FA3D-C51D-4C61-B6E1-61D06D21AF00}"/>
    <dgm:cxn modelId="{032F14E7-2300-4533-896C-E8217493BFF5}" type="presOf" srcId="{C3483FA0-D115-4086-96B5-EC436C95583A}" destId="{55580C28-4EC7-4C4F-AF6D-0EE04E27361B}" srcOrd="1" destOrd="0" presId="urn:microsoft.com/office/officeart/2009/3/layout/HorizontalOrganizationChart"/>
    <dgm:cxn modelId="{C274BEA8-76B5-464F-9BAB-94341515A8FB}" srcId="{64685989-D284-40A5-804D-F87675310917}" destId="{E12C1CFE-CAFA-4885-817D-298D7BE92354}" srcOrd="3" destOrd="0" parTransId="{312F6995-AC21-4402-A52E-F28E86E9EA91}" sibTransId="{165CCD3A-4EAB-45EB-9731-7CD5F2BE7641}"/>
    <dgm:cxn modelId="{B455AB74-D40C-4C85-9DEE-6C91DB23BE87}" type="presOf" srcId="{D2828A7E-1D9B-47A7-B40E-36503F3A6EB0}" destId="{348C7642-B083-4C42-B2DB-E5AE8DABC1A3}" srcOrd="0" destOrd="0" presId="urn:microsoft.com/office/officeart/2009/3/layout/HorizontalOrganizationChart"/>
    <dgm:cxn modelId="{AD6B8831-4B3D-40EC-A5EF-1515C952A3CC}" srcId="{64685989-D284-40A5-804D-F87675310917}" destId="{D2828A7E-1D9B-47A7-B40E-36503F3A6EB0}" srcOrd="0" destOrd="0" parTransId="{FFDB2B27-189D-4A05-9D0B-855BC257C7E4}" sibTransId="{9C058CEB-72FB-4BA1-98D1-E1BBA6A0A88B}"/>
    <dgm:cxn modelId="{F1F7D601-57A8-4A8F-BD67-292B6B9A55F4}" srcId="{9CF905D9-40AE-40CA-BEFC-5D05332BC6A3}" destId="{64685989-D284-40A5-804D-F87675310917}" srcOrd="0" destOrd="0" parTransId="{B4B2E270-CB61-43B5-A917-25D2D7AA55A5}" sibTransId="{0BD0CDA0-3C09-41E9-A671-C54B9D5759BA}"/>
    <dgm:cxn modelId="{505F243A-0EBC-4347-B291-C495B16CB187}" srcId="{64685989-D284-40A5-804D-F87675310917}" destId="{A93CAA9A-A072-4E96-9CBB-FA418F43B029}" srcOrd="1" destOrd="0" parTransId="{CADD7AFD-407D-41E0-AC0B-D5967572D22B}" sibTransId="{EFC97CA8-C037-41F5-8F2B-E5A924C901FF}"/>
    <dgm:cxn modelId="{E9362022-41E3-4AEE-8C2C-849BA37F5524}" type="presParOf" srcId="{F6F9C224-13E1-4566-A58C-19488BDB1662}" destId="{202B3AF6-A2AC-4A38-A425-7D4F5225CE88}" srcOrd="0" destOrd="0" presId="urn:microsoft.com/office/officeart/2009/3/layout/HorizontalOrganizationChart"/>
    <dgm:cxn modelId="{A53FCA93-9E75-4FBB-933B-06436494F79D}" type="presParOf" srcId="{202B3AF6-A2AC-4A38-A425-7D4F5225CE88}" destId="{74A3DC6F-20BA-417C-BCC8-0D607D0A2538}" srcOrd="0" destOrd="0" presId="urn:microsoft.com/office/officeart/2009/3/layout/HorizontalOrganizationChart"/>
    <dgm:cxn modelId="{2876959D-EA60-4A8E-9B61-353ABDBB55C1}" type="presParOf" srcId="{74A3DC6F-20BA-417C-BCC8-0D607D0A2538}" destId="{BC48D57D-7B5A-4B36-B8F6-D7B0104BC14D}" srcOrd="0" destOrd="0" presId="urn:microsoft.com/office/officeart/2009/3/layout/HorizontalOrganizationChart"/>
    <dgm:cxn modelId="{C6835591-104E-44AF-9CBD-61A0A2982A41}" type="presParOf" srcId="{74A3DC6F-20BA-417C-BCC8-0D607D0A2538}" destId="{7B05D844-3177-4DE2-8E1A-36BF6211F021}" srcOrd="1" destOrd="0" presId="urn:microsoft.com/office/officeart/2009/3/layout/HorizontalOrganizationChart"/>
    <dgm:cxn modelId="{450BB675-0504-4387-A040-CAE968005C03}" type="presParOf" srcId="{202B3AF6-A2AC-4A38-A425-7D4F5225CE88}" destId="{C3D83618-8A60-45F7-BDED-568172AB653D}" srcOrd="1" destOrd="0" presId="urn:microsoft.com/office/officeart/2009/3/layout/HorizontalOrganizationChart"/>
    <dgm:cxn modelId="{1FEE6BD5-F28B-4661-8188-00D339B3391C}" type="presParOf" srcId="{C3D83618-8A60-45F7-BDED-568172AB653D}" destId="{38C2DA23-BEB1-403D-AD50-2DCDEC1A32AC}" srcOrd="0" destOrd="0" presId="urn:microsoft.com/office/officeart/2009/3/layout/HorizontalOrganizationChart"/>
    <dgm:cxn modelId="{F47C4F8A-1DD5-4469-92A9-79071DBF59C6}" type="presParOf" srcId="{C3D83618-8A60-45F7-BDED-568172AB653D}" destId="{D4652A91-F7C5-4165-AAD0-0DAD2E8B3E99}" srcOrd="1" destOrd="0" presId="urn:microsoft.com/office/officeart/2009/3/layout/HorizontalOrganizationChart"/>
    <dgm:cxn modelId="{D4BFC815-3177-49A6-B841-C46B30E422E9}" type="presParOf" srcId="{D4652A91-F7C5-4165-AAD0-0DAD2E8B3E99}" destId="{5A8BF25B-29EB-4CF7-87BC-02A1F2FFE7C3}" srcOrd="0" destOrd="0" presId="urn:microsoft.com/office/officeart/2009/3/layout/HorizontalOrganizationChart"/>
    <dgm:cxn modelId="{FF7F10F2-058B-4582-8440-1534147DB5A4}" type="presParOf" srcId="{5A8BF25B-29EB-4CF7-87BC-02A1F2FFE7C3}" destId="{348C7642-B083-4C42-B2DB-E5AE8DABC1A3}" srcOrd="0" destOrd="0" presId="urn:microsoft.com/office/officeart/2009/3/layout/HorizontalOrganizationChart"/>
    <dgm:cxn modelId="{9641E46E-CA70-496D-AFD2-D3D023262EBC}" type="presParOf" srcId="{5A8BF25B-29EB-4CF7-87BC-02A1F2FFE7C3}" destId="{751299F5-C1AD-4521-AF7B-F8287A8BD7C8}" srcOrd="1" destOrd="0" presId="urn:microsoft.com/office/officeart/2009/3/layout/HorizontalOrganizationChart"/>
    <dgm:cxn modelId="{EA561AF1-7F00-4845-8293-95FEC3781D01}" type="presParOf" srcId="{D4652A91-F7C5-4165-AAD0-0DAD2E8B3E99}" destId="{9CA8FB9E-5718-4391-93AF-18BC24307782}" srcOrd="1" destOrd="0" presId="urn:microsoft.com/office/officeart/2009/3/layout/HorizontalOrganizationChart"/>
    <dgm:cxn modelId="{777EBBE6-E491-41DE-812F-1D2781733978}" type="presParOf" srcId="{D4652A91-F7C5-4165-AAD0-0DAD2E8B3E99}" destId="{53ED7878-6424-4CB7-8412-BA7F476A2768}" srcOrd="2" destOrd="0" presId="urn:microsoft.com/office/officeart/2009/3/layout/HorizontalOrganizationChart"/>
    <dgm:cxn modelId="{9CFA05D0-A2A5-4A8E-B695-28F96FC76A65}" type="presParOf" srcId="{C3D83618-8A60-45F7-BDED-568172AB653D}" destId="{C3F7FC10-9E2B-43D1-8C93-486C2EF0F73D}" srcOrd="2" destOrd="0" presId="urn:microsoft.com/office/officeart/2009/3/layout/HorizontalOrganizationChart"/>
    <dgm:cxn modelId="{4FE6BBE6-9EBC-4C8A-B4B4-23B5609EAA45}" type="presParOf" srcId="{C3D83618-8A60-45F7-BDED-568172AB653D}" destId="{FFFF341D-E33B-4BED-9D16-F56EED1BDDAA}" srcOrd="3" destOrd="0" presId="urn:microsoft.com/office/officeart/2009/3/layout/HorizontalOrganizationChart"/>
    <dgm:cxn modelId="{CEBE3696-E8E4-4F66-8446-8F86808AA6FF}" type="presParOf" srcId="{FFFF341D-E33B-4BED-9D16-F56EED1BDDAA}" destId="{FBDFA6D0-853D-4218-9DAD-66A750F73A91}" srcOrd="0" destOrd="0" presId="urn:microsoft.com/office/officeart/2009/3/layout/HorizontalOrganizationChart"/>
    <dgm:cxn modelId="{AED85624-0C6D-4A5B-985C-0BED4DD902D0}" type="presParOf" srcId="{FBDFA6D0-853D-4218-9DAD-66A750F73A91}" destId="{D61EDA54-D082-48C9-8DD5-1C387D45C940}" srcOrd="0" destOrd="0" presId="urn:microsoft.com/office/officeart/2009/3/layout/HorizontalOrganizationChart"/>
    <dgm:cxn modelId="{DBF5C508-5438-46C9-AE95-56F5F285A6EC}" type="presParOf" srcId="{FBDFA6D0-853D-4218-9DAD-66A750F73A91}" destId="{F7D95AD1-3DBC-4487-B3C0-BB171CEE0661}" srcOrd="1" destOrd="0" presId="urn:microsoft.com/office/officeart/2009/3/layout/HorizontalOrganizationChart"/>
    <dgm:cxn modelId="{27CE0763-5E7D-46C1-9267-F8FB523BC613}" type="presParOf" srcId="{FFFF341D-E33B-4BED-9D16-F56EED1BDDAA}" destId="{06B2C307-293E-4998-8DB4-E8038C57670F}" srcOrd="1" destOrd="0" presId="urn:microsoft.com/office/officeart/2009/3/layout/HorizontalOrganizationChart"/>
    <dgm:cxn modelId="{50CEC05D-3874-4064-9999-CBF9AFAF2363}" type="presParOf" srcId="{FFFF341D-E33B-4BED-9D16-F56EED1BDDAA}" destId="{CD45A163-3BBD-4547-9E69-EF2EE7EBFF25}" srcOrd="2" destOrd="0" presId="urn:microsoft.com/office/officeart/2009/3/layout/HorizontalOrganizationChart"/>
    <dgm:cxn modelId="{C214E4F3-6BAB-4106-BC69-9F676C89981B}" type="presParOf" srcId="{C3D83618-8A60-45F7-BDED-568172AB653D}" destId="{548C51C7-187C-4E33-B964-3A76E9CD1A56}" srcOrd="4" destOrd="0" presId="urn:microsoft.com/office/officeart/2009/3/layout/HorizontalOrganizationChart"/>
    <dgm:cxn modelId="{A61CCA7F-39D6-47B6-BDD9-8885582A0F5B}" type="presParOf" srcId="{C3D83618-8A60-45F7-BDED-568172AB653D}" destId="{02E62323-00E9-46C8-B5BC-496E3CED28A7}" srcOrd="5" destOrd="0" presId="urn:microsoft.com/office/officeart/2009/3/layout/HorizontalOrganizationChart"/>
    <dgm:cxn modelId="{83C08182-11F7-44D4-8677-961181FE9CAB}" type="presParOf" srcId="{02E62323-00E9-46C8-B5BC-496E3CED28A7}" destId="{93FA22FA-4C06-45A3-8B17-ED8F9D8D84F2}" srcOrd="0" destOrd="0" presId="urn:microsoft.com/office/officeart/2009/3/layout/HorizontalOrganizationChart"/>
    <dgm:cxn modelId="{4805E3E3-BBA5-41EC-A911-3DEC01E60F44}" type="presParOf" srcId="{93FA22FA-4C06-45A3-8B17-ED8F9D8D84F2}" destId="{9374CAC0-99B7-4E31-B4C3-946C92506BE3}" srcOrd="0" destOrd="0" presId="urn:microsoft.com/office/officeart/2009/3/layout/HorizontalOrganizationChart"/>
    <dgm:cxn modelId="{10E758B7-E67F-4797-813F-91E963F27FF8}" type="presParOf" srcId="{93FA22FA-4C06-45A3-8B17-ED8F9D8D84F2}" destId="{55580C28-4EC7-4C4F-AF6D-0EE04E27361B}" srcOrd="1" destOrd="0" presId="urn:microsoft.com/office/officeart/2009/3/layout/HorizontalOrganizationChart"/>
    <dgm:cxn modelId="{7A2FD2FC-1985-471A-B294-FE688080DD96}" type="presParOf" srcId="{02E62323-00E9-46C8-B5BC-496E3CED28A7}" destId="{15E32BEF-0A9E-4FE9-A157-6847659B9720}" srcOrd="1" destOrd="0" presId="urn:microsoft.com/office/officeart/2009/3/layout/HorizontalOrganizationChart"/>
    <dgm:cxn modelId="{15EC751D-B05B-48B8-83C3-AC6AAE4D0FA8}" type="presParOf" srcId="{02E62323-00E9-46C8-B5BC-496E3CED28A7}" destId="{DF2458CB-197D-4595-A4CB-05F998648848}" srcOrd="2" destOrd="0" presId="urn:microsoft.com/office/officeart/2009/3/layout/HorizontalOrganizationChart"/>
    <dgm:cxn modelId="{0231C013-234D-4ECE-8588-DC654A6047F8}" type="presParOf" srcId="{C3D83618-8A60-45F7-BDED-568172AB653D}" destId="{42E0771C-7699-47A4-9ABD-B50779DA7B97}" srcOrd="6" destOrd="0" presId="urn:microsoft.com/office/officeart/2009/3/layout/HorizontalOrganizationChart"/>
    <dgm:cxn modelId="{538446CB-93AA-4B36-884E-4C09430608EA}" type="presParOf" srcId="{C3D83618-8A60-45F7-BDED-568172AB653D}" destId="{FA2612AD-6D8A-4143-B33C-5CEB58B47D96}" srcOrd="7" destOrd="0" presId="urn:microsoft.com/office/officeart/2009/3/layout/HorizontalOrganizationChart"/>
    <dgm:cxn modelId="{977C5908-8A05-4DB5-B2E8-BF502B2164AA}" type="presParOf" srcId="{FA2612AD-6D8A-4143-B33C-5CEB58B47D96}" destId="{4FED7045-C2EB-4D92-ADD8-2209B5BC6029}" srcOrd="0" destOrd="0" presId="urn:microsoft.com/office/officeart/2009/3/layout/HorizontalOrganizationChart"/>
    <dgm:cxn modelId="{5F7D8BF8-F673-402B-AFE0-47ED47D5C36C}" type="presParOf" srcId="{4FED7045-C2EB-4D92-ADD8-2209B5BC6029}" destId="{FCB8A75B-A625-423D-9DA1-CFFE1CDAFB97}" srcOrd="0" destOrd="0" presId="urn:microsoft.com/office/officeart/2009/3/layout/HorizontalOrganizationChart"/>
    <dgm:cxn modelId="{2113E641-36E7-4208-AB65-AEC37B8264A6}" type="presParOf" srcId="{4FED7045-C2EB-4D92-ADD8-2209B5BC6029}" destId="{BFE5E26B-B8CF-42D6-8FC9-DCD0264340CC}" srcOrd="1" destOrd="0" presId="urn:microsoft.com/office/officeart/2009/3/layout/HorizontalOrganizationChart"/>
    <dgm:cxn modelId="{3F5F67E9-82D2-4B61-9021-673FAC9B2ACB}" type="presParOf" srcId="{FA2612AD-6D8A-4143-B33C-5CEB58B47D96}" destId="{305E1131-15F5-47B5-B9D0-E54D788608D9}" srcOrd="1" destOrd="0" presId="urn:microsoft.com/office/officeart/2009/3/layout/HorizontalOrganizationChart"/>
    <dgm:cxn modelId="{BE5BF3F4-539D-419B-AF60-51AFF72D668B}" type="presParOf" srcId="{FA2612AD-6D8A-4143-B33C-5CEB58B47D96}" destId="{DD5E468E-CE6C-4EA7-825A-01CB63652400}" srcOrd="2" destOrd="0" presId="urn:microsoft.com/office/officeart/2009/3/layout/HorizontalOrganizationChart"/>
    <dgm:cxn modelId="{B8E67DAE-6C5B-4D31-8AF2-19FF7AA914FB}" type="presParOf" srcId="{202B3AF6-A2AC-4A38-A425-7D4F5225CE88}" destId="{928AF123-F52E-4D52-82FF-F46D67824D4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A3729-882B-4545-A029-5D93B18F67C1}">
      <dsp:nvSpPr>
        <dsp:cNvPr id="0" name=""/>
        <dsp:cNvSpPr/>
      </dsp:nvSpPr>
      <dsp:spPr>
        <a:xfrm rot="2561891">
          <a:off x="2195430" y="3363743"/>
          <a:ext cx="728122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728122" y="29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10448-80D5-4796-A363-C19FE026E209}">
      <dsp:nvSpPr>
        <dsp:cNvPr id="0" name=""/>
        <dsp:cNvSpPr/>
      </dsp:nvSpPr>
      <dsp:spPr>
        <a:xfrm>
          <a:off x="2291930" y="2371765"/>
          <a:ext cx="809379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809379" y="29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C9033-7060-4964-8B75-07CD5B7CBF58}">
      <dsp:nvSpPr>
        <dsp:cNvPr id="0" name=""/>
        <dsp:cNvSpPr/>
      </dsp:nvSpPr>
      <dsp:spPr>
        <a:xfrm rot="19038109">
          <a:off x="2195430" y="1379787"/>
          <a:ext cx="728122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728122" y="29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D3121-3CBD-4054-814F-7B3C25B911BF}">
      <dsp:nvSpPr>
        <dsp:cNvPr id="0" name=""/>
        <dsp:cNvSpPr/>
      </dsp:nvSpPr>
      <dsp:spPr>
        <a:xfrm>
          <a:off x="146441" y="1163186"/>
          <a:ext cx="2307151" cy="2307151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6225C-B711-4C92-83D5-247BDB504074}">
      <dsp:nvSpPr>
        <dsp:cNvPr id="0" name=""/>
        <dsp:cNvSpPr/>
      </dsp:nvSpPr>
      <dsp:spPr>
        <a:xfrm>
          <a:off x="2643591" y="920"/>
          <a:ext cx="1384290" cy="1384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Узел </a:t>
          </a:r>
          <a:r>
            <a:rPr lang="ru-RU" sz="1200" b="1" kern="1200" dirty="0" smtClean="0"/>
            <a:t>производи-</a:t>
          </a:r>
          <a:br>
            <a:rPr lang="ru-RU" sz="1200" b="1" kern="1200" dirty="0" smtClean="0"/>
          </a:br>
          <a:r>
            <a:rPr lang="ru-RU" sz="1200" b="1" kern="1200" dirty="0" err="1" smtClean="0"/>
            <a:t>тельности</a:t>
          </a:r>
          <a:endParaRPr lang="ru-RU" sz="1200" b="1" kern="1200" dirty="0"/>
        </a:p>
      </dsp:txBody>
      <dsp:txXfrm>
        <a:off x="2846316" y="203645"/>
        <a:ext cx="978840" cy="978840"/>
      </dsp:txXfrm>
    </dsp:sp>
    <dsp:sp modelId="{A12DE4D0-1F99-42F4-A6E3-B948666D8F56}">
      <dsp:nvSpPr>
        <dsp:cNvPr id="0" name=""/>
        <dsp:cNvSpPr/>
      </dsp:nvSpPr>
      <dsp:spPr>
        <a:xfrm>
          <a:off x="4166311" y="920"/>
          <a:ext cx="2076436" cy="138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Виртуализация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Облачные вычисления</a:t>
          </a:r>
        </a:p>
      </dsp:txBody>
      <dsp:txXfrm>
        <a:off x="4166311" y="920"/>
        <a:ext cx="2076436" cy="1384290"/>
      </dsp:txXfrm>
    </dsp:sp>
    <dsp:sp modelId="{071F8F58-57CE-431D-BFF2-90F299CEEBAA}">
      <dsp:nvSpPr>
        <dsp:cNvPr id="0" name=""/>
        <dsp:cNvSpPr/>
      </dsp:nvSpPr>
      <dsp:spPr>
        <a:xfrm>
          <a:off x="3101310" y="1709151"/>
          <a:ext cx="1384290" cy="1384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/>
            <a:t>Узел емкости</a:t>
          </a:r>
        </a:p>
      </dsp:txBody>
      <dsp:txXfrm>
        <a:off x="3304035" y="1911876"/>
        <a:ext cx="978840" cy="978840"/>
      </dsp:txXfrm>
    </dsp:sp>
    <dsp:sp modelId="{A9E06690-1AAC-4DB9-B754-3198D4BDEE7C}">
      <dsp:nvSpPr>
        <dsp:cNvPr id="0" name=""/>
        <dsp:cNvSpPr/>
      </dsp:nvSpPr>
      <dsp:spPr>
        <a:xfrm>
          <a:off x="4624030" y="1709151"/>
          <a:ext cx="2076436" cy="138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Аналитика больших данных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Пулы ресурсов объектного хранения</a:t>
          </a:r>
        </a:p>
      </dsp:txBody>
      <dsp:txXfrm>
        <a:off x="4624030" y="1709151"/>
        <a:ext cx="2076436" cy="1384290"/>
      </dsp:txXfrm>
    </dsp:sp>
    <dsp:sp modelId="{4EF381BD-2FF0-4E53-9BF7-591A2786AD62}">
      <dsp:nvSpPr>
        <dsp:cNvPr id="0" name=""/>
        <dsp:cNvSpPr/>
      </dsp:nvSpPr>
      <dsp:spPr>
        <a:xfrm>
          <a:off x="2643591" y="3417381"/>
          <a:ext cx="1384290" cy="1384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/>
            <a:t>Узел флеш-памяти</a:t>
          </a:r>
        </a:p>
      </dsp:txBody>
      <dsp:txXfrm>
        <a:off x="2846316" y="3620106"/>
        <a:ext cx="978840" cy="978840"/>
      </dsp:txXfrm>
    </dsp:sp>
    <dsp:sp modelId="{40384654-C11F-423B-AE6D-BDAFC5E37CD8}">
      <dsp:nvSpPr>
        <dsp:cNvPr id="0" name=""/>
        <dsp:cNvSpPr/>
      </dsp:nvSpPr>
      <dsp:spPr>
        <a:xfrm>
          <a:off x="4166311" y="3417381"/>
          <a:ext cx="2076436" cy="138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Базы данных</a:t>
          </a:r>
        </a:p>
      </dsp:txBody>
      <dsp:txXfrm>
        <a:off x="4166311" y="3417381"/>
        <a:ext cx="2076436" cy="1384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0771C-7699-47A4-9ABD-B50779DA7B97}">
      <dsp:nvSpPr>
        <dsp:cNvPr id="0" name=""/>
        <dsp:cNvSpPr/>
      </dsp:nvSpPr>
      <dsp:spPr>
        <a:xfrm>
          <a:off x="4581937" y="1690790"/>
          <a:ext cx="423517" cy="136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758" y="0"/>
              </a:lnTo>
              <a:lnTo>
                <a:pt x="211758" y="1365843"/>
              </a:lnTo>
              <a:lnTo>
                <a:pt x="423517" y="136584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C51C7-187C-4E33-B964-3A76E9CD1A56}">
      <dsp:nvSpPr>
        <dsp:cNvPr id="0" name=""/>
        <dsp:cNvSpPr/>
      </dsp:nvSpPr>
      <dsp:spPr>
        <a:xfrm>
          <a:off x="4581937" y="1690790"/>
          <a:ext cx="423517" cy="45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758" y="0"/>
              </a:lnTo>
              <a:lnTo>
                <a:pt x="211758" y="455281"/>
              </a:lnTo>
              <a:lnTo>
                <a:pt x="423517" y="45528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7FC10-9E2B-43D1-8C93-486C2EF0F73D}">
      <dsp:nvSpPr>
        <dsp:cNvPr id="0" name=""/>
        <dsp:cNvSpPr/>
      </dsp:nvSpPr>
      <dsp:spPr>
        <a:xfrm>
          <a:off x="4581937" y="1235509"/>
          <a:ext cx="423517" cy="455281"/>
        </a:xfrm>
        <a:custGeom>
          <a:avLst/>
          <a:gdLst/>
          <a:ahLst/>
          <a:cxnLst/>
          <a:rect l="0" t="0" r="0" b="0"/>
          <a:pathLst>
            <a:path>
              <a:moveTo>
                <a:pt x="0" y="455281"/>
              </a:moveTo>
              <a:lnTo>
                <a:pt x="211758" y="455281"/>
              </a:lnTo>
              <a:lnTo>
                <a:pt x="211758" y="0"/>
              </a:lnTo>
              <a:lnTo>
                <a:pt x="4235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2DA23-BEB1-403D-AD50-2DCDEC1A32AC}">
      <dsp:nvSpPr>
        <dsp:cNvPr id="0" name=""/>
        <dsp:cNvSpPr/>
      </dsp:nvSpPr>
      <dsp:spPr>
        <a:xfrm>
          <a:off x="4581937" y="324946"/>
          <a:ext cx="423517" cy="1365843"/>
        </a:xfrm>
        <a:custGeom>
          <a:avLst/>
          <a:gdLst/>
          <a:ahLst/>
          <a:cxnLst/>
          <a:rect l="0" t="0" r="0" b="0"/>
          <a:pathLst>
            <a:path>
              <a:moveTo>
                <a:pt x="0" y="1365843"/>
              </a:moveTo>
              <a:lnTo>
                <a:pt x="211758" y="1365843"/>
              </a:lnTo>
              <a:lnTo>
                <a:pt x="211758" y="0"/>
              </a:lnTo>
              <a:lnTo>
                <a:pt x="423517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8D57D-7B5A-4B36-B8F6-D7B0104BC14D}">
      <dsp:nvSpPr>
        <dsp:cNvPr id="0" name=""/>
        <dsp:cNvSpPr/>
      </dsp:nvSpPr>
      <dsp:spPr>
        <a:xfrm>
          <a:off x="1257283" y="1223139"/>
          <a:ext cx="3324653" cy="935301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Интеллектуальные продукты хранения данных компании Huawei</a:t>
          </a:r>
        </a:p>
      </dsp:txBody>
      <dsp:txXfrm>
        <a:off x="1257283" y="1223139"/>
        <a:ext cx="3324653" cy="935301"/>
      </dsp:txXfrm>
    </dsp:sp>
    <dsp:sp modelId="{348C7642-B083-4C42-B2DB-E5AE8DABC1A3}">
      <dsp:nvSpPr>
        <dsp:cNvPr id="0" name=""/>
        <dsp:cNvSpPr/>
      </dsp:nvSpPr>
      <dsp:spPr>
        <a:xfrm>
          <a:off x="5005454" y="2014"/>
          <a:ext cx="2117587" cy="645864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СХД на </a:t>
          </a:r>
          <a:r>
            <a:rPr lang="ru-RU" sz="1600" kern="1200" dirty="0" err="1">
              <a:solidFill>
                <a:schemeClr val="tx1"/>
              </a:solidFill>
            </a:rPr>
            <a:t>флеш</a:t>
          </a:r>
          <a:r>
            <a:rPr lang="ru-RU" sz="1600" kern="1200" dirty="0">
              <a:solidFill>
                <a:schemeClr val="tx1"/>
              </a:solidFill>
            </a:rPr>
            <a:t>-накопителях</a:t>
          </a:r>
        </a:p>
      </dsp:txBody>
      <dsp:txXfrm>
        <a:off x="5005454" y="2014"/>
        <a:ext cx="2117587" cy="645864"/>
      </dsp:txXfrm>
    </dsp:sp>
    <dsp:sp modelId="{D61EDA54-D082-48C9-8DD5-1C387D45C940}">
      <dsp:nvSpPr>
        <dsp:cNvPr id="0" name=""/>
        <dsp:cNvSpPr/>
      </dsp:nvSpPr>
      <dsp:spPr>
        <a:xfrm>
          <a:off x="5005454" y="912577"/>
          <a:ext cx="2117587" cy="645864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Гибридная </a:t>
          </a:r>
          <a:r>
            <a:rPr lang="ru-RU" sz="1600" kern="1200" dirty="0" smtClean="0">
              <a:solidFill>
                <a:schemeClr val="tx1"/>
              </a:solidFill>
            </a:rPr>
            <a:t/>
          </a:r>
          <a:br>
            <a:rPr lang="ru-RU" sz="1600" kern="1200" dirty="0" smtClean="0">
              <a:solidFill>
                <a:schemeClr val="tx1"/>
              </a:solidFill>
            </a:rPr>
          </a:br>
          <a:r>
            <a:rPr lang="ru-RU" sz="1600" kern="1200" dirty="0" err="1" smtClean="0">
              <a:solidFill>
                <a:schemeClr val="tx1"/>
              </a:solidFill>
            </a:rPr>
            <a:t>флеш</a:t>
          </a:r>
          <a:r>
            <a:rPr lang="ru-RU" sz="1600" kern="1200" dirty="0" smtClean="0">
              <a:solidFill>
                <a:schemeClr val="tx1"/>
              </a:solidFill>
            </a:rPr>
            <a:t>-СХД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005454" y="912577"/>
        <a:ext cx="2117587" cy="645864"/>
      </dsp:txXfrm>
    </dsp:sp>
    <dsp:sp modelId="{9374CAC0-99B7-4E31-B4C3-946C92506BE3}">
      <dsp:nvSpPr>
        <dsp:cNvPr id="0" name=""/>
        <dsp:cNvSpPr/>
      </dsp:nvSpPr>
      <dsp:spPr>
        <a:xfrm>
          <a:off x="5005454" y="1823139"/>
          <a:ext cx="2117587" cy="645864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Распределенная </a:t>
          </a:r>
          <a:r>
            <a:rPr lang="ru-RU" sz="1600" kern="1200" dirty="0" smtClean="0">
              <a:solidFill>
                <a:schemeClr val="tx1"/>
              </a:solidFill>
            </a:rPr>
            <a:t>СХД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005454" y="1823139"/>
        <a:ext cx="2117587" cy="645864"/>
      </dsp:txXfrm>
    </dsp:sp>
    <dsp:sp modelId="{FCB8A75B-A625-423D-9DA1-CFFE1CDAFB97}">
      <dsp:nvSpPr>
        <dsp:cNvPr id="0" name=""/>
        <dsp:cNvSpPr/>
      </dsp:nvSpPr>
      <dsp:spPr>
        <a:xfrm>
          <a:off x="5005454" y="2733702"/>
          <a:ext cx="2117587" cy="645864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Граничная </a:t>
          </a:r>
          <a:r>
            <a:rPr lang="ru-RU" sz="1600" kern="1200" dirty="0" smtClean="0">
              <a:solidFill>
                <a:schemeClr val="tx1"/>
              </a:solidFill>
            </a:rPr>
            <a:t>СХД (</a:t>
          </a:r>
          <a:r>
            <a:rPr lang="ru-RU" sz="1600" kern="1200" dirty="0" err="1" smtClean="0">
              <a:solidFill>
                <a:schemeClr val="tx1"/>
              </a:solidFill>
            </a:rPr>
            <a:t>FusionCube</a:t>
          </a:r>
          <a:r>
            <a:rPr lang="ru-RU" sz="1600" kern="1200" dirty="0">
              <a:solidFill>
                <a:schemeClr val="tx1"/>
              </a:solidFill>
            </a:rPr>
            <a:t>)</a:t>
          </a:r>
        </a:p>
      </dsp:txBody>
      <dsp:txXfrm>
        <a:off x="5005454" y="2733702"/>
        <a:ext cx="2117587" cy="645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31-Mar-21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43151"/>
            <a:ext cx="5580062" cy="311764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7" y="4300483"/>
            <a:ext cx="5580063" cy="5418958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704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432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pos="220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21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системе хранения данных используется специальная операционная система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OS, реализующая управление аппаратным обеспечением и поддержку работы программного обеспечения.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Программное обеспечение для поддержки основных функций реализует основные функции хранения данных и операции чтения и записи.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Программное обеспечение для поддержки дополнительных функций предоставляет расширенные функции, такие как резервное копирование, аварийное восстановление и оптимизация производительности.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Программное обеспечение для поддержки функций управления выполняет управление системой хранения данных.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Программное обеспечение терминала техобслуживания используется для настройки и технического обслуживания системы. На терминале техобслуживания может использоваться такое ПО, как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SmartKit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На сервере приложений используется такое программное обеспечение, как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BCManager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UltraPath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6094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 ключевым особенностям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FlashLink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® относятся: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Интеллектуальная многоядерная технология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системе хранения данных используются процессоры, разработанные компанией Huawei, и по количеству процессоров и ядер процессоров на контроллер, которые можно задействовать в СХД, она превосходит другие системы в отрасли. Интеллектуальная многоядерная технология позволяет линейно наращивать производительность хранилища путем добавления процессоров и ядер.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Обеспечение эффективной работы RAID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системе хранения данных используется механизм записи с полной полосой перенаправления при записи (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Redirect-On-Write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ROW), в процессе которой все новые данные записываются в новые блоки, а не перезаписываются поверх старых данных в существующих блоках. Это значительно снижает нагрузку на процессоры контроллеров и нагрузку чтения/записи на SSD в процессе записи, повышая производительность системы на различных уровнях RAID.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Разделение горячих и холодных данных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Система хранения данных способна идентифицировать и разделять горячие и холодные данные для повышения эффективности очистки памяти, сокращения количества циклов записи/стирания (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Program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/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Erase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P/E) на SSD и продления срока службы SSD.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Гарантированно низкая задержка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системе хранения данных используются твердотельные накопители последнего поколения, разработанные компанией Huawei, и более быстрый протокол для оптимизации обработки ввода-вывода и обеспечения гарантированно низкой задержки ввода-вывода.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75118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Проблемы: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Со стремительным развитием мобильного Интернета динамически растет число транзакций и увеличивается потребность продуктивного глубокого анализа огромных объемов клиентских данных. Все это требует эффективного процесса сбора информации, анализа, объединения и извлечения полезных сведений для формирования стратегии,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ориентированной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на обработку данных. Традиционным ИТ-системам, которые не справляются с постоянно растущей нагрузкой, требуется модернизация. Например, обработка данных и интеграция данных из разных хранилищ в системах учета и управления ресурсами крупных банков и предприятий занимает несколько часов. Таким образом, возникает задержка при анализе операций и обработке запросов на обслуживание.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Решение: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 этими проблемами способно справиться высокопроизводительное решение Huawei на базе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флеш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-памяти. Высокоскоростные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флеш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-системы хранения данных обеспечивают эффективную работу различных критически важных приложений и сервисов (например, базы данных системных транзакций). Время обработки данных сокращается более чем в два раза, существенно сокращается время отклика системы, а также в несколько раз повышается эффективность предоставления сервисов.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033055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090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Гибридная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флеш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-система хранения данных 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сочетает в себе мощную аппаратную структуру и интегрированную архитектуру, объединяющую сервисы файлового и блочного хранения с передовыми технологиями применения и защиты данных. Данная СХД удовлетворяет требования к высокой производительности, масштабируемости, надежности и доступности хранилищ, предъявляемые средними и крупными предприятиями.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431933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Конвергентное хранение: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Конвергенция технологий хранения SAN и NAS.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Поддержка сетевых протоколов хранения, таких как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iSCSI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Fibre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Channel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NFS, CIFS и FTP.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Высокая производительность: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Непревзойденную производительность хранилища обеспечивают высокопроизводительный процессор, высокоскоростная кэш-память большой емкости и различные интерфейсные модули с высокой пропускной способностью.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Кроме того,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функция ускорения SSD значительно повышает производительность хранилища.</a:t>
            </a:r>
            <a:endParaRPr lang="ru-RU" sz="9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Гибкая масштабируемость: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Поддержка различных типов дисков.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Поддержка различных интерфейсных модулей.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Поддержка таких технологий, как горизонтальное масштабирование.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Высокая надежность:</a:t>
            </a:r>
          </a:p>
          <a:p>
            <a:pPr lvl="1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Полносвязная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(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full-mesh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) архитектура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SmartMatrix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резервирование всех компонентов, поддержка работы в режиме «активный-активный» и RAID 2.0+.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Различные технологии защиты данных, такие как защита от сбоев питания, предварительное копирование данных, использование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коффер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-дисков и восстановление поврежденных секторов.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512135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64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Конвергенция технологий хранения SAN и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NAS.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Одна система хранения поддерживает как сервисы SAN, так и сервисы NAS, позволяя им совместно использовать ресурсы устройства хранения. Хосты могут получать доступ к любому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LUNу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или файловой системе через внешний порт любого контроллера. На протяжении жизненного цикла горячие данные постепенно становятся холодными. Если холодные данные занимают кэш-память или твердотельные накопители в течение длительного времени, ценные ресурсы растрачиваются впустую, и это сказывается на производительности системы хранения. Для гибкого распределения места на носителях в фоновом режиме в системе хранения данных предусмотрена интеллектуальная технология многоуровневого хранения.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Интеллектуальную технологию многоуровневого хранения необходимо развертывать на устройстве, поддерживающем различные типы носителей. Мониторинг данных осуществляется в режиме реального времени. Данные, к которым не осуществляется доступ в течение длительного времени, помечаются как «холодные» и постепенно переносятся с высокопроизводительных носителей на низкоскоростные, что гарантирует отсутствие задержки отклика сервисов от устройств. Если холодные данные снова становятся горячими, их можно быстро переместить на высокопроизводительный носитель, что обеспечивает стабильную работу системы.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Политики переноса данных могут запускаться вручную или автоматически.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408681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Гибридная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флеш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-система хранения данных 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объединяет технологии SAN и NAS и поддерживает различные протоколы хранения. Такая система подходит для широкого диапазона сценариев общего назначения, в том числе для предоставления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госуслуг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финансовых и телекоммуникационных сервисов, обеспечения работы производства, а также реализации функций резервного копирования и аварийного восстановления данных.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596299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1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Балансировка нагрузки между контроллерами</a:t>
            </a:r>
          </a:p>
          <a:p>
            <a:pPr lvl="0"/>
            <a:r>
              <a:rPr lang="ru-RU" sz="11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RPO = 0 и RTO ≈ 0 для критически важных сервисов</a:t>
            </a:r>
          </a:p>
          <a:p>
            <a:pPr lvl="0"/>
            <a:r>
              <a:rPr lang="ru-RU" sz="11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Конвергенция SAN и </a:t>
            </a:r>
            <a:r>
              <a:rPr lang="ru-RU" sz="11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NAS. </a:t>
            </a:r>
            <a:r>
              <a:rPr lang="ru-RU" sz="11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Сервисы SAN и NAS, работающие в режиме «активный-активный», могут быть развернуты на одном устройстве. При отказе одного контроллера поддерживается локальное переключение.</a:t>
            </a:r>
          </a:p>
          <a:p>
            <a:pPr lvl="0"/>
            <a:r>
              <a:rPr lang="ru-RU" sz="11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Решения, обеспечивающие бесперебойное обслуживание клиентов</a:t>
            </a:r>
          </a:p>
          <a:p>
            <a:pPr lvl="0"/>
            <a:r>
              <a:rPr lang="ru-RU" sz="11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Решение «активный-активный» может использоваться в таких отраслях, как здравоохранение, финансы и социальная защита</a:t>
            </a:r>
            <a:r>
              <a:rPr lang="ru-RU" sz="11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  <a:endParaRPr lang="ru-RU" sz="11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83136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791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146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Появление технологий облачных вычислений и искусственного интеллекта привело к экспоненциальному росту данных. Новые приложения, такие как высокоскоростная связь 5G, видео высокой четкости (HD) 4K/8K, автономное вождение и аналитика больших данных, повышают требования к хранению данных.</a:t>
            </a:r>
          </a:p>
          <a:p>
            <a:pPr lvl="0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100D — это распределенная система хранения данных с возможностями горизонтального масштабирования, которая отвечает сегодняшним и будущим запросам любого предприятия. Облачная инфраструктура в основе решения обеспечивает эластичное расширение сервисов по запросу и надежную работу важных корпоративных приложений.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90556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Блочное хранилище предоставляет стандартные интерфейсы SCSI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iSCSI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Это идеальная платформа для хранения данных частных облаков, контейнеров, платформ виртуализации и приложений баз данных.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Хранилище HDFS обеспечивает независимое решение для хранения и вычислений больших данных с собственной системой HDFS. Его интеллектуальное многоуровневое хранение снижает совокупную стоимость владения и обеспечивает стабильно высокое качество обслуживания пользователей.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Объектное хранилище поддерживает основные экосистемы облачных вычислений со стандартными API-интерфейсами объектного хранилища для хранения контента, резервного копирования и архивирования данных в облаке, а также реализации хранения данных в публичном облаке.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Файловое хранилище поддерживает протокол NFS, чтобы предоставлять пользователям общие файловые сервисы.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100293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Вычислительная платформа:</a:t>
            </a:r>
          </a:p>
          <a:p>
            <a:pPr lvl="1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Arm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(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Kunpeng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):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100D P100,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100D C100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100D F100.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x86 (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Intel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):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100D P110,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100D C110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100D F110.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5135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Горизонтально масштабируемая система файлового хранения 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9000 — распределенная платформа хранения файлов, предназначенная для использования в сценариях больших данных. 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9000 поддерживает следующие функции: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Использует распределенную файловую систему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DFS, разработанную Huawei, для хранения больших объемов неструктурированных данных и обеспечения единого глобального пространства имен.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Поддерживает взаимосвязь с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FusionInsight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Hadoop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Cloudera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Hadoop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разработанными на базе компонентов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Hadoop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с открытым исходным кодом, помогая пользователям легко создавать платформы анализа больших данных корпоративного уровня.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Предоставляет возможность расширения протокола NFS. Данная возможность позволит настроить несколько сетевых портов и установить подключаемый модуль оптимизации протокола NFS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DFSClient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на NFS-клиенте, чтобы реализовать одновременное соединение и оптимизацию кэша нескольких сетевых портов, значительно улучшив производительность одного клиента.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589601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Уровень интерфейсов хранения предоставляет стандартные интерфейсы для доступа приложений к системе хранения и поддерживает протоколы SCSI,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iSCSI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объектного хранения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Hadoop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Уровень сервисов хранения предоставляет сервисы блочного, объектного и HDFS-хранения, а также расширенные функции корпоративного уровня.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Уровень механизмов хранения использует интерфейс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Plog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механизм записи с перенаправлением при записи (ROW) в специальный файл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append-only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для обеспечения возможностей многократного копирования, избыточности с помощью алгоритма EC, восстановления данных и балансировки нагрузки, управления дисками и чтения/записи данных.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Управление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хранилищем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обеспечивает выполнение операций по эксплуатации и техобслуживанию системы, а также предоставляет такие функции, как установка и развертывание системы, конфигурирование сервисов, управление устройствами, создание отчетов об аварийных сигналах, мониторинг, обновление и расширение.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513356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Например, 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100D применяется в следующих сценариях: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Частное облако и виртуализация</a:t>
            </a:r>
          </a:p>
          <a:p>
            <a:pPr lvl="2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100D — это огромное число пулов с выделяемыми по запросу ресурсами хранения данных. Решение обеспечивает эластичное расширение емкости хранения в виртуальных и частных облачных средах, повышает эффективность развертывания, расширения, а также эксплуатации и техобслуживания (O&amp;M) с использованием серверов общего назначения. Решение можно применять для формирования облака доступа к данным в финансовой организации или интернет-компании, облака тестирования и разработок, поддержки работы облачных сервисов, формирования межкорпоративного пула облачных ресурсов в крупных доменах операторов связи и облака электронного правительства.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Базы данных критически важных приложений</a:t>
            </a:r>
          </a:p>
          <a:p>
            <a:pPr lvl="2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Распределенное хранение в режиме «активный-активный» и стабильно низкая задержка — все это характеризует 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100D как решение корпоративного класса, которое обеспечит эффективную и надежную работу хранилищ и критически важных баз данных, включая обработку транзакций в реальном времени (OLTP) и оперативную аналитическую обработку (OLAP).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082734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476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— это платформа ИТ-инфраструктуры, основанная на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гиперконвергентной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архитектуре. Готовое решение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включает вычислительные, сетевые и запоминающие устройства, что избавляет пользователей от необходимости покупать дополнительные устройства хранения данных или сетевые устройства. В комплект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объединяющий серверы и хранилище, предварительно интегрируется механизм распределенного хранения, платформа виртуализации и программное обеспечение для управления облаком. Решение поддерживает планирование ресурсов по запросу и линейное расширение. Главным образом, решение используется в сценариях центров обработки данных с несколькими видами гибридных нагрузок, таких как базы данных, облачные рабочие места, контейнеры и виртуализация.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1000 — решение граничной ИТ-инфраструктуры с интегрированной конструкцией. Поставляется в виде интегрированного шкафа. Как правило,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1000 используется в периферийных центрах обработки данных и в сценариях граничных вычислений в вертикальных отраслях, таких как заправочные станции, кампусы, угольные шахты и электрические сети. Развертывание платформы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Center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осуществляется для удаленного централизованного управления решениями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1000, развернутыми в офисах. В сочетании с интерфейсом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Center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Vision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решение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1000 предлагает интегрированные шкафы, развертывание сервисов, управление O&amp;M и централизованные операции по устранению неисправностей. Это значительно сокращает сроки развертывания и снижает затраты на эксплуатацию и техническое обслуживание.</a:t>
            </a:r>
          </a:p>
          <a:p>
            <a:pPr lvl="0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Гиперконвергентная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инфраструктура (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Hyper-Converged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Infrastructure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HCI) — это набор устройств,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объединяющий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только вычислительные и сетевые ресурсы, ресурсы хранения и виртуализации серверов, но и такие элементы, как программное обеспечение для резервного копирования, технология мгновенных снимков, функции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дедупликации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поточного сжатия данных. Для реализации модульного горизонтального масштабирования и формирования единого пула ресурсов поддерживается объединение нескольких наборов устройств в сеть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  <a:endParaRPr lang="ru-RU" sz="9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257493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Линейка продуктов:</a:t>
            </a:r>
          </a:p>
          <a:p>
            <a:pPr lvl="1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Блейд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-сервер: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например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Huawei E9000, объединяющий вычислительные ресурсы, сетевые ресурсы и ресурсы хранения. E9000 предоставляет пространство 12U для установки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блейд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-серверов серии E9000, узлов хранения и узлов расширения емкости.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Высокоплотный сервер: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например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Huawei X6800 и X6000, отличающиеся высокой плотностью узлов. Huawei X6800 — это сервер высотой 4U с четырьмя узлами, а Huawei X6000 — сервер высотой 2U с четырьмя узлами.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Стоечный сервер: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например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сервер Huawei серии RH или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TaiShan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TaiShan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2280 — это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двухсокетный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стоечный сервер высотой 2U. Он отличается высокопроизводительными вычислениями, хранилищем большой емкости, низким энергопотреблением, простотой управления и удобством развертывания. Идеально подходит для реализации интернет-приложений и корпоративных приложений, распределенного хранения данных, облачных вычислений, обработки и хранения больших данных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  <a:endParaRPr lang="ru-RU" sz="9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87197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320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63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Распределенная система хранения данных представляет собой пакет программного обеспечения для распределенного блочного хранения, который устанавливается на сервере для виртуализации всех локальных дисков этого сервера в пул ресурсов хранения. Это позволяет предоставлять услуги блочного хранения данных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  <a:endParaRPr lang="ru-RU" sz="9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211431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Аппаратное обеспечение решения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включает в себя серверы, коммутаторы, твердотельные накопители и источники бесперебойного питания (ИБП).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Программное обеспечение решения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включает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Builder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FusionCube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Center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программное обеспечение для аварийного восстановления и резервного копирования данных, а также программное обеспечение для распределенного хранения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  <a:endParaRPr lang="ru-RU" sz="9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400380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Автоматическое конфигурирование и запуск. Полнофункциональный периферийный центр обработки данных, поставка в виде интегрированного шкафа, отсутствие необходимости настройки на площадке, автоматическая настройка и запуск.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Автоматическая эксплуатация. Унифицированное и централизованное управление периферийными центрами обработки данных, не требующее присутствия специально обученного персонала, что значительно снижает затраты на эксплуатацию и техническое обслуживание.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Синергия облачных и периферийных вычислений. Экосистема корпоративных приложений, построенная на основе облака, позволяет быстро доставлять приложения из центрального центра обработки данных в периферийные центры обработки данных, ускоряя внедрение инновационных сервисов для клиентов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  <a:endParaRPr lang="ru-RU" sz="9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671432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1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Ответ:</a:t>
            </a:r>
          </a:p>
          <a:p>
            <a:pPr lvl="1"/>
            <a:r>
              <a:rPr lang="ru-RU" sz="11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200289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1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Ответы:</a:t>
            </a:r>
          </a:p>
          <a:p>
            <a:pPr lvl="1"/>
            <a:r>
              <a:rPr lang="ru-RU" sz="11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ABCD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119577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189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Обучающее приложение Huawei</a:t>
            </a:r>
          </a:p>
          <a:p>
            <a:pPr lvl="1"/>
            <a:r>
              <a:rPr lang="ru-RU" sz="900" dirty="0"/>
              <a:t>Содержит огромную библиотеку сертифицированных обучающих видео Huawei.</a:t>
            </a:r>
          </a:p>
          <a:p>
            <a:pPr lvl="0"/>
            <a:r>
              <a:rPr lang="ru-RU" sz="900" dirty="0"/>
              <a:t>Приложение техподдержки </a:t>
            </a:r>
            <a:r>
              <a:rPr lang="ru-RU" sz="900" dirty="0" smtClean="0"/>
              <a:t>Huawei </a:t>
            </a:r>
            <a:r>
              <a:rPr lang="ru-RU" sz="900" dirty="0" err="1" smtClean="0"/>
              <a:t>Enterprise</a:t>
            </a:r>
            <a:endParaRPr lang="ru-RU" sz="900" dirty="0"/>
          </a:p>
          <a:p>
            <a:pPr lvl="1"/>
            <a:r>
              <a:rPr lang="ru-RU" sz="900" dirty="0"/>
              <a:t>Охватывает все популярные документы, примеры из практики применения и новости по продуктам Huawei. Пользователи могут быстро осуществлять запрос информации о командах, аварийных сигналах и запасных частях. Кроме того, отсканировав QR-код, пользователи могут использовать данное приложение для просмотра информации об устройстве. Простые и интуитивно понятные </a:t>
            </a:r>
            <a:r>
              <a:rPr lang="ru-RU" sz="900" dirty="0" err="1"/>
              <a:t>видеоруководства</a:t>
            </a:r>
            <a:r>
              <a:rPr lang="ru-RU" sz="900" dirty="0"/>
              <a:t> обеспечивают круглосуточную техническую поддержку корпоративным пользователям.</a:t>
            </a:r>
          </a:p>
          <a:p>
            <a:pPr lvl="0"/>
            <a:r>
              <a:rPr lang="ru-RU" sz="900" dirty="0"/>
              <a:t>Сервисное приложение Huawei </a:t>
            </a:r>
            <a:r>
              <a:rPr lang="ru-RU" sz="900" dirty="0" err="1"/>
              <a:t>Enterprise</a:t>
            </a:r>
            <a:endParaRPr lang="ru-RU" sz="900" dirty="0"/>
          </a:p>
          <a:p>
            <a:pPr lvl="1"/>
            <a:r>
              <a:rPr lang="ru-RU" sz="900" dirty="0"/>
              <a:t>Предоставляет универсальные мобильные ИКТ-порталы для клиентов и партнеров, обеспечивающие информацию о комплексных продуктах и решениях Huawei для корпоративных пользователей в любое время и в любом месте.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5916496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Популярные инструменты</a:t>
            </a:r>
          </a:p>
          <a:p>
            <a:pPr lvl="1"/>
            <a:r>
              <a:rPr lang="ru-RU" sz="900" dirty="0" err="1"/>
              <a:t>HedEx</a:t>
            </a:r>
            <a:r>
              <a:rPr lang="ru-RU" sz="900" dirty="0"/>
              <a:t> </a:t>
            </a:r>
            <a:r>
              <a:rPr lang="ru-RU" sz="900" dirty="0" err="1"/>
              <a:t>Lite</a:t>
            </a:r>
            <a:r>
              <a:rPr lang="ru-RU" sz="900" dirty="0"/>
              <a:t> — инструмент Huawei для управления документацией по продуктам. Позволяет пользователям просматривать, осуществлять поиск, обновлять и управлять документацией по продуктам.</a:t>
            </a:r>
          </a:p>
          <a:p>
            <a:pPr lvl="1"/>
            <a:r>
              <a:rPr lang="ru-RU" sz="900" dirty="0" err="1"/>
              <a:t>eStor</a:t>
            </a:r>
            <a:r>
              <a:rPr lang="ru-RU" sz="900" dirty="0"/>
              <a:t> — платформа графического моделирования систем хранения данных. Платформа имитирует </a:t>
            </a:r>
            <a:r>
              <a:rPr lang="ru-RU" sz="900" dirty="0" err="1"/>
              <a:t>флеш</a:t>
            </a:r>
            <a:r>
              <a:rPr lang="ru-RU" sz="900" dirty="0"/>
              <a:t>-устройства Huawei </a:t>
            </a:r>
            <a:r>
              <a:rPr lang="ru-RU" sz="900" dirty="0" err="1"/>
              <a:t>OceanStor</a:t>
            </a:r>
            <a:r>
              <a:rPr lang="ru-RU" sz="900" dirty="0"/>
              <a:t>, чтобы помочь специалистам в области ИКТ и клиентам познакомиться с продуктами хранения Huawei и быстро освоить необходимые операции.</a:t>
            </a:r>
          </a:p>
          <a:p>
            <a:pPr lvl="1"/>
            <a:r>
              <a:rPr lang="ru-RU" sz="900" dirty="0"/>
              <a:t>Центр инструментов сетевой документации — инструмент для подготовки документации по сетевым продуктам. Помогает при проведении тендеров, планировании сети, реализации проектов, модернизации и техническом обслуживании.</a:t>
            </a:r>
          </a:p>
          <a:p>
            <a:pPr lvl="1"/>
            <a:r>
              <a:rPr lang="ru-RU" sz="900" dirty="0"/>
              <a:t>Помощник по информационным запросам позволяет запрашивать информацию о командах и аварийных сигналах для продуктов Huawei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766074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94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76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7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Dorado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— это новое поколение высокопроизводительных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флеш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-систем хранения данных, предназначенных для развертывания в средних и крупных центрах обработки данных и реализации критически важных бизнес-приложений. Системы отвечают высоким требованиям к производительности, надежности и эффективности, предъявляемым средними и крупными предприятиями (такими как корпоративными, виртуальными и облачными центрами обработки данных) и ориентированы на обеспечение непрерывной работы основных сервисов. Усовершенствованная аппаратная конструкция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Dorado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сквозное ускорение работы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флеш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-памяти и интеллектуальное управление СХД обеспечивают предприятиям высококачественные сервисы хранения данных, которые соответствуют требованиям различных корпоративных приложений, включая крупномасштабные базы данных OLTP/OLAP, облачные вычисления, виртуализацию серверов и виртуальные рабочие столы.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71854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сбалансированной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полносвязной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архитектуре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SmartMatrix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3.0 используется высокоскоростная пассивная объединительная плата на базе коммутационной матрицы. Это позволяет подключить несколько контроллерных узлов. Интерфейсные модули подключаются к объединительной плате в режиме полного совместного использования, что позволяет хостам получать доступ к любому контроллеру через любой порт. Архитектура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SmartMatrix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обеспечивает тесное взаимодействие контроллерных узлов и упрощает модель программного обеспечения,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гарантируя высокоточную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балансировку в режиме «активный-активный», высокую эффективность, низкую задержку и совместные операции.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Алгоритм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FlashLink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® обеспечивает высокий уровень параллелизма операций ввода-вывода в секунду (IOPS) и стабильно низкую задержку.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FlashLink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® предлагает набор механизмов для оптимизации работы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флеш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-накопителей. Данный алгоритм устанавливает связь между процессорами контроллеров и процессорами твердотельных накопителей, координируя работу алгоритмов SSD между этими процессорами и обеспечивая высокую системную производительность и надежность.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твердотельных накопителях в качестве постоянного запоминающего устройства используется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флеш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-память NAND. По сравнению с традиционными жесткими дисками твердотельные накопители отличаются высокой скоростью, низкими энергопотреблением и задержкой. Кроме того, они имеют более компактные размеры и меньший вес, а также повышенную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ударопрочность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Высокая производительность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Конфигурация, включающая только твердотельные накопители (SSD),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отличается высокой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скоростью операций ввода-вывода в секунду (IOPS) и низкой задержкой.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Поддержка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FlashLink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® обеспечивает интеллектуальную многоядерную архитектуру, эффективный RAID, разделение горячих и холодных данных и низкую задержку.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23469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Поддерживает напряжение питания переменного тока от 100 В до 240 В и высокое напряжение постоянного тока 240 В. Перед заменой BBU модуль питания необходимо извлечь. Перед заменой модуля питания извлекать BBU не требуется.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Типы: SAS 12 Гбит/с;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Fibre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Channel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32 Гбит/с, 16 Гбит/с и 8 Гбит/с; 25GE, 10GE, 40GE, 100GE, GE; горизонтально масштабируемый интерфейсный модуль (только слот 2).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Архитектура: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Аппаратная платформа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Pangea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V6 ARM.</a:t>
            </a:r>
          </a:p>
          <a:p>
            <a:pPr lvl="1"/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ЦП серии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Kunpeng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920.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Форм-фактор 2U, интеграция дисков и контроллеров.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Поддержка 25 контроллерных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модулей размером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2,5 дюйма и 36 контроллерных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модулей </a:t>
            </a:r>
            <a:r>
              <a:rPr lang="ru-RU" sz="900" baseline="0" dirty="0" err="1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NVMe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размером с ладонь.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Два контроллера, работающих в режиме «активный-активный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».</a:t>
            </a:r>
            <a:endParaRPr lang="ru-RU" sz="9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915718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45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en-US" altLang="zh-CN" dirty="0" smtClean="0"/>
              <a:t>Click to Edit Title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en-US" altLang="zh-CN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8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marL="0" marR="0" indent="0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marL="302279" marR="0" lvl="0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dirty="0" smtClean="0"/>
              <a:t>More information for trainees</a:t>
            </a:r>
            <a:endParaRPr lang="zh-CN" altLang="en-US" dirty="0" smtClean="0"/>
          </a:p>
          <a:p>
            <a:endParaRPr lang="zh-CN" altLang="en-US" dirty="0"/>
          </a:p>
        </p:txBody>
      </p:sp>
      <p:cxnSp>
        <p:nvCxnSpPr>
          <p:cNvPr id="12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81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8428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Дополнительная информация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9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24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203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Рекомендации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#标题和内容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484312"/>
            <a:ext cx="10728326" cy="4443243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10387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*#标题和内容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052514"/>
            <a:ext cx="10728326" cy="4875042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33010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0" orient="horz" pos="66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#仅标题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31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*#仅标题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5361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42AF307D-40F4-EC4C-9108-79E948007529}"/>
              </a:ext>
            </a:extLst>
          </p:cNvPr>
          <p:cNvSpPr txBox="1"/>
          <p:nvPr userDrawn="1"/>
        </p:nvSpPr>
        <p:spPr>
          <a:xfrm>
            <a:off x="506902" y="2526776"/>
            <a:ext cx="7164914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940" dirty="0" smtClean="0">
                <a:solidFill>
                  <a:schemeClr val="tx1"/>
                </a:solidFill>
              </a:rPr>
              <a:t>Спасибо за внимание!</a:t>
            </a:r>
            <a:endParaRPr lang="en-US" sz="49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336859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История изменений</a:t>
            </a:r>
            <a:endParaRPr lang="zh-CN" altLang="en-US" sz="3500" b="0" baseline="0" dirty="0" smtClean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для печати</a:t>
            </a:r>
            <a:endParaRPr lang="zh-CN" altLang="en-US" sz="2800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57096179"/>
              </p:ext>
            </p:extLst>
          </p:nvPr>
        </p:nvGraphicFramePr>
        <p:xfrm>
          <a:off x="1007534" y="1383305"/>
          <a:ext cx="10165988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7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Код курса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Продукт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Версия продукта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  <a:cs typeface="+mn-cs"/>
                        </a:rPr>
                        <a:t>Версия курса</a:t>
                      </a:r>
                      <a:endParaRPr kumimoji="1" lang="en-US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84865622"/>
              </p:ext>
            </p:extLst>
          </p:nvPr>
        </p:nvGraphicFramePr>
        <p:xfrm>
          <a:off x="1007533" y="2680416"/>
          <a:ext cx="1017714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3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Составлено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0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Дата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0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Проверено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0" marR="0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Новый документ</a:t>
                      </a:r>
                      <a:r>
                        <a:rPr kumimoji="1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/>
                      </a:r>
                      <a:b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</a:b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Обновление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0" marR="0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954509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Код курса</a:t>
            </a:r>
            <a:endParaRPr lang="en-US" altLang="zh-CN" dirty="0"/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954509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Продукт</a:t>
            </a:r>
            <a:endParaRPr lang="en-US" altLang="zh-CN" dirty="0"/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954509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3" y="1954509"/>
            <a:ext cx="2089190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239574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239574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239574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239574"/>
            <a:ext cx="20107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="" xmlns:a16="http://schemas.microsoft.com/office/drawing/2014/main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75873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="" xmlns:a16="http://schemas.microsoft.com/office/drawing/2014/main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75873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45" name="文本占位符 7">
            <a:extLst>
              <a:ext uri="{FF2B5EF4-FFF2-40B4-BE49-F238E27FC236}">
                <a16:creationId xmlns="" xmlns:a16="http://schemas.microsoft.com/office/drawing/2014/main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75873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6" name="文本占位符 7">
            <a:extLst>
              <a:ext uri="{FF2B5EF4-FFF2-40B4-BE49-F238E27FC236}">
                <a16:creationId xmlns="" xmlns:a16="http://schemas.microsoft.com/office/drawing/2014/main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758738"/>
            <a:ext cx="201616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="" xmlns:a16="http://schemas.microsoft.com/office/drawing/2014/main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227621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8" name="文本占位符 7">
            <a:extLst>
              <a:ext uri="{FF2B5EF4-FFF2-40B4-BE49-F238E27FC236}">
                <a16:creationId xmlns="" xmlns:a16="http://schemas.microsoft.com/office/drawing/2014/main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227621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="" xmlns:a16="http://schemas.microsoft.com/office/drawing/2014/main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227621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0" name="文本占位符 7">
            <a:extLst>
              <a:ext uri="{FF2B5EF4-FFF2-40B4-BE49-F238E27FC236}">
                <a16:creationId xmlns="" xmlns:a16="http://schemas.microsoft.com/office/drawing/2014/main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227621"/>
            <a:ext cx="203980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="" xmlns:a16="http://schemas.microsoft.com/office/drawing/2014/main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731677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2" name="文本占位符 7">
            <a:extLst>
              <a:ext uri="{FF2B5EF4-FFF2-40B4-BE49-F238E27FC236}">
                <a16:creationId xmlns="" xmlns:a16="http://schemas.microsoft.com/office/drawing/2014/main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731677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53" name="文本占位符 7">
            <a:extLst>
              <a:ext uri="{FF2B5EF4-FFF2-40B4-BE49-F238E27FC236}">
                <a16:creationId xmlns="" xmlns:a16="http://schemas.microsoft.com/office/drawing/2014/main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731677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4" name="文本占位符 7">
            <a:extLst>
              <a:ext uri="{FF2B5EF4-FFF2-40B4-BE49-F238E27FC236}">
                <a16:creationId xmlns="" xmlns:a16="http://schemas.microsoft.com/office/drawing/2014/main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731677"/>
            <a:ext cx="200442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="" xmlns:a16="http://schemas.microsoft.com/office/drawing/2014/main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19972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6" name="文本占位符 7">
            <a:extLst>
              <a:ext uri="{FF2B5EF4-FFF2-40B4-BE49-F238E27FC236}">
                <a16:creationId xmlns="" xmlns:a16="http://schemas.microsoft.com/office/drawing/2014/main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19972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="" xmlns:a16="http://schemas.microsoft.com/office/drawing/2014/main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19972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8" name="文本占位符 7">
            <a:extLst>
              <a:ext uri="{FF2B5EF4-FFF2-40B4-BE49-F238E27FC236}">
                <a16:creationId xmlns="" xmlns:a16="http://schemas.microsoft.com/office/drawing/2014/main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199729"/>
            <a:ext cx="2016221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="" xmlns:a16="http://schemas.microsoft.com/office/drawing/2014/main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70378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60" name="文本占位符 7">
            <a:extLst>
              <a:ext uri="{FF2B5EF4-FFF2-40B4-BE49-F238E27FC236}">
                <a16:creationId xmlns="" xmlns:a16="http://schemas.microsoft.com/office/drawing/2014/main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70378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61" name="文本占位符 7">
            <a:extLst>
              <a:ext uri="{FF2B5EF4-FFF2-40B4-BE49-F238E27FC236}">
                <a16:creationId xmlns="" xmlns:a16="http://schemas.microsoft.com/office/drawing/2014/main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70378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62" name="文本占位符 7">
            <a:extLst>
              <a:ext uri="{FF2B5EF4-FFF2-40B4-BE49-F238E27FC236}">
                <a16:creationId xmlns="" xmlns:a16="http://schemas.microsoft.com/office/drawing/2014/main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703785"/>
            <a:ext cx="19932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19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#前言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eaLnBrk="1" fontAlgn="ctr" hangingPunct="1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en-US" altLang="zh-CN" dirty="0" smtClean="0"/>
              <a:t>The chapter describes ...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384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74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00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Предисловие</a:t>
            </a:r>
            <a:endParaRPr lang="zh-CN" altLang="en-US" sz="4000" b="0" baseline="0" dirty="0" smtClean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2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#目标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0" marR="0" indent="0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marL="302279" marR="0" lvl="0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296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</a:t>
            </a:r>
            <a:endParaRPr lang="en-US" altLang="zh-CN" sz="400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132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422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algn="l" defTabSz="1001624" eaLnBrk="0" fontAlgn="ctr" hangingPunct="0"/>
            <a:r>
              <a:rPr lang="ru-RU" altLang="zh-CN" sz="4000" b="0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</a:t>
            </a:r>
            <a:endParaRPr lang="en-US" altLang="zh-CN" sz="4000" b="0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70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#本节概述和学习目标(可选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568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5950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en-US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82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844675"/>
            <a:ext cx="10153650" cy="4068812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ctr">
              <a:buSzPct val="100000"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marR="0" lvl="0" indent="-457200" algn="just" defTabSz="801688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</a:pPr>
            <a:r>
              <a:rPr lang="en-US" altLang="zh-CN" dirty="0" smtClean="0"/>
              <a:t>Question description.</a:t>
            </a:r>
          </a:p>
          <a:p>
            <a:pPr lvl="1"/>
            <a:endParaRPr lang="en-US" altLang="zh-CN" dirty="0" smtClean="0"/>
          </a:p>
        </p:txBody>
      </p:sp>
      <p:cxnSp>
        <p:nvCxnSpPr>
          <p:cNvPr id="5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2232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Вопросы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4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r>
              <a:rPr lang="en-US" altLang="zh-CN" dirty="0" smtClean="0"/>
              <a:t>Click here to edit summary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11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032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2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en-US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9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204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2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xmlns="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9" y="5976169"/>
            <a:ext cx="2257507" cy="482533"/>
          </a:xfrm>
          <a:prstGeom prst="rect">
            <a:avLst/>
          </a:prstGeom>
        </p:spPr>
      </p:pic>
      <p:grpSp>
        <p:nvGrpSpPr>
          <p:cNvPr id="30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2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9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95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74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123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010189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Конфиденциальная информация </a:t>
            </a:r>
            <a:r>
              <a:rPr lang="en-US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</a:t>
            </a:r>
            <a:endParaRPr lang="en-US" sz="974" b="0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7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28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29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6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8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45" r:id="rId2"/>
    <p:sldLayoutId id="2147483846" r:id="rId3"/>
    <p:sldLayoutId id="2147483847" r:id="rId4"/>
    <p:sldLayoutId id="2147483848" r:id="rId5"/>
    <p:sldLayoutId id="2147483878" r:id="rId6"/>
    <p:sldLayoutId id="2147483850" r:id="rId7"/>
    <p:sldLayoutId id="2147483851" r:id="rId8"/>
    <p:sldLayoutId id="2147483852" r:id="rId9"/>
    <p:sldLayoutId id="2147483853" r:id="rId10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42">
          <p15:clr>
            <a:srgbClr val="F26B43"/>
          </p15:clr>
        </p15:guide>
        <p15:guide id="2" pos="7038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1162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orient="horz" pos="8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34131" y="457499"/>
            <a:ext cx="10726032" cy="9801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484313"/>
            <a:ext cx="10728325" cy="44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781589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Конфиденциальная информация </a:t>
            </a:r>
            <a:r>
              <a:rPr lang="en-US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</a:t>
            </a:r>
            <a:endParaRPr lang="en-US" sz="974" b="0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50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76" r:id="rId2"/>
    <p:sldLayoutId id="2147483856" r:id="rId3"/>
    <p:sldLayoutId id="2147483877" r:id="rId4"/>
    <p:sldLayoutId id="2147483857" r:id="rId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base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70" name="Title Placeholder 1">
            <a:extLst>
              <a:ext uri="{FF2B5EF4-FFF2-40B4-BE49-F238E27FC236}">
                <a16:creationId xmlns=""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1" name="Text Placeholder 1">
            <a:extLst>
              <a:ext uri="{FF2B5EF4-FFF2-40B4-BE49-F238E27FC236}">
                <a16:creationId xmlns=""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485620" cy="21519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Авторские права</a:t>
            </a:r>
            <a:r>
              <a:rPr kumimoji="1" lang="en-US" altLang="zh-CN" sz="850" b="1" baseline="0" dirty="0" smtClean="0">
                <a:solidFill>
                  <a:srgbClr val="1D1D1B"/>
                </a:solidFill>
                <a:latin typeface="+mj-lt"/>
              </a:rPr>
              <a:t>©Huawei Technologies Co., Ltd.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 2020 г.</a:t>
            </a:r>
            <a:r>
              <a:rPr kumimoji="1" lang="en-US" altLang="zh-CN" sz="850" b="1" baseline="0" dirty="0" smtClean="0">
                <a:solidFill>
                  <a:srgbClr val="1D1D1B"/>
                </a:solidFill>
                <a:latin typeface="+mj-lt"/>
              </a:rPr>
              <a:t/>
            </a:r>
            <a:br>
              <a:rPr kumimoji="1" lang="en-US" altLang="zh-CN" sz="850" b="1" baseline="0" dirty="0" smtClean="0">
                <a:solidFill>
                  <a:srgbClr val="1D1D1B"/>
                </a:solidFill>
                <a:latin typeface="+mj-lt"/>
              </a:rPr>
            </a:b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Все права защищены</a:t>
            </a:r>
            <a:r>
              <a:rPr kumimoji="1" lang="en-US" altLang="zh-CN" sz="850" b="1" baseline="0" dirty="0" smtClean="0">
                <a:solidFill>
                  <a:srgbClr val="1D1D1B"/>
                </a:solidFill>
                <a:latin typeface="+mj-lt"/>
              </a:rPr>
              <a:t>.</a:t>
            </a:r>
            <a:r>
              <a:rPr kumimoji="1" lang="en-US" altLang="zh-CN" sz="779" dirty="0" smtClean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 smtClean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 smtClean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 smtClean="0">
                <a:solidFill>
                  <a:srgbClr val="1D1D1B"/>
                </a:solidFill>
                <a:latin typeface="+mn-lt"/>
              </a:rPr>
            </a:br>
            <a:r>
              <a:rPr kumimoji="1" lang="ru-RU" altLang="zh-CN" sz="850" baseline="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Информация, представленная в данном документе, может содержать прогностические высказывания, включая, в том числе, заявления о будущих результатах финансово-хозяйственной деятельности, будущих линейках продукции, новых технологиях и прочее. Существует ряд факторов, которые могут привести к тому, что фактические результаты и достижения будут отличаться от результатов, явно или косвенно описанных в указанных прогностических высказываниях. Следовательно, представленная информация носит справочный характер и не является офертой или акцептом. Компания Huawei может вносить изменения в представленную информацию в любое время без предварительного уведомления.. </a:t>
            </a:r>
          </a:p>
        </p:txBody>
      </p:sp>
      <p:sp>
        <p:nvSpPr>
          <p:cNvPr id="72" name="Subtitle 6">
            <a:extLst>
              <a:ext uri="{FF2B5EF4-FFF2-40B4-BE49-F238E27FC236}">
                <a16:creationId xmlns=""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3" name="Subtitle 6">
            <a:extLst>
              <a:ext uri="{FF2B5EF4-FFF2-40B4-BE49-F238E27FC236}">
                <a16:creationId xmlns=""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882096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ru-RU" altLang="zh-CN" sz="120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Сделаем цифровые технологии доступными каждому человеку, каждому дому и каждой организации — построим полностью подключенный интеллектуальный мир.</a:t>
            </a: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4998" b="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Huawei Sans" panose="020C0503030203020204" pitchFamily="34" charset="0"/>
        </a:defRPr>
      </a:lvl1pPr>
    </p:titleStyle>
    <p:bodyStyle>
      <a:lvl1pPr marL="0" indent="0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None/>
        <a:defRPr sz="1818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662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370">
          <p15:clr>
            <a:srgbClr val="F26B43"/>
          </p15:clr>
        </p15:guide>
        <p15:guide id="4" pos="71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jpe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jpe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9.tmp"/><Relationship Id="rId5" Type="http://schemas.openxmlformats.org/officeDocument/2006/relationships/image" Target="../media/image108.tmp"/><Relationship Id="rId4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awei.com/en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huawei.com/en/learning" TargetMode="External"/><Relationship Id="rId4" Type="http://schemas.openxmlformats.org/officeDocument/2006/relationships/hyperlink" Target="https://support.huawei.com/enterprise/en/index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占位符 40"/>
          <p:cNvSpPr>
            <a:spLocks noGrp="1"/>
          </p:cNvSpPr>
          <p:nvPr>
            <p:ph type="body" sz="quarter" idx="17"/>
          </p:nvPr>
        </p:nvSpPr>
        <p:spPr/>
        <p:txBody>
          <a:bodyPr wrap="square">
            <a:noAutofit/>
          </a:bodyPr>
          <a:lstStyle/>
          <a:p>
            <a:r>
              <a:rPr lang="ru-RU" sz="1400"/>
              <a:t>V1R1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ru-RU" sz="1400"/>
              <a:t>Ван Син (Wang Xing)/wx921123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 wrap="square">
            <a:noAutofit/>
          </a:bodyPr>
          <a:lstStyle/>
          <a:p>
            <a:r>
              <a:rPr lang="ru-RU" sz="1400"/>
              <a:t>20.08.2020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20"/>
          </p:nvPr>
        </p:nvSpPr>
        <p:spPr/>
        <p:txBody>
          <a:bodyPr wrap="square">
            <a:noAutofit/>
          </a:bodyPr>
          <a:lstStyle/>
          <a:p>
            <a:r>
              <a:rPr lang="ru-RU" sz="1400"/>
              <a:t>Обновление</a:t>
            </a:r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3"/>
          </p:nvPr>
        </p:nvSpPr>
        <p:spPr/>
        <p:txBody>
          <a:bodyPr wrap="square">
            <a:noAutofit/>
          </a:bodyPr>
          <a:lstStyle/>
          <a:p>
            <a:r>
              <a:rPr lang="ru-RU" dirty="0" err="1">
                <a:latin typeface="Huawei Sans" panose="020C0503030203020204" pitchFamily="34" charset="0"/>
              </a:rPr>
              <a:t>Тан</a:t>
            </a:r>
            <a:r>
              <a:rPr lang="ru-RU" dirty="0">
                <a:latin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</a:rPr>
              <a:t>Цзяоцзяо</a:t>
            </a:r>
            <a:r>
              <a:rPr lang="ru-RU" dirty="0">
                <a:latin typeface="Huawei Sans" panose="020C0503030203020204" pitchFamily="34" charset="0"/>
              </a:rPr>
              <a:t> (</a:t>
            </a:r>
            <a:r>
              <a:rPr lang="ru-RU" dirty="0" err="1">
                <a:latin typeface="Huawei Sans" panose="020C0503030203020204" pitchFamily="34" charset="0"/>
              </a:rPr>
              <a:t>Tang</a:t>
            </a:r>
            <a:r>
              <a:rPr lang="ru-RU" dirty="0">
                <a:latin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</a:rPr>
              <a:t>Jiaojiao</a:t>
            </a:r>
            <a:r>
              <a:rPr lang="ru-RU" dirty="0">
                <a:latin typeface="Huawei Sans" panose="020C0503030203020204" pitchFamily="34" charset="0"/>
              </a:rPr>
              <a:t>)/wx498299</a:t>
            </a: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4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25.05.2020</a:t>
            </a:r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5"/>
          </p:nvPr>
        </p:nvSpPr>
        <p:spPr/>
        <p:txBody>
          <a:bodyPr wrap="square">
            <a:noAutofit/>
          </a:bodyPr>
          <a:lstStyle/>
          <a:p>
            <a:r>
              <a:rPr lang="ru-RU"/>
              <a:t>Тан Цзяоцзяо (Tang Jiaojiao)/wx498299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6"/>
          </p:nvPr>
        </p:nvSpPr>
        <p:spPr/>
        <p:txBody>
          <a:bodyPr wrap="square">
            <a:noAutofit/>
          </a:bodyPr>
          <a:lstStyle/>
          <a:p>
            <a:r>
              <a:rPr lang="ru-RU"/>
              <a:t>Новый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/>
              <a:t>Мэн Сяньян (Meng Xianyang)/wx896519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/>
              <a:t>03.07.2020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/>
              <a:t>Сюй Нинян (Xu Ningyang)/wx450201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/>
              <a:t>Обновление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/>
              <a:t>Ван Син (Wang Xing)/wx921123</a:t>
            </a: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/>
              <a:t>20.08.2020</a:t>
            </a: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/>
              <a:t>Ван Син (Wang Xing)/wx921123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/>
              <a:t>Обновление</a:t>
            </a: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3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Архитектура программного обеспечения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4323620" y="3532291"/>
            <a:ext cx="1460064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HyperReplication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6004459" y="3528169"/>
            <a:ext cx="1448739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HyperClone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7741307" y="3528169"/>
            <a:ext cx="1448739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HyperMetro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2767186" y="4198231"/>
            <a:ext cx="1448739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SmartQoS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4407729" y="4171576"/>
            <a:ext cx="1448739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SmartThin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6018776" y="4180760"/>
            <a:ext cx="1448739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SmartMigration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9410821" y="3528169"/>
            <a:ext cx="1448739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HyperCDP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7756657" y="4180760"/>
            <a:ext cx="1513709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ysClr val="window" lastClr="FFFFFF"/>
                </a:solidFill>
                <a:latin typeface="Huawei Sans" panose="020C0503030203020204" pitchFamily="34" charset="0"/>
              </a:rPr>
              <a:t>SmartVirtualization</a:t>
            </a:r>
            <a:endParaRPr lang="ru-RU" sz="1200" dirty="0">
              <a:solidFill>
                <a:sysClr val="window" lastClr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9426171" y="4180760"/>
            <a:ext cx="1448739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Three-copy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2717520" y="4869153"/>
            <a:ext cx="3285070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SmartDedupe и SmartCompression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6112865" y="4856081"/>
            <a:ext cx="1448739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HyperSnap</a:t>
            </a:r>
          </a:p>
        </p:txBody>
      </p:sp>
      <p:sp>
        <p:nvSpPr>
          <p:cNvPr id="38" name="矩形 37"/>
          <p:cNvSpPr/>
          <p:nvPr/>
        </p:nvSpPr>
        <p:spPr>
          <a:xfrm>
            <a:off x="2617815" y="3415838"/>
            <a:ext cx="8330400" cy="195580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kern="0" dirty="0">
              <a:solidFill>
                <a:sysClr val="window" lastClr="FFFFFF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00766" y="1473292"/>
            <a:ext cx="2548720" cy="70725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fontAlgn="ctr"/>
            <a:r>
              <a:rPr lang="ru-RU" sz="1600">
                <a:latin typeface="Huawei Sans" panose="020C0503030203020204" pitchFamily="34" charset="0"/>
              </a:rPr>
              <a:t>ПО терминала техобслуживания</a:t>
            </a:r>
          </a:p>
        </p:txBody>
      </p:sp>
      <p:sp>
        <p:nvSpPr>
          <p:cNvPr id="42" name="矩形 41"/>
          <p:cNvSpPr/>
          <p:nvPr/>
        </p:nvSpPr>
        <p:spPr>
          <a:xfrm>
            <a:off x="7654408" y="1473292"/>
            <a:ext cx="2804042" cy="726929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defRPr/>
            </a:pPr>
            <a:r>
              <a:rPr lang="ru-RU" sz="1600">
                <a:latin typeface="Huawei Sans" panose="020C0503030203020204" pitchFamily="34" charset="0"/>
              </a:rPr>
              <a:t>ПО сервера приложений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778188" y="2247226"/>
            <a:ext cx="2241177" cy="5470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 fontAlgn="ctr"/>
            <a:r>
              <a:rPr lang="ru-RU" sz="1400">
                <a:latin typeface="Huawei Sans" panose="020C0503030203020204" pitchFamily="34" charset="0"/>
              </a:rPr>
              <a:t>ПО системы хранения данных</a:t>
            </a:r>
          </a:p>
        </p:txBody>
      </p:sp>
      <p:sp>
        <p:nvSpPr>
          <p:cNvPr id="44" name="矩形 43"/>
          <p:cNvSpPr/>
          <p:nvPr/>
        </p:nvSpPr>
        <p:spPr>
          <a:xfrm>
            <a:off x="3930440" y="2940272"/>
            <a:ext cx="1010265" cy="309641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Huawei Sans" panose="020C0503030203020204" pitchFamily="34" charset="0"/>
              </a:rPr>
              <a:t>SNMP</a:t>
            </a:r>
          </a:p>
        </p:txBody>
      </p:sp>
      <p:sp>
        <p:nvSpPr>
          <p:cNvPr id="45" name="矩形 44"/>
          <p:cNvSpPr/>
          <p:nvPr/>
        </p:nvSpPr>
        <p:spPr>
          <a:xfrm>
            <a:off x="5351335" y="2944843"/>
            <a:ext cx="1010265" cy="309641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Huawei Sans" panose="020C0503030203020204" pitchFamily="34" charset="0"/>
              </a:rPr>
              <a:t>CLI</a:t>
            </a:r>
          </a:p>
        </p:txBody>
      </p:sp>
      <p:sp>
        <p:nvSpPr>
          <p:cNvPr id="46" name="矩形 45"/>
          <p:cNvSpPr/>
          <p:nvPr/>
        </p:nvSpPr>
        <p:spPr>
          <a:xfrm>
            <a:off x="6791192" y="2949189"/>
            <a:ext cx="1010265" cy="309641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Huawei Sans" panose="020C0503030203020204" pitchFamily="34" charset="0"/>
              </a:rPr>
              <a:t>Syslog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353689" y="2932608"/>
            <a:ext cx="2031325" cy="4237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 fontAlgn="ctr"/>
            <a:r>
              <a:rPr lang="ru-RU" sz="1400">
                <a:latin typeface="Huawei Sans" panose="020C0503030203020204" pitchFamily="34" charset="0"/>
              </a:rPr>
              <a:t>Управляющее ПО</a:t>
            </a:r>
          </a:p>
        </p:txBody>
      </p:sp>
      <p:sp>
        <p:nvSpPr>
          <p:cNvPr id="48" name="上下箭头 47"/>
          <p:cNvSpPr/>
          <p:nvPr/>
        </p:nvSpPr>
        <p:spPr>
          <a:xfrm>
            <a:off x="2483746" y="2204415"/>
            <a:ext cx="263510" cy="5536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49" name="上下箭头 48"/>
          <p:cNvSpPr/>
          <p:nvPr/>
        </p:nvSpPr>
        <p:spPr>
          <a:xfrm>
            <a:off x="9022090" y="2232889"/>
            <a:ext cx="263510" cy="5536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endParaRPr lang="en-US" altLang="zh-C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349210" y="2357459"/>
            <a:ext cx="2077190" cy="3693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fontAlgn="ctr"/>
            <a:r>
              <a:rPr lang="ru-RU" sz="1400">
                <a:latin typeface="Huawei Sans" panose="020C0503030203020204" pitchFamily="34" charset="0"/>
              </a:rPr>
              <a:t>iSCSI/Fibre Channel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63560" y="2247226"/>
            <a:ext cx="2451941" cy="4879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fontAlgn="ctr"/>
            <a:r>
              <a:rPr lang="ru-RU" sz="1400" dirty="0">
                <a:latin typeface="Huawei Sans" panose="020C0503030203020204" pitchFamily="34" charset="0"/>
              </a:rPr>
              <a:t>Порт сетевого управления и последовательный порт</a:t>
            </a:r>
          </a:p>
        </p:txBody>
      </p:sp>
      <p:sp>
        <p:nvSpPr>
          <p:cNvPr id="52" name="矩形 51"/>
          <p:cNvSpPr/>
          <p:nvPr/>
        </p:nvSpPr>
        <p:spPr>
          <a:xfrm>
            <a:off x="1122892" y="3524410"/>
            <a:ext cx="1243105" cy="31085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Huawei Sans" panose="020C0503030203020204" pitchFamily="34" charset="0"/>
              </a:rPr>
              <a:t>Кэш</a:t>
            </a:r>
          </a:p>
        </p:txBody>
      </p:sp>
      <p:sp>
        <p:nvSpPr>
          <p:cNvPr id="53" name="矩形 52"/>
          <p:cNvSpPr/>
          <p:nvPr/>
        </p:nvSpPr>
        <p:spPr>
          <a:xfrm>
            <a:off x="1122891" y="3982083"/>
            <a:ext cx="1243105" cy="31085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Huawei Sans" panose="020C0503030203020204" pitchFamily="34" charset="0"/>
              </a:rPr>
              <a:t>Пул</a:t>
            </a:r>
          </a:p>
        </p:txBody>
      </p:sp>
      <p:sp>
        <p:nvSpPr>
          <p:cNvPr id="54" name="矩形 53"/>
          <p:cNvSpPr/>
          <p:nvPr/>
        </p:nvSpPr>
        <p:spPr>
          <a:xfrm>
            <a:off x="1129600" y="4446986"/>
            <a:ext cx="1243105" cy="31085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Huawei Sans" panose="020C0503030203020204" pitchFamily="34" charset="0"/>
              </a:rPr>
              <a:t>SCSI</a:t>
            </a:r>
          </a:p>
        </p:txBody>
      </p:sp>
      <p:sp>
        <p:nvSpPr>
          <p:cNvPr id="55" name="矩形 54"/>
          <p:cNvSpPr/>
          <p:nvPr/>
        </p:nvSpPr>
        <p:spPr>
          <a:xfrm>
            <a:off x="1120373" y="4905079"/>
            <a:ext cx="1243105" cy="31085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Huawei Sans" panose="020C0503030203020204" pitchFamily="34" charset="0"/>
              </a:rPr>
              <a:t>RAID</a:t>
            </a:r>
          </a:p>
        </p:txBody>
      </p:sp>
      <p:sp>
        <p:nvSpPr>
          <p:cNvPr id="56" name="矩形 55"/>
          <p:cNvSpPr/>
          <p:nvPr/>
        </p:nvSpPr>
        <p:spPr bwMode="auto">
          <a:xfrm>
            <a:off x="932337" y="2814969"/>
            <a:ext cx="10140503" cy="31883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08781" y="2944843"/>
            <a:ext cx="2402893" cy="313941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Huawei Sans" panose="020C0503030203020204" pitchFamily="34" charset="0"/>
              </a:rPr>
              <a:t>OceanStor BCManager</a:t>
            </a:r>
          </a:p>
        </p:txBody>
      </p:sp>
      <p:sp>
        <p:nvSpPr>
          <p:cNvPr id="58" name="矩形 57"/>
          <p:cNvSpPr/>
          <p:nvPr/>
        </p:nvSpPr>
        <p:spPr>
          <a:xfrm>
            <a:off x="1022244" y="5488962"/>
            <a:ext cx="9925971" cy="4548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ysClr val="window" lastClr="FFFFFF"/>
                </a:solidFill>
                <a:latin typeface="Huawei Sans" panose="020C0503030203020204" pitchFamily="34" charset="0"/>
              </a:rPr>
              <a:t>Операционная система </a:t>
            </a:r>
            <a:r>
              <a:rPr lang="ru-RU" sz="2400" dirty="0" smtClean="0">
                <a:solidFill>
                  <a:sysClr val="window" lastClr="FFFFFF"/>
                </a:solidFill>
                <a:latin typeface="Huawei Sans" panose="020C0503030203020204" pitchFamily="34" charset="0"/>
              </a:rPr>
              <a:t>СХД</a:t>
            </a:r>
            <a:endParaRPr lang="ru-RU" sz="2400" dirty="0">
              <a:solidFill>
                <a:sysClr val="window" lastClr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2724544" y="3511406"/>
            <a:ext cx="1448739" cy="45482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21917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ysClr val="window" lastClr="FFFFFF"/>
                </a:solidFill>
                <a:latin typeface="Huawei Sans" panose="020C0503030203020204" pitchFamily="34" charset="0"/>
              </a:rPr>
              <a:t>HyperSnap</a:t>
            </a:r>
          </a:p>
        </p:txBody>
      </p:sp>
    </p:spTree>
    <p:extLst>
      <p:ext uri="{BB962C8B-B14F-4D97-AF65-F5344CB8AC3E}">
        <p14:creationId xmlns:p14="http://schemas.microsoft.com/office/powerpoint/2010/main" val="2982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矩形 138"/>
          <p:cNvSpPr/>
          <p:nvPr/>
        </p:nvSpPr>
        <p:spPr>
          <a:xfrm>
            <a:off x="6683069" y="3961736"/>
            <a:ext cx="2245661" cy="22456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Интеллектуальные чипы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955304" y="1537428"/>
            <a:ext cx="1083508" cy="4208562"/>
            <a:chOff x="1524760" y="1362394"/>
            <a:chExt cx="1083508" cy="4208562"/>
          </a:xfrm>
        </p:grpSpPr>
        <p:grpSp>
          <p:nvGrpSpPr>
            <p:cNvPr id="5" name="组合 4"/>
            <p:cNvGrpSpPr/>
            <p:nvPr/>
          </p:nvGrpSpPr>
          <p:grpSpPr>
            <a:xfrm>
              <a:off x="1524760" y="1660911"/>
              <a:ext cx="924626" cy="3910045"/>
              <a:chOff x="1524760" y="1660911"/>
              <a:chExt cx="924626" cy="391004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524760" y="1913489"/>
                <a:ext cx="391774" cy="3006592"/>
              </a:xfrm>
              <a:prstGeom prst="rect">
                <a:avLst/>
              </a:prstGeom>
              <a:noFill/>
            </p:spPr>
            <p:txBody>
              <a:bodyPr vert="wordArtVertRtl" wrap="none" rtlCol="0">
                <a:noAutofit/>
              </a:bodyPr>
              <a:lstStyle/>
              <a:p>
                <a:pPr algn="ctr" fontAlgn="ctr"/>
                <a:r>
                  <a:rPr lang="ru-RU" sz="1050" b="1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Huawei Sans" panose="020C0503030203020204" pitchFamily="34" charset="0"/>
                  </a:rPr>
                  <a:t>010101010101011</a:t>
                </a:r>
              </a:p>
            </p:txBody>
          </p:sp>
          <p:sp>
            <p:nvSpPr>
              <p:cNvPr id="12" name="文本框 214"/>
              <p:cNvSpPr txBox="1"/>
              <p:nvPr/>
            </p:nvSpPr>
            <p:spPr>
              <a:xfrm>
                <a:off x="1636975" y="1868949"/>
                <a:ext cx="381964" cy="2859437"/>
              </a:xfrm>
              <a:prstGeom prst="rect">
                <a:avLst/>
              </a:prstGeom>
              <a:noFill/>
            </p:spPr>
            <p:txBody>
              <a:bodyPr vert="wordArtVertRtl" wrap="none" rtlCol="0">
                <a:noAutofit/>
              </a:bodyPr>
              <a:lstStyle/>
              <a:p>
                <a:pPr algn="ctr" fontAlgn="ctr"/>
                <a:r>
                  <a:rPr lang="ru-RU" sz="100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Huawei Sans" panose="020C0503030203020204" pitchFamily="34" charset="0"/>
                  </a:rPr>
                  <a:t>010101010101011</a:t>
                </a:r>
              </a:p>
            </p:txBody>
          </p:sp>
          <p:sp>
            <p:nvSpPr>
              <p:cNvPr id="13" name="文本框 214"/>
              <p:cNvSpPr txBox="1"/>
              <p:nvPr/>
            </p:nvSpPr>
            <p:spPr>
              <a:xfrm>
                <a:off x="1834486" y="2423200"/>
                <a:ext cx="362215" cy="2563201"/>
              </a:xfrm>
              <a:prstGeom prst="rect">
                <a:avLst/>
              </a:prstGeom>
              <a:noFill/>
            </p:spPr>
            <p:txBody>
              <a:bodyPr vert="wordArtVertRtl" wrap="none" rtlCol="0">
                <a:noAutofit/>
              </a:bodyPr>
              <a:lstStyle/>
              <a:p>
                <a:pPr algn="ctr" fontAlgn="ctr"/>
                <a:r>
                  <a:rPr lang="ru-RU" sz="900" b="1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Huawei Sans" panose="020C0503030203020204" pitchFamily="34" charset="0"/>
                  </a:rPr>
                  <a:t>010101010101011</a:t>
                </a:r>
              </a:p>
            </p:txBody>
          </p:sp>
          <p:sp>
            <p:nvSpPr>
              <p:cNvPr id="14" name="文本框 214"/>
              <p:cNvSpPr txBox="1"/>
              <p:nvPr/>
            </p:nvSpPr>
            <p:spPr>
              <a:xfrm>
                <a:off x="1913215" y="1766016"/>
                <a:ext cx="391774" cy="3006592"/>
              </a:xfrm>
              <a:prstGeom prst="rect">
                <a:avLst/>
              </a:prstGeom>
              <a:noFill/>
            </p:spPr>
            <p:txBody>
              <a:bodyPr vert="wordArtVertRtl" wrap="none" rtlCol="0">
                <a:noAutofit/>
              </a:bodyPr>
              <a:lstStyle/>
              <a:p>
                <a:pPr algn="ctr" fontAlgn="ctr"/>
                <a:r>
                  <a:rPr lang="ru-RU" sz="105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Huawei Sans" panose="020C0503030203020204" pitchFamily="34" charset="0"/>
                  </a:rPr>
                  <a:t>010101010101011</a:t>
                </a:r>
              </a:p>
            </p:txBody>
          </p:sp>
          <p:sp>
            <p:nvSpPr>
              <p:cNvPr id="15" name="文本框 214"/>
              <p:cNvSpPr txBox="1"/>
              <p:nvPr/>
            </p:nvSpPr>
            <p:spPr>
              <a:xfrm>
                <a:off x="1580417" y="1660911"/>
                <a:ext cx="579261" cy="3910045"/>
              </a:xfrm>
              <a:prstGeom prst="rect">
                <a:avLst/>
              </a:prstGeom>
              <a:noFill/>
            </p:spPr>
            <p:txBody>
              <a:bodyPr vert="wordArtVertRtl" wrap="none" rtlCol="0">
                <a:noAutofit/>
              </a:bodyPr>
              <a:lstStyle/>
              <a:p>
                <a:pPr algn="ctr" fontAlgn="ctr"/>
                <a:r>
                  <a:rPr lang="ru-RU" sz="2000" b="1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Huawei Sans" panose="020C0503030203020204" pitchFamily="34" charset="0"/>
                  </a:rPr>
                  <a:t>0101010101</a:t>
                </a:r>
              </a:p>
            </p:txBody>
          </p:sp>
          <p:sp>
            <p:nvSpPr>
              <p:cNvPr id="16" name="文本框 214"/>
              <p:cNvSpPr txBox="1"/>
              <p:nvPr/>
            </p:nvSpPr>
            <p:spPr>
              <a:xfrm>
                <a:off x="1870125" y="3228414"/>
                <a:ext cx="579261" cy="2001189"/>
              </a:xfrm>
              <a:prstGeom prst="rect">
                <a:avLst/>
              </a:prstGeom>
              <a:noFill/>
            </p:spPr>
            <p:txBody>
              <a:bodyPr vert="wordArtVertRtl" wrap="none" rtlCol="0">
                <a:noAutofit/>
              </a:bodyPr>
              <a:lstStyle/>
              <a:p>
                <a:pPr algn="ctr" fontAlgn="ctr"/>
                <a:r>
                  <a:rPr lang="ru-RU" sz="2000" b="1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Huawei Sans" panose="020C0503030203020204" pitchFamily="34" charset="0"/>
                  </a:rPr>
                  <a:t>01011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853785" y="1362394"/>
              <a:ext cx="754483" cy="3910045"/>
              <a:chOff x="1608989" y="1408839"/>
              <a:chExt cx="754483" cy="3910045"/>
            </a:xfrm>
          </p:grpSpPr>
          <p:sp>
            <p:nvSpPr>
              <p:cNvPr id="7" name="文本框 214"/>
              <p:cNvSpPr txBox="1"/>
              <p:nvPr/>
            </p:nvSpPr>
            <p:spPr>
              <a:xfrm>
                <a:off x="1608989" y="2065724"/>
                <a:ext cx="391774" cy="3006592"/>
              </a:xfrm>
              <a:prstGeom prst="rect">
                <a:avLst/>
              </a:prstGeom>
              <a:noFill/>
            </p:spPr>
            <p:txBody>
              <a:bodyPr vert="wordArtVertRtl" wrap="none" rtlCol="0">
                <a:noAutofit/>
              </a:bodyPr>
              <a:lstStyle/>
              <a:p>
                <a:pPr algn="ctr" fontAlgn="ctr"/>
                <a:r>
                  <a:rPr lang="ru-RU" sz="1050" b="1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Huawei Sans" panose="020C0503030203020204" pitchFamily="34" charset="0"/>
                  </a:rPr>
                  <a:t>010101010101011</a:t>
                </a:r>
              </a:p>
            </p:txBody>
          </p:sp>
          <p:sp>
            <p:nvSpPr>
              <p:cNvPr id="8" name="文本框 214"/>
              <p:cNvSpPr txBox="1"/>
              <p:nvPr/>
            </p:nvSpPr>
            <p:spPr>
              <a:xfrm>
                <a:off x="1744007" y="1734268"/>
                <a:ext cx="381964" cy="2859437"/>
              </a:xfrm>
              <a:prstGeom prst="rect">
                <a:avLst/>
              </a:prstGeom>
              <a:noFill/>
            </p:spPr>
            <p:txBody>
              <a:bodyPr vert="wordArtVertRtl" wrap="none" rtlCol="0">
                <a:noAutofit/>
              </a:bodyPr>
              <a:lstStyle/>
              <a:p>
                <a:pPr algn="ctr" fontAlgn="ctr"/>
                <a:r>
                  <a:rPr lang="ru-RU" sz="100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Huawei Sans" panose="020C0503030203020204" pitchFamily="34" charset="0"/>
                  </a:rPr>
                  <a:t>010101010101011</a:t>
                </a:r>
              </a:p>
            </p:txBody>
          </p:sp>
          <p:sp>
            <p:nvSpPr>
              <p:cNvPr id="9" name="文本框 214"/>
              <p:cNvSpPr txBox="1"/>
              <p:nvPr/>
            </p:nvSpPr>
            <p:spPr>
              <a:xfrm>
                <a:off x="1834486" y="2423200"/>
                <a:ext cx="362215" cy="2563201"/>
              </a:xfrm>
              <a:prstGeom prst="rect">
                <a:avLst/>
              </a:prstGeom>
              <a:noFill/>
            </p:spPr>
            <p:txBody>
              <a:bodyPr vert="wordArtVertRtl" wrap="none" rtlCol="0">
                <a:noAutofit/>
              </a:bodyPr>
              <a:lstStyle/>
              <a:p>
                <a:pPr algn="ctr" fontAlgn="ctr"/>
                <a:r>
                  <a:rPr lang="ru-RU" sz="900" b="1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Huawei Sans" panose="020C0503030203020204" pitchFamily="34" charset="0"/>
                  </a:rPr>
                  <a:t>010101010101011</a:t>
                </a:r>
              </a:p>
            </p:txBody>
          </p:sp>
          <p:sp>
            <p:nvSpPr>
              <p:cNvPr id="10" name="文本框 214"/>
              <p:cNvSpPr txBox="1"/>
              <p:nvPr/>
            </p:nvSpPr>
            <p:spPr>
              <a:xfrm>
                <a:off x="1784211" y="1408839"/>
                <a:ext cx="579261" cy="3910045"/>
              </a:xfrm>
              <a:prstGeom prst="rect">
                <a:avLst/>
              </a:prstGeom>
              <a:noFill/>
            </p:spPr>
            <p:txBody>
              <a:bodyPr vert="wordArtVertRtl" wrap="none" rtlCol="0">
                <a:noAutofit/>
              </a:bodyPr>
              <a:lstStyle/>
              <a:p>
                <a:pPr algn="ctr" fontAlgn="ctr"/>
                <a:r>
                  <a:rPr lang="ru-RU" sz="2000" b="1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Huawei Sans" panose="020C0503030203020204" pitchFamily="34" charset="0"/>
                  </a:rPr>
                  <a:t>0101010101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15500" y="5091148"/>
            <a:ext cx="3191675" cy="740825"/>
            <a:chOff x="525580" y="5116972"/>
            <a:chExt cx="3191675" cy="835380"/>
          </a:xfrm>
        </p:grpSpPr>
        <p:sp>
          <p:nvSpPr>
            <p:cNvPr id="20" name="椭圆 19"/>
            <p:cNvSpPr/>
            <p:nvPr/>
          </p:nvSpPr>
          <p:spPr>
            <a:xfrm>
              <a:off x="525580" y="5211527"/>
              <a:ext cx="3191675" cy="7408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9525">
              <a:gradFill flip="none" rotWithShape="1">
                <a:gsLst>
                  <a:gs pos="0">
                    <a:schemeClr val="bg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82486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164973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247459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329946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412432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494919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577405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659892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fontAlgn="ctr"/>
              <a:endParaRPr lang="en-US" altLang="zh-CN" dirty="0">
                <a:solidFill>
                  <a:srgbClr val="666666">
                    <a:lumMod val="85000"/>
                  </a:srgb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25580" y="5116972"/>
              <a:ext cx="3191675" cy="7408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9525">
              <a:gradFill flip="none" rotWithShape="1">
                <a:gsLst>
                  <a:gs pos="0">
                    <a:schemeClr val="bg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82486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164973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247459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329946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412432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494919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5774055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6598920" algn="l" defTabSz="1649730" rtl="0" eaLnBrk="1" latinLnBrk="0" hangingPunct="1">
                <a:defRPr sz="32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fontAlgn="ctr"/>
              <a:endParaRPr lang="en-US" altLang="zh-CN" dirty="0">
                <a:solidFill>
                  <a:srgbClr val="666666">
                    <a:lumMod val="85000"/>
                  </a:srgb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86185" y="901822"/>
            <a:ext cx="5171805" cy="698599"/>
            <a:chOff x="6018910" y="1179623"/>
            <a:chExt cx="5171805" cy="698599"/>
          </a:xfrm>
        </p:grpSpPr>
        <p:sp>
          <p:nvSpPr>
            <p:cNvPr id="23" name="TextBox 83"/>
            <p:cNvSpPr txBox="1"/>
            <p:nvPr/>
          </p:nvSpPr>
          <p:spPr>
            <a:xfrm>
              <a:off x="6018910" y="1231891"/>
              <a:ext cx="4112023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156" fontAlgn="ctr"/>
              <a:r>
                <a:rPr lang="ru-RU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Интеллектуальный алгоритм </a:t>
              </a:r>
              <a:r>
                <a:rPr lang="ru-RU" sz="3200" dirty="0" smtClean="0">
                  <a:solidFill>
                    <a:srgbClr val="C00000"/>
                  </a:solidFill>
                  <a:latin typeface="Huawei Sans" panose="020C0503030203020204" pitchFamily="34" charset="0"/>
                </a:rPr>
                <a:t>FLASHLINK</a:t>
              </a:r>
              <a:endParaRPr lang="ru-RU" dirty="0">
                <a:solidFill>
                  <a:srgbClr val="C00000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24" name="TextBox 83"/>
            <p:cNvSpPr txBox="1"/>
            <p:nvPr/>
          </p:nvSpPr>
          <p:spPr>
            <a:xfrm>
              <a:off x="10715232" y="1179623"/>
              <a:ext cx="475483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defTabSz="914156" fontAlgn="ctr"/>
              <a:r>
                <a:rPr lang="ru-RU" sz="2800" b="1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®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759442" y="4609111"/>
            <a:ext cx="1524408" cy="1000372"/>
            <a:chOff x="1285140" y="4508638"/>
            <a:chExt cx="1524408" cy="100037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668715" y="4368177"/>
              <a:ext cx="757258" cy="1524408"/>
            </a:xfrm>
            <a:prstGeom prst="rect">
              <a:avLst/>
            </a:prstGeom>
          </p:spPr>
        </p:pic>
        <p:sp>
          <p:nvSpPr>
            <p:cNvPr id="27" name="TextBox 83"/>
            <p:cNvSpPr txBox="1"/>
            <p:nvPr/>
          </p:nvSpPr>
          <p:spPr>
            <a:xfrm>
              <a:off x="1789098" y="4508638"/>
              <a:ext cx="516487" cy="33054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156" fontAlgn="ctr">
                <a:lnSpc>
                  <a:spcPct val="120000"/>
                </a:lnSpc>
              </a:pPr>
              <a:r>
                <a:rPr lang="ru-RU" sz="1400" b="1">
                  <a:solidFill>
                    <a:srgbClr val="C00000"/>
                  </a:solidFill>
                  <a:latin typeface="Huawei Sans" panose="020C0503030203020204" pitchFamily="34" charset="0"/>
                </a:rPr>
                <a:t>Твердотельные накопители (SSD)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898" y="1781667"/>
            <a:ext cx="2723496" cy="667686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887" y="2135495"/>
            <a:ext cx="515554" cy="363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成组">
            <a:extLst>
              <a:ext uri="{FF2B5EF4-FFF2-40B4-BE49-F238E27FC236}">
                <a16:creationId xmlns:a16="http://schemas.microsoft.com/office/drawing/2014/main" xmlns="" id="{B8F4FAF1-B3A1-4290-B2AF-A0EBEA6B667B}"/>
              </a:ext>
            </a:extLst>
          </p:cNvPr>
          <p:cNvGrpSpPr/>
          <p:nvPr/>
        </p:nvGrpSpPr>
        <p:grpSpPr>
          <a:xfrm>
            <a:off x="2937628" y="2128373"/>
            <a:ext cx="394305" cy="378121"/>
            <a:chOff x="-3" y="0"/>
            <a:chExt cx="3198127" cy="3226839"/>
          </a:xfrm>
        </p:grpSpPr>
        <p:sp>
          <p:nvSpPr>
            <p:cNvPr id="31" name="矩形">
              <a:extLst>
                <a:ext uri="{FF2B5EF4-FFF2-40B4-BE49-F238E27FC236}">
                  <a16:creationId xmlns:a16="http://schemas.microsoft.com/office/drawing/2014/main" xmlns="" id="{EA0EC52F-1214-4397-B28B-6B6F9F217943}"/>
                </a:ext>
              </a:extLst>
            </p:cNvPr>
            <p:cNvSpPr/>
            <p:nvPr/>
          </p:nvSpPr>
          <p:spPr>
            <a:xfrm>
              <a:off x="-3" y="0"/>
              <a:ext cx="3198127" cy="3226839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434343"/>
                </a:gs>
              </a:gsLst>
              <a:lin ang="2606235" scaled="0"/>
            </a:gradFill>
            <a:ln w="3175" cap="flat">
              <a:noFill/>
              <a:miter lim="400000"/>
            </a:ln>
            <a:effectLst/>
          </p:spPr>
          <p:txBody>
            <a:bodyPr wrap="square" lIns="25399" tIns="25399" rIns="25399" bIns="25399" numCol="1" anchor="ctr">
              <a:noAutofit/>
            </a:bodyPr>
            <a:lstStyle/>
            <a:p>
              <a:pPr algn="ctr" defTabSz="412750" fontAlgn="ctr" hangingPunct="0">
                <a:defRPr sz="2200" b="0">
                  <a:latin typeface="Arial"/>
                  <a:ea typeface="+mn-ea"/>
                  <a:cs typeface="+mn-cs"/>
                  <a:sym typeface="Helvetica Neue Medium"/>
                </a:defRPr>
              </a:pPr>
              <a:endParaRPr lang="en-US" sz="9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2" name="矩形">
              <a:extLst>
                <a:ext uri="{FF2B5EF4-FFF2-40B4-BE49-F238E27FC236}">
                  <a16:creationId xmlns:a16="http://schemas.microsoft.com/office/drawing/2014/main" xmlns="" id="{25F3586E-C50C-4BF9-8175-627F22F6AC72}"/>
                </a:ext>
              </a:extLst>
            </p:cNvPr>
            <p:cNvSpPr/>
            <p:nvPr/>
          </p:nvSpPr>
          <p:spPr>
            <a:xfrm>
              <a:off x="380790" y="387730"/>
              <a:ext cx="2441998" cy="2463922"/>
            </a:xfrm>
            <a:prstGeom prst="rect">
              <a:avLst/>
            </a:prstGeom>
            <a:gradFill flip="none" rotWithShape="1">
              <a:gsLst>
                <a:gs pos="40469">
                  <a:srgbClr val="3E3D3E"/>
                </a:gs>
                <a:gs pos="76437">
                  <a:srgbClr val="565656"/>
                </a:gs>
                <a:gs pos="100000">
                  <a:srgbClr val="6E6E6E"/>
                </a:gs>
              </a:gsLst>
              <a:path path="shape">
                <a:fillToRect l="-37827" t="129036" r="137827" b="-29036"/>
              </a:path>
            </a:gradFill>
            <a:ln w="3175" cap="flat">
              <a:noFill/>
              <a:miter lim="400000"/>
            </a:ln>
            <a:effectLst/>
          </p:spPr>
          <p:txBody>
            <a:bodyPr wrap="square" lIns="25399" tIns="25399" rIns="25399" bIns="25399" numCol="1" anchor="ctr">
              <a:noAutofit/>
            </a:bodyPr>
            <a:lstStyle/>
            <a:p>
              <a:pPr algn="ctr" defTabSz="412750" fontAlgn="ctr" hangingPunct="0">
                <a:defRPr sz="2200" b="0">
                  <a:latin typeface="Arial"/>
                  <a:ea typeface="+mn-ea"/>
                  <a:cs typeface="+mn-cs"/>
                  <a:sym typeface="Helvetica Neue Medium"/>
                </a:defRPr>
              </a:pPr>
              <a:endParaRPr lang="en-US" sz="9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pic>
          <p:nvPicPr>
            <p:cNvPr id="33" name="image12.png" descr="image12.png">
              <a:extLst>
                <a:ext uri="{FF2B5EF4-FFF2-40B4-BE49-F238E27FC236}">
                  <a16:creationId xmlns:a16="http://schemas.microsoft.com/office/drawing/2014/main" xmlns="" id="{4D59AA9F-0247-4A4C-A9F0-54340350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7520" y="881260"/>
              <a:ext cx="1929323" cy="14644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83"/>
          <p:cNvSpPr txBox="1"/>
          <p:nvPr/>
        </p:nvSpPr>
        <p:spPr>
          <a:xfrm>
            <a:off x="1828789" y="1513339"/>
            <a:ext cx="1261884" cy="3340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914156" fontAlgn="ctr">
              <a:lnSpc>
                <a:spcPct val="120000"/>
              </a:lnSpc>
            </a:pPr>
            <a:r>
              <a:rPr lang="ru-RU" sz="1400" b="1">
                <a:solidFill>
                  <a:srgbClr val="C00000"/>
                </a:solidFill>
                <a:latin typeface="Huawei Sans" panose="020C0503030203020204" pitchFamily="34" charset="0"/>
              </a:rPr>
              <a:t>Контроллер с пятью чипами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313235" y="3118497"/>
            <a:ext cx="2378400" cy="953674"/>
            <a:chOff x="838933" y="3181472"/>
            <a:chExt cx="2378400" cy="953674"/>
          </a:xfrm>
        </p:grpSpPr>
        <p:sp>
          <p:nvSpPr>
            <p:cNvPr id="36" name="TextBox 83"/>
            <p:cNvSpPr txBox="1"/>
            <p:nvPr/>
          </p:nvSpPr>
          <p:spPr>
            <a:xfrm>
              <a:off x="1595940" y="3181472"/>
              <a:ext cx="902811" cy="3340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156" fontAlgn="ctr">
                <a:lnSpc>
                  <a:spcPct val="120000"/>
                </a:lnSpc>
              </a:pPr>
              <a:r>
                <a:rPr lang="ru-RU" sz="1400" b="1" dirty="0" smtClean="0">
                  <a:solidFill>
                    <a:srgbClr val="C00000"/>
                  </a:solidFill>
                  <a:latin typeface="Huawei Sans" panose="020C0503030203020204" pitchFamily="34" charset="0"/>
                </a:rPr>
                <a:t>Интеллектуальный дисковый модуль</a:t>
              </a:r>
              <a:endParaRPr lang="ru-RU" sz="1400" b="1" dirty="0">
                <a:solidFill>
                  <a:srgbClr val="C00000"/>
                </a:solidFill>
                <a:latin typeface="Huawei Sans" panose="020C0503030203020204" pitchFamily="34" charset="0"/>
              </a:endParaRPr>
            </a:p>
          </p:txBody>
        </p:sp>
        <p:pic>
          <p:nvPicPr>
            <p:cNvPr id="37" name="Picture 2" descr="C:\Users\w00426146.CHINA\AppData\Roaming\eSpace_Desktop\UserData\w00426146\imagefiles\originalImgfiles\F42B6F74-F87B-4876-BEA3-81B2B72C2C3D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57" y="3559578"/>
              <a:ext cx="2339976" cy="42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33" y="3771269"/>
              <a:ext cx="515554" cy="3638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Picture 9" descr="E:\01转移\PTT元素\射光-011.png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84283" y="2931894"/>
            <a:ext cx="4678962" cy="14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9017545" y="3962861"/>
            <a:ext cx="2245661" cy="22456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358695" y="3962861"/>
            <a:ext cx="2245661" cy="22456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017545" y="1639200"/>
            <a:ext cx="2245661" cy="22456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688120" y="1639200"/>
            <a:ext cx="2245661" cy="22456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58695" y="1639200"/>
            <a:ext cx="2245661" cy="22456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46" name="圆角矩形 93"/>
          <p:cNvSpPr/>
          <p:nvPr/>
        </p:nvSpPr>
        <p:spPr bwMode="auto">
          <a:xfrm>
            <a:off x="9009828" y="5413848"/>
            <a:ext cx="2310068" cy="664284"/>
          </a:xfrm>
          <a:prstGeom prst="roundRect">
            <a:avLst/>
          </a:prstGeom>
          <a:noFill/>
          <a:extLst/>
        </p:spPr>
        <p:txBody>
          <a:bodyPr wrap="square" rtlCol="0" anchor="ctr">
            <a:noAutofit/>
          </a:bodyPr>
          <a:lstStyle/>
          <a:p>
            <a:pPr algn="ctr" defTabSz="914248" fontAlgn="ctr">
              <a:buClr>
                <a:srgbClr val="CC9900"/>
              </a:buClr>
              <a:defRPr/>
            </a:pPr>
            <a:r>
              <a:rPr lang="ru-RU" sz="1200" dirty="0">
                <a:latin typeface="Huawei Sans" panose="020C0503030203020204" pitchFamily="34" charset="0"/>
              </a:rPr>
              <a:t>Настройка глобального приоритета ввода/вывода</a:t>
            </a:r>
          </a:p>
          <a:p>
            <a:pPr algn="ctr" defTabSz="914248" fontAlgn="ctr">
              <a:buClr>
                <a:srgbClr val="CC9900"/>
              </a:buClr>
              <a:defRPr/>
            </a:pPr>
            <a:r>
              <a:rPr lang="ru-RU" sz="1200" dirty="0">
                <a:latin typeface="Huawei Sans" panose="020C0503030203020204" pitchFamily="34" charset="0"/>
              </a:rPr>
              <a:t>Стабильно низкая задержка</a:t>
            </a:r>
          </a:p>
        </p:txBody>
      </p:sp>
      <p:sp>
        <p:nvSpPr>
          <p:cNvPr id="47" name="圆角矩形 93"/>
          <p:cNvSpPr/>
          <p:nvPr/>
        </p:nvSpPr>
        <p:spPr bwMode="auto">
          <a:xfrm>
            <a:off x="6628764" y="5402860"/>
            <a:ext cx="2270068" cy="664284"/>
          </a:xfrm>
          <a:prstGeom prst="roundRect">
            <a:avLst/>
          </a:prstGeom>
          <a:noFill/>
          <a:extLst/>
        </p:spPr>
        <p:txBody>
          <a:bodyPr wrap="square" rtlCol="0" anchor="ctr">
            <a:noAutofit/>
          </a:bodyPr>
          <a:lstStyle/>
          <a:p>
            <a:pPr algn="ctr" defTabSz="914248" fontAlgn="ctr">
              <a:buClr>
                <a:srgbClr val="CC9900"/>
              </a:buClr>
              <a:defRPr/>
            </a:pPr>
            <a:r>
              <a:rPr lang="ru-RU" sz="1200" dirty="0">
                <a:latin typeface="Huawei Sans" panose="020C0503030203020204" pitchFamily="34" charset="0"/>
              </a:rPr>
              <a:t>Многопоточное распределение данных</a:t>
            </a:r>
          </a:p>
          <a:p>
            <a:pPr algn="ctr" defTabSz="914248" fontAlgn="ctr">
              <a:buClr>
                <a:srgbClr val="CC9900"/>
              </a:buClr>
              <a:defRPr/>
            </a:pPr>
            <a:r>
              <a:rPr lang="ru-RU" sz="1200" dirty="0">
                <a:latin typeface="Huawei Sans" panose="020C0503030203020204" pitchFamily="34" charset="0"/>
              </a:rPr>
              <a:t>Сокращение количества очисток памяти</a:t>
            </a:r>
          </a:p>
        </p:txBody>
      </p:sp>
      <p:sp>
        <p:nvSpPr>
          <p:cNvPr id="48" name="圆角矩形 93"/>
          <p:cNvSpPr/>
          <p:nvPr/>
        </p:nvSpPr>
        <p:spPr bwMode="auto">
          <a:xfrm>
            <a:off x="4383104" y="5321925"/>
            <a:ext cx="2221252" cy="664284"/>
          </a:xfrm>
          <a:prstGeom prst="roundRect">
            <a:avLst/>
          </a:prstGeom>
          <a:noFill/>
          <a:extLst/>
        </p:spPr>
        <p:txBody>
          <a:bodyPr wrap="square" rtlCol="0" anchor="ctr">
            <a:noAutofit/>
          </a:bodyPr>
          <a:lstStyle/>
          <a:p>
            <a:pPr algn="ctr" defTabSz="914248" fontAlgn="ctr">
              <a:buClr>
                <a:srgbClr val="CC9900"/>
              </a:buClr>
              <a:defRPr/>
            </a:pPr>
            <a:r>
              <a:rPr lang="ru-RU" sz="1200">
                <a:latin typeface="Huawei Sans" panose="020C0503030203020204" pitchFamily="34" charset="0"/>
              </a:rPr>
              <a:t>Запись с полной полосой</a:t>
            </a:r>
          </a:p>
          <a:p>
            <a:pPr algn="ctr" defTabSz="914248" fontAlgn="ctr">
              <a:buClr>
                <a:srgbClr val="CC9900"/>
              </a:buClr>
              <a:defRPr/>
            </a:pPr>
            <a:r>
              <a:rPr lang="ru-RU" sz="1200">
                <a:latin typeface="Huawei Sans" panose="020C0503030203020204" pitchFamily="34" charset="0"/>
              </a:rPr>
              <a:t>Снижение нагрузки при записи</a:t>
            </a:r>
          </a:p>
        </p:txBody>
      </p:sp>
      <p:sp>
        <p:nvSpPr>
          <p:cNvPr id="49" name="圆角矩形 93"/>
          <p:cNvSpPr/>
          <p:nvPr/>
        </p:nvSpPr>
        <p:spPr bwMode="auto">
          <a:xfrm>
            <a:off x="8869561" y="3089520"/>
            <a:ext cx="2590602" cy="664284"/>
          </a:xfrm>
          <a:prstGeom prst="roundRect">
            <a:avLst/>
          </a:prstGeom>
          <a:noFill/>
          <a:extLst/>
        </p:spPr>
        <p:txBody>
          <a:bodyPr wrap="square" rtlCol="0" anchor="ctr">
            <a:noAutofit/>
          </a:bodyPr>
          <a:lstStyle/>
          <a:p>
            <a:pPr algn="ctr" defTabSz="914248" fontAlgn="ctr">
              <a:buClr>
                <a:srgbClr val="CC9900"/>
              </a:buClr>
              <a:defRPr/>
            </a:pPr>
            <a:r>
              <a:rPr lang="ru-RU" sz="1200" dirty="0">
                <a:latin typeface="Huawei Sans" panose="020C0503030203020204" pitchFamily="34" charset="0"/>
              </a:rPr>
              <a:t>Чип ИИ + алгоритм кэширования</a:t>
            </a:r>
          </a:p>
          <a:p>
            <a:pPr algn="ctr" defTabSz="914248" fontAlgn="ctr">
              <a:buClr>
                <a:srgbClr val="CC9900"/>
              </a:buClr>
              <a:defRPr/>
            </a:pPr>
            <a:r>
              <a:rPr lang="ru-RU" sz="1200" dirty="0">
                <a:latin typeface="Huawei Sans" panose="020C0503030203020204" pitchFamily="34" charset="0"/>
              </a:rPr>
              <a:t>Повышение эффективности работы кэш-памяти при чтении</a:t>
            </a:r>
          </a:p>
        </p:txBody>
      </p:sp>
      <p:sp>
        <p:nvSpPr>
          <p:cNvPr id="50" name="圆角矩形 93"/>
          <p:cNvSpPr/>
          <p:nvPr/>
        </p:nvSpPr>
        <p:spPr bwMode="auto">
          <a:xfrm>
            <a:off x="6712145" y="2998264"/>
            <a:ext cx="2221287" cy="664284"/>
          </a:xfrm>
          <a:prstGeom prst="roundRect">
            <a:avLst/>
          </a:prstGeom>
          <a:noFill/>
          <a:extLst/>
        </p:spPr>
        <p:txBody>
          <a:bodyPr wrap="square" rtlCol="0" anchor="ctr">
            <a:noAutofit/>
          </a:bodyPr>
          <a:lstStyle/>
          <a:p>
            <a:pPr algn="ctr" defTabSz="914248" fontAlgn="ctr">
              <a:buClr>
                <a:srgbClr val="CC9900"/>
              </a:buClr>
              <a:defRPr/>
            </a:pPr>
            <a:r>
              <a:rPr lang="ru-RU" sz="1200">
                <a:latin typeface="Huawei Sans" panose="020C0503030203020204" pitchFamily="34" charset="0"/>
              </a:rPr>
              <a:t>Чип Kunpeng + разделение сервисов</a:t>
            </a:r>
          </a:p>
          <a:p>
            <a:pPr algn="ctr" defTabSz="914248" fontAlgn="ctr">
              <a:buClr>
                <a:srgbClr val="CC9900"/>
              </a:buClr>
              <a:defRPr/>
            </a:pPr>
            <a:r>
              <a:rPr lang="ru-RU" sz="1200">
                <a:latin typeface="Huawei Sans" panose="020C0503030203020204" pitchFamily="34" charset="0"/>
              </a:rPr>
              <a:t>Более быстрое восстановление</a:t>
            </a:r>
          </a:p>
        </p:txBody>
      </p:sp>
      <p:sp>
        <p:nvSpPr>
          <p:cNvPr id="51" name="圆角矩形 93"/>
          <p:cNvSpPr/>
          <p:nvPr/>
        </p:nvSpPr>
        <p:spPr bwMode="auto">
          <a:xfrm>
            <a:off x="4393159" y="3142380"/>
            <a:ext cx="2200410" cy="376052"/>
          </a:xfrm>
          <a:prstGeom prst="roundRect">
            <a:avLst/>
          </a:prstGeom>
          <a:noFill/>
          <a:extLst/>
        </p:spPr>
        <p:txBody>
          <a:bodyPr wrap="square" rtlCol="0" anchor="ctr">
            <a:noAutofit/>
          </a:bodyPr>
          <a:lstStyle/>
          <a:p>
            <a:pPr lvl="0" algn="ctr" defTabSz="914248" fontAlgn="ctr">
              <a:buClr>
                <a:srgbClr val="CC9900"/>
              </a:buClr>
              <a:defRPr/>
            </a:pPr>
            <a:r>
              <a:rPr lang="ru-RU" sz="1200">
                <a:latin typeface="Huawei Sans" panose="020C0503030203020204" pitchFamily="34" charset="0"/>
              </a:rPr>
              <a:t>Чип Kunpeng + многоядерный алгоритм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9076665" y="1852456"/>
            <a:ext cx="2094300" cy="837284"/>
            <a:chOff x="9206647" y="2366068"/>
            <a:chExt cx="1739166" cy="695304"/>
          </a:xfrm>
        </p:grpSpPr>
        <p:sp>
          <p:nvSpPr>
            <p:cNvPr id="53" name="Line 17"/>
            <p:cNvSpPr>
              <a:spLocks noChangeShapeType="1"/>
            </p:cNvSpPr>
            <p:nvPr/>
          </p:nvSpPr>
          <p:spPr bwMode="auto">
            <a:xfrm>
              <a:off x="9453563" y="2795589"/>
              <a:ext cx="1492250" cy="0"/>
            </a:xfrm>
            <a:prstGeom prst="line">
              <a:avLst/>
            </a:prstGeom>
            <a:noFill/>
            <a:ln w="6350" cap="rnd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9577388" y="2532063"/>
              <a:ext cx="1246188" cy="263525"/>
            </a:xfrm>
            <a:custGeom>
              <a:avLst/>
              <a:gdLst>
                <a:gd name="T0" fmla="*/ 0 w 785"/>
                <a:gd name="T1" fmla="*/ 166 h 166"/>
                <a:gd name="T2" fmla="*/ 157 w 785"/>
                <a:gd name="T3" fmla="*/ 57 h 166"/>
                <a:gd name="T4" fmla="*/ 314 w 785"/>
                <a:gd name="T5" fmla="*/ 21 h 166"/>
                <a:gd name="T6" fmla="*/ 471 w 785"/>
                <a:gd name="T7" fmla="*/ 18 h 166"/>
                <a:gd name="T8" fmla="*/ 628 w 785"/>
                <a:gd name="T9" fmla="*/ 9 h 166"/>
                <a:gd name="T10" fmla="*/ 785 w 785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5" h="166">
                  <a:moveTo>
                    <a:pt x="0" y="166"/>
                  </a:moveTo>
                  <a:lnTo>
                    <a:pt x="157" y="57"/>
                  </a:lnTo>
                  <a:lnTo>
                    <a:pt x="314" y="21"/>
                  </a:lnTo>
                  <a:lnTo>
                    <a:pt x="471" y="18"/>
                  </a:lnTo>
                  <a:lnTo>
                    <a:pt x="628" y="9"/>
                  </a:lnTo>
                  <a:lnTo>
                    <a:pt x="785" y="0"/>
                  </a:lnTo>
                </a:path>
              </a:pathLst>
            </a:custGeom>
            <a:noFill/>
            <a:ln w="6350" cap="rnd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9820779" y="2479532"/>
              <a:ext cx="6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6" name="Rectangle 23"/>
            <p:cNvSpPr>
              <a:spLocks noChangeArrowheads="1"/>
            </p:cNvSpPr>
            <p:nvPr/>
          </p:nvSpPr>
          <p:spPr bwMode="auto">
            <a:xfrm>
              <a:off x="10812968" y="2366068"/>
              <a:ext cx="6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1" dirty="0">
                <a:solidFill>
                  <a:srgbClr val="C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7" name="Oval 27"/>
            <p:cNvSpPr>
              <a:spLocks noChangeArrowheads="1"/>
            </p:cNvSpPr>
            <p:nvPr/>
          </p:nvSpPr>
          <p:spPr bwMode="auto">
            <a:xfrm>
              <a:off x="9555956" y="2778919"/>
              <a:ext cx="36000" cy="36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8" name="Oval 28"/>
            <p:cNvSpPr>
              <a:spLocks noChangeArrowheads="1"/>
            </p:cNvSpPr>
            <p:nvPr/>
          </p:nvSpPr>
          <p:spPr bwMode="auto">
            <a:xfrm>
              <a:off x="9802812" y="2608262"/>
              <a:ext cx="36000" cy="36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9" name="Oval 29"/>
            <p:cNvSpPr>
              <a:spLocks noChangeArrowheads="1"/>
            </p:cNvSpPr>
            <p:nvPr/>
          </p:nvSpPr>
          <p:spPr bwMode="auto">
            <a:xfrm>
              <a:off x="10047288" y="2548731"/>
              <a:ext cx="36000" cy="36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0" name="Oval 30"/>
            <p:cNvSpPr>
              <a:spLocks noChangeArrowheads="1"/>
            </p:cNvSpPr>
            <p:nvPr/>
          </p:nvSpPr>
          <p:spPr bwMode="auto">
            <a:xfrm>
              <a:off x="10296525" y="2543968"/>
              <a:ext cx="36000" cy="36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1" name="Oval 31"/>
            <p:cNvSpPr>
              <a:spLocks noChangeArrowheads="1"/>
            </p:cNvSpPr>
            <p:nvPr/>
          </p:nvSpPr>
          <p:spPr bwMode="auto">
            <a:xfrm>
              <a:off x="10545763" y="2529681"/>
              <a:ext cx="36000" cy="36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10795000" y="2515393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9206647" y="2847122"/>
              <a:ext cx="350266" cy="21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>
                  <a:latin typeface="Huawei Sans" panose="020C0503030203020204" pitchFamily="34" charset="0"/>
                </a:rPr>
                <a:t>Кол-во</a:t>
              </a:r>
            </a:p>
            <a:p>
              <a:pPr marL="0" marR="0" lvl="0" indent="0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err="1">
                  <a:latin typeface="Huawei Sans" panose="020C0503030203020204" pitchFamily="34" charset="0"/>
                </a:rPr>
                <a:t>перезапусков</a:t>
              </a:r>
              <a:endParaRPr lang="ru-RU" sz="1200" dirty="0">
                <a:latin typeface="Huawei Sans" panose="020C0503030203020204" pitchFamily="34" charset="0"/>
              </a:endParaRP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9795598" y="2837593"/>
              <a:ext cx="4969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>
                  <a:solidFill>
                    <a:schemeClr val="bg2">
                      <a:lumMod val="25000"/>
                    </a:schemeClr>
                  </a:solidFill>
                  <a:latin typeface="Huawei Sans" panose="020C0503030203020204" pitchFamily="34" charset="0"/>
                </a:rPr>
                <a:t>1</a:t>
              </a:r>
            </a:p>
          </p:txBody>
        </p:sp>
        <p:sp>
          <p:nvSpPr>
            <p:cNvPr id="65" name="Rectangle 35"/>
            <p:cNvSpPr>
              <a:spLocks noChangeArrowheads="1"/>
            </p:cNvSpPr>
            <p:nvPr/>
          </p:nvSpPr>
          <p:spPr bwMode="auto">
            <a:xfrm>
              <a:off x="10051186" y="2837593"/>
              <a:ext cx="4969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>
                  <a:solidFill>
                    <a:schemeClr val="bg2">
                      <a:lumMod val="25000"/>
                    </a:schemeClr>
                  </a:solidFill>
                  <a:latin typeface="Huawei Sans" panose="020C0503030203020204" pitchFamily="34" charset="0"/>
                </a:rPr>
                <a:t>2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298836" y="2837593"/>
              <a:ext cx="4969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>
                  <a:solidFill>
                    <a:schemeClr val="bg2">
                      <a:lumMod val="25000"/>
                    </a:schemeClr>
                  </a:solidFill>
                  <a:latin typeface="Huawei Sans" panose="020C0503030203020204" pitchFamily="34" charset="0"/>
                </a:rPr>
                <a:t>3</a:t>
              </a:r>
            </a:p>
          </p:txBody>
        </p:sp>
        <p:sp>
          <p:nvSpPr>
            <p:cNvPr id="67" name="Rectangle 37"/>
            <p:cNvSpPr>
              <a:spLocks noChangeArrowheads="1"/>
            </p:cNvSpPr>
            <p:nvPr/>
          </p:nvSpPr>
          <p:spPr bwMode="auto">
            <a:xfrm>
              <a:off x="10548074" y="2837593"/>
              <a:ext cx="4969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>
                  <a:solidFill>
                    <a:schemeClr val="bg2">
                      <a:lumMod val="25000"/>
                    </a:schemeClr>
                  </a:solidFill>
                  <a:latin typeface="Huawei Sans" panose="020C0503030203020204" pitchFamily="34" charset="0"/>
                </a:rPr>
                <a:t>4</a:t>
              </a:r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10791242" y="2837593"/>
              <a:ext cx="4969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>
                  <a:solidFill>
                    <a:schemeClr val="bg2">
                      <a:lumMod val="25000"/>
                    </a:schemeClr>
                  </a:solidFill>
                  <a:latin typeface="Huawei Sans" panose="020C0503030203020204" pitchFamily="34" charset="0"/>
                </a:rPr>
                <a:t>5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4803177" y="2080342"/>
            <a:ext cx="1344557" cy="3327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 defTabSz="914248" fontAlgn="ctr">
              <a:lnSpc>
                <a:spcPct val="120000"/>
              </a:lnSpc>
              <a:buClr>
                <a:srgbClr val="CC9900"/>
              </a:buClr>
              <a:defRPr/>
            </a:pPr>
            <a:r>
              <a:rPr lang="ru-RU" sz="1200" dirty="0">
                <a:latin typeface="Huawei Sans" panose="020C0503030203020204" pitchFamily="34" charset="0"/>
              </a:rPr>
              <a:t>Многоядерное планирование</a:t>
            </a:r>
          </a:p>
        </p:txBody>
      </p:sp>
      <p:sp>
        <p:nvSpPr>
          <p:cNvPr id="70" name="server_201190"/>
          <p:cNvSpPr>
            <a:spLocks noChangeAspect="1"/>
          </p:cNvSpPr>
          <p:nvPr/>
        </p:nvSpPr>
        <p:spPr bwMode="auto">
          <a:xfrm>
            <a:off x="8335646" y="2157509"/>
            <a:ext cx="349244" cy="397617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32910" h="606722">
                <a:moveTo>
                  <a:pt x="418820" y="428911"/>
                </a:moveTo>
                <a:cubicBezTo>
                  <a:pt x="423004" y="424734"/>
                  <a:pt x="429769" y="424734"/>
                  <a:pt x="433953" y="428911"/>
                </a:cubicBezTo>
                <a:lnTo>
                  <a:pt x="508545" y="503380"/>
                </a:lnTo>
                <a:cubicBezTo>
                  <a:pt x="512728" y="507557"/>
                  <a:pt x="512728" y="514311"/>
                  <a:pt x="508545" y="518399"/>
                </a:cubicBezTo>
                <a:lnTo>
                  <a:pt x="433953" y="592957"/>
                </a:lnTo>
                <a:cubicBezTo>
                  <a:pt x="431816" y="595001"/>
                  <a:pt x="429057" y="596067"/>
                  <a:pt x="426386" y="596067"/>
                </a:cubicBezTo>
                <a:cubicBezTo>
                  <a:pt x="423627" y="596067"/>
                  <a:pt x="420957" y="595001"/>
                  <a:pt x="418820" y="592957"/>
                </a:cubicBezTo>
                <a:cubicBezTo>
                  <a:pt x="414637" y="588780"/>
                  <a:pt x="414637" y="582026"/>
                  <a:pt x="418820" y="577850"/>
                </a:cubicBezTo>
                <a:lnTo>
                  <a:pt x="475254" y="521598"/>
                </a:lnTo>
                <a:lnTo>
                  <a:pt x="351705" y="521598"/>
                </a:lnTo>
                <a:cubicBezTo>
                  <a:pt x="345831" y="521598"/>
                  <a:pt x="341113" y="516799"/>
                  <a:pt x="341113" y="510934"/>
                </a:cubicBezTo>
                <a:cubicBezTo>
                  <a:pt x="341113" y="505069"/>
                  <a:pt x="345831" y="500270"/>
                  <a:pt x="351705" y="500270"/>
                </a:cubicBezTo>
                <a:lnTo>
                  <a:pt x="475254" y="500270"/>
                </a:lnTo>
                <a:lnTo>
                  <a:pt x="418820" y="443929"/>
                </a:lnTo>
                <a:cubicBezTo>
                  <a:pt x="414637" y="439753"/>
                  <a:pt x="414637" y="432999"/>
                  <a:pt x="418820" y="428911"/>
                </a:cubicBezTo>
                <a:close/>
                <a:moveTo>
                  <a:pt x="21359" y="239507"/>
                </a:moveTo>
                <a:lnTo>
                  <a:pt x="21359" y="308649"/>
                </a:lnTo>
                <a:cubicBezTo>
                  <a:pt x="21359" y="324201"/>
                  <a:pt x="47168" y="341975"/>
                  <a:pt x="88818" y="354950"/>
                </a:cubicBezTo>
                <a:cubicBezTo>
                  <a:pt x="136075" y="369703"/>
                  <a:pt x="199174" y="377879"/>
                  <a:pt x="266455" y="377879"/>
                </a:cubicBezTo>
                <a:cubicBezTo>
                  <a:pt x="333736" y="377879"/>
                  <a:pt x="396835" y="369703"/>
                  <a:pt x="444181" y="354950"/>
                </a:cubicBezTo>
                <a:cubicBezTo>
                  <a:pt x="485831" y="341975"/>
                  <a:pt x="511640" y="324201"/>
                  <a:pt x="511640" y="308649"/>
                </a:cubicBezTo>
                <a:lnTo>
                  <a:pt x="511640" y="239507"/>
                </a:lnTo>
                <a:cubicBezTo>
                  <a:pt x="468121" y="274256"/>
                  <a:pt x="364974" y="292741"/>
                  <a:pt x="266455" y="292741"/>
                </a:cubicBezTo>
                <a:cubicBezTo>
                  <a:pt x="168025" y="292741"/>
                  <a:pt x="64789" y="274256"/>
                  <a:pt x="21359" y="239507"/>
                </a:cubicBezTo>
                <a:close/>
                <a:moveTo>
                  <a:pt x="21359" y="127707"/>
                </a:moveTo>
                <a:lnTo>
                  <a:pt x="21359" y="202270"/>
                </a:lnTo>
                <a:cubicBezTo>
                  <a:pt x="21359" y="217822"/>
                  <a:pt x="47168" y="235508"/>
                  <a:pt x="88818" y="248483"/>
                </a:cubicBezTo>
                <a:cubicBezTo>
                  <a:pt x="136075" y="263324"/>
                  <a:pt x="199174" y="271412"/>
                  <a:pt x="266455" y="271412"/>
                </a:cubicBezTo>
                <a:cubicBezTo>
                  <a:pt x="333736" y="271412"/>
                  <a:pt x="396835" y="263324"/>
                  <a:pt x="444181" y="248483"/>
                </a:cubicBezTo>
                <a:cubicBezTo>
                  <a:pt x="485831" y="235508"/>
                  <a:pt x="511640" y="217822"/>
                  <a:pt x="511640" y="202270"/>
                </a:cubicBezTo>
                <a:lnTo>
                  <a:pt x="511640" y="127707"/>
                </a:lnTo>
                <a:cubicBezTo>
                  <a:pt x="468121" y="162545"/>
                  <a:pt x="364974" y="180941"/>
                  <a:pt x="266455" y="180941"/>
                </a:cubicBezTo>
                <a:cubicBezTo>
                  <a:pt x="168025" y="180941"/>
                  <a:pt x="64789" y="162545"/>
                  <a:pt x="21359" y="127707"/>
                </a:cubicBezTo>
                <a:close/>
                <a:moveTo>
                  <a:pt x="266455" y="21329"/>
                </a:moveTo>
                <a:cubicBezTo>
                  <a:pt x="199174" y="21329"/>
                  <a:pt x="136075" y="29416"/>
                  <a:pt x="88818" y="44169"/>
                </a:cubicBezTo>
                <a:cubicBezTo>
                  <a:pt x="47168" y="57144"/>
                  <a:pt x="21359" y="74918"/>
                  <a:pt x="21359" y="90470"/>
                </a:cubicBezTo>
                <a:cubicBezTo>
                  <a:pt x="21359" y="106023"/>
                  <a:pt x="47168" y="123797"/>
                  <a:pt x="88818" y="136772"/>
                </a:cubicBezTo>
                <a:cubicBezTo>
                  <a:pt x="136075" y="151525"/>
                  <a:pt x="199174" y="159612"/>
                  <a:pt x="266455" y="159612"/>
                </a:cubicBezTo>
                <a:cubicBezTo>
                  <a:pt x="333736" y="159612"/>
                  <a:pt x="396835" y="151525"/>
                  <a:pt x="444181" y="136772"/>
                </a:cubicBezTo>
                <a:cubicBezTo>
                  <a:pt x="485831" y="123797"/>
                  <a:pt x="511640" y="106023"/>
                  <a:pt x="511640" y="90470"/>
                </a:cubicBezTo>
                <a:cubicBezTo>
                  <a:pt x="511640" y="74918"/>
                  <a:pt x="485831" y="57144"/>
                  <a:pt x="444181" y="44169"/>
                </a:cubicBezTo>
                <a:cubicBezTo>
                  <a:pt x="396835" y="29416"/>
                  <a:pt x="333736" y="21329"/>
                  <a:pt x="266455" y="21329"/>
                </a:cubicBezTo>
                <a:close/>
                <a:moveTo>
                  <a:pt x="266455" y="0"/>
                </a:moveTo>
                <a:cubicBezTo>
                  <a:pt x="387312" y="0"/>
                  <a:pt x="515289" y="27727"/>
                  <a:pt x="531308" y="79450"/>
                </a:cubicBezTo>
                <a:cubicBezTo>
                  <a:pt x="532287" y="81139"/>
                  <a:pt x="532910" y="83094"/>
                  <a:pt x="532910" y="85138"/>
                </a:cubicBezTo>
                <a:lnTo>
                  <a:pt x="532910" y="308649"/>
                </a:lnTo>
                <a:cubicBezTo>
                  <a:pt x="532910" y="367392"/>
                  <a:pt x="395678" y="399119"/>
                  <a:pt x="266455" y="399119"/>
                </a:cubicBezTo>
                <a:cubicBezTo>
                  <a:pt x="168025" y="399119"/>
                  <a:pt x="64789" y="380723"/>
                  <a:pt x="21359" y="345886"/>
                </a:cubicBezTo>
                <a:lnTo>
                  <a:pt x="21359" y="415116"/>
                </a:lnTo>
                <a:cubicBezTo>
                  <a:pt x="21359" y="430669"/>
                  <a:pt x="47168" y="448443"/>
                  <a:pt x="88818" y="461418"/>
                </a:cubicBezTo>
                <a:cubicBezTo>
                  <a:pt x="136075" y="476171"/>
                  <a:pt x="199174" y="484258"/>
                  <a:pt x="266455" y="484258"/>
                </a:cubicBezTo>
                <a:cubicBezTo>
                  <a:pt x="272329" y="484258"/>
                  <a:pt x="277134" y="489057"/>
                  <a:pt x="277134" y="494923"/>
                </a:cubicBezTo>
                <a:cubicBezTo>
                  <a:pt x="277134" y="500788"/>
                  <a:pt x="272329" y="505587"/>
                  <a:pt x="266455" y="505587"/>
                </a:cubicBezTo>
                <a:cubicBezTo>
                  <a:pt x="168025" y="505587"/>
                  <a:pt x="64789" y="487102"/>
                  <a:pt x="21359" y="452353"/>
                </a:cubicBezTo>
                <a:lnTo>
                  <a:pt x="21359" y="518118"/>
                </a:lnTo>
                <a:cubicBezTo>
                  <a:pt x="21448" y="518562"/>
                  <a:pt x="21537" y="518918"/>
                  <a:pt x="21626" y="519362"/>
                </a:cubicBezTo>
                <a:cubicBezTo>
                  <a:pt x="28390" y="551267"/>
                  <a:pt x="128333" y="585393"/>
                  <a:pt x="266455" y="585393"/>
                </a:cubicBezTo>
                <a:cubicBezTo>
                  <a:pt x="272329" y="585393"/>
                  <a:pt x="277134" y="590192"/>
                  <a:pt x="277134" y="596058"/>
                </a:cubicBezTo>
                <a:cubicBezTo>
                  <a:pt x="277134" y="601923"/>
                  <a:pt x="272329" y="606722"/>
                  <a:pt x="266455" y="606722"/>
                </a:cubicBezTo>
                <a:cubicBezTo>
                  <a:pt x="145954" y="606722"/>
                  <a:pt x="18155" y="579439"/>
                  <a:pt x="1780" y="527360"/>
                </a:cubicBezTo>
                <a:cubicBezTo>
                  <a:pt x="623" y="525672"/>
                  <a:pt x="0" y="523717"/>
                  <a:pt x="0" y="521584"/>
                </a:cubicBezTo>
                <a:lnTo>
                  <a:pt x="0" y="85138"/>
                </a:lnTo>
                <a:cubicBezTo>
                  <a:pt x="0" y="83094"/>
                  <a:pt x="623" y="81139"/>
                  <a:pt x="1691" y="79450"/>
                </a:cubicBezTo>
                <a:cubicBezTo>
                  <a:pt x="17710" y="27727"/>
                  <a:pt x="145598" y="0"/>
                  <a:pt x="26645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>
            <a:noAutofit/>
          </a:bodyPr>
          <a:lstStyle/>
          <a:p>
            <a:pPr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cxnSp>
        <p:nvCxnSpPr>
          <p:cNvPr id="71" name="直接箭头连接符 70"/>
          <p:cNvCxnSpPr/>
          <p:nvPr/>
        </p:nvCxnSpPr>
        <p:spPr>
          <a:xfrm>
            <a:off x="7784158" y="2356316"/>
            <a:ext cx="477339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12" descr="X:\华为\2019\8月\赵娜-V6易拉宝\王佳鑫-PPT美化\客户资料\1018\OceanStor Dorado5000 V3 black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7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025" y="2192140"/>
            <a:ext cx="953034" cy="3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矩形 72"/>
          <p:cNvSpPr/>
          <p:nvPr/>
        </p:nvSpPr>
        <p:spPr>
          <a:xfrm>
            <a:off x="7674650" y="1941050"/>
            <a:ext cx="484899" cy="3158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 defTabSz="914248" fontAlgn="ctr">
              <a:lnSpc>
                <a:spcPct val="120000"/>
              </a:lnSpc>
              <a:buClr>
                <a:srgbClr val="CC9900"/>
              </a:buClr>
              <a:defRPr/>
            </a:pPr>
            <a:r>
              <a:rPr lang="ru-RU" sz="1100">
                <a:latin typeface="Huawei Sans" panose="020C0503030203020204" pitchFamily="34" charset="0"/>
              </a:rPr>
              <a:t>Восстановление</a:t>
            </a:r>
          </a:p>
        </p:txBody>
      </p:sp>
      <p:sp>
        <p:nvSpPr>
          <p:cNvPr id="74" name="TextBox 83"/>
          <p:cNvSpPr txBox="1"/>
          <p:nvPr/>
        </p:nvSpPr>
        <p:spPr>
          <a:xfrm>
            <a:off x="8027728" y="2509979"/>
            <a:ext cx="801475" cy="2775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914156" fontAlgn="ctr">
              <a:lnSpc>
                <a:spcPct val="120000"/>
              </a:lnSpc>
            </a:pPr>
            <a:r>
              <a:rPr lang="ru-RU" sz="1100">
                <a:solidFill>
                  <a:srgbClr val="C00000"/>
                </a:solidFill>
                <a:latin typeface="Huawei Sans" panose="020C0503030203020204" pitchFamily="34" charset="0"/>
              </a:rPr>
              <a:t>1</a:t>
            </a:r>
            <a:r>
              <a:rPr lang="ru-RU" sz="1100" i="1">
                <a:solidFill>
                  <a:srgbClr val="C00000"/>
                </a:solidFill>
                <a:latin typeface="Huawei Sans" panose="020C0503030203020204" pitchFamily="34" charset="0"/>
              </a:rPr>
              <a:t>X</a:t>
            </a:r>
            <a:r>
              <a:rPr lang="ru-RU" sz="1100">
                <a:solidFill>
                  <a:srgbClr val="C00000"/>
                </a:solidFill>
                <a:latin typeface="Huawei Sans" panose="020C0503030203020204" pitchFamily="34" charset="0"/>
              </a:rPr>
              <a:t> минут/ТБ</a:t>
            </a:r>
          </a:p>
        </p:txBody>
      </p:sp>
      <p:sp>
        <p:nvSpPr>
          <p:cNvPr id="75" name="TextBox 83"/>
          <p:cNvSpPr txBox="1"/>
          <p:nvPr/>
        </p:nvSpPr>
        <p:spPr>
          <a:xfrm>
            <a:off x="6809638" y="2422468"/>
            <a:ext cx="870966" cy="2775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914156" fontAlgn="ctr">
              <a:lnSpc>
                <a:spcPct val="120000"/>
              </a:lnSpc>
            </a:pPr>
            <a:r>
              <a:rPr lang="ru-RU" sz="1100" i="1">
                <a:latin typeface="Huawei Sans" panose="020C0503030203020204" pitchFamily="34" charset="0"/>
              </a:rPr>
              <a:t>X</a:t>
            </a:r>
            <a:r>
              <a:rPr lang="ru-RU" sz="1100">
                <a:latin typeface="Huawei Sans" panose="020C0503030203020204" pitchFamily="34" charset="0"/>
              </a:rPr>
              <a:t>00 минут/ТБ</a:t>
            </a:r>
          </a:p>
        </p:txBody>
      </p:sp>
      <p:sp>
        <p:nvSpPr>
          <p:cNvPr id="76" name="Oval 52"/>
          <p:cNvSpPr>
            <a:spLocks noChangeArrowheads="1"/>
          </p:cNvSpPr>
          <p:nvPr/>
        </p:nvSpPr>
        <p:spPr bwMode="auto">
          <a:xfrm>
            <a:off x="5402345" y="2008678"/>
            <a:ext cx="158362" cy="159213"/>
          </a:xfrm>
          <a:prstGeom prst="ellipse">
            <a:avLst/>
          </a:prstGeom>
          <a:noFill/>
          <a:ln w="12700" cap="flat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77" name="Oval 53"/>
          <p:cNvSpPr>
            <a:spLocks noChangeArrowheads="1"/>
          </p:cNvSpPr>
          <p:nvPr/>
        </p:nvSpPr>
        <p:spPr bwMode="auto">
          <a:xfrm>
            <a:off x="5402345" y="2606364"/>
            <a:ext cx="158362" cy="160916"/>
          </a:xfrm>
          <a:prstGeom prst="ellipse">
            <a:avLst/>
          </a:prstGeom>
          <a:noFill/>
          <a:ln w="12700" cap="flat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78" name="Oval 54"/>
          <p:cNvSpPr>
            <a:spLocks noChangeArrowheads="1"/>
          </p:cNvSpPr>
          <p:nvPr/>
        </p:nvSpPr>
        <p:spPr bwMode="auto">
          <a:xfrm>
            <a:off x="6037493" y="2308373"/>
            <a:ext cx="159213" cy="159213"/>
          </a:xfrm>
          <a:prstGeom prst="ellipse">
            <a:avLst/>
          </a:prstGeom>
          <a:noFill/>
          <a:ln w="12700" cap="flat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79" name="Oval 55"/>
          <p:cNvSpPr>
            <a:spLocks noChangeArrowheads="1"/>
          </p:cNvSpPr>
          <p:nvPr/>
        </p:nvSpPr>
        <p:spPr bwMode="auto">
          <a:xfrm>
            <a:off x="4766345" y="2308373"/>
            <a:ext cx="159213" cy="159213"/>
          </a:xfrm>
          <a:prstGeom prst="ellipse">
            <a:avLst/>
          </a:prstGeom>
          <a:noFill/>
          <a:ln w="12700" cap="flat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80" name="Freeform 56"/>
          <p:cNvSpPr>
            <a:spLocks/>
          </p:cNvSpPr>
          <p:nvPr/>
        </p:nvSpPr>
        <p:spPr bwMode="auto">
          <a:xfrm>
            <a:off x="5587100" y="2493978"/>
            <a:ext cx="528722" cy="192418"/>
          </a:xfrm>
          <a:custGeom>
            <a:avLst/>
            <a:gdLst>
              <a:gd name="T0" fmla="*/ 0 w 621"/>
              <a:gd name="T1" fmla="*/ 226 h 226"/>
              <a:gd name="T2" fmla="*/ 621 w 621"/>
              <a:gd name="T3" fmla="*/ 226 h 226"/>
              <a:gd name="T4" fmla="*/ 621 w 621"/>
              <a:gd name="T5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1" h="226">
                <a:moveTo>
                  <a:pt x="0" y="226"/>
                </a:moveTo>
                <a:lnTo>
                  <a:pt x="621" y="226"/>
                </a:lnTo>
                <a:lnTo>
                  <a:pt x="621" y="0"/>
                </a:lnTo>
              </a:path>
            </a:pathLst>
          </a:custGeom>
          <a:noFill/>
          <a:ln w="12700" cap="flat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81" name="Freeform 57"/>
          <p:cNvSpPr>
            <a:spLocks/>
          </p:cNvSpPr>
          <p:nvPr/>
        </p:nvSpPr>
        <p:spPr bwMode="auto">
          <a:xfrm>
            <a:off x="4844674" y="2493978"/>
            <a:ext cx="531277" cy="192418"/>
          </a:xfrm>
          <a:custGeom>
            <a:avLst/>
            <a:gdLst>
              <a:gd name="T0" fmla="*/ 0 w 624"/>
              <a:gd name="T1" fmla="*/ 0 h 226"/>
              <a:gd name="T2" fmla="*/ 0 w 624"/>
              <a:gd name="T3" fmla="*/ 226 h 226"/>
              <a:gd name="T4" fmla="*/ 624 w 624"/>
              <a:gd name="T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226">
                <a:moveTo>
                  <a:pt x="0" y="0"/>
                </a:moveTo>
                <a:lnTo>
                  <a:pt x="0" y="226"/>
                </a:lnTo>
                <a:lnTo>
                  <a:pt x="624" y="226"/>
                </a:lnTo>
              </a:path>
            </a:pathLst>
          </a:custGeom>
          <a:noFill/>
          <a:ln w="12700" cap="flat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82" name="Freeform 58"/>
          <p:cNvSpPr>
            <a:spLocks/>
          </p:cNvSpPr>
          <p:nvPr/>
        </p:nvSpPr>
        <p:spPr bwMode="auto">
          <a:xfrm>
            <a:off x="4844674" y="2089562"/>
            <a:ext cx="531277" cy="193269"/>
          </a:xfrm>
          <a:custGeom>
            <a:avLst/>
            <a:gdLst>
              <a:gd name="T0" fmla="*/ 624 w 624"/>
              <a:gd name="T1" fmla="*/ 0 h 227"/>
              <a:gd name="T2" fmla="*/ 0 w 624"/>
              <a:gd name="T3" fmla="*/ 0 h 227"/>
              <a:gd name="T4" fmla="*/ 0 w 624"/>
              <a:gd name="T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227">
                <a:moveTo>
                  <a:pt x="624" y="0"/>
                </a:moveTo>
                <a:lnTo>
                  <a:pt x="0" y="0"/>
                </a:lnTo>
                <a:lnTo>
                  <a:pt x="0" y="227"/>
                </a:lnTo>
              </a:path>
            </a:pathLst>
          </a:custGeom>
          <a:noFill/>
          <a:ln w="12700" cap="flat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83" name="Freeform 59"/>
          <p:cNvSpPr>
            <a:spLocks/>
          </p:cNvSpPr>
          <p:nvPr/>
        </p:nvSpPr>
        <p:spPr bwMode="auto">
          <a:xfrm>
            <a:off x="5587100" y="2089562"/>
            <a:ext cx="528722" cy="193269"/>
          </a:xfrm>
          <a:custGeom>
            <a:avLst/>
            <a:gdLst>
              <a:gd name="T0" fmla="*/ 621 w 621"/>
              <a:gd name="T1" fmla="*/ 227 h 227"/>
              <a:gd name="T2" fmla="*/ 621 w 621"/>
              <a:gd name="T3" fmla="*/ 0 h 227"/>
              <a:gd name="T4" fmla="*/ 0 w 621"/>
              <a:gd name="T5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1" h="227">
                <a:moveTo>
                  <a:pt x="621" y="227"/>
                </a:moveTo>
                <a:lnTo>
                  <a:pt x="621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756292" y="4971675"/>
            <a:ext cx="1450468" cy="143018"/>
            <a:chOff x="5702657" y="4785811"/>
            <a:chExt cx="1204509" cy="118766"/>
          </a:xfrm>
        </p:grpSpPr>
        <p:sp>
          <p:nvSpPr>
            <p:cNvPr id="85" name="矩形 15"/>
            <p:cNvSpPr/>
            <p:nvPr/>
          </p:nvSpPr>
          <p:spPr>
            <a:xfrm>
              <a:off x="5702657" y="4785811"/>
              <a:ext cx="167730" cy="118766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86" name="矩形 15"/>
            <p:cNvSpPr/>
            <p:nvPr/>
          </p:nvSpPr>
          <p:spPr>
            <a:xfrm>
              <a:off x="5910013" y="4785811"/>
              <a:ext cx="167730" cy="118766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87" name="矩形 15"/>
            <p:cNvSpPr/>
            <p:nvPr/>
          </p:nvSpPr>
          <p:spPr>
            <a:xfrm>
              <a:off x="6117369" y="4785811"/>
              <a:ext cx="167730" cy="118766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88" name="矩形 15"/>
            <p:cNvSpPr/>
            <p:nvPr/>
          </p:nvSpPr>
          <p:spPr>
            <a:xfrm>
              <a:off x="6324725" y="4785811"/>
              <a:ext cx="167730" cy="118766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532081" y="4785811"/>
              <a:ext cx="167730" cy="118766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90" name="矩形 15"/>
            <p:cNvSpPr/>
            <p:nvPr/>
          </p:nvSpPr>
          <p:spPr>
            <a:xfrm>
              <a:off x="6739436" y="4785811"/>
              <a:ext cx="167730" cy="118766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897824" y="4258749"/>
            <a:ext cx="1167403" cy="360508"/>
            <a:chOff x="5811841" y="4193777"/>
            <a:chExt cx="969444" cy="299376"/>
          </a:xfrm>
        </p:grpSpPr>
        <p:sp>
          <p:nvSpPr>
            <p:cNvPr id="92" name="矩形 91"/>
            <p:cNvSpPr/>
            <p:nvPr/>
          </p:nvSpPr>
          <p:spPr>
            <a:xfrm>
              <a:off x="6078847" y="4193777"/>
              <a:ext cx="168427" cy="118766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93" name="矩形 15"/>
            <p:cNvSpPr/>
            <p:nvPr/>
          </p:nvSpPr>
          <p:spPr>
            <a:xfrm>
              <a:off x="6345853" y="4193777"/>
              <a:ext cx="168427" cy="118766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94" name="矩形 15"/>
            <p:cNvSpPr/>
            <p:nvPr/>
          </p:nvSpPr>
          <p:spPr>
            <a:xfrm>
              <a:off x="6612858" y="4193777"/>
              <a:ext cx="168427" cy="118766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95" name="矩形 15"/>
            <p:cNvSpPr/>
            <p:nvPr/>
          </p:nvSpPr>
          <p:spPr>
            <a:xfrm>
              <a:off x="5811841" y="4193777"/>
              <a:ext cx="168427" cy="118766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96" name="矩形 15"/>
            <p:cNvSpPr/>
            <p:nvPr/>
          </p:nvSpPr>
          <p:spPr>
            <a:xfrm>
              <a:off x="5945344" y="4374387"/>
              <a:ext cx="168427" cy="118766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97" name="矩形 15"/>
            <p:cNvSpPr/>
            <p:nvPr/>
          </p:nvSpPr>
          <p:spPr>
            <a:xfrm>
              <a:off x="6212350" y="4374387"/>
              <a:ext cx="168427" cy="118766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98" name="矩形 15"/>
            <p:cNvSpPr/>
            <p:nvPr/>
          </p:nvSpPr>
          <p:spPr>
            <a:xfrm>
              <a:off x="6479356" y="4374387"/>
              <a:ext cx="168427" cy="118766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</p:grpSp>
      <p:sp>
        <p:nvSpPr>
          <p:cNvPr id="99" name="Freeform 12"/>
          <p:cNvSpPr>
            <a:spLocks noChangeAspect="1"/>
          </p:cNvSpPr>
          <p:nvPr/>
        </p:nvSpPr>
        <p:spPr bwMode="auto">
          <a:xfrm>
            <a:off x="5425595" y="4665405"/>
            <a:ext cx="111860" cy="212530"/>
          </a:xfrm>
          <a:custGeom>
            <a:avLst/>
            <a:gdLst>
              <a:gd name="T0" fmla="*/ 782 w 1373"/>
              <a:gd name="T1" fmla="*/ 0 h 3634"/>
              <a:gd name="T2" fmla="*/ 782 w 1373"/>
              <a:gd name="T3" fmla="*/ 3000 h 3634"/>
              <a:gd name="T4" fmla="*/ 1130 w 1373"/>
              <a:gd name="T5" fmla="*/ 2344 h 3634"/>
              <a:gd name="T6" fmla="*/ 1373 w 1373"/>
              <a:gd name="T7" fmla="*/ 2344 h 3634"/>
              <a:gd name="T8" fmla="*/ 688 w 1373"/>
              <a:gd name="T9" fmla="*/ 3634 h 3634"/>
              <a:gd name="T10" fmla="*/ 0 w 1373"/>
              <a:gd name="T11" fmla="*/ 2344 h 3634"/>
              <a:gd name="T12" fmla="*/ 244 w 1373"/>
              <a:gd name="T13" fmla="*/ 2344 h 3634"/>
              <a:gd name="T14" fmla="*/ 593 w 1373"/>
              <a:gd name="T15" fmla="*/ 3000 h 3634"/>
              <a:gd name="T16" fmla="*/ 593 w 1373"/>
              <a:gd name="T17" fmla="*/ 0 h 3634"/>
              <a:gd name="T18" fmla="*/ 782 w 1373"/>
              <a:gd name="T19" fmla="*/ 0 h 3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73" h="3634">
                <a:moveTo>
                  <a:pt x="782" y="0"/>
                </a:moveTo>
                <a:lnTo>
                  <a:pt x="782" y="3000"/>
                </a:lnTo>
                <a:lnTo>
                  <a:pt x="1130" y="2344"/>
                </a:lnTo>
                <a:lnTo>
                  <a:pt x="1373" y="2344"/>
                </a:lnTo>
                <a:lnTo>
                  <a:pt x="688" y="3634"/>
                </a:lnTo>
                <a:lnTo>
                  <a:pt x="0" y="2344"/>
                </a:lnTo>
                <a:lnTo>
                  <a:pt x="244" y="2344"/>
                </a:lnTo>
                <a:lnTo>
                  <a:pt x="593" y="3000"/>
                </a:lnTo>
                <a:lnTo>
                  <a:pt x="593" y="0"/>
                </a:lnTo>
                <a:lnTo>
                  <a:pt x="78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444" fontAlgn="ctr"/>
            <a:endParaRPr lang="en-US" altLang="zh-CN" sz="1200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 Light" panose="020C0303030203020204" pitchFamily="34" charset="0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7824227" y="4236204"/>
            <a:ext cx="995561" cy="102972"/>
            <a:chOff x="7873999" y="4422194"/>
            <a:chExt cx="995561" cy="102972"/>
          </a:xfrm>
        </p:grpSpPr>
        <p:sp>
          <p:nvSpPr>
            <p:cNvPr id="101" name="矩形 15"/>
            <p:cNvSpPr/>
            <p:nvPr/>
          </p:nvSpPr>
          <p:spPr>
            <a:xfrm>
              <a:off x="7873999" y="4422194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02" name="矩形 15"/>
            <p:cNvSpPr/>
            <p:nvPr/>
          </p:nvSpPr>
          <p:spPr>
            <a:xfrm>
              <a:off x="8045384" y="4422194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03" name="矩形 15"/>
            <p:cNvSpPr/>
            <p:nvPr/>
          </p:nvSpPr>
          <p:spPr>
            <a:xfrm>
              <a:off x="8216770" y="4422194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04" name="矩形 15"/>
            <p:cNvSpPr/>
            <p:nvPr/>
          </p:nvSpPr>
          <p:spPr>
            <a:xfrm>
              <a:off x="8388156" y="4422194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559542" y="4422194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06" name="矩形 15"/>
            <p:cNvSpPr/>
            <p:nvPr/>
          </p:nvSpPr>
          <p:spPr>
            <a:xfrm>
              <a:off x="8730926" y="4422194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7824227" y="4518329"/>
            <a:ext cx="995561" cy="102972"/>
            <a:chOff x="7873999" y="4568853"/>
            <a:chExt cx="995561" cy="102972"/>
          </a:xfrm>
        </p:grpSpPr>
        <p:sp>
          <p:nvSpPr>
            <p:cNvPr id="108" name="矩形 15"/>
            <p:cNvSpPr/>
            <p:nvPr/>
          </p:nvSpPr>
          <p:spPr>
            <a:xfrm>
              <a:off x="7873999" y="456885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09" name="矩形 15"/>
            <p:cNvSpPr/>
            <p:nvPr/>
          </p:nvSpPr>
          <p:spPr>
            <a:xfrm>
              <a:off x="8045384" y="456885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10" name="矩形 15"/>
            <p:cNvSpPr/>
            <p:nvPr/>
          </p:nvSpPr>
          <p:spPr>
            <a:xfrm>
              <a:off x="8216770" y="456885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11" name="矩形 15"/>
            <p:cNvSpPr/>
            <p:nvPr/>
          </p:nvSpPr>
          <p:spPr>
            <a:xfrm>
              <a:off x="8388156" y="456885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8559542" y="456885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13" name="矩形 15"/>
            <p:cNvSpPr/>
            <p:nvPr/>
          </p:nvSpPr>
          <p:spPr>
            <a:xfrm>
              <a:off x="8730926" y="456885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24227" y="4800453"/>
            <a:ext cx="995561" cy="102972"/>
            <a:chOff x="7873999" y="4715513"/>
            <a:chExt cx="995561" cy="102972"/>
          </a:xfrm>
        </p:grpSpPr>
        <p:sp>
          <p:nvSpPr>
            <p:cNvPr id="115" name="矩形 15"/>
            <p:cNvSpPr/>
            <p:nvPr/>
          </p:nvSpPr>
          <p:spPr>
            <a:xfrm>
              <a:off x="7873999" y="471551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16" name="矩形 15"/>
            <p:cNvSpPr/>
            <p:nvPr/>
          </p:nvSpPr>
          <p:spPr>
            <a:xfrm>
              <a:off x="8045384" y="471551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17" name="矩形 15"/>
            <p:cNvSpPr/>
            <p:nvPr/>
          </p:nvSpPr>
          <p:spPr>
            <a:xfrm>
              <a:off x="8216770" y="471551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18" name="矩形 15"/>
            <p:cNvSpPr/>
            <p:nvPr/>
          </p:nvSpPr>
          <p:spPr>
            <a:xfrm>
              <a:off x="8388156" y="471551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8559542" y="471551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20" name="矩形 15"/>
            <p:cNvSpPr/>
            <p:nvPr/>
          </p:nvSpPr>
          <p:spPr>
            <a:xfrm>
              <a:off x="8730926" y="4715513"/>
              <a:ext cx="138634" cy="102972"/>
            </a:xfrm>
            <a:prstGeom prst="rect">
              <a:avLst/>
            </a:prstGeom>
            <a:noFill/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txBody>
            <a:bodyPr lIns="68579" tIns="34289" rIns="68579" bIns="34289" rtlCol="0" anchor="ctr">
              <a:noAutofit/>
            </a:bodyPr>
            <a:lstStyle/>
            <a:p>
              <a:pPr marL="0" marR="0" lvl="0" indent="0" algn="ctr" defTabSz="1219444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</p:grpSp>
      <p:sp>
        <p:nvSpPr>
          <p:cNvPr id="121" name="Rectangle 19"/>
          <p:cNvSpPr>
            <a:spLocks noChangeArrowheads="1"/>
          </p:cNvSpPr>
          <p:nvPr/>
        </p:nvSpPr>
        <p:spPr bwMode="auto">
          <a:xfrm>
            <a:off x="7168858" y="4189914"/>
            <a:ext cx="324298" cy="1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latin typeface="Huawei Sans" panose="020C0503030203020204" pitchFamily="34" charset="0"/>
              </a:rPr>
              <a:t>Метаданные</a:t>
            </a:r>
          </a:p>
        </p:txBody>
      </p:sp>
      <p:sp>
        <p:nvSpPr>
          <p:cNvPr id="122" name="Rectangle 19"/>
          <p:cNvSpPr>
            <a:spLocks noChangeArrowheads="1"/>
          </p:cNvSpPr>
          <p:nvPr/>
        </p:nvSpPr>
        <p:spPr bwMode="auto">
          <a:xfrm>
            <a:off x="6785172" y="4481498"/>
            <a:ext cx="901086" cy="1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Huawei Sans" panose="020C0503030203020204" pitchFamily="34" charset="0"/>
              </a:rPr>
              <a:t>Новые данные</a:t>
            </a:r>
          </a:p>
        </p:txBody>
      </p:sp>
      <p:sp>
        <p:nvSpPr>
          <p:cNvPr id="123" name="Rectangle 19"/>
          <p:cNvSpPr>
            <a:spLocks noChangeArrowheads="1"/>
          </p:cNvSpPr>
          <p:nvPr/>
        </p:nvSpPr>
        <p:spPr bwMode="auto">
          <a:xfrm>
            <a:off x="6545857" y="4689170"/>
            <a:ext cx="1363634" cy="50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Huawei Sans" panose="020C0503030203020204" pitchFamily="34" charset="0"/>
              </a:rPr>
              <a:t>Переносимые данные для очистки памяти</a:t>
            </a:r>
          </a:p>
          <a:p>
            <a:pPr lvl="0"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Huawei Sans" panose="020C0503030203020204" pitchFamily="34" charset="0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9979026" y="4160296"/>
            <a:ext cx="1238755" cy="1025773"/>
            <a:chOff x="9411962" y="4155143"/>
            <a:chExt cx="1028697" cy="851831"/>
          </a:xfrm>
        </p:grpSpPr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9803632" y="4886092"/>
              <a:ext cx="128692" cy="50923"/>
            </a:xfrm>
            <a:custGeom>
              <a:avLst/>
              <a:gdLst>
                <a:gd name="T0" fmla="*/ 0 w 40"/>
                <a:gd name="T1" fmla="*/ 0 h 42"/>
                <a:gd name="T2" fmla="*/ 40 w 40"/>
                <a:gd name="T3" fmla="*/ 0 h 42"/>
                <a:gd name="T4" fmla="*/ 40 w 40"/>
                <a:gd name="T5" fmla="*/ 42 h 42"/>
                <a:gd name="T6" fmla="*/ 0 w 40"/>
                <a:gd name="T7" fmla="*/ 42 h 42"/>
                <a:gd name="T8" fmla="*/ 0 w 40"/>
                <a:gd name="T9" fmla="*/ 0 h 42"/>
                <a:gd name="T10" fmla="*/ 0 w 4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0"/>
                  </a:moveTo>
                  <a:lnTo>
                    <a:pt x="40" y="0"/>
                  </a:lnTo>
                  <a:lnTo>
                    <a:pt x="4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9803632" y="4712862"/>
              <a:ext cx="189820" cy="52134"/>
            </a:xfrm>
            <a:custGeom>
              <a:avLst/>
              <a:gdLst>
                <a:gd name="T0" fmla="*/ 0 w 59"/>
                <a:gd name="T1" fmla="*/ 0 h 43"/>
                <a:gd name="T2" fmla="*/ 59 w 59"/>
                <a:gd name="T3" fmla="*/ 0 h 43"/>
                <a:gd name="T4" fmla="*/ 59 w 59"/>
                <a:gd name="T5" fmla="*/ 43 h 43"/>
                <a:gd name="T6" fmla="*/ 0 w 59"/>
                <a:gd name="T7" fmla="*/ 43 h 43"/>
                <a:gd name="T8" fmla="*/ 0 w 59"/>
                <a:gd name="T9" fmla="*/ 0 h 43"/>
                <a:gd name="T10" fmla="*/ 0 w 5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3">
                  <a:moveTo>
                    <a:pt x="0" y="0"/>
                  </a:moveTo>
                  <a:lnTo>
                    <a:pt x="59" y="0"/>
                  </a:lnTo>
                  <a:lnTo>
                    <a:pt x="59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9803632" y="4543927"/>
              <a:ext cx="250950" cy="52134"/>
            </a:xfrm>
            <a:custGeom>
              <a:avLst/>
              <a:gdLst>
                <a:gd name="T0" fmla="*/ 0 w 78"/>
                <a:gd name="T1" fmla="*/ 0 h 43"/>
                <a:gd name="T2" fmla="*/ 78 w 78"/>
                <a:gd name="T3" fmla="*/ 0 h 43"/>
                <a:gd name="T4" fmla="*/ 78 w 78"/>
                <a:gd name="T5" fmla="*/ 43 h 43"/>
                <a:gd name="T6" fmla="*/ 0 w 78"/>
                <a:gd name="T7" fmla="*/ 43 h 43"/>
                <a:gd name="T8" fmla="*/ 0 w 78"/>
                <a:gd name="T9" fmla="*/ 0 h 43"/>
                <a:gd name="T10" fmla="*/ 0 w 78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3">
                  <a:moveTo>
                    <a:pt x="0" y="0"/>
                  </a:moveTo>
                  <a:lnTo>
                    <a:pt x="78" y="0"/>
                  </a:lnTo>
                  <a:lnTo>
                    <a:pt x="78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9803632" y="4374993"/>
              <a:ext cx="318512" cy="52134"/>
            </a:xfrm>
            <a:custGeom>
              <a:avLst/>
              <a:gdLst>
                <a:gd name="T0" fmla="*/ 0 w 99"/>
                <a:gd name="T1" fmla="*/ 0 h 43"/>
                <a:gd name="T2" fmla="*/ 99 w 99"/>
                <a:gd name="T3" fmla="*/ 0 h 43"/>
                <a:gd name="T4" fmla="*/ 99 w 99"/>
                <a:gd name="T5" fmla="*/ 43 h 43"/>
                <a:gd name="T6" fmla="*/ 0 w 99"/>
                <a:gd name="T7" fmla="*/ 43 h 43"/>
                <a:gd name="T8" fmla="*/ 0 w 99"/>
                <a:gd name="T9" fmla="*/ 0 h 43"/>
                <a:gd name="T10" fmla="*/ 0 w 9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43">
                  <a:moveTo>
                    <a:pt x="0" y="0"/>
                  </a:moveTo>
                  <a:lnTo>
                    <a:pt x="99" y="0"/>
                  </a:lnTo>
                  <a:lnTo>
                    <a:pt x="99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50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 fontAlgn="ctr"/>
              <a:endParaRPr lang="en-US" altLang="zh-CN" sz="1200" b="1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9803632" y="4206058"/>
              <a:ext cx="637027" cy="48499"/>
            </a:xfrm>
            <a:custGeom>
              <a:avLst/>
              <a:gdLst>
                <a:gd name="T0" fmla="*/ 0 w 198"/>
                <a:gd name="T1" fmla="*/ 0 h 40"/>
                <a:gd name="T2" fmla="*/ 198 w 198"/>
                <a:gd name="T3" fmla="*/ 0 h 40"/>
                <a:gd name="T4" fmla="*/ 198 w 198"/>
                <a:gd name="T5" fmla="*/ 40 h 40"/>
                <a:gd name="T6" fmla="*/ 0 w 198"/>
                <a:gd name="T7" fmla="*/ 40 h 40"/>
                <a:gd name="T8" fmla="*/ 0 w 198"/>
                <a:gd name="T9" fmla="*/ 0 h 40"/>
                <a:gd name="T10" fmla="*/ 0 w 198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40">
                  <a:moveTo>
                    <a:pt x="0" y="0"/>
                  </a:moveTo>
                  <a:lnTo>
                    <a:pt x="198" y="0"/>
                  </a:lnTo>
                  <a:lnTo>
                    <a:pt x="19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30" name="Rectangle 19"/>
            <p:cNvSpPr>
              <a:spLocks noChangeArrowheads="1"/>
            </p:cNvSpPr>
            <p:nvPr/>
          </p:nvSpPr>
          <p:spPr bwMode="auto">
            <a:xfrm>
              <a:off x="9501730" y="4195613"/>
              <a:ext cx="269306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200">
                  <a:latin typeface="Huawei Sans" panose="020C0503030203020204" pitchFamily="34" charset="0"/>
                </a:rPr>
                <a:t>Чтение данных</a:t>
              </a:r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9501730" y="4366191"/>
              <a:ext cx="269306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200">
                  <a:latin typeface="Huawei Sans" panose="020C0503030203020204" pitchFamily="34" charset="0"/>
                </a:rPr>
                <a:t>Запись данных</a:t>
              </a:r>
            </a:p>
          </p:txBody>
        </p:sp>
        <p:sp>
          <p:nvSpPr>
            <p:cNvPr id="132" name="Rectangle 19"/>
            <p:cNvSpPr>
              <a:spLocks noChangeArrowheads="1"/>
            </p:cNvSpPr>
            <p:nvPr/>
          </p:nvSpPr>
          <p:spPr bwMode="auto">
            <a:xfrm>
              <a:off x="9411962" y="4536769"/>
              <a:ext cx="35907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err="1" smtClean="0">
                  <a:latin typeface="Huawei Sans" panose="020C0503030203020204" pitchFamily="34" charset="0"/>
                </a:rPr>
                <a:t>Расшир</a:t>
              </a:r>
              <a:r>
                <a:rPr lang="ru-RU" sz="1200" dirty="0" smtClean="0">
                  <a:latin typeface="Huawei Sans" panose="020C0503030203020204" pitchFamily="34" charset="0"/>
                </a:rPr>
                <a:t>. </a:t>
              </a:r>
              <a:r>
                <a:rPr lang="ru-RU" sz="1200" dirty="0">
                  <a:latin typeface="Huawei Sans" panose="020C0503030203020204" pitchFamily="34" charset="0"/>
                </a:rPr>
                <a:t>функция</a:t>
              </a:r>
            </a:p>
          </p:txBody>
        </p:sp>
        <p:sp>
          <p:nvSpPr>
            <p:cNvPr id="133" name="Rectangle 19"/>
            <p:cNvSpPr>
              <a:spLocks noChangeArrowheads="1"/>
            </p:cNvSpPr>
            <p:nvPr/>
          </p:nvSpPr>
          <p:spPr bwMode="auto">
            <a:xfrm>
              <a:off x="9411962" y="4707347"/>
              <a:ext cx="35907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err="1" smtClean="0">
                  <a:latin typeface="Huawei Sans" panose="020C0503030203020204" pitchFamily="34" charset="0"/>
                </a:rPr>
                <a:t>Восстан</a:t>
              </a:r>
              <a:r>
                <a:rPr lang="ru-RU" sz="1200" dirty="0" smtClean="0">
                  <a:latin typeface="Huawei Sans" panose="020C0503030203020204" pitchFamily="34" charset="0"/>
                </a:rPr>
                <a:t>-е </a:t>
              </a:r>
              <a:r>
                <a:rPr lang="ru-RU" sz="1200" dirty="0">
                  <a:latin typeface="Huawei Sans" panose="020C0503030203020204" pitchFamily="34" charset="0"/>
                </a:rPr>
                <a:t>диска</a:t>
              </a:r>
            </a:p>
          </p:txBody>
        </p:sp>
        <p:sp>
          <p:nvSpPr>
            <p:cNvPr id="134" name="Rectangle 19"/>
            <p:cNvSpPr>
              <a:spLocks noChangeArrowheads="1"/>
            </p:cNvSpPr>
            <p:nvPr/>
          </p:nvSpPr>
          <p:spPr bwMode="auto">
            <a:xfrm>
              <a:off x="9411962" y="4877925"/>
              <a:ext cx="35907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latin typeface="Huawei Sans" panose="020C0503030203020204" pitchFamily="34" charset="0"/>
                </a:rPr>
                <a:t>Очистка памяти</a:t>
              </a:r>
            </a:p>
          </p:txBody>
        </p:sp>
        <p:sp>
          <p:nvSpPr>
            <p:cNvPr id="135" name="Line 69"/>
            <p:cNvSpPr>
              <a:spLocks noChangeShapeType="1"/>
            </p:cNvSpPr>
            <p:nvPr/>
          </p:nvSpPr>
          <p:spPr bwMode="auto">
            <a:xfrm flipV="1">
              <a:off x="9803632" y="4155143"/>
              <a:ext cx="0" cy="851831"/>
            </a:xfrm>
            <a:prstGeom prst="line">
              <a:avLst/>
            </a:prstGeom>
            <a:noFill/>
            <a:ln w="6350" cap="rnd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2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Стандартный сценарий приложения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ускорение </a:t>
            </a:r>
            <a:r>
              <a:rPr lang="ru-RU" dirty="0"/>
              <a:t>работы критически важных сервисов</a:t>
            </a:r>
          </a:p>
        </p:txBody>
      </p:sp>
      <p:sp>
        <p:nvSpPr>
          <p:cNvPr id="77" name="AutoShape 27"/>
          <p:cNvSpPr>
            <a:spLocks noChangeArrowheads="1"/>
          </p:cNvSpPr>
          <p:nvPr/>
        </p:nvSpPr>
        <p:spPr bwMode="auto">
          <a:xfrm>
            <a:off x="1842443" y="1709894"/>
            <a:ext cx="2910440" cy="4156536"/>
          </a:xfrm>
          <a:prstGeom prst="roundRect">
            <a:avLst>
              <a:gd name="adj" fmla="val 4549"/>
            </a:avLst>
          </a:prstGeom>
          <a:solidFill>
            <a:srgbClr val="F8F8F8"/>
          </a:solidFill>
          <a:ln w="9525">
            <a:solidFill>
              <a:srgbClr val="6B6B6B"/>
            </a:solidFill>
            <a:round/>
            <a:headEnd/>
            <a:tailEnd/>
          </a:ln>
        </p:spPr>
        <p:txBody>
          <a:bodyPr lIns="27151" tIns="13576" rIns="27151" bIns="13576">
            <a:noAutofit/>
          </a:bodyPr>
          <a:lstStyle/>
          <a:p>
            <a:pPr algn="ctr" defTabSz="476970" fontAlgn="ctr"/>
            <a:endParaRPr lang="en-US" altLang="zh-CN" b="1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itchFamily="34" charset="0"/>
              <a:sym typeface="Huawei Sans Light" panose="020C0303030203020204" pitchFamily="34" charset="0"/>
            </a:endParaRPr>
          </a:p>
        </p:txBody>
      </p:sp>
      <p:sp>
        <p:nvSpPr>
          <p:cNvPr id="79" name="AutoShape 6"/>
          <p:cNvSpPr>
            <a:spLocks noChangeArrowheads="1"/>
          </p:cNvSpPr>
          <p:nvPr/>
        </p:nvSpPr>
        <p:spPr bwMode="auto">
          <a:xfrm>
            <a:off x="2007739" y="1501639"/>
            <a:ext cx="2579848" cy="30393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6B6B6B"/>
            </a:solidFill>
            <a:round/>
            <a:headEnd/>
            <a:tailEnd/>
          </a:ln>
        </p:spPr>
        <p:txBody>
          <a:bodyPr lIns="27151" tIns="13576" rIns="27151" bIns="13576">
            <a:noAutofit/>
          </a:bodyPr>
          <a:lstStyle/>
          <a:p>
            <a:pPr algn="ctr" defTabSz="476970" eaLnBrk="0" fontAlgn="ctr" hangingPunct="0"/>
            <a:r>
              <a:rPr lang="ru-RU" sz="1400">
                <a:solidFill>
                  <a:srgbClr val="000000"/>
                </a:solidFill>
                <a:latin typeface="Huawei Sans" panose="020C0503030203020204" pitchFamily="34" charset="0"/>
              </a:rPr>
              <a:t>ЦОД</a:t>
            </a:r>
          </a:p>
        </p:txBody>
      </p:sp>
      <p:cxnSp>
        <p:nvCxnSpPr>
          <p:cNvPr id="80" name="AutoShape 7"/>
          <p:cNvCxnSpPr>
            <a:cxnSpLocks noChangeShapeType="1"/>
            <a:stCxn id="98" idx="0"/>
            <a:endCxn id="94" idx="2"/>
          </p:cNvCxnSpPr>
          <p:nvPr/>
        </p:nvCxnSpPr>
        <p:spPr bwMode="auto">
          <a:xfrm flipV="1">
            <a:off x="3236836" y="2716715"/>
            <a:ext cx="279293" cy="626790"/>
          </a:xfrm>
          <a:prstGeom prst="straightConnector1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81" name="AutoShape 12"/>
          <p:cNvCxnSpPr>
            <a:cxnSpLocks noChangeShapeType="1"/>
            <a:stCxn id="93" idx="2"/>
            <a:endCxn id="98" idx="0"/>
          </p:cNvCxnSpPr>
          <p:nvPr/>
        </p:nvCxnSpPr>
        <p:spPr bwMode="auto">
          <a:xfrm>
            <a:off x="2957543" y="2723667"/>
            <a:ext cx="279293" cy="619838"/>
          </a:xfrm>
          <a:prstGeom prst="straightConnector1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82" name="AutoShape 13"/>
          <p:cNvCxnSpPr>
            <a:cxnSpLocks noChangeShapeType="1"/>
            <a:stCxn id="92" idx="2"/>
            <a:endCxn id="98" idx="0"/>
          </p:cNvCxnSpPr>
          <p:nvPr/>
        </p:nvCxnSpPr>
        <p:spPr bwMode="auto">
          <a:xfrm>
            <a:off x="2343955" y="2716715"/>
            <a:ext cx="892881" cy="626790"/>
          </a:xfrm>
          <a:prstGeom prst="straightConnector1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83" name="Line 16"/>
          <p:cNvSpPr>
            <a:spLocks noChangeShapeType="1"/>
          </p:cNvSpPr>
          <p:nvPr/>
        </p:nvSpPr>
        <p:spPr bwMode="auto">
          <a:xfrm>
            <a:off x="2838629" y="2018487"/>
            <a:ext cx="0" cy="17228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lIns="54403" tIns="27201" rIns="54403" bIns="27201">
            <a:noAutofit/>
          </a:bodyPr>
          <a:lstStyle/>
          <a:p>
            <a:pPr fontAlgn="ctr">
              <a:buNone/>
            </a:pP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itchFamily="34" charset="0"/>
              <a:sym typeface="Huawei Sans Light" panose="020C0303030203020204" pitchFamily="34" charset="0"/>
            </a:endParaRPr>
          </a:p>
        </p:txBody>
      </p:sp>
      <p:sp>
        <p:nvSpPr>
          <p:cNvPr id="84" name="Line 17"/>
          <p:cNvSpPr>
            <a:spLocks noChangeShapeType="1"/>
          </p:cNvSpPr>
          <p:nvPr/>
        </p:nvSpPr>
        <p:spPr bwMode="auto">
          <a:xfrm>
            <a:off x="2300703" y="2015231"/>
            <a:ext cx="0" cy="17228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lIns="54403" tIns="27201" rIns="54403" bIns="27201">
            <a:noAutofit/>
          </a:bodyPr>
          <a:lstStyle/>
          <a:p>
            <a:pPr fontAlgn="ctr">
              <a:buNone/>
            </a:pP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itchFamily="34" charset="0"/>
              <a:sym typeface="Huawei Sans Light" panose="020C0303030203020204" pitchFamily="34" charset="0"/>
            </a:endParaRPr>
          </a:p>
        </p:txBody>
      </p:sp>
      <p:cxnSp>
        <p:nvCxnSpPr>
          <p:cNvPr id="86" name="AutoShape 19"/>
          <p:cNvCxnSpPr>
            <a:cxnSpLocks noChangeShapeType="1"/>
          </p:cNvCxnSpPr>
          <p:nvPr/>
        </p:nvCxnSpPr>
        <p:spPr bwMode="auto">
          <a:xfrm flipV="1">
            <a:off x="3204155" y="3895758"/>
            <a:ext cx="22761" cy="795001"/>
          </a:xfrm>
          <a:prstGeom prst="straightConnector1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87" name="Line 28"/>
          <p:cNvSpPr>
            <a:spLocks noChangeShapeType="1"/>
          </p:cNvSpPr>
          <p:nvPr/>
        </p:nvSpPr>
        <p:spPr bwMode="auto">
          <a:xfrm flipV="1">
            <a:off x="2143205" y="1994753"/>
            <a:ext cx="2230993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lIns="54403" tIns="27201" rIns="54403" bIns="27201">
            <a:noAutofit/>
          </a:bodyPr>
          <a:lstStyle/>
          <a:p>
            <a:pPr fontAlgn="ctr">
              <a:buNone/>
            </a:pP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itchFamily="34" charset="0"/>
              <a:sym typeface="Huawei Sans Light" panose="020C0303030203020204" pitchFamily="34" charset="0"/>
            </a:endParaRPr>
          </a:p>
        </p:txBody>
      </p:sp>
      <p:sp>
        <p:nvSpPr>
          <p:cNvPr id="88" name="Line 29"/>
          <p:cNvSpPr>
            <a:spLocks noChangeShapeType="1"/>
          </p:cNvSpPr>
          <p:nvPr/>
        </p:nvSpPr>
        <p:spPr bwMode="auto">
          <a:xfrm>
            <a:off x="3354633" y="2018487"/>
            <a:ext cx="0" cy="17228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lIns="54403" tIns="27201" rIns="54403" bIns="27201">
            <a:noAutofit/>
          </a:bodyPr>
          <a:lstStyle/>
          <a:p>
            <a:pPr fontAlgn="ctr">
              <a:buNone/>
            </a:pP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itchFamily="34" charset="0"/>
              <a:sym typeface="Huawei Sans Light" panose="020C0303030203020204" pitchFamily="34" charset="0"/>
            </a:endParaRPr>
          </a:p>
        </p:txBody>
      </p:sp>
      <p:sp>
        <p:nvSpPr>
          <p:cNvPr id="89" name="Line 30"/>
          <p:cNvSpPr>
            <a:spLocks noChangeShapeType="1"/>
          </p:cNvSpPr>
          <p:nvPr/>
        </p:nvSpPr>
        <p:spPr bwMode="auto">
          <a:xfrm>
            <a:off x="3898247" y="2034536"/>
            <a:ext cx="0" cy="17228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lIns="54403" tIns="27201" rIns="54403" bIns="27201">
            <a:noAutofit/>
          </a:bodyPr>
          <a:lstStyle/>
          <a:p>
            <a:pPr fontAlgn="ctr">
              <a:buNone/>
            </a:pP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itchFamily="34" charset="0"/>
              <a:sym typeface="Huawei Sans Light" panose="020C0303030203020204" pitchFamily="34" charset="0"/>
            </a:endParaRPr>
          </a:p>
        </p:txBody>
      </p:sp>
      <p:cxnSp>
        <p:nvCxnSpPr>
          <p:cNvPr id="90" name="AutoShape 46"/>
          <p:cNvCxnSpPr>
            <a:cxnSpLocks noChangeShapeType="1"/>
            <a:stCxn id="98" idx="0"/>
            <a:endCxn id="95" idx="2"/>
          </p:cNvCxnSpPr>
          <p:nvPr/>
        </p:nvCxnSpPr>
        <p:spPr bwMode="auto">
          <a:xfrm flipV="1">
            <a:off x="3236836" y="2719857"/>
            <a:ext cx="841511" cy="623648"/>
          </a:xfrm>
          <a:prstGeom prst="straightConnector1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  <p:pic>
        <p:nvPicPr>
          <p:cNvPr id="92" name="Picture 86" descr="E:\1华赛设计夹\2010-12\朱冬晴\华赛新图标(存储) AI文件\完成\png\存储图标-1\Linux服务器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379" y="2199867"/>
            <a:ext cx="629151" cy="51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86" descr="E:\1华赛设计夹\2010-12\朱冬晴\华赛新图标(存储) AI文件\完成\png\存储图标-1\Linux服务器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967" y="2206819"/>
            <a:ext cx="629151" cy="51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86" descr="E:\1华赛设计夹\2010-12\朱冬晴\华赛新图标(存储) AI文件\完成\png\存储图标-1\Linux服务器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553" y="2199867"/>
            <a:ext cx="629151" cy="51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86" descr="E:\1华赛设计夹\2010-12\朱冬晴\华赛新图标(存储) AI文件\完成\png\存储图标-1\Linux服务器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771" y="2203009"/>
            <a:ext cx="629151" cy="51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" name="AutoShape 46"/>
          <p:cNvCxnSpPr>
            <a:cxnSpLocks noChangeShapeType="1"/>
            <a:stCxn id="98" idx="0"/>
          </p:cNvCxnSpPr>
          <p:nvPr/>
        </p:nvCxnSpPr>
        <p:spPr bwMode="auto">
          <a:xfrm flipV="1">
            <a:off x="3236836" y="2723667"/>
            <a:ext cx="1048068" cy="619838"/>
          </a:xfrm>
          <a:prstGeom prst="straightConnector1">
            <a:avLst/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  <p:pic>
        <p:nvPicPr>
          <p:cNvPr id="98" name="Picture 59" descr="D:\01 XVE\02 V2R2素材\外观\云（华赛风格）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5425" y="3343505"/>
            <a:ext cx="1322822" cy="598456"/>
          </a:xfrm>
          <a:prstGeom prst="rect">
            <a:avLst/>
          </a:prstGeom>
          <a:noFill/>
        </p:spPr>
      </p:pic>
      <p:sp>
        <p:nvSpPr>
          <p:cNvPr id="99" name="Rectangle 39"/>
          <p:cNvSpPr>
            <a:spLocks noChangeArrowheads="1"/>
          </p:cNvSpPr>
          <p:nvPr/>
        </p:nvSpPr>
        <p:spPr bwMode="auto">
          <a:xfrm>
            <a:off x="2667324" y="3568363"/>
            <a:ext cx="1178630" cy="1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781" tIns="27390" rIns="54781" bIns="27390" anchorCtr="1">
            <a:noAutofit/>
          </a:bodyPr>
          <a:lstStyle/>
          <a:p>
            <a:pPr algn="ctr" fontAlgn="ctr">
              <a:buNone/>
            </a:pPr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SAN</a:t>
            </a:r>
          </a:p>
        </p:txBody>
      </p:sp>
      <p:sp>
        <p:nvSpPr>
          <p:cNvPr id="100" name="Text Box 77"/>
          <p:cNvSpPr txBox="1">
            <a:spLocks noChangeArrowheads="1"/>
          </p:cNvSpPr>
          <p:nvPr/>
        </p:nvSpPr>
        <p:spPr bwMode="auto">
          <a:xfrm>
            <a:off x="2415120" y="5292407"/>
            <a:ext cx="1713996" cy="2168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7121" tIns="23560" rIns="47121" bIns="23560">
            <a:noAutofit/>
          </a:bodyPr>
          <a:lstStyle/>
          <a:p>
            <a:pPr algn="ctr" defTabSz="476970" fontAlgn="ctr">
              <a:spcBef>
                <a:spcPct val="50000"/>
              </a:spcBef>
            </a:pPr>
            <a:r>
              <a:rPr lang="ru-RU" sz="1100">
                <a:latin typeface="Huawei Sans" panose="020C0503030203020204" pitchFamily="34" charset="0"/>
              </a:rPr>
              <a:t>Huawei OceanStor </a:t>
            </a:r>
            <a:r>
              <a:rPr lang="ru-RU" sz="1200">
                <a:latin typeface="Huawei Sans" panose="020C0503030203020204" pitchFamily="34" charset="0"/>
              </a:rPr>
              <a:t>Dorado</a:t>
            </a: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10" y="4575836"/>
            <a:ext cx="1211581" cy="57444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254395" y="2247214"/>
            <a:ext cx="6076713" cy="2938248"/>
            <a:chOff x="5699414" y="2571016"/>
            <a:chExt cx="5251458" cy="2539216"/>
          </a:xfrm>
        </p:grpSpPr>
        <p:sp>
          <p:nvSpPr>
            <p:cNvPr id="5" name="矩形 4"/>
            <p:cNvSpPr/>
            <p:nvPr/>
          </p:nvSpPr>
          <p:spPr>
            <a:xfrm>
              <a:off x="5699414" y="2571016"/>
              <a:ext cx="5251458" cy="2539216"/>
            </a:xfrm>
            <a:prstGeom prst="rect">
              <a:avLst/>
            </a:prstGeom>
            <a:noFill/>
            <a:ln w="6350" cap="flat" cmpd="sng" algn="ctr">
              <a:solidFill>
                <a:srgbClr val="EB943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59385" tIns="29692" rIns="59385" bIns="29692" numCol="1" rtlCol="0" anchor="ctr" anchorCtr="0" compatLnSpc="1">
              <a:noAutofit/>
            </a:bodyPr>
            <a:lstStyle/>
            <a:p>
              <a:pPr algn="ctr" defTabSz="60071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1200" kern="0" dirty="0">
                <a:solidFill>
                  <a:srgbClr val="C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9886607" y="2796384"/>
              <a:ext cx="433500" cy="381214"/>
              <a:chOff x="5876380" y="2102426"/>
              <a:chExt cx="407037" cy="318725"/>
            </a:xfrm>
            <a:solidFill>
              <a:schemeClr val="accent1"/>
            </a:solidFill>
          </p:grpSpPr>
          <p:sp>
            <p:nvSpPr>
              <p:cNvPr id="13" name="Freeform 85"/>
              <p:cNvSpPr>
                <a:spLocks noEditPoints="1"/>
              </p:cNvSpPr>
              <p:nvPr/>
            </p:nvSpPr>
            <p:spPr bwMode="auto">
              <a:xfrm>
                <a:off x="5876380" y="2102426"/>
                <a:ext cx="407037" cy="263750"/>
              </a:xfrm>
              <a:custGeom>
                <a:avLst/>
                <a:gdLst/>
                <a:ahLst/>
                <a:cxnLst>
                  <a:cxn ang="0">
                    <a:pos x="605" y="804"/>
                  </a:cxn>
                  <a:cxn ang="0">
                    <a:pos x="592" y="771"/>
                  </a:cxn>
                  <a:cxn ang="0">
                    <a:pos x="582" y="742"/>
                  </a:cxn>
                  <a:cxn ang="0">
                    <a:pos x="583" y="713"/>
                  </a:cxn>
                  <a:cxn ang="0">
                    <a:pos x="583" y="707"/>
                  </a:cxn>
                  <a:cxn ang="0">
                    <a:pos x="120" y="707"/>
                  </a:cxn>
                  <a:cxn ang="0">
                    <a:pos x="103" y="700"/>
                  </a:cxn>
                  <a:cxn ang="0">
                    <a:pos x="96" y="683"/>
                  </a:cxn>
                  <a:cxn ang="0">
                    <a:pos x="96" y="120"/>
                  </a:cxn>
                  <a:cxn ang="0">
                    <a:pos x="103" y="103"/>
                  </a:cxn>
                  <a:cxn ang="0">
                    <a:pos x="120" y="96"/>
                  </a:cxn>
                  <a:cxn ang="0">
                    <a:pos x="936" y="96"/>
                  </a:cxn>
                  <a:cxn ang="0">
                    <a:pos x="953" y="103"/>
                  </a:cxn>
                  <a:cxn ang="0">
                    <a:pos x="960" y="120"/>
                  </a:cxn>
                  <a:cxn ang="0">
                    <a:pos x="990" y="661"/>
                  </a:cxn>
                  <a:cxn ang="0">
                    <a:pos x="998" y="664"/>
                  </a:cxn>
                  <a:cxn ang="0">
                    <a:pos x="1014" y="675"/>
                  </a:cxn>
                  <a:cxn ang="0">
                    <a:pos x="1024" y="690"/>
                  </a:cxn>
                  <a:cxn ang="0">
                    <a:pos x="1029" y="707"/>
                  </a:cxn>
                  <a:cxn ang="0">
                    <a:pos x="1030" y="804"/>
                  </a:cxn>
                  <a:cxn ang="0">
                    <a:pos x="1089" y="804"/>
                  </a:cxn>
                  <a:cxn ang="0">
                    <a:pos x="1106" y="801"/>
                  </a:cxn>
                  <a:cxn ang="0">
                    <a:pos x="1120" y="793"/>
                  </a:cxn>
                  <a:cxn ang="0">
                    <a:pos x="1128" y="779"/>
                  </a:cxn>
                  <a:cxn ang="0">
                    <a:pos x="1132" y="762"/>
                  </a:cxn>
                  <a:cxn ang="0">
                    <a:pos x="1132" y="42"/>
                  </a:cxn>
                  <a:cxn ang="0">
                    <a:pos x="1128" y="25"/>
                  </a:cxn>
                  <a:cxn ang="0">
                    <a:pos x="1120" y="12"/>
                  </a:cxn>
                  <a:cxn ang="0">
                    <a:pos x="1106" y="3"/>
                  </a:cxn>
                  <a:cxn ang="0">
                    <a:pos x="1089" y="0"/>
                  </a:cxn>
                  <a:cxn ang="0">
                    <a:pos x="44" y="0"/>
                  </a:cxn>
                  <a:cxn ang="0">
                    <a:pos x="27" y="3"/>
                  </a:cxn>
                  <a:cxn ang="0">
                    <a:pos x="13" y="12"/>
                  </a:cxn>
                  <a:cxn ang="0">
                    <a:pos x="3" y="25"/>
                  </a:cxn>
                  <a:cxn ang="0">
                    <a:pos x="0" y="42"/>
                  </a:cxn>
                  <a:cxn ang="0">
                    <a:pos x="0" y="762"/>
                  </a:cxn>
                  <a:cxn ang="0">
                    <a:pos x="3" y="779"/>
                  </a:cxn>
                  <a:cxn ang="0">
                    <a:pos x="13" y="793"/>
                  </a:cxn>
                  <a:cxn ang="0">
                    <a:pos x="27" y="801"/>
                  </a:cxn>
                  <a:cxn ang="0">
                    <a:pos x="44" y="804"/>
                  </a:cxn>
                  <a:cxn ang="0">
                    <a:pos x="1015" y="384"/>
                  </a:cxn>
                  <a:cxn ang="0">
                    <a:pos x="1017" y="374"/>
                  </a:cxn>
                  <a:cxn ang="0">
                    <a:pos x="1030" y="362"/>
                  </a:cxn>
                  <a:cxn ang="0">
                    <a:pos x="1074" y="361"/>
                  </a:cxn>
                  <a:cxn ang="0">
                    <a:pos x="1084" y="362"/>
                  </a:cxn>
                  <a:cxn ang="0">
                    <a:pos x="1096" y="374"/>
                  </a:cxn>
                  <a:cxn ang="0">
                    <a:pos x="1098" y="418"/>
                  </a:cxn>
                  <a:cxn ang="0">
                    <a:pos x="1096" y="428"/>
                  </a:cxn>
                  <a:cxn ang="0">
                    <a:pos x="1084" y="442"/>
                  </a:cxn>
                  <a:cxn ang="0">
                    <a:pos x="1041" y="443"/>
                  </a:cxn>
                  <a:cxn ang="0">
                    <a:pos x="1030" y="442"/>
                  </a:cxn>
                  <a:cxn ang="0">
                    <a:pos x="1017" y="428"/>
                  </a:cxn>
                  <a:cxn ang="0">
                    <a:pos x="1015" y="384"/>
                  </a:cxn>
                </a:cxnLst>
                <a:rect l="0" t="0" r="r" b="b"/>
                <a:pathLst>
                  <a:path w="1132" h="804">
                    <a:moveTo>
                      <a:pt x="44" y="804"/>
                    </a:moveTo>
                    <a:lnTo>
                      <a:pt x="605" y="804"/>
                    </a:lnTo>
                    <a:lnTo>
                      <a:pt x="592" y="771"/>
                    </a:lnTo>
                    <a:lnTo>
                      <a:pt x="592" y="771"/>
                    </a:lnTo>
                    <a:lnTo>
                      <a:pt x="585" y="757"/>
                    </a:lnTo>
                    <a:lnTo>
                      <a:pt x="582" y="742"/>
                    </a:lnTo>
                    <a:lnTo>
                      <a:pt x="582" y="729"/>
                    </a:lnTo>
                    <a:lnTo>
                      <a:pt x="583" y="713"/>
                    </a:lnTo>
                    <a:lnTo>
                      <a:pt x="583" y="713"/>
                    </a:lnTo>
                    <a:lnTo>
                      <a:pt x="583" y="707"/>
                    </a:lnTo>
                    <a:lnTo>
                      <a:pt x="120" y="707"/>
                    </a:lnTo>
                    <a:lnTo>
                      <a:pt x="120" y="707"/>
                    </a:lnTo>
                    <a:lnTo>
                      <a:pt x="111" y="705"/>
                    </a:lnTo>
                    <a:lnTo>
                      <a:pt x="103" y="700"/>
                    </a:lnTo>
                    <a:lnTo>
                      <a:pt x="98" y="693"/>
                    </a:lnTo>
                    <a:lnTo>
                      <a:pt x="96" y="683"/>
                    </a:lnTo>
                    <a:lnTo>
                      <a:pt x="96" y="120"/>
                    </a:lnTo>
                    <a:lnTo>
                      <a:pt x="96" y="120"/>
                    </a:lnTo>
                    <a:lnTo>
                      <a:pt x="98" y="111"/>
                    </a:lnTo>
                    <a:lnTo>
                      <a:pt x="103" y="103"/>
                    </a:lnTo>
                    <a:lnTo>
                      <a:pt x="111" y="98"/>
                    </a:lnTo>
                    <a:lnTo>
                      <a:pt x="120" y="96"/>
                    </a:lnTo>
                    <a:lnTo>
                      <a:pt x="936" y="96"/>
                    </a:lnTo>
                    <a:lnTo>
                      <a:pt x="936" y="96"/>
                    </a:lnTo>
                    <a:lnTo>
                      <a:pt x="946" y="98"/>
                    </a:lnTo>
                    <a:lnTo>
                      <a:pt x="953" y="103"/>
                    </a:lnTo>
                    <a:lnTo>
                      <a:pt x="958" y="111"/>
                    </a:lnTo>
                    <a:lnTo>
                      <a:pt x="960" y="120"/>
                    </a:lnTo>
                    <a:lnTo>
                      <a:pt x="960" y="651"/>
                    </a:lnTo>
                    <a:lnTo>
                      <a:pt x="990" y="661"/>
                    </a:lnTo>
                    <a:lnTo>
                      <a:pt x="990" y="661"/>
                    </a:lnTo>
                    <a:lnTo>
                      <a:pt x="998" y="664"/>
                    </a:lnTo>
                    <a:lnTo>
                      <a:pt x="1007" y="670"/>
                    </a:lnTo>
                    <a:lnTo>
                      <a:pt x="1014" y="675"/>
                    </a:lnTo>
                    <a:lnTo>
                      <a:pt x="1019" y="681"/>
                    </a:lnTo>
                    <a:lnTo>
                      <a:pt x="1024" y="690"/>
                    </a:lnTo>
                    <a:lnTo>
                      <a:pt x="1027" y="698"/>
                    </a:lnTo>
                    <a:lnTo>
                      <a:pt x="1029" y="707"/>
                    </a:lnTo>
                    <a:lnTo>
                      <a:pt x="1030" y="717"/>
                    </a:lnTo>
                    <a:lnTo>
                      <a:pt x="1030" y="804"/>
                    </a:lnTo>
                    <a:lnTo>
                      <a:pt x="1089" y="804"/>
                    </a:lnTo>
                    <a:lnTo>
                      <a:pt x="1089" y="804"/>
                    </a:lnTo>
                    <a:lnTo>
                      <a:pt x="1098" y="803"/>
                    </a:lnTo>
                    <a:lnTo>
                      <a:pt x="1106" y="801"/>
                    </a:lnTo>
                    <a:lnTo>
                      <a:pt x="1113" y="798"/>
                    </a:lnTo>
                    <a:lnTo>
                      <a:pt x="1120" y="793"/>
                    </a:lnTo>
                    <a:lnTo>
                      <a:pt x="1125" y="786"/>
                    </a:lnTo>
                    <a:lnTo>
                      <a:pt x="1128" y="779"/>
                    </a:lnTo>
                    <a:lnTo>
                      <a:pt x="1132" y="771"/>
                    </a:lnTo>
                    <a:lnTo>
                      <a:pt x="1132" y="762"/>
                    </a:lnTo>
                    <a:lnTo>
                      <a:pt x="1132" y="42"/>
                    </a:lnTo>
                    <a:lnTo>
                      <a:pt x="1132" y="42"/>
                    </a:lnTo>
                    <a:lnTo>
                      <a:pt x="1132" y="34"/>
                    </a:lnTo>
                    <a:lnTo>
                      <a:pt x="1128" y="25"/>
                    </a:lnTo>
                    <a:lnTo>
                      <a:pt x="1125" y="18"/>
                    </a:lnTo>
                    <a:lnTo>
                      <a:pt x="1120" y="12"/>
                    </a:lnTo>
                    <a:lnTo>
                      <a:pt x="1113" y="7"/>
                    </a:lnTo>
                    <a:lnTo>
                      <a:pt x="1106" y="3"/>
                    </a:lnTo>
                    <a:lnTo>
                      <a:pt x="1098" y="0"/>
                    </a:lnTo>
                    <a:lnTo>
                      <a:pt x="1089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71"/>
                    </a:lnTo>
                    <a:lnTo>
                      <a:pt x="3" y="779"/>
                    </a:lnTo>
                    <a:lnTo>
                      <a:pt x="8" y="786"/>
                    </a:lnTo>
                    <a:lnTo>
                      <a:pt x="13" y="793"/>
                    </a:lnTo>
                    <a:lnTo>
                      <a:pt x="18" y="798"/>
                    </a:lnTo>
                    <a:lnTo>
                      <a:pt x="27" y="801"/>
                    </a:lnTo>
                    <a:lnTo>
                      <a:pt x="33" y="803"/>
                    </a:lnTo>
                    <a:lnTo>
                      <a:pt x="44" y="804"/>
                    </a:lnTo>
                    <a:lnTo>
                      <a:pt x="44" y="804"/>
                    </a:lnTo>
                    <a:close/>
                    <a:moveTo>
                      <a:pt x="1015" y="384"/>
                    </a:moveTo>
                    <a:lnTo>
                      <a:pt x="1015" y="384"/>
                    </a:lnTo>
                    <a:lnTo>
                      <a:pt x="1017" y="374"/>
                    </a:lnTo>
                    <a:lnTo>
                      <a:pt x="1022" y="368"/>
                    </a:lnTo>
                    <a:lnTo>
                      <a:pt x="1030" y="362"/>
                    </a:lnTo>
                    <a:lnTo>
                      <a:pt x="1041" y="361"/>
                    </a:lnTo>
                    <a:lnTo>
                      <a:pt x="1074" y="361"/>
                    </a:lnTo>
                    <a:lnTo>
                      <a:pt x="1074" y="361"/>
                    </a:lnTo>
                    <a:lnTo>
                      <a:pt x="1084" y="362"/>
                    </a:lnTo>
                    <a:lnTo>
                      <a:pt x="1091" y="368"/>
                    </a:lnTo>
                    <a:lnTo>
                      <a:pt x="1096" y="374"/>
                    </a:lnTo>
                    <a:lnTo>
                      <a:pt x="1098" y="384"/>
                    </a:lnTo>
                    <a:lnTo>
                      <a:pt x="1098" y="418"/>
                    </a:lnTo>
                    <a:lnTo>
                      <a:pt x="1098" y="418"/>
                    </a:lnTo>
                    <a:lnTo>
                      <a:pt x="1096" y="428"/>
                    </a:lnTo>
                    <a:lnTo>
                      <a:pt x="1091" y="437"/>
                    </a:lnTo>
                    <a:lnTo>
                      <a:pt x="1084" y="442"/>
                    </a:lnTo>
                    <a:lnTo>
                      <a:pt x="1074" y="443"/>
                    </a:lnTo>
                    <a:lnTo>
                      <a:pt x="1041" y="443"/>
                    </a:lnTo>
                    <a:lnTo>
                      <a:pt x="1041" y="443"/>
                    </a:lnTo>
                    <a:lnTo>
                      <a:pt x="1030" y="442"/>
                    </a:lnTo>
                    <a:lnTo>
                      <a:pt x="1022" y="437"/>
                    </a:lnTo>
                    <a:lnTo>
                      <a:pt x="1017" y="428"/>
                    </a:lnTo>
                    <a:lnTo>
                      <a:pt x="1015" y="418"/>
                    </a:lnTo>
                    <a:lnTo>
                      <a:pt x="1015" y="384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4" name="Freeform 86"/>
              <p:cNvSpPr/>
              <p:nvPr/>
            </p:nvSpPr>
            <p:spPr bwMode="auto">
              <a:xfrm>
                <a:off x="5937507" y="2162637"/>
                <a:ext cx="94927" cy="68064"/>
              </a:xfrm>
              <a:custGeom>
                <a:avLst/>
                <a:gdLst/>
                <a:ahLst/>
                <a:cxnLst>
                  <a:cxn ang="0">
                    <a:pos x="253" y="207"/>
                  </a:cxn>
                  <a:cxn ang="0">
                    <a:pos x="253" y="207"/>
                  </a:cxn>
                  <a:cxn ang="0">
                    <a:pos x="258" y="207"/>
                  </a:cxn>
                  <a:cxn ang="0">
                    <a:pos x="262" y="204"/>
                  </a:cxn>
                  <a:cxn ang="0">
                    <a:pos x="265" y="200"/>
                  </a:cxn>
                  <a:cxn ang="0">
                    <a:pos x="265" y="195"/>
                  </a:cxn>
                  <a:cxn ang="0">
                    <a:pos x="265" y="11"/>
                  </a:cxn>
                  <a:cxn ang="0">
                    <a:pos x="265" y="11"/>
                  </a:cxn>
                  <a:cxn ang="0">
                    <a:pos x="265" y="8"/>
                  </a:cxn>
                  <a:cxn ang="0">
                    <a:pos x="262" y="3"/>
                  </a:cxn>
                  <a:cxn ang="0">
                    <a:pos x="258" y="1"/>
                  </a:cxn>
                  <a:cxn ang="0">
                    <a:pos x="253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9" y="1"/>
                  </a:cxn>
                  <a:cxn ang="0">
                    <a:pos x="3" y="3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2" y="200"/>
                  </a:cxn>
                  <a:cxn ang="0">
                    <a:pos x="3" y="204"/>
                  </a:cxn>
                  <a:cxn ang="0">
                    <a:pos x="9" y="207"/>
                  </a:cxn>
                  <a:cxn ang="0">
                    <a:pos x="14" y="207"/>
                  </a:cxn>
                  <a:cxn ang="0">
                    <a:pos x="253" y="207"/>
                  </a:cxn>
                </a:cxnLst>
                <a:rect l="0" t="0" r="r" b="b"/>
                <a:pathLst>
                  <a:path w="265" h="207">
                    <a:moveTo>
                      <a:pt x="253" y="207"/>
                    </a:moveTo>
                    <a:lnTo>
                      <a:pt x="253" y="207"/>
                    </a:lnTo>
                    <a:lnTo>
                      <a:pt x="258" y="207"/>
                    </a:lnTo>
                    <a:lnTo>
                      <a:pt x="262" y="204"/>
                    </a:lnTo>
                    <a:lnTo>
                      <a:pt x="265" y="200"/>
                    </a:lnTo>
                    <a:lnTo>
                      <a:pt x="265" y="195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65" y="8"/>
                    </a:lnTo>
                    <a:lnTo>
                      <a:pt x="262" y="3"/>
                    </a:lnTo>
                    <a:lnTo>
                      <a:pt x="258" y="1"/>
                    </a:lnTo>
                    <a:lnTo>
                      <a:pt x="25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2" y="200"/>
                    </a:lnTo>
                    <a:lnTo>
                      <a:pt x="3" y="204"/>
                    </a:lnTo>
                    <a:lnTo>
                      <a:pt x="9" y="207"/>
                    </a:lnTo>
                    <a:lnTo>
                      <a:pt x="14" y="207"/>
                    </a:lnTo>
                    <a:lnTo>
                      <a:pt x="253" y="207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5" name="Freeform 87"/>
              <p:cNvSpPr/>
              <p:nvPr/>
            </p:nvSpPr>
            <p:spPr bwMode="auto">
              <a:xfrm>
                <a:off x="5937507" y="2249681"/>
                <a:ext cx="186259" cy="18325"/>
              </a:xfrm>
              <a:custGeom>
                <a:avLst/>
                <a:gdLst/>
                <a:ahLst/>
                <a:cxnLst>
                  <a:cxn ang="0">
                    <a:pos x="518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493" y="55"/>
                  </a:cxn>
                  <a:cxn ang="0">
                    <a:pos x="493" y="55"/>
                  </a:cxn>
                  <a:cxn ang="0">
                    <a:pos x="494" y="38"/>
                  </a:cxn>
                  <a:cxn ang="0">
                    <a:pos x="499" y="23"/>
                  </a:cxn>
                  <a:cxn ang="0">
                    <a:pos x="508" y="11"/>
                  </a:cxn>
                  <a:cxn ang="0">
                    <a:pos x="518" y="0"/>
                  </a:cxn>
                  <a:cxn ang="0">
                    <a:pos x="518" y="0"/>
                  </a:cxn>
                </a:cxnLst>
                <a:rect l="0" t="0" r="r" b="b"/>
                <a:pathLst>
                  <a:path w="518" h="55">
                    <a:moveTo>
                      <a:pt x="518" y="0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93" y="55"/>
                    </a:lnTo>
                    <a:lnTo>
                      <a:pt x="493" y="55"/>
                    </a:lnTo>
                    <a:lnTo>
                      <a:pt x="494" y="38"/>
                    </a:lnTo>
                    <a:lnTo>
                      <a:pt x="499" y="23"/>
                    </a:lnTo>
                    <a:lnTo>
                      <a:pt x="508" y="11"/>
                    </a:lnTo>
                    <a:lnTo>
                      <a:pt x="518" y="0"/>
                    </a:lnTo>
                    <a:lnTo>
                      <a:pt x="518" y="0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>
                <a:off x="5937507" y="2288949"/>
                <a:ext cx="120098" cy="18325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>
                <a:off x="6053290" y="2207795"/>
                <a:ext cx="135200" cy="17671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>
                <a:off x="6053290" y="2167873"/>
                <a:ext cx="78387" cy="18325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9" name="Freeform 91"/>
              <p:cNvSpPr/>
              <p:nvPr/>
            </p:nvSpPr>
            <p:spPr bwMode="auto">
              <a:xfrm>
                <a:off x="6101473" y="2256880"/>
                <a:ext cx="128727" cy="164271"/>
              </a:xfrm>
              <a:custGeom>
                <a:avLst/>
                <a:gdLst/>
                <a:ahLst/>
                <a:cxnLst>
                  <a:cxn ang="0">
                    <a:pos x="286" y="503"/>
                  </a:cxn>
                  <a:cxn ang="0">
                    <a:pos x="290" y="501"/>
                  </a:cxn>
                  <a:cxn ang="0">
                    <a:pos x="295" y="496"/>
                  </a:cxn>
                  <a:cxn ang="0">
                    <a:pos x="296" y="471"/>
                  </a:cxn>
                  <a:cxn ang="0">
                    <a:pos x="296" y="466"/>
                  </a:cxn>
                  <a:cxn ang="0">
                    <a:pos x="350" y="421"/>
                  </a:cxn>
                  <a:cxn ang="0">
                    <a:pos x="354" y="417"/>
                  </a:cxn>
                  <a:cxn ang="0">
                    <a:pos x="359" y="409"/>
                  </a:cxn>
                  <a:cxn ang="0">
                    <a:pos x="359" y="334"/>
                  </a:cxn>
                  <a:cxn ang="0">
                    <a:pos x="359" y="247"/>
                  </a:cxn>
                  <a:cxn ang="0">
                    <a:pos x="355" y="238"/>
                  </a:cxn>
                  <a:cxn ang="0">
                    <a:pos x="349" y="233"/>
                  </a:cxn>
                  <a:cxn ang="0">
                    <a:pos x="195" y="184"/>
                  </a:cxn>
                  <a:cxn ang="0">
                    <a:pos x="192" y="181"/>
                  </a:cxn>
                  <a:cxn ang="0">
                    <a:pos x="192" y="34"/>
                  </a:cxn>
                  <a:cxn ang="0">
                    <a:pos x="192" y="33"/>
                  </a:cxn>
                  <a:cxn ang="0">
                    <a:pos x="188" y="21"/>
                  </a:cxn>
                  <a:cxn ang="0">
                    <a:pos x="182" y="11"/>
                  </a:cxn>
                  <a:cxn ang="0">
                    <a:pos x="172" y="4"/>
                  </a:cxn>
                  <a:cxn ang="0">
                    <a:pos x="160" y="0"/>
                  </a:cxn>
                  <a:cxn ang="0">
                    <a:pos x="118" y="0"/>
                  </a:cxn>
                  <a:cxn ang="0">
                    <a:pos x="106" y="4"/>
                  </a:cxn>
                  <a:cxn ang="0">
                    <a:pos x="94" y="11"/>
                  </a:cxn>
                  <a:cxn ang="0">
                    <a:pos x="86" y="21"/>
                  </a:cxn>
                  <a:cxn ang="0">
                    <a:pos x="82" y="34"/>
                  </a:cxn>
                  <a:cxn ang="0">
                    <a:pos x="81" y="38"/>
                  </a:cxn>
                  <a:cxn ang="0">
                    <a:pos x="82" y="159"/>
                  </a:cxn>
                  <a:cxn ang="0">
                    <a:pos x="82" y="237"/>
                  </a:cxn>
                  <a:cxn ang="0">
                    <a:pos x="82" y="280"/>
                  </a:cxn>
                  <a:cxn ang="0">
                    <a:pos x="79" y="287"/>
                  </a:cxn>
                  <a:cxn ang="0">
                    <a:pos x="72" y="291"/>
                  </a:cxn>
                  <a:cxn ang="0">
                    <a:pos x="72" y="291"/>
                  </a:cxn>
                  <a:cxn ang="0">
                    <a:pos x="65" y="287"/>
                  </a:cxn>
                  <a:cxn ang="0">
                    <a:pos x="62" y="280"/>
                  </a:cxn>
                  <a:cxn ang="0">
                    <a:pos x="62" y="218"/>
                  </a:cxn>
                  <a:cxn ang="0">
                    <a:pos x="55" y="216"/>
                  </a:cxn>
                  <a:cxn ang="0">
                    <a:pos x="48" y="216"/>
                  </a:cxn>
                  <a:cxn ang="0">
                    <a:pos x="30" y="221"/>
                  </a:cxn>
                  <a:cxn ang="0">
                    <a:pos x="16" y="230"/>
                  </a:cxn>
                  <a:cxn ang="0">
                    <a:pos x="8" y="237"/>
                  </a:cxn>
                  <a:cxn ang="0">
                    <a:pos x="0" y="259"/>
                  </a:cxn>
                  <a:cxn ang="0">
                    <a:pos x="6" y="279"/>
                  </a:cxn>
                  <a:cxn ang="0">
                    <a:pos x="64" y="415"/>
                  </a:cxn>
                  <a:cxn ang="0">
                    <a:pos x="123" y="461"/>
                  </a:cxn>
                  <a:cxn ang="0">
                    <a:pos x="126" y="471"/>
                  </a:cxn>
                  <a:cxn ang="0">
                    <a:pos x="126" y="493"/>
                  </a:cxn>
                  <a:cxn ang="0">
                    <a:pos x="129" y="500"/>
                  </a:cxn>
                  <a:cxn ang="0">
                    <a:pos x="136" y="503"/>
                  </a:cxn>
                </a:cxnLst>
                <a:rect l="0" t="0" r="r" b="b"/>
                <a:pathLst>
                  <a:path w="359" h="503">
                    <a:moveTo>
                      <a:pt x="136" y="503"/>
                    </a:moveTo>
                    <a:lnTo>
                      <a:pt x="286" y="503"/>
                    </a:lnTo>
                    <a:lnTo>
                      <a:pt x="286" y="503"/>
                    </a:lnTo>
                    <a:lnTo>
                      <a:pt x="290" y="501"/>
                    </a:lnTo>
                    <a:lnTo>
                      <a:pt x="293" y="500"/>
                    </a:lnTo>
                    <a:lnTo>
                      <a:pt x="295" y="496"/>
                    </a:lnTo>
                    <a:lnTo>
                      <a:pt x="296" y="493"/>
                    </a:lnTo>
                    <a:lnTo>
                      <a:pt x="296" y="471"/>
                    </a:lnTo>
                    <a:lnTo>
                      <a:pt x="296" y="471"/>
                    </a:lnTo>
                    <a:lnTo>
                      <a:pt x="296" y="466"/>
                    </a:lnTo>
                    <a:lnTo>
                      <a:pt x="300" y="463"/>
                    </a:lnTo>
                    <a:lnTo>
                      <a:pt x="350" y="421"/>
                    </a:lnTo>
                    <a:lnTo>
                      <a:pt x="350" y="421"/>
                    </a:lnTo>
                    <a:lnTo>
                      <a:pt x="354" y="417"/>
                    </a:lnTo>
                    <a:lnTo>
                      <a:pt x="357" y="414"/>
                    </a:lnTo>
                    <a:lnTo>
                      <a:pt x="359" y="409"/>
                    </a:lnTo>
                    <a:lnTo>
                      <a:pt x="359" y="404"/>
                    </a:lnTo>
                    <a:lnTo>
                      <a:pt x="359" y="334"/>
                    </a:lnTo>
                    <a:lnTo>
                      <a:pt x="359" y="247"/>
                    </a:lnTo>
                    <a:lnTo>
                      <a:pt x="359" y="247"/>
                    </a:lnTo>
                    <a:lnTo>
                      <a:pt x="359" y="243"/>
                    </a:lnTo>
                    <a:lnTo>
                      <a:pt x="355" y="238"/>
                    </a:lnTo>
                    <a:lnTo>
                      <a:pt x="354" y="235"/>
                    </a:lnTo>
                    <a:lnTo>
                      <a:pt x="349" y="233"/>
                    </a:lnTo>
                    <a:lnTo>
                      <a:pt x="330" y="227"/>
                    </a:lnTo>
                    <a:lnTo>
                      <a:pt x="195" y="184"/>
                    </a:lnTo>
                    <a:lnTo>
                      <a:pt x="195" y="184"/>
                    </a:lnTo>
                    <a:lnTo>
                      <a:pt x="192" y="181"/>
                    </a:lnTo>
                    <a:lnTo>
                      <a:pt x="192" y="178"/>
                    </a:lnTo>
                    <a:lnTo>
                      <a:pt x="192" y="34"/>
                    </a:lnTo>
                    <a:lnTo>
                      <a:pt x="192" y="33"/>
                    </a:lnTo>
                    <a:lnTo>
                      <a:pt x="192" y="33"/>
                    </a:lnTo>
                    <a:lnTo>
                      <a:pt x="190" y="26"/>
                    </a:lnTo>
                    <a:lnTo>
                      <a:pt x="188" y="21"/>
                    </a:lnTo>
                    <a:lnTo>
                      <a:pt x="185" y="16"/>
                    </a:lnTo>
                    <a:lnTo>
                      <a:pt x="182" y="11"/>
                    </a:lnTo>
                    <a:lnTo>
                      <a:pt x="177" y="7"/>
                    </a:lnTo>
                    <a:lnTo>
                      <a:pt x="172" y="4"/>
                    </a:lnTo>
                    <a:lnTo>
                      <a:pt x="167" y="2"/>
                    </a:lnTo>
                    <a:lnTo>
                      <a:pt x="160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1" y="2"/>
                    </a:lnTo>
                    <a:lnTo>
                      <a:pt x="106" y="4"/>
                    </a:lnTo>
                    <a:lnTo>
                      <a:pt x="99" y="7"/>
                    </a:lnTo>
                    <a:lnTo>
                      <a:pt x="94" y="11"/>
                    </a:lnTo>
                    <a:lnTo>
                      <a:pt x="89" y="16"/>
                    </a:lnTo>
                    <a:lnTo>
                      <a:pt x="86" y="21"/>
                    </a:lnTo>
                    <a:lnTo>
                      <a:pt x="84" y="27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1" y="38"/>
                    </a:lnTo>
                    <a:lnTo>
                      <a:pt x="81" y="159"/>
                    </a:lnTo>
                    <a:lnTo>
                      <a:pt x="82" y="159"/>
                    </a:lnTo>
                    <a:lnTo>
                      <a:pt x="82" y="237"/>
                    </a:lnTo>
                    <a:lnTo>
                      <a:pt x="82" y="237"/>
                    </a:lnTo>
                    <a:lnTo>
                      <a:pt x="82" y="280"/>
                    </a:lnTo>
                    <a:lnTo>
                      <a:pt x="82" y="280"/>
                    </a:lnTo>
                    <a:lnTo>
                      <a:pt x="81" y="284"/>
                    </a:lnTo>
                    <a:lnTo>
                      <a:pt x="79" y="287"/>
                    </a:lnTo>
                    <a:lnTo>
                      <a:pt x="75" y="289"/>
                    </a:lnTo>
                    <a:lnTo>
                      <a:pt x="72" y="291"/>
                    </a:lnTo>
                    <a:lnTo>
                      <a:pt x="72" y="291"/>
                    </a:lnTo>
                    <a:lnTo>
                      <a:pt x="72" y="291"/>
                    </a:lnTo>
                    <a:lnTo>
                      <a:pt x="67" y="289"/>
                    </a:lnTo>
                    <a:lnTo>
                      <a:pt x="65" y="287"/>
                    </a:lnTo>
                    <a:lnTo>
                      <a:pt x="62" y="284"/>
                    </a:lnTo>
                    <a:lnTo>
                      <a:pt x="62" y="280"/>
                    </a:lnTo>
                    <a:lnTo>
                      <a:pt x="62" y="237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55" y="216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40" y="218"/>
                    </a:lnTo>
                    <a:lnTo>
                      <a:pt x="30" y="221"/>
                    </a:lnTo>
                    <a:lnTo>
                      <a:pt x="16" y="230"/>
                    </a:lnTo>
                    <a:lnTo>
                      <a:pt x="16" y="230"/>
                    </a:lnTo>
                    <a:lnTo>
                      <a:pt x="8" y="237"/>
                    </a:lnTo>
                    <a:lnTo>
                      <a:pt x="8" y="237"/>
                    </a:lnTo>
                    <a:lnTo>
                      <a:pt x="3" y="247"/>
                    </a:lnTo>
                    <a:lnTo>
                      <a:pt x="0" y="259"/>
                    </a:lnTo>
                    <a:lnTo>
                      <a:pt x="1" y="269"/>
                    </a:lnTo>
                    <a:lnTo>
                      <a:pt x="6" y="279"/>
                    </a:lnTo>
                    <a:lnTo>
                      <a:pt x="28" y="334"/>
                    </a:lnTo>
                    <a:lnTo>
                      <a:pt x="64" y="415"/>
                    </a:lnTo>
                    <a:lnTo>
                      <a:pt x="123" y="461"/>
                    </a:lnTo>
                    <a:lnTo>
                      <a:pt x="123" y="461"/>
                    </a:lnTo>
                    <a:lnTo>
                      <a:pt x="126" y="466"/>
                    </a:lnTo>
                    <a:lnTo>
                      <a:pt x="126" y="471"/>
                    </a:lnTo>
                    <a:lnTo>
                      <a:pt x="126" y="493"/>
                    </a:lnTo>
                    <a:lnTo>
                      <a:pt x="126" y="493"/>
                    </a:lnTo>
                    <a:lnTo>
                      <a:pt x="128" y="496"/>
                    </a:lnTo>
                    <a:lnTo>
                      <a:pt x="129" y="500"/>
                    </a:lnTo>
                    <a:lnTo>
                      <a:pt x="133" y="501"/>
                    </a:lnTo>
                    <a:lnTo>
                      <a:pt x="136" y="503"/>
                    </a:lnTo>
                    <a:lnTo>
                      <a:pt x="136" y="503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</p:grpSp>
        <p:sp>
          <p:nvSpPr>
            <p:cNvPr id="20" name="文本框 92"/>
            <p:cNvSpPr txBox="1"/>
            <p:nvPr/>
          </p:nvSpPr>
          <p:spPr>
            <a:xfrm>
              <a:off x="9533214" y="3183199"/>
              <a:ext cx="1171601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8565" fontAlgn="ctr"/>
              <a:r>
                <a:rPr lang="ru-RU" sz="1200">
                  <a:solidFill>
                    <a:srgbClr val="666666"/>
                  </a:solidFill>
                  <a:latin typeface="Huawei Sans" panose="020C0503030203020204" pitchFamily="34" charset="0"/>
                </a:rPr>
                <a:t>Надзор и отчетность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756362" y="2811236"/>
              <a:ext cx="426765" cy="347009"/>
              <a:chOff x="5031030" y="2114844"/>
              <a:chExt cx="400713" cy="290127"/>
            </a:xfrm>
            <a:solidFill>
              <a:schemeClr val="accent1"/>
            </a:solidFill>
          </p:grpSpPr>
          <p:sp>
            <p:nvSpPr>
              <p:cNvPr id="22" name="Freeform 61"/>
              <p:cNvSpPr>
                <a:spLocks noEditPoints="1"/>
              </p:cNvSpPr>
              <p:nvPr/>
            </p:nvSpPr>
            <p:spPr bwMode="auto">
              <a:xfrm>
                <a:off x="5031030" y="2114844"/>
                <a:ext cx="354221" cy="8462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16"/>
                  </a:cxn>
                  <a:cxn ang="0">
                    <a:pos x="0" y="28"/>
                  </a:cxn>
                  <a:cxn ang="0">
                    <a:pos x="0" y="48"/>
                  </a:cxn>
                  <a:cxn ang="0">
                    <a:pos x="0" y="56"/>
                  </a:cxn>
                  <a:cxn ang="0">
                    <a:pos x="6" y="68"/>
                  </a:cxn>
                  <a:cxn ang="0">
                    <a:pos x="16" y="78"/>
                  </a:cxn>
                  <a:cxn ang="0">
                    <a:pos x="30" y="84"/>
                  </a:cxn>
                  <a:cxn ang="0">
                    <a:pos x="282" y="84"/>
                  </a:cxn>
                  <a:cxn ang="0">
                    <a:pos x="290" y="84"/>
                  </a:cxn>
                  <a:cxn ang="0">
                    <a:pos x="304" y="78"/>
                  </a:cxn>
                  <a:cxn ang="0">
                    <a:pos x="314" y="68"/>
                  </a:cxn>
                  <a:cxn ang="0">
                    <a:pos x="320" y="56"/>
                  </a:cxn>
                  <a:cxn ang="0">
                    <a:pos x="320" y="36"/>
                  </a:cxn>
                  <a:cxn ang="0">
                    <a:pos x="320" y="28"/>
                  </a:cxn>
                  <a:cxn ang="0">
                    <a:pos x="314" y="16"/>
                  </a:cxn>
                  <a:cxn ang="0">
                    <a:pos x="304" y="6"/>
                  </a:cxn>
                  <a:cxn ang="0">
                    <a:pos x="290" y="2"/>
                  </a:cxn>
                  <a:cxn ang="0">
                    <a:pos x="282" y="0"/>
                  </a:cxn>
                  <a:cxn ang="0">
                    <a:pos x="48" y="56"/>
                  </a:cxn>
                  <a:cxn ang="0">
                    <a:pos x="38" y="52"/>
                  </a:cxn>
                  <a:cxn ang="0">
                    <a:pos x="34" y="42"/>
                  </a:cxn>
                  <a:cxn ang="0">
                    <a:pos x="36" y="36"/>
                  </a:cxn>
                  <a:cxn ang="0">
                    <a:pos x="44" y="30"/>
                  </a:cxn>
                  <a:cxn ang="0">
                    <a:pos x="48" y="28"/>
                  </a:cxn>
                  <a:cxn ang="0">
                    <a:pos x="58" y="32"/>
                  </a:cxn>
                  <a:cxn ang="0">
                    <a:pos x="62" y="42"/>
                  </a:cxn>
                  <a:cxn ang="0">
                    <a:pos x="62" y="48"/>
                  </a:cxn>
                  <a:cxn ang="0">
                    <a:pos x="54" y="54"/>
                  </a:cxn>
                  <a:cxn ang="0">
                    <a:pos x="48" y="56"/>
                  </a:cxn>
                </a:cxnLst>
                <a:rect l="0" t="0" r="r" b="b"/>
                <a:pathLst>
                  <a:path w="320" h="84">
                    <a:moveTo>
                      <a:pt x="282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8"/>
                    </a:lnTo>
                    <a:lnTo>
                      <a:pt x="12" y="74"/>
                    </a:lnTo>
                    <a:lnTo>
                      <a:pt x="16" y="78"/>
                    </a:lnTo>
                    <a:lnTo>
                      <a:pt x="24" y="82"/>
                    </a:lnTo>
                    <a:lnTo>
                      <a:pt x="30" y="84"/>
                    </a:lnTo>
                    <a:lnTo>
                      <a:pt x="38" y="84"/>
                    </a:lnTo>
                    <a:lnTo>
                      <a:pt x="282" y="84"/>
                    </a:lnTo>
                    <a:lnTo>
                      <a:pt x="282" y="84"/>
                    </a:lnTo>
                    <a:lnTo>
                      <a:pt x="290" y="84"/>
                    </a:lnTo>
                    <a:lnTo>
                      <a:pt x="296" y="82"/>
                    </a:lnTo>
                    <a:lnTo>
                      <a:pt x="304" y="78"/>
                    </a:lnTo>
                    <a:lnTo>
                      <a:pt x="310" y="74"/>
                    </a:lnTo>
                    <a:lnTo>
                      <a:pt x="314" y="68"/>
                    </a:lnTo>
                    <a:lnTo>
                      <a:pt x="318" y="62"/>
                    </a:lnTo>
                    <a:lnTo>
                      <a:pt x="320" y="56"/>
                    </a:lnTo>
                    <a:lnTo>
                      <a:pt x="320" y="48"/>
                    </a:lnTo>
                    <a:lnTo>
                      <a:pt x="320" y="36"/>
                    </a:lnTo>
                    <a:lnTo>
                      <a:pt x="320" y="36"/>
                    </a:lnTo>
                    <a:lnTo>
                      <a:pt x="320" y="28"/>
                    </a:lnTo>
                    <a:lnTo>
                      <a:pt x="318" y="22"/>
                    </a:lnTo>
                    <a:lnTo>
                      <a:pt x="314" y="16"/>
                    </a:lnTo>
                    <a:lnTo>
                      <a:pt x="310" y="10"/>
                    </a:lnTo>
                    <a:lnTo>
                      <a:pt x="304" y="6"/>
                    </a:lnTo>
                    <a:lnTo>
                      <a:pt x="296" y="4"/>
                    </a:lnTo>
                    <a:lnTo>
                      <a:pt x="290" y="2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  <a:moveTo>
                      <a:pt x="48" y="56"/>
                    </a:moveTo>
                    <a:lnTo>
                      <a:pt x="48" y="56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6" y="48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54" y="30"/>
                    </a:lnTo>
                    <a:lnTo>
                      <a:pt x="58" y="32"/>
                    </a:lnTo>
                    <a:lnTo>
                      <a:pt x="62" y="36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4" y="54"/>
                    </a:lnTo>
                    <a:lnTo>
                      <a:pt x="48" y="56"/>
                    </a:lnTo>
                    <a:lnTo>
                      <a:pt x="48" y="56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3" name="Freeform 62"/>
              <p:cNvSpPr>
                <a:spLocks noEditPoints="1"/>
              </p:cNvSpPr>
              <p:nvPr/>
            </p:nvSpPr>
            <p:spPr bwMode="auto">
              <a:xfrm>
                <a:off x="5031030" y="2318336"/>
                <a:ext cx="334296" cy="84620"/>
              </a:xfrm>
              <a:custGeom>
                <a:avLst/>
                <a:gdLst/>
                <a:ahLst/>
                <a:cxnLst>
                  <a:cxn ang="0">
                    <a:pos x="284" y="60"/>
                  </a:cxn>
                  <a:cxn ang="0">
                    <a:pos x="284" y="60"/>
                  </a:cxn>
                  <a:cxn ang="0">
                    <a:pos x="274" y="62"/>
                  </a:cxn>
                  <a:cxn ang="0">
                    <a:pos x="264" y="62"/>
                  </a:cxn>
                  <a:cxn ang="0">
                    <a:pos x="264" y="62"/>
                  </a:cxn>
                  <a:cxn ang="0">
                    <a:pos x="256" y="62"/>
                  </a:cxn>
                  <a:cxn ang="0">
                    <a:pos x="256" y="62"/>
                  </a:cxn>
                  <a:cxn ang="0">
                    <a:pos x="240" y="58"/>
                  </a:cxn>
                  <a:cxn ang="0">
                    <a:pos x="224" y="52"/>
                  </a:cxn>
                  <a:cxn ang="0">
                    <a:pos x="210" y="42"/>
                  </a:cxn>
                  <a:cxn ang="0">
                    <a:pos x="196" y="30"/>
                  </a:cxn>
                  <a:cxn ang="0">
                    <a:pos x="196" y="30"/>
                  </a:cxn>
                  <a:cxn ang="0">
                    <a:pos x="188" y="16"/>
                  </a:cxn>
                  <a:cxn ang="0">
                    <a:pos x="180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24" y="4"/>
                  </a:cxn>
                  <a:cxn ang="0">
                    <a:pos x="16" y="6"/>
                  </a:cxn>
                  <a:cxn ang="0">
                    <a:pos x="12" y="12"/>
                  </a:cxn>
                  <a:cxn ang="0">
                    <a:pos x="6" y="16"/>
                  </a:cxn>
                  <a:cxn ang="0">
                    <a:pos x="2" y="22"/>
                  </a:cxn>
                  <a:cxn ang="0">
                    <a:pos x="0" y="28"/>
                  </a:cxn>
                  <a:cxn ang="0">
                    <a:pos x="0" y="36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6" y="68"/>
                  </a:cxn>
                  <a:cxn ang="0">
                    <a:pos x="12" y="74"/>
                  </a:cxn>
                  <a:cxn ang="0">
                    <a:pos x="16" y="78"/>
                  </a:cxn>
                  <a:cxn ang="0">
                    <a:pos x="24" y="82"/>
                  </a:cxn>
                  <a:cxn ang="0">
                    <a:pos x="30" y="84"/>
                  </a:cxn>
                  <a:cxn ang="0">
                    <a:pos x="38" y="84"/>
                  </a:cxn>
                  <a:cxn ang="0">
                    <a:pos x="282" y="84"/>
                  </a:cxn>
                  <a:cxn ang="0">
                    <a:pos x="282" y="84"/>
                  </a:cxn>
                  <a:cxn ang="0">
                    <a:pos x="292" y="84"/>
                  </a:cxn>
                  <a:cxn ang="0">
                    <a:pos x="302" y="80"/>
                  </a:cxn>
                  <a:cxn ang="0">
                    <a:pos x="284" y="60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4" y="56"/>
                  </a:cxn>
                  <a:cxn ang="0">
                    <a:pos x="38" y="52"/>
                  </a:cxn>
                  <a:cxn ang="0">
                    <a:pos x="36" y="48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36" y="38"/>
                  </a:cxn>
                  <a:cxn ang="0">
                    <a:pos x="38" y="34"/>
                  </a:cxn>
                  <a:cxn ang="0">
                    <a:pos x="44" y="30"/>
                  </a:cxn>
                  <a:cxn ang="0">
                    <a:pos x="48" y="30"/>
                  </a:cxn>
                  <a:cxn ang="0">
                    <a:pos x="48" y="30"/>
                  </a:cxn>
                  <a:cxn ang="0">
                    <a:pos x="54" y="30"/>
                  </a:cxn>
                  <a:cxn ang="0">
                    <a:pos x="58" y="34"/>
                  </a:cxn>
                  <a:cxn ang="0">
                    <a:pos x="62" y="38"/>
                  </a:cxn>
                  <a:cxn ang="0">
                    <a:pos x="62" y="42"/>
                  </a:cxn>
                  <a:cxn ang="0">
                    <a:pos x="62" y="42"/>
                  </a:cxn>
                  <a:cxn ang="0">
                    <a:pos x="62" y="48"/>
                  </a:cxn>
                  <a:cxn ang="0">
                    <a:pos x="58" y="52"/>
                  </a:cxn>
                  <a:cxn ang="0">
                    <a:pos x="54" y="56"/>
                  </a:cxn>
                  <a:cxn ang="0">
                    <a:pos x="48" y="56"/>
                  </a:cxn>
                  <a:cxn ang="0">
                    <a:pos x="48" y="56"/>
                  </a:cxn>
                </a:cxnLst>
                <a:rect l="0" t="0" r="r" b="b"/>
                <a:pathLst>
                  <a:path w="302" h="84">
                    <a:moveTo>
                      <a:pt x="284" y="60"/>
                    </a:moveTo>
                    <a:lnTo>
                      <a:pt x="284" y="60"/>
                    </a:lnTo>
                    <a:lnTo>
                      <a:pt x="274" y="62"/>
                    </a:lnTo>
                    <a:lnTo>
                      <a:pt x="264" y="62"/>
                    </a:lnTo>
                    <a:lnTo>
                      <a:pt x="264" y="62"/>
                    </a:lnTo>
                    <a:lnTo>
                      <a:pt x="256" y="62"/>
                    </a:lnTo>
                    <a:lnTo>
                      <a:pt x="256" y="62"/>
                    </a:lnTo>
                    <a:lnTo>
                      <a:pt x="240" y="58"/>
                    </a:lnTo>
                    <a:lnTo>
                      <a:pt x="224" y="52"/>
                    </a:lnTo>
                    <a:lnTo>
                      <a:pt x="210" y="42"/>
                    </a:lnTo>
                    <a:lnTo>
                      <a:pt x="196" y="30"/>
                    </a:lnTo>
                    <a:lnTo>
                      <a:pt x="196" y="30"/>
                    </a:lnTo>
                    <a:lnTo>
                      <a:pt x="188" y="16"/>
                    </a:lnTo>
                    <a:lnTo>
                      <a:pt x="18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16" y="6"/>
                    </a:lnTo>
                    <a:lnTo>
                      <a:pt x="12" y="12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12" y="74"/>
                    </a:lnTo>
                    <a:lnTo>
                      <a:pt x="16" y="78"/>
                    </a:lnTo>
                    <a:lnTo>
                      <a:pt x="24" y="82"/>
                    </a:lnTo>
                    <a:lnTo>
                      <a:pt x="30" y="84"/>
                    </a:lnTo>
                    <a:lnTo>
                      <a:pt x="38" y="84"/>
                    </a:lnTo>
                    <a:lnTo>
                      <a:pt x="282" y="84"/>
                    </a:lnTo>
                    <a:lnTo>
                      <a:pt x="282" y="84"/>
                    </a:lnTo>
                    <a:lnTo>
                      <a:pt x="292" y="84"/>
                    </a:lnTo>
                    <a:lnTo>
                      <a:pt x="302" y="80"/>
                    </a:lnTo>
                    <a:lnTo>
                      <a:pt x="284" y="60"/>
                    </a:lnTo>
                    <a:close/>
                    <a:moveTo>
                      <a:pt x="48" y="56"/>
                    </a:moveTo>
                    <a:lnTo>
                      <a:pt x="48" y="56"/>
                    </a:lnTo>
                    <a:lnTo>
                      <a:pt x="44" y="56"/>
                    </a:lnTo>
                    <a:lnTo>
                      <a:pt x="38" y="52"/>
                    </a:lnTo>
                    <a:lnTo>
                      <a:pt x="36" y="48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6" y="38"/>
                    </a:lnTo>
                    <a:lnTo>
                      <a:pt x="38" y="34"/>
                    </a:lnTo>
                    <a:lnTo>
                      <a:pt x="44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58" y="34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4" y="56"/>
                    </a:lnTo>
                    <a:lnTo>
                      <a:pt x="48" y="56"/>
                    </a:lnTo>
                    <a:lnTo>
                      <a:pt x="48" y="56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4" name="Freeform 63"/>
              <p:cNvSpPr>
                <a:spLocks noEditPoints="1"/>
              </p:cNvSpPr>
              <p:nvPr/>
            </p:nvSpPr>
            <p:spPr bwMode="auto">
              <a:xfrm>
                <a:off x="5031030" y="2219612"/>
                <a:ext cx="239099" cy="84620"/>
              </a:xfrm>
              <a:custGeom>
                <a:avLst/>
                <a:gdLst/>
                <a:ahLst/>
                <a:cxnLst>
                  <a:cxn ang="0">
                    <a:pos x="176" y="64"/>
                  </a:cxn>
                  <a:cxn ang="0">
                    <a:pos x="176" y="64"/>
                  </a:cxn>
                  <a:cxn ang="0">
                    <a:pos x="180" y="46"/>
                  </a:cxn>
                  <a:cxn ang="0">
                    <a:pos x="188" y="28"/>
                  </a:cxn>
                  <a:cxn ang="0">
                    <a:pos x="200" y="12"/>
                  </a:cxn>
                  <a:cxn ang="0">
                    <a:pos x="216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6" y="16"/>
                  </a:cxn>
                  <a:cxn ang="0">
                    <a:pos x="2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6"/>
                  </a:cxn>
                  <a:cxn ang="0">
                    <a:pos x="2" y="62"/>
                  </a:cxn>
                  <a:cxn ang="0">
                    <a:pos x="6" y="68"/>
                  </a:cxn>
                  <a:cxn ang="0">
                    <a:pos x="12" y="74"/>
                  </a:cxn>
                  <a:cxn ang="0">
                    <a:pos x="16" y="78"/>
                  </a:cxn>
                  <a:cxn ang="0">
                    <a:pos x="24" y="80"/>
                  </a:cxn>
                  <a:cxn ang="0">
                    <a:pos x="30" y="82"/>
                  </a:cxn>
                  <a:cxn ang="0">
                    <a:pos x="38" y="84"/>
                  </a:cxn>
                  <a:cxn ang="0">
                    <a:pos x="178" y="84"/>
                  </a:cxn>
                  <a:cxn ang="0">
                    <a:pos x="178" y="84"/>
                  </a:cxn>
                  <a:cxn ang="0">
                    <a:pos x="176" y="64"/>
                  </a:cxn>
                  <a:cxn ang="0">
                    <a:pos x="176" y="64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4" y="54"/>
                  </a:cxn>
                  <a:cxn ang="0">
                    <a:pos x="38" y="52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36" y="36"/>
                  </a:cxn>
                  <a:cxn ang="0">
                    <a:pos x="38" y="32"/>
                  </a:cxn>
                  <a:cxn ang="0">
                    <a:pos x="44" y="30"/>
                  </a:cxn>
                  <a:cxn ang="0">
                    <a:pos x="48" y="28"/>
                  </a:cxn>
                  <a:cxn ang="0">
                    <a:pos x="48" y="28"/>
                  </a:cxn>
                  <a:cxn ang="0">
                    <a:pos x="54" y="30"/>
                  </a:cxn>
                  <a:cxn ang="0">
                    <a:pos x="58" y="32"/>
                  </a:cxn>
                  <a:cxn ang="0">
                    <a:pos x="62" y="36"/>
                  </a:cxn>
                  <a:cxn ang="0">
                    <a:pos x="62" y="42"/>
                  </a:cxn>
                  <a:cxn ang="0">
                    <a:pos x="62" y="42"/>
                  </a:cxn>
                  <a:cxn ang="0">
                    <a:pos x="62" y="46"/>
                  </a:cxn>
                  <a:cxn ang="0">
                    <a:pos x="58" y="52"/>
                  </a:cxn>
                  <a:cxn ang="0">
                    <a:pos x="54" y="54"/>
                  </a:cxn>
                  <a:cxn ang="0">
                    <a:pos x="48" y="56"/>
                  </a:cxn>
                  <a:cxn ang="0">
                    <a:pos x="48" y="56"/>
                  </a:cxn>
                </a:cxnLst>
                <a:rect l="0" t="0" r="r" b="b"/>
                <a:pathLst>
                  <a:path w="216" h="84">
                    <a:moveTo>
                      <a:pt x="176" y="64"/>
                    </a:moveTo>
                    <a:lnTo>
                      <a:pt x="176" y="64"/>
                    </a:lnTo>
                    <a:lnTo>
                      <a:pt x="180" y="46"/>
                    </a:lnTo>
                    <a:lnTo>
                      <a:pt x="188" y="28"/>
                    </a:lnTo>
                    <a:lnTo>
                      <a:pt x="200" y="12"/>
                    </a:lnTo>
                    <a:lnTo>
                      <a:pt x="216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8"/>
                    </a:lnTo>
                    <a:lnTo>
                      <a:pt x="12" y="74"/>
                    </a:lnTo>
                    <a:lnTo>
                      <a:pt x="16" y="78"/>
                    </a:lnTo>
                    <a:lnTo>
                      <a:pt x="24" y="80"/>
                    </a:lnTo>
                    <a:lnTo>
                      <a:pt x="30" y="82"/>
                    </a:lnTo>
                    <a:lnTo>
                      <a:pt x="38" y="84"/>
                    </a:lnTo>
                    <a:lnTo>
                      <a:pt x="178" y="84"/>
                    </a:lnTo>
                    <a:lnTo>
                      <a:pt x="178" y="84"/>
                    </a:lnTo>
                    <a:lnTo>
                      <a:pt x="176" y="64"/>
                    </a:lnTo>
                    <a:lnTo>
                      <a:pt x="176" y="64"/>
                    </a:lnTo>
                    <a:close/>
                    <a:moveTo>
                      <a:pt x="48" y="56"/>
                    </a:moveTo>
                    <a:lnTo>
                      <a:pt x="48" y="56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6" y="4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54" y="30"/>
                    </a:lnTo>
                    <a:lnTo>
                      <a:pt x="58" y="32"/>
                    </a:lnTo>
                    <a:lnTo>
                      <a:pt x="62" y="36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6"/>
                    </a:lnTo>
                    <a:lnTo>
                      <a:pt x="58" y="52"/>
                    </a:lnTo>
                    <a:lnTo>
                      <a:pt x="54" y="54"/>
                    </a:lnTo>
                    <a:lnTo>
                      <a:pt x="48" y="56"/>
                    </a:lnTo>
                    <a:lnTo>
                      <a:pt x="48" y="56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5" name="Freeform 64"/>
              <p:cNvSpPr>
                <a:spLocks noEditPoints="1"/>
              </p:cNvSpPr>
              <p:nvPr/>
            </p:nvSpPr>
            <p:spPr bwMode="auto">
              <a:xfrm>
                <a:off x="5241349" y="2217597"/>
                <a:ext cx="190394" cy="187374"/>
              </a:xfrm>
              <a:custGeom>
                <a:avLst/>
                <a:gdLst/>
                <a:ahLst/>
                <a:cxnLst>
                  <a:cxn ang="0">
                    <a:pos x="146" y="186"/>
                  </a:cxn>
                  <a:cxn ang="0">
                    <a:pos x="162" y="180"/>
                  </a:cxn>
                  <a:cxn ang="0">
                    <a:pos x="170" y="172"/>
                  </a:cxn>
                  <a:cxn ang="0">
                    <a:pos x="172" y="162"/>
                  </a:cxn>
                  <a:cxn ang="0">
                    <a:pos x="166" y="144"/>
                  </a:cxn>
                  <a:cxn ang="0">
                    <a:pos x="138" y="112"/>
                  </a:cxn>
                  <a:cxn ang="0">
                    <a:pos x="148" y="80"/>
                  </a:cxn>
                  <a:cxn ang="0">
                    <a:pos x="148" y="66"/>
                  </a:cxn>
                  <a:cxn ang="0">
                    <a:pos x="140" y="38"/>
                  </a:cxn>
                  <a:cxn ang="0">
                    <a:pos x="130" y="26"/>
                  </a:cxn>
                  <a:cxn ang="0">
                    <a:pos x="108" y="8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60" y="2"/>
                  </a:cxn>
                  <a:cxn ang="0">
                    <a:pos x="34" y="12"/>
                  </a:cxn>
                  <a:cxn ang="0">
                    <a:pos x="14" y="30"/>
                  </a:cxn>
                  <a:cxn ang="0">
                    <a:pos x="2" y="54"/>
                  </a:cxn>
                  <a:cxn ang="0">
                    <a:pos x="0" y="68"/>
                  </a:cxn>
                  <a:cxn ang="0">
                    <a:pos x="2" y="96"/>
                  </a:cxn>
                  <a:cxn ang="0">
                    <a:pos x="16" y="122"/>
                  </a:cxn>
                  <a:cxn ang="0">
                    <a:pos x="28" y="132"/>
                  </a:cxn>
                  <a:cxn ang="0">
                    <a:pos x="54" y="146"/>
                  </a:cxn>
                  <a:cxn ang="0">
                    <a:pos x="68" y="148"/>
                  </a:cxn>
                  <a:cxn ang="0">
                    <a:pos x="74" y="148"/>
                  </a:cxn>
                  <a:cxn ang="0">
                    <a:pos x="98" y="144"/>
                  </a:cxn>
                  <a:cxn ang="0">
                    <a:pos x="128" y="176"/>
                  </a:cxn>
                  <a:cxn ang="0">
                    <a:pos x="144" y="186"/>
                  </a:cxn>
                  <a:cxn ang="0">
                    <a:pos x="146" y="186"/>
                  </a:cxn>
                  <a:cxn ang="0">
                    <a:pos x="74" y="24"/>
                  </a:cxn>
                  <a:cxn ang="0">
                    <a:pos x="78" y="24"/>
                  </a:cxn>
                  <a:cxn ang="0">
                    <a:pos x="88" y="26"/>
                  </a:cxn>
                  <a:cxn ang="0">
                    <a:pos x="106" y="36"/>
                  </a:cxn>
                  <a:cxn ang="0">
                    <a:pos x="118" y="50"/>
                  </a:cxn>
                  <a:cxn ang="0">
                    <a:pos x="124" y="68"/>
                  </a:cxn>
                  <a:cxn ang="0">
                    <a:pos x="124" y="78"/>
                  </a:cxn>
                  <a:cxn ang="0">
                    <a:pos x="120" y="96"/>
                  </a:cxn>
                  <a:cxn ang="0">
                    <a:pos x="108" y="112"/>
                  </a:cxn>
                  <a:cxn ang="0">
                    <a:pos x="92" y="120"/>
                  </a:cxn>
                  <a:cxn ang="0">
                    <a:pos x="74" y="124"/>
                  </a:cxn>
                  <a:cxn ang="0">
                    <a:pos x="70" y="124"/>
                  </a:cxn>
                  <a:cxn ang="0">
                    <a:pos x="60" y="122"/>
                  </a:cxn>
                  <a:cxn ang="0">
                    <a:pos x="42" y="114"/>
                  </a:cxn>
                  <a:cxn ang="0">
                    <a:pos x="30" y="98"/>
                  </a:cxn>
                  <a:cxn ang="0">
                    <a:pos x="24" y="80"/>
                  </a:cxn>
                  <a:cxn ang="0">
                    <a:pos x="24" y="70"/>
                  </a:cxn>
                  <a:cxn ang="0">
                    <a:pos x="30" y="52"/>
                  </a:cxn>
                  <a:cxn ang="0">
                    <a:pos x="40" y="38"/>
                  </a:cxn>
                  <a:cxn ang="0">
                    <a:pos x="56" y="28"/>
                  </a:cxn>
                  <a:cxn ang="0">
                    <a:pos x="74" y="24"/>
                  </a:cxn>
                </a:cxnLst>
                <a:rect l="0" t="0" r="r" b="b"/>
                <a:pathLst>
                  <a:path w="172" h="186">
                    <a:moveTo>
                      <a:pt x="146" y="186"/>
                    </a:moveTo>
                    <a:lnTo>
                      <a:pt x="146" y="186"/>
                    </a:lnTo>
                    <a:lnTo>
                      <a:pt x="156" y="184"/>
                    </a:lnTo>
                    <a:lnTo>
                      <a:pt x="162" y="180"/>
                    </a:lnTo>
                    <a:lnTo>
                      <a:pt x="162" y="180"/>
                    </a:lnTo>
                    <a:lnTo>
                      <a:pt x="170" y="172"/>
                    </a:lnTo>
                    <a:lnTo>
                      <a:pt x="172" y="162"/>
                    </a:lnTo>
                    <a:lnTo>
                      <a:pt x="172" y="162"/>
                    </a:lnTo>
                    <a:lnTo>
                      <a:pt x="170" y="154"/>
                    </a:lnTo>
                    <a:lnTo>
                      <a:pt x="166" y="144"/>
                    </a:lnTo>
                    <a:lnTo>
                      <a:pt x="138" y="112"/>
                    </a:lnTo>
                    <a:lnTo>
                      <a:pt x="138" y="112"/>
                    </a:lnTo>
                    <a:lnTo>
                      <a:pt x="144" y="98"/>
                    </a:lnTo>
                    <a:lnTo>
                      <a:pt x="148" y="80"/>
                    </a:lnTo>
                    <a:lnTo>
                      <a:pt x="148" y="80"/>
                    </a:lnTo>
                    <a:lnTo>
                      <a:pt x="148" y="66"/>
                    </a:lnTo>
                    <a:lnTo>
                      <a:pt x="144" y="52"/>
                    </a:lnTo>
                    <a:lnTo>
                      <a:pt x="140" y="38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20" y="16"/>
                    </a:lnTo>
                    <a:lnTo>
                      <a:pt x="108" y="8"/>
                    </a:lnTo>
                    <a:lnTo>
                      <a:pt x="94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60" y="2"/>
                    </a:lnTo>
                    <a:lnTo>
                      <a:pt x="46" y="6"/>
                    </a:lnTo>
                    <a:lnTo>
                      <a:pt x="34" y="12"/>
                    </a:lnTo>
                    <a:lnTo>
                      <a:pt x="24" y="20"/>
                    </a:lnTo>
                    <a:lnTo>
                      <a:pt x="14" y="30"/>
                    </a:lnTo>
                    <a:lnTo>
                      <a:pt x="8" y="42"/>
                    </a:lnTo>
                    <a:lnTo>
                      <a:pt x="2" y="5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82"/>
                    </a:lnTo>
                    <a:lnTo>
                      <a:pt x="2" y="96"/>
                    </a:lnTo>
                    <a:lnTo>
                      <a:pt x="8" y="110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28" y="132"/>
                    </a:lnTo>
                    <a:lnTo>
                      <a:pt x="40" y="140"/>
                    </a:lnTo>
                    <a:lnTo>
                      <a:pt x="54" y="146"/>
                    </a:lnTo>
                    <a:lnTo>
                      <a:pt x="68" y="148"/>
                    </a:lnTo>
                    <a:lnTo>
                      <a:pt x="68" y="148"/>
                    </a:lnTo>
                    <a:lnTo>
                      <a:pt x="74" y="148"/>
                    </a:lnTo>
                    <a:lnTo>
                      <a:pt x="74" y="148"/>
                    </a:lnTo>
                    <a:lnTo>
                      <a:pt x="86" y="148"/>
                    </a:lnTo>
                    <a:lnTo>
                      <a:pt x="98" y="144"/>
                    </a:lnTo>
                    <a:lnTo>
                      <a:pt x="128" y="176"/>
                    </a:lnTo>
                    <a:lnTo>
                      <a:pt x="128" y="176"/>
                    </a:lnTo>
                    <a:lnTo>
                      <a:pt x="136" y="184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6" y="186"/>
                    </a:lnTo>
                    <a:lnTo>
                      <a:pt x="146" y="186"/>
                    </a:lnTo>
                    <a:close/>
                    <a:moveTo>
                      <a:pt x="74" y="24"/>
                    </a:moveTo>
                    <a:lnTo>
                      <a:pt x="74" y="2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6" y="36"/>
                    </a:lnTo>
                    <a:lnTo>
                      <a:pt x="112" y="42"/>
                    </a:lnTo>
                    <a:lnTo>
                      <a:pt x="118" y="50"/>
                    </a:lnTo>
                    <a:lnTo>
                      <a:pt x="122" y="58"/>
                    </a:lnTo>
                    <a:lnTo>
                      <a:pt x="124" y="68"/>
                    </a:lnTo>
                    <a:lnTo>
                      <a:pt x="124" y="78"/>
                    </a:lnTo>
                    <a:lnTo>
                      <a:pt x="124" y="78"/>
                    </a:lnTo>
                    <a:lnTo>
                      <a:pt x="122" y="88"/>
                    </a:lnTo>
                    <a:lnTo>
                      <a:pt x="120" y="96"/>
                    </a:lnTo>
                    <a:lnTo>
                      <a:pt x="114" y="104"/>
                    </a:lnTo>
                    <a:lnTo>
                      <a:pt x="108" y="112"/>
                    </a:lnTo>
                    <a:lnTo>
                      <a:pt x="100" y="116"/>
                    </a:lnTo>
                    <a:lnTo>
                      <a:pt x="92" y="120"/>
                    </a:lnTo>
                    <a:lnTo>
                      <a:pt x="84" y="124"/>
                    </a:lnTo>
                    <a:lnTo>
                      <a:pt x="74" y="124"/>
                    </a:lnTo>
                    <a:lnTo>
                      <a:pt x="74" y="124"/>
                    </a:lnTo>
                    <a:lnTo>
                      <a:pt x="70" y="124"/>
                    </a:lnTo>
                    <a:lnTo>
                      <a:pt x="70" y="124"/>
                    </a:lnTo>
                    <a:lnTo>
                      <a:pt x="60" y="122"/>
                    </a:lnTo>
                    <a:lnTo>
                      <a:pt x="50" y="118"/>
                    </a:lnTo>
                    <a:lnTo>
                      <a:pt x="42" y="114"/>
                    </a:lnTo>
                    <a:lnTo>
                      <a:pt x="36" y="106"/>
                    </a:lnTo>
                    <a:lnTo>
                      <a:pt x="30" y="98"/>
                    </a:lnTo>
                    <a:lnTo>
                      <a:pt x="26" y="90"/>
                    </a:lnTo>
                    <a:lnTo>
                      <a:pt x="24" y="8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6" y="60"/>
                    </a:lnTo>
                    <a:lnTo>
                      <a:pt x="30" y="52"/>
                    </a:lnTo>
                    <a:lnTo>
                      <a:pt x="34" y="44"/>
                    </a:lnTo>
                    <a:lnTo>
                      <a:pt x="40" y="38"/>
                    </a:lnTo>
                    <a:lnTo>
                      <a:pt x="48" y="32"/>
                    </a:lnTo>
                    <a:lnTo>
                      <a:pt x="56" y="28"/>
                    </a:lnTo>
                    <a:lnTo>
                      <a:pt x="64" y="24"/>
                    </a:lnTo>
                    <a:lnTo>
                      <a:pt x="74" y="24"/>
                    </a:lnTo>
                    <a:lnTo>
                      <a:pt x="74" y="24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</p:grpSp>
        <p:sp>
          <p:nvSpPr>
            <p:cNvPr id="26" name="文本框 104"/>
            <p:cNvSpPr txBox="1"/>
            <p:nvPr/>
          </p:nvSpPr>
          <p:spPr>
            <a:xfrm>
              <a:off x="8383943" y="3201566"/>
              <a:ext cx="1171601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8565" fontAlgn="ctr"/>
              <a:r>
                <a:rPr lang="ru-RU" sz="1200">
                  <a:solidFill>
                    <a:srgbClr val="666666"/>
                  </a:solidFill>
                  <a:latin typeface="Huawei Sans" panose="020C0503030203020204" pitchFamily="34" charset="0"/>
                </a:rPr>
                <a:t>Контроль рисков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189454" y="2670210"/>
              <a:ext cx="500392" cy="511422"/>
              <a:chOff x="2620817" y="1996935"/>
              <a:chExt cx="469846" cy="427589"/>
            </a:xfrm>
            <a:solidFill>
              <a:schemeClr val="accent1"/>
            </a:solidFill>
          </p:grpSpPr>
          <p:sp>
            <p:nvSpPr>
              <p:cNvPr id="28" name="Freeform 20"/>
              <p:cNvSpPr/>
              <p:nvPr/>
            </p:nvSpPr>
            <p:spPr bwMode="auto">
              <a:xfrm>
                <a:off x="2721747" y="2244642"/>
                <a:ext cx="76567" cy="135649"/>
              </a:xfrm>
              <a:custGeom>
                <a:avLst/>
                <a:gdLst/>
                <a:ahLst/>
                <a:cxnLst>
                  <a:cxn ang="0">
                    <a:pos x="44" y="86"/>
                  </a:cxn>
                  <a:cxn ang="0">
                    <a:pos x="44" y="86"/>
                  </a:cxn>
                  <a:cxn ang="0">
                    <a:pos x="42" y="90"/>
                  </a:cxn>
                  <a:cxn ang="0">
                    <a:pos x="38" y="92"/>
                  </a:cxn>
                  <a:cxn ang="0">
                    <a:pos x="8" y="92"/>
                  </a:cxn>
                  <a:cxn ang="0">
                    <a:pos x="8" y="92"/>
                  </a:cxn>
                  <a:cxn ang="0">
                    <a:pos x="2" y="90"/>
                  </a:cxn>
                  <a:cxn ang="0">
                    <a:pos x="0" y="8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6"/>
                  </a:cxn>
                </a:cxnLst>
                <a:rect l="0" t="0" r="r" b="b"/>
                <a:pathLst>
                  <a:path w="44" h="92">
                    <a:moveTo>
                      <a:pt x="44" y="86"/>
                    </a:moveTo>
                    <a:lnTo>
                      <a:pt x="44" y="86"/>
                    </a:lnTo>
                    <a:lnTo>
                      <a:pt x="42" y="90"/>
                    </a:lnTo>
                    <a:lnTo>
                      <a:pt x="3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6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9" name="Freeform 21"/>
              <p:cNvSpPr/>
              <p:nvPr/>
            </p:nvSpPr>
            <p:spPr bwMode="auto">
              <a:xfrm>
                <a:off x="2819196" y="2203357"/>
                <a:ext cx="73087" cy="176933"/>
              </a:xfrm>
              <a:custGeom>
                <a:avLst/>
                <a:gdLst/>
                <a:ahLst/>
                <a:cxnLst>
                  <a:cxn ang="0">
                    <a:pos x="42" y="114"/>
                  </a:cxn>
                  <a:cxn ang="0">
                    <a:pos x="42" y="114"/>
                  </a:cxn>
                  <a:cxn ang="0">
                    <a:pos x="40" y="118"/>
                  </a:cxn>
                  <a:cxn ang="0">
                    <a:pos x="36" y="120"/>
                  </a:cxn>
                  <a:cxn ang="0">
                    <a:pos x="6" y="120"/>
                  </a:cxn>
                  <a:cxn ang="0">
                    <a:pos x="6" y="120"/>
                  </a:cxn>
                  <a:cxn ang="0">
                    <a:pos x="2" y="118"/>
                  </a:cxn>
                  <a:cxn ang="0">
                    <a:pos x="0" y="11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40" y="2"/>
                  </a:cxn>
                  <a:cxn ang="0">
                    <a:pos x="42" y="8"/>
                  </a:cxn>
                  <a:cxn ang="0">
                    <a:pos x="42" y="114"/>
                  </a:cxn>
                </a:cxnLst>
                <a:rect l="0" t="0" r="r" b="b"/>
                <a:pathLst>
                  <a:path w="42" h="120">
                    <a:moveTo>
                      <a:pt x="42" y="114"/>
                    </a:moveTo>
                    <a:lnTo>
                      <a:pt x="42" y="114"/>
                    </a:lnTo>
                    <a:lnTo>
                      <a:pt x="40" y="118"/>
                    </a:lnTo>
                    <a:lnTo>
                      <a:pt x="36" y="120"/>
                    </a:lnTo>
                    <a:lnTo>
                      <a:pt x="6" y="120"/>
                    </a:lnTo>
                    <a:lnTo>
                      <a:pt x="6" y="120"/>
                    </a:lnTo>
                    <a:lnTo>
                      <a:pt x="2" y="118"/>
                    </a:lnTo>
                    <a:lnTo>
                      <a:pt x="0" y="11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0" y="2"/>
                    </a:lnTo>
                    <a:lnTo>
                      <a:pt x="42" y="8"/>
                    </a:lnTo>
                    <a:lnTo>
                      <a:pt x="42" y="114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0" name="Freeform 22"/>
              <p:cNvSpPr/>
              <p:nvPr/>
            </p:nvSpPr>
            <p:spPr bwMode="auto">
              <a:xfrm>
                <a:off x="3014096" y="2241693"/>
                <a:ext cx="73087" cy="138598"/>
              </a:xfrm>
              <a:custGeom>
                <a:avLst/>
                <a:gdLst/>
                <a:ahLst/>
                <a:cxnLst>
                  <a:cxn ang="0">
                    <a:pos x="42" y="88"/>
                  </a:cxn>
                  <a:cxn ang="0">
                    <a:pos x="42" y="88"/>
                  </a:cxn>
                  <a:cxn ang="0">
                    <a:pos x="40" y="92"/>
                  </a:cxn>
                  <a:cxn ang="0">
                    <a:pos x="36" y="94"/>
                  </a:cxn>
                  <a:cxn ang="0">
                    <a:pos x="6" y="94"/>
                  </a:cxn>
                  <a:cxn ang="0">
                    <a:pos x="6" y="94"/>
                  </a:cxn>
                  <a:cxn ang="0">
                    <a:pos x="2" y="92"/>
                  </a:cxn>
                  <a:cxn ang="0">
                    <a:pos x="0" y="8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40" y="2"/>
                  </a:cxn>
                  <a:cxn ang="0">
                    <a:pos x="42" y="6"/>
                  </a:cxn>
                  <a:cxn ang="0">
                    <a:pos x="42" y="88"/>
                  </a:cxn>
                </a:cxnLst>
                <a:rect l="0" t="0" r="r" b="b"/>
                <a:pathLst>
                  <a:path w="42" h="94">
                    <a:moveTo>
                      <a:pt x="42" y="88"/>
                    </a:moveTo>
                    <a:lnTo>
                      <a:pt x="42" y="88"/>
                    </a:lnTo>
                    <a:lnTo>
                      <a:pt x="40" y="92"/>
                    </a:lnTo>
                    <a:lnTo>
                      <a:pt x="3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0" y="2"/>
                    </a:lnTo>
                    <a:lnTo>
                      <a:pt x="42" y="6"/>
                    </a:lnTo>
                    <a:lnTo>
                      <a:pt x="42" y="8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1" name="Freeform 23"/>
              <p:cNvSpPr/>
              <p:nvPr/>
            </p:nvSpPr>
            <p:spPr bwMode="auto">
              <a:xfrm>
                <a:off x="2913166" y="2138482"/>
                <a:ext cx="73087" cy="241809"/>
              </a:xfrm>
              <a:custGeom>
                <a:avLst/>
                <a:gdLst/>
                <a:ahLst/>
                <a:cxnLst>
                  <a:cxn ang="0">
                    <a:pos x="42" y="158"/>
                  </a:cxn>
                  <a:cxn ang="0">
                    <a:pos x="42" y="158"/>
                  </a:cxn>
                  <a:cxn ang="0">
                    <a:pos x="40" y="162"/>
                  </a:cxn>
                  <a:cxn ang="0">
                    <a:pos x="36" y="164"/>
                  </a:cxn>
                  <a:cxn ang="0">
                    <a:pos x="6" y="164"/>
                  </a:cxn>
                  <a:cxn ang="0">
                    <a:pos x="6" y="164"/>
                  </a:cxn>
                  <a:cxn ang="0">
                    <a:pos x="2" y="162"/>
                  </a:cxn>
                  <a:cxn ang="0">
                    <a:pos x="0" y="15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40" y="2"/>
                  </a:cxn>
                  <a:cxn ang="0">
                    <a:pos x="42" y="8"/>
                  </a:cxn>
                  <a:cxn ang="0">
                    <a:pos x="42" y="158"/>
                  </a:cxn>
                </a:cxnLst>
                <a:rect l="0" t="0" r="r" b="b"/>
                <a:pathLst>
                  <a:path w="42" h="164">
                    <a:moveTo>
                      <a:pt x="42" y="158"/>
                    </a:moveTo>
                    <a:lnTo>
                      <a:pt x="42" y="158"/>
                    </a:lnTo>
                    <a:lnTo>
                      <a:pt x="40" y="162"/>
                    </a:lnTo>
                    <a:lnTo>
                      <a:pt x="36" y="164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2" y="162"/>
                    </a:lnTo>
                    <a:lnTo>
                      <a:pt x="0" y="15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0" y="2"/>
                    </a:lnTo>
                    <a:lnTo>
                      <a:pt x="42" y="8"/>
                    </a:lnTo>
                    <a:lnTo>
                      <a:pt x="42" y="15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2" name="Freeform 24"/>
              <p:cNvSpPr/>
              <p:nvPr/>
            </p:nvSpPr>
            <p:spPr bwMode="auto">
              <a:xfrm>
                <a:off x="2620817" y="2026424"/>
                <a:ext cx="386318" cy="253605"/>
              </a:xfrm>
              <a:custGeom>
                <a:avLst/>
                <a:gdLst/>
                <a:ahLst/>
                <a:cxnLst>
                  <a:cxn ang="0">
                    <a:pos x="4" y="168"/>
                  </a:cxn>
                  <a:cxn ang="0">
                    <a:pos x="4" y="168"/>
                  </a:cxn>
                  <a:cxn ang="0">
                    <a:pos x="2" y="164"/>
                  </a:cxn>
                  <a:cxn ang="0">
                    <a:pos x="0" y="160"/>
                  </a:cxn>
                  <a:cxn ang="0">
                    <a:pos x="2" y="156"/>
                  </a:cxn>
                  <a:cxn ang="0">
                    <a:pos x="4" y="154"/>
                  </a:cxn>
                  <a:cxn ang="0">
                    <a:pos x="4" y="154"/>
                  </a:cxn>
                  <a:cxn ang="0">
                    <a:pos x="98" y="64"/>
                  </a:cxn>
                  <a:cxn ang="0">
                    <a:pos x="124" y="80"/>
                  </a:cxn>
                  <a:cxn ang="0">
                    <a:pos x="204" y="2"/>
                  </a:cxn>
                  <a:cxn ang="0">
                    <a:pos x="204" y="2"/>
                  </a:cxn>
                  <a:cxn ang="0">
                    <a:pos x="208" y="0"/>
                  </a:cxn>
                  <a:cxn ang="0">
                    <a:pos x="212" y="0"/>
                  </a:cxn>
                  <a:cxn ang="0">
                    <a:pos x="216" y="0"/>
                  </a:cxn>
                  <a:cxn ang="0">
                    <a:pos x="220" y="2"/>
                  </a:cxn>
                  <a:cxn ang="0">
                    <a:pos x="220" y="2"/>
                  </a:cxn>
                  <a:cxn ang="0">
                    <a:pos x="220" y="2"/>
                  </a:cxn>
                  <a:cxn ang="0">
                    <a:pos x="222" y="6"/>
                  </a:cxn>
                  <a:cxn ang="0">
                    <a:pos x="222" y="10"/>
                  </a:cxn>
                  <a:cxn ang="0">
                    <a:pos x="222" y="14"/>
                  </a:cxn>
                  <a:cxn ang="0">
                    <a:pos x="218" y="18"/>
                  </a:cxn>
                  <a:cxn ang="0">
                    <a:pos x="218" y="18"/>
                  </a:cxn>
                  <a:cxn ang="0">
                    <a:pos x="126" y="108"/>
                  </a:cxn>
                  <a:cxn ang="0">
                    <a:pos x="100" y="92"/>
                  </a:cxn>
                  <a:cxn ang="0">
                    <a:pos x="18" y="170"/>
                  </a:cxn>
                  <a:cxn ang="0">
                    <a:pos x="18" y="170"/>
                  </a:cxn>
                  <a:cxn ang="0">
                    <a:pos x="18" y="170"/>
                  </a:cxn>
                  <a:cxn ang="0">
                    <a:pos x="16" y="172"/>
                  </a:cxn>
                  <a:cxn ang="0">
                    <a:pos x="12" y="172"/>
                  </a:cxn>
                  <a:cxn ang="0">
                    <a:pos x="12" y="172"/>
                  </a:cxn>
                  <a:cxn ang="0">
                    <a:pos x="12" y="172"/>
                  </a:cxn>
                  <a:cxn ang="0">
                    <a:pos x="8" y="172"/>
                  </a:cxn>
                  <a:cxn ang="0">
                    <a:pos x="4" y="168"/>
                  </a:cxn>
                  <a:cxn ang="0">
                    <a:pos x="4" y="168"/>
                  </a:cxn>
                </a:cxnLst>
                <a:rect l="0" t="0" r="r" b="b"/>
                <a:pathLst>
                  <a:path w="222" h="172">
                    <a:moveTo>
                      <a:pt x="4" y="168"/>
                    </a:moveTo>
                    <a:lnTo>
                      <a:pt x="4" y="168"/>
                    </a:lnTo>
                    <a:lnTo>
                      <a:pt x="2" y="164"/>
                    </a:lnTo>
                    <a:lnTo>
                      <a:pt x="0" y="160"/>
                    </a:lnTo>
                    <a:lnTo>
                      <a:pt x="2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98" y="64"/>
                    </a:lnTo>
                    <a:lnTo>
                      <a:pt x="124" y="8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0"/>
                    </a:lnTo>
                    <a:lnTo>
                      <a:pt x="220" y="2"/>
                    </a:lnTo>
                    <a:lnTo>
                      <a:pt x="220" y="2"/>
                    </a:lnTo>
                    <a:lnTo>
                      <a:pt x="220" y="2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2" y="14"/>
                    </a:lnTo>
                    <a:lnTo>
                      <a:pt x="218" y="18"/>
                    </a:lnTo>
                    <a:lnTo>
                      <a:pt x="218" y="18"/>
                    </a:lnTo>
                    <a:lnTo>
                      <a:pt x="126" y="108"/>
                    </a:lnTo>
                    <a:lnTo>
                      <a:pt x="100" y="92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16" y="172"/>
                    </a:lnTo>
                    <a:lnTo>
                      <a:pt x="12" y="172"/>
                    </a:lnTo>
                    <a:lnTo>
                      <a:pt x="12" y="172"/>
                    </a:lnTo>
                    <a:lnTo>
                      <a:pt x="12" y="172"/>
                    </a:lnTo>
                    <a:lnTo>
                      <a:pt x="8" y="172"/>
                    </a:lnTo>
                    <a:lnTo>
                      <a:pt x="4" y="168"/>
                    </a:lnTo>
                    <a:lnTo>
                      <a:pt x="4" y="16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3" name="Freeform 25"/>
              <p:cNvSpPr/>
              <p:nvPr/>
            </p:nvSpPr>
            <p:spPr bwMode="auto">
              <a:xfrm>
                <a:off x="2899244" y="1996935"/>
                <a:ext cx="142694" cy="117956"/>
              </a:xfrm>
              <a:custGeom>
                <a:avLst/>
                <a:gdLst/>
                <a:ahLst/>
                <a:cxnLst>
                  <a:cxn ang="0">
                    <a:pos x="46" y="78"/>
                  </a:cxn>
                  <a:cxn ang="0">
                    <a:pos x="46" y="78"/>
                  </a:cxn>
                  <a:cxn ang="0">
                    <a:pos x="44" y="76"/>
                  </a:cxn>
                  <a:cxn ang="0">
                    <a:pos x="42" y="74"/>
                  </a:cxn>
                  <a:cxn ang="0">
                    <a:pos x="40" y="70"/>
                  </a:cxn>
                  <a:cxn ang="0">
                    <a:pos x="42" y="66"/>
                  </a:cxn>
                  <a:cxn ang="0">
                    <a:pos x="42" y="66"/>
                  </a:cxn>
                  <a:cxn ang="0">
                    <a:pos x="58" y="24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8" y="40"/>
                  </a:cxn>
                  <a:cxn ang="0">
                    <a:pos x="4" y="40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6" y="22"/>
                  </a:cxn>
                  <a:cxn ang="0">
                    <a:pos x="6" y="22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4" y="0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2" y="8"/>
                  </a:cxn>
                  <a:cxn ang="0">
                    <a:pos x="82" y="14"/>
                  </a:cxn>
                  <a:cxn ang="0">
                    <a:pos x="82" y="14"/>
                  </a:cxn>
                  <a:cxn ang="0">
                    <a:pos x="58" y="74"/>
                  </a:cxn>
                  <a:cxn ang="0">
                    <a:pos x="58" y="74"/>
                  </a:cxn>
                  <a:cxn ang="0">
                    <a:pos x="54" y="78"/>
                  </a:cxn>
                  <a:cxn ang="0">
                    <a:pos x="50" y="80"/>
                  </a:cxn>
                  <a:cxn ang="0">
                    <a:pos x="50" y="80"/>
                  </a:cxn>
                  <a:cxn ang="0">
                    <a:pos x="50" y="80"/>
                  </a:cxn>
                  <a:cxn ang="0">
                    <a:pos x="46" y="78"/>
                  </a:cxn>
                  <a:cxn ang="0">
                    <a:pos x="46" y="78"/>
                  </a:cxn>
                </a:cxnLst>
                <a:rect l="0" t="0" r="r" b="b"/>
                <a:pathLst>
                  <a:path w="82" h="80">
                    <a:moveTo>
                      <a:pt x="46" y="78"/>
                    </a:moveTo>
                    <a:lnTo>
                      <a:pt x="46" y="78"/>
                    </a:lnTo>
                    <a:lnTo>
                      <a:pt x="44" y="76"/>
                    </a:lnTo>
                    <a:lnTo>
                      <a:pt x="42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58" y="2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2" y="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4" y="78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46" y="78"/>
                    </a:lnTo>
                    <a:lnTo>
                      <a:pt x="46" y="7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4" name="Freeform 26"/>
              <p:cNvSpPr/>
              <p:nvPr/>
            </p:nvSpPr>
            <p:spPr bwMode="auto">
              <a:xfrm>
                <a:off x="2718267" y="2395035"/>
                <a:ext cx="372396" cy="29489"/>
              </a:xfrm>
              <a:custGeom>
                <a:avLst/>
                <a:gdLst/>
                <a:ahLst/>
                <a:cxnLst>
                  <a:cxn ang="0">
                    <a:pos x="214" y="18"/>
                  </a:cxn>
                  <a:cxn ang="0">
                    <a:pos x="214" y="18"/>
                  </a:cxn>
                  <a:cxn ang="0">
                    <a:pos x="214" y="20"/>
                  </a:cxn>
                  <a:cxn ang="0">
                    <a:pos x="212" y="2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12" y="0"/>
                  </a:cxn>
                  <a:cxn ang="0">
                    <a:pos x="212" y="0"/>
                  </a:cxn>
                  <a:cxn ang="0">
                    <a:pos x="214" y="2"/>
                  </a:cxn>
                  <a:cxn ang="0">
                    <a:pos x="214" y="4"/>
                  </a:cxn>
                  <a:cxn ang="0">
                    <a:pos x="214" y="18"/>
                  </a:cxn>
                </a:cxnLst>
                <a:rect l="0" t="0" r="r" b="b"/>
                <a:pathLst>
                  <a:path w="214" h="20">
                    <a:moveTo>
                      <a:pt x="214" y="18"/>
                    </a:moveTo>
                    <a:lnTo>
                      <a:pt x="214" y="18"/>
                    </a:lnTo>
                    <a:lnTo>
                      <a:pt x="214" y="20"/>
                    </a:lnTo>
                    <a:lnTo>
                      <a:pt x="21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4" y="2"/>
                    </a:lnTo>
                    <a:lnTo>
                      <a:pt x="214" y="4"/>
                    </a:lnTo>
                    <a:lnTo>
                      <a:pt x="214" y="1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</p:grpSp>
        <p:sp>
          <p:nvSpPr>
            <p:cNvPr id="35" name="文本框 113"/>
            <p:cNvSpPr txBox="1"/>
            <p:nvPr/>
          </p:nvSpPr>
          <p:spPr>
            <a:xfrm>
              <a:off x="5853850" y="3201426"/>
              <a:ext cx="1171601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8565" fontAlgn="ctr"/>
              <a:r>
                <a:rPr lang="ru-RU" sz="1200">
                  <a:solidFill>
                    <a:srgbClr val="666666"/>
                  </a:solidFill>
                  <a:latin typeface="Huawei Sans" panose="020C0503030203020204" pitchFamily="34" charset="0"/>
                </a:rPr>
                <a:t>Операционная аналитика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321850" y="2755219"/>
              <a:ext cx="535687" cy="417192"/>
              <a:chOff x="3684087" y="2068009"/>
              <a:chExt cx="502986" cy="348805"/>
            </a:xfrm>
            <a:solidFill>
              <a:schemeClr val="accent1"/>
            </a:solidFill>
          </p:grpSpPr>
          <p:sp>
            <p:nvSpPr>
              <p:cNvPr id="37" name="Freeform 14"/>
              <p:cNvSpPr>
                <a:spLocks noEditPoints="1"/>
              </p:cNvSpPr>
              <p:nvPr/>
            </p:nvSpPr>
            <p:spPr bwMode="auto">
              <a:xfrm>
                <a:off x="3684087" y="2068009"/>
                <a:ext cx="502986" cy="348805"/>
              </a:xfrm>
              <a:custGeom>
                <a:avLst/>
                <a:gdLst/>
                <a:ahLst/>
                <a:cxnLst>
                  <a:cxn ang="0">
                    <a:pos x="3845" y="13163"/>
                  </a:cxn>
                  <a:cxn ang="0">
                    <a:pos x="7457" y="13163"/>
                  </a:cxn>
                  <a:cxn ang="0">
                    <a:pos x="7457" y="11165"/>
                  </a:cxn>
                  <a:cxn ang="0">
                    <a:pos x="0" y="11165"/>
                  </a:cxn>
                  <a:cxn ang="0">
                    <a:pos x="0" y="0"/>
                  </a:cxn>
                  <a:cxn ang="0">
                    <a:pos x="16812" y="0"/>
                  </a:cxn>
                  <a:cxn ang="0">
                    <a:pos x="16812" y="11165"/>
                  </a:cxn>
                  <a:cxn ang="0">
                    <a:pos x="10277" y="11165"/>
                  </a:cxn>
                  <a:cxn ang="0">
                    <a:pos x="10277" y="13163"/>
                  </a:cxn>
                  <a:cxn ang="0">
                    <a:pos x="13890" y="13163"/>
                  </a:cxn>
                  <a:cxn ang="0">
                    <a:pos x="13890" y="13572"/>
                  </a:cxn>
                  <a:cxn ang="0">
                    <a:pos x="3845" y="13572"/>
                  </a:cxn>
                  <a:cxn ang="0">
                    <a:pos x="3845" y="13163"/>
                  </a:cxn>
                  <a:cxn ang="0">
                    <a:pos x="829" y="863"/>
                  </a:cxn>
                  <a:cxn ang="0">
                    <a:pos x="15983" y="863"/>
                  </a:cxn>
                  <a:cxn ang="0">
                    <a:pos x="15983" y="10067"/>
                  </a:cxn>
                  <a:cxn ang="0">
                    <a:pos x="829" y="10067"/>
                  </a:cxn>
                  <a:cxn ang="0">
                    <a:pos x="829" y="863"/>
                  </a:cxn>
                </a:cxnLst>
                <a:rect l="0" t="0" r="r" b="b"/>
                <a:pathLst>
                  <a:path w="16812" h="13572">
                    <a:moveTo>
                      <a:pt x="3845" y="13163"/>
                    </a:moveTo>
                    <a:lnTo>
                      <a:pt x="7457" y="13163"/>
                    </a:lnTo>
                    <a:lnTo>
                      <a:pt x="7457" y="11165"/>
                    </a:lnTo>
                    <a:lnTo>
                      <a:pt x="0" y="11165"/>
                    </a:lnTo>
                    <a:lnTo>
                      <a:pt x="0" y="0"/>
                    </a:lnTo>
                    <a:lnTo>
                      <a:pt x="16812" y="0"/>
                    </a:lnTo>
                    <a:lnTo>
                      <a:pt x="16812" y="11165"/>
                    </a:lnTo>
                    <a:lnTo>
                      <a:pt x="10277" y="11165"/>
                    </a:lnTo>
                    <a:lnTo>
                      <a:pt x="10277" y="13163"/>
                    </a:lnTo>
                    <a:lnTo>
                      <a:pt x="13890" y="13163"/>
                    </a:lnTo>
                    <a:lnTo>
                      <a:pt x="13890" y="13572"/>
                    </a:lnTo>
                    <a:lnTo>
                      <a:pt x="3845" y="13572"/>
                    </a:lnTo>
                    <a:lnTo>
                      <a:pt x="3845" y="13163"/>
                    </a:lnTo>
                    <a:close/>
                    <a:moveTo>
                      <a:pt x="829" y="863"/>
                    </a:moveTo>
                    <a:lnTo>
                      <a:pt x="15983" y="863"/>
                    </a:lnTo>
                    <a:lnTo>
                      <a:pt x="15983" y="10067"/>
                    </a:lnTo>
                    <a:lnTo>
                      <a:pt x="829" y="10067"/>
                    </a:lnTo>
                    <a:lnTo>
                      <a:pt x="829" y="863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4" tIns="45696" rIns="91394" bIns="45696" anchor="ctr">
                <a:noAutofit/>
              </a:bodyPr>
              <a:lstStyle/>
              <a:p>
                <a:pPr marL="342900" indent="-342900" defTabSz="1218565" fontAlgn="ctr">
                  <a:tabLst>
                    <a:tab pos="238760" algn="l"/>
                  </a:tabLst>
                </a:pPr>
                <a:endParaRPr lang="en-US" altLang="zh-CN" sz="1200" kern="0" spc="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grpSp>
            <p:nvGrpSpPr>
              <p:cNvPr id="38" name="组合 386"/>
              <p:cNvGrpSpPr/>
              <p:nvPr/>
            </p:nvGrpSpPr>
            <p:grpSpPr>
              <a:xfrm>
                <a:off x="3942848" y="2108667"/>
                <a:ext cx="194550" cy="203688"/>
                <a:chOff x="3356610" y="2839692"/>
                <a:chExt cx="781050" cy="898553"/>
              </a:xfrm>
              <a:grpFill/>
            </p:grpSpPr>
            <p:sp>
              <p:nvSpPr>
                <p:cNvPr id="43" name="Freeform 103"/>
                <p:cNvSpPr/>
                <p:nvPr/>
              </p:nvSpPr>
              <p:spPr bwMode="auto">
                <a:xfrm>
                  <a:off x="3356610" y="3689861"/>
                  <a:ext cx="781050" cy="48384"/>
                </a:xfrm>
                <a:custGeom>
                  <a:avLst/>
                  <a:gdLst/>
                  <a:ahLst/>
                  <a:cxnLst>
                    <a:cxn ang="0">
                      <a:pos x="226" y="8"/>
                    </a:cxn>
                    <a:cxn ang="0">
                      <a:pos x="226" y="8"/>
                    </a:cxn>
                    <a:cxn ang="0">
                      <a:pos x="224" y="12"/>
                    </a:cxn>
                    <a:cxn ang="0">
                      <a:pos x="222" y="14"/>
                    </a:cxn>
                    <a:cxn ang="0">
                      <a:pos x="4" y="14"/>
                    </a:cxn>
                    <a:cxn ang="0">
                      <a:pos x="4" y="14"/>
                    </a:cxn>
                    <a:cxn ang="0">
                      <a:pos x="2" y="1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2"/>
                    </a:cxn>
                    <a:cxn ang="0">
                      <a:pos x="4" y="0"/>
                    </a:cxn>
                    <a:cxn ang="0">
                      <a:pos x="222" y="0"/>
                    </a:cxn>
                    <a:cxn ang="0">
                      <a:pos x="222" y="0"/>
                    </a:cxn>
                    <a:cxn ang="0">
                      <a:pos x="224" y="2"/>
                    </a:cxn>
                    <a:cxn ang="0">
                      <a:pos x="226" y="8"/>
                    </a:cxn>
                    <a:cxn ang="0">
                      <a:pos x="226" y="8"/>
                    </a:cxn>
                  </a:cxnLst>
                  <a:rect l="0" t="0" r="r" b="b"/>
                  <a:pathLst>
                    <a:path w="226" h="14">
                      <a:moveTo>
                        <a:pt x="226" y="8"/>
                      </a:moveTo>
                      <a:lnTo>
                        <a:pt x="226" y="8"/>
                      </a:lnTo>
                      <a:lnTo>
                        <a:pt x="224" y="12"/>
                      </a:lnTo>
                      <a:lnTo>
                        <a:pt x="222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4" y="2"/>
                      </a:lnTo>
                      <a:lnTo>
                        <a:pt x="226" y="8"/>
                      </a:lnTo>
                      <a:lnTo>
                        <a:pt x="226" y="8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394" tIns="45696" rIns="91394" bIns="45696" anchor="ctr">
                  <a:noAutofit/>
                </a:bodyPr>
                <a:lstStyle/>
                <a:p>
                  <a:pPr marL="342900" indent="-342900" defTabSz="1218565" fontAlgn="ctr">
                    <a:tabLst>
                      <a:tab pos="238760" algn="l"/>
                    </a:tabLst>
                  </a:pPr>
                  <a:endParaRPr lang="en-US" altLang="zh-CN" sz="1200" kern="0" spc="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4" name="Freeform 104"/>
                <p:cNvSpPr/>
                <p:nvPr/>
              </p:nvSpPr>
              <p:spPr bwMode="auto">
                <a:xfrm>
                  <a:off x="3577792" y="2839692"/>
                  <a:ext cx="338685" cy="338685"/>
                </a:xfrm>
                <a:custGeom>
                  <a:avLst/>
                  <a:gdLst/>
                  <a:ahLst/>
                  <a:cxnLst>
                    <a:cxn ang="0">
                      <a:pos x="98" y="50"/>
                    </a:cxn>
                    <a:cxn ang="0">
                      <a:pos x="98" y="50"/>
                    </a:cxn>
                    <a:cxn ang="0">
                      <a:pos x="98" y="60"/>
                    </a:cxn>
                    <a:cxn ang="0">
                      <a:pos x="94" y="68"/>
                    </a:cxn>
                    <a:cxn ang="0">
                      <a:pos x="90" y="76"/>
                    </a:cxn>
                    <a:cxn ang="0">
                      <a:pos x="84" y="84"/>
                    </a:cxn>
                    <a:cxn ang="0">
                      <a:pos x="76" y="90"/>
                    </a:cxn>
                    <a:cxn ang="0">
                      <a:pos x="68" y="94"/>
                    </a:cxn>
                    <a:cxn ang="0">
                      <a:pos x="58" y="98"/>
                    </a:cxn>
                    <a:cxn ang="0">
                      <a:pos x="48" y="98"/>
                    </a:cxn>
                    <a:cxn ang="0">
                      <a:pos x="48" y="98"/>
                    </a:cxn>
                    <a:cxn ang="0">
                      <a:pos x="38" y="98"/>
                    </a:cxn>
                    <a:cxn ang="0">
                      <a:pos x="30" y="94"/>
                    </a:cxn>
                    <a:cxn ang="0">
                      <a:pos x="22" y="90"/>
                    </a:cxn>
                    <a:cxn ang="0">
                      <a:pos x="14" y="84"/>
                    </a:cxn>
                    <a:cxn ang="0">
                      <a:pos x="8" y="76"/>
                    </a:cxn>
                    <a:cxn ang="0">
                      <a:pos x="4" y="68"/>
                    </a:cxn>
                    <a:cxn ang="0">
                      <a:pos x="0" y="6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40"/>
                    </a:cxn>
                    <a:cxn ang="0">
                      <a:pos x="4" y="30"/>
                    </a:cxn>
                    <a:cxn ang="0">
                      <a:pos x="8" y="22"/>
                    </a:cxn>
                    <a:cxn ang="0">
                      <a:pos x="14" y="14"/>
                    </a:cxn>
                    <a:cxn ang="0">
                      <a:pos x="22" y="8"/>
                    </a:cxn>
                    <a:cxn ang="0">
                      <a:pos x="30" y="4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58" y="0"/>
                    </a:cxn>
                    <a:cxn ang="0">
                      <a:pos x="68" y="4"/>
                    </a:cxn>
                    <a:cxn ang="0">
                      <a:pos x="76" y="8"/>
                    </a:cxn>
                    <a:cxn ang="0">
                      <a:pos x="84" y="14"/>
                    </a:cxn>
                    <a:cxn ang="0">
                      <a:pos x="90" y="22"/>
                    </a:cxn>
                    <a:cxn ang="0">
                      <a:pos x="94" y="30"/>
                    </a:cxn>
                    <a:cxn ang="0">
                      <a:pos x="98" y="40"/>
                    </a:cxn>
                    <a:cxn ang="0">
                      <a:pos x="98" y="50"/>
                    </a:cxn>
                    <a:cxn ang="0">
                      <a:pos x="98" y="50"/>
                    </a:cxn>
                  </a:cxnLst>
                  <a:rect l="0" t="0" r="r" b="b"/>
                  <a:pathLst>
                    <a:path w="98" h="98">
                      <a:moveTo>
                        <a:pt x="98" y="50"/>
                      </a:moveTo>
                      <a:lnTo>
                        <a:pt x="98" y="50"/>
                      </a:lnTo>
                      <a:lnTo>
                        <a:pt x="98" y="60"/>
                      </a:lnTo>
                      <a:lnTo>
                        <a:pt x="94" y="68"/>
                      </a:lnTo>
                      <a:lnTo>
                        <a:pt x="90" y="76"/>
                      </a:lnTo>
                      <a:lnTo>
                        <a:pt x="84" y="84"/>
                      </a:lnTo>
                      <a:lnTo>
                        <a:pt x="76" y="90"/>
                      </a:lnTo>
                      <a:lnTo>
                        <a:pt x="68" y="94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48" y="98"/>
                      </a:lnTo>
                      <a:lnTo>
                        <a:pt x="38" y="98"/>
                      </a:lnTo>
                      <a:lnTo>
                        <a:pt x="30" y="94"/>
                      </a:lnTo>
                      <a:lnTo>
                        <a:pt x="22" y="90"/>
                      </a:lnTo>
                      <a:lnTo>
                        <a:pt x="14" y="84"/>
                      </a:lnTo>
                      <a:lnTo>
                        <a:pt x="8" y="76"/>
                      </a:lnTo>
                      <a:lnTo>
                        <a:pt x="4" y="68"/>
                      </a:lnTo>
                      <a:lnTo>
                        <a:pt x="0" y="6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0"/>
                      </a:lnTo>
                      <a:lnTo>
                        <a:pt x="4" y="30"/>
                      </a:lnTo>
                      <a:lnTo>
                        <a:pt x="8" y="22"/>
                      </a:lnTo>
                      <a:lnTo>
                        <a:pt x="14" y="14"/>
                      </a:lnTo>
                      <a:lnTo>
                        <a:pt x="22" y="8"/>
                      </a:lnTo>
                      <a:lnTo>
                        <a:pt x="30" y="4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58" y="0"/>
                      </a:lnTo>
                      <a:lnTo>
                        <a:pt x="68" y="4"/>
                      </a:lnTo>
                      <a:lnTo>
                        <a:pt x="76" y="8"/>
                      </a:lnTo>
                      <a:lnTo>
                        <a:pt x="84" y="14"/>
                      </a:lnTo>
                      <a:lnTo>
                        <a:pt x="90" y="22"/>
                      </a:lnTo>
                      <a:lnTo>
                        <a:pt x="94" y="30"/>
                      </a:lnTo>
                      <a:lnTo>
                        <a:pt x="98" y="40"/>
                      </a:lnTo>
                      <a:lnTo>
                        <a:pt x="98" y="50"/>
                      </a:lnTo>
                      <a:lnTo>
                        <a:pt x="98" y="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394" tIns="45696" rIns="91394" bIns="45696" anchor="ctr">
                  <a:noAutofit/>
                </a:bodyPr>
                <a:lstStyle/>
                <a:p>
                  <a:pPr marL="342900" indent="-342900" defTabSz="1218565" fontAlgn="ctr">
                    <a:tabLst>
                      <a:tab pos="238760" algn="l"/>
                    </a:tabLst>
                  </a:pPr>
                  <a:endParaRPr lang="en-US" altLang="zh-CN" sz="1200" kern="0" spc="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5" name="Freeform 106"/>
                <p:cNvSpPr/>
                <p:nvPr/>
              </p:nvSpPr>
              <p:spPr bwMode="auto">
                <a:xfrm>
                  <a:off x="3446465" y="3212937"/>
                  <a:ext cx="601339" cy="442365"/>
                </a:xfrm>
                <a:custGeom>
                  <a:avLst/>
                  <a:gdLst/>
                  <a:ahLst/>
                  <a:cxnLst>
                    <a:cxn ang="0">
                      <a:pos x="138" y="0"/>
                    </a:cxn>
                    <a:cxn ang="0">
                      <a:pos x="124" y="0"/>
                    </a:cxn>
                    <a:cxn ang="0">
                      <a:pos x="88" y="62"/>
                    </a:cxn>
                    <a:cxn ang="0">
                      <a:pos x="50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8" y="0"/>
                    </a:cxn>
                    <a:cxn ang="0">
                      <a:pos x="22" y="2"/>
                    </a:cxn>
                    <a:cxn ang="0">
                      <a:pos x="16" y="6"/>
                    </a:cxn>
                    <a:cxn ang="0">
                      <a:pos x="10" y="10"/>
                    </a:cxn>
                    <a:cxn ang="0">
                      <a:pos x="6" y="14"/>
                    </a:cxn>
                    <a:cxn ang="0">
                      <a:pos x="4" y="20"/>
                    </a:cxn>
                    <a:cxn ang="0">
                      <a:pos x="2" y="28"/>
                    </a:cxn>
                    <a:cxn ang="0">
                      <a:pos x="0" y="34"/>
                    </a:cxn>
                    <a:cxn ang="0">
                      <a:pos x="0" y="128"/>
                    </a:cxn>
                    <a:cxn ang="0">
                      <a:pos x="174" y="128"/>
                    </a:cxn>
                    <a:cxn ang="0">
                      <a:pos x="174" y="34"/>
                    </a:cxn>
                    <a:cxn ang="0">
                      <a:pos x="174" y="34"/>
                    </a:cxn>
                    <a:cxn ang="0">
                      <a:pos x="172" y="28"/>
                    </a:cxn>
                    <a:cxn ang="0">
                      <a:pos x="170" y="20"/>
                    </a:cxn>
                    <a:cxn ang="0">
                      <a:pos x="168" y="14"/>
                    </a:cxn>
                    <a:cxn ang="0">
                      <a:pos x="164" y="10"/>
                    </a:cxn>
                    <a:cxn ang="0">
                      <a:pos x="158" y="6"/>
                    </a:cxn>
                    <a:cxn ang="0">
                      <a:pos x="152" y="2"/>
                    </a:cxn>
                    <a:cxn ang="0">
                      <a:pos x="146" y="0"/>
                    </a:cxn>
                    <a:cxn ang="0">
                      <a:pos x="138" y="0"/>
                    </a:cxn>
                    <a:cxn ang="0">
                      <a:pos x="138" y="0"/>
                    </a:cxn>
                  </a:cxnLst>
                  <a:rect l="0" t="0" r="r" b="b"/>
                  <a:pathLst>
                    <a:path w="174" h="128">
                      <a:moveTo>
                        <a:pt x="138" y="0"/>
                      </a:moveTo>
                      <a:lnTo>
                        <a:pt x="124" y="0"/>
                      </a:lnTo>
                      <a:lnTo>
                        <a:pt x="88" y="62"/>
                      </a:lnTo>
                      <a:lnTo>
                        <a:pt x="50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2" y="2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4" y="20"/>
                      </a:lnTo>
                      <a:lnTo>
                        <a:pt x="2" y="28"/>
                      </a:lnTo>
                      <a:lnTo>
                        <a:pt x="0" y="34"/>
                      </a:lnTo>
                      <a:lnTo>
                        <a:pt x="0" y="128"/>
                      </a:lnTo>
                      <a:lnTo>
                        <a:pt x="174" y="128"/>
                      </a:lnTo>
                      <a:lnTo>
                        <a:pt x="174" y="34"/>
                      </a:lnTo>
                      <a:lnTo>
                        <a:pt x="174" y="34"/>
                      </a:lnTo>
                      <a:lnTo>
                        <a:pt x="172" y="28"/>
                      </a:lnTo>
                      <a:lnTo>
                        <a:pt x="170" y="20"/>
                      </a:lnTo>
                      <a:lnTo>
                        <a:pt x="168" y="14"/>
                      </a:lnTo>
                      <a:lnTo>
                        <a:pt x="164" y="10"/>
                      </a:lnTo>
                      <a:lnTo>
                        <a:pt x="158" y="6"/>
                      </a:lnTo>
                      <a:lnTo>
                        <a:pt x="152" y="2"/>
                      </a:lnTo>
                      <a:lnTo>
                        <a:pt x="146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394" tIns="45696" rIns="91394" bIns="45696" anchor="ctr">
                  <a:noAutofit/>
                </a:bodyPr>
                <a:lstStyle/>
                <a:p>
                  <a:pPr marL="342900" indent="-342900" defTabSz="1218565" fontAlgn="ctr">
                    <a:tabLst>
                      <a:tab pos="238760" algn="l"/>
                    </a:tabLst>
                  </a:pPr>
                  <a:endParaRPr lang="en-US" altLang="zh-CN" sz="1200" kern="0" spc="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6" name="Freeform 107"/>
                <p:cNvSpPr/>
                <p:nvPr/>
              </p:nvSpPr>
              <p:spPr bwMode="auto">
                <a:xfrm>
                  <a:off x="3716031" y="3219849"/>
                  <a:ext cx="62208" cy="131327"/>
                </a:xfrm>
                <a:custGeom>
                  <a:avLst/>
                  <a:gdLst/>
                  <a:ahLst/>
                  <a:cxnLst>
                    <a:cxn ang="0">
                      <a:pos x="18" y="38"/>
                    </a:cxn>
                    <a:cxn ang="0">
                      <a:pos x="18" y="38"/>
                    </a:cxn>
                    <a:cxn ang="0">
                      <a:pos x="8" y="0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18" y="38"/>
                    </a:cxn>
                  </a:cxnLst>
                  <a:rect l="0" t="0" r="r" b="b"/>
                  <a:pathLst>
                    <a:path w="18" h="38">
                      <a:moveTo>
                        <a:pt x="18" y="38"/>
                      </a:moveTo>
                      <a:lnTo>
                        <a:pt x="18" y="38"/>
                      </a:lnTo>
                      <a:lnTo>
                        <a:pt x="8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394" tIns="45696" rIns="91394" bIns="45696" anchor="ctr">
                  <a:noAutofit/>
                </a:bodyPr>
                <a:lstStyle/>
                <a:p>
                  <a:pPr marL="342900" indent="-342900" defTabSz="1218565" fontAlgn="ctr">
                    <a:tabLst>
                      <a:tab pos="238760" algn="l"/>
                    </a:tabLst>
                  </a:pPr>
                  <a:endParaRPr lang="en-US" altLang="zh-CN" sz="1200" kern="0" spc="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7" name="Freeform 108"/>
                <p:cNvSpPr/>
                <p:nvPr/>
              </p:nvSpPr>
              <p:spPr bwMode="auto">
                <a:xfrm>
                  <a:off x="3716031" y="3351176"/>
                  <a:ext cx="62208" cy="207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394" tIns="45696" rIns="91394" bIns="45696" anchor="ctr">
                  <a:noAutofit/>
                </a:bodyPr>
                <a:lstStyle/>
                <a:p>
                  <a:pPr marL="342900" indent="-342900" defTabSz="1218565" fontAlgn="ctr">
                    <a:tabLst>
                      <a:tab pos="238760" algn="l"/>
                    </a:tabLst>
                  </a:pPr>
                  <a:endParaRPr lang="en-US" altLang="zh-CN" sz="1200" kern="0" spc="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8" name="Freeform 109"/>
                <p:cNvSpPr/>
                <p:nvPr/>
              </p:nvSpPr>
              <p:spPr bwMode="auto">
                <a:xfrm>
                  <a:off x="3736767" y="3212937"/>
                  <a:ext cx="20736" cy="20736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4" y="6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394" tIns="45696" rIns="91394" bIns="45696" anchor="ctr">
                  <a:noAutofit/>
                </a:bodyPr>
                <a:lstStyle/>
                <a:p>
                  <a:pPr marL="342900" indent="-342900" defTabSz="1218565" fontAlgn="ctr">
                    <a:tabLst>
                      <a:tab pos="238760" algn="l"/>
                    </a:tabLst>
                  </a:pPr>
                  <a:endParaRPr lang="en-US" altLang="zh-CN" sz="1200" kern="0" spc="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 Light" panose="020C0303030203020204" pitchFamily="34" charset="0"/>
                  </a:endParaRPr>
                </a:p>
              </p:txBody>
            </p:sp>
          </p:grpSp>
          <p:grpSp>
            <p:nvGrpSpPr>
              <p:cNvPr id="39" name="组合 387"/>
              <p:cNvGrpSpPr/>
              <p:nvPr/>
            </p:nvGrpSpPr>
            <p:grpSpPr>
              <a:xfrm>
                <a:off x="3744351" y="2120947"/>
                <a:ext cx="188270" cy="173427"/>
                <a:chOff x="10766425" y="2717800"/>
                <a:chExt cx="260350" cy="263525"/>
              </a:xfrm>
              <a:grpFill/>
            </p:grpSpPr>
            <p:sp>
              <p:nvSpPr>
                <p:cNvPr id="40" name="Freeform 16"/>
                <p:cNvSpPr/>
                <p:nvPr/>
              </p:nvSpPr>
              <p:spPr bwMode="auto">
                <a:xfrm>
                  <a:off x="10912475" y="2762250"/>
                  <a:ext cx="114300" cy="203200"/>
                </a:xfrm>
                <a:custGeom>
                  <a:avLst/>
                  <a:gdLst/>
                  <a:ahLst/>
                  <a:cxnLst>
                    <a:cxn ang="0">
                      <a:pos x="72" y="60"/>
                    </a:cxn>
                    <a:cxn ang="0">
                      <a:pos x="72" y="60"/>
                    </a:cxn>
                    <a:cxn ang="0">
                      <a:pos x="72" y="56"/>
                    </a:cxn>
                    <a:cxn ang="0">
                      <a:pos x="72" y="56"/>
                    </a:cxn>
                    <a:cxn ang="0">
                      <a:pos x="72" y="52"/>
                    </a:cxn>
                    <a:cxn ang="0">
                      <a:pos x="72" y="52"/>
                    </a:cxn>
                    <a:cxn ang="0">
                      <a:pos x="70" y="38"/>
                    </a:cxn>
                    <a:cxn ang="0">
                      <a:pos x="66" y="24"/>
                    </a:cxn>
                    <a:cxn ang="0">
                      <a:pos x="58" y="12"/>
                    </a:cxn>
                    <a:cxn ang="0">
                      <a:pos x="50" y="0"/>
                    </a:cxn>
                    <a:cxn ang="0">
                      <a:pos x="4" y="52"/>
                    </a:cxn>
                    <a:cxn ang="0">
                      <a:pos x="0" y="56"/>
                    </a:cxn>
                    <a:cxn ang="0">
                      <a:pos x="0" y="60"/>
                    </a:cxn>
                    <a:cxn ang="0">
                      <a:pos x="28" y="128"/>
                    </a:cxn>
                    <a:cxn ang="0">
                      <a:pos x="28" y="128"/>
                    </a:cxn>
                    <a:cxn ang="0">
                      <a:pos x="36" y="124"/>
                    </a:cxn>
                    <a:cxn ang="0">
                      <a:pos x="44" y="116"/>
                    </a:cxn>
                    <a:cxn ang="0">
                      <a:pos x="52" y="110"/>
                    </a:cxn>
                    <a:cxn ang="0">
                      <a:pos x="58" y="100"/>
                    </a:cxn>
                    <a:cxn ang="0">
                      <a:pos x="64" y="92"/>
                    </a:cxn>
                    <a:cxn ang="0">
                      <a:pos x="68" y="82"/>
                    </a:cxn>
                    <a:cxn ang="0">
                      <a:pos x="72" y="72"/>
                    </a:cxn>
                    <a:cxn ang="0">
                      <a:pos x="72" y="60"/>
                    </a:cxn>
                    <a:cxn ang="0">
                      <a:pos x="72" y="60"/>
                    </a:cxn>
                  </a:cxnLst>
                  <a:rect l="0" t="0" r="r" b="b"/>
                  <a:pathLst>
                    <a:path w="72" h="128">
                      <a:moveTo>
                        <a:pt x="72" y="60"/>
                      </a:moveTo>
                      <a:lnTo>
                        <a:pt x="72" y="60"/>
                      </a:lnTo>
                      <a:lnTo>
                        <a:pt x="72" y="56"/>
                      </a:lnTo>
                      <a:lnTo>
                        <a:pt x="72" y="56"/>
                      </a:lnTo>
                      <a:lnTo>
                        <a:pt x="72" y="52"/>
                      </a:lnTo>
                      <a:lnTo>
                        <a:pt x="72" y="52"/>
                      </a:lnTo>
                      <a:lnTo>
                        <a:pt x="70" y="38"/>
                      </a:lnTo>
                      <a:lnTo>
                        <a:pt x="66" y="24"/>
                      </a:lnTo>
                      <a:lnTo>
                        <a:pt x="58" y="12"/>
                      </a:lnTo>
                      <a:lnTo>
                        <a:pt x="50" y="0"/>
                      </a:lnTo>
                      <a:lnTo>
                        <a:pt x="4" y="52"/>
                      </a:lnTo>
                      <a:lnTo>
                        <a:pt x="0" y="56"/>
                      </a:lnTo>
                      <a:lnTo>
                        <a:pt x="0" y="60"/>
                      </a:lnTo>
                      <a:lnTo>
                        <a:pt x="28" y="128"/>
                      </a:lnTo>
                      <a:lnTo>
                        <a:pt x="28" y="128"/>
                      </a:lnTo>
                      <a:lnTo>
                        <a:pt x="36" y="124"/>
                      </a:lnTo>
                      <a:lnTo>
                        <a:pt x="44" y="116"/>
                      </a:lnTo>
                      <a:lnTo>
                        <a:pt x="52" y="110"/>
                      </a:lnTo>
                      <a:lnTo>
                        <a:pt x="58" y="100"/>
                      </a:lnTo>
                      <a:lnTo>
                        <a:pt x="64" y="92"/>
                      </a:lnTo>
                      <a:lnTo>
                        <a:pt x="68" y="82"/>
                      </a:lnTo>
                      <a:lnTo>
                        <a:pt x="72" y="72"/>
                      </a:lnTo>
                      <a:lnTo>
                        <a:pt x="72" y="60"/>
                      </a:lnTo>
                      <a:lnTo>
                        <a:pt x="72" y="6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394" tIns="45696" rIns="91394" bIns="45696" anchor="ctr">
                  <a:noAutofit/>
                </a:bodyPr>
                <a:lstStyle/>
                <a:p>
                  <a:pPr marL="342900" indent="-342900" defTabSz="1218565" fontAlgn="ctr">
                    <a:tabLst>
                      <a:tab pos="238760" algn="l"/>
                    </a:tabLst>
                  </a:pPr>
                  <a:endParaRPr lang="en-US" altLang="zh-CN" sz="1200" kern="0" spc="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1" name="Freeform 17"/>
                <p:cNvSpPr/>
                <p:nvPr/>
              </p:nvSpPr>
              <p:spPr bwMode="auto">
                <a:xfrm>
                  <a:off x="10766425" y="2860675"/>
                  <a:ext cx="171450" cy="120650"/>
                </a:xfrm>
                <a:custGeom>
                  <a:avLst/>
                  <a:gdLst/>
                  <a:ahLst/>
                  <a:cxnLst>
                    <a:cxn ang="0">
                      <a:pos x="108" y="70"/>
                    </a:cxn>
                    <a:cxn ang="0">
                      <a:pos x="82" y="2"/>
                    </a:cxn>
                    <a:cxn ang="0">
                      <a:pos x="80" y="0"/>
                    </a:cxn>
                    <a:cxn ang="0">
                      <a:pos x="7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14"/>
                    </a:cxn>
                    <a:cxn ang="0">
                      <a:pos x="8" y="28"/>
                    </a:cxn>
                    <a:cxn ang="0">
                      <a:pos x="16" y="42"/>
                    </a:cxn>
                    <a:cxn ang="0">
                      <a:pos x="24" y="52"/>
                    </a:cxn>
                    <a:cxn ang="0">
                      <a:pos x="24" y="52"/>
                    </a:cxn>
                    <a:cxn ang="0">
                      <a:pos x="32" y="58"/>
                    </a:cxn>
                    <a:cxn ang="0">
                      <a:pos x="32" y="58"/>
                    </a:cxn>
                    <a:cxn ang="0">
                      <a:pos x="42" y="66"/>
                    </a:cxn>
                    <a:cxn ang="0">
                      <a:pos x="54" y="70"/>
                    </a:cxn>
                    <a:cxn ang="0">
                      <a:pos x="66" y="74"/>
                    </a:cxn>
                    <a:cxn ang="0">
                      <a:pos x="80" y="76"/>
                    </a:cxn>
                    <a:cxn ang="0">
                      <a:pos x="80" y="76"/>
                    </a:cxn>
                    <a:cxn ang="0">
                      <a:pos x="94" y="74"/>
                    </a:cxn>
                    <a:cxn ang="0">
                      <a:pos x="108" y="70"/>
                    </a:cxn>
                    <a:cxn ang="0">
                      <a:pos x="108" y="70"/>
                    </a:cxn>
                  </a:cxnLst>
                  <a:rect l="0" t="0" r="r" b="b"/>
                  <a:pathLst>
                    <a:path w="108" h="76">
                      <a:moveTo>
                        <a:pt x="108" y="70"/>
                      </a:moveTo>
                      <a:lnTo>
                        <a:pt x="82" y="2"/>
                      </a:lnTo>
                      <a:lnTo>
                        <a:pt x="80" y="0"/>
                      </a:lnTo>
                      <a:lnTo>
                        <a:pt x="7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8" y="28"/>
                      </a:lnTo>
                      <a:lnTo>
                        <a:pt x="16" y="42"/>
                      </a:lnTo>
                      <a:lnTo>
                        <a:pt x="24" y="52"/>
                      </a:lnTo>
                      <a:lnTo>
                        <a:pt x="24" y="52"/>
                      </a:lnTo>
                      <a:lnTo>
                        <a:pt x="32" y="58"/>
                      </a:lnTo>
                      <a:lnTo>
                        <a:pt x="32" y="58"/>
                      </a:lnTo>
                      <a:lnTo>
                        <a:pt x="42" y="66"/>
                      </a:lnTo>
                      <a:lnTo>
                        <a:pt x="54" y="70"/>
                      </a:lnTo>
                      <a:lnTo>
                        <a:pt x="66" y="74"/>
                      </a:lnTo>
                      <a:lnTo>
                        <a:pt x="80" y="76"/>
                      </a:lnTo>
                      <a:lnTo>
                        <a:pt x="80" y="76"/>
                      </a:lnTo>
                      <a:lnTo>
                        <a:pt x="94" y="74"/>
                      </a:lnTo>
                      <a:lnTo>
                        <a:pt x="108" y="70"/>
                      </a:lnTo>
                      <a:lnTo>
                        <a:pt x="108" y="7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394" tIns="45696" rIns="91394" bIns="45696" anchor="ctr">
                  <a:noAutofit/>
                </a:bodyPr>
                <a:lstStyle/>
                <a:p>
                  <a:pPr marL="342900" indent="-342900" defTabSz="1218565" fontAlgn="ctr">
                    <a:tabLst>
                      <a:tab pos="238760" algn="l"/>
                    </a:tabLst>
                  </a:pPr>
                  <a:endParaRPr lang="en-US" altLang="zh-CN" sz="1200" kern="0" spc="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2" name="Freeform 18"/>
                <p:cNvSpPr/>
                <p:nvPr/>
              </p:nvSpPr>
              <p:spPr bwMode="auto">
                <a:xfrm>
                  <a:off x="10769600" y="2717800"/>
                  <a:ext cx="209550" cy="120650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68" y="2"/>
                    </a:cxn>
                    <a:cxn ang="0">
                      <a:pos x="58" y="4"/>
                    </a:cxn>
                    <a:cxn ang="0">
                      <a:pos x="58" y="4"/>
                    </a:cxn>
                    <a:cxn ang="0">
                      <a:pos x="50" y="8"/>
                    </a:cxn>
                    <a:cxn ang="0">
                      <a:pos x="50" y="8"/>
                    </a:cxn>
                    <a:cxn ang="0">
                      <a:pos x="38" y="14"/>
                    </a:cxn>
                    <a:cxn ang="0">
                      <a:pos x="26" y="22"/>
                    </a:cxn>
                    <a:cxn ang="0">
                      <a:pos x="18" y="30"/>
                    </a:cxn>
                    <a:cxn ang="0">
                      <a:pos x="10" y="42"/>
                    </a:cxn>
                    <a:cxn ang="0">
                      <a:pos x="72" y="42"/>
                    </a:cxn>
                    <a:cxn ang="0">
                      <a:pos x="72" y="42"/>
                    </a:cxn>
                    <a:cxn ang="0">
                      <a:pos x="74" y="42"/>
                    </a:cxn>
                    <a:cxn ang="0">
                      <a:pos x="76" y="44"/>
                    </a:cxn>
                    <a:cxn ang="0">
                      <a:pos x="76" y="48"/>
                    </a:cxn>
                    <a:cxn ang="0">
                      <a:pos x="76" y="48"/>
                    </a:cxn>
                    <a:cxn ang="0">
                      <a:pos x="74" y="48"/>
                    </a:cxn>
                    <a:cxn ang="0">
                      <a:pos x="72" y="50"/>
                    </a:cxn>
                    <a:cxn ang="0">
                      <a:pos x="6" y="50"/>
                    </a:cxn>
                    <a:cxn ang="0">
                      <a:pos x="6" y="50"/>
                    </a:cxn>
                    <a:cxn ang="0">
                      <a:pos x="4" y="56"/>
                    </a:cxn>
                    <a:cxn ang="0">
                      <a:pos x="66" y="56"/>
                    </a:cxn>
                    <a:cxn ang="0">
                      <a:pos x="66" y="56"/>
                    </a:cxn>
                    <a:cxn ang="0">
                      <a:pos x="68" y="56"/>
                    </a:cxn>
                    <a:cxn ang="0">
                      <a:pos x="70" y="58"/>
                    </a:cxn>
                    <a:cxn ang="0">
                      <a:pos x="70" y="62"/>
                    </a:cxn>
                    <a:cxn ang="0">
                      <a:pos x="70" y="62"/>
                    </a:cxn>
                    <a:cxn ang="0">
                      <a:pos x="68" y="62"/>
                    </a:cxn>
                    <a:cxn ang="0">
                      <a:pos x="66" y="64"/>
                    </a:cxn>
                    <a:cxn ang="0">
                      <a:pos x="2" y="64"/>
                    </a:cxn>
                    <a:cxn ang="0">
                      <a:pos x="2" y="64"/>
                    </a:cxn>
                    <a:cxn ang="0">
                      <a:pos x="0" y="76"/>
                    </a:cxn>
                    <a:cxn ang="0">
                      <a:pos x="76" y="76"/>
                    </a:cxn>
                    <a:cxn ang="0">
                      <a:pos x="80" y="76"/>
                    </a:cxn>
                    <a:cxn ang="0">
                      <a:pos x="84" y="74"/>
                    </a:cxn>
                    <a:cxn ang="0">
                      <a:pos x="132" y="20"/>
                    </a:cxn>
                    <a:cxn ang="0">
                      <a:pos x="132" y="20"/>
                    </a:cxn>
                    <a:cxn ang="0">
                      <a:pos x="120" y="12"/>
                    </a:cxn>
                    <a:cxn ang="0">
                      <a:pos x="108" y="6"/>
                    </a:cxn>
                    <a:cxn ang="0">
                      <a:pos x="94" y="2"/>
                    </a:cxn>
                    <a:cxn ang="0">
                      <a:pos x="80" y="0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132" h="76">
                      <a:moveTo>
                        <a:pt x="80" y="0"/>
                      </a:moveTo>
                      <a:lnTo>
                        <a:pt x="80" y="0"/>
                      </a:lnTo>
                      <a:lnTo>
                        <a:pt x="68" y="2"/>
                      </a:lnTo>
                      <a:lnTo>
                        <a:pt x="58" y="4"/>
                      </a:lnTo>
                      <a:lnTo>
                        <a:pt x="58" y="4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38" y="14"/>
                      </a:lnTo>
                      <a:lnTo>
                        <a:pt x="26" y="22"/>
                      </a:lnTo>
                      <a:lnTo>
                        <a:pt x="18" y="30"/>
                      </a:lnTo>
                      <a:lnTo>
                        <a:pt x="10" y="42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74" y="42"/>
                      </a:lnTo>
                      <a:lnTo>
                        <a:pt x="76" y="44"/>
                      </a:lnTo>
                      <a:lnTo>
                        <a:pt x="76" y="48"/>
                      </a:lnTo>
                      <a:lnTo>
                        <a:pt x="76" y="48"/>
                      </a:lnTo>
                      <a:lnTo>
                        <a:pt x="74" y="48"/>
                      </a:lnTo>
                      <a:lnTo>
                        <a:pt x="72" y="50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4" y="56"/>
                      </a:lnTo>
                      <a:lnTo>
                        <a:pt x="66" y="56"/>
                      </a:lnTo>
                      <a:lnTo>
                        <a:pt x="66" y="56"/>
                      </a:lnTo>
                      <a:lnTo>
                        <a:pt x="68" y="56"/>
                      </a:lnTo>
                      <a:lnTo>
                        <a:pt x="70" y="58"/>
                      </a:lnTo>
                      <a:lnTo>
                        <a:pt x="70" y="62"/>
                      </a:lnTo>
                      <a:lnTo>
                        <a:pt x="70" y="62"/>
                      </a:lnTo>
                      <a:lnTo>
                        <a:pt x="68" y="62"/>
                      </a:lnTo>
                      <a:lnTo>
                        <a:pt x="66" y="64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0" y="76"/>
                      </a:lnTo>
                      <a:lnTo>
                        <a:pt x="76" y="76"/>
                      </a:lnTo>
                      <a:lnTo>
                        <a:pt x="80" y="76"/>
                      </a:lnTo>
                      <a:lnTo>
                        <a:pt x="84" y="74"/>
                      </a:lnTo>
                      <a:lnTo>
                        <a:pt x="132" y="20"/>
                      </a:lnTo>
                      <a:lnTo>
                        <a:pt x="132" y="20"/>
                      </a:lnTo>
                      <a:lnTo>
                        <a:pt x="120" y="12"/>
                      </a:lnTo>
                      <a:lnTo>
                        <a:pt x="108" y="6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394" tIns="45696" rIns="91394" bIns="45696" anchor="ctr">
                  <a:noAutofit/>
                </a:bodyPr>
                <a:lstStyle/>
                <a:p>
                  <a:pPr marL="342900" indent="-342900" defTabSz="1218565" fontAlgn="ctr">
                    <a:tabLst>
                      <a:tab pos="238760" algn="l"/>
                    </a:tabLst>
                  </a:pPr>
                  <a:endParaRPr lang="en-US" altLang="zh-CN" sz="1200" kern="0" spc="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 Light" panose="020C0303030203020204" pitchFamily="34" charset="0"/>
                  </a:endParaRPr>
                </a:p>
              </p:txBody>
            </p:sp>
          </p:grpSp>
        </p:grpSp>
        <p:sp>
          <p:nvSpPr>
            <p:cNvPr id="49" name="文本框 48"/>
            <p:cNvSpPr txBox="1"/>
            <p:nvPr/>
          </p:nvSpPr>
          <p:spPr>
            <a:xfrm>
              <a:off x="7003894" y="3194011"/>
              <a:ext cx="1171601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8565" fontAlgn="ctr"/>
              <a:r>
                <a:rPr lang="ru-RU" sz="1200">
                  <a:solidFill>
                    <a:srgbClr val="666666"/>
                  </a:solidFill>
                  <a:latin typeface="Huawei Sans" panose="020C0503030203020204" pitchFamily="34" charset="0"/>
                </a:rPr>
                <a:t>Управление продуктами</a:t>
              </a: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6189454" y="3776286"/>
              <a:ext cx="4258519" cy="1077996"/>
            </a:xfrm>
            <a:prstGeom prst="roundRect">
              <a:avLst>
                <a:gd name="adj" fmla="val 0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4" tIns="45696" rIns="91394" bIns="45696" anchor="ctr">
              <a:noAutofit/>
            </a:bodyPr>
            <a:lstStyle/>
            <a:p>
              <a:pPr marL="342900" indent="-342900" algn="ctr" defTabSz="1218565" fontAlgn="ctr">
                <a:tabLst>
                  <a:tab pos="238760" algn="l"/>
                </a:tabLst>
              </a:pPr>
              <a:endParaRPr lang="en-US" altLang="zh-CN" sz="1200" kern="0" spc="50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6432802" y="4048042"/>
              <a:ext cx="3771824" cy="329553"/>
              <a:chOff x="2727353" y="3080146"/>
              <a:chExt cx="3541575" cy="275532"/>
            </a:xfrm>
          </p:grpSpPr>
          <p:sp>
            <p:nvSpPr>
              <p:cNvPr id="69" name="AutoShape 155"/>
              <p:cNvSpPr>
                <a:spLocks noChangeArrowheads="1"/>
              </p:cNvSpPr>
              <p:nvPr/>
            </p:nvSpPr>
            <p:spPr bwMode="auto">
              <a:xfrm>
                <a:off x="2727353" y="3081387"/>
                <a:ext cx="931349" cy="274291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59385" tIns="29692" rIns="59385" bIns="29692" numCol="1" rtlCol="0" anchor="ctr" anchorCtr="0" compatLnSpc="1">
                <a:noAutofit/>
              </a:bodyPr>
              <a:lstStyle/>
              <a:p>
                <a:pPr algn="ctr" defTabSz="60071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chemeClr val="tx2"/>
                    </a:solidFill>
                    <a:latin typeface="Huawei Sans" panose="020C0503030203020204" pitchFamily="34" charset="0"/>
                  </a:rPr>
                  <a:t>Извлечение данных</a:t>
                </a:r>
              </a:p>
            </p:txBody>
          </p:sp>
          <p:sp>
            <p:nvSpPr>
              <p:cNvPr id="70" name="AutoShape 155"/>
              <p:cNvSpPr>
                <a:spLocks noChangeArrowheads="1"/>
              </p:cNvSpPr>
              <p:nvPr/>
            </p:nvSpPr>
            <p:spPr bwMode="auto">
              <a:xfrm>
                <a:off x="3979897" y="3081387"/>
                <a:ext cx="1064827" cy="274291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59385" tIns="29692" rIns="59385" bIns="29692" numCol="1" rtlCol="0" anchor="ctr" anchorCtr="0" compatLnSpc="1">
                <a:noAutofit/>
              </a:bodyPr>
              <a:lstStyle/>
              <a:p>
                <a:pPr algn="ctr" defTabSz="60071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chemeClr val="tx2"/>
                    </a:solidFill>
                    <a:latin typeface="Huawei Sans" panose="020C0503030203020204" pitchFamily="34" charset="0"/>
                  </a:rPr>
                  <a:t>Объединение данных</a:t>
                </a:r>
              </a:p>
            </p:txBody>
          </p:sp>
          <p:sp>
            <p:nvSpPr>
              <p:cNvPr id="71" name="AutoShape 155"/>
              <p:cNvSpPr>
                <a:spLocks noChangeArrowheads="1"/>
              </p:cNvSpPr>
              <p:nvPr/>
            </p:nvSpPr>
            <p:spPr bwMode="auto">
              <a:xfrm>
                <a:off x="5337579" y="3080146"/>
                <a:ext cx="931349" cy="274291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59385" tIns="29692" rIns="59385" bIns="29692" numCol="1" rtlCol="0" anchor="ctr" anchorCtr="0" compatLnSpc="1">
                <a:noAutofit/>
              </a:bodyPr>
              <a:lstStyle/>
              <a:p>
                <a:pPr algn="ctr" defTabSz="60071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chemeClr val="tx2"/>
                    </a:solidFill>
                    <a:latin typeface="Huawei Sans" panose="020C0503030203020204" pitchFamily="34" charset="0"/>
                  </a:rPr>
                  <a:t>Анализ данных</a:t>
                </a:r>
              </a:p>
            </p:txBody>
          </p:sp>
          <p:sp>
            <p:nvSpPr>
              <p:cNvPr id="72" name="梯形 71"/>
              <p:cNvSpPr/>
              <p:nvPr/>
            </p:nvSpPr>
            <p:spPr>
              <a:xfrm rot="5400000">
                <a:off x="3736922" y="3155052"/>
                <a:ext cx="217200" cy="126960"/>
              </a:xfrm>
              <a:prstGeom prst="trapezoid">
                <a:avLst>
                  <a:gd name="adj" fmla="val 1076719"/>
                </a:avLst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>
                      <a:alpha val="10000"/>
                    </a:schemeClr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824865" lvl="1" defTabSz="1649730" fontAlgn="ctr"/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3" name="梯形 72"/>
              <p:cNvSpPr/>
              <p:nvPr/>
            </p:nvSpPr>
            <p:spPr>
              <a:xfrm rot="5400000">
                <a:off x="5040825" y="3155052"/>
                <a:ext cx="217200" cy="126960"/>
              </a:xfrm>
              <a:prstGeom prst="trapezoid">
                <a:avLst>
                  <a:gd name="adj" fmla="val 1076719"/>
                </a:avLst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>
                      <a:alpha val="10000"/>
                    </a:schemeClr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824865" lvl="1" defTabSz="1649730" fontAlgn="ctr"/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</p:grpSp>
        <p:sp>
          <p:nvSpPr>
            <p:cNvPr id="75" name="上下箭头 74"/>
            <p:cNvSpPr/>
            <p:nvPr/>
          </p:nvSpPr>
          <p:spPr>
            <a:xfrm>
              <a:off x="8227705" y="3601920"/>
              <a:ext cx="182017" cy="365913"/>
            </a:xfrm>
            <a:prstGeom prst="upDownArrow">
              <a:avLst/>
            </a:prstGeom>
            <a:solidFill>
              <a:srgbClr val="B4B4B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107950" defTabSz="1649730" fontAlgn="ctr"/>
              <a:endPara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188889" y="4362833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fontAlgn="ctr"/>
              <a:r>
                <a:rPr lang="ru-RU" sz="1200">
                  <a:solidFill>
                    <a:schemeClr val="accent1">
                      <a:lumMod val="75000"/>
                    </a:schemeClr>
                  </a:solidFill>
                  <a:latin typeface="Huawei Sans" panose="020C0503030203020204" pitchFamily="34" charset="0"/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83" grpId="0" animBg="1"/>
      <p:bldP spid="84" grpId="0" animBg="1"/>
      <p:bldP spid="87" grpId="0" animBg="1"/>
      <p:bldP spid="88" grpId="0" animBg="1"/>
      <p:bldP spid="89" grpId="0" animBg="1"/>
      <p:bldP spid="99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Система хранения данных на флеш-накопителях</a:t>
            </a:r>
          </a:p>
          <a:p>
            <a:r>
              <a:rPr lang="ru-RU" b="1">
                <a:latin typeface="Huawei Sans" panose="020C0503030203020204" pitchFamily="34" charset="0"/>
              </a:rPr>
              <a:t>Гибридная флеш-система хранения данных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Распределенная система хранения данных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Граничная система хранения данных (FusionCube)</a:t>
            </a:r>
          </a:p>
          <a:p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Серия гибридных флеш-хранилищ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742905" y="887113"/>
            <a:ext cx="10484780" cy="5358864"/>
            <a:chOff x="421714" y="1089125"/>
            <a:chExt cx="10896721" cy="5558324"/>
          </a:xfrm>
        </p:grpSpPr>
        <p:cxnSp>
          <p:nvCxnSpPr>
            <p:cNvPr id="71" name="Straight Connector 126"/>
            <p:cNvCxnSpPr/>
            <p:nvPr/>
          </p:nvCxnSpPr>
          <p:spPr>
            <a:xfrm flipV="1">
              <a:off x="2435371" y="2975871"/>
              <a:ext cx="8787634" cy="2926613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127"/>
            <p:cNvCxnSpPr/>
            <p:nvPr/>
          </p:nvCxnSpPr>
          <p:spPr>
            <a:xfrm flipV="1">
              <a:off x="854769" y="1571730"/>
              <a:ext cx="5791410" cy="3312363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ight Arrow 138"/>
            <p:cNvSpPr/>
            <p:nvPr/>
          </p:nvSpPr>
          <p:spPr>
            <a:xfrm rot="16200000">
              <a:off x="-1440146" y="3876345"/>
              <a:ext cx="4603697" cy="138307"/>
            </a:xfrm>
            <a:prstGeom prst="rightArrow">
              <a:avLst/>
            </a:prstGeom>
            <a:solidFill>
              <a:srgbClr val="575756"/>
            </a:solidFill>
            <a:ln w="19050">
              <a:solidFill>
                <a:srgbClr val="57575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" name="Oval 142"/>
            <p:cNvSpPr/>
            <p:nvPr/>
          </p:nvSpPr>
          <p:spPr>
            <a:xfrm>
              <a:off x="2370950" y="3881384"/>
              <a:ext cx="155776" cy="154476"/>
            </a:xfrm>
            <a:prstGeom prst="ellipse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5" name="Oval 143"/>
            <p:cNvSpPr/>
            <p:nvPr/>
          </p:nvSpPr>
          <p:spPr>
            <a:xfrm>
              <a:off x="3475672" y="5441907"/>
              <a:ext cx="155776" cy="15447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6" name="Oval 144"/>
            <p:cNvSpPr/>
            <p:nvPr/>
          </p:nvSpPr>
          <p:spPr>
            <a:xfrm>
              <a:off x="5192326" y="4859380"/>
              <a:ext cx="155776" cy="15447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7" name="Oval 145"/>
            <p:cNvSpPr/>
            <p:nvPr/>
          </p:nvSpPr>
          <p:spPr>
            <a:xfrm>
              <a:off x="3327927" y="3346847"/>
              <a:ext cx="155776" cy="154476"/>
            </a:xfrm>
            <a:prstGeom prst="ellipse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8" name="Oval 146"/>
            <p:cNvSpPr/>
            <p:nvPr/>
          </p:nvSpPr>
          <p:spPr>
            <a:xfrm>
              <a:off x="8304879" y="3869568"/>
              <a:ext cx="155776" cy="15447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9" name="Oval 147"/>
            <p:cNvSpPr/>
            <p:nvPr/>
          </p:nvSpPr>
          <p:spPr>
            <a:xfrm>
              <a:off x="5502730" y="2072740"/>
              <a:ext cx="155776" cy="154476"/>
            </a:xfrm>
            <a:prstGeom prst="ellipse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0" name="Oval 148"/>
            <p:cNvSpPr/>
            <p:nvPr/>
          </p:nvSpPr>
          <p:spPr>
            <a:xfrm>
              <a:off x="6335693" y="1621403"/>
              <a:ext cx="155776" cy="154476"/>
            </a:xfrm>
            <a:prstGeom prst="ellipse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1" name="Right Arrow 154"/>
            <p:cNvSpPr/>
            <p:nvPr/>
          </p:nvSpPr>
          <p:spPr>
            <a:xfrm>
              <a:off x="830139" y="6180022"/>
              <a:ext cx="10226290" cy="147107"/>
            </a:xfrm>
            <a:prstGeom prst="rightArrow">
              <a:avLst/>
            </a:prstGeom>
            <a:solidFill>
              <a:srgbClr val="575756"/>
            </a:solidFill>
            <a:ln w="19050">
              <a:solidFill>
                <a:srgbClr val="57575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2" name="Oval 164"/>
            <p:cNvSpPr/>
            <p:nvPr/>
          </p:nvSpPr>
          <p:spPr>
            <a:xfrm>
              <a:off x="8256492" y="5991776"/>
              <a:ext cx="155776" cy="15447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3" name="Oval 165"/>
            <p:cNvSpPr/>
            <p:nvPr/>
          </p:nvSpPr>
          <p:spPr>
            <a:xfrm>
              <a:off x="8261496" y="5686533"/>
              <a:ext cx="155776" cy="154476"/>
            </a:xfrm>
            <a:prstGeom prst="ellipse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4" name="TextBox 166"/>
            <p:cNvSpPr txBox="1"/>
            <p:nvPr/>
          </p:nvSpPr>
          <p:spPr>
            <a:xfrm>
              <a:off x="8544226" y="5660936"/>
              <a:ext cx="1466729" cy="22898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Флеш-массивы </a:t>
              </a:r>
            </a:p>
          </p:txBody>
        </p:sp>
        <p:sp>
          <p:nvSpPr>
            <p:cNvPr id="85" name="TextBox 167"/>
            <p:cNvSpPr txBox="1"/>
            <p:nvPr/>
          </p:nvSpPr>
          <p:spPr>
            <a:xfrm>
              <a:off x="8544225" y="5959168"/>
              <a:ext cx="1972479" cy="24301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Гибридные флеш-массивы </a:t>
              </a:r>
            </a:p>
          </p:txBody>
        </p:sp>
        <p:sp>
          <p:nvSpPr>
            <p:cNvPr id="86" name="Oval 49"/>
            <p:cNvSpPr/>
            <p:nvPr/>
          </p:nvSpPr>
          <p:spPr>
            <a:xfrm>
              <a:off x="10461739" y="3131925"/>
              <a:ext cx="155776" cy="15447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7" name="TextBox 52"/>
            <p:cNvSpPr txBox="1"/>
            <p:nvPr/>
          </p:nvSpPr>
          <p:spPr>
            <a:xfrm>
              <a:off x="1648087" y="4542596"/>
              <a:ext cx="2085813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5300F/5500F V5</a:t>
              </a:r>
            </a:p>
          </p:txBody>
        </p:sp>
        <p:sp>
          <p:nvSpPr>
            <p:cNvPr id="88" name="TextBox 61"/>
            <p:cNvSpPr txBox="1"/>
            <p:nvPr/>
          </p:nvSpPr>
          <p:spPr>
            <a:xfrm>
              <a:off x="6949963" y="2147331"/>
              <a:ext cx="1724295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buSzPct val="100000"/>
                <a:defRPr sz="1400">
                  <a:solidFill>
                    <a:prstClr val="black"/>
                  </a:solidFill>
                </a:defRPr>
              </a:lvl1pPr>
            </a:lstStyle>
            <a:p>
              <a:pPr algn="r"/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</a:t>
              </a:r>
              <a:r>
                <a:rPr lang="ru-RU" sz="900" b="1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OceanStor 18800F V5</a:t>
              </a:r>
            </a:p>
          </p:txBody>
        </p:sp>
        <p:pic>
          <p:nvPicPr>
            <p:cNvPr id="89" name="Picture 4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052" y="4249327"/>
              <a:ext cx="774707" cy="28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4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801" y="3410071"/>
              <a:ext cx="746572" cy="39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" descr="D:\01 高端存储\外观\新机柜外观图\渲染图（透明）\4柜-透明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829151" y="2066511"/>
              <a:ext cx="879249" cy="6164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2" name="Oval 147"/>
            <p:cNvSpPr/>
            <p:nvPr/>
          </p:nvSpPr>
          <p:spPr>
            <a:xfrm>
              <a:off x="4678006" y="2557354"/>
              <a:ext cx="155776" cy="154476"/>
            </a:xfrm>
            <a:prstGeom prst="ellipse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pic>
          <p:nvPicPr>
            <p:cNvPr id="93" name="图片 92" descr="OceanStor 18500 0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6475" y="3282255"/>
              <a:ext cx="1378337" cy="111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10" descr="D:\统一存储\201412\培训\OceanStor V3 product photoV1.0-20141202\OceanStor V3 product photoV1.0-20141202\OceanStor V3   - Front\OceanStor 5800 V3  - Front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495" y="4536377"/>
              <a:ext cx="756219" cy="52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图片 94" descr="OceanStor 18500 0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749" y="1130831"/>
              <a:ext cx="1378337" cy="111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" descr="D:\01 高端存储\外观\新机柜外观图\渲染图（透明）\4柜-透明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8000506" y="4033885"/>
              <a:ext cx="879249" cy="6164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7" name="Picture 10" descr="D:\统一存储\201412\培训\OceanStor V3 product photoV1.0-20141202\OceanStor V3 product photoV1.0-20141202\OceanStor V3   - Front\OceanStor 5800 V3  - Front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466" y="2743207"/>
              <a:ext cx="756219" cy="52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4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666" y="5613214"/>
              <a:ext cx="774707" cy="28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4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434" y="5062353"/>
              <a:ext cx="746572" cy="39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Box 86"/>
            <p:cNvSpPr txBox="1"/>
            <p:nvPr/>
          </p:nvSpPr>
          <p:spPr>
            <a:xfrm>
              <a:off x="2886632" y="3871692"/>
              <a:ext cx="2049162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5600F/5800F V5</a:t>
              </a:r>
            </a:p>
          </p:txBody>
        </p:sp>
        <p:sp>
          <p:nvSpPr>
            <p:cNvPr id="101" name="TextBox 87"/>
            <p:cNvSpPr txBox="1"/>
            <p:nvPr/>
          </p:nvSpPr>
          <p:spPr>
            <a:xfrm>
              <a:off x="4161211" y="3286401"/>
              <a:ext cx="1654322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6800F V5</a:t>
              </a:r>
            </a:p>
          </p:txBody>
        </p:sp>
        <p:sp>
          <p:nvSpPr>
            <p:cNvPr id="102" name="TextBox 92"/>
            <p:cNvSpPr txBox="1"/>
            <p:nvPr/>
          </p:nvSpPr>
          <p:spPr>
            <a:xfrm>
              <a:off x="5476206" y="2755343"/>
              <a:ext cx="1724295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buSzPct val="100000"/>
                <a:defRPr sz="1400">
                  <a:solidFill>
                    <a:prstClr val="black"/>
                  </a:solidFill>
                </a:defRPr>
              </a:lvl1pPr>
            </a:lstStyle>
            <a:p>
              <a:pPr algn="ctr"/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</a:t>
              </a:r>
              <a:r>
                <a:rPr lang="ru-RU" sz="900" b="1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OceanStor 18500F V5</a:t>
              </a:r>
            </a:p>
          </p:txBody>
        </p:sp>
        <p:sp>
          <p:nvSpPr>
            <p:cNvPr id="103" name="TextBox 95"/>
            <p:cNvSpPr txBox="1"/>
            <p:nvPr/>
          </p:nvSpPr>
          <p:spPr>
            <a:xfrm>
              <a:off x="7825886" y="4702569"/>
              <a:ext cx="1659321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buSzPct val="100000"/>
                <a:defRPr sz="1400">
                  <a:solidFill>
                    <a:prstClr val="black"/>
                  </a:solidFill>
                </a:defRPr>
              </a:lvl1pPr>
            </a:lstStyle>
            <a:p>
              <a:pPr algn="ctr"/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</a:t>
              </a:r>
              <a:r>
                <a:rPr lang="ru-RU" sz="900" b="1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OceanStor 18500 V5</a:t>
              </a:r>
            </a:p>
          </p:txBody>
        </p:sp>
        <p:sp>
          <p:nvSpPr>
            <p:cNvPr id="104" name="TextBox 96"/>
            <p:cNvSpPr txBox="1"/>
            <p:nvPr/>
          </p:nvSpPr>
          <p:spPr>
            <a:xfrm>
              <a:off x="6384088" y="5106861"/>
              <a:ext cx="1589350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6800 V5</a:t>
              </a:r>
            </a:p>
          </p:txBody>
        </p:sp>
        <p:sp>
          <p:nvSpPr>
            <p:cNvPr id="105" name="TextBox 97"/>
            <p:cNvSpPr txBox="1"/>
            <p:nvPr/>
          </p:nvSpPr>
          <p:spPr>
            <a:xfrm>
              <a:off x="4437324" y="5453850"/>
              <a:ext cx="1955866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5600/5800 V5</a:t>
              </a:r>
            </a:p>
          </p:txBody>
        </p:sp>
        <p:sp>
          <p:nvSpPr>
            <p:cNvPr id="106" name="TextBox 98"/>
            <p:cNvSpPr txBox="1"/>
            <p:nvPr/>
          </p:nvSpPr>
          <p:spPr>
            <a:xfrm>
              <a:off x="2826690" y="5919137"/>
              <a:ext cx="1919213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5300/5500 V5</a:t>
              </a:r>
            </a:p>
          </p:txBody>
        </p:sp>
        <p:sp>
          <p:nvSpPr>
            <p:cNvPr id="107" name="TextBox 99"/>
            <p:cNvSpPr txBox="1"/>
            <p:nvPr/>
          </p:nvSpPr>
          <p:spPr>
            <a:xfrm>
              <a:off x="9659115" y="4271390"/>
              <a:ext cx="1659320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buSzPct val="100000"/>
                <a:defRPr sz="1400">
                  <a:solidFill>
                    <a:prstClr val="black"/>
                  </a:solidFill>
                </a:defRPr>
              </a:lvl1pPr>
            </a:lstStyle>
            <a:p>
              <a:pPr algn="r"/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</a:t>
              </a:r>
              <a:r>
                <a:rPr lang="ru-RU" sz="900" b="1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OceanStor 18800 V5</a:t>
              </a:r>
            </a:p>
          </p:txBody>
        </p:sp>
        <p:sp>
          <p:nvSpPr>
            <p:cNvPr id="108" name="Oval 144"/>
            <p:cNvSpPr/>
            <p:nvPr/>
          </p:nvSpPr>
          <p:spPr>
            <a:xfrm>
              <a:off x="7040634" y="4294851"/>
              <a:ext cx="155776" cy="15447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4873138" y="6034616"/>
              <a:ext cx="2843629" cy="6128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91352" tIns="45676" rIns="91352" bIns="45676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Масштабируемость, в ПБ</a:t>
              </a:r>
            </a:p>
          </p:txBody>
        </p:sp>
        <p:sp>
          <p:nvSpPr>
            <p:cNvPr id="110" name="矩形 109"/>
            <p:cNvSpPr/>
            <p:nvPr/>
          </p:nvSpPr>
          <p:spPr>
            <a:xfrm rot="5400000">
              <a:off x="-778409" y="3347454"/>
              <a:ext cx="3014301" cy="6140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91352" tIns="45676" rIns="91352" bIns="45676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Производительность, в IOPS</a:t>
              </a:r>
            </a:p>
          </p:txBody>
        </p:sp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877" y="4982365"/>
              <a:ext cx="1002639" cy="357692"/>
            </a:xfrm>
            <a:prstGeom prst="rect">
              <a:avLst/>
            </a:pr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3783" y="4438772"/>
              <a:ext cx="1002639" cy="357692"/>
            </a:xfrm>
            <a:prstGeom prst="rect">
              <a:avLst/>
            </a:pr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7517" y="5383705"/>
              <a:ext cx="1002639" cy="357692"/>
            </a:xfrm>
            <a:prstGeom prst="rect">
              <a:avLst/>
            </a:pr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9148" y="3574715"/>
              <a:ext cx="1531414" cy="852701"/>
            </a:xfrm>
            <a:prstGeom prst="rect">
              <a:avLst/>
            </a:prstGeom>
          </p:spPr>
        </p:pic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1422" y="2916785"/>
              <a:ext cx="1442665" cy="804477"/>
            </a:xfrm>
            <a:prstGeom prst="rect">
              <a:avLst/>
            </a:prstGeom>
          </p:spPr>
        </p:pic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4023" y="2292826"/>
              <a:ext cx="1442665" cy="804477"/>
            </a:xfrm>
            <a:prstGeom prst="rect">
              <a:avLst/>
            </a:prstGeom>
          </p:spPr>
        </p:pic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507" y="1544628"/>
              <a:ext cx="1442665" cy="804477"/>
            </a:xfrm>
            <a:prstGeom prst="rect">
              <a:avLst/>
            </a:prstGeom>
          </p:spPr>
        </p:pic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274" y="1089125"/>
              <a:ext cx="1455785" cy="811793"/>
            </a:xfrm>
            <a:prstGeom prst="rect">
              <a:avLst/>
            </a:prstGeom>
          </p:spPr>
        </p:pic>
        <p:pic>
          <p:nvPicPr>
            <p:cNvPr id="119" name="图片 1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0218" y="1972604"/>
              <a:ext cx="1531414" cy="852701"/>
            </a:xfrm>
            <a:prstGeom prst="rect">
              <a:avLst/>
            </a:pr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494" y="2720837"/>
              <a:ext cx="1002639" cy="357692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3506" y="3299437"/>
              <a:ext cx="1002639" cy="357692"/>
            </a:xfrm>
            <a:prstGeom prst="rect">
              <a:avLst/>
            </a:prstGeom>
          </p:spPr>
        </p:pic>
        <p:sp>
          <p:nvSpPr>
            <p:cNvPr id="122" name="Oval 142"/>
            <p:cNvSpPr/>
            <p:nvPr/>
          </p:nvSpPr>
          <p:spPr>
            <a:xfrm>
              <a:off x="1409226" y="4447303"/>
              <a:ext cx="155776" cy="154476"/>
            </a:xfrm>
            <a:prstGeom prst="ellipse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286" y="3797118"/>
              <a:ext cx="1002639" cy="357692"/>
            </a:xfrm>
            <a:prstGeom prst="rect">
              <a:avLst/>
            </a:prstGeom>
          </p:spPr>
        </p:pic>
        <p:sp>
          <p:nvSpPr>
            <p:cNvPr id="124" name="Oval 143"/>
            <p:cNvSpPr/>
            <p:nvPr/>
          </p:nvSpPr>
          <p:spPr>
            <a:xfrm>
              <a:off x="2473034" y="5798933"/>
              <a:ext cx="155776" cy="15447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9" tIns="45685" rIns="91369" bIns="45685" rtlCol="0" anchor="ctr"/>
            <a:lstStyle/>
            <a:p>
              <a:pPr algn="ctr">
                <a:lnSpc>
                  <a:spcPct val="90000"/>
                </a:lnSpc>
              </a:pPr>
              <a:endParaRPr lang="en-US" sz="14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5" name="TextBox 98"/>
            <p:cNvSpPr txBox="1"/>
            <p:nvPr/>
          </p:nvSpPr>
          <p:spPr>
            <a:xfrm>
              <a:off x="1207566" y="5191723"/>
              <a:ext cx="1919213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5110/5210 V5</a:t>
              </a:r>
            </a:p>
          </p:txBody>
        </p:sp>
        <p:sp>
          <p:nvSpPr>
            <p:cNvPr id="126" name="TextBox 98"/>
            <p:cNvSpPr txBox="1"/>
            <p:nvPr/>
          </p:nvSpPr>
          <p:spPr>
            <a:xfrm>
              <a:off x="993076" y="3639558"/>
              <a:ext cx="2049162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5310F/5510F V5</a:t>
              </a:r>
            </a:p>
          </p:txBody>
        </p:sp>
        <p:sp>
          <p:nvSpPr>
            <p:cNvPr id="127" name="TextBox 98"/>
            <p:cNvSpPr txBox="1"/>
            <p:nvPr/>
          </p:nvSpPr>
          <p:spPr>
            <a:xfrm>
              <a:off x="4195562" y="4186495"/>
              <a:ext cx="1919213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5610/5810 V5</a:t>
              </a:r>
            </a:p>
          </p:txBody>
        </p:sp>
        <p:sp>
          <p:nvSpPr>
            <p:cNvPr id="128" name="TextBox 98"/>
            <p:cNvSpPr txBox="1"/>
            <p:nvPr/>
          </p:nvSpPr>
          <p:spPr>
            <a:xfrm>
              <a:off x="1925318" y="2359386"/>
              <a:ext cx="1654322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6810F V5</a:t>
              </a:r>
            </a:p>
          </p:txBody>
        </p:sp>
        <p:sp>
          <p:nvSpPr>
            <p:cNvPr id="129" name="TextBox 98"/>
            <p:cNvSpPr txBox="1"/>
            <p:nvPr/>
          </p:nvSpPr>
          <p:spPr>
            <a:xfrm>
              <a:off x="7516548" y="2830376"/>
              <a:ext cx="1659321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18510 V5</a:t>
              </a:r>
            </a:p>
          </p:txBody>
        </p:sp>
        <p:sp>
          <p:nvSpPr>
            <p:cNvPr id="130" name="TextBox 98"/>
            <p:cNvSpPr txBox="1"/>
            <p:nvPr/>
          </p:nvSpPr>
          <p:spPr>
            <a:xfrm>
              <a:off x="9347367" y="2126953"/>
              <a:ext cx="1659321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18810 V5</a:t>
              </a:r>
            </a:p>
          </p:txBody>
        </p:sp>
        <p:sp>
          <p:nvSpPr>
            <p:cNvPr id="131" name="TextBox 98"/>
            <p:cNvSpPr txBox="1"/>
            <p:nvPr/>
          </p:nvSpPr>
          <p:spPr>
            <a:xfrm>
              <a:off x="866980" y="4123333"/>
              <a:ext cx="1350850" cy="287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5100/5210F V5</a:t>
              </a:r>
            </a:p>
          </p:txBody>
        </p:sp>
        <p:sp>
          <p:nvSpPr>
            <p:cNvPr id="132" name="TextBox 98"/>
            <p:cNvSpPr txBox="1"/>
            <p:nvPr/>
          </p:nvSpPr>
          <p:spPr>
            <a:xfrm>
              <a:off x="2826690" y="4794381"/>
              <a:ext cx="1919213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5310/5510 V5</a:t>
              </a:r>
            </a:p>
          </p:txBody>
        </p:sp>
        <p:sp>
          <p:nvSpPr>
            <p:cNvPr id="133" name="TextBox 98"/>
            <p:cNvSpPr txBox="1"/>
            <p:nvPr/>
          </p:nvSpPr>
          <p:spPr>
            <a:xfrm>
              <a:off x="1642825" y="3036356"/>
              <a:ext cx="2049162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5610F/5810F V5</a:t>
              </a:r>
            </a:p>
          </p:txBody>
        </p:sp>
        <p:sp>
          <p:nvSpPr>
            <p:cNvPr id="134" name="TextBox 98"/>
            <p:cNvSpPr txBox="1"/>
            <p:nvPr/>
          </p:nvSpPr>
          <p:spPr>
            <a:xfrm>
              <a:off x="5859608" y="3604756"/>
              <a:ext cx="1589350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6810 V5</a:t>
              </a:r>
            </a:p>
          </p:txBody>
        </p:sp>
        <p:sp>
          <p:nvSpPr>
            <p:cNvPr id="135" name="TextBox 98"/>
            <p:cNvSpPr txBox="1"/>
            <p:nvPr/>
          </p:nvSpPr>
          <p:spPr>
            <a:xfrm>
              <a:off x="2572103" y="1870747"/>
              <a:ext cx="1760946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18510F V5</a:t>
              </a:r>
            </a:p>
          </p:txBody>
        </p:sp>
        <p:sp>
          <p:nvSpPr>
            <p:cNvPr id="136" name="TextBox 98"/>
            <p:cNvSpPr txBox="1"/>
            <p:nvPr/>
          </p:nvSpPr>
          <p:spPr>
            <a:xfrm>
              <a:off x="3636391" y="1374758"/>
              <a:ext cx="1724295" cy="143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900" b="1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Huawei OceanStor 18810F V5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5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Гибридная флеш-система хранения данных</a:t>
            </a:r>
          </a:p>
        </p:txBody>
      </p:sp>
      <p:pic>
        <p:nvPicPr>
          <p:cNvPr id="5" name="图片 65" descr="C:\Users\c90006276.CHINA\Desktop\V3产品 组图面板更换 小文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09" y="1298304"/>
            <a:ext cx="5070191" cy="448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8"/>
          <p:cNvCxnSpPr/>
          <p:nvPr/>
        </p:nvCxnSpPr>
        <p:spPr>
          <a:xfrm flipH="1">
            <a:off x="6976784" y="2153610"/>
            <a:ext cx="368215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56"/>
          <p:cNvSpPr txBox="1"/>
          <p:nvPr/>
        </p:nvSpPr>
        <p:spPr>
          <a:xfrm>
            <a:off x="6857522" y="1080770"/>
            <a:ext cx="5131277" cy="793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Huawei Sans" panose="020C0503030203020204" pitchFamily="34" charset="0"/>
              </a:rPr>
              <a:t>Гибридные </a:t>
            </a:r>
            <a:r>
              <a:rPr lang="ru-RU" sz="1600" dirty="0" err="1">
                <a:latin typeface="Huawei Sans" panose="020C0503030203020204" pitchFamily="34" charset="0"/>
              </a:rPr>
              <a:t>флеш</a:t>
            </a:r>
            <a:r>
              <a:rPr lang="ru-RU" sz="1600" dirty="0">
                <a:latin typeface="Huawei Sans" panose="020C0503030203020204" pitchFamily="34" charset="0"/>
              </a:rPr>
              <a:t>-хранилища корпоративного класса обеспечивают стабильные, надежные, конвергентные и эффективные сервисы обработки данных.</a:t>
            </a:r>
          </a:p>
        </p:txBody>
      </p:sp>
      <p:cxnSp>
        <p:nvCxnSpPr>
          <p:cNvPr id="51" name="Straight Connector 38"/>
          <p:cNvCxnSpPr/>
          <p:nvPr/>
        </p:nvCxnSpPr>
        <p:spPr>
          <a:xfrm flipH="1">
            <a:off x="6976784" y="4087660"/>
            <a:ext cx="368215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8"/>
          <p:cNvSpPr txBox="1"/>
          <p:nvPr/>
        </p:nvSpPr>
        <p:spPr>
          <a:xfrm>
            <a:off x="6857522" y="2271856"/>
            <a:ext cx="533447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Huawei Sans" panose="020C0503030203020204" pitchFamily="34" charset="0"/>
              </a:rPr>
              <a:t>Системы подходят для реализации различных сервисов и приложений, например баз данных OLTP/OLAP, высокопроизводительных вычислений, цифровых средств коммуникаций, интернет-приложений, централизованного хранения, резервного копирования, аварийного восстановления и миграции данных.</a:t>
            </a:r>
          </a:p>
        </p:txBody>
      </p:sp>
      <p:cxnSp>
        <p:nvCxnSpPr>
          <p:cNvPr id="56" name="Straight Connector 38"/>
          <p:cNvCxnSpPr/>
          <p:nvPr/>
        </p:nvCxnSpPr>
        <p:spPr>
          <a:xfrm flipH="1">
            <a:off x="6976784" y="5458280"/>
            <a:ext cx="368215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6219931" y="4554073"/>
            <a:ext cx="627363" cy="592940"/>
            <a:chOff x="635336" y="4857277"/>
            <a:chExt cx="627363" cy="592940"/>
          </a:xfrm>
        </p:grpSpPr>
        <p:pic>
          <p:nvPicPr>
            <p:cNvPr id="59" name="pasted-image.pd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336" y="4857277"/>
              <a:ext cx="627363" cy="59294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60" name="组合 384"/>
            <p:cNvGrpSpPr/>
            <p:nvPr/>
          </p:nvGrpSpPr>
          <p:grpSpPr>
            <a:xfrm>
              <a:off x="763975" y="5030635"/>
              <a:ext cx="338440" cy="263802"/>
              <a:chOff x="11403384" y="-1648223"/>
              <a:chExt cx="613895" cy="506305"/>
            </a:xfrm>
            <a:solidFill>
              <a:srgbClr val="00B0F0"/>
            </a:solidFill>
          </p:grpSpPr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11403384" y="-1483674"/>
                <a:ext cx="493647" cy="341756"/>
              </a:xfrm>
              <a:custGeom>
                <a:avLst/>
                <a:gdLst/>
                <a:ahLst/>
                <a:cxnLst>
                  <a:cxn ang="0">
                    <a:pos x="100" y="78"/>
                  </a:cxn>
                  <a:cxn ang="0">
                    <a:pos x="100" y="78"/>
                  </a:cxn>
                  <a:cxn ang="0">
                    <a:pos x="90" y="78"/>
                  </a:cxn>
                  <a:cxn ang="0">
                    <a:pos x="80" y="74"/>
                  </a:cxn>
                  <a:cxn ang="0">
                    <a:pos x="72" y="70"/>
                  </a:cxn>
                  <a:cxn ang="0">
                    <a:pos x="66" y="64"/>
                  </a:cxn>
                  <a:cxn ang="0">
                    <a:pos x="66" y="64"/>
                  </a:cxn>
                  <a:cxn ang="0">
                    <a:pos x="60" y="58"/>
                  </a:cxn>
                  <a:cxn ang="0">
                    <a:pos x="56" y="52"/>
                  </a:cxn>
                  <a:cxn ang="0">
                    <a:pos x="52" y="36"/>
                  </a:cxn>
                  <a:cxn ang="0">
                    <a:pos x="72" y="36"/>
                  </a:cxn>
                  <a:cxn ang="0">
                    <a:pos x="36" y="0"/>
                  </a:cxn>
                  <a:cxn ang="0">
                    <a:pos x="0" y="36"/>
                  </a:cxn>
                  <a:cxn ang="0">
                    <a:pos x="20" y="36"/>
                  </a:cxn>
                  <a:cxn ang="0">
                    <a:pos x="20" y="36"/>
                  </a:cxn>
                  <a:cxn ang="0">
                    <a:pos x="22" y="50"/>
                  </a:cxn>
                  <a:cxn ang="0">
                    <a:pos x="28" y="64"/>
                  </a:cxn>
                  <a:cxn ang="0">
                    <a:pos x="34" y="76"/>
                  </a:cxn>
                  <a:cxn ang="0">
                    <a:pos x="44" y="86"/>
                  </a:cxn>
                  <a:cxn ang="0">
                    <a:pos x="44" y="86"/>
                  </a:cxn>
                  <a:cxn ang="0">
                    <a:pos x="56" y="96"/>
                  </a:cxn>
                  <a:cxn ang="0">
                    <a:pos x="68" y="102"/>
                  </a:cxn>
                  <a:cxn ang="0">
                    <a:pos x="84" y="108"/>
                  </a:cxn>
                  <a:cxn ang="0">
                    <a:pos x="100" y="108"/>
                  </a:cxn>
                  <a:cxn ang="0">
                    <a:pos x="100" y="108"/>
                  </a:cxn>
                  <a:cxn ang="0">
                    <a:pos x="114" y="108"/>
                  </a:cxn>
                  <a:cxn ang="0">
                    <a:pos x="130" y="104"/>
                  </a:cxn>
                  <a:cxn ang="0">
                    <a:pos x="144" y="96"/>
                  </a:cxn>
                  <a:cxn ang="0">
                    <a:pos x="156" y="86"/>
                  </a:cxn>
                  <a:cxn ang="0">
                    <a:pos x="134" y="64"/>
                  </a:cxn>
                  <a:cxn ang="0">
                    <a:pos x="134" y="64"/>
                  </a:cxn>
                  <a:cxn ang="0">
                    <a:pos x="126" y="70"/>
                  </a:cxn>
                  <a:cxn ang="0">
                    <a:pos x="118" y="74"/>
                  </a:cxn>
                  <a:cxn ang="0">
                    <a:pos x="108" y="78"/>
                  </a:cxn>
                  <a:cxn ang="0">
                    <a:pos x="100" y="78"/>
                  </a:cxn>
                  <a:cxn ang="0">
                    <a:pos x="100" y="78"/>
                  </a:cxn>
                </a:cxnLst>
                <a:rect l="0" t="0" r="r" b="b"/>
                <a:pathLst>
                  <a:path w="156" h="108">
                    <a:moveTo>
                      <a:pt x="100" y="78"/>
                    </a:moveTo>
                    <a:lnTo>
                      <a:pt x="100" y="78"/>
                    </a:lnTo>
                    <a:lnTo>
                      <a:pt x="90" y="78"/>
                    </a:lnTo>
                    <a:lnTo>
                      <a:pt x="80" y="74"/>
                    </a:lnTo>
                    <a:lnTo>
                      <a:pt x="72" y="70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0" y="58"/>
                    </a:lnTo>
                    <a:lnTo>
                      <a:pt x="56" y="52"/>
                    </a:lnTo>
                    <a:lnTo>
                      <a:pt x="52" y="36"/>
                    </a:lnTo>
                    <a:lnTo>
                      <a:pt x="72" y="36"/>
                    </a:lnTo>
                    <a:lnTo>
                      <a:pt x="36" y="0"/>
                    </a:lnTo>
                    <a:lnTo>
                      <a:pt x="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2" y="50"/>
                    </a:lnTo>
                    <a:lnTo>
                      <a:pt x="28" y="64"/>
                    </a:lnTo>
                    <a:lnTo>
                      <a:pt x="34" y="76"/>
                    </a:lnTo>
                    <a:lnTo>
                      <a:pt x="44" y="86"/>
                    </a:lnTo>
                    <a:lnTo>
                      <a:pt x="44" y="86"/>
                    </a:lnTo>
                    <a:lnTo>
                      <a:pt x="56" y="96"/>
                    </a:lnTo>
                    <a:lnTo>
                      <a:pt x="68" y="102"/>
                    </a:lnTo>
                    <a:lnTo>
                      <a:pt x="84" y="108"/>
                    </a:lnTo>
                    <a:lnTo>
                      <a:pt x="100" y="108"/>
                    </a:lnTo>
                    <a:lnTo>
                      <a:pt x="100" y="108"/>
                    </a:lnTo>
                    <a:lnTo>
                      <a:pt x="114" y="108"/>
                    </a:lnTo>
                    <a:lnTo>
                      <a:pt x="130" y="104"/>
                    </a:lnTo>
                    <a:lnTo>
                      <a:pt x="144" y="96"/>
                    </a:lnTo>
                    <a:lnTo>
                      <a:pt x="156" y="86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26" y="70"/>
                    </a:lnTo>
                    <a:lnTo>
                      <a:pt x="118" y="74"/>
                    </a:lnTo>
                    <a:lnTo>
                      <a:pt x="108" y="78"/>
                    </a:lnTo>
                    <a:lnTo>
                      <a:pt x="100" y="78"/>
                    </a:lnTo>
                    <a:lnTo>
                      <a:pt x="100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11542618" y="-1648223"/>
                <a:ext cx="474661" cy="322769"/>
              </a:xfrm>
              <a:custGeom>
                <a:avLst/>
                <a:gdLst/>
                <a:ahLst/>
                <a:cxnLst>
                  <a:cxn ang="0">
                    <a:pos x="22" y="44"/>
                  </a:cxn>
                  <a:cxn ang="0">
                    <a:pos x="22" y="44"/>
                  </a:cxn>
                  <a:cxn ang="0">
                    <a:pos x="28" y="38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4" y="30"/>
                  </a:cxn>
                  <a:cxn ang="0">
                    <a:pos x="54" y="30"/>
                  </a:cxn>
                  <a:cxn ang="0">
                    <a:pos x="62" y="30"/>
                  </a:cxn>
                  <a:cxn ang="0">
                    <a:pos x="70" y="32"/>
                  </a:cxn>
                  <a:cxn ang="0">
                    <a:pos x="78" y="36"/>
                  </a:cxn>
                  <a:cxn ang="0">
                    <a:pos x="84" y="40"/>
                  </a:cxn>
                  <a:cxn ang="0">
                    <a:pos x="90" y="46"/>
                  </a:cxn>
                  <a:cxn ang="0">
                    <a:pos x="96" y="54"/>
                  </a:cxn>
                  <a:cxn ang="0">
                    <a:pos x="98" y="62"/>
                  </a:cxn>
                  <a:cxn ang="0">
                    <a:pos x="100" y="70"/>
                  </a:cxn>
                  <a:cxn ang="0">
                    <a:pos x="82" y="70"/>
                  </a:cxn>
                  <a:cxn ang="0">
                    <a:pos x="118" y="102"/>
                  </a:cxn>
                  <a:cxn ang="0">
                    <a:pos x="150" y="68"/>
                  </a:cxn>
                  <a:cxn ang="0">
                    <a:pos x="130" y="68"/>
                  </a:cxn>
                  <a:cxn ang="0">
                    <a:pos x="130" y="68"/>
                  </a:cxn>
                  <a:cxn ang="0">
                    <a:pos x="126" y="54"/>
                  </a:cxn>
                  <a:cxn ang="0">
                    <a:pos x="122" y="40"/>
                  </a:cxn>
                  <a:cxn ang="0">
                    <a:pos x="114" y="30"/>
                  </a:cxn>
                  <a:cxn ang="0">
                    <a:pos x="104" y="20"/>
                  </a:cxn>
                  <a:cxn ang="0">
                    <a:pos x="94" y="10"/>
                  </a:cxn>
                  <a:cxn ang="0">
                    <a:pos x="80" y="6"/>
                  </a:cxn>
                  <a:cxn ang="0">
                    <a:pos x="66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8" y="4"/>
                  </a:cxn>
                  <a:cxn ang="0">
                    <a:pos x="24" y="8"/>
                  </a:cxn>
                  <a:cxn ang="0">
                    <a:pos x="12" y="16"/>
                  </a:cxn>
                  <a:cxn ang="0">
                    <a:pos x="0" y="26"/>
                  </a:cxn>
                  <a:cxn ang="0">
                    <a:pos x="22" y="44"/>
                  </a:cxn>
                </a:cxnLst>
                <a:rect l="0" t="0" r="r" b="b"/>
                <a:pathLst>
                  <a:path w="150" h="102">
                    <a:moveTo>
                      <a:pt x="22" y="44"/>
                    </a:moveTo>
                    <a:lnTo>
                      <a:pt x="22" y="44"/>
                    </a:lnTo>
                    <a:lnTo>
                      <a:pt x="28" y="38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2" y="30"/>
                    </a:lnTo>
                    <a:lnTo>
                      <a:pt x="70" y="32"/>
                    </a:lnTo>
                    <a:lnTo>
                      <a:pt x="78" y="36"/>
                    </a:lnTo>
                    <a:lnTo>
                      <a:pt x="84" y="40"/>
                    </a:lnTo>
                    <a:lnTo>
                      <a:pt x="90" y="46"/>
                    </a:lnTo>
                    <a:lnTo>
                      <a:pt x="96" y="54"/>
                    </a:lnTo>
                    <a:lnTo>
                      <a:pt x="98" y="62"/>
                    </a:lnTo>
                    <a:lnTo>
                      <a:pt x="100" y="70"/>
                    </a:lnTo>
                    <a:lnTo>
                      <a:pt x="82" y="70"/>
                    </a:lnTo>
                    <a:lnTo>
                      <a:pt x="118" y="102"/>
                    </a:lnTo>
                    <a:lnTo>
                      <a:pt x="150" y="68"/>
                    </a:lnTo>
                    <a:lnTo>
                      <a:pt x="130" y="68"/>
                    </a:lnTo>
                    <a:lnTo>
                      <a:pt x="130" y="68"/>
                    </a:lnTo>
                    <a:lnTo>
                      <a:pt x="126" y="54"/>
                    </a:lnTo>
                    <a:lnTo>
                      <a:pt x="122" y="40"/>
                    </a:lnTo>
                    <a:lnTo>
                      <a:pt x="114" y="30"/>
                    </a:lnTo>
                    <a:lnTo>
                      <a:pt x="104" y="20"/>
                    </a:lnTo>
                    <a:lnTo>
                      <a:pt x="94" y="10"/>
                    </a:lnTo>
                    <a:lnTo>
                      <a:pt x="80" y="6"/>
                    </a:lnTo>
                    <a:lnTo>
                      <a:pt x="66" y="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2" y="16"/>
                    </a:lnTo>
                    <a:lnTo>
                      <a:pt x="0" y="26"/>
                    </a:lnTo>
                    <a:lnTo>
                      <a:pt x="22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219932" y="2950099"/>
            <a:ext cx="627363" cy="592940"/>
            <a:chOff x="669180" y="3601145"/>
            <a:chExt cx="627363" cy="592940"/>
          </a:xfrm>
        </p:grpSpPr>
        <p:pic>
          <p:nvPicPr>
            <p:cNvPr id="64" name="pasted-image.pd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180" y="3601145"/>
              <a:ext cx="627363" cy="59294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65" name="Freeform 63"/>
            <p:cNvSpPr>
              <a:spLocks/>
            </p:cNvSpPr>
            <p:nvPr/>
          </p:nvSpPr>
          <p:spPr bwMode="auto">
            <a:xfrm rot="9188981">
              <a:off x="813176" y="3703669"/>
              <a:ext cx="298126" cy="372305"/>
            </a:xfrm>
            <a:custGeom>
              <a:avLst/>
              <a:gdLst/>
              <a:ahLst/>
              <a:cxnLst>
                <a:cxn ang="0">
                  <a:pos x="4913" y="0"/>
                </a:cxn>
                <a:cxn ang="0">
                  <a:pos x="11380" y="9251"/>
                </a:cxn>
                <a:cxn ang="0">
                  <a:pos x="8661" y="9251"/>
                </a:cxn>
                <a:cxn ang="0">
                  <a:pos x="8667" y="9270"/>
                </a:cxn>
                <a:cxn ang="0">
                  <a:pos x="4712" y="9270"/>
                </a:cxn>
                <a:cxn ang="0">
                  <a:pos x="6491" y="16420"/>
                </a:cxn>
                <a:cxn ang="0">
                  <a:pos x="0" y="7132"/>
                </a:cxn>
                <a:cxn ang="0">
                  <a:pos x="6689" y="7132"/>
                </a:cxn>
                <a:cxn ang="0">
                  <a:pos x="4913" y="0"/>
                </a:cxn>
              </a:cxnLst>
              <a:rect l="0" t="0" r="r" b="b"/>
              <a:pathLst>
                <a:path w="11380" h="16420">
                  <a:moveTo>
                    <a:pt x="4913" y="0"/>
                  </a:moveTo>
                  <a:lnTo>
                    <a:pt x="11380" y="9251"/>
                  </a:lnTo>
                  <a:lnTo>
                    <a:pt x="8661" y="9251"/>
                  </a:lnTo>
                  <a:lnTo>
                    <a:pt x="8667" y="9270"/>
                  </a:lnTo>
                  <a:lnTo>
                    <a:pt x="4712" y="9270"/>
                  </a:lnTo>
                  <a:lnTo>
                    <a:pt x="6491" y="16420"/>
                  </a:lnTo>
                  <a:lnTo>
                    <a:pt x="0" y="7132"/>
                  </a:lnTo>
                  <a:lnTo>
                    <a:pt x="6689" y="7132"/>
                  </a:lnTo>
                  <a:lnTo>
                    <a:pt x="4913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208353" y="1423572"/>
            <a:ext cx="627363" cy="592940"/>
            <a:chOff x="643059" y="2232802"/>
            <a:chExt cx="627363" cy="592940"/>
          </a:xfrm>
        </p:grpSpPr>
        <p:grpSp>
          <p:nvGrpSpPr>
            <p:cNvPr id="67" name="组合 107"/>
            <p:cNvGrpSpPr/>
            <p:nvPr/>
          </p:nvGrpSpPr>
          <p:grpSpPr>
            <a:xfrm>
              <a:off x="772246" y="2360806"/>
              <a:ext cx="356499" cy="336930"/>
              <a:chOff x="13493750" y="2724150"/>
              <a:chExt cx="254000" cy="254000"/>
            </a:xfrm>
            <a:solidFill>
              <a:srgbClr val="00B0F0"/>
            </a:solidFill>
          </p:grpSpPr>
          <p:sp>
            <p:nvSpPr>
              <p:cNvPr id="69" name="Freeform 122"/>
              <p:cNvSpPr>
                <a:spLocks/>
              </p:cNvSpPr>
              <p:nvPr/>
            </p:nvSpPr>
            <p:spPr bwMode="auto">
              <a:xfrm>
                <a:off x="13636625" y="2863850"/>
                <a:ext cx="107950" cy="114300"/>
              </a:xfrm>
              <a:custGeom>
                <a:avLst/>
                <a:gdLst/>
                <a:ahLst/>
                <a:cxnLst>
                  <a:cxn ang="0">
                    <a:pos x="68" y="8"/>
                  </a:cxn>
                  <a:cxn ang="0">
                    <a:pos x="68" y="8"/>
                  </a:cxn>
                  <a:cxn ang="0">
                    <a:pos x="64" y="14"/>
                  </a:cxn>
                  <a:cxn ang="0">
                    <a:pos x="60" y="16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0" y="36"/>
                  </a:cxn>
                  <a:cxn ang="0">
                    <a:pos x="18" y="72"/>
                  </a:cxn>
                  <a:cxn ang="0">
                    <a:pos x="18" y="52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40" y="52"/>
                  </a:cxn>
                  <a:cxn ang="0">
                    <a:pos x="42" y="52"/>
                  </a:cxn>
                  <a:cxn ang="0">
                    <a:pos x="46" y="48"/>
                  </a:cxn>
                  <a:cxn ang="0">
                    <a:pos x="52" y="44"/>
                  </a:cxn>
                  <a:cxn ang="0">
                    <a:pos x="56" y="36"/>
                  </a:cxn>
                  <a:cxn ang="0">
                    <a:pos x="62" y="24"/>
                  </a:cxn>
                  <a:cxn ang="0">
                    <a:pos x="68" y="8"/>
                  </a:cxn>
                  <a:cxn ang="0">
                    <a:pos x="68" y="8"/>
                  </a:cxn>
                </a:cxnLst>
                <a:rect l="0" t="0" r="r" b="b"/>
                <a:pathLst>
                  <a:path w="68" h="72">
                    <a:moveTo>
                      <a:pt x="68" y="8"/>
                    </a:moveTo>
                    <a:lnTo>
                      <a:pt x="68" y="8"/>
                    </a:lnTo>
                    <a:lnTo>
                      <a:pt x="64" y="14"/>
                    </a:lnTo>
                    <a:lnTo>
                      <a:pt x="60" y="16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8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2" y="52"/>
                    </a:lnTo>
                    <a:lnTo>
                      <a:pt x="46" y="48"/>
                    </a:lnTo>
                    <a:lnTo>
                      <a:pt x="52" y="44"/>
                    </a:lnTo>
                    <a:lnTo>
                      <a:pt x="56" y="36"/>
                    </a:lnTo>
                    <a:lnTo>
                      <a:pt x="62" y="24"/>
                    </a:lnTo>
                    <a:lnTo>
                      <a:pt x="68" y="8"/>
                    </a:ln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0" name="Freeform 123"/>
              <p:cNvSpPr>
                <a:spLocks/>
              </p:cNvSpPr>
              <p:nvPr/>
            </p:nvSpPr>
            <p:spPr bwMode="auto">
              <a:xfrm>
                <a:off x="13668375" y="2790825"/>
                <a:ext cx="79375" cy="9207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0" y="0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48" y="34"/>
                  </a:cxn>
                  <a:cxn ang="0">
                    <a:pos x="50" y="40"/>
                  </a:cxn>
                  <a:cxn ang="0">
                    <a:pos x="48" y="46"/>
                  </a:cxn>
                  <a:cxn ang="0">
                    <a:pos x="46" y="50"/>
                  </a:cxn>
                  <a:cxn ang="0">
                    <a:pos x="42" y="54"/>
                  </a:cxn>
                  <a:cxn ang="0">
                    <a:pos x="42" y="54"/>
                  </a:cxn>
                  <a:cxn ang="0">
                    <a:pos x="38" y="56"/>
                  </a:cxn>
                  <a:cxn ang="0">
                    <a:pos x="32" y="58"/>
                  </a:cxn>
                  <a:cxn ang="0">
                    <a:pos x="26" y="54"/>
                  </a:cxn>
                  <a:cxn ang="0">
                    <a:pos x="20" y="52"/>
                  </a:cxn>
                  <a:cxn ang="0">
                    <a:pos x="18" y="50"/>
                  </a:cxn>
                  <a:cxn ang="0">
                    <a:pos x="0" y="18"/>
                  </a:cxn>
                </a:cxnLst>
                <a:rect l="0" t="0" r="r" b="b"/>
                <a:pathLst>
                  <a:path w="50" h="58">
                    <a:moveTo>
                      <a:pt x="0" y="18"/>
                    </a:moveTo>
                    <a:lnTo>
                      <a:pt x="30" y="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50" y="40"/>
                    </a:lnTo>
                    <a:lnTo>
                      <a:pt x="48" y="46"/>
                    </a:lnTo>
                    <a:lnTo>
                      <a:pt x="46" y="50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38" y="56"/>
                    </a:lnTo>
                    <a:lnTo>
                      <a:pt x="32" y="58"/>
                    </a:lnTo>
                    <a:lnTo>
                      <a:pt x="26" y="54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1" name="Freeform 124"/>
              <p:cNvSpPr>
                <a:spLocks/>
              </p:cNvSpPr>
              <p:nvPr/>
            </p:nvSpPr>
            <p:spPr bwMode="auto">
              <a:xfrm>
                <a:off x="13493750" y="2816225"/>
                <a:ext cx="98425" cy="120650"/>
              </a:xfrm>
              <a:custGeom>
                <a:avLst/>
                <a:gdLst/>
                <a:ahLst/>
                <a:cxnLst>
                  <a:cxn ang="0">
                    <a:pos x="28" y="76"/>
                  </a:cxn>
                  <a:cxn ang="0">
                    <a:pos x="28" y="76"/>
                  </a:cxn>
                  <a:cxn ang="0">
                    <a:pos x="26" y="68"/>
                  </a:cxn>
                  <a:cxn ang="0">
                    <a:pos x="26" y="64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46" y="26"/>
                  </a:cxn>
                  <a:cxn ang="0">
                    <a:pos x="62" y="36"/>
                  </a:cxn>
                  <a:cxn ang="0">
                    <a:pos x="40" y="2"/>
                  </a:cxn>
                  <a:cxn ang="0">
                    <a:pos x="0" y="0"/>
                  </a:cxn>
                  <a:cxn ang="0">
                    <a:pos x="16" y="10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4" y="36"/>
                  </a:cxn>
                  <a:cxn ang="0">
                    <a:pos x="6" y="42"/>
                  </a:cxn>
                  <a:cxn ang="0">
                    <a:pos x="10" y="52"/>
                  </a:cxn>
                  <a:cxn ang="0">
                    <a:pos x="18" y="62"/>
                  </a:cxn>
                  <a:cxn ang="0">
                    <a:pos x="28" y="76"/>
                  </a:cxn>
                  <a:cxn ang="0">
                    <a:pos x="28" y="76"/>
                  </a:cxn>
                </a:cxnLst>
                <a:rect l="0" t="0" r="r" b="b"/>
                <a:pathLst>
                  <a:path w="62" h="76">
                    <a:moveTo>
                      <a:pt x="28" y="76"/>
                    </a:moveTo>
                    <a:lnTo>
                      <a:pt x="28" y="76"/>
                    </a:lnTo>
                    <a:lnTo>
                      <a:pt x="26" y="68"/>
                    </a:lnTo>
                    <a:lnTo>
                      <a:pt x="26" y="64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46" y="26"/>
                    </a:lnTo>
                    <a:lnTo>
                      <a:pt x="62" y="36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16" y="10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2"/>
                    </a:lnTo>
                    <a:lnTo>
                      <a:pt x="10" y="52"/>
                    </a:lnTo>
                    <a:lnTo>
                      <a:pt x="18" y="62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2" name="Freeform 125"/>
              <p:cNvSpPr>
                <a:spLocks/>
              </p:cNvSpPr>
              <p:nvPr/>
            </p:nvSpPr>
            <p:spPr bwMode="auto">
              <a:xfrm>
                <a:off x="13547725" y="2898775"/>
                <a:ext cx="85725" cy="5397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34"/>
                  </a:cxn>
                  <a:cxn ang="0">
                    <a:pos x="18" y="34"/>
                  </a:cxn>
                  <a:cxn ang="0">
                    <a:pos x="18" y="34"/>
                  </a:cxn>
                  <a:cxn ang="0">
                    <a:pos x="14" y="34"/>
                  </a:cxn>
                  <a:cxn ang="0">
                    <a:pos x="10" y="32"/>
                  </a:cxn>
                  <a:cxn ang="0">
                    <a:pos x="4" y="26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4">
                    <a:moveTo>
                      <a:pt x="54" y="0"/>
                    </a:moveTo>
                    <a:lnTo>
                      <a:pt x="54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3" name="Freeform 126"/>
              <p:cNvSpPr>
                <a:spLocks/>
              </p:cNvSpPr>
              <p:nvPr/>
            </p:nvSpPr>
            <p:spPr bwMode="auto">
              <a:xfrm>
                <a:off x="13592175" y="2724150"/>
                <a:ext cx="127000" cy="793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12" y="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34" y="42"/>
                  </a:cxn>
                  <a:cxn ang="0">
                    <a:pos x="18" y="50"/>
                  </a:cxn>
                  <a:cxn ang="0">
                    <a:pos x="58" y="48"/>
                  </a:cxn>
                  <a:cxn ang="0">
                    <a:pos x="80" y="16"/>
                  </a:cxn>
                  <a:cxn ang="0">
                    <a:pos x="64" y="24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40" y="2"/>
                  </a:cxn>
                  <a:cxn ang="0">
                    <a:pos x="30" y="0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80" h="50">
                    <a:moveTo>
                      <a:pt x="0" y="2"/>
                    </a:moveTo>
                    <a:lnTo>
                      <a:pt x="0" y="2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34" y="42"/>
                    </a:lnTo>
                    <a:lnTo>
                      <a:pt x="18" y="50"/>
                    </a:lnTo>
                    <a:lnTo>
                      <a:pt x="58" y="48"/>
                    </a:lnTo>
                    <a:lnTo>
                      <a:pt x="80" y="16"/>
                    </a:lnTo>
                    <a:lnTo>
                      <a:pt x="64" y="24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4" name="Freeform 127"/>
              <p:cNvSpPr>
                <a:spLocks/>
              </p:cNvSpPr>
              <p:nvPr/>
            </p:nvSpPr>
            <p:spPr bwMode="auto">
              <a:xfrm>
                <a:off x="13531850" y="2733675"/>
                <a:ext cx="79375" cy="88900"/>
              </a:xfrm>
              <a:custGeom>
                <a:avLst/>
                <a:gdLst/>
                <a:ahLst/>
                <a:cxnLst>
                  <a:cxn ang="0">
                    <a:pos x="30" y="56"/>
                  </a:cxn>
                  <a:cxn ang="0">
                    <a:pos x="0" y="40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20" y="6"/>
                  </a:cxn>
                  <a:cxn ang="0">
                    <a:pos x="24" y="2"/>
                  </a:cxn>
                  <a:cxn ang="0">
                    <a:pos x="32" y="0"/>
                  </a:cxn>
                  <a:cxn ang="0">
                    <a:pos x="36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50" y="16"/>
                  </a:cxn>
                  <a:cxn ang="0">
                    <a:pos x="50" y="22"/>
                  </a:cxn>
                  <a:cxn ang="0">
                    <a:pos x="48" y="24"/>
                  </a:cxn>
                  <a:cxn ang="0">
                    <a:pos x="30" y="56"/>
                  </a:cxn>
                </a:cxnLst>
                <a:rect l="0" t="0" r="r" b="b"/>
                <a:pathLst>
                  <a:path w="50" h="56">
                    <a:moveTo>
                      <a:pt x="30" y="56"/>
                    </a:moveTo>
                    <a:lnTo>
                      <a:pt x="0" y="4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50" y="16"/>
                    </a:lnTo>
                    <a:lnTo>
                      <a:pt x="50" y="22"/>
                    </a:lnTo>
                    <a:lnTo>
                      <a:pt x="48" y="24"/>
                    </a:lnTo>
                    <a:lnTo>
                      <a:pt x="3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</p:grpSp>
        <p:pic>
          <p:nvPicPr>
            <p:cNvPr id="68" name="pasted-image.pd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059" y="2232802"/>
              <a:ext cx="627363" cy="59294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76" name="矩形 75"/>
          <p:cNvSpPr/>
          <p:nvPr/>
        </p:nvSpPr>
        <p:spPr>
          <a:xfrm>
            <a:off x="6857522" y="4157458"/>
            <a:ext cx="5232877" cy="7932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600" dirty="0">
                <a:latin typeface="Huawei Sans" panose="020C0503030203020204" pitchFamily="34" charset="0"/>
              </a:rPr>
              <a:t>Предусмотрен широкий спектр эффективных механизмов резервного копирования и аварийного восстановления, которые обеспечат непрерывность бизнес-процессов и защиту данных.</a:t>
            </a:r>
          </a:p>
        </p:txBody>
      </p:sp>
      <p:sp>
        <p:nvSpPr>
          <p:cNvPr id="3" name="矩形 2"/>
          <p:cNvSpPr/>
          <p:nvPr/>
        </p:nvSpPr>
        <p:spPr>
          <a:xfrm>
            <a:off x="1503918" y="5504621"/>
            <a:ext cx="312938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fontAlgn="ctr"/>
            <a:r>
              <a:rPr lang="ru-RU" dirty="0">
                <a:latin typeface="Huawei Sans" panose="020C0503030203020204" pitchFamily="34" charset="0"/>
              </a:rPr>
              <a:t>Гибридная </a:t>
            </a:r>
            <a:r>
              <a:rPr lang="ru-RU" dirty="0" err="1">
                <a:latin typeface="Huawei Sans" panose="020C0503030203020204" pitchFamily="34" charset="0"/>
              </a:rPr>
              <a:t>флеш</a:t>
            </a:r>
            <a:r>
              <a:rPr lang="ru-RU" dirty="0">
                <a:latin typeface="Huawei Sans" panose="020C0503030203020204" pitchFamily="34" charset="0"/>
              </a:rPr>
              <a:t>-система хранения </a:t>
            </a:r>
            <a:r>
              <a:rPr lang="ru-RU" dirty="0" smtClean="0">
                <a:latin typeface="Huawei Sans" panose="020C0503030203020204" pitchFamily="34" charset="0"/>
              </a:rPr>
              <a:t>данных</a:t>
            </a:r>
            <a:br>
              <a:rPr lang="ru-RU" dirty="0" smtClean="0">
                <a:latin typeface="Huawei Sans" panose="020C0503030203020204" pitchFamily="34" charset="0"/>
              </a:rPr>
            </a:br>
            <a:r>
              <a:rPr lang="ru-RU" dirty="0" smtClean="0">
                <a:latin typeface="Huawei Sans" panose="020C0503030203020204" pitchFamily="34" charset="0"/>
              </a:rPr>
              <a:t> </a:t>
            </a:r>
            <a:r>
              <a:rPr lang="ru-RU" dirty="0">
                <a:latin typeface="Huawei Sans" panose="020C0503030203020204" pitchFamily="34" charset="0"/>
              </a:rPr>
              <a:t>Huawei </a:t>
            </a:r>
            <a:r>
              <a:rPr lang="ru-RU" dirty="0" err="1">
                <a:latin typeface="Huawei Sans" panose="020C0503030203020204" pitchFamily="34" charset="0"/>
              </a:rPr>
              <a:t>OceanStor</a:t>
            </a:r>
            <a:endParaRPr lang="ru-RU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838" y="277364"/>
            <a:ext cx="10728325" cy="497095"/>
          </a:xfrm>
        </p:spPr>
        <p:txBody>
          <a:bodyPr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Примеры моделей устройств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65231" y="1604018"/>
            <a:ext cx="3204356" cy="1727302"/>
            <a:chOff x="1163452" y="2391835"/>
            <a:chExt cx="4620237" cy="2814299"/>
          </a:xfrm>
        </p:grpSpPr>
        <p:pic>
          <p:nvPicPr>
            <p:cNvPr id="5" name="Picture 2" descr="D:\work 2013\TR4A\效果图\3.5控制框_F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452" y="2391835"/>
              <a:ext cx="4603600" cy="829069"/>
            </a:xfrm>
            <a:prstGeom prst="rect">
              <a:avLst/>
            </a:prstGeom>
            <a:noFill/>
          </p:spPr>
        </p:pic>
        <p:pic>
          <p:nvPicPr>
            <p:cNvPr id="6" name="Picture 3" descr="D:\work 2013\TR4A\效果图\2.5磁盘框_F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453" y="3363943"/>
              <a:ext cx="4603599" cy="829219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452" y="4335089"/>
              <a:ext cx="4620237" cy="871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矩形 7"/>
          <p:cNvSpPr/>
          <p:nvPr/>
        </p:nvSpPr>
        <p:spPr>
          <a:xfrm>
            <a:off x="652218" y="1057549"/>
            <a:ext cx="5216020" cy="33855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ctr"/>
            <a:r>
              <a:rPr lang="ru-RU" sz="1600" dirty="0">
                <a:latin typeface="Huawei Sans" panose="020C0503030203020204" pitchFamily="34" charset="0"/>
              </a:rPr>
              <a:t>Устройство хранения данных высотой 2U, например гибридная </a:t>
            </a:r>
            <a:r>
              <a:rPr lang="ru-RU" sz="1600" dirty="0" err="1">
                <a:latin typeface="Huawei Sans" panose="020C0503030203020204" pitchFamily="34" charset="0"/>
              </a:rPr>
              <a:t>флеш</a:t>
            </a:r>
            <a:r>
              <a:rPr lang="ru-RU" sz="1600" dirty="0">
                <a:latin typeface="Huawei Sans" panose="020C0503030203020204" pitchFamily="34" charset="0"/>
              </a:rPr>
              <a:t>-система </a:t>
            </a:r>
            <a:r>
              <a:rPr lang="ru-RU" sz="1600" dirty="0" smtClean="0">
                <a:latin typeface="Huawei Sans" panose="020C0503030203020204" pitchFamily="34" charset="0"/>
              </a:rPr>
              <a:t/>
            </a:r>
            <a:br>
              <a:rPr lang="ru-RU" sz="1600" dirty="0" smtClean="0">
                <a:latin typeface="Huawei Sans" panose="020C0503030203020204" pitchFamily="34" charset="0"/>
              </a:rPr>
            </a:br>
            <a:r>
              <a:rPr lang="ru-RU" sz="1600" dirty="0" smtClean="0">
                <a:latin typeface="Huawei Sans" panose="020C0503030203020204" pitchFamily="34" charset="0"/>
              </a:rPr>
              <a:t>Huawei </a:t>
            </a:r>
            <a:r>
              <a:rPr lang="ru-RU" sz="1600" dirty="0" err="1">
                <a:latin typeface="Huawei Sans" panose="020C0503030203020204" pitchFamily="34" charset="0"/>
              </a:rPr>
              <a:t>OceanStor</a:t>
            </a:r>
            <a:r>
              <a:rPr lang="ru-RU" sz="1600" dirty="0">
                <a:latin typeface="Huawei Sans" panose="020C0503030203020204" pitchFamily="34" charset="0"/>
              </a:rPr>
              <a:t> 5110 V5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81899" y="4198146"/>
            <a:ext cx="3213585" cy="1783391"/>
            <a:chOff x="6960096" y="2210203"/>
            <a:chExt cx="3506536" cy="233364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0096" y="2210203"/>
              <a:ext cx="3488063" cy="68737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2222" y="3053999"/>
              <a:ext cx="3494410" cy="66873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0096" y="3884723"/>
              <a:ext cx="3459804" cy="659125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1111385" y="3617855"/>
            <a:ext cx="4841358" cy="33855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ctr"/>
            <a:r>
              <a:rPr lang="ru-RU" sz="1600" dirty="0">
                <a:latin typeface="Huawei Sans" panose="020C0503030203020204" pitchFamily="34" charset="0"/>
              </a:rPr>
              <a:t>Устройство хранения данных высотой 2U, например гибридная </a:t>
            </a:r>
            <a:r>
              <a:rPr lang="ru-RU" sz="1600" dirty="0" err="1">
                <a:latin typeface="Huawei Sans" panose="020C0503030203020204" pitchFamily="34" charset="0"/>
              </a:rPr>
              <a:t>флеш</a:t>
            </a:r>
            <a:r>
              <a:rPr lang="ru-RU" sz="1600" dirty="0">
                <a:latin typeface="Huawei Sans" panose="020C0503030203020204" pitchFamily="34" charset="0"/>
              </a:rPr>
              <a:t>-система </a:t>
            </a:r>
            <a:r>
              <a:rPr lang="ru-RU" sz="1600" dirty="0" smtClean="0">
                <a:latin typeface="Huawei Sans" panose="020C0503030203020204" pitchFamily="34" charset="0"/>
              </a:rPr>
              <a:t/>
            </a:r>
            <a:br>
              <a:rPr lang="ru-RU" sz="1600" dirty="0" smtClean="0">
                <a:latin typeface="Huawei Sans" panose="020C0503030203020204" pitchFamily="34" charset="0"/>
              </a:rPr>
            </a:br>
            <a:r>
              <a:rPr lang="ru-RU" sz="1600" dirty="0" smtClean="0">
                <a:latin typeface="Huawei Sans" panose="020C0503030203020204" pitchFamily="34" charset="0"/>
              </a:rPr>
              <a:t>Huawei </a:t>
            </a:r>
            <a:r>
              <a:rPr lang="ru-RU" sz="1600" dirty="0" err="1">
                <a:latin typeface="Huawei Sans" panose="020C0503030203020204" pitchFamily="34" charset="0"/>
              </a:rPr>
              <a:t>OceanStor</a:t>
            </a:r>
            <a:r>
              <a:rPr lang="ru-RU" sz="1600" dirty="0">
                <a:latin typeface="Huawei Sans" panose="020C0503030203020204" pitchFamily="34" charset="0"/>
              </a:rPr>
              <a:t> 5300 V5 </a:t>
            </a:r>
            <a:r>
              <a:rPr lang="ru-RU" sz="1600" dirty="0" err="1">
                <a:latin typeface="Huawei Sans" panose="020C0503030203020204" pitchFamily="34" charset="0"/>
              </a:rPr>
              <a:t>Kunpeng</a:t>
            </a:r>
            <a:endParaRPr lang="ru-RU" sz="1600" dirty="0">
              <a:latin typeface="Huawei Sans" panose="020C0503030203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059988" y="1512819"/>
            <a:ext cx="3310199" cy="1888032"/>
            <a:chOff x="6708068" y="1620208"/>
            <a:chExt cx="3988942" cy="188803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0670" y="2564905"/>
              <a:ext cx="3986340" cy="45763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8068" y="2107231"/>
              <a:ext cx="3988942" cy="44470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7316" y="1620208"/>
              <a:ext cx="3959693" cy="43955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37316" y="3053315"/>
              <a:ext cx="3959693" cy="454925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6075553" y="997805"/>
            <a:ext cx="5279068" cy="33855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ctr"/>
            <a:r>
              <a:rPr lang="ru-RU" sz="1600" dirty="0">
                <a:latin typeface="Huawei Sans" panose="020C0503030203020204" pitchFamily="34" charset="0"/>
              </a:rPr>
              <a:t>Устройство хранения данных высотой 2U, например гибридная </a:t>
            </a:r>
            <a:r>
              <a:rPr lang="ru-RU" sz="1600" dirty="0" err="1">
                <a:latin typeface="Huawei Sans" panose="020C0503030203020204" pitchFamily="34" charset="0"/>
              </a:rPr>
              <a:t>флеш</a:t>
            </a:r>
            <a:r>
              <a:rPr lang="ru-RU" sz="1600" dirty="0">
                <a:latin typeface="Huawei Sans" panose="020C0503030203020204" pitchFamily="34" charset="0"/>
              </a:rPr>
              <a:t>-система </a:t>
            </a:r>
            <a:r>
              <a:rPr lang="ru-RU" sz="1600" dirty="0" smtClean="0">
                <a:latin typeface="Huawei Sans" panose="020C0503030203020204" pitchFamily="34" charset="0"/>
              </a:rPr>
              <a:t/>
            </a:r>
            <a:br>
              <a:rPr lang="ru-RU" sz="1600" dirty="0" smtClean="0">
                <a:latin typeface="Huawei Sans" panose="020C0503030203020204" pitchFamily="34" charset="0"/>
              </a:rPr>
            </a:br>
            <a:r>
              <a:rPr lang="ru-RU" sz="1600" dirty="0" smtClean="0">
                <a:latin typeface="Huawei Sans" panose="020C0503030203020204" pitchFamily="34" charset="0"/>
              </a:rPr>
              <a:t>Huawei </a:t>
            </a:r>
            <a:r>
              <a:rPr lang="ru-RU" sz="1600" dirty="0" err="1">
                <a:latin typeface="Huawei Sans" panose="020C0503030203020204" pitchFamily="34" charset="0"/>
              </a:rPr>
              <a:t>OceanStor</a:t>
            </a:r>
            <a:r>
              <a:rPr lang="ru-RU" sz="1600" dirty="0">
                <a:latin typeface="Huawei Sans" panose="020C0503030203020204" pitchFamily="34" charset="0"/>
              </a:rPr>
              <a:t> 5600/5800 V5 </a:t>
            </a:r>
            <a:r>
              <a:rPr lang="ru-RU" sz="1600" dirty="0" err="1">
                <a:latin typeface="Huawei Sans" panose="020C0503030203020204" pitchFamily="34" charset="0"/>
              </a:rPr>
              <a:t>Kunpeng</a:t>
            </a:r>
            <a:endParaRPr lang="ru-RU" sz="1600" dirty="0">
              <a:latin typeface="Huawei Sans" panose="020C0503030203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288129" y="4177067"/>
            <a:ext cx="3082058" cy="1934958"/>
            <a:chOff x="7110868" y="3903388"/>
            <a:chExt cx="3330129" cy="248918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0116" y="3903388"/>
              <a:ext cx="3216264" cy="120234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10868" y="5149669"/>
              <a:ext cx="3330129" cy="1242899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6328335" y="3605992"/>
            <a:ext cx="5238823" cy="3693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ctr"/>
            <a:r>
              <a:rPr lang="ru-RU" sz="1600" dirty="0">
                <a:latin typeface="Huawei Sans" panose="020C0503030203020204" pitchFamily="34" charset="0"/>
              </a:rPr>
              <a:t>Устройство хранения данных высотой 4U, например гибридная </a:t>
            </a:r>
            <a:r>
              <a:rPr lang="ru-RU" sz="1600" dirty="0" err="1">
                <a:latin typeface="Huawei Sans" panose="020C0503030203020204" pitchFamily="34" charset="0"/>
              </a:rPr>
              <a:t>флеш</a:t>
            </a:r>
            <a:r>
              <a:rPr lang="ru-RU" sz="1600" dirty="0">
                <a:latin typeface="Huawei Sans" panose="020C0503030203020204" pitchFamily="34" charset="0"/>
              </a:rPr>
              <a:t>-система </a:t>
            </a:r>
            <a:r>
              <a:rPr lang="ru-RU" sz="1600" dirty="0" smtClean="0">
                <a:latin typeface="Huawei Sans" panose="020C0503030203020204" pitchFamily="34" charset="0"/>
              </a:rPr>
              <a:t/>
            </a:r>
            <a:br>
              <a:rPr lang="ru-RU" sz="1600" dirty="0" smtClean="0">
                <a:latin typeface="Huawei Sans" panose="020C0503030203020204" pitchFamily="34" charset="0"/>
              </a:rPr>
            </a:br>
            <a:r>
              <a:rPr lang="ru-RU" sz="1600" dirty="0" smtClean="0">
                <a:latin typeface="Huawei Sans" panose="020C0503030203020204" pitchFamily="34" charset="0"/>
              </a:rPr>
              <a:t>Huawei </a:t>
            </a:r>
            <a:r>
              <a:rPr lang="ru-RU" sz="1600" dirty="0" err="1">
                <a:latin typeface="Huawei Sans" panose="020C0503030203020204" pitchFamily="34" charset="0"/>
              </a:rPr>
              <a:t>OceanStor</a:t>
            </a:r>
            <a:r>
              <a:rPr lang="ru-RU" sz="1600" dirty="0">
                <a:latin typeface="Huawei Sans" panose="020C0503030203020204" pitchFamily="34" charset="0"/>
              </a:rPr>
              <a:t> 6800/18800 V5 </a:t>
            </a:r>
            <a:r>
              <a:rPr lang="ru-RU" sz="1600" dirty="0" err="1">
                <a:latin typeface="Huawei Sans" panose="020C0503030203020204" pitchFamily="34" charset="0"/>
              </a:rPr>
              <a:t>Kunpeng</a:t>
            </a:r>
            <a:endParaRPr lang="ru-RU" sz="1600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Конвергенция технологий хранения SAN и NAS</a:t>
            </a:r>
          </a:p>
        </p:txBody>
      </p:sp>
      <p:grpSp>
        <p:nvGrpSpPr>
          <p:cNvPr id="217" name="组合 216"/>
          <p:cNvGrpSpPr/>
          <p:nvPr/>
        </p:nvGrpSpPr>
        <p:grpSpPr>
          <a:xfrm>
            <a:off x="626497" y="1826655"/>
            <a:ext cx="5582933" cy="2750053"/>
            <a:chOff x="779559" y="2241231"/>
            <a:chExt cx="5230726" cy="2518519"/>
          </a:xfrm>
        </p:grpSpPr>
        <p:grpSp>
          <p:nvGrpSpPr>
            <p:cNvPr id="4" name="组合 3"/>
            <p:cNvGrpSpPr/>
            <p:nvPr/>
          </p:nvGrpSpPr>
          <p:grpSpPr>
            <a:xfrm>
              <a:off x="779559" y="2241231"/>
              <a:ext cx="5230726" cy="2518519"/>
              <a:chOff x="325700" y="819097"/>
              <a:chExt cx="6896767" cy="3409630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4159694" y="1379794"/>
                <a:ext cx="3062165" cy="105896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1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>
                <a:off x="751650" y="819097"/>
                <a:ext cx="3285458" cy="45553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737" fontAlgn="ctr"/>
                <a:endParaRPr lang="en-US" altLang="zh-CN" sz="1199" b="1" dirty="0">
                  <a:solidFill>
                    <a:srgbClr val="F2F2F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746635" y="1394746"/>
                <a:ext cx="3271280" cy="104170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1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161293" y="1449015"/>
                <a:ext cx="2509296" cy="46627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737" fontAlgn="ctr"/>
                <a:r>
                  <a:rPr lang="ru-RU" sz="1599" b="1" dirty="0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Сервис блочного хранения</a:t>
                </a: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4160301" y="820865"/>
                <a:ext cx="3062166" cy="45553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737" fontAlgn="ctr"/>
                <a:endParaRPr lang="en-US" altLang="zh-CN" sz="1199" b="1" dirty="0">
                  <a:solidFill>
                    <a:srgbClr val="F2F2F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824513" y="3762346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 bwMode="auto">
              <a:xfrm>
                <a:off x="1870050" y="3762346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1161209" y="3762346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1515629" y="3762346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2245743" y="3765885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2600170" y="3758789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2979473" y="3758808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4014377" y="3758808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3305537" y="3758808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3670589" y="3758808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4379438" y="3762346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4765764" y="3755250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5829064" y="3755250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5120222" y="3755250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5474643" y="3755250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 bwMode="auto">
              <a:xfrm>
                <a:off x="6194123" y="3758789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6559174" y="3754769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6892335" y="3758309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828050" y="4010520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 bwMode="auto">
              <a:xfrm>
                <a:off x="1873589" y="4010520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 bwMode="auto">
              <a:xfrm>
                <a:off x="1164747" y="4010520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1519168" y="4010520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2238648" y="4014059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2593076" y="4006962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2972378" y="4006981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4017916" y="4006981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3309075" y="4006981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3663496" y="4006981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4382976" y="4010520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4758669" y="4003422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5832602" y="4003422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5123761" y="4003422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 bwMode="auto">
              <a:xfrm>
                <a:off x="5478181" y="4003422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6197661" y="4006962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6552079" y="4002943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6895874" y="4006482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828050" y="3510614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1873589" y="3510614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1164747" y="3510614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1519168" y="3510614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2238648" y="3514153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 bwMode="auto">
              <a:xfrm>
                <a:off x="2593076" y="3507056"/>
                <a:ext cx="223284" cy="180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2972378" y="3507075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 bwMode="auto">
              <a:xfrm>
                <a:off x="4017916" y="3507075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 bwMode="auto">
              <a:xfrm>
                <a:off x="3309075" y="3507075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3663496" y="3507075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 bwMode="auto">
              <a:xfrm>
                <a:off x="4382976" y="3510614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 bwMode="auto">
              <a:xfrm>
                <a:off x="4769302" y="3503517"/>
                <a:ext cx="223284" cy="1808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5832602" y="3503517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5123761" y="3503517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5478181" y="3503517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6197661" y="3507056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6552079" y="3503037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6895874" y="3506576"/>
                <a:ext cx="223284" cy="18080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 bwMode="auto">
              <a:xfrm>
                <a:off x="767902" y="3438770"/>
                <a:ext cx="2126512" cy="782879"/>
              </a:xfrm>
              <a:prstGeom prst="rect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 bwMode="auto">
              <a:xfrm>
                <a:off x="2908675" y="3442309"/>
                <a:ext cx="2126512" cy="782879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5049445" y="3445848"/>
                <a:ext cx="2126512" cy="782879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/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7" name="流程图: 磁盘 66"/>
              <p:cNvSpPr/>
              <p:nvPr/>
            </p:nvSpPr>
            <p:spPr bwMode="auto">
              <a:xfrm>
                <a:off x="746518" y="2563408"/>
                <a:ext cx="6464710" cy="741662"/>
              </a:xfrm>
              <a:prstGeom prst="flowChartMagneticDisk">
                <a:avLst/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737" font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799" b="1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325700" y="2792555"/>
                <a:ext cx="5123586" cy="4195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3737" fontAlgn="ctr"/>
                <a:r>
                  <a:rPr lang="ru-RU" sz="1599" b="1" dirty="0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                   Пул ресурсов хранения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4257656" y="1449890"/>
                <a:ext cx="2838160" cy="64653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6" tIns="45688" rIns="91376" bIns="4568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737" fontAlgn="ctr"/>
                <a:r>
                  <a:rPr lang="ru-RU" sz="1599" b="1" dirty="0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Сервис файлового хранения</a:t>
                </a:r>
              </a:p>
              <a:p>
                <a:pPr algn="ctr" defTabSz="913737" fontAlgn="ctr"/>
                <a:endParaRPr lang="en-US" altLang="zh-CN" sz="1599" b="1" dirty="0">
                  <a:solidFill>
                    <a:srgbClr val="F2F2F2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0" name="TextBox 70"/>
              <p:cNvSpPr txBox="1"/>
              <p:nvPr/>
            </p:nvSpPr>
            <p:spPr bwMode="auto">
              <a:xfrm>
                <a:off x="5140782" y="2848809"/>
                <a:ext cx="1313630" cy="32905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80086" tIns="40042" rIns="80086" bIns="40042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indent="-180844" defTabSz="913737" eaLnBrk="0" fontAlgn="ctr" hangingPunct="0">
                  <a:buClr>
                    <a:srgbClr val="777777"/>
                  </a:buClr>
                  <a:buSzPct val="60000"/>
                </a:pPr>
                <a:r>
                  <a:rPr lang="ru-RU" sz="1199" b="1">
                    <a:solidFill>
                      <a:schemeClr val="accent5">
                        <a:lumMod val="50000"/>
                      </a:schemeClr>
                    </a:solidFill>
                    <a:latin typeface="Huawei Sans" panose="020C0503030203020204" pitchFamily="34" charset="0"/>
                  </a:rPr>
                  <a:t>  RAID 2.0+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1537370" y="874879"/>
                <a:ext cx="2452191" cy="3814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3737" fontAlgn="ctr"/>
                <a:r>
                  <a:rPr lang="ru-RU" sz="1399" b="1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iSCSI/FC/FCoE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4506834" y="878415"/>
                <a:ext cx="2669123" cy="3814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3737" fontAlgn="ctr"/>
                <a:r>
                  <a:rPr lang="ru-RU" sz="1399" b="1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NFS/CIFS/FTP/HTTP</a:t>
                </a:r>
              </a:p>
            </p:txBody>
          </p:sp>
        </p:grpSp>
        <p:sp>
          <p:nvSpPr>
            <p:cNvPr id="73" name="左右箭头 72"/>
            <p:cNvSpPr/>
            <p:nvPr/>
          </p:nvSpPr>
          <p:spPr>
            <a:xfrm rot="5400000">
              <a:off x="2098155" y="3392554"/>
              <a:ext cx="503703" cy="215873"/>
            </a:xfrm>
            <a:prstGeom prst="left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913737" fontAlgn="ctr"/>
              <a:endParaRPr lang="en-US" altLang="zh-CN" sz="1799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74" name="左右箭头 73"/>
            <p:cNvSpPr/>
            <p:nvPr/>
          </p:nvSpPr>
          <p:spPr>
            <a:xfrm rot="5400000">
              <a:off x="4760589" y="3356197"/>
              <a:ext cx="503703" cy="215873"/>
            </a:xfrm>
            <a:prstGeom prst="left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913737" fontAlgn="ctr"/>
              <a:endParaRPr lang="en-US" altLang="zh-CN" sz="1799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</p:grpSp>
      <p:sp>
        <p:nvSpPr>
          <p:cNvPr id="75" name="TextBox 76"/>
          <p:cNvSpPr txBox="1"/>
          <p:nvPr/>
        </p:nvSpPr>
        <p:spPr>
          <a:xfrm>
            <a:off x="844910" y="5098730"/>
            <a:ext cx="546642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3737" fontAlgn="ctr"/>
            <a:r>
              <a:rPr lang="ru-RU" dirty="0">
                <a:solidFill>
                  <a:prstClr val="black"/>
                </a:solidFill>
                <a:latin typeface="Huawei Sans" panose="020C0503030203020204" pitchFamily="34" charset="0"/>
              </a:rPr>
              <a:t>Конвергенция ресурсов SAN и NAS </a:t>
            </a:r>
            <a:r>
              <a:rPr lang="ru-RU" dirty="0" smtClean="0">
                <a:solidFill>
                  <a:prstClr val="black"/>
                </a:solidFill>
                <a:latin typeface="Huawei Sans" panose="020C0503030203020204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Huawei Sans" panose="020C0503030203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Huawei Sans" panose="020C0503030203020204" pitchFamily="34" charset="0"/>
              </a:rPr>
              <a:t>с </a:t>
            </a:r>
            <a:r>
              <a:rPr lang="ru-RU" dirty="0">
                <a:solidFill>
                  <a:prstClr val="black"/>
                </a:solidFill>
                <a:latin typeface="Huawei Sans" panose="020C0503030203020204" pitchFamily="34" charset="0"/>
              </a:rPr>
              <a:t>использованием серии гибридных </a:t>
            </a:r>
            <a:r>
              <a:rPr lang="ru-RU" dirty="0" smtClean="0">
                <a:solidFill>
                  <a:prstClr val="black"/>
                </a:solidFill>
                <a:latin typeface="Huawei Sans" panose="020C0503030203020204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Huawei Sans" panose="020C0503030203020204" pitchFamily="34" charset="0"/>
              </a:rPr>
            </a:br>
            <a:r>
              <a:rPr lang="ru-RU" dirty="0" err="1" smtClean="0">
                <a:solidFill>
                  <a:prstClr val="black"/>
                </a:solidFill>
                <a:latin typeface="Huawei Sans" panose="020C0503030203020204" pitchFamily="34" charset="0"/>
              </a:rPr>
              <a:t>флеш</a:t>
            </a:r>
            <a:r>
              <a:rPr lang="ru-RU" dirty="0" smtClean="0">
                <a:solidFill>
                  <a:prstClr val="black"/>
                </a:solidFill>
                <a:latin typeface="Huawei Sans" panose="020C0503030203020204" pitchFamily="34" charset="0"/>
              </a:rPr>
              <a:t>-накопителей </a:t>
            </a:r>
            <a:r>
              <a:rPr lang="ru-RU" dirty="0">
                <a:solidFill>
                  <a:prstClr val="black"/>
                </a:solidFill>
                <a:latin typeface="Huawei Sans" panose="020C0503030203020204" pitchFamily="34" charset="0"/>
              </a:rPr>
              <a:t>Huawei </a:t>
            </a:r>
            <a:r>
              <a:rPr lang="ru-RU" dirty="0" err="1">
                <a:solidFill>
                  <a:prstClr val="black"/>
                </a:solidFill>
                <a:latin typeface="Huawei Sans" panose="020C0503030203020204" pitchFamily="34" charset="0"/>
              </a:rPr>
              <a:t>OceanStor</a:t>
            </a:r>
            <a:endParaRPr lang="ru-RU" dirty="0">
              <a:solidFill>
                <a:prstClr val="black"/>
              </a:solidFill>
              <a:latin typeface="Huawei Sans" panose="020C0503030203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7181970" y="1032559"/>
            <a:ext cx="3955771" cy="1967783"/>
            <a:chOff x="7115971" y="1513455"/>
            <a:chExt cx="3500852" cy="1676322"/>
          </a:xfrm>
        </p:grpSpPr>
        <p:sp>
          <p:nvSpPr>
            <p:cNvPr id="147" name="AutoShape 17"/>
            <p:cNvSpPr>
              <a:spLocks noChangeArrowheads="1"/>
            </p:cNvSpPr>
            <p:nvPr/>
          </p:nvSpPr>
          <p:spPr bwMode="gray">
            <a:xfrm rot="16200000">
              <a:off x="9095921" y="1497565"/>
              <a:ext cx="278650" cy="310430"/>
            </a:xfrm>
            <a:prstGeom prst="can">
              <a:avLst>
                <a:gd name="adj" fmla="val 48215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48" name="AutoShape 17"/>
            <p:cNvSpPr>
              <a:spLocks noChangeArrowheads="1"/>
            </p:cNvSpPr>
            <p:nvPr/>
          </p:nvSpPr>
          <p:spPr bwMode="gray">
            <a:xfrm rot="16200000">
              <a:off x="8880481" y="1497565"/>
              <a:ext cx="278650" cy="310430"/>
            </a:xfrm>
            <a:prstGeom prst="can">
              <a:avLst>
                <a:gd name="adj" fmla="val 48215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49" name="AutoShape 29"/>
            <p:cNvSpPr>
              <a:spLocks noChangeArrowheads="1"/>
            </p:cNvSpPr>
            <p:nvPr/>
          </p:nvSpPr>
          <p:spPr bwMode="gray">
            <a:xfrm rot="16200000">
              <a:off x="8664061" y="1497565"/>
              <a:ext cx="278650" cy="310430"/>
            </a:xfrm>
            <a:prstGeom prst="can">
              <a:avLst>
                <a:gd name="adj" fmla="val 48215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50" name="Rectangle 86"/>
            <p:cNvSpPr>
              <a:spLocks noChangeAspect="1" noChangeArrowheads="1"/>
            </p:cNvSpPr>
            <p:nvPr/>
          </p:nvSpPr>
          <p:spPr bwMode="auto">
            <a:xfrm>
              <a:off x="7268860" y="1934824"/>
              <a:ext cx="3243362" cy="1254953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eaLnBrk="1" fontAlgn="ctr" hangingPunct="1">
                <a:defRPr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51" name="AutoShape 13"/>
            <p:cNvSpPr>
              <a:spLocks noChangeArrowheads="1"/>
            </p:cNvSpPr>
            <p:nvPr/>
          </p:nvSpPr>
          <p:spPr bwMode="auto">
            <a:xfrm>
              <a:off x="7556767" y="2087466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52" name="AutoShape 17"/>
            <p:cNvSpPr>
              <a:spLocks noChangeArrowheads="1"/>
            </p:cNvSpPr>
            <p:nvPr/>
          </p:nvSpPr>
          <p:spPr bwMode="gray">
            <a:xfrm>
              <a:off x="9200972" y="2087466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53" name="AutoShape 29"/>
            <p:cNvSpPr>
              <a:spLocks noChangeArrowheads="1"/>
            </p:cNvSpPr>
            <p:nvPr/>
          </p:nvSpPr>
          <p:spPr bwMode="gray">
            <a:xfrm>
              <a:off x="8266742" y="2087466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54" name="AutoShape 39"/>
            <p:cNvSpPr>
              <a:spLocks noChangeArrowheads="1"/>
            </p:cNvSpPr>
            <p:nvPr/>
          </p:nvSpPr>
          <p:spPr bwMode="auto">
            <a:xfrm>
              <a:off x="7556767" y="2460368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55" name="AutoShape 43"/>
            <p:cNvSpPr>
              <a:spLocks noChangeArrowheads="1"/>
            </p:cNvSpPr>
            <p:nvPr/>
          </p:nvSpPr>
          <p:spPr bwMode="gray">
            <a:xfrm>
              <a:off x="8266742" y="2460368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56" name="AutoShape 49"/>
            <p:cNvSpPr>
              <a:spLocks noChangeArrowheads="1"/>
            </p:cNvSpPr>
            <p:nvPr/>
          </p:nvSpPr>
          <p:spPr bwMode="gray">
            <a:xfrm>
              <a:off x="9511402" y="2087466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57" name="AutoShape 52"/>
            <p:cNvSpPr>
              <a:spLocks noChangeArrowheads="1"/>
            </p:cNvSpPr>
            <p:nvPr/>
          </p:nvSpPr>
          <p:spPr bwMode="gray">
            <a:xfrm>
              <a:off x="9200972" y="2460368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58" name="AutoShape 53"/>
            <p:cNvSpPr>
              <a:spLocks noChangeArrowheads="1"/>
            </p:cNvSpPr>
            <p:nvPr/>
          </p:nvSpPr>
          <p:spPr bwMode="gray">
            <a:xfrm>
              <a:off x="9511402" y="2460368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59" name="AutoShape 78"/>
            <p:cNvSpPr>
              <a:spLocks noChangeArrowheads="1"/>
            </p:cNvSpPr>
            <p:nvPr/>
          </p:nvSpPr>
          <p:spPr bwMode="auto">
            <a:xfrm rot="17793903">
              <a:off x="8322293" y="1868226"/>
              <a:ext cx="278650" cy="44068"/>
            </a:xfrm>
            <a:prstGeom prst="rightArrow">
              <a:avLst>
                <a:gd name="adj1" fmla="val 50000"/>
                <a:gd name="adj2" fmla="val 151111"/>
              </a:avLst>
            </a:prstGeom>
            <a:gradFill rotWithShape="0">
              <a:gsLst>
                <a:gs pos="0">
                  <a:srgbClr val="F4DF91"/>
                </a:gs>
                <a:gs pos="100000">
                  <a:srgbClr val="E7B705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Bottom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E7B705"/>
              </a:extrusionClr>
            </a:sp3d>
          </p:spPr>
          <p:txBody>
            <a:bodyPr vert="eaVert" wrap="none" anchor="ctr">
              <a:noAutofit/>
              <a:flatTx/>
            </a:bodyPr>
            <a:lstStyle/>
            <a:p>
              <a:pPr eaLnBrk="1" fontAlgn="ctr" hangingPunct="1">
                <a:defRPr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60" name="AutoShape 79"/>
            <p:cNvSpPr>
              <a:spLocks noChangeArrowheads="1"/>
            </p:cNvSpPr>
            <p:nvPr/>
          </p:nvSpPr>
          <p:spPr bwMode="auto">
            <a:xfrm rot="13858919">
              <a:off x="9110587" y="1863239"/>
              <a:ext cx="279675" cy="49942"/>
            </a:xfrm>
            <a:prstGeom prst="rightArrow">
              <a:avLst>
                <a:gd name="adj1" fmla="val 50000"/>
                <a:gd name="adj2" fmla="val 130769"/>
              </a:avLst>
            </a:prstGeom>
            <a:gradFill rotWithShape="0">
              <a:gsLst>
                <a:gs pos="0">
                  <a:srgbClr val="F4DF91"/>
                </a:gs>
                <a:gs pos="100000">
                  <a:srgbClr val="E7B705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Bottom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E7B705"/>
              </a:extrusionClr>
            </a:sp3d>
          </p:spPr>
          <p:txBody>
            <a:bodyPr vert="eaVert" wrap="none" anchor="ctr">
              <a:noAutofit/>
              <a:flatTx/>
            </a:bodyPr>
            <a:lstStyle/>
            <a:p>
              <a:pPr eaLnBrk="1" fontAlgn="ctr" hangingPunct="1">
                <a:defRPr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61" name="Rectangle 83"/>
            <p:cNvSpPr>
              <a:spLocks noChangeArrowheads="1"/>
            </p:cNvSpPr>
            <p:nvPr/>
          </p:nvSpPr>
          <p:spPr bwMode="auto">
            <a:xfrm>
              <a:off x="7115971" y="1519049"/>
              <a:ext cx="975359" cy="361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marL="256996" indent="-256996" fontAlgn="ctr">
                <a:spcBef>
                  <a:spcPct val="20000"/>
                </a:spcBef>
                <a:defRPr/>
              </a:pPr>
              <a:r>
                <a:rPr lang="ru-RU" sz="1200">
                  <a:latin typeface="Huawei Sans" panose="020C0503030203020204" pitchFamily="34" charset="0"/>
                </a:rPr>
                <a:t>LUN</a:t>
              </a:r>
            </a:p>
          </p:txBody>
        </p:sp>
        <p:sp>
          <p:nvSpPr>
            <p:cNvPr id="162" name="Rectangle 85"/>
            <p:cNvSpPr>
              <a:spLocks noChangeArrowheads="1"/>
            </p:cNvSpPr>
            <p:nvPr/>
          </p:nvSpPr>
          <p:spPr bwMode="auto">
            <a:xfrm>
              <a:off x="7268860" y="2831218"/>
              <a:ext cx="887224" cy="4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marL="256996" indent="-256996" algn="ctr" fontAlgn="ctr">
                <a:spcBef>
                  <a:spcPct val="20000"/>
                </a:spcBef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Уровень 0: SSD</a:t>
              </a:r>
            </a:p>
          </p:txBody>
        </p:sp>
        <p:sp>
          <p:nvSpPr>
            <p:cNvPr id="163" name="Rectangle 86"/>
            <p:cNvSpPr>
              <a:spLocks noChangeArrowheads="1"/>
            </p:cNvSpPr>
            <p:nvPr/>
          </p:nvSpPr>
          <p:spPr bwMode="auto">
            <a:xfrm>
              <a:off x="8132582" y="2816876"/>
              <a:ext cx="933250" cy="2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marL="256996" indent="-256996" algn="ctr" fontAlgn="ctr">
                <a:spcBef>
                  <a:spcPct val="20000"/>
                </a:spcBef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Уровень 1: SAS</a:t>
              </a:r>
            </a:p>
          </p:txBody>
        </p:sp>
        <p:sp>
          <p:nvSpPr>
            <p:cNvPr id="164" name="Rectangle 87"/>
            <p:cNvSpPr>
              <a:spLocks noChangeArrowheads="1"/>
            </p:cNvSpPr>
            <p:nvPr/>
          </p:nvSpPr>
          <p:spPr bwMode="auto">
            <a:xfrm>
              <a:off x="9027268" y="2808331"/>
              <a:ext cx="1589555" cy="288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marL="256996" indent="-256996" algn="ctr" fontAlgn="ctr">
                <a:spcBef>
                  <a:spcPct val="20000"/>
                </a:spcBef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Уровень 2: NL-SAS</a:t>
              </a:r>
            </a:p>
          </p:txBody>
        </p:sp>
        <p:sp>
          <p:nvSpPr>
            <p:cNvPr id="165" name="AutoShape 29"/>
            <p:cNvSpPr>
              <a:spLocks noChangeArrowheads="1"/>
            </p:cNvSpPr>
            <p:nvPr/>
          </p:nvSpPr>
          <p:spPr bwMode="gray">
            <a:xfrm>
              <a:off x="8635930" y="2082344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66" name="AutoShape 43"/>
            <p:cNvSpPr>
              <a:spLocks noChangeArrowheads="1"/>
            </p:cNvSpPr>
            <p:nvPr/>
          </p:nvSpPr>
          <p:spPr bwMode="gray">
            <a:xfrm>
              <a:off x="8635930" y="2454220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67" name="AutoShape 17"/>
            <p:cNvSpPr>
              <a:spLocks noChangeArrowheads="1"/>
            </p:cNvSpPr>
            <p:nvPr/>
          </p:nvSpPr>
          <p:spPr bwMode="gray">
            <a:xfrm>
              <a:off x="9871775" y="2082344"/>
              <a:ext cx="265384" cy="324751"/>
            </a:xfrm>
            <a:prstGeom prst="can">
              <a:avLst>
                <a:gd name="adj" fmla="val 48215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68" name="AutoShape 49"/>
            <p:cNvSpPr>
              <a:spLocks noChangeArrowheads="1"/>
            </p:cNvSpPr>
            <p:nvPr/>
          </p:nvSpPr>
          <p:spPr bwMode="gray">
            <a:xfrm>
              <a:off x="10181227" y="2082344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69" name="AutoShape 52"/>
            <p:cNvSpPr>
              <a:spLocks noChangeArrowheads="1"/>
            </p:cNvSpPr>
            <p:nvPr/>
          </p:nvSpPr>
          <p:spPr bwMode="gray">
            <a:xfrm>
              <a:off x="9871775" y="2454220"/>
              <a:ext cx="265384" cy="324751"/>
            </a:xfrm>
            <a:prstGeom prst="can">
              <a:avLst>
                <a:gd name="adj" fmla="val 48215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70" name="AutoShape 53"/>
            <p:cNvSpPr>
              <a:spLocks noChangeArrowheads="1"/>
            </p:cNvSpPr>
            <p:nvPr/>
          </p:nvSpPr>
          <p:spPr bwMode="gray">
            <a:xfrm>
              <a:off x="10181227" y="2454220"/>
              <a:ext cx="266363" cy="324751"/>
            </a:xfrm>
            <a:prstGeom prst="can">
              <a:avLst>
                <a:gd name="adj" fmla="val 48215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71" name="AutoShape 29"/>
            <p:cNvSpPr>
              <a:spLocks noChangeArrowheads="1"/>
            </p:cNvSpPr>
            <p:nvPr/>
          </p:nvSpPr>
          <p:spPr bwMode="gray">
            <a:xfrm rot="16200000">
              <a:off x="8448619" y="1497565"/>
              <a:ext cx="278650" cy="310430"/>
            </a:xfrm>
            <a:prstGeom prst="can">
              <a:avLst>
                <a:gd name="adj" fmla="val 48215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72" name="AutoShape 29"/>
            <p:cNvSpPr>
              <a:spLocks noChangeArrowheads="1"/>
            </p:cNvSpPr>
            <p:nvPr/>
          </p:nvSpPr>
          <p:spPr bwMode="gray">
            <a:xfrm rot="16200000">
              <a:off x="8232200" y="1497565"/>
              <a:ext cx="278650" cy="310430"/>
            </a:xfrm>
            <a:prstGeom prst="can">
              <a:avLst>
                <a:gd name="adj" fmla="val 48215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73" name="AutoShape 29"/>
            <p:cNvSpPr>
              <a:spLocks noChangeArrowheads="1"/>
            </p:cNvSpPr>
            <p:nvPr/>
          </p:nvSpPr>
          <p:spPr bwMode="gray">
            <a:xfrm rot="16200000">
              <a:off x="8016760" y="1497565"/>
              <a:ext cx="278650" cy="310430"/>
            </a:xfrm>
            <a:prstGeom prst="can">
              <a:avLst>
                <a:gd name="adj" fmla="val 48215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74" name="AutoShape 29"/>
            <p:cNvSpPr>
              <a:spLocks noChangeArrowheads="1"/>
            </p:cNvSpPr>
            <p:nvPr/>
          </p:nvSpPr>
          <p:spPr bwMode="gray">
            <a:xfrm rot="16200000">
              <a:off x="7817233" y="1497565"/>
              <a:ext cx="278650" cy="310430"/>
            </a:xfrm>
            <a:prstGeom prst="can">
              <a:avLst>
                <a:gd name="adj" fmla="val 48215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75" name="AutoShape 29"/>
            <p:cNvSpPr>
              <a:spLocks noChangeArrowheads="1"/>
            </p:cNvSpPr>
            <p:nvPr/>
          </p:nvSpPr>
          <p:spPr bwMode="gray">
            <a:xfrm rot="16200000">
              <a:off x="7616456" y="1497565"/>
              <a:ext cx="278650" cy="310430"/>
            </a:xfrm>
            <a:prstGeom prst="can">
              <a:avLst>
                <a:gd name="adj" fmla="val 48215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76" name="AutoShape 78"/>
            <p:cNvSpPr>
              <a:spLocks noChangeArrowheads="1"/>
            </p:cNvSpPr>
            <p:nvPr/>
          </p:nvSpPr>
          <p:spPr bwMode="auto">
            <a:xfrm rot="17793903">
              <a:off x="7596685" y="1853193"/>
              <a:ext cx="278650" cy="44068"/>
            </a:xfrm>
            <a:prstGeom prst="rightArrow">
              <a:avLst>
                <a:gd name="adj1" fmla="val 50000"/>
                <a:gd name="adj2" fmla="val 151111"/>
              </a:avLst>
            </a:prstGeom>
            <a:gradFill rotWithShape="0">
              <a:gsLst>
                <a:gs pos="0">
                  <a:srgbClr val="F4DF91"/>
                </a:gs>
                <a:gs pos="100000">
                  <a:srgbClr val="E7B705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Bottom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E7B705"/>
              </a:extrusionClr>
            </a:sp3d>
          </p:spPr>
          <p:txBody>
            <a:bodyPr vert="eaVert" wrap="none" anchor="ctr">
              <a:noAutofit/>
              <a:flatTx/>
            </a:bodyPr>
            <a:lstStyle/>
            <a:p>
              <a:pPr eaLnBrk="1" fontAlgn="ctr" hangingPunct="1">
                <a:defRPr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cxnSp>
          <p:nvCxnSpPr>
            <p:cNvPr id="177" name="肘形连接符 176"/>
            <p:cNvCxnSpPr>
              <a:stCxn id="151" idx="4"/>
              <a:endCxn id="155" idx="2"/>
            </p:cNvCxnSpPr>
            <p:nvPr/>
          </p:nvCxnSpPr>
          <p:spPr bwMode="auto">
            <a:xfrm>
              <a:off x="7823131" y="2249842"/>
              <a:ext cx="443611" cy="372901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8" name="肘形连接符 177"/>
            <p:cNvCxnSpPr>
              <a:stCxn id="152" idx="2"/>
              <a:endCxn id="165" idx="4"/>
            </p:cNvCxnSpPr>
            <p:nvPr/>
          </p:nvCxnSpPr>
          <p:spPr bwMode="auto">
            <a:xfrm rot="10800000">
              <a:off x="8902292" y="2244720"/>
              <a:ext cx="298680" cy="512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9" name="肘形连接符 178"/>
            <p:cNvCxnSpPr>
              <a:stCxn id="157" idx="2"/>
            </p:cNvCxnSpPr>
            <p:nvPr/>
          </p:nvCxnSpPr>
          <p:spPr bwMode="auto">
            <a:xfrm rot="10800000" flipV="1">
              <a:off x="7823129" y="2622743"/>
              <a:ext cx="1377842" cy="3409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0" name="肘形连接符 179"/>
            <p:cNvCxnSpPr>
              <a:stCxn id="153" idx="3"/>
              <a:endCxn id="158" idx="1"/>
            </p:cNvCxnSpPr>
            <p:nvPr/>
          </p:nvCxnSpPr>
          <p:spPr bwMode="auto">
            <a:xfrm rot="16200000" flipH="1">
              <a:off x="8998179" y="1813963"/>
              <a:ext cx="48150" cy="124466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1" name="文本框 180"/>
            <p:cNvSpPr txBox="1"/>
            <p:nvPr/>
          </p:nvSpPr>
          <p:spPr>
            <a:xfrm>
              <a:off x="8693788" y="1909145"/>
              <a:ext cx="418787" cy="18167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Блок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38459" y="3112675"/>
            <a:ext cx="2707084" cy="930678"/>
            <a:chOff x="7901790" y="3335038"/>
            <a:chExt cx="1925601" cy="658315"/>
          </a:xfrm>
        </p:grpSpPr>
        <p:sp>
          <p:nvSpPr>
            <p:cNvPr id="187" name="矩形 186"/>
            <p:cNvSpPr/>
            <p:nvPr/>
          </p:nvSpPr>
          <p:spPr>
            <a:xfrm>
              <a:off x="8667838" y="3335038"/>
              <a:ext cx="581874" cy="149334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Корень</a:t>
              </a:r>
            </a:p>
          </p:txBody>
        </p:sp>
        <p:sp>
          <p:nvSpPr>
            <p:cNvPr id="188" name="矩形 187"/>
            <p:cNvSpPr/>
            <p:nvPr/>
          </p:nvSpPr>
          <p:spPr>
            <a:xfrm>
              <a:off x="8186848" y="3592254"/>
              <a:ext cx="557792" cy="128606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Каталог</a:t>
              </a:r>
            </a:p>
          </p:txBody>
        </p:sp>
        <p:sp>
          <p:nvSpPr>
            <p:cNvPr id="189" name="矩形 188"/>
            <p:cNvSpPr/>
            <p:nvPr/>
          </p:nvSpPr>
          <p:spPr>
            <a:xfrm>
              <a:off x="9142504" y="3592253"/>
              <a:ext cx="577679" cy="144900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Каталог</a:t>
              </a:r>
            </a:p>
          </p:txBody>
        </p:sp>
        <p:sp>
          <p:nvSpPr>
            <p:cNvPr id="190" name="矩形 189"/>
            <p:cNvSpPr/>
            <p:nvPr/>
          </p:nvSpPr>
          <p:spPr>
            <a:xfrm>
              <a:off x="7901790" y="3864745"/>
              <a:ext cx="288842" cy="128608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91" name="矩形 190"/>
            <p:cNvSpPr/>
            <p:nvPr/>
          </p:nvSpPr>
          <p:spPr>
            <a:xfrm>
              <a:off x="8479470" y="3849469"/>
              <a:ext cx="288842" cy="12860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685326" fontAlgn="ctr">
                <a:defRPr/>
              </a:pPr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8960871" y="3849469"/>
              <a:ext cx="288842" cy="128608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9538549" y="3849469"/>
              <a:ext cx="288842" cy="12860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685326" fontAlgn="ctr">
                <a:defRPr/>
              </a:pPr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cxnSp>
          <p:nvCxnSpPr>
            <p:cNvPr id="194" name="直接箭头连接符 193"/>
            <p:cNvCxnSpPr>
              <a:stCxn id="187" idx="2"/>
              <a:endCxn id="188" idx="0"/>
            </p:cNvCxnSpPr>
            <p:nvPr/>
          </p:nvCxnSpPr>
          <p:spPr>
            <a:xfrm flipH="1">
              <a:off x="8465745" y="3484372"/>
              <a:ext cx="493031" cy="107881"/>
            </a:xfrm>
            <a:prstGeom prst="straightConnector1">
              <a:avLst/>
            </a:prstGeom>
            <a:noFill/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直接箭头连接符 194"/>
            <p:cNvCxnSpPr>
              <a:stCxn id="187" idx="2"/>
              <a:endCxn id="189" idx="0"/>
            </p:cNvCxnSpPr>
            <p:nvPr/>
          </p:nvCxnSpPr>
          <p:spPr>
            <a:xfrm>
              <a:off x="8958776" y="3484372"/>
              <a:ext cx="472568" cy="107881"/>
            </a:xfrm>
            <a:prstGeom prst="straightConnector1">
              <a:avLst/>
            </a:prstGeom>
            <a:noFill/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直接箭头连接符 195"/>
            <p:cNvCxnSpPr>
              <a:stCxn id="188" idx="2"/>
            </p:cNvCxnSpPr>
            <p:nvPr/>
          </p:nvCxnSpPr>
          <p:spPr>
            <a:xfrm flipH="1">
              <a:off x="7946150" y="3720860"/>
              <a:ext cx="519595" cy="128608"/>
            </a:xfrm>
            <a:prstGeom prst="straightConnector1">
              <a:avLst/>
            </a:prstGeom>
            <a:noFill/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直接箭头连接符 196"/>
            <p:cNvCxnSpPr>
              <a:stCxn id="188" idx="2"/>
              <a:endCxn id="191" idx="0"/>
            </p:cNvCxnSpPr>
            <p:nvPr/>
          </p:nvCxnSpPr>
          <p:spPr>
            <a:xfrm>
              <a:off x="8465745" y="3720860"/>
              <a:ext cx="158147" cy="128609"/>
            </a:xfrm>
            <a:prstGeom prst="straightConnector1">
              <a:avLst/>
            </a:prstGeom>
            <a:noFill/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直接箭头连接符 197"/>
            <p:cNvCxnSpPr>
              <a:stCxn id="189" idx="2"/>
              <a:endCxn id="192" idx="0"/>
            </p:cNvCxnSpPr>
            <p:nvPr/>
          </p:nvCxnSpPr>
          <p:spPr>
            <a:xfrm flipH="1">
              <a:off x="9105292" y="3737153"/>
              <a:ext cx="326051" cy="112316"/>
            </a:xfrm>
            <a:prstGeom prst="straightConnector1">
              <a:avLst/>
            </a:prstGeom>
            <a:noFill/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直接箭头连接符 198"/>
            <p:cNvCxnSpPr>
              <a:stCxn id="189" idx="2"/>
              <a:endCxn id="193" idx="0"/>
            </p:cNvCxnSpPr>
            <p:nvPr/>
          </p:nvCxnSpPr>
          <p:spPr>
            <a:xfrm>
              <a:off x="9431343" y="3737153"/>
              <a:ext cx="251627" cy="112316"/>
            </a:xfrm>
            <a:prstGeom prst="straightConnector1">
              <a:avLst/>
            </a:prstGeom>
            <a:noFill/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200" name="Rectangle 83"/>
          <p:cNvSpPr>
            <a:spLocks noChangeArrowheads="1"/>
          </p:cNvSpPr>
          <p:nvPr/>
        </p:nvSpPr>
        <p:spPr bwMode="auto">
          <a:xfrm>
            <a:off x="7185646" y="3555945"/>
            <a:ext cx="1224286" cy="36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ctr">
              <a:spcBef>
                <a:spcPct val="20000"/>
              </a:spcBef>
              <a:defRPr/>
            </a:pPr>
            <a:r>
              <a:rPr lang="ru-RU" sz="1200" dirty="0">
                <a:latin typeface="Huawei Sans" panose="020C0503030203020204" pitchFamily="34" charset="0"/>
              </a:rPr>
              <a:t>Файловая система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7323770" y="4163389"/>
            <a:ext cx="3865070" cy="1304673"/>
            <a:chOff x="7319963" y="4476447"/>
            <a:chExt cx="3508005" cy="1254953"/>
          </a:xfrm>
        </p:grpSpPr>
        <p:sp>
          <p:nvSpPr>
            <p:cNvPr id="182" name="Rectangle 86"/>
            <p:cNvSpPr>
              <a:spLocks noChangeAspect="1" noChangeArrowheads="1"/>
            </p:cNvSpPr>
            <p:nvPr/>
          </p:nvSpPr>
          <p:spPr bwMode="auto">
            <a:xfrm>
              <a:off x="7319963" y="4476447"/>
              <a:ext cx="3359336" cy="1254953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eaLnBrk="1" fontAlgn="ctr" hangingPunct="1">
                <a:defRPr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83" name="Rectangle 85"/>
            <p:cNvSpPr>
              <a:spLocks noChangeArrowheads="1"/>
            </p:cNvSpPr>
            <p:nvPr/>
          </p:nvSpPr>
          <p:spPr bwMode="auto">
            <a:xfrm>
              <a:off x="7319964" y="5482114"/>
              <a:ext cx="1221712" cy="23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marL="256996" indent="-256996" algn="ctr" fontAlgn="ctr">
                <a:spcBef>
                  <a:spcPct val="20000"/>
                </a:spcBef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Уровень 0: SSD</a:t>
              </a:r>
            </a:p>
          </p:txBody>
        </p:sp>
        <p:sp>
          <p:nvSpPr>
            <p:cNvPr id="184" name="Rectangle 87"/>
            <p:cNvSpPr>
              <a:spLocks noChangeArrowheads="1"/>
            </p:cNvSpPr>
            <p:nvPr/>
          </p:nvSpPr>
          <p:spPr bwMode="auto">
            <a:xfrm>
              <a:off x="8811061" y="5452748"/>
              <a:ext cx="2016907" cy="25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marL="256996" indent="-256996" algn="ctr" fontAlgn="ctr">
                <a:spcBef>
                  <a:spcPct val="20000"/>
                </a:spcBef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Уровень 1: SAS и NL-SAS</a:t>
              </a:r>
            </a:p>
          </p:txBody>
        </p:sp>
        <p:cxnSp>
          <p:nvCxnSpPr>
            <p:cNvPr id="185" name="肘形连接符 184"/>
            <p:cNvCxnSpPr/>
            <p:nvPr/>
          </p:nvCxnSpPr>
          <p:spPr bwMode="auto">
            <a:xfrm rot="5400000" flipH="1" flipV="1">
              <a:off x="8563155" y="3806988"/>
              <a:ext cx="9519" cy="1644204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6" name="文本框 185"/>
            <p:cNvSpPr txBox="1"/>
            <p:nvPr/>
          </p:nvSpPr>
          <p:spPr>
            <a:xfrm>
              <a:off x="8287418" y="4708037"/>
              <a:ext cx="361505" cy="20723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Файлы</a:t>
              </a:r>
            </a:p>
          </p:txBody>
        </p:sp>
        <p:sp>
          <p:nvSpPr>
            <p:cNvPr id="201" name="流程图: 文档 200"/>
            <p:cNvSpPr/>
            <p:nvPr/>
          </p:nvSpPr>
          <p:spPr bwMode="auto">
            <a:xfrm>
              <a:off x="7554429" y="4701348"/>
              <a:ext cx="307988" cy="203690"/>
            </a:xfrm>
            <a:prstGeom prst="flowChartDocumen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02" name="流程图: 文档 201"/>
            <p:cNvSpPr/>
            <p:nvPr/>
          </p:nvSpPr>
          <p:spPr bwMode="auto">
            <a:xfrm>
              <a:off x="7901934" y="4694602"/>
              <a:ext cx="307988" cy="203690"/>
            </a:xfrm>
            <a:prstGeom prst="flowChartDocumen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03" name="流程图: 文档 202"/>
            <p:cNvSpPr/>
            <p:nvPr/>
          </p:nvSpPr>
          <p:spPr bwMode="auto">
            <a:xfrm>
              <a:off x="7554429" y="5260064"/>
              <a:ext cx="307988" cy="203690"/>
            </a:xfrm>
            <a:prstGeom prst="flowChartDocumen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04" name="流程图: 文档 203"/>
            <p:cNvSpPr/>
            <p:nvPr/>
          </p:nvSpPr>
          <p:spPr bwMode="auto">
            <a:xfrm>
              <a:off x="7901934" y="5266561"/>
              <a:ext cx="307988" cy="203690"/>
            </a:xfrm>
            <a:prstGeom prst="flowChartDocumen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05" name="流程图: 文档 204"/>
            <p:cNvSpPr/>
            <p:nvPr/>
          </p:nvSpPr>
          <p:spPr bwMode="auto">
            <a:xfrm>
              <a:off x="7554429" y="4961251"/>
              <a:ext cx="307988" cy="203690"/>
            </a:xfrm>
            <a:prstGeom prst="flowChartDocumen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06" name="流程图: 文档 205"/>
            <p:cNvSpPr/>
            <p:nvPr/>
          </p:nvSpPr>
          <p:spPr bwMode="auto">
            <a:xfrm>
              <a:off x="7901934" y="4962186"/>
              <a:ext cx="307988" cy="203690"/>
            </a:xfrm>
            <a:prstGeom prst="flowChartDocumen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07" name="流程图: 文档 206"/>
            <p:cNvSpPr/>
            <p:nvPr/>
          </p:nvSpPr>
          <p:spPr bwMode="auto">
            <a:xfrm>
              <a:off x="9228070" y="4665695"/>
              <a:ext cx="307988" cy="203690"/>
            </a:xfrm>
            <a:prstGeom prst="flowChartDocumen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326" fontAlgn="ctr"/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08" name="流程图: 文档 207"/>
            <p:cNvSpPr/>
            <p:nvPr/>
          </p:nvSpPr>
          <p:spPr bwMode="auto">
            <a:xfrm>
              <a:off x="9575576" y="4658949"/>
              <a:ext cx="307988" cy="203690"/>
            </a:xfrm>
            <a:prstGeom prst="flowChartDocumen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326" fontAlgn="ctr"/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09" name="流程图: 文档 208"/>
            <p:cNvSpPr/>
            <p:nvPr/>
          </p:nvSpPr>
          <p:spPr bwMode="auto">
            <a:xfrm>
              <a:off x="9228070" y="5224411"/>
              <a:ext cx="307988" cy="203690"/>
            </a:xfrm>
            <a:prstGeom prst="flowChartDocumen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326" fontAlgn="ctr"/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10" name="流程图: 文档 209"/>
            <p:cNvSpPr/>
            <p:nvPr/>
          </p:nvSpPr>
          <p:spPr bwMode="auto">
            <a:xfrm>
              <a:off x="9575576" y="5230908"/>
              <a:ext cx="307988" cy="203690"/>
            </a:xfrm>
            <a:prstGeom prst="flowChartDocumen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326" fontAlgn="ctr"/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11" name="流程图: 文档 210"/>
            <p:cNvSpPr/>
            <p:nvPr/>
          </p:nvSpPr>
          <p:spPr bwMode="auto">
            <a:xfrm>
              <a:off x="9228070" y="4925599"/>
              <a:ext cx="307988" cy="203690"/>
            </a:xfrm>
            <a:prstGeom prst="flowChartDocumen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326" fontAlgn="ctr"/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12" name="流程图: 文档 211"/>
            <p:cNvSpPr/>
            <p:nvPr/>
          </p:nvSpPr>
          <p:spPr bwMode="auto">
            <a:xfrm>
              <a:off x="9575576" y="4926533"/>
              <a:ext cx="307988" cy="203690"/>
            </a:xfrm>
            <a:prstGeom prst="flowChartDocumen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326" fontAlgn="ctr"/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13" name="流程图: 文档 212"/>
            <p:cNvSpPr/>
            <p:nvPr/>
          </p:nvSpPr>
          <p:spPr bwMode="auto">
            <a:xfrm>
              <a:off x="9966499" y="4665695"/>
              <a:ext cx="307988" cy="203690"/>
            </a:xfrm>
            <a:prstGeom prst="flowChartDocumen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326" fontAlgn="ctr"/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14" name="流程图: 文档 213"/>
            <p:cNvSpPr/>
            <p:nvPr/>
          </p:nvSpPr>
          <p:spPr bwMode="auto">
            <a:xfrm>
              <a:off x="9966499" y="5224411"/>
              <a:ext cx="307988" cy="203690"/>
            </a:xfrm>
            <a:prstGeom prst="flowChartDocumen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326" fontAlgn="ctr"/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15" name="流程图: 文档 214"/>
            <p:cNvSpPr/>
            <p:nvPr/>
          </p:nvSpPr>
          <p:spPr bwMode="auto">
            <a:xfrm>
              <a:off x="9966499" y="4925599"/>
              <a:ext cx="307988" cy="203690"/>
            </a:xfrm>
            <a:prstGeom prst="flowChartDocument">
              <a:avLst/>
            </a:prstGeom>
            <a:solidFill>
              <a:srgbClr val="00B0F0"/>
            </a:solidFill>
            <a:ln w="12700" cap="flat" cmpd="sng" algn="ctr">
              <a:solidFill>
                <a:srgbClr val="0080C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326" fontAlgn="ctr"/>
              <a:endParaRPr lang="en-US" altLang="zh-CN" sz="1200" dirty="0">
                <a:solidFill>
                  <a:sysClr val="window" lastClr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cxnSp>
          <p:nvCxnSpPr>
            <p:cNvPr id="216" name="肘形连接符 215"/>
            <p:cNvCxnSpPr>
              <a:stCxn id="211" idx="2"/>
            </p:cNvCxnSpPr>
            <p:nvPr/>
          </p:nvCxnSpPr>
          <p:spPr bwMode="auto">
            <a:xfrm rot="5400000">
              <a:off x="8695673" y="4651367"/>
              <a:ext cx="221935" cy="115084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9" name="矩形 218"/>
          <p:cNvSpPr/>
          <p:nvPr/>
        </p:nvSpPr>
        <p:spPr>
          <a:xfrm>
            <a:off x="6852976" y="5697889"/>
            <a:ext cx="4387803" cy="3972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Huawei Sans" panose="020C0503030203020204" pitchFamily="34" charset="0"/>
              </a:rPr>
              <a:t>Интеллектуальное многоуровневое хранение холодных/горячих данных SAN и NAS</a:t>
            </a:r>
          </a:p>
        </p:txBody>
      </p:sp>
    </p:spTree>
    <p:extLst>
      <p:ext uri="{BB962C8B-B14F-4D97-AF65-F5344CB8AC3E}">
        <p14:creationId xmlns:p14="http://schemas.microsoft.com/office/powerpoint/2010/main" val="19292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Поддержка использования в различных сервисных сценариях</a:t>
            </a:r>
          </a:p>
        </p:txBody>
      </p:sp>
      <p:sp>
        <p:nvSpPr>
          <p:cNvPr id="4" name="椭圆 3"/>
          <p:cNvSpPr/>
          <p:nvPr/>
        </p:nvSpPr>
        <p:spPr>
          <a:xfrm>
            <a:off x="3360069" y="1040375"/>
            <a:ext cx="5856537" cy="4840564"/>
          </a:xfrm>
          <a:prstGeom prst="ellipse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grpSp>
        <p:nvGrpSpPr>
          <p:cNvPr id="5" name="组合 25"/>
          <p:cNvGrpSpPr/>
          <p:nvPr/>
        </p:nvGrpSpPr>
        <p:grpSpPr>
          <a:xfrm>
            <a:off x="4571637" y="1475046"/>
            <a:ext cx="1095552" cy="959704"/>
            <a:chOff x="3562098" y="1097267"/>
            <a:chExt cx="821640" cy="720000"/>
          </a:xfrm>
        </p:grpSpPr>
        <p:sp>
          <p:nvSpPr>
            <p:cNvPr id="6" name="椭圆 5"/>
            <p:cNvSpPr/>
            <p:nvPr/>
          </p:nvSpPr>
          <p:spPr bwMode="auto">
            <a:xfrm>
              <a:off x="3612918" y="1097267"/>
              <a:ext cx="720000" cy="720000"/>
            </a:xfrm>
            <a:prstGeom prst="ellips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05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9" name="TextBox 194"/>
            <p:cNvSpPr txBox="1"/>
            <p:nvPr/>
          </p:nvSpPr>
          <p:spPr>
            <a:xfrm>
              <a:off x="3562098" y="1446996"/>
              <a:ext cx="821640" cy="26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>
                <a:defRPr/>
              </a:pPr>
              <a:r>
                <a:rPr lang="ru-RU" sz="1000" b="1">
                  <a:solidFill>
                    <a:srgbClr val="0076B0"/>
                  </a:solidFill>
                  <a:latin typeface="Huawei Sans" panose="020C0503030203020204" pitchFamily="34" charset="0"/>
                </a:rPr>
                <a:t>Облачные вычисления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5442511" y="1639583"/>
            <a:ext cx="3774095" cy="377282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grpSp>
        <p:nvGrpSpPr>
          <p:cNvPr id="11" name="组合 20"/>
          <p:cNvGrpSpPr/>
          <p:nvPr/>
        </p:nvGrpSpPr>
        <p:grpSpPr>
          <a:xfrm>
            <a:off x="6959156" y="2484540"/>
            <a:ext cx="2311390" cy="2310609"/>
            <a:chOff x="1519307" y="1935910"/>
            <a:chExt cx="1733492" cy="1733492"/>
          </a:xfrm>
        </p:grpSpPr>
        <p:sp>
          <p:nvSpPr>
            <p:cNvPr id="12" name="椭圆 11"/>
            <p:cNvSpPr/>
            <p:nvPr/>
          </p:nvSpPr>
          <p:spPr>
            <a:xfrm>
              <a:off x="1519307" y="1935910"/>
              <a:ext cx="1733492" cy="1733492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grpSp>
          <p:nvGrpSpPr>
            <p:cNvPr id="13" name="组合 16"/>
            <p:cNvGrpSpPr/>
            <p:nvPr/>
          </p:nvGrpSpPr>
          <p:grpSpPr>
            <a:xfrm>
              <a:off x="1785271" y="2512380"/>
              <a:ext cx="1196978" cy="566011"/>
              <a:chOff x="1741404" y="2420808"/>
              <a:chExt cx="1196978" cy="566011"/>
            </a:xfrm>
          </p:grpSpPr>
          <p:grpSp>
            <p:nvGrpSpPr>
              <p:cNvPr id="14" name="组合 321"/>
              <p:cNvGrpSpPr/>
              <p:nvPr/>
            </p:nvGrpSpPr>
            <p:grpSpPr>
              <a:xfrm>
                <a:off x="1741404" y="2422392"/>
                <a:ext cx="579087" cy="564427"/>
                <a:chOff x="3851920" y="3689548"/>
                <a:chExt cx="627063" cy="611188"/>
              </a:xfrm>
            </p:grpSpPr>
            <p:sp>
              <p:nvSpPr>
                <p:cNvPr id="91" name="Freeform 299"/>
                <p:cNvSpPr>
                  <a:spLocks/>
                </p:cNvSpPr>
                <p:nvPr/>
              </p:nvSpPr>
              <p:spPr bwMode="auto">
                <a:xfrm>
                  <a:off x="4010670" y="3694310"/>
                  <a:ext cx="88900" cy="604838"/>
                </a:xfrm>
                <a:custGeom>
                  <a:avLst/>
                  <a:gdLst>
                    <a:gd name="T0" fmla="*/ 0 w 56"/>
                    <a:gd name="T1" fmla="*/ 5 h 381"/>
                    <a:gd name="T2" fmla="*/ 0 w 56"/>
                    <a:gd name="T3" fmla="*/ 5 h 381"/>
                    <a:gd name="T4" fmla="*/ 1 w 56"/>
                    <a:gd name="T5" fmla="*/ 1 h 381"/>
                    <a:gd name="T6" fmla="*/ 1 w 56"/>
                    <a:gd name="T7" fmla="*/ 0 h 381"/>
                    <a:gd name="T8" fmla="*/ 2 w 56"/>
                    <a:gd name="T9" fmla="*/ 0 h 381"/>
                    <a:gd name="T10" fmla="*/ 3 w 56"/>
                    <a:gd name="T11" fmla="*/ 0 h 381"/>
                    <a:gd name="T12" fmla="*/ 3 w 56"/>
                    <a:gd name="T13" fmla="*/ 0 h 381"/>
                    <a:gd name="T14" fmla="*/ 53 w 56"/>
                    <a:gd name="T15" fmla="*/ 25 h 381"/>
                    <a:gd name="T16" fmla="*/ 53 w 56"/>
                    <a:gd name="T17" fmla="*/ 25 h 381"/>
                    <a:gd name="T18" fmla="*/ 55 w 56"/>
                    <a:gd name="T19" fmla="*/ 27 h 381"/>
                    <a:gd name="T20" fmla="*/ 56 w 56"/>
                    <a:gd name="T21" fmla="*/ 31 h 381"/>
                    <a:gd name="T22" fmla="*/ 56 w 56"/>
                    <a:gd name="T23" fmla="*/ 31 h 381"/>
                    <a:gd name="T24" fmla="*/ 55 w 56"/>
                    <a:gd name="T25" fmla="*/ 194 h 381"/>
                    <a:gd name="T26" fmla="*/ 55 w 56"/>
                    <a:gd name="T27" fmla="*/ 194 h 381"/>
                    <a:gd name="T28" fmla="*/ 54 w 56"/>
                    <a:gd name="T29" fmla="*/ 357 h 381"/>
                    <a:gd name="T30" fmla="*/ 54 w 56"/>
                    <a:gd name="T31" fmla="*/ 357 h 381"/>
                    <a:gd name="T32" fmla="*/ 54 w 56"/>
                    <a:gd name="T33" fmla="*/ 360 h 381"/>
                    <a:gd name="T34" fmla="*/ 53 w 56"/>
                    <a:gd name="T35" fmla="*/ 362 h 381"/>
                    <a:gd name="T36" fmla="*/ 51 w 56"/>
                    <a:gd name="T37" fmla="*/ 363 h 381"/>
                    <a:gd name="T38" fmla="*/ 51 w 56"/>
                    <a:gd name="T39" fmla="*/ 363 h 381"/>
                    <a:gd name="T40" fmla="*/ 4 w 56"/>
                    <a:gd name="T41" fmla="*/ 381 h 381"/>
                    <a:gd name="T42" fmla="*/ 4 w 56"/>
                    <a:gd name="T43" fmla="*/ 381 h 381"/>
                    <a:gd name="T44" fmla="*/ 2 w 56"/>
                    <a:gd name="T45" fmla="*/ 381 h 381"/>
                    <a:gd name="T46" fmla="*/ 1 w 56"/>
                    <a:gd name="T47" fmla="*/ 381 h 381"/>
                    <a:gd name="T48" fmla="*/ 1 w 56"/>
                    <a:gd name="T49" fmla="*/ 379 h 381"/>
                    <a:gd name="T50" fmla="*/ 0 w 56"/>
                    <a:gd name="T51" fmla="*/ 375 h 381"/>
                    <a:gd name="T52" fmla="*/ 0 w 56"/>
                    <a:gd name="T53" fmla="*/ 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6" h="381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5" y="27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5" y="194"/>
                      </a:lnTo>
                      <a:lnTo>
                        <a:pt x="55" y="194"/>
                      </a:lnTo>
                      <a:lnTo>
                        <a:pt x="54" y="357"/>
                      </a:lnTo>
                      <a:lnTo>
                        <a:pt x="54" y="357"/>
                      </a:lnTo>
                      <a:lnTo>
                        <a:pt x="54" y="360"/>
                      </a:lnTo>
                      <a:lnTo>
                        <a:pt x="53" y="362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4" y="381"/>
                      </a:lnTo>
                      <a:lnTo>
                        <a:pt x="4" y="381"/>
                      </a:lnTo>
                      <a:lnTo>
                        <a:pt x="2" y="381"/>
                      </a:lnTo>
                      <a:lnTo>
                        <a:pt x="1" y="381"/>
                      </a:lnTo>
                      <a:lnTo>
                        <a:pt x="1" y="379"/>
                      </a:lnTo>
                      <a:lnTo>
                        <a:pt x="0" y="37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92" name="Freeform 300"/>
                <p:cNvSpPr>
                  <a:spLocks/>
                </p:cNvSpPr>
                <p:nvPr/>
              </p:nvSpPr>
              <p:spPr bwMode="auto">
                <a:xfrm>
                  <a:off x="4010670" y="3694310"/>
                  <a:ext cx="88900" cy="604838"/>
                </a:xfrm>
                <a:custGeom>
                  <a:avLst/>
                  <a:gdLst>
                    <a:gd name="T0" fmla="*/ 0 w 56"/>
                    <a:gd name="T1" fmla="*/ 5 h 381"/>
                    <a:gd name="T2" fmla="*/ 0 w 56"/>
                    <a:gd name="T3" fmla="*/ 5 h 381"/>
                    <a:gd name="T4" fmla="*/ 1 w 56"/>
                    <a:gd name="T5" fmla="*/ 1 h 381"/>
                    <a:gd name="T6" fmla="*/ 1 w 56"/>
                    <a:gd name="T7" fmla="*/ 0 h 381"/>
                    <a:gd name="T8" fmla="*/ 2 w 56"/>
                    <a:gd name="T9" fmla="*/ 0 h 381"/>
                    <a:gd name="T10" fmla="*/ 3 w 56"/>
                    <a:gd name="T11" fmla="*/ 0 h 381"/>
                    <a:gd name="T12" fmla="*/ 3 w 56"/>
                    <a:gd name="T13" fmla="*/ 0 h 381"/>
                    <a:gd name="T14" fmla="*/ 53 w 56"/>
                    <a:gd name="T15" fmla="*/ 25 h 381"/>
                    <a:gd name="T16" fmla="*/ 53 w 56"/>
                    <a:gd name="T17" fmla="*/ 25 h 381"/>
                    <a:gd name="T18" fmla="*/ 55 w 56"/>
                    <a:gd name="T19" fmla="*/ 27 h 381"/>
                    <a:gd name="T20" fmla="*/ 56 w 56"/>
                    <a:gd name="T21" fmla="*/ 31 h 381"/>
                    <a:gd name="T22" fmla="*/ 56 w 56"/>
                    <a:gd name="T23" fmla="*/ 31 h 381"/>
                    <a:gd name="T24" fmla="*/ 55 w 56"/>
                    <a:gd name="T25" fmla="*/ 194 h 381"/>
                    <a:gd name="T26" fmla="*/ 55 w 56"/>
                    <a:gd name="T27" fmla="*/ 194 h 381"/>
                    <a:gd name="T28" fmla="*/ 54 w 56"/>
                    <a:gd name="T29" fmla="*/ 357 h 381"/>
                    <a:gd name="T30" fmla="*/ 54 w 56"/>
                    <a:gd name="T31" fmla="*/ 357 h 381"/>
                    <a:gd name="T32" fmla="*/ 54 w 56"/>
                    <a:gd name="T33" fmla="*/ 360 h 381"/>
                    <a:gd name="T34" fmla="*/ 53 w 56"/>
                    <a:gd name="T35" fmla="*/ 362 h 381"/>
                    <a:gd name="T36" fmla="*/ 51 w 56"/>
                    <a:gd name="T37" fmla="*/ 363 h 381"/>
                    <a:gd name="T38" fmla="*/ 51 w 56"/>
                    <a:gd name="T39" fmla="*/ 363 h 381"/>
                    <a:gd name="T40" fmla="*/ 4 w 56"/>
                    <a:gd name="T41" fmla="*/ 381 h 381"/>
                    <a:gd name="T42" fmla="*/ 4 w 56"/>
                    <a:gd name="T43" fmla="*/ 381 h 381"/>
                    <a:gd name="T44" fmla="*/ 2 w 56"/>
                    <a:gd name="T45" fmla="*/ 381 h 381"/>
                    <a:gd name="T46" fmla="*/ 1 w 56"/>
                    <a:gd name="T47" fmla="*/ 381 h 381"/>
                    <a:gd name="T48" fmla="*/ 1 w 56"/>
                    <a:gd name="T49" fmla="*/ 379 h 381"/>
                    <a:gd name="T50" fmla="*/ 0 w 56"/>
                    <a:gd name="T51" fmla="*/ 37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6" h="381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5" y="27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5" y="194"/>
                      </a:lnTo>
                      <a:lnTo>
                        <a:pt x="55" y="194"/>
                      </a:lnTo>
                      <a:lnTo>
                        <a:pt x="54" y="357"/>
                      </a:lnTo>
                      <a:lnTo>
                        <a:pt x="54" y="357"/>
                      </a:lnTo>
                      <a:lnTo>
                        <a:pt x="54" y="360"/>
                      </a:lnTo>
                      <a:lnTo>
                        <a:pt x="53" y="362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4" y="381"/>
                      </a:lnTo>
                      <a:lnTo>
                        <a:pt x="4" y="381"/>
                      </a:lnTo>
                      <a:lnTo>
                        <a:pt x="2" y="381"/>
                      </a:lnTo>
                      <a:lnTo>
                        <a:pt x="1" y="381"/>
                      </a:lnTo>
                      <a:lnTo>
                        <a:pt x="1" y="379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93" name="Freeform 301"/>
                <p:cNvSpPr>
                  <a:spLocks/>
                </p:cNvSpPr>
                <p:nvPr/>
              </p:nvSpPr>
              <p:spPr bwMode="auto">
                <a:xfrm>
                  <a:off x="4026545" y="3753048"/>
                  <a:ext cx="58738" cy="93663"/>
                </a:xfrm>
                <a:custGeom>
                  <a:avLst/>
                  <a:gdLst>
                    <a:gd name="T0" fmla="*/ 2 w 37"/>
                    <a:gd name="T1" fmla="*/ 0 h 59"/>
                    <a:gd name="T2" fmla="*/ 2 w 37"/>
                    <a:gd name="T3" fmla="*/ 0 h 59"/>
                    <a:gd name="T4" fmla="*/ 36 w 37"/>
                    <a:gd name="T5" fmla="*/ 13 h 59"/>
                    <a:gd name="T6" fmla="*/ 36 w 37"/>
                    <a:gd name="T7" fmla="*/ 13 h 59"/>
                    <a:gd name="T8" fmla="*/ 37 w 37"/>
                    <a:gd name="T9" fmla="*/ 15 h 59"/>
                    <a:gd name="T10" fmla="*/ 37 w 37"/>
                    <a:gd name="T11" fmla="*/ 19 h 59"/>
                    <a:gd name="T12" fmla="*/ 37 w 37"/>
                    <a:gd name="T13" fmla="*/ 19 h 59"/>
                    <a:gd name="T14" fmla="*/ 37 w 37"/>
                    <a:gd name="T15" fmla="*/ 54 h 59"/>
                    <a:gd name="T16" fmla="*/ 37 w 37"/>
                    <a:gd name="T17" fmla="*/ 54 h 59"/>
                    <a:gd name="T18" fmla="*/ 37 w 37"/>
                    <a:gd name="T19" fmla="*/ 58 h 59"/>
                    <a:gd name="T20" fmla="*/ 34 w 37"/>
                    <a:gd name="T21" fmla="*/ 59 h 59"/>
                    <a:gd name="T22" fmla="*/ 34 w 37"/>
                    <a:gd name="T23" fmla="*/ 59 h 59"/>
                    <a:gd name="T24" fmla="*/ 1 w 37"/>
                    <a:gd name="T25" fmla="*/ 48 h 59"/>
                    <a:gd name="T26" fmla="*/ 1 w 37"/>
                    <a:gd name="T27" fmla="*/ 48 h 59"/>
                    <a:gd name="T28" fmla="*/ 0 w 37"/>
                    <a:gd name="T29" fmla="*/ 47 h 59"/>
                    <a:gd name="T30" fmla="*/ 0 w 37"/>
                    <a:gd name="T31" fmla="*/ 42 h 59"/>
                    <a:gd name="T32" fmla="*/ 0 w 37"/>
                    <a:gd name="T33" fmla="*/ 42 h 59"/>
                    <a:gd name="T34" fmla="*/ 0 w 37"/>
                    <a:gd name="T35" fmla="*/ 4 h 59"/>
                    <a:gd name="T36" fmla="*/ 0 w 37"/>
                    <a:gd name="T37" fmla="*/ 4 h 59"/>
                    <a:gd name="T38" fmla="*/ 1 w 37"/>
                    <a:gd name="T39" fmla="*/ 1 h 59"/>
                    <a:gd name="T40" fmla="*/ 1 w 37"/>
                    <a:gd name="T41" fmla="*/ 0 h 59"/>
                    <a:gd name="T42" fmla="*/ 2 w 37"/>
                    <a:gd name="T43" fmla="*/ 0 h 59"/>
                    <a:gd name="T44" fmla="*/ 2 w 37"/>
                    <a:gd name="T4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" h="5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7" y="15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54"/>
                      </a:lnTo>
                      <a:lnTo>
                        <a:pt x="37" y="54"/>
                      </a:lnTo>
                      <a:lnTo>
                        <a:pt x="37" y="58"/>
                      </a:lnTo>
                      <a:lnTo>
                        <a:pt x="34" y="59"/>
                      </a:lnTo>
                      <a:lnTo>
                        <a:pt x="34" y="59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0" y="47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94" name="Freeform 302"/>
                <p:cNvSpPr>
                  <a:spLocks/>
                </p:cNvSpPr>
                <p:nvPr/>
              </p:nvSpPr>
              <p:spPr bwMode="auto">
                <a:xfrm>
                  <a:off x="4024958" y="3856235"/>
                  <a:ext cx="60325" cy="87313"/>
                </a:xfrm>
                <a:custGeom>
                  <a:avLst/>
                  <a:gdLst>
                    <a:gd name="T0" fmla="*/ 2 w 38"/>
                    <a:gd name="T1" fmla="*/ 0 h 55"/>
                    <a:gd name="T2" fmla="*/ 2 w 38"/>
                    <a:gd name="T3" fmla="*/ 0 h 55"/>
                    <a:gd name="T4" fmla="*/ 35 w 38"/>
                    <a:gd name="T5" fmla="*/ 10 h 55"/>
                    <a:gd name="T6" fmla="*/ 35 w 38"/>
                    <a:gd name="T7" fmla="*/ 10 h 55"/>
                    <a:gd name="T8" fmla="*/ 37 w 38"/>
                    <a:gd name="T9" fmla="*/ 12 h 55"/>
                    <a:gd name="T10" fmla="*/ 38 w 38"/>
                    <a:gd name="T11" fmla="*/ 15 h 55"/>
                    <a:gd name="T12" fmla="*/ 38 w 38"/>
                    <a:gd name="T13" fmla="*/ 15 h 55"/>
                    <a:gd name="T14" fmla="*/ 38 w 38"/>
                    <a:gd name="T15" fmla="*/ 50 h 55"/>
                    <a:gd name="T16" fmla="*/ 38 w 38"/>
                    <a:gd name="T17" fmla="*/ 50 h 55"/>
                    <a:gd name="T18" fmla="*/ 37 w 38"/>
                    <a:gd name="T19" fmla="*/ 54 h 55"/>
                    <a:gd name="T20" fmla="*/ 35 w 38"/>
                    <a:gd name="T21" fmla="*/ 55 h 55"/>
                    <a:gd name="T22" fmla="*/ 35 w 38"/>
                    <a:gd name="T23" fmla="*/ 55 h 55"/>
                    <a:gd name="T24" fmla="*/ 2 w 38"/>
                    <a:gd name="T25" fmla="*/ 49 h 55"/>
                    <a:gd name="T26" fmla="*/ 2 w 38"/>
                    <a:gd name="T27" fmla="*/ 49 h 55"/>
                    <a:gd name="T28" fmla="*/ 1 w 38"/>
                    <a:gd name="T29" fmla="*/ 47 h 55"/>
                    <a:gd name="T30" fmla="*/ 0 w 38"/>
                    <a:gd name="T31" fmla="*/ 44 h 55"/>
                    <a:gd name="T32" fmla="*/ 0 w 38"/>
                    <a:gd name="T33" fmla="*/ 44 h 55"/>
                    <a:gd name="T34" fmla="*/ 1 w 38"/>
                    <a:gd name="T35" fmla="*/ 6 h 55"/>
                    <a:gd name="T36" fmla="*/ 1 w 38"/>
                    <a:gd name="T37" fmla="*/ 6 h 55"/>
                    <a:gd name="T38" fmla="*/ 1 w 38"/>
                    <a:gd name="T39" fmla="*/ 1 h 55"/>
                    <a:gd name="T40" fmla="*/ 2 w 38"/>
                    <a:gd name="T41" fmla="*/ 0 h 55"/>
                    <a:gd name="T42" fmla="*/ 2 w 38"/>
                    <a:gd name="T4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5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10"/>
                      </a:lnTo>
                      <a:lnTo>
                        <a:pt x="35" y="10"/>
                      </a:lnTo>
                      <a:lnTo>
                        <a:pt x="37" y="12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50"/>
                      </a:lnTo>
                      <a:lnTo>
                        <a:pt x="38" y="50"/>
                      </a:lnTo>
                      <a:lnTo>
                        <a:pt x="37" y="54"/>
                      </a:lnTo>
                      <a:lnTo>
                        <a:pt x="35" y="55"/>
                      </a:lnTo>
                      <a:lnTo>
                        <a:pt x="35" y="55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95" name="Freeform 303"/>
                <p:cNvSpPr>
                  <a:spLocks/>
                </p:cNvSpPr>
                <p:nvPr/>
              </p:nvSpPr>
              <p:spPr bwMode="auto">
                <a:xfrm>
                  <a:off x="4024958" y="3962598"/>
                  <a:ext cx="58738" cy="77788"/>
                </a:xfrm>
                <a:custGeom>
                  <a:avLst/>
                  <a:gdLst>
                    <a:gd name="T0" fmla="*/ 2 w 37"/>
                    <a:gd name="T1" fmla="*/ 0 h 49"/>
                    <a:gd name="T2" fmla="*/ 2 w 37"/>
                    <a:gd name="T3" fmla="*/ 0 h 49"/>
                    <a:gd name="T4" fmla="*/ 35 w 37"/>
                    <a:gd name="T5" fmla="*/ 4 h 49"/>
                    <a:gd name="T6" fmla="*/ 35 w 37"/>
                    <a:gd name="T7" fmla="*/ 4 h 49"/>
                    <a:gd name="T8" fmla="*/ 37 w 37"/>
                    <a:gd name="T9" fmla="*/ 5 h 49"/>
                    <a:gd name="T10" fmla="*/ 37 w 37"/>
                    <a:gd name="T11" fmla="*/ 9 h 49"/>
                    <a:gd name="T12" fmla="*/ 37 w 37"/>
                    <a:gd name="T13" fmla="*/ 9 h 49"/>
                    <a:gd name="T14" fmla="*/ 37 w 37"/>
                    <a:gd name="T15" fmla="*/ 44 h 49"/>
                    <a:gd name="T16" fmla="*/ 37 w 37"/>
                    <a:gd name="T17" fmla="*/ 44 h 49"/>
                    <a:gd name="T18" fmla="*/ 37 w 37"/>
                    <a:gd name="T19" fmla="*/ 47 h 49"/>
                    <a:gd name="T20" fmla="*/ 35 w 37"/>
                    <a:gd name="T21" fmla="*/ 49 h 49"/>
                    <a:gd name="T22" fmla="*/ 35 w 37"/>
                    <a:gd name="T23" fmla="*/ 49 h 49"/>
                    <a:gd name="T24" fmla="*/ 1 w 37"/>
                    <a:gd name="T25" fmla="*/ 49 h 49"/>
                    <a:gd name="T26" fmla="*/ 1 w 37"/>
                    <a:gd name="T27" fmla="*/ 49 h 49"/>
                    <a:gd name="T28" fmla="*/ 0 w 37"/>
                    <a:gd name="T29" fmla="*/ 47 h 49"/>
                    <a:gd name="T30" fmla="*/ 0 w 37"/>
                    <a:gd name="T31" fmla="*/ 44 h 49"/>
                    <a:gd name="T32" fmla="*/ 0 w 37"/>
                    <a:gd name="T33" fmla="*/ 44 h 49"/>
                    <a:gd name="T34" fmla="*/ 0 w 37"/>
                    <a:gd name="T35" fmla="*/ 5 h 49"/>
                    <a:gd name="T36" fmla="*/ 0 w 37"/>
                    <a:gd name="T37" fmla="*/ 5 h 49"/>
                    <a:gd name="T38" fmla="*/ 1 w 37"/>
                    <a:gd name="T39" fmla="*/ 1 h 49"/>
                    <a:gd name="T40" fmla="*/ 2 w 37"/>
                    <a:gd name="T41" fmla="*/ 0 h 49"/>
                    <a:gd name="T42" fmla="*/ 2 w 37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7" y="5"/>
                      </a:lnTo>
                      <a:lnTo>
                        <a:pt x="37" y="9"/>
                      </a:lnTo>
                      <a:lnTo>
                        <a:pt x="37" y="9"/>
                      </a:ln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7" y="47"/>
                      </a:lnTo>
                      <a:lnTo>
                        <a:pt x="35" y="49"/>
                      </a:lnTo>
                      <a:lnTo>
                        <a:pt x="35" y="49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96" name="Freeform 304"/>
                <p:cNvSpPr>
                  <a:spLocks/>
                </p:cNvSpPr>
                <p:nvPr/>
              </p:nvSpPr>
              <p:spPr bwMode="auto">
                <a:xfrm>
                  <a:off x="4024958" y="4065785"/>
                  <a:ext cx="58738" cy="79375"/>
                </a:xfrm>
                <a:custGeom>
                  <a:avLst/>
                  <a:gdLst>
                    <a:gd name="T0" fmla="*/ 1 w 37"/>
                    <a:gd name="T1" fmla="*/ 1 h 50"/>
                    <a:gd name="T2" fmla="*/ 1 w 37"/>
                    <a:gd name="T3" fmla="*/ 1 h 50"/>
                    <a:gd name="T4" fmla="*/ 35 w 37"/>
                    <a:gd name="T5" fmla="*/ 0 h 50"/>
                    <a:gd name="T6" fmla="*/ 35 w 37"/>
                    <a:gd name="T7" fmla="*/ 0 h 50"/>
                    <a:gd name="T8" fmla="*/ 37 w 37"/>
                    <a:gd name="T9" fmla="*/ 1 h 50"/>
                    <a:gd name="T10" fmla="*/ 37 w 37"/>
                    <a:gd name="T11" fmla="*/ 5 h 50"/>
                    <a:gd name="T12" fmla="*/ 37 w 37"/>
                    <a:gd name="T13" fmla="*/ 5 h 50"/>
                    <a:gd name="T14" fmla="*/ 37 w 37"/>
                    <a:gd name="T15" fmla="*/ 40 h 50"/>
                    <a:gd name="T16" fmla="*/ 37 w 37"/>
                    <a:gd name="T17" fmla="*/ 40 h 50"/>
                    <a:gd name="T18" fmla="*/ 35 w 37"/>
                    <a:gd name="T19" fmla="*/ 44 h 50"/>
                    <a:gd name="T20" fmla="*/ 34 w 37"/>
                    <a:gd name="T21" fmla="*/ 45 h 50"/>
                    <a:gd name="T22" fmla="*/ 34 w 37"/>
                    <a:gd name="T23" fmla="*/ 45 h 50"/>
                    <a:gd name="T24" fmla="*/ 1 w 37"/>
                    <a:gd name="T25" fmla="*/ 50 h 50"/>
                    <a:gd name="T26" fmla="*/ 1 w 37"/>
                    <a:gd name="T27" fmla="*/ 50 h 50"/>
                    <a:gd name="T28" fmla="*/ 0 w 37"/>
                    <a:gd name="T29" fmla="*/ 49 h 50"/>
                    <a:gd name="T30" fmla="*/ 0 w 37"/>
                    <a:gd name="T31" fmla="*/ 45 h 50"/>
                    <a:gd name="T32" fmla="*/ 0 w 37"/>
                    <a:gd name="T33" fmla="*/ 45 h 50"/>
                    <a:gd name="T34" fmla="*/ 0 w 37"/>
                    <a:gd name="T35" fmla="*/ 7 h 50"/>
                    <a:gd name="T36" fmla="*/ 0 w 37"/>
                    <a:gd name="T37" fmla="*/ 7 h 50"/>
                    <a:gd name="T38" fmla="*/ 0 w 37"/>
                    <a:gd name="T39" fmla="*/ 3 h 50"/>
                    <a:gd name="T40" fmla="*/ 1 w 37"/>
                    <a:gd name="T41" fmla="*/ 1 h 50"/>
                    <a:gd name="T42" fmla="*/ 1 w 37"/>
                    <a:gd name="T43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5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7" y="1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40"/>
                      </a:lnTo>
                      <a:lnTo>
                        <a:pt x="37" y="40"/>
                      </a:lnTo>
                      <a:lnTo>
                        <a:pt x="35" y="44"/>
                      </a:lnTo>
                      <a:lnTo>
                        <a:pt x="34" y="45"/>
                      </a:lnTo>
                      <a:lnTo>
                        <a:pt x="34" y="45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97" name="Freeform 305"/>
                <p:cNvSpPr>
                  <a:spLocks/>
                </p:cNvSpPr>
                <p:nvPr/>
              </p:nvSpPr>
              <p:spPr bwMode="auto">
                <a:xfrm>
                  <a:off x="4023370" y="4175323"/>
                  <a:ext cx="60325" cy="34925"/>
                </a:xfrm>
                <a:custGeom>
                  <a:avLst/>
                  <a:gdLst>
                    <a:gd name="T0" fmla="*/ 2 w 38"/>
                    <a:gd name="T1" fmla="*/ 7 h 22"/>
                    <a:gd name="T2" fmla="*/ 2 w 38"/>
                    <a:gd name="T3" fmla="*/ 7 h 22"/>
                    <a:gd name="T4" fmla="*/ 35 w 38"/>
                    <a:gd name="T5" fmla="*/ 0 h 22"/>
                    <a:gd name="T6" fmla="*/ 35 w 38"/>
                    <a:gd name="T7" fmla="*/ 0 h 22"/>
                    <a:gd name="T8" fmla="*/ 36 w 38"/>
                    <a:gd name="T9" fmla="*/ 1 h 22"/>
                    <a:gd name="T10" fmla="*/ 38 w 38"/>
                    <a:gd name="T11" fmla="*/ 4 h 22"/>
                    <a:gd name="T12" fmla="*/ 38 w 38"/>
                    <a:gd name="T13" fmla="*/ 4 h 22"/>
                    <a:gd name="T14" fmla="*/ 38 w 38"/>
                    <a:gd name="T15" fmla="*/ 8 h 22"/>
                    <a:gd name="T16" fmla="*/ 38 w 38"/>
                    <a:gd name="T17" fmla="*/ 8 h 22"/>
                    <a:gd name="T18" fmla="*/ 36 w 38"/>
                    <a:gd name="T19" fmla="*/ 11 h 22"/>
                    <a:gd name="T20" fmla="*/ 35 w 38"/>
                    <a:gd name="T21" fmla="*/ 13 h 22"/>
                    <a:gd name="T22" fmla="*/ 35 w 38"/>
                    <a:gd name="T23" fmla="*/ 13 h 22"/>
                    <a:gd name="T24" fmla="*/ 2 w 38"/>
                    <a:gd name="T25" fmla="*/ 22 h 22"/>
                    <a:gd name="T26" fmla="*/ 2 w 38"/>
                    <a:gd name="T27" fmla="*/ 22 h 22"/>
                    <a:gd name="T28" fmla="*/ 1 w 38"/>
                    <a:gd name="T29" fmla="*/ 21 h 22"/>
                    <a:gd name="T30" fmla="*/ 0 w 38"/>
                    <a:gd name="T31" fmla="*/ 17 h 22"/>
                    <a:gd name="T32" fmla="*/ 0 w 38"/>
                    <a:gd name="T33" fmla="*/ 17 h 22"/>
                    <a:gd name="T34" fmla="*/ 0 w 38"/>
                    <a:gd name="T35" fmla="*/ 12 h 22"/>
                    <a:gd name="T36" fmla="*/ 0 w 38"/>
                    <a:gd name="T37" fmla="*/ 12 h 22"/>
                    <a:gd name="T38" fmla="*/ 1 w 38"/>
                    <a:gd name="T39" fmla="*/ 9 h 22"/>
                    <a:gd name="T40" fmla="*/ 2 w 38"/>
                    <a:gd name="T41" fmla="*/ 7 h 22"/>
                    <a:gd name="T42" fmla="*/ 2 w 38"/>
                    <a:gd name="T4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22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6" y="11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98" name="Freeform 306"/>
                <p:cNvSpPr>
                  <a:spLocks/>
                </p:cNvSpPr>
                <p:nvPr/>
              </p:nvSpPr>
              <p:spPr bwMode="auto">
                <a:xfrm>
                  <a:off x="4023370" y="4210248"/>
                  <a:ext cx="60325" cy="38100"/>
                </a:xfrm>
                <a:custGeom>
                  <a:avLst/>
                  <a:gdLst>
                    <a:gd name="T0" fmla="*/ 2 w 38"/>
                    <a:gd name="T1" fmla="*/ 9 h 24"/>
                    <a:gd name="T2" fmla="*/ 2 w 38"/>
                    <a:gd name="T3" fmla="*/ 9 h 24"/>
                    <a:gd name="T4" fmla="*/ 35 w 38"/>
                    <a:gd name="T5" fmla="*/ 0 h 24"/>
                    <a:gd name="T6" fmla="*/ 35 w 38"/>
                    <a:gd name="T7" fmla="*/ 0 h 24"/>
                    <a:gd name="T8" fmla="*/ 36 w 38"/>
                    <a:gd name="T9" fmla="*/ 1 h 24"/>
                    <a:gd name="T10" fmla="*/ 38 w 38"/>
                    <a:gd name="T11" fmla="*/ 5 h 24"/>
                    <a:gd name="T12" fmla="*/ 38 w 38"/>
                    <a:gd name="T13" fmla="*/ 5 h 24"/>
                    <a:gd name="T14" fmla="*/ 38 w 38"/>
                    <a:gd name="T15" fmla="*/ 8 h 24"/>
                    <a:gd name="T16" fmla="*/ 38 w 38"/>
                    <a:gd name="T17" fmla="*/ 8 h 24"/>
                    <a:gd name="T18" fmla="*/ 36 w 38"/>
                    <a:gd name="T19" fmla="*/ 11 h 24"/>
                    <a:gd name="T20" fmla="*/ 35 w 38"/>
                    <a:gd name="T21" fmla="*/ 13 h 24"/>
                    <a:gd name="T22" fmla="*/ 35 w 38"/>
                    <a:gd name="T23" fmla="*/ 13 h 24"/>
                    <a:gd name="T24" fmla="*/ 2 w 38"/>
                    <a:gd name="T25" fmla="*/ 24 h 24"/>
                    <a:gd name="T26" fmla="*/ 2 w 38"/>
                    <a:gd name="T27" fmla="*/ 24 h 24"/>
                    <a:gd name="T28" fmla="*/ 1 w 38"/>
                    <a:gd name="T29" fmla="*/ 23 h 24"/>
                    <a:gd name="T30" fmla="*/ 0 w 38"/>
                    <a:gd name="T31" fmla="*/ 19 h 24"/>
                    <a:gd name="T32" fmla="*/ 0 w 38"/>
                    <a:gd name="T33" fmla="*/ 19 h 24"/>
                    <a:gd name="T34" fmla="*/ 0 w 38"/>
                    <a:gd name="T35" fmla="*/ 16 h 24"/>
                    <a:gd name="T36" fmla="*/ 0 w 38"/>
                    <a:gd name="T37" fmla="*/ 16 h 24"/>
                    <a:gd name="T38" fmla="*/ 1 w 38"/>
                    <a:gd name="T39" fmla="*/ 11 h 24"/>
                    <a:gd name="T40" fmla="*/ 2 w 38"/>
                    <a:gd name="T41" fmla="*/ 9 h 24"/>
                    <a:gd name="T42" fmla="*/ 2 w 38"/>
                    <a:gd name="T4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24">
                      <a:moveTo>
                        <a:pt x="2" y="9"/>
                      </a:moveTo>
                      <a:lnTo>
                        <a:pt x="2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6" y="11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99" name="Freeform 307"/>
                <p:cNvSpPr>
                  <a:spLocks/>
                </p:cNvSpPr>
                <p:nvPr/>
              </p:nvSpPr>
              <p:spPr bwMode="auto">
                <a:xfrm>
                  <a:off x="4105920" y="3743523"/>
                  <a:ext cx="88900" cy="519113"/>
                </a:xfrm>
                <a:custGeom>
                  <a:avLst/>
                  <a:gdLst>
                    <a:gd name="T0" fmla="*/ 5 w 56"/>
                    <a:gd name="T1" fmla="*/ 0 h 327"/>
                    <a:gd name="T2" fmla="*/ 5 w 56"/>
                    <a:gd name="T3" fmla="*/ 0 h 327"/>
                    <a:gd name="T4" fmla="*/ 52 w 56"/>
                    <a:gd name="T5" fmla="*/ 24 h 327"/>
                    <a:gd name="T6" fmla="*/ 52 w 56"/>
                    <a:gd name="T7" fmla="*/ 24 h 327"/>
                    <a:gd name="T8" fmla="*/ 55 w 56"/>
                    <a:gd name="T9" fmla="*/ 25 h 327"/>
                    <a:gd name="T10" fmla="*/ 56 w 56"/>
                    <a:gd name="T11" fmla="*/ 27 h 327"/>
                    <a:gd name="T12" fmla="*/ 56 w 56"/>
                    <a:gd name="T13" fmla="*/ 30 h 327"/>
                    <a:gd name="T14" fmla="*/ 56 w 56"/>
                    <a:gd name="T15" fmla="*/ 30 h 327"/>
                    <a:gd name="T16" fmla="*/ 55 w 56"/>
                    <a:gd name="T17" fmla="*/ 167 h 327"/>
                    <a:gd name="T18" fmla="*/ 55 w 56"/>
                    <a:gd name="T19" fmla="*/ 167 h 327"/>
                    <a:gd name="T20" fmla="*/ 55 w 56"/>
                    <a:gd name="T21" fmla="*/ 303 h 327"/>
                    <a:gd name="T22" fmla="*/ 55 w 56"/>
                    <a:gd name="T23" fmla="*/ 303 h 327"/>
                    <a:gd name="T24" fmla="*/ 53 w 56"/>
                    <a:gd name="T25" fmla="*/ 306 h 327"/>
                    <a:gd name="T26" fmla="*/ 53 w 56"/>
                    <a:gd name="T27" fmla="*/ 308 h 327"/>
                    <a:gd name="T28" fmla="*/ 50 w 56"/>
                    <a:gd name="T29" fmla="*/ 310 h 327"/>
                    <a:gd name="T30" fmla="*/ 50 w 56"/>
                    <a:gd name="T31" fmla="*/ 310 h 327"/>
                    <a:gd name="T32" fmla="*/ 3 w 56"/>
                    <a:gd name="T33" fmla="*/ 327 h 327"/>
                    <a:gd name="T34" fmla="*/ 3 w 56"/>
                    <a:gd name="T35" fmla="*/ 327 h 327"/>
                    <a:gd name="T36" fmla="*/ 2 w 56"/>
                    <a:gd name="T37" fmla="*/ 327 h 327"/>
                    <a:gd name="T38" fmla="*/ 1 w 56"/>
                    <a:gd name="T39" fmla="*/ 327 h 327"/>
                    <a:gd name="T40" fmla="*/ 0 w 56"/>
                    <a:gd name="T41" fmla="*/ 325 h 327"/>
                    <a:gd name="T42" fmla="*/ 0 w 56"/>
                    <a:gd name="T43" fmla="*/ 322 h 327"/>
                    <a:gd name="T44" fmla="*/ 0 w 56"/>
                    <a:gd name="T45" fmla="*/ 322 h 327"/>
                    <a:gd name="T46" fmla="*/ 1 w 56"/>
                    <a:gd name="T47" fmla="*/ 164 h 327"/>
                    <a:gd name="T48" fmla="*/ 1 w 56"/>
                    <a:gd name="T49" fmla="*/ 164 h 327"/>
                    <a:gd name="T50" fmla="*/ 2 w 56"/>
                    <a:gd name="T51" fmla="*/ 4 h 327"/>
                    <a:gd name="T52" fmla="*/ 2 w 56"/>
                    <a:gd name="T53" fmla="*/ 4 h 327"/>
                    <a:gd name="T54" fmla="*/ 2 w 56"/>
                    <a:gd name="T55" fmla="*/ 1 h 327"/>
                    <a:gd name="T56" fmla="*/ 3 w 56"/>
                    <a:gd name="T57" fmla="*/ 0 h 327"/>
                    <a:gd name="T58" fmla="*/ 4 w 56"/>
                    <a:gd name="T59" fmla="*/ 0 h 327"/>
                    <a:gd name="T60" fmla="*/ 5 w 56"/>
                    <a:gd name="T61" fmla="*/ 0 h 327"/>
                    <a:gd name="T62" fmla="*/ 5 w 56"/>
                    <a:gd name="T63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6" h="32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2" y="24"/>
                      </a:lnTo>
                      <a:lnTo>
                        <a:pt x="52" y="24"/>
                      </a:lnTo>
                      <a:lnTo>
                        <a:pt x="55" y="25"/>
                      </a:lnTo>
                      <a:lnTo>
                        <a:pt x="56" y="27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5" y="167"/>
                      </a:lnTo>
                      <a:lnTo>
                        <a:pt x="55" y="167"/>
                      </a:lnTo>
                      <a:lnTo>
                        <a:pt x="55" y="303"/>
                      </a:lnTo>
                      <a:lnTo>
                        <a:pt x="55" y="303"/>
                      </a:lnTo>
                      <a:lnTo>
                        <a:pt x="53" y="306"/>
                      </a:lnTo>
                      <a:lnTo>
                        <a:pt x="53" y="308"/>
                      </a:lnTo>
                      <a:lnTo>
                        <a:pt x="50" y="310"/>
                      </a:lnTo>
                      <a:lnTo>
                        <a:pt x="50" y="310"/>
                      </a:lnTo>
                      <a:lnTo>
                        <a:pt x="3" y="327"/>
                      </a:lnTo>
                      <a:lnTo>
                        <a:pt x="3" y="327"/>
                      </a:lnTo>
                      <a:lnTo>
                        <a:pt x="2" y="327"/>
                      </a:lnTo>
                      <a:lnTo>
                        <a:pt x="1" y="327"/>
                      </a:lnTo>
                      <a:lnTo>
                        <a:pt x="0" y="325"/>
                      </a:lnTo>
                      <a:lnTo>
                        <a:pt x="0" y="322"/>
                      </a:lnTo>
                      <a:lnTo>
                        <a:pt x="0" y="322"/>
                      </a:lnTo>
                      <a:lnTo>
                        <a:pt x="1" y="164"/>
                      </a:lnTo>
                      <a:lnTo>
                        <a:pt x="1" y="16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00" name="Freeform 308"/>
                <p:cNvSpPr>
                  <a:spLocks/>
                </p:cNvSpPr>
                <p:nvPr/>
              </p:nvSpPr>
              <p:spPr bwMode="auto">
                <a:xfrm>
                  <a:off x="4121795" y="3792735"/>
                  <a:ext cx="57150" cy="84138"/>
                </a:xfrm>
                <a:custGeom>
                  <a:avLst/>
                  <a:gdLst>
                    <a:gd name="T0" fmla="*/ 2 w 36"/>
                    <a:gd name="T1" fmla="*/ 0 h 53"/>
                    <a:gd name="T2" fmla="*/ 2 w 36"/>
                    <a:gd name="T3" fmla="*/ 0 h 53"/>
                    <a:gd name="T4" fmla="*/ 35 w 36"/>
                    <a:gd name="T5" fmla="*/ 14 h 53"/>
                    <a:gd name="T6" fmla="*/ 35 w 36"/>
                    <a:gd name="T7" fmla="*/ 14 h 53"/>
                    <a:gd name="T8" fmla="*/ 36 w 36"/>
                    <a:gd name="T9" fmla="*/ 16 h 53"/>
                    <a:gd name="T10" fmla="*/ 36 w 36"/>
                    <a:gd name="T11" fmla="*/ 19 h 53"/>
                    <a:gd name="T12" fmla="*/ 36 w 36"/>
                    <a:gd name="T13" fmla="*/ 19 h 53"/>
                    <a:gd name="T14" fmla="*/ 36 w 36"/>
                    <a:gd name="T15" fmla="*/ 49 h 53"/>
                    <a:gd name="T16" fmla="*/ 36 w 36"/>
                    <a:gd name="T17" fmla="*/ 49 h 53"/>
                    <a:gd name="T18" fmla="*/ 36 w 36"/>
                    <a:gd name="T19" fmla="*/ 52 h 53"/>
                    <a:gd name="T20" fmla="*/ 35 w 36"/>
                    <a:gd name="T21" fmla="*/ 53 h 53"/>
                    <a:gd name="T22" fmla="*/ 35 w 36"/>
                    <a:gd name="T23" fmla="*/ 53 h 53"/>
                    <a:gd name="T24" fmla="*/ 2 w 36"/>
                    <a:gd name="T25" fmla="*/ 41 h 53"/>
                    <a:gd name="T26" fmla="*/ 2 w 36"/>
                    <a:gd name="T27" fmla="*/ 41 h 53"/>
                    <a:gd name="T28" fmla="*/ 0 w 36"/>
                    <a:gd name="T29" fmla="*/ 40 h 53"/>
                    <a:gd name="T30" fmla="*/ 0 w 36"/>
                    <a:gd name="T31" fmla="*/ 37 h 53"/>
                    <a:gd name="T32" fmla="*/ 0 w 36"/>
                    <a:gd name="T33" fmla="*/ 37 h 53"/>
                    <a:gd name="T34" fmla="*/ 0 w 36"/>
                    <a:gd name="T35" fmla="*/ 4 h 53"/>
                    <a:gd name="T36" fmla="*/ 0 w 36"/>
                    <a:gd name="T37" fmla="*/ 4 h 53"/>
                    <a:gd name="T38" fmla="*/ 1 w 36"/>
                    <a:gd name="T39" fmla="*/ 1 h 53"/>
                    <a:gd name="T40" fmla="*/ 2 w 36"/>
                    <a:gd name="T41" fmla="*/ 0 h 53"/>
                    <a:gd name="T42" fmla="*/ 2 w 36"/>
                    <a:gd name="T4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5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6" y="16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49"/>
                      </a:lnTo>
                      <a:lnTo>
                        <a:pt x="36" y="49"/>
                      </a:lnTo>
                      <a:lnTo>
                        <a:pt x="36" y="52"/>
                      </a:lnTo>
                      <a:lnTo>
                        <a:pt x="35" y="53"/>
                      </a:lnTo>
                      <a:lnTo>
                        <a:pt x="35" y="53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01" name="Freeform 309"/>
                <p:cNvSpPr>
                  <a:spLocks/>
                </p:cNvSpPr>
                <p:nvPr/>
              </p:nvSpPr>
              <p:spPr bwMode="auto">
                <a:xfrm>
                  <a:off x="4121795" y="3883223"/>
                  <a:ext cx="57150" cy="74613"/>
                </a:xfrm>
                <a:custGeom>
                  <a:avLst/>
                  <a:gdLst>
                    <a:gd name="T0" fmla="*/ 1 w 36"/>
                    <a:gd name="T1" fmla="*/ 0 h 47"/>
                    <a:gd name="T2" fmla="*/ 1 w 36"/>
                    <a:gd name="T3" fmla="*/ 0 h 47"/>
                    <a:gd name="T4" fmla="*/ 35 w 36"/>
                    <a:gd name="T5" fmla="*/ 9 h 47"/>
                    <a:gd name="T6" fmla="*/ 35 w 36"/>
                    <a:gd name="T7" fmla="*/ 9 h 47"/>
                    <a:gd name="T8" fmla="*/ 36 w 36"/>
                    <a:gd name="T9" fmla="*/ 10 h 47"/>
                    <a:gd name="T10" fmla="*/ 36 w 36"/>
                    <a:gd name="T11" fmla="*/ 14 h 47"/>
                    <a:gd name="T12" fmla="*/ 36 w 36"/>
                    <a:gd name="T13" fmla="*/ 14 h 47"/>
                    <a:gd name="T14" fmla="*/ 36 w 36"/>
                    <a:gd name="T15" fmla="*/ 44 h 47"/>
                    <a:gd name="T16" fmla="*/ 36 w 36"/>
                    <a:gd name="T17" fmla="*/ 44 h 47"/>
                    <a:gd name="T18" fmla="*/ 35 w 36"/>
                    <a:gd name="T19" fmla="*/ 46 h 47"/>
                    <a:gd name="T20" fmla="*/ 34 w 36"/>
                    <a:gd name="T21" fmla="*/ 47 h 47"/>
                    <a:gd name="T22" fmla="*/ 34 w 36"/>
                    <a:gd name="T23" fmla="*/ 47 h 47"/>
                    <a:gd name="T24" fmla="*/ 1 w 36"/>
                    <a:gd name="T25" fmla="*/ 42 h 47"/>
                    <a:gd name="T26" fmla="*/ 1 w 36"/>
                    <a:gd name="T27" fmla="*/ 42 h 47"/>
                    <a:gd name="T28" fmla="*/ 0 w 36"/>
                    <a:gd name="T29" fmla="*/ 41 h 47"/>
                    <a:gd name="T30" fmla="*/ 0 w 36"/>
                    <a:gd name="T31" fmla="*/ 38 h 47"/>
                    <a:gd name="T32" fmla="*/ 0 w 36"/>
                    <a:gd name="T33" fmla="*/ 38 h 47"/>
                    <a:gd name="T34" fmla="*/ 0 w 36"/>
                    <a:gd name="T35" fmla="*/ 4 h 47"/>
                    <a:gd name="T36" fmla="*/ 0 w 36"/>
                    <a:gd name="T37" fmla="*/ 4 h 47"/>
                    <a:gd name="T38" fmla="*/ 0 w 36"/>
                    <a:gd name="T39" fmla="*/ 1 h 47"/>
                    <a:gd name="T40" fmla="*/ 1 w 36"/>
                    <a:gd name="T41" fmla="*/ 0 h 47"/>
                    <a:gd name="T42" fmla="*/ 1 w 36"/>
                    <a:gd name="T4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9"/>
                      </a:lnTo>
                      <a:lnTo>
                        <a:pt x="35" y="9"/>
                      </a:lnTo>
                      <a:lnTo>
                        <a:pt x="36" y="10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5" y="46"/>
                      </a:lnTo>
                      <a:lnTo>
                        <a:pt x="34" y="47"/>
                      </a:lnTo>
                      <a:lnTo>
                        <a:pt x="34" y="47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0" y="41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02" name="Freeform 310"/>
                <p:cNvSpPr>
                  <a:spLocks/>
                </p:cNvSpPr>
                <p:nvPr/>
              </p:nvSpPr>
              <p:spPr bwMode="auto">
                <a:xfrm>
                  <a:off x="4120208" y="3973710"/>
                  <a:ext cx="58738" cy="66675"/>
                </a:xfrm>
                <a:custGeom>
                  <a:avLst/>
                  <a:gdLst>
                    <a:gd name="T0" fmla="*/ 2 w 37"/>
                    <a:gd name="T1" fmla="*/ 0 h 42"/>
                    <a:gd name="T2" fmla="*/ 2 w 37"/>
                    <a:gd name="T3" fmla="*/ 0 h 42"/>
                    <a:gd name="T4" fmla="*/ 35 w 37"/>
                    <a:gd name="T5" fmla="*/ 4 h 42"/>
                    <a:gd name="T6" fmla="*/ 35 w 37"/>
                    <a:gd name="T7" fmla="*/ 4 h 42"/>
                    <a:gd name="T8" fmla="*/ 36 w 37"/>
                    <a:gd name="T9" fmla="*/ 6 h 42"/>
                    <a:gd name="T10" fmla="*/ 37 w 37"/>
                    <a:gd name="T11" fmla="*/ 8 h 42"/>
                    <a:gd name="T12" fmla="*/ 37 w 37"/>
                    <a:gd name="T13" fmla="*/ 8 h 42"/>
                    <a:gd name="T14" fmla="*/ 37 w 37"/>
                    <a:gd name="T15" fmla="*/ 38 h 42"/>
                    <a:gd name="T16" fmla="*/ 37 w 37"/>
                    <a:gd name="T17" fmla="*/ 38 h 42"/>
                    <a:gd name="T18" fmla="*/ 36 w 37"/>
                    <a:gd name="T19" fmla="*/ 41 h 42"/>
                    <a:gd name="T20" fmla="*/ 35 w 37"/>
                    <a:gd name="T21" fmla="*/ 42 h 42"/>
                    <a:gd name="T22" fmla="*/ 35 w 37"/>
                    <a:gd name="T23" fmla="*/ 42 h 42"/>
                    <a:gd name="T24" fmla="*/ 2 w 37"/>
                    <a:gd name="T25" fmla="*/ 42 h 42"/>
                    <a:gd name="T26" fmla="*/ 2 w 37"/>
                    <a:gd name="T27" fmla="*/ 42 h 42"/>
                    <a:gd name="T28" fmla="*/ 1 w 37"/>
                    <a:gd name="T29" fmla="*/ 40 h 42"/>
                    <a:gd name="T30" fmla="*/ 0 w 37"/>
                    <a:gd name="T31" fmla="*/ 37 h 42"/>
                    <a:gd name="T32" fmla="*/ 0 w 37"/>
                    <a:gd name="T33" fmla="*/ 37 h 42"/>
                    <a:gd name="T34" fmla="*/ 1 w 37"/>
                    <a:gd name="T35" fmla="*/ 5 h 42"/>
                    <a:gd name="T36" fmla="*/ 1 w 37"/>
                    <a:gd name="T37" fmla="*/ 5 h 42"/>
                    <a:gd name="T38" fmla="*/ 1 w 37"/>
                    <a:gd name="T39" fmla="*/ 2 h 42"/>
                    <a:gd name="T40" fmla="*/ 2 w 37"/>
                    <a:gd name="T41" fmla="*/ 0 h 42"/>
                    <a:gd name="T42" fmla="*/ 2 w 37"/>
                    <a:gd name="T4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6" y="6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38"/>
                      </a:lnTo>
                      <a:lnTo>
                        <a:pt x="37" y="38"/>
                      </a:lnTo>
                      <a:lnTo>
                        <a:pt x="36" y="41"/>
                      </a:lnTo>
                      <a:lnTo>
                        <a:pt x="35" y="42"/>
                      </a:lnTo>
                      <a:lnTo>
                        <a:pt x="35" y="42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03" name="Freeform 311"/>
                <p:cNvSpPr>
                  <a:spLocks/>
                </p:cNvSpPr>
                <p:nvPr/>
              </p:nvSpPr>
              <p:spPr bwMode="auto">
                <a:xfrm>
                  <a:off x="4120208" y="4062610"/>
                  <a:ext cx="58738" cy="68263"/>
                </a:xfrm>
                <a:custGeom>
                  <a:avLst/>
                  <a:gdLst>
                    <a:gd name="T0" fmla="*/ 2 w 37"/>
                    <a:gd name="T1" fmla="*/ 1 h 43"/>
                    <a:gd name="T2" fmla="*/ 2 w 37"/>
                    <a:gd name="T3" fmla="*/ 1 h 43"/>
                    <a:gd name="T4" fmla="*/ 35 w 37"/>
                    <a:gd name="T5" fmla="*/ 0 h 43"/>
                    <a:gd name="T6" fmla="*/ 35 w 37"/>
                    <a:gd name="T7" fmla="*/ 0 h 43"/>
                    <a:gd name="T8" fmla="*/ 36 w 37"/>
                    <a:gd name="T9" fmla="*/ 1 h 43"/>
                    <a:gd name="T10" fmla="*/ 37 w 37"/>
                    <a:gd name="T11" fmla="*/ 4 h 43"/>
                    <a:gd name="T12" fmla="*/ 37 w 37"/>
                    <a:gd name="T13" fmla="*/ 4 h 43"/>
                    <a:gd name="T14" fmla="*/ 36 w 37"/>
                    <a:gd name="T15" fmla="*/ 33 h 43"/>
                    <a:gd name="T16" fmla="*/ 36 w 37"/>
                    <a:gd name="T17" fmla="*/ 33 h 43"/>
                    <a:gd name="T18" fmla="*/ 36 w 37"/>
                    <a:gd name="T19" fmla="*/ 36 h 43"/>
                    <a:gd name="T20" fmla="*/ 35 w 37"/>
                    <a:gd name="T21" fmla="*/ 37 h 43"/>
                    <a:gd name="T22" fmla="*/ 35 w 37"/>
                    <a:gd name="T23" fmla="*/ 37 h 43"/>
                    <a:gd name="T24" fmla="*/ 2 w 37"/>
                    <a:gd name="T25" fmla="*/ 43 h 43"/>
                    <a:gd name="T26" fmla="*/ 2 w 37"/>
                    <a:gd name="T27" fmla="*/ 43 h 43"/>
                    <a:gd name="T28" fmla="*/ 1 w 37"/>
                    <a:gd name="T29" fmla="*/ 42 h 43"/>
                    <a:gd name="T30" fmla="*/ 0 w 37"/>
                    <a:gd name="T31" fmla="*/ 39 h 43"/>
                    <a:gd name="T32" fmla="*/ 0 w 37"/>
                    <a:gd name="T33" fmla="*/ 39 h 43"/>
                    <a:gd name="T34" fmla="*/ 0 w 37"/>
                    <a:gd name="T35" fmla="*/ 6 h 43"/>
                    <a:gd name="T36" fmla="*/ 0 w 37"/>
                    <a:gd name="T37" fmla="*/ 6 h 43"/>
                    <a:gd name="T38" fmla="*/ 1 w 37"/>
                    <a:gd name="T39" fmla="*/ 2 h 43"/>
                    <a:gd name="T40" fmla="*/ 2 w 37"/>
                    <a:gd name="T41" fmla="*/ 1 h 43"/>
                    <a:gd name="T42" fmla="*/ 2 w 37"/>
                    <a:gd name="T43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3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33"/>
                      </a:lnTo>
                      <a:lnTo>
                        <a:pt x="36" y="33"/>
                      </a:lnTo>
                      <a:lnTo>
                        <a:pt x="36" y="36"/>
                      </a:lnTo>
                      <a:lnTo>
                        <a:pt x="35" y="37"/>
                      </a:lnTo>
                      <a:lnTo>
                        <a:pt x="35" y="37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1" y="42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04" name="Freeform 312"/>
                <p:cNvSpPr>
                  <a:spLocks/>
                </p:cNvSpPr>
                <p:nvPr/>
              </p:nvSpPr>
              <p:spPr bwMode="auto">
                <a:xfrm>
                  <a:off x="4120208" y="4154685"/>
                  <a:ext cx="57150" cy="31750"/>
                </a:xfrm>
                <a:custGeom>
                  <a:avLst/>
                  <a:gdLst>
                    <a:gd name="T0" fmla="*/ 1 w 36"/>
                    <a:gd name="T1" fmla="*/ 8 h 20"/>
                    <a:gd name="T2" fmla="*/ 1 w 36"/>
                    <a:gd name="T3" fmla="*/ 8 h 20"/>
                    <a:gd name="T4" fmla="*/ 35 w 36"/>
                    <a:gd name="T5" fmla="*/ 0 h 20"/>
                    <a:gd name="T6" fmla="*/ 35 w 36"/>
                    <a:gd name="T7" fmla="*/ 0 h 20"/>
                    <a:gd name="T8" fmla="*/ 36 w 36"/>
                    <a:gd name="T9" fmla="*/ 1 h 20"/>
                    <a:gd name="T10" fmla="*/ 36 w 36"/>
                    <a:gd name="T11" fmla="*/ 3 h 20"/>
                    <a:gd name="T12" fmla="*/ 36 w 36"/>
                    <a:gd name="T13" fmla="*/ 3 h 20"/>
                    <a:gd name="T14" fmla="*/ 36 w 36"/>
                    <a:gd name="T15" fmla="*/ 7 h 20"/>
                    <a:gd name="T16" fmla="*/ 36 w 36"/>
                    <a:gd name="T17" fmla="*/ 7 h 20"/>
                    <a:gd name="T18" fmla="*/ 36 w 36"/>
                    <a:gd name="T19" fmla="*/ 10 h 20"/>
                    <a:gd name="T20" fmla="*/ 35 w 36"/>
                    <a:gd name="T21" fmla="*/ 11 h 20"/>
                    <a:gd name="T22" fmla="*/ 35 w 36"/>
                    <a:gd name="T23" fmla="*/ 11 h 20"/>
                    <a:gd name="T24" fmla="*/ 1 w 36"/>
                    <a:gd name="T25" fmla="*/ 20 h 20"/>
                    <a:gd name="T26" fmla="*/ 1 w 36"/>
                    <a:gd name="T27" fmla="*/ 20 h 20"/>
                    <a:gd name="T28" fmla="*/ 0 w 36"/>
                    <a:gd name="T29" fmla="*/ 18 h 20"/>
                    <a:gd name="T30" fmla="*/ 0 w 36"/>
                    <a:gd name="T31" fmla="*/ 16 h 20"/>
                    <a:gd name="T32" fmla="*/ 0 w 36"/>
                    <a:gd name="T33" fmla="*/ 16 h 20"/>
                    <a:gd name="T34" fmla="*/ 0 w 36"/>
                    <a:gd name="T35" fmla="*/ 12 h 20"/>
                    <a:gd name="T36" fmla="*/ 0 w 36"/>
                    <a:gd name="T37" fmla="*/ 12 h 20"/>
                    <a:gd name="T38" fmla="*/ 0 w 36"/>
                    <a:gd name="T39" fmla="*/ 9 h 20"/>
                    <a:gd name="T40" fmla="*/ 1 w 36"/>
                    <a:gd name="T41" fmla="*/ 8 h 20"/>
                    <a:gd name="T42" fmla="*/ 1 w 36"/>
                    <a:gd name="T43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0">
                      <a:moveTo>
                        <a:pt x="1" y="8"/>
                      </a:moveTo>
                      <a:lnTo>
                        <a:pt x="1" y="8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7"/>
                      </a:lnTo>
                      <a:lnTo>
                        <a:pt x="36" y="7"/>
                      </a:lnTo>
                      <a:lnTo>
                        <a:pt x="36" y="10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05" name="Freeform 313"/>
                <p:cNvSpPr>
                  <a:spLocks/>
                </p:cNvSpPr>
                <p:nvPr/>
              </p:nvSpPr>
              <p:spPr bwMode="auto">
                <a:xfrm>
                  <a:off x="4120208" y="4184848"/>
                  <a:ext cx="57150" cy="33338"/>
                </a:xfrm>
                <a:custGeom>
                  <a:avLst/>
                  <a:gdLst>
                    <a:gd name="T0" fmla="*/ 1 w 36"/>
                    <a:gd name="T1" fmla="*/ 9 h 21"/>
                    <a:gd name="T2" fmla="*/ 1 w 36"/>
                    <a:gd name="T3" fmla="*/ 9 h 21"/>
                    <a:gd name="T4" fmla="*/ 35 w 36"/>
                    <a:gd name="T5" fmla="*/ 0 h 21"/>
                    <a:gd name="T6" fmla="*/ 35 w 36"/>
                    <a:gd name="T7" fmla="*/ 0 h 21"/>
                    <a:gd name="T8" fmla="*/ 36 w 36"/>
                    <a:gd name="T9" fmla="*/ 1 h 21"/>
                    <a:gd name="T10" fmla="*/ 36 w 36"/>
                    <a:gd name="T11" fmla="*/ 3 h 21"/>
                    <a:gd name="T12" fmla="*/ 36 w 36"/>
                    <a:gd name="T13" fmla="*/ 3 h 21"/>
                    <a:gd name="T14" fmla="*/ 36 w 36"/>
                    <a:gd name="T15" fmla="*/ 6 h 21"/>
                    <a:gd name="T16" fmla="*/ 36 w 36"/>
                    <a:gd name="T17" fmla="*/ 6 h 21"/>
                    <a:gd name="T18" fmla="*/ 36 w 36"/>
                    <a:gd name="T19" fmla="*/ 10 h 21"/>
                    <a:gd name="T20" fmla="*/ 35 w 36"/>
                    <a:gd name="T21" fmla="*/ 11 h 21"/>
                    <a:gd name="T22" fmla="*/ 35 w 36"/>
                    <a:gd name="T23" fmla="*/ 11 h 21"/>
                    <a:gd name="T24" fmla="*/ 1 w 36"/>
                    <a:gd name="T25" fmla="*/ 21 h 21"/>
                    <a:gd name="T26" fmla="*/ 1 w 36"/>
                    <a:gd name="T27" fmla="*/ 21 h 21"/>
                    <a:gd name="T28" fmla="*/ 0 w 36"/>
                    <a:gd name="T29" fmla="*/ 20 h 21"/>
                    <a:gd name="T30" fmla="*/ 0 w 36"/>
                    <a:gd name="T31" fmla="*/ 17 h 21"/>
                    <a:gd name="T32" fmla="*/ 0 w 36"/>
                    <a:gd name="T33" fmla="*/ 17 h 21"/>
                    <a:gd name="T34" fmla="*/ 0 w 36"/>
                    <a:gd name="T35" fmla="*/ 14 h 21"/>
                    <a:gd name="T36" fmla="*/ 0 w 36"/>
                    <a:gd name="T37" fmla="*/ 14 h 21"/>
                    <a:gd name="T38" fmla="*/ 0 w 36"/>
                    <a:gd name="T39" fmla="*/ 11 h 21"/>
                    <a:gd name="T40" fmla="*/ 1 w 36"/>
                    <a:gd name="T41" fmla="*/ 9 h 21"/>
                    <a:gd name="T42" fmla="*/ 1 w 36"/>
                    <a:gd name="T4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1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10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06" name="Freeform 314"/>
                <p:cNvSpPr>
                  <a:spLocks/>
                </p:cNvSpPr>
                <p:nvPr/>
              </p:nvSpPr>
              <p:spPr bwMode="auto">
                <a:xfrm>
                  <a:off x="4202758" y="3792735"/>
                  <a:ext cx="85725" cy="433388"/>
                </a:xfrm>
                <a:custGeom>
                  <a:avLst/>
                  <a:gdLst>
                    <a:gd name="T0" fmla="*/ 4 w 54"/>
                    <a:gd name="T1" fmla="*/ 0 h 273"/>
                    <a:gd name="T2" fmla="*/ 4 w 54"/>
                    <a:gd name="T3" fmla="*/ 0 h 273"/>
                    <a:gd name="T4" fmla="*/ 51 w 54"/>
                    <a:gd name="T5" fmla="*/ 24 h 273"/>
                    <a:gd name="T6" fmla="*/ 51 w 54"/>
                    <a:gd name="T7" fmla="*/ 24 h 273"/>
                    <a:gd name="T8" fmla="*/ 53 w 54"/>
                    <a:gd name="T9" fmla="*/ 26 h 273"/>
                    <a:gd name="T10" fmla="*/ 54 w 54"/>
                    <a:gd name="T11" fmla="*/ 27 h 273"/>
                    <a:gd name="T12" fmla="*/ 54 w 54"/>
                    <a:gd name="T13" fmla="*/ 29 h 273"/>
                    <a:gd name="T14" fmla="*/ 54 w 54"/>
                    <a:gd name="T15" fmla="*/ 29 h 273"/>
                    <a:gd name="T16" fmla="*/ 54 w 54"/>
                    <a:gd name="T17" fmla="*/ 140 h 273"/>
                    <a:gd name="T18" fmla="*/ 54 w 54"/>
                    <a:gd name="T19" fmla="*/ 140 h 273"/>
                    <a:gd name="T20" fmla="*/ 54 w 54"/>
                    <a:gd name="T21" fmla="*/ 249 h 273"/>
                    <a:gd name="T22" fmla="*/ 54 w 54"/>
                    <a:gd name="T23" fmla="*/ 249 h 273"/>
                    <a:gd name="T24" fmla="*/ 53 w 54"/>
                    <a:gd name="T25" fmla="*/ 252 h 273"/>
                    <a:gd name="T26" fmla="*/ 53 w 54"/>
                    <a:gd name="T27" fmla="*/ 253 h 273"/>
                    <a:gd name="T28" fmla="*/ 50 w 54"/>
                    <a:gd name="T29" fmla="*/ 256 h 273"/>
                    <a:gd name="T30" fmla="*/ 50 w 54"/>
                    <a:gd name="T31" fmla="*/ 256 h 273"/>
                    <a:gd name="T32" fmla="*/ 3 w 54"/>
                    <a:gd name="T33" fmla="*/ 273 h 273"/>
                    <a:gd name="T34" fmla="*/ 3 w 54"/>
                    <a:gd name="T35" fmla="*/ 273 h 273"/>
                    <a:gd name="T36" fmla="*/ 1 w 54"/>
                    <a:gd name="T37" fmla="*/ 273 h 273"/>
                    <a:gd name="T38" fmla="*/ 0 w 54"/>
                    <a:gd name="T39" fmla="*/ 272 h 273"/>
                    <a:gd name="T40" fmla="*/ 0 w 54"/>
                    <a:gd name="T41" fmla="*/ 267 h 273"/>
                    <a:gd name="T42" fmla="*/ 0 w 54"/>
                    <a:gd name="T43" fmla="*/ 267 h 273"/>
                    <a:gd name="T44" fmla="*/ 1 w 54"/>
                    <a:gd name="T45" fmla="*/ 136 h 273"/>
                    <a:gd name="T46" fmla="*/ 1 w 54"/>
                    <a:gd name="T47" fmla="*/ 136 h 273"/>
                    <a:gd name="T48" fmla="*/ 1 w 54"/>
                    <a:gd name="T49" fmla="*/ 4 h 273"/>
                    <a:gd name="T50" fmla="*/ 1 w 54"/>
                    <a:gd name="T51" fmla="*/ 4 h 273"/>
                    <a:gd name="T52" fmla="*/ 1 w 54"/>
                    <a:gd name="T53" fmla="*/ 1 h 273"/>
                    <a:gd name="T54" fmla="*/ 2 w 54"/>
                    <a:gd name="T55" fmla="*/ 0 h 273"/>
                    <a:gd name="T56" fmla="*/ 3 w 54"/>
                    <a:gd name="T57" fmla="*/ 0 h 273"/>
                    <a:gd name="T58" fmla="*/ 4 w 54"/>
                    <a:gd name="T59" fmla="*/ 0 h 273"/>
                    <a:gd name="T60" fmla="*/ 4 w 54"/>
                    <a:gd name="T6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" h="27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51" y="24"/>
                      </a:lnTo>
                      <a:lnTo>
                        <a:pt x="51" y="24"/>
                      </a:lnTo>
                      <a:lnTo>
                        <a:pt x="53" y="26"/>
                      </a:lnTo>
                      <a:lnTo>
                        <a:pt x="54" y="27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4" y="140"/>
                      </a:lnTo>
                      <a:lnTo>
                        <a:pt x="54" y="140"/>
                      </a:lnTo>
                      <a:lnTo>
                        <a:pt x="54" y="249"/>
                      </a:lnTo>
                      <a:lnTo>
                        <a:pt x="54" y="249"/>
                      </a:lnTo>
                      <a:lnTo>
                        <a:pt x="53" y="252"/>
                      </a:lnTo>
                      <a:lnTo>
                        <a:pt x="53" y="253"/>
                      </a:lnTo>
                      <a:lnTo>
                        <a:pt x="50" y="256"/>
                      </a:lnTo>
                      <a:lnTo>
                        <a:pt x="50" y="256"/>
                      </a:lnTo>
                      <a:lnTo>
                        <a:pt x="3" y="273"/>
                      </a:lnTo>
                      <a:lnTo>
                        <a:pt x="3" y="273"/>
                      </a:lnTo>
                      <a:lnTo>
                        <a:pt x="1" y="273"/>
                      </a:lnTo>
                      <a:lnTo>
                        <a:pt x="0" y="272"/>
                      </a:lnTo>
                      <a:lnTo>
                        <a:pt x="0" y="267"/>
                      </a:lnTo>
                      <a:lnTo>
                        <a:pt x="0" y="267"/>
                      </a:lnTo>
                      <a:lnTo>
                        <a:pt x="1" y="136"/>
                      </a:lnTo>
                      <a:lnTo>
                        <a:pt x="1" y="136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07" name="Freeform 315"/>
                <p:cNvSpPr>
                  <a:spLocks/>
                </p:cNvSpPr>
                <p:nvPr/>
              </p:nvSpPr>
              <p:spPr bwMode="auto">
                <a:xfrm>
                  <a:off x="4217045" y="3834010"/>
                  <a:ext cx="58738" cy="73025"/>
                </a:xfrm>
                <a:custGeom>
                  <a:avLst/>
                  <a:gdLst>
                    <a:gd name="T0" fmla="*/ 1 w 37"/>
                    <a:gd name="T1" fmla="*/ 0 h 46"/>
                    <a:gd name="T2" fmla="*/ 1 w 37"/>
                    <a:gd name="T3" fmla="*/ 0 h 46"/>
                    <a:gd name="T4" fmla="*/ 35 w 37"/>
                    <a:gd name="T5" fmla="*/ 14 h 46"/>
                    <a:gd name="T6" fmla="*/ 35 w 37"/>
                    <a:gd name="T7" fmla="*/ 14 h 46"/>
                    <a:gd name="T8" fmla="*/ 36 w 37"/>
                    <a:gd name="T9" fmla="*/ 15 h 46"/>
                    <a:gd name="T10" fmla="*/ 37 w 37"/>
                    <a:gd name="T11" fmla="*/ 19 h 46"/>
                    <a:gd name="T12" fmla="*/ 37 w 37"/>
                    <a:gd name="T13" fmla="*/ 19 h 46"/>
                    <a:gd name="T14" fmla="*/ 37 w 37"/>
                    <a:gd name="T15" fmla="*/ 43 h 46"/>
                    <a:gd name="T16" fmla="*/ 37 w 37"/>
                    <a:gd name="T17" fmla="*/ 43 h 46"/>
                    <a:gd name="T18" fmla="*/ 36 w 37"/>
                    <a:gd name="T19" fmla="*/ 45 h 46"/>
                    <a:gd name="T20" fmla="*/ 35 w 37"/>
                    <a:gd name="T21" fmla="*/ 46 h 46"/>
                    <a:gd name="T22" fmla="*/ 35 w 37"/>
                    <a:gd name="T23" fmla="*/ 46 h 46"/>
                    <a:gd name="T24" fmla="*/ 1 w 37"/>
                    <a:gd name="T25" fmla="*/ 35 h 46"/>
                    <a:gd name="T26" fmla="*/ 1 w 37"/>
                    <a:gd name="T27" fmla="*/ 35 h 46"/>
                    <a:gd name="T28" fmla="*/ 0 w 37"/>
                    <a:gd name="T29" fmla="*/ 33 h 46"/>
                    <a:gd name="T30" fmla="*/ 0 w 37"/>
                    <a:gd name="T31" fmla="*/ 31 h 46"/>
                    <a:gd name="T32" fmla="*/ 0 w 37"/>
                    <a:gd name="T33" fmla="*/ 31 h 46"/>
                    <a:gd name="T34" fmla="*/ 0 w 37"/>
                    <a:gd name="T35" fmla="*/ 3 h 46"/>
                    <a:gd name="T36" fmla="*/ 0 w 37"/>
                    <a:gd name="T37" fmla="*/ 3 h 46"/>
                    <a:gd name="T38" fmla="*/ 0 w 37"/>
                    <a:gd name="T39" fmla="*/ 1 h 46"/>
                    <a:gd name="T40" fmla="*/ 1 w 37"/>
                    <a:gd name="T41" fmla="*/ 0 h 46"/>
                    <a:gd name="T42" fmla="*/ 1 w 37"/>
                    <a:gd name="T4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43"/>
                      </a:lnTo>
                      <a:lnTo>
                        <a:pt x="37" y="43"/>
                      </a:lnTo>
                      <a:lnTo>
                        <a:pt x="36" y="45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08" name="Freeform 316"/>
                <p:cNvSpPr>
                  <a:spLocks/>
                </p:cNvSpPr>
                <p:nvPr/>
              </p:nvSpPr>
              <p:spPr bwMode="auto">
                <a:xfrm>
                  <a:off x="4215458" y="3910210"/>
                  <a:ext cx="60325" cy="61913"/>
                </a:xfrm>
                <a:custGeom>
                  <a:avLst/>
                  <a:gdLst>
                    <a:gd name="T0" fmla="*/ 2 w 38"/>
                    <a:gd name="T1" fmla="*/ 0 h 39"/>
                    <a:gd name="T2" fmla="*/ 2 w 38"/>
                    <a:gd name="T3" fmla="*/ 0 h 39"/>
                    <a:gd name="T4" fmla="*/ 36 w 38"/>
                    <a:gd name="T5" fmla="*/ 9 h 39"/>
                    <a:gd name="T6" fmla="*/ 36 w 38"/>
                    <a:gd name="T7" fmla="*/ 9 h 39"/>
                    <a:gd name="T8" fmla="*/ 37 w 38"/>
                    <a:gd name="T9" fmla="*/ 10 h 39"/>
                    <a:gd name="T10" fmla="*/ 38 w 38"/>
                    <a:gd name="T11" fmla="*/ 12 h 39"/>
                    <a:gd name="T12" fmla="*/ 38 w 38"/>
                    <a:gd name="T13" fmla="*/ 12 h 39"/>
                    <a:gd name="T14" fmla="*/ 37 w 38"/>
                    <a:gd name="T15" fmla="*/ 36 h 39"/>
                    <a:gd name="T16" fmla="*/ 37 w 38"/>
                    <a:gd name="T17" fmla="*/ 36 h 39"/>
                    <a:gd name="T18" fmla="*/ 37 w 38"/>
                    <a:gd name="T19" fmla="*/ 39 h 39"/>
                    <a:gd name="T20" fmla="*/ 36 w 38"/>
                    <a:gd name="T21" fmla="*/ 39 h 39"/>
                    <a:gd name="T22" fmla="*/ 36 w 38"/>
                    <a:gd name="T23" fmla="*/ 39 h 39"/>
                    <a:gd name="T24" fmla="*/ 2 w 38"/>
                    <a:gd name="T25" fmla="*/ 34 h 39"/>
                    <a:gd name="T26" fmla="*/ 2 w 38"/>
                    <a:gd name="T27" fmla="*/ 34 h 39"/>
                    <a:gd name="T28" fmla="*/ 1 w 38"/>
                    <a:gd name="T29" fmla="*/ 33 h 39"/>
                    <a:gd name="T30" fmla="*/ 0 w 38"/>
                    <a:gd name="T31" fmla="*/ 30 h 39"/>
                    <a:gd name="T32" fmla="*/ 0 w 38"/>
                    <a:gd name="T33" fmla="*/ 30 h 39"/>
                    <a:gd name="T34" fmla="*/ 0 w 38"/>
                    <a:gd name="T35" fmla="*/ 3 h 39"/>
                    <a:gd name="T36" fmla="*/ 0 w 38"/>
                    <a:gd name="T37" fmla="*/ 3 h 39"/>
                    <a:gd name="T38" fmla="*/ 1 w 38"/>
                    <a:gd name="T39" fmla="*/ 0 h 39"/>
                    <a:gd name="T40" fmla="*/ 2 w 38"/>
                    <a:gd name="T41" fmla="*/ 0 h 39"/>
                    <a:gd name="T42" fmla="*/ 2 w 38"/>
                    <a:gd name="T4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3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7" y="10"/>
                      </a:lnTo>
                      <a:lnTo>
                        <a:pt x="38" y="12"/>
                      </a:lnTo>
                      <a:lnTo>
                        <a:pt x="38" y="12"/>
                      </a:lnTo>
                      <a:lnTo>
                        <a:pt x="37" y="36"/>
                      </a:lnTo>
                      <a:lnTo>
                        <a:pt x="37" y="36"/>
                      </a:lnTo>
                      <a:lnTo>
                        <a:pt x="37" y="39"/>
                      </a:lnTo>
                      <a:lnTo>
                        <a:pt x="36" y="39"/>
                      </a:lnTo>
                      <a:lnTo>
                        <a:pt x="36" y="39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1" y="33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09" name="Freeform 317"/>
                <p:cNvSpPr>
                  <a:spLocks/>
                </p:cNvSpPr>
                <p:nvPr/>
              </p:nvSpPr>
              <p:spPr bwMode="auto">
                <a:xfrm>
                  <a:off x="4215458" y="3984823"/>
                  <a:ext cx="58738" cy="55563"/>
                </a:xfrm>
                <a:custGeom>
                  <a:avLst/>
                  <a:gdLst>
                    <a:gd name="T0" fmla="*/ 2 w 37"/>
                    <a:gd name="T1" fmla="*/ 0 h 35"/>
                    <a:gd name="T2" fmla="*/ 2 w 37"/>
                    <a:gd name="T3" fmla="*/ 0 h 35"/>
                    <a:gd name="T4" fmla="*/ 36 w 37"/>
                    <a:gd name="T5" fmla="*/ 4 h 35"/>
                    <a:gd name="T6" fmla="*/ 36 w 37"/>
                    <a:gd name="T7" fmla="*/ 4 h 35"/>
                    <a:gd name="T8" fmla="*/ 37 w 37"/>
                    <a:gd name="T9" fmla="*/ 5 h 35"/>
                    <a:gd name="T10" fmla="*/ 37 w 37"/>
                    <a:gd name="T11" fmla="*/ 7 h 35"/>
                    <a:gd name="T12" fmla="*/ 37 w 37"/>
                    <a:gd name="T13" fmla="*/ 7 h 35"/>
                    <a:gd name="T14" fmla="*/ 37 w 37"/>
                    <a:gd name="T15" fmla="*/ 32 h 35"/>
                    <a:gd name="T16" fmla="*/ 37 w 37"/>
                    <a:gd name="T17" fmla="*/ 32 h 35"/>
                    <a:gd name="T18" fmla="*/ 37 w 37"/>
                    <a:gd name="T19" fmla="*/ 34 h 35"/>
                    <a:gd name="T20" fmla="*/ 36 w 37"/>
                    <a:gd name="T21" fmla="*/ 35 h 35"/>
                    <a:gd name="T22" fmla="*/ 36 w 37"/>
                    <a:gd name="T23" fmla="*/ 35 h 35"/>
                    <a:gd name="T24" fmla="*/ 2 w 37"/>
                    <a:gd name="T25" fmla="*/ 35 h 35"/>
                    <a:gd name="T26" fmla="*/ 2 w 37"/>
                    <a:gd name="T27" fmla="*/ 35 h 35"/>
                    <a:gd name="T28" fmla="*/ 0 w 37"/>
                    <a:gd name="T29" fmla="*/ 34 h 35"/>
                    <a:gd name="T30" fmla="*/ 0 w 37"/>
                    <a:gd name="T31" fmla="*/ 31 h 35"/>
                    <a:gd name="T32" fmla="*/ 0 w 37"/>
                    <a:gd name="T33" fmla="*/ 31 h 35"/>
                    <a:gd name="T34" fmla="*/ 0 w 37"/>
                    <a:gd name="T35" fmla="*/ 4 h 35"/>
                    <a:gd name="T36" fmla="*/ 0 w 37"/>
                    <a:gd name="T37" fmla="*/ 4 h 35"/>
                    <a:gd name="T38" fmla="*/ 1 w 37"/>
                    <a:gd name="T39" fmla="*/ 1 h 35"/>
                    <a:gd name="T40" fmla="*/ 2 w 37"/>
                    <a:gd name="T41" fmla="*/ 0 h 35"/>
                    <a:gd name="T42" fmla="*/ 2 w 37"/>
                    <a:gd name="T4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7" y="5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6" y="35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10" name="Freeform 318"/>
                <p:cNvSpPr>
                  <a:spLocks/>
                </p:cNvSpPr>
                <p:nvPr/>
              </p:nvSpPr>
              <p:spPr bwMode="auto">
                <a:xfrm>
                  <a:off x="4215458" y="4059435"/>
                  <a:ext cx="58738" cy="55563"/>
                </a:xfrm>
                <a:custGeom>
                  <a:avLst/>
                  <a:gdLst>
                    <a:gd name="T0" fmla="*/ 1 w 37"/>
                    <a:gd name="T1" fmla="*/ 1 h 35"/>
                    <a:gd name="T2" fmla="*/ 1 w 37"/>
                    <a:gd name="T3" fmla="*/ 1 h 35"/>
                    <a:gd name="T4" fmla="*/ 36 w 37"/>
                    <a:gd name="T5" fmla="*/ 0 h 35"/>
                    <a:gd name="T6" fmla="*/ 36 w 37"/>
                    <a:gd name="T7" fmla="*/ 0 h 35"/>
                    <a:gd name="T8" fmla="*/ 37 w 37"/>
                    <a:gd name="T9" fmla="*/ 0 h 35"/>
                    <a:gd name="T10" fmla="*/ 37 w 37"/>
                    <a:gd name="T11" fmla="*/ 3 h 35"/>
                    <a:gd name="T12" fmla="*/ 37 w 37"/>
                    <a:gd name="T13" fmla="*/ 3 h 35"/>
                    <a:gd name="T14" fmla="*/ 37 w 37"/>
                    <a:gd name="T15" fmla="*/ 27 h 35"/>
                    <a:gd name="T16" fmla="*/ 37 w 37"/>
                    <a:gd name="T17" fmla="*/ 27 h 35"/>
                    <a:gd name="T18" fmla="*/ 37 w 37"/>
                    <a:gd name="T19" fmla="*/ 29 h 35"/>
                    <a:gd name="T20" fmla="*/ 36 w 37"/>
                    <a:gd name="T21" fmla="*/ 30 h 35"/>
                    <a:gd name="T22" fmla="*/ 36 w 37"/>
                    <a:gd name="T23" fmla="*/ 30 h 35"/>
                    <a:gd name="T24" fmla="*/ 1 w 37"/>
                    <a:gd name="T25" fmla="*/ 35 h 35"/>
                    <a:gd name="T26" fmla="*/ 1 w 37"/>
                    <a:gd name="T27" fmla="*/ 35 h 35"/>
                    <a:gd name="T28" fmla="*/ 0 w 37"/>
                    <a:gd name="T29" fmla="*/ 34 h 35"/>
                    <a:gd name="T30" fmla="*/ 0 w 37"/>
                    <a:gd name="T31" fmla="*/ 32 h 35"/>
                    <a:gd name="T32" fmla="*/ 0 w 37"/>
                    <a:gd name="T33" fmla="*/ 32 h 35"/>
                    <a:gd name="T34" fmla="*/ 0 w 37"/>
                    <a:gd name="T35" fmla="*/ 5 h 35"/>
                    <a:gd name="T36" fmla="*/ 0 w 37"/>
                    <a:gd name="T37" fmla="*/ 5 h 35"/>
                    <a:gd name="T38" fmla="*/ 0 w 37"/>
                    <a:gd name="T39" fmla="*/ 2 h 35"/>
                    <a:gd name="T40" fmla="*/ 1 w 37"/>
                    <a:gd name="T41" fmla="*/ 1 h 35"/>
                    <a:gd name="T42" fmla="*/ 1 w 37"/>
                    <a:gd name="T43" fmla="*/ 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9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11" name="Freeform 319"/>
                <p:cNvSpPr>
                  <a:spLocks/>
                </p:cNvSpPr>
                <p:nvPr/>
              </p:nvSpPr>
              <p:spPr bwMode="auto">
                <a:xfrm>
                  <a:off x="4215458" y="4134048"/>
                  <a:ext cx="58738" cy="28575"/>
                </a:xfrm>
                <a:custGeom>
                  <a:avLst/>
                  <a:gdLst>
                    <a:gd name="T0" fmla="*/ 1 w 37"/>
                    <a:gd name="T1" fmla="*/ 7 h 18"/>
                    <a:gd name="T2" fmla="*/ 1 w 37"/>
                    <a:gd name="T3" fmla="*/ 7 h 18"/>
                    <a:gd name="T4" fmla="*/ 36 w 37"/>
                    <a:gd name="T5" fmla="*/ 0 h 18"/>
                    <a:gd name="T6" fmla="*/ 36 w 37"/>
                    <a:gd name="T7" fmla="*/ 0 h 18"/>
                    <a:gd name="T8" fmla="*/ 37 w 37"/>
                    <a:gd name="T9" fmla="*/ 1 h 18"/>
                    <a:gd name="T10" fmla="*/ 37 w 37"/>
                    <a:gd name="T11" fmla="*/ 3 h 18"/>
                    <a:gd name="T12" fmla="*/ 37 w 37"/>
                    <a:gd name="T13" fmla="*/ 3 h 18"/>
                    <a:gd name="T14" fmla="*/ 37 w 37"/>
                    <a:gd name="T15" fmla="*/ 5 h 18"/>
                    <a:gd name="T16" fmla="*/ 37 w 37"/>
                    <a:gd name="T17" fmla="*/ 5 h 18"/>
                    <a:gd name="T18" fmla="*/ 37 w 37"/>
                    <a:gd name="T19" fmla="*/ 8 h 18"/>
                    <a:gd name="T20" fmla="*/ 36 w 37"/>
                    <a:gd name="T21" fmla="*/ 9 h 18"/>
                    <a:gd name="T22" fmla="*/ 36 w 37"/>
                    <a:gd name="T23" fmla="*/ 9 h 18"/>
                    <a:gd name="T24" fmla="*/ 1 w 37"/>
                    <a:gd name="T25" fmla="*/ 18 h 18"/>
                    <a:gd name="T26" fmla="*/ 1 w 37"/>
                    <a:gd name="T27" fmla="*/ 18 h 18"/>
                    <a:gd name="T28" fmla="*/ 0 w 37"/>
                    <a:gd name="T29" fmla="*/ 16 h 18"/>
                    <a:gd name="T30" fmla="*/ 0 w 37"/>
                    <a:gd name="T31" fmla="*/ 14 h 18"/>
                    <a:gd name="T32" fmla="*/ 0 w 37"/>
                    <a:gd name="T33" fmla="*/ 14 h 18"/>
                    <a:gd name="T34" fmla="*/ 0 w 37"/>
                    <a:gd name="T35" fmla="*/ 11 h 18"/>
                    <a:gd name="T36" fmla="*/ 0 w 37"/>
                    <a:gd name="T37" fmla="*/ 11 h 18"/>
                    <a:gd name="T38" fmla="*/ 0 w 37"/>
                    <a:gd name="T39" fmla="*/ 8 h 18"/>
                    <a:gd name="T40" fmla="*/ 1 w 37"/>
                    <a:gd name="T41" fmla="*/ 7 h 18"/>
                    <a:gd name="T42" fmla="*/ 1 w 37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8">
                      <a:moveTo>
                        <a:pt x="1" y="7"/>
                      </a:moveTo>
                      <a:lnTo>
                        <a:pt x="1" y="7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8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12" name="Freeform 320"/>
                <p:cNvSpPr>
                  <a:spLocks/>
                </p:cNvSpPr>
                <p:nvPr/>
              </p:nvSpPr>
              <p:spPr bwMode="auto">
                <a:xfrm>
                  <a:off x="4215458" y="4157860"/>
                  <a:ext cx="58738" cy="31750"/>
                </a:xfrm>
                <a:custGeom>
                  <a:avLst/>
                  <a:gdLst>
                    <a:gd name="T0" fmla="*/ 1 w 37"/>
                    <a:gd name="T1" fmla="*/ 10 h 20"/>
                    <a:gd name="T2" fmla="*/ 1 w 37"/>
                    <a:gd name="T3" fmla="*/ 10 h 20"/>
                    <a:gd name="T4" fmla="*/ 36 w 37"/>
                    <a:gd name="T5" fmla="*/ 0 h 20"/>
                    <a:gd name="T6" fmla="*/ 36 w 37"/>
                    <a:gd name="T7" fmla="*/ 0 h 20"/>
                    <a:gd name="T8" fmla="*/ 37 w 37"/>
                    <a:gd name="T9" fmla="*/ 0 h 20"/>
                    <a:gd name="T10" fmla="*/ 37 w 37"/>
                    <a:gd name="T11" fmla="*/ 4 h 20"/>
                    <a:gd name="T12" fmla="*/ 37 w 37"/>
                    <a:gd name="T13" fmla="*/ 4 h 20"/>
                    <a:gd name="T14" fmla="*/ 37 w 37"/>
                    <a:gd name="T15" fmla="*/ 6 h 20"/>
                    <a:gd name="T16" fmla="*/ 37 w 37"/>
                    <a:gd name="T17" fmla="*/ 6 h 20"/>
                    <a:gd name="T18" fmla="*/ 37 w 37"/>
                    <a:gd name="T19" fmla="*/ 8 h 20"/>
                    <a:gd name="T20" fmla="*/ 36 w 37"/>
                    <a:gd name="T21" fmla="*/ 10 h 20"/>
                    <a:gd name="T22" fmla="*/ 36 w 37"/>
                    <a:gd name="T23" fmla="*/ 10 h 20"/>
                    <a:gd name="T24" fmla="*/ 1 w 37"/>
                    <a:gd name="T25" fmla="*/ 20 h 20"/>
                    <a:gd name="T26" fmla="*/ 1 w 37"/>
                    <a:gd name="T27" fmla="*/ 20 h 20"/>
                    <a:gd name="T28" fmla="*/ 0 w 37"/>
                    <a:gd name="T29" fmla="*/ 19 h 20"/>
                    <a:gd name="T30" fmla="*/ 0 w 37"/>
                    <a:gd name="T31" fmla="*/ 16 h 20"/>
                    <a:gd name="T32" fmla="*/ 0 w 37"/>
                    <a:gd name="T33" fmla="*/ 16 h 20"/>
                    <a:gd name="T34" fmla="*/ 0 w 37"/>
                    <a:gd name="T35" fmla="*/ 14 h 20"/>
                    <a:gd name="T36" fmla="*/ 0 w 37"/>
                    <a:gd name="T37" fmla="*/ 14 h 20"/>
                    <a:gd name="T38" fmla="*/ 0 w 37"/>
                    <a:gd name="T39" fmla="*/ 11 h 20"/>
                    <a:gd name="T40" fmla="*/ 1 w 37"/>
                    <a:gd name="T41" fmla="*/ 10 h 20"/>
                    <a:gd name="T42" fmla="*/ 1 w 37"/>
                    <a:gd name="T4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0">
                      <a:moveTo>
                        <a:pt x="1" y="10"/>
                      </a:moveTo>
                      <a:lnTo>
                        <a:pt x="1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6" y="10"/>
                      </a:lnTo>
                      <a:lnTo>
                        <a:pt x="36" y="10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13" name="Freeform 321"/>
                <p:cNvSpPr>
                  <a:spLocks/>
                </p:cNvSpPr>
                <p:nvPr/>
              </p:nvSpPr>
              <p:spPr bwMode="auto">
                <a:xfrm>
                  <a:off x="4298008" y="3840360"/>
                  <a:ext cx="85725" cy="350838"/>
                </a:xfrm>
                <a:custGeom>
                  <a:avLst/>
                  <a:gdLst>
                    <a:gd name="T0" fmla="*/ 4 w 54"/>
                    <a:gd name="T1" fmla="*/ 0 h 221"/>
                    <a:gd name="T2" fmla="*/ 4 w 54"/>
                    <a:gd name="T3" fmla="*/ 0 h 221"/>
                    <a:gd name="T4" fmla="*/ 51 w 54"/>
                    <a:gd name="T5" fmla="*/ 24 h 221"/>
                    <a:gd name="T6" fmla="*/ 51 w 54"/>
                    <a:gd name="T7" fmla="*/ 24 h 221"/>
                    <a:gd name="T8" fmla="*/ 53 w 54"/>
                    <a:gd name="T9" fmla="*/ 26 h 221"/>
                    <a:gd name="T10" fmla="*/ 54 w 54"/>
                    <a:gd name="T11" fmla="*/ 29 h 221"/>
                    <a:gd name="T12" fmla="*/ 54 w 54"/>
                    <a:gd name="T13" fmla="*/ 29 h 221"/>
                    <a:gd name="T14" fmla="*/ 54 w 54"/>
                    <a:gd name="T15" fmla="*/ 114 h 221"/>
                    <a:gd name="T16" fmla="*/ 54 w 54"/>
                    <a:gd name="T17" fmla="*/ 114 h 221"/>
                    <a:gd name="T18" fmla="*/ 54 w 54"/>
                    <a:gd name="T19" fmla="*/ 196 h 221"/>
                    <a:gd name="T20" fmla="*/ 54 w 54"/>
                    <a:gd name="T21" fmla="*/ 196 h 221"/>
                    <a:gd name="T22" fmla="*/ 53 w 54"/>
                    <a:gd name="T23" fmla="*/ 200 h 221"/>
                    <a:gd name="T24" fmla="*/ 52 w 54"/>
                    <a:gd name="T25" fmla="*/ 203 h 221"/>
                    <a:gd name="T26" fmla="*/ 51 w 54"/>
                    <a:gd name="T27" fmla="*/ 204 h 221"/>
                    <a:gd name="T28" fmla="*/ 51 w 54"/>
                    <a:gd name="T29" fmla="*/ 204 h 221"/>
                    <a:gd name="T30" fmla="*/ 4 w 54"/>
                    <a:gd name="T31" fmla="*/ 221 h 221"/>
                    <a:gd name="T32" fmla="*/ 4 w 54"/>
                    <a:gd name="T33" fmla="*/ 221 h 221"/>
                    <a:gd name="T34" fmla="*/ 3 w 54"/>
                    <a:gd name="T35" fmla="*/ 221 h 221"/>
                    <a:gd name="T36" fmla="*/ 1 w 54"/>
                    <a:gd name="T37" fmla="*/ 220 h 221"/>
                    <a:gd name="T38" fmla="*/ 0 w 54"/>
                    <a:gd name="T39" fmla="*/ 215 h 221"/>
                    <a:gd name="T40" fmla="*/ 0 w 54"/>
                    <a:gd name="T41" fmla="*/ 215 h 221"/>
                    <a:gd name="T42" fmla="*/ 0 w 54"/>
                    <a:gd name="T43" fmla="*/ 111 h 221"/>
                    <a:gd name="T44" fmla="*/ 0 w 54"/>
                    <a:gd name="T45" fmla="*/ 111 h 221"/>
                    <a:gd name="T46" fmla="*/ 0 w 54"/>
                    <a:gd name="T47" fmla="*/ 4 h 221"/>
                    <a:gd name="T48" fmla="*/ 0 w 54"/>
                    <a:gd name="T49" fmla="*/ 4 h 221"/>
                    <a:gd name="T50" fmla="*/ 1 w 54"/>
                    <a:gd name="T51" fmla="*/ 2 h 221"/>
                    <a:gd name="T52" fmla="*/ 1 w 54"/>
                    <a:gd name="T53" fmla="*/ 1 h 221"/>
                    <a:gd name="T54" fmla="*/ 3 w 54"/>
                    <a:gd name="T55" fmla="*/ 0 h 221"/>
                    <a:gd name="T56" fmla="*/ 4 w 54"/>
                    <a:gd name="T57" fmla="*/ 0 h 221"/>
                    <a:gd name="T58" fmla="*/ 4 w 54"/>
                    <a:gd name="T5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4" h="22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51" y="24"/>
                      </a:lnTo>
                      <a:lnTo>
                        <a:pt x="51" y="24"/>
                      </a:lnTo>
                      <a:lnTo>
                        <a:pt x="53" y="26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4" y="114"/>
                      </a:lnTo>
                      <a:lnTo>
                        <a:pt x="54" y="114"/>
                      </a:lnTo>
                      <a:lnTo>
                        <a:pt x="54" y="196"/>
                      </a:lnTo>
                      <a:lnTo>
                        <a:pt x="54" y="196"/>
                      </a:lnTo>
                      <a:lnTo>
                        <a:pt x="53" y="200"/>
                      </a:lnTo>
                      <a:lnTo>
                        <a:pt x="52" y="203"/>
                      </a:lnTo>
                      <a:lnTo>
                        <a:pt x="51" y="204"/>
                      </a:lnTo>
                      <a:lnTo>
                        <a:pt x="51" y="204"/>
                      </a:lnTo>
                      <a:lnTo>
                        <a:pt x="4" y="221"/>
                      </a:lnTo>
                      <a:lnTo>
                        <a:pt x="4" y="221"/>
                      </a:lnTo>
                      <a:lnTo>
                        <a:pt x="3" y="221"/>
                      </a:lnTo>
                      <a:lnTo>
                        <a:pt x="1" y="220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14" name="Freeform 322"/>
                <p:cNvSpPr>
                  <a:spLocks/>
                </p:cNvSpPr>
                <p:nvPr/>
              </p:nvSpPr>
              <p:spPr bwMode="auto">
                <a:xfrm>
                  <a:off x="4312295" y="3875285"/>
                  <a:ext cx="57150" cy="60325"/>
                </a:xfrm>
                <a:custGeom>
                  <a:avLst/>
                  <a:gdLst>
                    <a:gd name="T0" fmla="*/ 1 w 36"/>
                    <a:gd name="T1" fmla="*/ 0 h 38"/>
                    <a:gd name="T2" fmla="*/ 1 w 36"/>
                    <a:gd name="T3" fmla="*/ 0 h 38"/>
                    <a:gd name="T4" fmla="*/ 34 w 36"/>
                    <a:gd name="T5" fmla="*/ 14 h 38"/>
                    <a:gd name="T6" fmla="*/ 34 w 36"/>
                    <a:gd name="T7" fmla="*/ 14 h 38"/>
                    <a:gd name="T8" fmla="*/ 35 w 36"/>
                    <a:gd name="T9" fmla="*/ 15 h 38"/>
                    <a:gd name="T10" fmla="*/ 36 w 36"/>
                    <a:gd name="T11" fmla="*/ 18 h 38"/>
                    <a:gd name="T12" fmla="*/ 36 w 36"/>
                    <a:gd name="T13" fmla="*/ 18 h 38"/>
                    <a:gd name="T14" fmla="*/ 36 w 36"/>
                    <a:gd name="T15" fmla="*/ 36 h 38"/>
                    <a:gd name="T16" fmla="*/ 36 w 36"/>
                    <a:gd name="T17" fmla="*/ 36 h 38"/>
                    <a:gd name="T18" fmla="*/ 35 w 36"/>
                    <a:gd name="T19" fmla="*/ 38 h 38"/>
                    <a:gd name="T20" fmla="*/ 34 w 36"/>
                    <a:gd name="T21" fmla="*/ 38 h 38"/>
                    <a:gd name="T22" fmla="*/ 34 w 36"/>
                    <a:gd name="T23" fmla="*/ 38 h 38"/>
                    <a:gd name="T24" fmla="*/ 1 w 36"/>
                    <a:gd name="T25" fmla="*/ 28 h 38"/>
                    <a:gd name="T26" fmla="*/ 1 w 36"/>
                    <a:gd name="T27" fmla="*/ 28 h 38"/>
                    <a:gd name="T28" fmla="*/ 0 w 36"/>
                    <a:gd name="T29" fmla="*/ 27 h 38"/>
                    <a:gd name="T30" fmla="*/ 0 w 36"/>
                    <a:gd name="T31" fmla="*/ 24 h 38"/>
                    <a:gd name="T32" fmla="*/ 0 w 36"/>
                    <a:gd name="T33" fmla="*/ 24 h 38"/>
                    <a:gd name="T34" fmla="*/ 0 w 36"/>
                    <a:gd name="T35" fmla="*/ 2 h 38"/>
                    <a:gd name="T36" fmla="*/ 0 w 36"/>
                    <a:gd name="T37" fmla="*/ 2 h 38"/>
                    <a:gd name="T38" fmla="*/ 0 w 36"/>
                    <a:gd name="T39" fmla="*/ 0 h 38"/>
                    <a:gd name="T40" fmla="*/ 1 w 36"/>
                    <a:gd name="T41" fmla="*/ 0 h 38"/>
                    <a:gd name="T42" fmla="*/ 1 w 36"/>
                    <a:gd name="T4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14"/>
                      </a:lnTo>
                      <a:lnTo>
                        <a:pt x="34" y="14"/>
                      </a:lnTo>
                      <a:lnTo>
                        <a:pt x="35" y="15"/>
                      </a:lnTo>
                      <a:lnTo>
                        <a:pt x="36" y="18"/>
                      </a:lnTo>
                      <a:lnTo>
                        <a:pt x="36" y="18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35" y="38"/>
                      </a:lnTo>
                      <a:lnTo>
                        <a:pt x="34" y="38"/>
                      </a:lnTo>
                      <a:lnTo>
                        <a:pt x="34" y="3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15" name="Freeform 323"/>
                <p:cNvSpPr>
                  <a:spLocks/>
                </p:cNvSpPr>
                <p:nvPr/>
              </p:nvSpPr>
              <p:spPr bwMode="auto">
                <a:xfrm>
                  <a:off x="4312295" y="3934023"/>
                  <a:ext cx="57150" cy="53975"/>
                </a:xfrm>
                <a:custGeom>
                  <a:avLst/>
                  <a:gdLst>
                    <a:gd name="T0" fmla="*/ 1 w 36"/>
                    <a:gd name="T1" fmla="*/ 0 h 34"/>
                    <a:gd name="T2" fmla="*/ 1 w 36"/>
                    <a:gd name="T3" fmla="*/ 0 h 34"/>
                    <a:gd name="T4" fmla="*/ 34 w 36"/>
                    <a:gd name="T5" fmla="*/ 10 h 34"/>
                    <a:gd name="T6" fmla="*/ 34 w 36"/>
                    <a:gd name="T7" fmla="*/ 10 h 34"/>
                    <a:gd name="T8" fmla="*/ 35 w 36"/>
                    <a:gd name="T9" fmla="*/ 11 h 34"/>
                    <a:gd name="T10" fmla="*/ 36 w 36"/>
                    <a:gd name="T11" fmla="*/ 13 h 34"/>
                    <a:gd name="T12" fmla="*/ 36 w 36"/>
                    <a:gd name="T13" fmla="*/ 13 h 34"/>
                    <a:gd name="T14" fmla="*/ 36 w 36"/>
                    <a:gd name="T15" fmla="*/ 32 h 34"/>
                    <a:gd name="T16" fmla="*/ 36 w 36"/>
                    <a:gd name="T17" fmla="*/ 32 h 34"/>
                    <a:gd name="T18" fmla="*/ 35 w 36"/>
                    <a:gd name="T19" fmla="*/ 34 h 34"/>
                    <a:gd name="T20" fmla="*/ 34 w 36"/>
                    <a:gd name="T21" fmla="*/ 34 h 34"/>
                    <a:gd name="T22" fmla="*/ 34 w 36"/>
                    <a:gd name="T23" fmla="*/ 34 h 34"/>
                    <a:gd name="T24" fmla="*/ 1 w 36"/>
                    <a:gd name="T25" fmla="*/ 29 h 34"/>
                    <a:gd name="T26" fmla="*/ 1 w 36"/>
                    <a:gd name="T27" fmla="*/ 29 h 34"/>
                    <a:gd name="T28" fmla="*/ 0 w 36"/>
                    <a:gd name="T29" fmla="*/ 28 h 34"/>
                    <a:gd name="T30" fmla="*/ 0 w 36"/>
                    <a:gd name="T31" fmla="*/ 25 h 34"/>
                    <a:gd name="T32" fmla="*/ 0 w 36"/>
                    <a:gd name="T33" fmla="*/ 25 h 34"/>
                    <a:gd name="T34" fmla="*/ 0 w 36"/>
                    <a:gd name="T35" fmla="*/ 4 h 34"/>
                    <a:gd name="T36" fmla="*/ 0 w 36"/>
                    <a:gd name="T37" fmla="*/ 4 h 34"/>
                    <a:gd name="T38" fmla="*/ 0 w 36"/>
                    <a:gd name="T39" fmla="*/ 1 h 34"/>
                    <a:gd name="T40" fmla="*/ 1 w 36"/>
                    <a:gd name="T41" fmla="*/ 0 h 34"/>
                    <a:gd name="T42" fmla="*/ 1 w 36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5" y="11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5" y="34"/>
                      </a:lnTo>
                      <a:lnTo>
                        <a:pt x="34" y="34"/>
                      </a:lnTo>
                      <a:lnTo>
                        <a:pt x="34" y="34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16" name="Freeform 324"/>
                <p:cNvSpPr>
                  <a:spLocks/>
                </p:cNvSpPr>
                <p:nvPr/>
              </p:nvSpPr>
              <p:spPr bwMode="auto">
                <a:xfrm>
                  <a:off x="4312295" y="3995935"/>
                  <a:ext cx="57150" cy="44450"/>
                </a:xfrm>
                <a:custGeom>
                  <a:avLst/>
                  <a:gdLst>
                    <a:gd name="T0" fmla="*/ 1 w 36"/>
                    <a:gd name="T1" fmla="*/ 0 h 28"/>
                    <a:gd name="T2" fmla="*/ 1 w 36"/>
                    <a:gd name="T3" fmla="*/ 0 h 28"/>
                    <a:gd name="T4" fmla="*/ 34 w 36"/>
                    <a:gd name="T5" fmla="*/ 4 h 28"/>
                    <a:gd name="T6" fmla="*/ 34 w 36"/>
                    <a:gd name="T7" fmla="*/ 4 h 28"/>
                    <a:gd name="T8" fmla="*/ 35 w 36"/>
                    <a:gd name="T9" fmla="*/ 5 h 28"/>
                    <a:gd name="T10" fmla="*/ 36 w 36"/>
                    <a:gd name="T11" fmla="*/ 6 h 28"/>
                    <a:gd name="T12" fmla="*/ 36 w 36"/>
                    <a:gd name="T13" fmla="*/ 6 h 28"/>
                    <a:gd name="T14" fmla="*/ 36 w 36"/>
                    <a:gd name="T15" fmla="*/ 25 h 28"/>
                    <a:gd name="T16" fmla="*/ 36 w 36"/>
                    <a:gd name="T17" fmla="*/ 25 h 28"/>
                    <a:gd name="T18" fmla="*/ 35 w 36"/>
                    <a:gd name="T19" fmla="*/ 27 h 28"/>
                    <a:gd name="T20" fmla="*/ 34 w 36"/>
                    <a:gd name="T21" fmla="*/ 28 h 28"/>
                    <a:gd name="T22" fmla="*/ 34 w 36"/>
                    <a:gd name="T23" fmla="*/ 28 h 28"/>
                    <a:gd name="T24" fmla="*/ 1 w 36"/>
                    <a:gd name="T25" fmla="*/ 28 h 28"/>
                    <a:gd name="T26" fmla="*/ 1 w 36"/>
                    <a:gd name="T27" fmla="*/ 28 h 28"/>
                    <a:gd name="T28" fmla="*/ 0 w 36"/>
                    <a:gd name="T29" fmla="*/ 27 h 28"/>
                    <a:gd name="T30" fmla="*/ 0 w 36"/>
                    <a:gd name="T31" fmla="*/ 25 h 28"/>
                    <a:gd name="T32" fmla="*/ 0 w 36"/>
                    <a:gd name="T33" fmla="*/ 25 h 28"/>
                    <a:gd name="T34" fmla="*/ 0 w 36"/>
                    <a:gd name="T35" fmla="*/ 3 h 28"/>
                    <a:gd name="T36" fmla="*/ 0 w 36"/>
                    <a:gd name="T37" fmla="*/ 3 h 28"/>
                    <a:gd name="T38" fmla="*/ 0 w 36"/>
                    <a:gd name="T39" fmla="*/ 1 h 28"/>
                    <a:gd name="T40" fmla="*/ 1 w 36"/>
                    <a:gd name="T41" fmla="*/ 0 h 28"/>
                    <a:gd name="T42" fmla="*/ 1 w 36"/>
                    <a:gd name="T4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5" y="5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25"/>
                      </a:lnTo>
                      <a:lnTo>
                        <a:pt x="36" y="25"/>
                      </a:lnTo>
                      <a:lnTo>
                        <a:pt x="35" y="27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17" name="Freeform 325"/>
                <p:cNvSpPr>
                  <a:spLocks/>
                </p:cNvSpPr>
                <p:nvPr/>
              </p:nvSpPr>
              <p:spPr bwMode="auto">
                <a:xfrm>
                  <a:off x="4310708" y="4054673"/>
                  <a:ext cx="58738" cy="46038"/>
                </a:xfrm>
                <a:custGeom>
                  <a:avLst/>
                  <a:gdLst>
                    <a:gd name="T0" fmla="*/ 2 w 37"/>
                    <a:gd name="T1" fmla="*/ 2 h 29"/>
                    <a:gd name="T2" fmla="*/ 2 w 37"/>
                    <a:gd name="T3" fmla="*/ 2 h 29"/>
                    <a:gd name="T4" fmla="*/ 35 w 37"/>
                    <a:gd name="T5" fmla="*/ 0 h 29"/>
                    <a:gd name="T6" fmla="*/ 35 w 37"/>
                    <a:gd name="T7" fmla="*/ 0 h 29"/>
                    <a:gd name="T8" fmla="*/ 36 w 37"/>
                    <a:gd name="T9" fmla="*/ 1 h 29"/>
                    <a:gd name="T10" fmla="*/ 37 w 37"/>
                    <a:gd name="T11" fmla="*/ 3 h 29"/>
                    <a:gd name="T12" fmla="*/ 37 w 37"/>
                    <a:gd name="T13" fmla="*/ 3 h 29"/>
                    <a:gd name="T14" fmla="*/ 37 w 37"/>
                    <a:gd name="T15" fmla="*/ 22 h 29"/>
                    <a:gd name="T16" fmla="*/ 37 w 37"/>
                    <a:gd name="T17" fmla="*/ 22 h 29"/>
                    <a:gd name="T18" fmla="*/ 36 w 37"/>
                    <a:gd name="T19" fmla="*/ 23 h 29"/>
                    <a:gd name="T20" fmla="*/ 35 w 37"/>
                    <a:gd name="T21" fmla="*/ 24 h 29"/>
                    <a:gd name="T22" fmla="*/ 35 w 37"/>
                    <a:gd name="T23" fmla="*/ 24 h 29"/>
                    <a:gd name="T24" fmla="*/ 2 w 37"/>
                    <a:gd name="T25" fmla="*/ 29 h 29"/>
                    <a:gd name="T26" fmla="*/ 2 w 37"/>
                    <a:gd name="T27" fmla="*/ 29 h 29"/>
                    <a:gd name="T28" fmla="*/ 1 w 37"/>
                    <a:gd name="T29" fmla="*/ 29 h 29"/>
                    <a:gd name="T30" fmla="*/ 0 w 37"/>
                    <a:gd name="T31" fmla="*/ 27 h 29"/>
                    <a:gd name="T32" fmla="*/ 0 w 37"/>
                    <a:gd name="T33" fmla="*/ 27 h 29"/>
                    <a:gd name="T34" fmla="*/ 0 w 37"/>
                    <a:gd name="T35" fmla="*/ 4 h 29"/>
                    <a:gd name="T36" fmla="*/ 0 w 37"/>
                    <a:gd name="T37" fmla="*/ 4 h 29"/>
                    <a:gd name="T38" fmla="*/ 1 w 37"/>
                    <a:gd name="T39" fmla="*/ 2 h 29"/>
                    <a:gd name="T40" fmla="*/ 2 w 37"/>
                    <a:gd name="T41" fmla="*/ 2 h 29"/>
                    <a:gd name="T42" fmla="*/ 2 w 37"/>
                    <a:gd name="T4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9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36" y="23"/>
                      </a:lnTo>
                      <a:lnTo>
                        <a:pt x="35" y="24"/>
                      </a:lnTo>
                      <a:lnTo>
                        <a:pt x="35" y="24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18" name="Freeform 326"/>
                <p:cNvSpPr>
                  <a:spLocks/>
                </p:cNvSpPr>
                <p:nvPr/>
              </p:nvSpPr>
              <p:spPr bwMode="auto">
                <a:xfrm>
                  <a:off x="4310708" y="4113410"/>
                  <a:ext cx="58738" cy="25400"/>
                </a:xfrm>
                <a:custGeom>
                  <a:avLst/>
                  <a:gdLst>
                    <a:gd name="T0" fmla="*/ 2 w 37"/>
                    <a:gd name="T1" fmla="*/ 8 h 16"/>
                    <a:gd name="T2" fmla="*/ 2 w 37"/>
                    <a:gd name="T3" fmla="*/ 8 h 16"/>
                    <a:gd name="T4" fmla="*/ 35 w 37"/>
                    <a:gd name="T5" fmla="*/ 0 h 16"/>
                    <a:gd name="T6" fmla="*/ 35 w 37"/>
                    <a:gd name="T7" fmla="*/ 0 h 16"/>
                    <a:gd name="T8" fmla="*/ 36 w 37"/>
                    <a:gd name="T9" fmla="*/ 0 h 16"/>
                    <a:gd name="T10" fmla="*/ 37 w 37"/>
                    <a:gd name="T11" fmla="*/ 2 h 16"/>
                    <a:gd name="T12" fmla="*/ 37 w 37"/>
                    <a:gd name="T13" fmla="*/ 2 h 16"/>
                    <a:gd name="T14" fmla="*/ 37 w 37"/>
                    <a:gd name="T15" fmla="*/ 4 h 16"/>
                    <a:gd name="T16" fmla="*/ 37 w 37"/>
                    <a:gd name="T17" fmla="*/ 4 h 16"/>
                    <a:gd name="T18" fmla="*/ 36 w 37"/>
                    <a:gd name="T19" fmla="*/ 5 h 16"/>
                    <a:gd name="T20" fmla="*/ 35 w 37"/>
                    <a:gd name="T21" fmla="*/ 7 h 16"/>
                    <a:gd name="T22" fmla="*/ 35 w 37"/>
                    <a:gd name="T23" fmla="*/ 7 h 16"/>
                    <a:gd name="T24" fmla="*/ 2 w 37"/>
                    <a:gd name="T25" fmla="*/ 16 h 16"/>
                    <a:gd name="T26" fmla="*/ 2 w 37"/>
                    <a:gd name="T27" fmla="*/ 16 h 16"/>
                    <a:gd name="T28" fmla="*/ 1 w 37"/>
                    <a:gd name="T29" fmla="*/ 15 h 16"/>
                    <a:gd name="T30" fmla="*/ 0 w 37"/>
                    <a:gd name="T31" fmla="*/ 13 h 16"/>
                    <a:gd name="T32" fmla="*/ 0 w 37"/>
                    <a:gd name="T33" fmla="*/ 13 h 16"/>
                    <a:gd name="T34" fmla="*/ 0 w 37"/>
                    <a:gd name="T35" fmla="*/ 11 h 16"/>
                    <a:gd name="T36" fmla="*/ 0 w 37"/>
                    <a:gd name="T37" fmla="*/ 11 h 16"/>
                    <a:gd name="T38" fmla="*/ 1 w 37"/>
                    <a:gd name="T39" fmla="*/ 9 h 16"/>
                    <a:gd name="T40" fmla="*/ 2 w 37"/>
                    <a:gd name="T41" fmla="*/ 8 h 16"/>
                    <a:gd name="T42" fmla="*/ 2 w 37"/>
                    <a:gd name="T4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19" name="Freeform 327"/>
                <p:cNvSpPr>
                  <a:spLocks/>
                </p:cNvSpPr>
                <p:nvPr/>
              </p:nvSpPr>
              <p:spPr bwMode="auto">
                <a:xfrm>
                  <a:off x="4310708" y="4132460"/>
                  <a:ext cx="58738" cy="26988"/>
                </a:xfrm>
                <a:custGeom>
                  <a:avLst/>
                  <a:gdLst>
                    <a:gd name="T0" fmla="*/ 2 w 37"/>
                    <a:gd name="T1" fmla="*/ 9 h 17"/>
                    <a:gd name="T2" fmla="*/ 2 w 37"/>
                    <a:gd name="T3" fmla="*/ 9 h 17"/>
                    <a:gd name="T4" fmla="*/ 35 w 37"/>
                    <a:gd name="T5" fmla="*/ 0 h 17"/>
                    <a:gd name="T6" fmla="*/ 35 w 37"/>
                    <a:gd name="T7" fmla="*/ 0 h 17"/>
                    <a:gd name="T8" fmla="*/ 36 w 37"/>
                    <a:gd name="T9" fmla="*/ 1 h 17"/>
                    <a:gd name="T10" fmla="*/ 37 w 37"/>
                    <a:gd name="T11" fmla="*/ 2 h 17"/>
                    <a:gd name="T12" fmla="*/ 37 w 37"/>
                    <a:gd name="T13" fmla="*/ 2 h 17"/>
                    <a:gd name="T14" fmla="*/ 37 w 37"/>
                    <a:gd name="T15" fmla="*/ 4 h 17"/>
                    <a:gd name="T16" fmla="*/ 37 w 37"/>
                    <a:gd name="T17" fmla="*/ 4 h 17"/>
                    <a:gd name="T18" fmla="*/ 36 w 37"/>
                    <a:gd name="T19" fmla="*/ 6 h 17"/>
                    <a:gd name="T20" fmla="*/ 35 w 37"/>
                    <a:gd name="T21" fmla="*/ 7 h 17"/>
                    <a:gd name="T22" fmla="*/ 35 w 37"/>
                    <a:gd name="T23" fmla="*/ 7 h 17"/>
                    <a:gd name="T24" fmla="*/ 2 w 37"/>
                    <a:gd name="T25" fmla="*/ 17 h 17"/>
                    <a:gd name="T26" fmla="*/ 2 w 37"/>
                    <a:gd name="T27" fmla="*/ 17 h 17"/>
                    <a:gd name="T28" fmla="*/ 1 w 37"/>
                    <a:gd name="T29" fmla="*/ 16 h 17"/>
                    <a:gd name="T30" fmla="*/ 0 w 37"/>
                    <a:gd name="T31" fmla="*/ 14 h 17"/>
                    <a:gd name="T32" fmla="*/ 0 w 37"/>
                    <a:gd name="T33" fmla="*/ 14 h 17"/>
                    <a:gd name="T34" fmla="*/ 0 w 37"/>
                    <a:gd name="T35" fmla="*/ 12 h 17"/>
                    <a:gd name="T36" fmla="*/ 0 w 37"/>
                    <a:gd name="T37" fmla="*/ 12 h 17"/>
                    <a:gd name="T38" fmla="*/ 1 w 37"/>
                    <a:gd name="T39" fmla="*/ 10 h 17"/>
                    <a:gd name="T40" fmla="*/ 2 w 37"/>
                    <a:gd name="T41" fmla="*/ 9 h 17"/>
                    <a:gd name="T42" fmla="*/ 2 w 37"/>
                    <a:gd name="T4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7">
                      <a:moveTo>
                        <a:pt x="2" y="9"/>
                      </a:moveTo>
                      <a:lnTo>
                        <a:pt x="2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6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20" name="Freeform 328"/>
                <p:cNvSpPr>
                  <a:spLocks/>
                </p:cNvSpPr>
                <p:nvPr/>
              </p:nvSpPr>
              <p:spPr bwMode="auto">
                <a:xfrm>
                  <a:off x="4393258" y="3887985"/>
                  <a:ext cx="85725" cy="266700"/>
                </a:xfrm>
                <a:custGeom>
                  <a:avLst/>
                  <a:gdLst>
                    <a:gd name="T0" fmla="*/ 3 w 54"/>
                    <a:gd name="T1" fmla="*/ 1 h 168"/>
                    <a:gd name="T2" fmla="*/ 3 w 54"/>
                    <a:gd name="T3" fmla="*/ 1 h 168"/>
                    <a:gd name="T4" fmla="*/ 50 w 54"/>
                    <a:gd name="T5" fmla="*/ 24 h 168"/>
                    <a:gd name="T6" fmla="*/ 50 w 54"/>
                    <a:gd name="T7" fmla="*/ 24 h 168"/>
                    <a:gd name="T8" fmla="*/ 52 w 54"/>
                    <a:gd name="T9" fmla="*/ 26 h 168"/>
                    <a:gd name="T10" fmla="*/ 53 w 54"/>
                    <a:gd name="T11" fmla="*/ 29 h 168"/>
                    <a:gd name="T12" fmla="*/ 53 w 54"/>
                    <a:gd name="T13" fmla="*/ 29 h 168"/>
                    <a:gd name="T14" fmla="*/ 54 w 54"/>
                    <a:gd name="T15" fmla="*/ 88 h 168"/>
                    <a:gd name="T16" fmla="*/ 54 w 54"/>
                    <a:gd name="T17" fmla="*/ 88 h 168"/>
                    <a:gd name="T18" fmla="*/ 54 w 54"/>
                    <a:gd name="T19" fmla="*/ 145 h 168"/>
                    <a:gd name="T20" fmla="*/ 54 w 54"/>
                    <a:gd name="T21" fmla="*/ 145 h 168"/>
                    <a:gd name="T22" fmla="*/ 53 w 54"/>
                    <a:gd name="T23" fmla="*/ 149 h 168"/>
                    <a:gd name="T24" fmla="*/ 51 w 54"/>
                    <a:gd name="T25" fmla="*/ 151 h 168"/>
                    <a:gd name="T26" fmla="*/ 51 w 54"/>
                    <a:gd name="T27" fmla="*/ 151 h 168"/>
                    <a:gd name="T28" fmla="*/ 3 w 54"/>
                    <a:gd name="T29" fmla="*/ 168 h 168"/>
                    <a:gd name="T30" fmla="*/ 3 w 54"/>
                    <a:gd name="T31" fmla="*/ 168 h 168"/>
                    <a:gd name="T32" fmla="*/ 2 w 54"/>
                    <a:gd name="T33" fmla="*/ 168 h 168"/>
                    <a:gd name="T34" fmla="*/ 1 w 54"/>
                    <a:gd name="T35" fmla="*/ 167 h 168"/>
                    <a:gd name="T36" fmla="*/ 0 w 54"/>
                    <a:gd name="T37" fmla="*/ 166 h 168"/>
                    <a:gd name="T38" fmla="*/ 0 w 54"/>
                    <a:gd name="T39" fmla="*/ 164 h 168"/>
                    <a:gd name="T40" fmla="*/ 0 w 54"/>
                    <a:gd name="T41" fmla="*/ 164 h 168"/>
                    <a:gd name="T42" fmla="*/ 0 w 54"/>
                    <a:gd name="T43" fmla="*/ 84 h 168"/>
                    <a:gd name="T44" fmla="*/ 0 w 54"/>
                    <a:gd name="T45" fmla="*/ 84 h 168"/>
                    <a:gd name="T46" fmla="*/ 0 w 54"/>
                    <a:gd name="T47" fmla="*/ 4 h 168"/>
                    <a:gd name="T48" fmla="*/ 0 w 54"/>
                    <a:gd name="T49" fmla="*/ 4 h 168"/>
                    <a:gd name="T50" fmla="*/ 1 w 54"/>
                    <a:gd name="T51" fmla="*/ 1 h 168"/>
                    <a:gd name="T52" fmla="*/ 2 w 54"/>
                    <a:gd name="T53" fmla="*/ 0 h 168"/>
                    <a:gd name="T54" fmla="*/ 3 w 54"/>
                    <a:gd name="T55" fmla="*/ 1 h 168"/>
                    <a:gd name="T56" fmla="*/ 3 w 54"/>
                    <a:gd name="T57" fmla="*/ 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4" h="168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2" y="26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145"/>
                      </a:lnTo>
                      <a:lnTo>
                        <a:pt x="54" y="145"/>
                      </a:lnTo>
                      <a:lnTo>
                        <a:pt x="53" y="149"/>
                      </a:lnTo>
                      <a:lnTo>
                        <a:pt x="51" y="151"/>
                      </a:lnTo>
                      <a:lnTo>
                        <a:pt x="51" y="151"/>
                      </a:lnTo>
                      <a:lnTo>
                        <a:pt x="3" y="168"/>
                      </a:lnTo>
                      <a:lnTo>
                        <a:pt x="3" y="168"/>
                      </a:lnTo>
                      <a:lnTo>
                        <a:pt x="2" y="168"/>
                      </a:lnTo>
                      <a:lnTo>
                        <a:pt x="1" y="167"/>
                      </a:lnTo>
                      <a:lnTo>
                        <a:pt x="0" y="166"/>
                      </a:ln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21" name="Freeform 329"/>
                <p:cNvSpPr>
                  <a:spLocks/>
                </p:cNvSpPr>
                <p:nvPr/>
              </p:nvSpPr>
              <p:spPr bwMode="auto">
                <a:xfrm>
                  <a:off x="4405958" y="3916560"/>
                  <a:ext cx="58738" cy="49213"/>
                </a:xfrm>
                <a:custGeom>
                  <a:avLst/>
                  <a:gdLst>
                    <a:gd name="T0" fmla="*/ 1 w 37"/>
                    <a:gd name="T1" fmla="*/ 0 h 31"/>
                    <a:gd name="T2" fmla="*/ 1 w 37"/>
                    <a:gd name="T3" fmla="*/ 0 h 31"/>
                    <a:gd name="T4" fmla="*/ 35 w 37"/>
                    <a:gd name="T5" fmla="*/ 15 h 31"/>
                    <a:gd name="T6" fmla="*/ 35 w 37"/>
                    <a:gd name="T7" fmla="*/ 15 h 31"/>
                    <a:gd name="T8" fmla="*/ 37 w 37"/>
                    <a:gd name="T9" fmla="*/ 15 h 31"/>
                    <a:gd name="T10" fmla="*/ 37 w 37"/>
                    <a:gd name="T11" fmla="*/ 17 h 31"/>
                    <a:gd name="T12" fmla="*/ 37 w 37"/>
                    <a:gd name="T13" fmla="*/ 17 h 31"/>
                    <a:gd name="T14" fmla="*/ 37 w 37"/>
                    <a:gd name="T15" fmla="*/ 30 h 31"/>
                    <a:gd name="T16" fmla="*/ 37 w 37"/>
                    <a:gd name="T17" fmla="*/ 30 h 31"/>
                    <a:gd name="T18" fmla="*/ 37 w 37"/>
                    <a:gd name="T19" fmla="*/ 31 h 31"/>
                    <a:gd name="T20" fmla="*/ 36 w 37"/>
                    <a:gd name="T21" fmla="*/ 31 h 31"/>
                    <a:gd name="T22" fmla="*/ 36 w 37"/>
                    <a:gd name="T23" fmla="*/ 31 h 31"/>
                    <a:gd name="T24" fmla="*/ 1 w 37"/>
                    <a:gd name="T25" fmla="*/ 21 h 31"/>
                    <a:gd name="T26" fmla="*/ 1 w 37"/>
                    <a:gd name="T27" fmla="*/ 21 h 31"/>
                    <a:gd name="T28" fmla="*/ 0 w 37"/>
                    <a:gd name="T29" fmla="*/ 20 h 31"/>
                    <a:gd name="T30" fmla="*/ 0 w 37"/>
                    <a:gd name="T31" fmla="*/ 18 h 31"/>
                    <a:gd name="T32" fmla="*/ 0 w 37"/>
                    <a:gd name="T33" fmla="*/ 18 h 31"/>
                    <a:gd name="T34" fmla="*/ 0 w 37"/>
                    <a:gd name="T35" fmla="*/ 1 h 31"/>
                    <a:gd name="T36" fmla="*/ 0 w 37"/>
                    <a:gd name="T37" fmla="*/ 1 h 31"/>
                    <a:gd name="T38" fmla="*/ 0 w 37"/>
                    <a:gd name="T39" fmla="*/ 0 h 31"/>
                    <a:gd name="T40" fmla="*/ 1 w 37"/>
                    <a:gd name="T41" fmla="*/ 0 h 31"/>
                    <a:gd name="T42" fmla="*/ 1 w 37"/>
                    <a:gd name="T4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7" y="15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37" y="31"/>
                      </a:lnTo>
                      <a:lnTo>
                        <a:pt x="36" y="31"/>
                      </a:lnTo>
                      <a:lnTo>
                        <a:pt x="36" y="3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22" name="Freeform 330"/>
                <p:cNvSpPr>
                  <a:spLocks/>
                </p:cNvSpPr>
                <p:nvPr/>
              </p:nvSpPr>
              <p:spPr bwMode="auto">
                <a:xfrm>
                  <a:off x="4405958" y="3961010"/>
                  <a:ext cx="58738" cy="4286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36 w 37"/>
                    <a:gd name="T5" fmla="*/ 10 h 27"/>
                    <a:gd name="T6" fmla="*/ 36 w 37"/>
                    <a:gd name="T7" fmla="*/ 10 h 27"/>
                    <a:gd name="T8" fmla="*/ 37 w 37"/>
                    <a:gd name="T9" fmla="*/ 11 h 27"/>
                    <a:gd name="T10" fmla="*/ 37 w 37"/>
                    <a:gd name="T11" fmla="*/ 12 h 27"/>
                    <a:gd name="T12" fmla="*/ 37 w 37"/>
                    <a:gd name="T13" fmla="*/ 12 h 27"/>
                    <a:gd name="T14" fmla="*/ 37 w 37"/>
                    <a:gd name="T15" fmla="*/ 25 h 27"/>
                    <a:gd name="T16" fmla="*/ 37 w 37"/>
                    <a:gd name="T17" fmla="*/ 25 h 27"/>
                    <a:gd name="T18" fmla="*/ 37 w 37"/>
                    <a:gd name="T19" fmla="*/ 26 h 27"/>
                    <a:gd name="T20" fmla="*/ 36 w 37"/>
                    <a:gd name="T21" fmla="*/ 27 h 27"/>
                    <a:gd name="T22" fmla="*/ 36 w 37"/>
                    <a:gd name="T23" fmla="*/ 27 h 27"/>
                    <a:gd name="T24" fmla="*/ 1 w 37"/>
                    <a:gd name="T25" fmla="*/ 21 h 27"/>
                    <a:gd name="T26" fmla="*/ 1 w 37"/>
                    <a:gd name="T27" fmla="*/ 21 h 27"/>
                    <a:gd name="T28" fmla="*/ 0 w 37"/>
                    <a:gd name="T29" fmla="*/ 21 h 27"/>
                    <a:gd name="T30" fmla="*/ 0 w 37"/>
                    <a:gd name="T31" fmla="*/ 19 h 27"/>
                    <a:gd name="T32" fmla="*/ 0 w 37"/>
                    <a:gd name="T33" fmla="*/ 19 h 27"/>
                    <a:gd name="T34" fmla="*/ 0 w 37"/>
                    <a:gd name="T35" fmla="*/ 2 h 27"/>
                    <a:gd name="T36" fmla="*/ 0 w 37"/>
                    <a:gd name="T37" fmla="*/ 2 h 27"/>
                    <a:gd name="T38" fmla="*/ 0 w 37"/>
                    <a:gd name="T39" fmla="*/ 1 h 27"/>
                    <a:gd name="T40" fmla="*/ 1 w 37"/>
                    <a:gd name="T41" fmla="*/ 0 h 27"/>
                    <a:gd name="T42" fmla="*/ 1 w 37"/>
                    <a:gd name="T4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6" y="10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2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23" name="Freeform 331"/>
                <p:cNvSpPr>
                  <a:spLocks/>
                </p:cNvSpPr>
                <p:nvPr/>
              </p:nvSpPr>
              <p:spPr bwMode="auto">
                <a:xfrm>
                  <a:off x="4405958" y="4007048"/>
                  <a:ext cx="58738" cy="33338"/>
                </a:xfrm>
                <a:custGeom>
                  <a:avLst/>
                  <a:gdLst>
                    <a:gd name="T0" fmla="*/ 1 w 37"/>
                    <a:gd name="T1" fmla="*/ 0 h 21"/>
                    <a:gd name="T2" fmla="*/ 1 w 37"/>
                    <a:gd name="T3" fmla="*/ 0 h 21"/>
                    <a:gd name="T4" fmla="*/ 36 w 37"/>
                    <a:gd name="T5" fmla="*/ 4 h 21"/>
                    <a:gd name="T6" fmla="*/ 36 w 37"/>
                    <a:gd name="T7" fmla="*/ 4 h 21"/>
                    <a:gd name="T8" fmla="*/ 37 w 37"/>
                    <a:gd name="T9" fmla="*/ 5 h 21"/>
                    <a:gd name="T10" fmla="*/ 37 w 37"/>
                    <a:gd name="T11" fmla="*/ 6 h 21"/>
                    <a:gd name="T12" fmla="*/ 37 w 37"/>
                    <a:gd name="T13" fmla="*/ 6 h 21"/>
                    <a:gd name="T14" fmla="*/ 37 w 37"/>
                    <a:gd name="T15" fmla="*/ 19 h 21"/>
                    <a:gd name="T16" fmla="*/ 37 w 37"/>
                    <a:gd name="T17" fmla="*/ 19 h 21"/>
                    <a:gd name="T18" fmla="*/ 37 w 37"/>
                    <a:gd name="T19" fmla="*/ 20 h 21"/>
                    <a:gd name="T20" fmla="*/ 36 w 37"/>
                    <a:gd name="T21" fmla="*/ 21 h 21"/>
                    <a:gd name="T22" fmla="*/ 36 w 37"/>
                    <a:gd name="T23" fmla="*/ 21 h 21"/>
                    <a:gd name="T24" fmla="*/ 1 w 37"/>
                    <a:gd name="T25" fmla="*/ 21 h 21"/>
                    <a:gd name="T26" fmla="*/ 1 w 37"/>
                    <a:gd name="T27" fmla="*/ 21 h 21"/>
                    <a:gd name="T28" fmla="*/ 0 w 37"/>
                    <a:gd name="T29" fmla="*/ 20 h 21"/>
                    <a:gd name="T30" fmla="*/ 0 w 37"/>
                    <a:gd name="T31" fmla="*/ 19 h 21"/>
                    <a:gd name="T32" fmla="*/ 0 w 37"/>
                    <a:gd name="T33" fmla="*/ 19 h 21"/>
                    <a:gd name="T34" fmla="*/ 0 w 37"/>
                    <a:gd name="T35" fmla="*/ 2 h 21"/>
                    <a:gd name="T36" fmla="*/ 0 w 37"/>
                    <a:gd name="T37" fmla="*/ 2 h 21"/>
                    <a:gd name="T38" fmla="*/ 0 w 37"/>
                    <a:gd name="T39" fmla="*/ 0 h 21"/>
                    <a:gd name="T40" fmla="*/ 1 w 37"/>
                    <a:gd name="T41" fmla="*/ 0 h 21"/>
                    <a:gd name="T42" fmla="*/ 1 w 37"/>
                    <a:gd name="T4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7" y="5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20"/>
                      </a:lnTo>
                      <a:lnTo>
                        <a:pt x="36" y="21"/>
                      </a:lnTo>
                      <a:lnTo>
                        <a:pt x="36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24" name="Freeform 332"/>
                <p:cNvSpPr>
                  <a:spLocks/>
                </p:cNvSpPr>
                <p:nvPr/>
              </p:nvSpPr>
              <p:spPr bwMode="auto">
                <a:xfrm>
                  <a:off x="4405958" y="4051498"/>
                  <a:ext cx="58738" cy="33338"/>
                </a:xfrm>
                <a:custGeom>
                  <a:avLst/>
                  <a:gdLst>
                    <a:gd name="T0" fmla="*/ 1 w 37"/>
                    <a:gd name="T1" fmla="*/ 1 h 21"/>
                    <a:gd name="T2" fmla="*/ 1 w 37"/>
                    <a:gd name="T3" fmla="*/ 1 h 21"/>
                    <a:gd name="T4" fmla="*/ 36 w 37"/>
                    <a:gd name="T5" fmla="*/ 0 h 21"/>
                    <a:gd name="T6" fmla="*/ 36 w 37"/>
                    <a:gd name="T7" fmla="*/ 0 h 21"/>
                    <a:gd name="T8" fmla="*/ 37 w 37"/>
                    <a:gd name="T9" fmla="*/ 0 h 21"/>
                    <a:gd name="T10" fmla="*/ 37 w 37"/>
                    <a:gd name="T11" fmla="*/ 2 h 21"/>
                    <a:gd name="T12" fmla="*/ 37 w 37"/>
                    <a:gd name="T13" fmla="*/ 2 h 21"/>
                    <a:gd name="T14" fmla="*/ 37 w 37"/>
                    <a:gd name="T15" fmla="*/ 14 h 21"/>
                    <a:gd name="T16" fmla="*/ 37 w 37"/>
                    <a:gd name="T17" fmla="*/ 14 h 21"/>
                    <a:gd name="T18" fmla="*/ 37 w 37"/>
                    <a:gd name="T19" fmla="*/ 16 h 21"/>
                    <a:gd name="T20" fmla="*/ 36 w 37"/>
                    <a:gd name="T21" fmla="*/ 16 h 21"/>
                    <a:gd name="T22" fmla="*/ 36 w 37"/>
                    <a:gd name="T23" fmla="*/ 16 h 21"/>
                    <a:gd name="T24" fmla="*/ 1 w 37"/>
                    <a:gd name="T25" fmla="*/ 21 h 21"/>
                    <a:gd name="T26" fmla="*/ 1 w 37"/>
                    <a:gd name="T27" fmla="*/ 21 h 21"/>
                    <a:gd name="T28" fmla="*/ 0 w 37"/>
                    <a:gd name="T29" fmla="*/ 21 h 21"/>
                    <a:gd name="T30" fmla="*/ 0 w 37"/>
                    <a:gd name="T31" fmla="*/ 20 h 21"/>
                    <a:gd name="T32" fmla="*/ 0 w 37"/>
                    <a:gd name="T33" fmla="*/ 20 h 21"/>
                    <a:gd name="T34" fmla="*/ 0 w 37"/>
                    <a:gd name="T35" fmla="*/ 3 h 21"/>
                    <a:gd name="T36" fmla="*/ 0 w 37"/>
                    <a:gd name="T37" fmla="*/ 3 h 21"/>
                    <a:gd name="T38" fmla="*/ 0 w 37"/>
                    <a:gd name="T39" fmla="*/ 2 h 21"/>
                    <a:gd name="T40" fmla="*/ 1 w 37"/>
                    <a:gd name="T41" fmla="*/ 1 h 21"/>
                    <a:gd name="T42" fmla="*/ 1 w 37"/>
                    <a:gd name="T4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14"/>
                      </a:lnTo>
                      <a:lnTo>
                        <a:pt x="37" y="14"/>
                      </a:lnTo>
                      <a:lnTo>
                        <a:pt x="37" y="16"/>
                      </a:lnTo>
                      <a:lnTo>
                        <a:pt x="36" y="16"/>
                      </a:lnTo>
                      <a:lnTo>
                        <a:pt x="36" y="16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25" name="Freeform 333"/>
                <p:cNvSpPr>
                  <a:spLocks/>
                </p:cNvSpPr>
                <p:nvPr/>
              </p:nvSpPr>
              <p:spPr bwMode="auto">
                <a:xfrm>
                  <a:off x="4405958" y="4092773"/>
                  <a:ext cx="58738" cy="20638"/>
                </a:xfrm>
                <a:custGeom>
                  <a:avLst/>
                  <a:gdLst>
                    <a:gd name="T0" fmla="*/ 1 w 37"/>
                    <a:gd name="T1" fmla="*/ 7 h 13"/>
                    <a:gd name="T2" fmla="*/ 1 w 37"/>
                    <a:gd name="T3" fmla="*/ 7 h 13"/>
                    <a:gd name="T4" fmla="*/ 36 w 37"/>
                    <a:gd name="T5" fmla="*/ 0 h 13"/>
                    <a:gd name="T6" fmla="*/ 36 w 37"/>
                    <a:gd name="T7" fmla="*/ 0 h 13"/>
                    <a:gd name="T8" fmla="*/ 37 w 37"/>
                    <a:gd name="T9" fmla="*/ 0 h 13"/>
                    <a:gd name="T10" fmla="*/ 37 w 37"/>
                    <a:gd name="T11" fmla="*/ 2 h 13"/>
                    <a:gd name="T12" fmla="*/ 37 w 37"/>
                    <a:gd name="T13" fmla="*/ 2 h 13"/>
                    <a:gd name="T14" fmla="*/ 37 w 37"/>
                    <a:gd name="T15" fmla="*/ 3 h 13"/>
                    <a:gd name="T16" fmla="*/ 37 w 37"/>
                    <a:gd name="T17" fmla="*/ 3 h 13"/>
                    <a:gd name="T18" fmla="*/ 37 w 37"/>
                    <a:gd name="T19" fmla="*/ 4 h 13"/>
                    <a:gd name="T20" fmla="*/ 36 w 37"/>
                    <a:gd name="T21" fmla="*/ 5 h 13"/>
                    <a:gd name="T22" fmla="*/ 36 w 37"/>
                    <a:gd name="T23" fmla="*/ 5 h 13"/>
                    <a:gd name="T24" fmla="*/ 1 w 37"/>
                    <a:gd name="T25" fmla="*/ 13 h 13"/>
                    <a:gd name="T26" fmla="*/ 1 w 37"/>
                    <a:gd name="T27" fmla="*/ 13 h 13"/>
                    <a:gd name="T28" fmla="*/ 0 w 37"/>
                    <a:gd name="T29" fmla="*/ 13 h 13"/>
                    <a:gd name="T30" fmla="*/ 0 w 37"/>
                    <a:gd name="T31" fmla="*/ 11 h 13"/>
                    <a:gd name="T32" fmla="*/ 0 w 37"/>
                    <a:gd name="T33" fmla="*/ 11 h 13"/>
                    <a:gd name="T34" fmla="*/ 0 w 37"/>
                    <a:gd name="T35" fmla="*/ 10 h 13"/>
                    <a:gd name="T36" fmla="*/ 0 w 37"/>
                    <a:gd name="T37" fmla="*/ 10 h 13"/>
                    <a:gd name="T38" fmla="*/ 0 w 37"/>
                    <a:gd name="T39" fmla="*/ 8 h 13"/>
                    <a:gd name="T40" fmla="*/ 1 w 37"/>
                    <a:gd name="T41" fmla="*/ 7 h 13"/>
                    <a:gd name="T42" fmla="*/ 1 w 37"/>
                    <a:gd name="T43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3">
                      <a:moveTo>
                        <a:pt x="1" y="7"/>
                      </a:moveTo>
                      <a:lnTo>
                        <a:pt x="1" y="7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26" name="Freeform 334"/>
                <p:cNvSpPr>
                  <a:spLocks/>
                </p:cNvSpPr>
                <p:nvPr/>
              </p:nvSpPr>
              <p:spPr bwMode="auto">
                <a:xfrm>
                  <a:off x="4405958" y="4105473"/>
                  <a:ext cx="58738" cy="25400"/>
                </a:xfrm>
                <a:custGeom>
                  <a:avLst/>
                  <a:gdLst>
                    <a:gd name="T0" fmla="*/ 1 w 37"/>
                    <a:gd name="T1" fmla="*/ 9 h 16"/>
                    <a:gd name="T2" fmla="*/ 1 w 37"/>
                    <a:gd name="T3" fmla="*/ 9 h 16"/>
                    <a:gd name="T4" fmla="*/ 36 w 37"/>
                    <a:gd name="T5" fmla="*/ 0 h 16"/>
                    <a:gd name="T6" fmla="*/ 36 w 37"/>
                    <a:gd name="T7" fmla="*/ 0 h 16"/>
                    <a:gd name="T8" fmla="*/ 37 w 37"/>
                    <a:gd name="T9" fmla="*/ 1 h 16"/>
                    <a:gd name="T10" fmla="*/ 37 w 37"/>
                    <a:gd name="T11" fmla="*/ 2 h 16"/>
                    <a:gd name="T12" fmla="*/ 37 w 37"/>
                    <a:gd name="T13" fmla="*/ 2 h 16"/>
                    <a:gd name="T14" fmla="*/ 37 w 37"/>
                    <a:gd name="T15" fmla="*/ 3 h 16"/>
                    <a:gd name="T16" fmla="*/ 37 w 37"/>
                    <a:gd name="T17" fmla="*/ 3 h 16"/>
                    <a:gd name="T18" fmla="*/ 37 w 37"/>
                    <a:gd name="T19" fmla="*/ 4 h 16"/>
                    <a:gd name="T20" fmla="*/ 36 w 37"/>
                    <a:gd name="T21" fmla="*/ 5 h 16"/>
                    <a:gd name="T22" fmla="*/ 36 w 37"/>
                    <a:gd name="T23" fmla="*/ 5 h 16"/>
                    <a:gd name="T24" fmla="*/ 1 w 37"/>
                    <a:gd name="T25" fmla="*/ 16 h 16"/>
                    <a:gd name="T26" fmla="*/ 1 w 37"/>
                    <a:gd name="T27" fmla="*/ 16 h 16"/>
                    <a:gd name="T28" fmla="*/ 0 w 37"/>
                    <a:gd name="T29" fmla="*/ 16 h 16"/>
                    <a:gd name="T30" fmla="*/ 0 w 37"/>
                    <a:gd name="T31" fmla="*/ 14 h 16"/>
                    <a:gd name="T32" fmla="*/ 0 w 37"/>
                    <a:gd name="T33" fmla="*/ 14 h 16"/>
                    <a:gd name="T34" fmla="*/ 0 w 37"/>
                    <a:gd name="T35" fmla="*/ 13 h 16"/>
                    <a:gd name="T36" fmla="*/ 0 w 37"/>
                    <a:gd name="T37" fmla="*/ 13 h 16"/>
                    <a:gd name="T38" fmla="*/ 0 w 37"/>
                    <a:gd name="T39" fmla="*/ 10 h 16"/>
                    <a:gd name="T40" fmla="*/ 1 w 37"/>
                    <a:gd name="T41" fmla="*/ 9 h 16"/>
                    <a:gd name="T42" fmla="*/ 1 w 37"/>
                    <a:gd name="T43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27" name="Freeform 335"/>
                <p:cNvSpPr>
                  <a:spLocks/>
                </p:cNvSpPr>
                <p:nvPr/>
              </p:nvSpPr>
              <p:spPr bwMode="auto">
                <a:xfrm>
                  <a:off x="3851920" y="3689548"/>
                  <a:ext cx="161925" cy="611188"/>
                </a:xfrm>
                <a:custGeom>
                  <a:avLst/>
                  <a:gdLst>
                    <a:gd name="T0" fmla="*/ 102 w 102"/>
                    <a:gd name="T1" fmla="*/ 385 h 385"/>
                    <a:gd name="T2" fmla="*/ 0 w 102"/>
                    <a:gd name="T3" fmla="*/ 380 h 385"/>
                    <a:gd name="T4" fmla="*/ 0 w 102"/>
                    <a:gd name="T5" fmla="*/ 0 h 385"/>
                    <a:gd name="T6" fmla="*/ 102 w 102"/>
                    <a:gd name="T7" fmla="*/ 2 h 385"/>
                    <a:gd name="T8" fmla="*/ 102 w 102"/>
                    <a:gd name="T9" fmla="*/ 385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385">
                      <a:moveTo>
                        <a:pt x="102" y="385"/>
                      </a:moveTo>
                      <a:lnTo>
                        <a:pt x="0" y="380"/>
                      </a:lnTo>
                      <a:lnTo>
                        <a:pt x="0" y="0"/>
                      </a:lnTo>
                      <a:lnTo>
                        <a:pt x="102" y="2"/>
                      </a:lnTo>
                      <a:lnTo>
                        <a:pt x="102" y="385"/>
                      </a:lnTo>
                      <a:close/>
                    </a:path>
                  </a:pathLst>
                </a:custGeom>
                <a:solidFill>
                  <a:srgbClr val="59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</p:grpSp>
          <p:grpSp>
            <p:nvGrpSpPr>
              <p:cNvPr id="15" name="组合 322"/>
              <p:cNvGrpSpPr/>
              <p:nvPr/>
            </p:nvGrpSpPr>
            <p:grpSpPr>
              <a:xfrm>
                <a:off x="2073897" y="2422392"/>
                <a:ext cx="579087" cy="564427"/>
                <a:chOff x="3851920" y="3689548"/>
                <a:chExt cx="627063" cy="611188"/>
              </a:xfrm>
            </p:grpSpPr>
            <p:sp>
              <p:nvSpPr>
                <p:cNvPr id="54" name="Freeform 299"/>
                <p:cNvSpPr>
                  <a:spLocks/>
                </p:cNvSpPr>
                <p:nvPr/>
              </p:nvSpPr>
              <p:spPr bwMode="auto">
                <a:xfrm>
                  <a:off x="4010670" y="3694310"/>
                  <a:ext cx="88900" cy="604838"/>
                </a:xfrm>
                <a:custGeom>
                  <a:avLst/>
                  <a:gdLst>
                    <a:gd name="T0" fmla="*/ 0 w 56"/>
                    <a:gd name="T1" fmla="*/ 5 h 381"/>
                    <a:gd name="T2" fmla="*/ 0 w 56"/>
                    <a:gd name="T3" fmla="*/ 5 h 381"/>
                    <a:gd name="T4" fmla="*/ 1 w 56"/>
                    <a:gd name="T5" fmla="*/ 1 h 381"/>
                    <a:gd name="T6" fmla="*/ 1 w 56"/>
                    <a:gd name="T7" fmla="*/ 0 h 381"/>
                    <a:gd name="T8" fmla="*/ 2 w 56"/>
                    <a:gd name="T9" fmla="*/ 0 h 381"/>
                    <a:gd name="T10" fmla="*/ 3 w 56"/>
                    <a:gd name="T11" fmla="*/ 0 h 381"/>
                    <a:gd name="T12" fmla="*/ 3 w 56"/>
                    <a:gd name="T13" fmla="*/ 0 h 381"/>
                    <a:gd name="T14" fmla="*/ 53 w 56"/>
                    <a:gd name="T15" fmla="*/ 25 h 381"/>
                    <a:gd name="T16" fmla="*/ 53 w 56"/>
                    <a:gd name="T17" fmla="*/ 25 h 381"/>
                    <a:gd name="T18" fmla="*/ 55 w 56"/>
                    <a:gd name="T19" fmla="*/ 27 h 381"/>
                    <a:gd name="T20" fmla="*/ 56 w 56"/>
                    <a:gd name="T21" fmla="*/ 31 h 381"/>
                    <a:gd name="T22" fmla="*/ 56 w 56"/>
                    <a:gd name="T23" fmla="*/ 31 h 381"/>
                    <a:gd name="T24" fmla="*/ 55 w 56"/>
                    <a:gd name="T25" fmla="*/ 194 h 381"/>
                    <a:gd name="T26" fmla="*/ 55 w 56"/>
                    <a:gd name="T27" fmla="*/ 194 h 381"/>
                    <a:gd name="T28" fmla="*/ 54 w 56"/>
                    <a:gd name="T29" fmla="*/ 357 h 381"/>
                    <a:gd name="T30" fmla="*/ 54 w 56"/>
                    <a:gd name="T31" fmla="*/ 357 h 381"/>
                    <a:gd name="T32" fmla="*/ 54 w 56"/>
                    <a:gd name="T33" fmla="*/ 360 h 381"/>
                    <a:gd name="T34" fmla="*/ 53 w 56"/>
                    <a:gd name="T35" fmla="*/ 362 h 381"/>
                    <a:gd name="T36" fmla="*/ 51 w 56"/>
                    <a:gd name="T37" fmla="*/ 363 h 381"/>
                    <a:gd name="T38" fmla="*/ 51 w 56"/>
                    <a:gd name="T39" fmla="*/ 363 h 381"/>
                    <a:gd name="T40" fmla="*/ 4 w 56"/>
                    <a:gd name="T41" fmla="*/ 381 h 381"/>
                    <a:gd name="T42" fmla="*/ 4 w 56"/>
                    <a:gd name="T43" fmla="*/ 381 h 381"/>
                    <a:gd name="T44" fmla="*/ 2 w 56"/>
                    <a:gd name="T45" fmla="*/ 381 h 381"/>
                    <a:gd name="T46" fmla="*/ 1 w 56"/>
                    <a:gd name="T47" fmla="*/ 381 h 381"/>
                    <a:gd name="T48" fmla="*/ 1 w 56"/>
                    <a:gd name="T49" fmla="*/ 379 h 381"/>
                    <a:gd name="T50" fmla="*/ 0 w 56"/>
                    <a:gd name="T51" fmla="*/ 375 h 381"/>
                    <a:gd name="T52" fmla="*/ 0 w 56"/>
                    <a:gd name="T53" fmla="*/ 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6" h="381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5" y="27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5" y="194"/>
                      </a:lnTo>
                      <a:lnTo>
                        <a:pt x="55" y="194"/>
                      </a:lnTo>
                      <a:lnTo>
                        <a:pt x="54" y="357"/>
                      </a:lnTo>
                      <a:lnTo>
                        <a:pt x="54" y="357"/>
                      </a:lnTo>
                      <a:lnTo>
                        <a:pt x="54" y="360"/>
                      </a:lnTo>
                      <a:lnTo>
                        <a:pt x="53" y="362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4" y="381"/>
                      </a:lnTo>
                      <a:lnTo>
                        <a:pt x="4" y="381"/>
                      </a:lnTo>
                      <a:lnTo>
                        <a:pt x="2" y="381"/>
                      </a:lnTo>
                      <a:lnTo>
                        <a:pt x="1" y="381"/>
                      </a:lnTo>
                      <a:lnTo>
                        <a:pt x="1" y="379"/>
                      </a:lnTo>
                      <a:lnTo>
                        <a:pt x="0" y="37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5" name="Freeform 300"/>
                <p:cNvSpPr>
                  <a:spLocks/>
                </p:cNvSpPr>
                <p:nvPr/>
              </p:nvSpPr>
              <p:spPr bwMode="auto">
                <a:xfrm>
                  <a:off x="4010670" y="3694310"/>
                  <a:ext cx="88900" cy="604838"/>
                </a:xfrm>
                <a:custGeom>
                  <a:avLst/>
                  <a:gdLst>
                    <a:gd name="T0" fmla="*/ 0 w 56"/>
                    <a:gd name="T1" fmla="*/ 5 h 381"/>
                    <a:gd name="T2" fmla="*/ 0 w 56"/>
                    <a:gd name="T3" fmla="*/ 5 h 381"/>
                    <a:gd name="T4" fmla="*/ 1 w 56"/>
                    <a:gd name="T5" fmla="*/ 1 h 381"/>
                    <a:gd name="T6" fmla="*/ 1 w 56"/>
                    <a:gd name="T7" fmla="*/ 0 h 381"/>
                    <a:gd name="T8" fmla="*/ 2 w 56"/>
                    <a:gd name="T9" fmla="*/ 0 h 381"/>
                    <a:gd name="T10" fmla="*/ 3 w 56"/>
                    <a:gd name="T11" fmla="*/ 0 h 381"/>
                    <a:gd name="T12" fmla="*/ 3 w 56"/>
                    <a:gd name="T13" fmla="*/ 0 h 381"/>
                    <a:gd name="T14" fmla="*/ 53 w 56"/>
                    <a:gd name="T15" fmla="*/ 25 h 381"/>
                    <a:gd name="T16" fmla="*/ 53 w 56"/>
                    <a:gd name="T17" fmla="*/ 25 h 381"/>
                    <a:gd name="T18" fmla="*/ 55 w 56"/>
                    <a:gd name="T19" fmla="*/ 27 h 381"/>
                    <a:gd name="T20" fmla="*/ 56 w 56"/>
                    <a:gd name="T21" fmla="*/ 31 h 381"/>
                    <a:gd name="T22" fmla="*/ 56 w 56"/>
                    <a:gd name="T23" fmla="*/ 31 h 381"/>
                    <a:gd name="T24" fmla="*/ 55 w 56"/>
                    <a:gd name="T25" fmla="*/ 194 h 381"/>
                    <a:gd name="T26" fmla="*/ 55 w 56"/>
                    <a:gd name="T27" fmla="*/ 194 h 381"/>
                    <a:gd name="T28" fmla="*/ 54 w 56"/>
                    <a:gd name="T29" fmla="*/ 357 h 381"/>
                    <a:gd name="T30" fmla="*/ 54 w 56"/>
                    <a:gd name="T31" fmla="*/ 357 h 381"/>
                    <a:gd name="T32" fmla="*/ 54 w 56"/>
                    <a:gd name="T33" fmla="*/ 360 h 381"/>
                    <a:gd name="T34" fmla="*/ 53 w 56"/>
                    <a:gd name="T35" fmla="*/ 362 h 381"/>
                    <a:gd name="T36" fmla="*/ 51 w 56"/>
                    <a:gd name="T37" fmla="*/ 363 h 381"/>
                    <a:gd name="T38" fmla="*/ 51 w 56"/>
                    <a:gd name="T39" fmla="*/ 363 h 381"/>
                    <a:gd name="T40" fmla="*/ 4 w 56"/>
                    <a:gd name="T41" fmla="*/ 381 h 381"/>
                    <a:gd name="T42" fmla="*/ 4 w 56"/>
                    <a:gd name="T43" fmla="*/ 381 h 381"/>
                    <a:gd name="T44" fmla="*/ 2 w 56"/>
                    <a:gd name="T45" fmla="*/ 381 h 381"/>
                    <a:gd name="T46" fmla="*/ 1 w 56"/>
                    <a:gd name="T47" fmla="*/ 381 h 381"/>
                    <a:gd name="T48" fmla="*/ 1 w 56"/>
                    <a:gd name="T49" fmla="*/ 379 h 381"/>
                    <a:gd name="T50" fmla="*/ 0 w 56"/>
                    <a:gd name="T51" fmla="*/ 37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6" h="381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5" y="27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5" y="194"/>
                      </a:lnTo>
                      <a:lnTo>
                        <a:pt x="55" y="194"/>
                      </a:lnTo>
                      <a:lnTo>
                        <a:pt x="54" y="357"/>
                      </a:lnTo>
                      <a:lnTo>
                        <a:pt x="54" y="357"/>
                      </a:lnTo>
                      <a:lnTo>
                        <a:pt x="54" y="360"/>
                      </a:lnTo>
                      <a:lnTo>
                        <a:pt x="53" y="362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4" y="381"/>
                      </a:lnTo>
                      <a:lnTo>
                        <a:pt x="4" y="381"/>
                      </a:lnTo>
                      <a:lnTo>
                        <a:pt x="2" y="381"/>
                      </a:lnTo>
                      <a:lnTo>
                        <a:pt x="1" y="381"/>
                      </a:lnTo>
                      <a:lnTo>
                        <a:pt x="1" y="379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6" name="Freeform 301"/>
                <p:cNvSpPr>
                  <a:spLocks/>
                </p:cNvSpPr>
                <p:nvPr/>
              </p:nvSpPr>
              <p:spPr bwMode="auto">
                <a:xfrm>
                  <a:off x="4026545" y="3753048"/>
                  <a:ext cx="58738" cy="93663"/>
                </a:xfrm>
                <a:custGeom>
                  <a:avLst/>
                  <a:gdLst>
                    <a:gd name="T0" fmla="*/ 2 w 37"/>
                    <a:gd name="T1" fmla="*/ 0 h 59"/>
                    <a:gd name="T2" fmla="*/ 2 w 37"/>
                    <a:gd name="T3" fmla="*/ 0 h 59"/>
                    <a:gd name="T4" fmla="*/ 36 w 37"/>
                    <a:gd name="T5" fmla="*/ 13 h 59"/>
                    <a:gd name="T6" fmla="*/ 36 w 37"/>
                    <a:gd name="T7" fmla="*/ 13 h 59"/>
                    <a:gd name="T8" fmla="*/ 37 w 37"/>
                    <a:gd name="T9" fmla="*/ 15 h 59"/>
                    <a:gd name="T10" fmla="*/ 37 w 37"/>
                    <a:gd name="T11" fmla="*/ 19 h 59"/>
                    <a:gd name="T12" fmla="*/ 37 w 37"/>
                    <a:gd name="T13" fmla="*/ 19 h 59"/>
                    <a:gd name="T14" fmla="*/ 37 w 37"/>
                    <a:gd name="T15" fmla="*/ 54 h 59"/>
                    <a:gd name="T16" fmla="*/ 37 w 37"/>
                    <a:gd name="T17" fmla="*/ 54 h 59"/>
                    <a:gd name="T18" fmla="*/ 37 w 37"/>
                    <a:gd name="T19" fmla="*/ 58 h 59"/>
                    <a:gd name="T20" fmla="*/ 34 w 37"/>
                    <a:gd name="T21" fmla="*/ 59 h 59"/>
                    <a:gd name="T22" fmla="*/ 34 w 37"/>
                    <a:gd name="T23" fmla="*/ 59 h 59"/>
                    <a:gd name="T24" fmla="*/ 1 w 37"/>
                    <a:gd name="T25" fmla="*/ 48 h 59"/>
                    <a:gd name="T26" fmla="*/ 1 w 37"/>
                    <a:gd name="T27" fmla="*/ 48 h 59"/>
                    <a:gd name="T28" fmla="*/ 0 w 37"/>
                    <a:gd name="T29" fmla="*/ 47 h 59"/>
                    <a:gd name="T30" fmla="*/ 0 w 37"/>
                    <a:gd name="T31" fmla="*/ 42 h 59"/>
                    <a:gd name="T32" fmla="*/ 0 w 37"/>
                    <a:gd name="T33" fmla="*/ 42 h 59"/>
                    <a:gd name="T34" fmla="*/ 0 w 37"/>
                    <a:gd name="T35" fmla="*/ 4 h 59"/>
                    <a:gd name="T36" fmla="*/ 0 w 37"/>
                    <a:gd name="T37" fmla="*/ 4 h 59"/>
                    <a:gd name="T38" fmla="*/ 1 w 37"/>
                    <a:gd name="T39" fmla="*/ 1 h 59"/>
                    <a:gd name="T40" fmla="*/ 1 w 37"/>
                    <a:gd name="T41" fmla="*/ 0 h 59"/>
                    <a:gd name="T42" fmla="*/ 2 w 37"/>
                    <a:gd name="T43" fmla="*/ 0 h 59"/>
                    <a:gd name="T44" fmla="*/ 2 w 37"/>
                    <a:gd name="T4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" h="5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7" y="15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54"/>
                      </a:lnTo>
                      <a:lnTo>
                        <a:pt x="37" y="54"/>
                      </a:lnTo>
                      <a:lnTo>
                        <a:pt x="37" y="58"/>
                      </a:lnTo>
                      <a:lnTo>
                        <a:pt x="34" y="59"/>
                      </a:lnTo>
                      <a:lnTo>
                        <a:pt x="34" y="59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0" y="47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7" name="Freeform 302"/>
                <p:cNvSpPr>
                  <a:spLocks/>
                </p:cNvSpPr>
                <p:nvPr/>
              </p:nvSpPr>
              <p:spPr bwMode="auto">
                <a:xfrm>
                  <a:off x="4024958" y="3856235"/>
                  <a:ext cx="60325" cy="87313"/>
                </a:xfrm>
                <a:custGeom>
                  <a:avLst/>
                  <a:gdLst>
                    <a:gd name="T0" fmla="*/ 2 w 38"/>
                    <a:gd name="T1" fmla="*/ 0 h 55"/>
                    <a:gd name="T2" fmla="*/ 2 w 38"/>
                    <a:gd name="T3" fmla="*/ 0 h 55"/>
                    <a:gd name="T4" fmla="*/ 35 w 38"/>
                    <a:gd name="T5" fmla="*/ 10 h 55"/>
                    <a:gd name="T6" fmla="*/ 35 w 38"/>
                    <a:gd name="T7" fmla="*/ 10 h 55"/>
                    <a:gd name="T8" fmla="*/ 37 w 38"/>
                    <a:gd name="T9" fmla="*/ 12 h 55"/>
                    <a:gd name="T10" fmla="*/ 38 w 38"/>
                    <a:gd name="T11" fmla="*/ 15 h 55"/>
                    <a:gd name="T12" fmla="*/ 38 w 38"/>
                    <a:gd name="T13" fmla="*/ 15 h 55"/>
                    <a:gd name="T14" fmla="*/ 38 w 38"/>
                    <a:gd name="T15" fmla="*/ 50 h 55"/>
                    <a:gd name="T16" fmla="*/ 38 w 38"/>
                    <a:gd name="T17" fmla="*/ 50 h 55"/>
                    <a:gd name="T18" fmla="*/ 37 w 38"/>
                    <a:gd name="T19" fmla="*/ 54 h 55"/>
                    <a:gd name="T20" fmla="*/ 35 w 38"/>
                    <a:gd name="T21" fmla="*/ 55 h 55"/>
                    <a:gd name="T22" fmla="*/ 35 w 38"/>
                    <a:gd name="T23" fmla="*/ 55 h 55"/>
                    <a:gd name="T24" fmla="*/ 2 w 38"/>
                    <a:gd name="T25" fmla="*/ 49 h 55"/>
                    <a:gd name="T26" fmla="*/ 2 w 38"/>
                    <a:gd name="T27" fmla="*/ 49 h 55"/>
                    <a:gd name="T28" fmla="*/ 1 w 38"/>
                    <a:gd name="T29" fmla="*/ 47 h 55"/>
                    <a:gd name="T30" fmla="*/ 0 w 38"/>
                    <a:gd name="T31" fmla="*/ 44 h 55"/>
                    <a:gd name="T32" fmla="*/ 0 w 38"/>
                    <a:gd name="T33" fmla="*/ 44 h 55"/>
                    <a:gd name="T34" fmla="*/ 1 w 38"/>
                    <a:gd name="T35" fmla="*/ 6 h 55"/>
                    <a:gd name="T36" fmla="*/ 1 w 38"/>
                    <a:gd name="T37" fmla="*/ 6 h 55"/>
                    <a:gd name="T38" fmla="*/ 1 w 38"/>
                    <a:gd name="T39" fmla="*/ 1 h 55"/>
                    <a:gd name="T40" fmla="*/ 2 w 38"/>
                    <a:gd name="T41" fmla="*/ 0 h 55"/>
                    <a:gd name="T42" fmla="*/ 2 w 38"/>
                    <a:gd name="T4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5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10"/>
                      </a:lnTo>
                      <a:lnTo>
                        <a:pt x="35" y="10"/>
                      </a:lnTo>
                      <a:lnTo>
                        <a:pt x="37" y="12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50"/>
                      </a:lnTo>
                      <a:lnTo>
                        <a:pt x="38" y="50"/>
                      </a:lnTo>
                      <a:lnTo>
                        <a:pt x="37" y="54"/>
                      </a:lnTo>
                      <a:lnTo>
                        <a:pt x="35" y="55"/>
                      </a:lnTo>
                      <a:lnTo>
                        <a:pt x="35" y="55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8" name="Freeform 303"/>
                <p:cNvSpPr>
                  <a:spLocks/>
                </p:cNvSpPr>
                <p:nvPr/>
              </p:nvSpPr>
              <p:spPr bwMode="auto">
                <a:xfrm>
                  <a:off x="4024958" y="3962598"/>
                  <a:ext cx="58738" cy="77788"/>
                </a:xfrm>
                <a:custGeom>
                  <a:avLst/>
                  <a:gdLst>
                    <a:gd name="T0" fmla="*/ 2 w 37"/>
                    <a:gd name="T1" fmla="*/ 0 h 49"/>
                    <a:gd name="T2" fmla="*/ 2 w 37"/>
                    <a:gd name="T3" fmla="*/ 0 h 49"/>
                    <a:gd name="T4" fmla="*/ 35 w 37"/>
                    <a:gd name="T5" fmla="*/ 4 h 49"/>
                    <a:gd name="T6" fmla="*/ 35 w 37"/>
                    <a:gd name="T7" fmla="*/ 4 h 49"/>
                    <a:gd name="T8" fmla="*/ 37 w 37"/>
                    <a:gd name="T9" fmla="*/ 5 h 49"/>
                    <a:gd name="T10" fmla="*/ 37 w 37"/>
                    <a:gd name="T11" fmla="*/ 9 h 49"/>
                    <a:gd name="T12" fmla="*/ 37 w 37"/>
                    <a:gd name="T13" fmla="*/ 9 h 49"/>
                    <a:gd name="T14" fmla="*/ 37 w 37"/>
                    <a:gd name="T15" fmla="*/ 44 h 49"/>
                    <a:gd name="T16" fmla="*/ 37 w 37"/>
                    <a:gd name="T17" fmla="*/ 44 h 49"/>
                    <a:gd name="T18" fmla="*/ 37 w 37"/>
                    <a:gd name="T19" fmla="*/ 47 h 49"/>
                    <a:gd name="T20" fmla="*/ 35 w 37"/>
                    <a:gd name="T21" fmla="*/ 49 h 49"/>
                    <a:gd name="T22" fmla="*/ 35 w 37"/>
                    <a:gd name="T23" fmla="*/ 49 h 49"/>
                    <a:gd name="T24" fmla="*/ 1 w 37"/>
                    <a:gd name="T25" fmla="*/ 49 h 49"/>
                    <a:gd name="T26" fmla="*/ 1 w 37"/>
                    <a:gd name="T27" fmla="*/ 49 h 49"/>
                    <a:gd name="T28" fmla="*/ 0 w 37"/>
                    <a:gd name="T29" fmla="*/ 47 h 49"/>
                    <a:gd name="T30" fmla="*/ 0 w 37"/>
                    <a:gd name="T31" fmla="*/ 44 h 49"/>
                    <a:gd name="T32" fmla="*/ 0 w 37"/>
                    <a:gd name="T33" fmla="*/ 44 h 49"/>
                    <a:gd name="T34" fmla="*/ 0 w 37"/>
                    <a:gd name="T35" fmla="*/ 5 h 49"/>
                    <a:gd name="T36" fmla="*/ 0 w 37"/>
                    <a:gd name="T37" fmla="*/ 5 h 49"/>
                    <a:gd name="T38" fmla="*/ 1 w 37"/>
                    <a:gd name="T39" fmla="*/ 1 h 49"/>
                    <a:gd name="T40" fmla="*/ 2 w 37"/>
                    <a:gd name="T41" fmla="*/ 0 h 49"/>
                    <a:gd name="T42" fmla="*/ 2 w 37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7" y="5"/>
                      </a:lnTo>
                      <a:lnTo>
                        <a:pt x="37" y="9"/>
                      </a:lnTo>
                      <a:lnTo>
                        <a:pt x="37" y="9"/>
                      </a:ln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7" y="47"/>
                      </a:lnTo>
                      <a:lnTo>
                        <a:pt x="35" y="49"/>
                      </a:lnTo>
                      <a:lnTo>
                        <a:pt x="35" y="49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9" name="Freeform 304"/>
                <p:cNvSpPr>
                  <a:spLocks/>
                </p:cNvSpPr>
                <p:nvPr/>
              </p:nvSpPr>
              <p:spPr bwMode="auto">
                <a:xfrm>
                  <a:off x="4024958" y="4065785"/>
                  <a:ext cx="58738" cy="79375"/>
                </a:xfrm>
                <a:custGeom>
                  <a:avLst/>
                  <a:gdLst>
                    <a:gd name="T0" fmla="*/ 1 w 37"/>
                    <a:gd name="T1" fmla="*/ 1 h 50"/>
                    <a:gd name="T2" fmla="*/ 1 w 37"/>
                    <a:gd name="T3" fmla="*/ 1 h 50"/>
                    <a:gd name="T4" fmla="*/ 35 w 37"/>
                    <a:gd name="T5" fmla="*/ 0 h 50"/>
                    <a:gd name="T6" fmla="*/ 35 w 37"/>
                    <a:gd name="T7" fmla="*/ 0 h 50"/>
                    <a:gd name="T8" fmla="*/ 37 w 37"/>
                    <a:gd name="T9" fmla="*/ 1 h 50"/>
                    <a:gd name="T10" fmla="*/ 37 w 37"/>
                    <a:gd name="T11" fmla="*/ 5 h 50"/>
                    <a:gd name="T12" fmla="*/ 37 w 37"/>
                    <a:gd name="T13" fmla="*/ 5 h 50"/>
                    <a:gd name="T14" fmla="*/ 37 w 37"/>
                    <a:gd name="T15" fmla="*/ 40 h 50"/>
                    <a:gd name="T16" fmla="*/ 37 w 37"/>
                    <a:gd name="T17" fmla="*/ 40 h 50"/>
                    <a:gd name="T18" fmla="*/ 35 w 37"/>
                    <a:gd name="T19" fmla="*/ 44 h 50"/>
                    <a:gd name="T20" fmla="*/ 34 w 37"/>
                    <a:gd name="T21" fmla="*/ 45 h 50"/>
                    <a:gd name="T22" fmla="*/ 34 w 37"/>
                    <a:gd name="T23" fmla="*/ 45 h 50"/>
                    <a:gd name="T24" fmla="*/ 1 w 37"/>
                    <a:gd name="T25" fmla="*/ 50 h 50"/>
                    <a:gd name="T26" fmla="*/ 1 w 37"/>
                    <a:gd name="T27" fmla="*/ 50 h 50"/>
                    <a:gd name="T28" fmla="*/ 0 w 37"/>
                    <a:gd name="T29" fmla="*/ 49 h 50"/>
                    <a:gd name="T30" fmla="*/ 0 w 37"/>
                    <a:gd name="T31" fmla="*/ 45 h 50"/>
                    <a:gd name="T32" fmla="*/ 0 w 37"/>
                    <a:gd name="T33" fmla="*/ 45 h 50"/>
                    <a:gd name="T34" fmla="*/ 0 w 37"/>
                    <a:gd name="T35" fmla="*/ 7 h 50"/>
                    <a:gd name="T36" fmla="*/ 0 w 37"/>
                    <a:gd name="T37" fmla="*/ 7 h 50"/>
                    <a:gd name="T38" fmla="*/ 0 w 37"/>
                    <a:gd name="T39" fmla="*/ 3 h 50"/>
                    <a:gd name="T40" fmla="*/ 1 w 37"/>
                    <a:gd name="T41" fmla="*/ 1 h 50"/>
                    <a:gd name="T42" fmla="*/ 1 w 37"/>
                    <a:gd name="T43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5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7" y="1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40"/>
                      </a:lnTo>
                      <a:lnTo>
                        <a:pt x="37" y="40"/>
                      </a:lnTo>
                      <a:lnTo>
                        <a:pt x="35" y="44"/>
                      </a:lnTo>
                      <a:lnTo>
                        <a:pt x="34" y="45"/>
                      </a:lnTo>
                      <a:lnTo>
                        <a:pt x="34" y="45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0" name="Freeform 305"/>
                <p:cNvSpPr>
                  <a:spLocks/>
                </p:cNvSpPr>
                <p:nvPr/>
              </p:nvSpPr>
              <p:spPr bwMode="auto">
                <a:xfrm>
                  <a:off x="4023370" y="4175323"/>
                  <a:ext cx="60325" cy="34925"/>
                </a:xfrm>
                <a:custGeom>
                  <a:avLst/>
                  <a:gdLst>
                    <a:gd name="T0" fmla="*/ 2 w 38"/>
                    <a:gd name="T1" fmla="*/ 7 h 22"/>
                    <a:gd name="T2" fmla="*/ 2 w 38"/>
                    <a:gd name="T3" fmla="*/ 7 h 22"/>
                    <a:gd name="T4" fmla="*/ 35 w 38"/>
                    <a:gd name="T5" fmla="*/ 0 h 22"/>
                    <a:gd name="T6" fmla="*/ 35 w 38"/>
                    <a:gd name="T7" fmla="*/ 0 h 22"/>
                    <a:gd name="T8" fmla="*/ 36 w 38"/>
                    <a:gd name="T9" fmla="*/ 1 h 22"/>
                    <a:gd name="T10" fmla="*/ 38 w 38"/>
                    <a:gd name="T11" fmla="*/ 4 h 22"/>
                    <a:gd name="T12" fmla="*/ 38 w 38"/>
                    <a:gd name="T13" fmla="*/ 4 h 22"/>
                    <a:gd name="T14" fmla="*/ 38 w 38"/>
                    <a:gd name="T15" fmla="*/ 8 h 22"/>
                    <a:gd name="T16" fmla="*/ 38 w 38"/>
                    <a:gd name="T17" fmla="*/ 8 h 22"/>
                    <a:gd name="T18" fmla="*/ 36 w 38"/>
                    <a:gd name="T19" fmla="*/ 11 h 22"/>
                    <a:gd name="T20" fmla="*/ 35 w 38"/>
                    <a:gd name="T21" fmla="*/ 13 h 22"/>
                    <a:gd name="T22" fmla="*/ 35 w 38"/>
                    <a:gd name="T23" fmla="*/ 13 h 22"/>
                    <a:gd name="T24" fmla="*/ 2 w 38"/>
                    <a:gd name="T25" fmla="*/ 22 h 22"/>
                    <a:gd name="T26" fmla="*/ 2 w 38"/>
                    <a:gd name="T27" fmla="*/ 22 h 22"/>
                    <a:gd name="T28" fmla="*/ 1 w 38"/>
                    <a:gd name="T29" fmla="*/ 21 h 22"/>
                    <a:gd name="T30" fmla="*/ 0 w 38"/>
                    <a:gd name="T31" fmla="*/ 17 h 22"/>
                    <a:gd name="T32" fmla="*/ 0 w 38"/>
                    <a:gd name="T33" fmla="*/ 17 h 22"/>
                    <a:gd name="T34" fmla="*/ 0 w 38"/>
                    <a:gd name="T35" fmla="*/ 12 h 22"/>
                    <a:gd name="T36" fmla="*/ 0 w 38"/>
                    <a:gd name="T37" fmla="*/ 12 h 22"/>
                    <a:gd name="T38" fmla="*/ 1 w 38"/>
                    <a:gd name="T39" fmla="*/ 9 h 22"/>
                    <a:gd name="T40" fmla="*/ 2 w 38"/>
                    <a:gd name="T41" fmla="*/ 7 h 22"/>
                    <a:gd name="T42" fmla="*/ 2 w 38"/>
                    <a:gd name="T4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22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6" y="11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1" name="Freeform 306"/>
                <p:cNvSpPr>
                  <a:spLocks/>
                </p:cNvSpPr>
                <p:nvPr/>
              </p:nvSpPr>
              <p:spPr bwMode="auto">
                <a:xfrm>
                  <a:off x="4023370" y="4210248"/>
                  <a:ext cx="60325" cy="38100"/>
                </a:xfrm>
                <a:custGeom>
                  <a:avLst/>
                  <a:gdLst>
                    <a:gd name="T0" fmla="*/ 2 w 38"/>
                    <a:gd name="T1" fmla="*/ 9 h 24"/>
                    <a:gd name="T2" fmla="*/ 2 w 38"/>
                    <a:gd name="T3" fmla="*/ 9 h 24"/>
                    <a:gd name="T4" fmla="*/ 35 w 38"/>
                    <a:gd name="T5" fmla="*/ 0 h 24"/>
                    <a:gd name="T6" fmla="*/ 35 w 38"/>
                    <a:gd name="T7" fmla="*/ 0 h 24"/>
                    <a:gd name="T8" fmla="*/ 36 w 38"/>
                    <a:gd name="T9" fmla="*/ 1 h 24"/>
                    <a:gd name="T10" fmla="*/ 38 w 38"/>
                    <a:gd name="T11" fmla="*/ 5 h 24"/>
                    <a:gd name="T12" fmla="*/ 38 w 38"/>
                    <a:gd name="T13" fmla="*/ 5 h 24"/>
                    <a:gd name="T14" fmla="*/ 38 w 38"/>
                    <a:gd name="T15" fmla="*/ 8 h 24"/>
                    <a:gd name="T16" fmla="*/ 38 w 38"/>
                    <a:gd name="T17" fmla="*/ 8 h 24"/>
                    <a:gd name="T18" fmla="*/ 36 w 38"/>
                    <a:gd name="T19" fmla="*/ 11 h 24"/>
                    <a:gd name="T20" fmla="*/ 35 w 38"/>
                    <a:gd name="T21" fmla="*/ 13 h 24"/>
                    <a:gd name="T22" fmla="*/ 35 w 38"/>
                    <a:gd name="T23" fmla="*/ 13 h 24"/>
                    <a:gd name="T24" fmla="*/ 2 w 38"/>
                    <a:gd name="T25" fmla="*/ 24 h 24"/>
                    <a:gd name="T26" fmla="*/ 2 w 38"/>
                    <a:gd name="T27" fmla="*/ 24 h 24"/>
                    <a:gd name="T28" fmla="*/ 1 w 38"/>
                    <a:gd name="T29" fmla="*/ 23 h 24"/>
                    <a:gd name="T30" fmla="*/ 0 w 38"/>
                    <a:gd name="T31" fmla="*/ 19 h 24"/>
                    <a:gd name="T32" fmla="*/ 0 w 38"/>
                    <a:gd name="T33" fmla="*/ 19 h 24"/>
                    <a:gd name="T34" fmla="*/ 0 w 38"/>
                    <a:gd name="T35" fmla="*/ 16 h 24"/>
                    <a:gd name="T36" fmla="*/ 0 w 38"/>
                    <a:gd name="T37" fmla="*/ 16 h 24"/>
                    <a:gd name="T38" fmla="*/ 1 w 38"/>
                    <a:gd name="T39" fmla="*/ 11 h 24"/>
                    <a:gd name="T40" fmla="*/ 2 w 38"/>
                    <a:gd name="T41" fmla="*/ 9 h 24"/>
                    <a:gd name="T42" fmla="*/ 2 w 38"/>
                    <a:gd name="T4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24">
                      <a:moveTo>
                        <a:pt x="2" y="9"/>
                      </a:moveTo>
                      <a:lnTo>
                        <a:pt x="2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6" y="11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2" name="Freeform 307"/>
                <p:cNvSpPr>
                  <a:spLocks/>
                </p:cNvSpPr>
                <p:nvPr/>
              </p:nvSpPr>
              <p:spPr bwMode="auto">
                <a:xfrm>
                  <a:off x="4105920" y="3743523"/>
                  <a:ext cx="88900" cy="519113"/>
                </a:xfrm>
                <a:custGeom>
                  <a:avLst/>
                  <a:gdLst>
                    <a:gd name="T0" fmla="*/ 5 w 56"/>
                    <a:gd name="T1" fmla="*/ 0 h 327"/>
                    <a:gd name="T2" fmla="*/ 5 w 56"/>
                    <a:gd name="T3" fmla="*/ 0 h 327"/>
                    <a:gd name="T4" fmla="*/ 52 w 56"/>
                    <a:gd name="T5" fmla="*/ 24 h 327"/>
                    <a:gd name="T6" fmla="*/ 52 w 56"/>
                    <a:gd name="T7" fmla="*/ 24 h 327"/>
                    <a:gd name="T8" fmla="*/ 55 w 56"/>
                    <a:gd name="T9" fmla="*/ 25 h 327"/>
                    <a:gd name="T10" fmla="*/ 56 w 56"/>
                    <a:gd name="T11" fmla="*/ 27 h 327"/>
                    <a:gd name="T12" fmla="*/ 56 w 56"/>
                    <a:gd name="T13" fmla="*/ 30 h 327"/>
                    <a:gd name="T14" fmla="*/ 56 w 56"/>
                    <a:gd name="T15" fmla="*/ 30 h 327"/>
                    <a:gd name="T16" fmla="*/ 55 w 56"/>
                    <a:gd name="T17" fmla="*/ 167 h 327"/>
                    <a:gd name="T18" fmla="*/ 55 w 56"/>
                    <a:gd name="T19" fmla="*/ 167 h 327"/>
                    <a:gd name="T20" fmla="*/ 55 w 56"/>
                    <a:gd name="T21" fmla="*/ 303 h 327"/>
                    <a:gd name="T22" fmla="*/ 55 w 56"/>
                    <a:gd name="T23" fmla="*/ 303 h 327"/>
                    <a:gd name="T24" fmla="*/ 53 w 56"/>
                    <a:gd name="T25" fmla="*/ 306 h 327"/>
                    <a:gd name="T26" fmla="*/ 53 w 56"/>
                    <a:gd name="T27" fmla="*/ 308 h 327"/>
                    <a:gd name="T28" fmla="*/ 50 w 56"/>
                    <a:gd name="T29" fmla="*/ 310 h 327"/>
                    <a:gd name="T30" fmla="*/ 50 w 56"/>
                    <a:gd name="T31" fmla="*/ 310 h 327"/>
                    <a:gd name="T32" fmla="*/ 3 w 56"/>
                    <a:gd name="T33" fmla="*/ 327 h 327"/>
                    <a:gd name="T34" fmla="*/ 3 w 56"/>
                    <a:gd name="T35" fmla="*/ 327 h 327"/>
                    <a:gd name="T36" fmla="*/ 2 w 56"/>
                    <a:gd name="T37" fmla="*/ 327 h 327"/>
                    <a:gd name="T38" fmla="*/ 1 w 56"/>
                    <a:gd name="T39" fmla="*/ 327 h 327"/>
                    <a:gd name="T40" fmla="*/ 0 w 56"/>
                    <a:gd name="T41" fmla="*/ 325 h 327"/>
                    <a:gd name="T42" fmla="*/ 0 w 56"/>
                    <a:gd name="T43" fmla="*/ 322 h 327"/>
                    <a:gd name="T44" fmla="*/ 0 w 56"/>
                    <a:gd name="T45" fmla="*/ 322 h 327"/>
                    <a:gd name="T46" fmla="*/ 1 w 56"/>
                    <a:gd name="T47" fmla="*/ 164 h 327"/>
                    <a:gd name="T48" fmla="*/ 1 w 56"/>
                    <a:gd name="T49" fmla="*/ 164 h 327"/>
                    <a:gd name="T50" fmla="*/ 2 w 56"/>
                    <a:gd name="T51" fmla="*/ 4 h 327"/>
                    <a:gd name="T52" fmla="*/ 2 w 56"/>
                    <a:gd name="T53" fmla="*/ 4 h 327"/>
                    <a:gd name="T54" fmla="*/ 2 w 56"/>
                    <a:gd name="T55" fmla="*/ 1 h 327"/>
                    <a:gd name="T56" fmla="*/ 3 w 56"/>
                    <a:gd name="T57" fmla="*/ 0 h 327"/>
                    <a:gd name="T58" fmla="*/ 4 w 56"/>
                    <a:gd name="T59" fmla="*/ 0 h 327"/>
                    <a:gd name="T60" fmla="*/ 5 w 56"/>
                    <a:gd name="T61" fmla="*/ 0 h 327"/>
                    <a:gd name="T62" fmla="*/ 5 w 56"/>
                    <a:gd name="T63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6" h="32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2" y="24"/>
                      </a:lnTo>
                      <a:lnTo>
                        <a:pt x="52" y="24"/>
                      </a:lnTo>
                      <a:lnTo>
                        <a:pt x="55" y="25"/>
                      </a:lnTo>
                      <a:lnTo>
                        <a:pt x="56" y="27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5" y="167"/>
                      </a:lnTo>
                      <a:lnTo>
                        <a:pt x="55" y="167"/>
                      </a:lnTo>
                      <a:lnTo>
                        <a:pt x="55" y="303"/>
                      </a:lnTo>
                      <a:lnTo>
                        <a:pt x="55" y="303"/>
                      </a:lnTo>
                      <a:lnTo>
                        <a:pt x="53" y="306"/>
                      </a:lnTo>
                      <a:lnTo>
                        <a:pt x="53" y="308"/>
                      </a:lnTo>
                      <a:lnTo>
                        <a:pt x="50" y="310"/>
                      </a:lnTo>
                      <a:lnTo>
                        <a:pt x="50" y="310"/>
                      </a:lnTo>
                      <a:lnTo>
                        <a:pt x="3" y="327"/>
                      </a:lnTo>
                      <a:lnTo>
                        <a:pt x="3" y="327"/>
                      </a:lnTo>
                      <a:lnTo>
                        <a:pt x="2" y="327"/>
                      </a:lnTo>
                      <a:lnTo>
                        <a:pt x="1" y="327"/>
                      </a:lnTo>
                      <a:lnTo>
                        <a:pt x="0" y="325"/>
                      </a:lnTo>
                      <a:lnTo>
                        <a:pt x="0" y="322"/>
                      </a:lnTo>
                      <a:lnTo>
                        <a:pt x="0" y="322"/>
                      </a:lnTo>
                      <a:lnTo>
                        <a:pt x="1" y="164"/>
                      </a:lnTo>
                      <a:lnTo>
                        <a:pt x="1" y="16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3" name="Freeform 308"/>
                <p:cNvSpPr>
                  <a:spLocks/>
                </p:cNvSpPr>
                <p:nvPr/>
              </p:nvSpPr>
              <p:spPr bwMode="auto">
                <a:xfrm>
                  <a:off x="4121795" y="3792735"/>
                  <a:ext cx="57150" cy="84138"/>
                </a:xfrm>
                <a:custGeom>
                  <a:avLst/>
                  <a:gdLst>
                    <a:gd name="T0" fmla="*/ 2 w 36"/>
                    <a:gd name="T1" fmla="*/ 0 h 53"/>
                    <a:gd name="T2" fmla="*/ 2 w 36"/>
                    <a:gd name="T3" fmla="*/ 0 h 53"/>
                    <a:gd name="T4" fmla="*/ 35 w 36"/>
                    <a:gd name="T5" fmla="*/ 14 h 53"/>
                    <a:gd name="T6" fmla="*/ 35 w 36"/>
                    <a:gd name="T7" fmla="*/ 14 h 53"/>
                    <a:gd name="T8" fmla="*/ 36 w 36"/>
                    <a:gd name="T9" fmla="*/ 16 h 53"/>
                    <a:gd name="T10" fmla="*/ 36 w 36"/>
                    <a:gd name="T11" fmla="*/ 19 h 53"/>
                    <a:gd name="T12" fmla="*/ 36 w 36"/>
                    <a:gd name="T13" fmla="*/ 19 h 53"/>
                    <a:gd name="T14" fmla="*/ 36 w 36"/>
                    <a:gd name="T15" fmla="*/ 49 h 53"/>
                    <a:gd name="T16" fmla="*/ 36 w 36"/>
                    <a:gd name="T17" fmla="*/ 49 h 53"/>
                    <a:gd name="T18" fmla="*/ 36 w 36"/>
                    <a:gd name="T19" fmla="*/ 52 h 53"/>
                    <a:gd name="T20" fmla="*/ 35 w 36"/>
                    <a:gd name="T21" fmla="*/ 53 h 53"/>
                    <a:gd name="T22" fmla="*/ 35 w 36"/>
                    <a:gd name="T23" fmla="*/ 53 h 53"/>
                    <a:gd name="T24" fmla="*/ 2 w 36"/>
                    <a:gd name="T25" fmla="*/ 41 h 53"/>
                    <a:gd name="T26" fmla="*/ 2 w 36"/>
                    <a:gd name="T27" fmla="*/ 41 h 53"/>
                    <a:gd name="T28" fmla="*/ 0 w 36"/>
                    <a:gd name="T29" fmla="*/ 40 h 53"/>
                    <a:gd name="T30" fmla="*/ 0 w 36"/>
                    <a:gd name="T31" fmla="*/ 37 h 53"/>
                    <a:gd name="T32" fmla="*/ 0 w 36"/>
                    <a:gd name="T33" fmla="*/ 37 h 53"/>
                    <a:gd name="T34" fmla="*/ 0 w 36"/>
                    <a:gd name="T35" fmla="*/ 4 h 53"/>
                    <a:gd name="T36" fmla="*/ 0 w 36"/>
                    <a:gd name="T37" fmla="*/ 4 h 53"/>
                    <a:gd name="T38" fmla="*/ 1 w 36"/>
                    <a:gd name="T39" fmla="*/ 1 h 53"/>
                    <a:gd name="T40" fmla="*/ 2 w 36"/>
                    <a:gd name="T41" fmla="*/ 0 h 53"/>
                    <a:gd name="T42" fmla="*/ 2 w 36"/>
                    <a:gd name="T4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5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6" y="16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49"/>
                      </a:lnTo>
                      <a:lnTo>
                        <a:pt x="36" y="49"/>
                      </a:lnTo>
                      <a:lnTo>
                        <a:pt x="36" y="52"/>
                      </a:lnTo>
                      <a:lnTo>
                        <a:pt x="35" y="53"/>
                      </a:lnTo>
                      <a:lnTo>
                        <a:pt x="35" y="53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4" name="Freeform 309"/>
                <p:cNvSpPr>
                  <a:spLocks/>
                </p:cNvSpPr>
                <p:nvPr/>
              </p:nvSpPr>
              <p:spPr bwMode="auto">
                <a:xfrm>
                  <a:off x="4121795" y="3883223"/>
                  <a:ext cx="57150" cy="74613"/>
                </a:xfrm>
                <a:custGeom>
                  <a:avLst/>
                  <a:gdLst>
                    <a:gd name="T0" fmla="*/ 1 w 36"/>
                    <a:gd name="T1" fmla="*/ 0 h 47"/>
                    <a:gd name="T2" fmla="*/ 1 w 36"/>
                    <a:gd name="T3" fmla="*/ 0 h 47"/>
                    <a:gd name="T4" fmla="*/ 35 w 36"/>
                    <a:gd name="T5" fmla="*/ 9 h 47"/>
                    <a:gd name="T6" fmla="*/ 35 w 36"/>
                    <a:gd name="T7" fmla="*/ 9 h 47"/>
                    <a:gd name="T8" fmla="*/ 36 w 36"/>
                    <a:gd name="T9" fmla="*/ 10 h 47"/>
                    <a:gd name="T10" fmla="*/ 36 w 36"/>
                    <a:gd name="T11" fmla="*/ 14 h 47"/>
                    <a:gd name="T12" fmla="*/ 36 w 36"/>
                    <a:gd name="T13" fmla="*/ 14 h 47"/>
                    <a:gd name="T14" fmla="*/ 36 w 36"/>
                    <a:gd name="T15" fmla="*/ 44 h 47"/>
                    <a:gd name="T16" fmla="*/ 36 w 36"/>
                    <a:gd name="T17" fmla="*/ 44 h 47"/>
                    <a:gd name="T18" fmla="*/ 35 w 36"/>
                    <a:gd name="T19" fmla="*/ 46 h 47"/>
                    <a:gd name="T20" fmla="*/ 34 w 36"/>
                    <a:gd name="T21" fmla="*/ 47 h 47"/>
                    <a:gd name="T22" fmla="*/ 34 w 36"/>
                    <a:gd name="T23" fmla="*/ 47 h 47"/>
                    <a:gd name="T24" fmla="*/ 1 w 36"/>
                    <a:gd name="T25" fmla="*/ 42 h 47"/>
                    <a:gd name="T26" fmla="*/ 1 w 36"/>
                    <a:gd name="T27" fmla="*/ 42 h 47"/>
                    <a:gd name="T28" fmla="*/ 0 w 36"/>
                    <a:gd name="T29" fmla="*/ 41 h 47"/>
                    <a:gd name="T30" fmla="*/ 0 w 36"/>
                    <a:gd name="T31" fmla="*/ 38 h 47"/>
                    <a:gd name="T32" fmla="*/ 0 w 36"/>
                    <a:gd name="T33" fmla="*/ 38 h 47"/>
                    <a:gd name="T34" fmla="*/ 0 w 36"/>
                    <a:gd name="T35" fmla="*/ 4 h 47"/>
                    <a:gd name="T36" fmla="*/ 0 w 36"/>
                    <a:gd name="T37" fmla="*/ 4 h 47"/>
                    <a:gd name="T38" fmla="*/ 0 w 36"/>
                    <a:gd name="T39" fmla="*/ 1 h 47"/>
                    <a:gd name="T40" fmla="*/ 1 w 36"/>
                    <a:gd name="T41" fmla="*/ 0 h 47"/>
                    <a:gd name="T42" fmla="*/ 1 w 36"/>
                    <a:gd name="T4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9"/>
                      </a:lnTo>
                      <a:lnTo>
                        <a:pt x="35" y="9"/>
                      </a:lnTo>
                      <a:lnTo>
                        <a:pt x="36" y="10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5" y="46"/>
                      </a:lnTo>
                      <a:lnTo>
                        <a:pt x="34" y="47"/>
                      </a:lnTo>
                      <a:lnTo>
                        <a:pt x="34" y="47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0" y="41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5" name="Freeform 310"/>
                <p:cNvSpPr>
                  <a:spLocks/>
                </p:cNvSpPr>
                <p:nvPr/>
              </p:nvSpPr>
              <p:spPr bwMode="auto">
                <a:xfrm>
                  <a:off x="4120208" y="3973710"/>
                  <a:ext cx="58738" cy="66675"/>
                </a:xfrm>
                <a:custGeom>
                  <a:avLst/>
                  <a:gdLst>
                    <a:gd name="T0" fmla="*/ 2 w 37"/>
                    <a:gd name="T1" fmla="*/ 0 h 42"/>
                    <a:gd name="T2" fmla="*/ 2 w 37"/>
                    <a:gd name="T3" fmla="*/ 0 h 42"/>
                    <a:gd name="T4" fmla="*/ 35 w 37"/>
                    <a:gd name="T5" fmla="*/ 4 h 42"/>
                    <a:gd name="T6" fmla="*/ 35 w 37"/>
                    <a:gd name="T7" fmla="*/ 4 h 42"/>
                    <a:gd name="T8" fmla="*/ 36 w 37"/>
                    <a:gd name="T9" fmla="*/ 6 h 42"/>
                    <a:gd name="T10" fmla="*/ 37 w 37"/>
                    <a:gd name="T11" fmla="*/ 8 h 42"/>
                    <a:gd name="T12" fmla="*/ 37 w 37"/>
                    <a:gd name="T13" fmla="*/ 8 h 42"/>
                    <a:gd name="T14" fmla="*/ 37 w 37"/>
                    <a:gd name="T15" fmla="*/ 38 h 42"/>
                    <a:gd name="T16" fmla="*/ 37 w 37"/>
                    <a:gd name="T17" fmla="*/ 38 h 42"/>
                    <a:gd name="T18" fmla="*/ 36 w 37"/>
                    <a:gd name="T19" fmla="*/ 41 h 42"/>
                    <a:gd name="T20" fmla="*/ 35 w 37"/>
                    <a:gd name="T21" fmla="*/ 42 h 42"/>
                    <a:gd name="T22" fmla="*/ 35 w 37"/>
                    <a:gd name="T23" fmla="*/ 42 h 42"/>
                    <a:gd name="T24" fmla="*/ 2 w 37"/>
                    <a:gd name="T25" fmla="*/ 42 h 42"/>
                    <a:gd name="T26" fmla="*/ 2 w 37"/>
                    <a:gd name="T27" fmla="*/ 42 h 42"/>
                    <a:gd name="T28" fmla="*/ 1 w 37"/>
                    <a:gd name="T29" fmla="*/ 40 h 42"/>
                    <a:gd name="T30" fmla="*/ 0 w 37"/>
                    <a:gd name="T31" fmla="*/ 37 h 42"/>
                    <a:gd name="T32" fmla="*/ 0 w 37"/>
                    <a:gd name="T33" fmla="*/ 37 h 42"/>
                    <a:gd name="T34" fmla="*/ 1 w 37"/>
                    <a:gd name="T35" fmla="*/ 5 h 42"/>
                    <a:gd name="T36" fmla="*/ 1 w 37"/>
                    <a:gd name="T37" fmla="*/ 5 h 42"/>
                    <a:gd name="T38" fmla="*/ 1 w 37"/>
                    <a:gd name="T39" fmla="*/ 2 h 42"/>
                    <a:gd name="T40" fmla="*/ 2 w 37"/>
                    <a:gd name="T41" fmla="*/ 0 h 42"/>
                    <a:gd name="T42" fmla="*/ 2 w 37"/>
                    <a:gd name="T4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6" y="6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38"/>
                      </a:lnTo>
                      <a:lnTo>
                        <a:pt x="37" y="38"/>
                      </a:lnTo>
                      <a:lnTo>
                        <a:pt x="36" y="41"/>
                      </a:lnTo>
                      <a:lnTo>
                        <a:pt x="35" y="42"/>
                      </a:lnTo>
                      <a:lnTo>
                        <a:pt x="35" y="42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6" name="Freeform 311"/>
                <p:cNvSpPr>
                  <a:spLocks/>
                </p:cNvSpPr>
                <p:nvPr/>
              </p:nvSpPr>
              <p:spPr bwMode="auto">
                <a:xfrm>
                  <a:off x="4120208" y="4062610"/>
                  <a:ext cx="58738" cy="68263"/>
                </a:xfrm>
                <a:custGeom>
                  <a:avLst/>
                  <a:gdLst>
                    <a:gd name="T0" fmla="*/ 2 w 37"/>
                    <a:gd name="T1" fmla="*/ 1 h 43"/>
                    <a:gd name="T2" fmla="*/ 2 w 37"/>
                    <a:gd name="T3" fmla="*/ 1 h 43"/>
                    <a:gd name="T4" fmla="*/ 35 w 37"/>
                    <a:gd name="T5" fmla="*/ 0 h 43"/>
                    <a:gd name="T6" fmla="*/ 35 w 37"/>
                    <a:gd name="T7" fmla="*/ 0 h 43"/>
                    <a:gd name="T8" fmla="*/ 36 w 37"/>
                    <a:gd name="T9" fmla="*/ 1 h 43"/>
                    <a:gd name="T10" fmla="*/ 37 w 37"/>
                    <a:gd name="T11" fmla="*/ 4 h 43"/>
                    <a:gd name="T12" fmla="*/ 37 w 37"/>
                    <a:gd name="T13" fmla="*/ 4 h 43"/>
                    <a:gd name="T14" fmla="*/ 36 w 37"/>
                    <a:gd name="T15" fmla="*/ 33 h 43"/>
                    <a:gd name="T16" fmla="*/ 36 w 37"/>
                    <a:gd name="T17" fmla="*/ 33 h 43"/>
                    <a:gd name="T18" fmla="*/ 36 w 37"/>
                    <a:gd name="T19" fmla="*/ 36 h 43"/>
                    <a:gd name="T20" fmla="*/ 35 w 37"/>
                    <a:gd name="T21" fmla="*/ 37 h 43"/>
                    <a:gd name="T22" fmla="*/ 35 w 37"/>
                    <a:gd name="T23" fmla="*/ 37 h 43"/>
                    <a:gd name="T24" fmla="*/ 2 w 37"/>
                    <a:gd name="T25" fmla="*/ 43 h 43"/>
                    <a:gd name="T26" fmla="*/ 2 w 37"/>
                    <a:gd name="T27" fmla="*/ 43 h 43"/>
                    <a:gd name="T28" fmla="*/ 1 w 37"/>
                    <a:gd name="T29" fmla="*/ 42 h 43"/>
                    <a:gd name="T30" fmla="*/ 0 w 37"/>
                    <a:gd name="T31" fmla="*/ 39 h 43"/>
                    <a:gd name="T32" fmla="*/ 0 w 37"/>
                    <a:gd name="T33" fmla="*/ 39 h 43"/>
                    <a:gd name="T34" fmla="*/ 0 w 37"/>
                    <a:gd name="T35" fmla="*/ 6 h 43"/>
                    <a:gd name="T36" fmla="*/ 0 w 37"/>
                    <a:gd name="T37" fmla="*/ 6 h 43"/>
                    <a:gd name="T38" fmla="*/ 1 w 37"/>
                    <a:gd name="T39" fmla="*/ 2 h 43"/>
                    <a:gd name="T40" fmla="*/ 2 w 37"/>
                    <a:gd name="T41" fmla="*/ 1 h 43"/>
                    <a:gd name="T42" fmla="*/ 2 w 37"/>
                    <a:gd name="T43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3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33"/>
                      </a:lnTo>
                      <a:lnTo>
                        <a:pt x="36" y="33"/>
                      </a:lnTo>
                      <a:lnTo>
                        <a:pt x="36" y="36"/>
                      </a:lnTo>
                      <a:lnTo>
                        <a:pt x="35" y="37"/>
                      </a:lnTo>
                      <a:lnTo>
                        <a:pt x="35" y="37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1" y="42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7" name="Freeform 312"/>
                <p:cNvSpPr>
                  <a:spLocks/>
                </p:cNvSpPr>
                <p:nvPr/>
              </p:nvSpPr>
              <p:spPr bwMode="auto">
                <a:xfrm>
                  <a:off x="4120208" y="4154685"/>
                  <a:ext cx="57150" cy="31750"/>
                </a:xfrm>
                <a:custGeom>
                  <a:avLst/>
                  <a:gdLst>
                    <a:gd name="T0" fmla="*/ 1 w 36"/>
                    <a:gd name="T1" fmla="*/ 8 h 20"/>
                    <a:gd name="T2" fmla="*/ 1 w 36"/>
                    <a:gd name="T3" fmla="*/ 8 h 20"/>
                    <a:gd name="T4" fmla="*/ 35 w 36"/>
                    <a:gd name="T5" fmla="*/ 0 h 20"/>
                    <a:gd name="T6" fmla="*/ 35 w 36"/>
                    <a:gd name="T7" fmla="*/ 0 h 20"/>
                    <a:gd name="T8" fmla="*/ 36 w 36"/>
                    <a:gd name="T9" fmla="*/ 1 h 20"/>
                    <a:gd name="T10" fmla="*/ 36 w 36"/>
                    <a:gd name="T11" fmla="*/ 3 h 20"/>
                    <a:gd name="T12" fmla="*/ 36 w 36"/>
                    <a:gd name="T13" fmla="*/ 3 h 20"/>
                    <a:gd name="T14" fmla="*/ 36 w 36"/>
                    <a:gd name="T15" fmla="*/ 7 h 20"/>
                    <a:gd name="T16" fmla="*/ 36 w 36"/>
                    <a:gd name="T17" fmla="*/ 7 h 20"/>
                    <a:gd name="T18" fmla="*/ 36 w 36"/>
                    <a:gd name="T19" fmla="*/ 10 h 20"/>
                    <a:gd name="T20" fmla="*/ 35 w 36"/>
                    <a:gd name="T21" fmla="*/ 11 h 20"/>
                    <a:gd name="T22" fmla="*/ 35 w 36"/>
                    <a:gd name="T23" fmla="*/ 11 h 20"/>
                    <a:gd name="T24" fmla="*/ 1 w 36"/>
                    <a:gd name="T25" fmla="*/ 20 h 20"/>
                    <a:gd name="T26" fmla="*/ 1 w 36"/>
                    <a:gd name="T27" fmla="*/ 20 h 20"/>
                    <a:gd name="T28" fmla="*/ 0 w 36"/>
                    <a:gd name="T29" fmla="*/ 18 h 20"/>
                    <a:gd name="T30" fmla="*/ 0 w 36"/>
                    <a:gd name="T31" fmla="*/ 16 h 20"/>
                    <a:gd name="T32" fmla="*/ 0 w 36"/>
                    <a:gd name="T33" fmla="*/ 16 h 20"/>
                    <a:gd name="T34" fmla="*/ 0 w 36"/>
                    <a:gd name="T35" fmla="*/ 12 h 20"/>
                    <a:gd name="T36" fmla="*/ 0 w 36"/>
                    <a:gd name="T37" fmla="*/ 12 h 20"/>
                    <a:gd name="T38" fmla="*/ 0 w 36"/>
                    <a:gd name="T39" fmla="*/ 9 h 20"/>
                    <a:gd name="T40" fmla="*/ 1 w 36"/>
                    <a:gd name="T41" fmla="*/ 8 h 20"/>
                    <a:gd name="T42" fmla="*/ 1 w 36"/>
                    <a:gd name="T43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0">
                      <a:moveTo>
                        <a:pt x="1" y="8"/>
                      </a:moveTo>
                      <a:lnTo>
                        <a:pt x="1" y="8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7"/>
                      </a:lnTo>
                      <a:lnTo>
                        <a:pt x="36" y="7"/>
                      </a:lnTo>
                      <a:lnTo>
                        <a:pt x="36" y="10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8" name="Freeform 313"/>
                <p:cNvSpPr>
                  <a:spLocks/>
                </p:cNvSpPr>
                <p:nvPr/>
              </p:nvSpPr>
              <p:spPr bwMode="auto">
                <a:xfrm>
                  <a:off x="4120208" y="4184848"/>
                  <a:ext cx="57150" cy="33338"/>
                </a:xfrm>
                <a:custGeom>
                  <a:avLst/>
                  <a:gdLst>
                    <a:gd name="T0" fmla="*/ 1 w 36"/>
                    <a:gd name="T1" fmla="*/ 9 h 21"/>
                    <a:gd name="T2" fmla="*/ 1 w 36"/>
                    <a:gd name="T3" fmla="*/ 9 h 21"/>
                    <a:gd name="T4" fmla="*/ 35 w 36"/>
                    <a:gd name="T5" fmla="*/ 0 h 21"/>
                    <a:gd name="T6" fmla="*/ 35 w 36"/>
                    <a:gd name="T7" fmla="*/ 0 h 21"/>
                    <a:gd name="T8" fmla="*/ 36 w 36"/>
                    <a:gd name="T9" fmla="*/ 1 h 21"/>
                    <a:gd name="T10" fmla="*/ 36 w 36"/>
                    <a:gd name="T11" fmla="*/ 3 h 21"/>
                    <a:gd name="T12" fmla="*/ 36 w 36"/>
                    <a:gd name="T13" fmla="*/ 3 h 21"/>
                    <a:gd name="T14" fmla="*/ 36 w 36"/>
                    <a:gd name="T15" fmla="*/ 6 h 21"/>
                    <a:gd name="T16" fmla="*/ 36 w 36"/>
                    <a:gd name="T17" fmla="*/ 6 h 21"/>
                    <a:gd name="T18" fmla="*/ 36 w 36"/>
                    <a:gd name="T19" fmla="*/ 10 h 21"/>
                    <a:gd name="T20" fmla="*/ 35 w 36"/>
                    <a:gd name="T21" fmla="*/ 11 h 21"/>
                    <a:gd name="T22" fmla="*/ 35 w 36"/>
                    <a:gd name="T23" fmla="*/ 11 h 21"/>
                    <a:gd name="T24" fmla="*/ 1 w 36"/>
                    <a:gd name="T25" fmla="*/ 21 h 21"/>
                    <a:gd name="T26" fmla="*/ 1 w 36"/>
                    <a:gd name="T27" fmla="*/ 21 h 21"/>
                    <a:gd name="T28" fmla="*/ 0 w 36"/>
                    <a:gd name="T29" fmla="*/ 20 h 21"/>
                    <a:gd name="T30" fmla="*/ 0 w 36"/>
                    <a:gd name="T31" fmla="*/ 17 h 21"/>
                    <a:gd name="T32" fmla="*/ 0 w 36"/>
                    <a:gd name="T33" fmla="*/ 17 h 21"/>
                    <a:gd name="T34" fmla="*/ 0 w 36"/>
                    <a:gd name="T35" fmla="*/ 14 h 21"/>
                    <a:gd name="T36" fmla="*/ 0 w 36"/>
                    <a:gd name="T37" fmla="*/ 14 h 21"/>
                    <a:gd name="T38" fmla="*/ 0 w 36"/>
                    <a:gd name="T39" fmla="*/ 11 h 21"/>
                    <a:gd name="T40" fmla="*/ 1 w 36"/>
                    <a:gd name="T41" fmla="*/ 9 h 21"/>
                    <a:gd name="T42" fmla="*/ 1 w 36"/>
                    <a:gd name="T4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1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10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9" name="Freeform 314"/>
                <p:cNvSpPr>
                  <a:spLocks/>
                </p:cNvSpPr>
                <p:nvPr/>
              </p:nvSpPr>
              <p:spPr bwMode="auto">
                <a:xfrm>
                  <a:off x="4202758" y="3792735"/>
                  <a:ext cx="85725" cy="433388"/>
                </a:xfrm>
                <a:custGeom>
                  <a:avLst/>
                  <a:gdLst>
                    <a:gd name="T0" fmla="*/ 4 w 54"/>
                    <a:gd name="T1" fmla="*/ 0 h 273"/>
                    <a:gd name="T2" fmla="*/ 4 w 54"/>
                    <a:gd name="T3" fmla="*/ 0 h 273"/>
                    <a:gd name="T4" fmla="*/ 51 w 54"/>
                    <a:gd name="T5" fmla="*/ 24 h 273"/>
                    <a:gd name="T6" fmla="*/ 51 w 54"/>
                    <a:gd name="T7" fmla="*/ 24 h 273"/>
                    <a:gd name="T8" fmla="*/ 53 w 54"/>
                    <a:gd name="T9" fmla="*/ 26 h 273"/>
                    <a:gd name="T10" fmla="*/ 54 w 54"/>
                    <a:gd name="T11" fmla="*/ 27 h 273"/>
                    <a:gd name="T12" fmla="*/ 54 w 54"/>
                    <a:gd name="T13" fmla="*/ 29 h 273"/>
                    <a:gd name="T14" fmla="*/ 54 w 54"/>
                    <a:gd name="T15" fmla="*/ 29 h 273"/>
                    <a:gd name="T16" fmla="*/ 54 w 54"/>
                    <a:gd name="T17" fmla="*/ 140 h 273"/>
                    <a:gd name="T18" fmla="*/ 54 w 54"/>
                    <a:gd name="T19" fmla="*/ 140 h 273"/>
                    <a:gd name="T20" fmla="*/ 54 w 54"/>
                    <a:gd name="T21" fmla="*/ 249 h 273"/>
                    <a:gd name="T22" fmla="*/ 54 w 54"/>
                    <a:gd name="T23" fmla="*/ 249 h 273"/>
                    <a:gd name="T24" fmla="*/ 53 w 54"/>
                    <a:gd name="T25" fmla="*/ 252 h 273"/>
                    <a:gd name="T26" fmla="*/ 53 w 54"/>
                    <a:gd name="T27" fmla="*/ 253 h 273"/>
                    <a:gd name="T28" fmla="*/ 50 w 54"/>
                    <a:gd name="T29" fmla="*/ 256 h 273"/>
                    <a:gd name="T30" fmla="*/ 50 w 54"/>
                    <a:gd name="T31" fmla="*/ 256 h 273"/>
                    <a:gd name="T32" fmla="*/ 3 w 54"/>
                    <a:gd name="T33" fmla="*/ 273 h 273"/>
                    <a:gd name="T34" fmla="*/ 3 w 54"/>
                    <a:gd name="T35" fmla="*/ 273 h 273"/>
                    <a:gd name="T36" fmla="*/ 1 w 54"/>
                    <a:gd name="T37" fmla="*/ 273 h 273"/>
                    <a:gd name="T38" fmla="*/ 0 w 54"/>
                    <a:gd name="T39" fmla="*/ 272 h 273"/>
                    <a:gd name="T40" fmla="*/ 0 w 54"/>
                    <a:gd name="T41" fmla="*/ 267 h 273"/>
                    <a:gd name="T42" fmla="*/ 0 w 54"/>
                    <a:gd name="T43" fmla="*/ 267 h 273"/>
                    <a:gd name="T44" fmla="*/ 1 w 54"/>
                    <a:gd name="T45" fmla="*/ 136 h 273"/>
                    <a:gd name="T46" fmla="*/ 1 w 54"/>
                    <a:gd name="T47" fmla="*/ 136 h 273"/>
                    <a:gd name="T48" fmla="*/ 1 w 54"/>
                    <a:gd name="T49" fmla="*/ 4 h 273"/>
                    <a:gd name="T50" fmla="*/ 1 w 54"/>
                    <a:gd name="T51" fmla="*/ 4 h 273"/>
                    <a:gd name="T52" fmla="*/ 1 w 54"/>
                    <a:gd name="T53" fmla="*/ 1 h 273"/>
                    <a:gd name="T54" fmla="*/ 2 w 54"/>
                    <a:gd name="T55" fmla="*/ 0 h 273"/>
                    <a:gd name="T56" fmla="*/ 3 w 54"/>
                    <a:gd name="T57" fmla="*/ 0 h 273"/>
                    <a:gd name="T58" fmla="*/ 4 w 54"/>
                    <a:gd name="T59" fmla="*/ 0 h 273"/>
                    <a:gd name="T60" fmla="*/ 4 w 54"/>
                    <a:gd name="T6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" h="27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51" y="24"/>
                      </a:lnTo>
                      <a:lnTo>
                        <a:pt x="51" y="24"/>
                      </a:lnTo>
                      <a:lnTo>
                        <a:pt x="53" y="26"/>
                      </a:lnTo>
                      <a:lnTo>
                        <a:pt x="54" y="27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4" y="140"/>
                      </a:lnTo>
                      <a:lnTo>
                        <a:pt x="54" y="140"/>
                      </a:lnTo>
                      <a:lnTo>
                        <a:pt x="54" y="249"/>
                      </a:lnTo>
                      <a:lnTo>
                        <a:pt x="54" y="249"/>
                      </a:lnTo>
                      <a:lnTo>
                        <a:pt x="53" y="252"/>
                      </a:lnTo>
                      <a:lnTo>
                        <a:pt x="53" y="253"/>
                      </a:lnTo>
                      <a:lnTo>
                        <a:pt x="50" y="256"/>
                      </a:lnTo>
                      <a:lnTo>
                        <a:pt x="50" y="256"/>
                      </a:lnTo>
                      <a:lnTo>
                        <a:pt x="3" y="273"/>
                      </a:lnTo>
                      <a:lnTo>
                        <a:pt x="3" y="273"/>
                      </a:lnTo>
                      <a:lnTo>
                        <a:pt x="1" y="273"/>
                      </a:lnTo>
                      <a:lnTo>
                        <a:pt x="0" y="272"/>
                      </a:lnTo>
                      <a:lnTo>
                        <a:pt x="0" y="267"/>
                      </a:lnTo>
                      <a:lnTo>
                        <a:pt x="0" y="267"/>
                      </a:lnTo>
                      <a:lnTo>
                        <a:pt x="1" y="136"/>
                      </a:lnTo>
                      <a:lnTo>
                        <a:pt x="1" y="136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0" name="Freeform 315"/>
                <p:cNvSpPr>
                  <a:spLocks/>
                </p:cNvSpPr>
                <p:nvPr/>
              </p:nvSpPr>
              <p:spPr bwMode="auto">
                <a:xfrm>
                  <a:off x="4217045" y="3834010"/>
                  <a:ext cx="58738" cy="73025"/>
                </a:xfrm>
                <a:custGeom>
                  <a:avLst/>
                  <a:gdLst>
                    <a:gd name="T0" fmla="*/ 1 w 37"/>
                    <a:gd name="T1" fmla="*/ 0 h 46"/>
                    <a:gd name="T2" fmla="*/ 1 w 37"/>
                    <a:gd name="T3" fmla="*/ 0 h 46"/>
                    <a:gd name="T4" fmla="*/ 35 w 37"/>
                    <a:gd name="T5" fmla="*/ 14 h 46"/>
                    <a:gd name="T6" fmla="*/ 35 w 37"/>
                    <a:gd name="T7" fmla="*/ 14 h 46"/>
                    <a:gd name="T8" fmla="*/ 36 w 37"/>
                    <a:gd name="T9" fmla="*/ 15 h 46"/>
                    <a:gd name="T10" fmla="*/ 37 w 37"/>
                    <a:gd name="T11" fmla="*/ 19 h 46"/>
                    <a:gd name="T12" fmla="*/ 37 w 37"/>
                    <a:gd name="T13" fmla="*/ 19 h 46"/>
                    <a:gd name="T14" fmla="*/ 37 w 37"/>
                    <a:gd name="T15" fmla="*/ 43 h 46"/>
                    <a:gd name="T16" fmla="*/ 37 w 37"/>
                    <a:gd name="T17" fmla="*/ 43 h 46"/>
                    <a:gd name="T18" fmla="*/ 36 w 37"/>
                    <a:gd name="T19" fmla="*/ 45 h 46"/>
                    <a:gd name="T20" fmla="*/ 35 w 37"/>
                    <a:gd name="T21" fmla="*/ 46 h 46"/>
                    <a:gd name="T22" fmla="*/ 35 w 37"/>
                    <a:gd name="T23" fmla="*/ 46 h 46"/>
                    <a:gd name="T24" fmla="*/ 1 w 37"/>
                    <a:gd name="T25" fmla="*/ 35 h 46"/>
                    <a:gd name="T26" fmla="*/ 1 w 37"/>
                    <a:gd name="T27" fmla="*/ 35 h 46"/>
                    <a:gd name="T28" fmla="*/ 0 w 37"/>
                    <a:gd name="T29" fmla="*/ 33 h 46"/>
                    <a:gd name="T30" fmla="*/ 0 w 37"/>
                    <a:gd name="T31" fmla="*/ 31 h 46"/>
                    <a:gd name="T32" fmla="*/ 0 w 37"/>
                    <a:gd name="T33" fmla="*/ 31 h 46"/>
                    <a:gd name="T34" fmla="*/ 0 w 37"/>
                    <a:gd name="T35" fmla="*/ 3 h 46"/>
                    <a:gd name="T36" fmla="*/ 0 w 37"/>
                    <a:gd name="T37" fmla="*/ 3 h 46"/>
                    <a:gd name="T38" fmla="*/ 0 w 37"/>
                    <a:gd name="T39" fmla="*/ 1 h 46"/>
                    <a:gd name="T40" fmla="*/ 1 w 37"/>
                    <a:gd name="T41" fmla="*/ 0 h 46"/>
                    <a:gd name="T42" fmla="*/ 1 w 37"/>
                    <a:gd name="T4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43"/>
                      </a:lnTo>
                      <a:lnTo>
                        <a:pt x="37" y="43"/>
                      </a:lnTo>
                      <a:lnTo>
                        <a:pt x="36" y="45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1" name="Freeform 316"/>
                <p:cNvSpPr>
                  <a:spLocks/>
                </p:cNvSpPr>
                <p:nvPr/>
              </p:nvSpPr>
              <p:spPr bwMode="auto">
                <a:xfrm>
                  <a:off x="4215458" y="3910210"/>
                  <a:ext cx="60325" cy="61913"/>
                </a:xfrm>
                <a:custGeom>
                  <a:avLst/>
                  <a:gdLst>
                    <a:gd name="T0" fmla="*/ 2 w 38"/>
                    <a:gd name="T1" fmla="*/ 0 h 39"/>
                    <a:gd name="T2" fmla="*/ 2 w 38"/>
                    <a:gd name="T3" fmla="*/ 0 h 39"/>
                    <a:gd name="T4" fmla="*/ 36 w 38"/>
                    <a:gd name="T5" fmla="*/ 9 h 39"/>
                    <a:gd name="T6" fmla="*/ 36 w 38"/>
                    <a:gd name="T7" fmla="*/ 9 h 39"/>
                    <a:gd name="T8" fmla="*/ 37 w 38"/>
                    <a:gd name="T9" fmla="*/ 10 h 39"/>
                    <a:gd name="T10" fmla="*/ 38 w 38"/>
                    <a:gd name="T11" fmla="*/ 12 h 39"/>
                    <a:gd name="T12" fmla="*/ 38 w 38"/>
                    <a:gd name="T13" fmla="*/ 12 h 39"/>
                    <a:gd name="T14" fmla="*/ 37 w 38"/>
                    <a:gd name="T15" fmla="*/ 36 h 39"/>
                    <a:gd name="T16" fmla="*/ 37 w 38"/>
                    <a:gd name="T17" fmla="*/ 36 h 39"/>
                    <a:gd name="T18" fmla="*/ 37 w 38"/>
                    <a:gd name="T19" fmla="*/ 39 h 39"/>
                    <a:gd name="T20" fmla="*/ 36 w 38"/>
                    <a:gd name="T21" fmla="*/ 39 h 39"/>
                    <a:gd name="T22" fmla="*/ 36 w 38"/>
                    <a:gd name="T23" fmla="*/ 39 h 39"/>
                    <a:gd name="T24" fmla="*/ 2 w 38"/>
                    <a:gd name="T25" fmla="*/ 34 h 39"/>
                    <a:gd name="T26" fmla="*/ 2 w 38"/>
                    <a:gd name="T27" fmla="*/ 34 h 39"/>
                    <a:gd name="T28" fmla="*/ 1 w 38"/>
                    <a:gd name="T29" fmla="*/ 33 h 39"/>
                    <a:gd name="T30" fmla="*/ 0 w 38"/>
                    <a:gd name="T31" fmla="*/ 30 h 39"/>
                    <a:gd name="T32" fmla="*/ 0 w 38"/>
                    <a:gd name="T33" fmla="*/ 30 h 39"/>
                    <a:gd name="T34" fmla="*/ 0 w 38"/>
                    <a:gd name="T35" fmla="*/ 3 h 39"/>
                    <a:gd name="T36" fmla="*/ 0 w 38"/>
                    <a:gd name="T37" fmla="*/ 3 h 39"/>
                    <a:gd name="T38" fmla="*/ 1 w 38"/>
                    <a:gd name="T39" fmla="*/ 0 h 39"/>
                    <a:gd name="T40" fmla="*/ 2 w 38"/>
                    <a:gd name="T41" fmla="*/ 0 h 39"/>
                    <a:gd name="T42" fmla="*/ 2 w 38"/>
                    <a:gd name="T4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3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7" y="10"/>
                      </a:lnTo>
                      <a:lnTo>
                        <a:pt x="38" y="12"/>
                      </a:lnTo>
                      <a:lnTo>
                        <a:pt x="38" y="12"/>
                      </a:lnTo>
                      <a:lnTo>
                        <a:pt x="37" y="36"/>
                      </a:lnTo>
                      <a:lnTo>
                        <a:pt x="37" y="36"/>
                      </a:lnTo>
                      <a:lnTo>
                        <a:pt x="37" y="39"/>
                      </a:lnTo>
                      <a:lnTo>
                        <a:pt x="36" y="39"/>
                      </a:lnTo>
                      <a:lnTo>
                        <a:pt x="36" y="39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1" y="33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2" name="Freeform 317"/>
                <p:cNvSpPr>
                  <a:spLocks/>
                </p:cNvSpPr>
                <p:nvPr/>
              </p:nvSpPr>
              <p:spPr bwMode="auto">
                <a:xfrm>
                  <a:off x="4215458" y="3984823"/>
                  <a:ext cx="58738" cy="55563"/>
                </a:xfrm>
                <a:custGeom>
                  <a:avLst/>
                  <a:gdLst>
                    <a:gd name="T0" fmla="*/ 2 w 37"/>
                    <a:gd name="T1" fmla="*/ 0 h 35"/>
                    <a:gd name="T2" fmla="*/ 2 w 37"/>
                    <a:gd name="T3" fmla="*/ 0 h 35"/>
                    <a:gd name="T4" fmla="*/ 36 w 37"/>
                    <a:gd name="T5" fmla="*/ 4 h 35"/>
                    <a:gd name="T6" fmla="*/ 36 w 37"/>
                    <a:gd name="T7" fmla="*/ 4 h 35"/>
                    <a:gd name="T8" fmla="*/ 37 w 37"/>
                    <a:gd name="T9" fmla="*/ 5 h 35"/>
                    <a:gd name="T10" fmla="*/ 37 w 37"/>
                    <a:gd name="T11" fmla="*/ 7 h 35"/>
                    <a:gd name="T12" fmla="*/ 37 w 37"/>
                    <a:gd name="T13" fmla="*/ 7 h 35"/>
                    <a:gd name="T14" fmla="*/ 37 w 37"/>
                    <a:gd name="T15" fmla="*/ 32 h 35"/>
                    <a:gd name="T16" fmla="*/ 37 w 37"/>
                    <a:gd name="T17" fmla="*/ 32 h 35"/>
                    <a:gd name="T18" fmla="*/ 37 w 37"/>
                    <a:gd name="T19" fmla="*/ 34 h 35"/>
                    <a:gd name="T20" fmla="*/ 36 w 37"/>
                    <a:gd name="T21" fmla="*/ 35 h 35"/>
                    <a:gd name="T22" fmla="*/ 36 w 37"/>
                    <a:gd name="T23" fmla="*/ 35 h 35"/>
                    <a:gd name="T24" fmla="*/ 2 w 37"/>
                    <a:gd name="T25" fmla="*/ 35 h 35"/>
                    <a:gd name="T26" fmla="*/ 2 w 37"/>
                    <a:gd name="T27" fmla="*/ 35 h 35"/>
                    <a:gd name="T28" fmla="*/ 0 w 37"/>
                    <a:gd name="T29" fmla="*/ 34 h 35"/>
                    <a:gd name="T30" fmla="*/ 0 w 37"/>
                    <a:gd name="T31" fmla="*/ 31 h 35"/>
                    <a:gd name="T32" fmla="*/ 0 w 37"/>
                    <a:gd name="T33" fmla="*/ 31 h 35"/>
                    <a:gd name="T34" fmla="*/ 0 w 37"/>
                    <a:gd name="T35" fmla="*/ 4 h 35"/>
                    <a:gd name="T36" fmla="*/ 0 w 37"/>
                    <a:gd name="T37" fmla="*/ 4 h 35"/>
                    <a:gd name="T38" fmla="*/ 1 w 37"/>
                    <a:gd name="T39" fmla="*/ 1 h 35"/>
                    <a:gd name="T40" fmla="*/ 2 w 37"/>
                    <a:gd name="T41" fmla="*/ 0 h 35"/>
                    <a:gd name="T42" fmla="*/ 2 w 37"/>
                    <a:gd name="T4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7" y="5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6" y="35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3" name="Freeform 318"/>
                <p:cNvSpPr>
                  <a:spLocks/>
                </p:cNvSpPr>
                <p:nvPr/>
              </p:nvSpPr>
              <p:spPr bwMode="auto">
                <a:xfrm>
                  <a:off x="4215458" y="4059435"/>
                  <a:ext cx="58738" cy="55563"/>
                </a:xfrm>
                <a:custGeom>
                  <a:avLst/>
                  <a:gdLst>
                    <a:gd name="T0" fmla="*/ 1 w 37"/>
                    <a:gd name="T1" fmla="*/ 1 h 35"/>
                    <a:gd name="T2" fmla="*/ 1 w 37"/>
                    <a:gd name="T3" fmla="*/ 1 h 35"/>
                    <a:gd name="T4" fmla="*/ 36 w 37"/>
                    <a:gd name="T5" fmla="*/ 0 h 35"/>
                    <a:gd name="T6" fmla="*/ 36 w 37"/>
                    <a:gd name="T7" fmla="*/ 0 h 35"/>
                    <a:gd name="T8" fmla="*/ 37 w 37"/>
                    <a:gd name="T9" fmla="*/ 0 h 35"/>
                    <a:gd name="T10" fmla="*/ 37 w 37"/>
                    <a:gd name="T11" fmla="*/ 3 h 35"/>
                    <a:gd name="T12" fmla="*/ 37 w 37"/>
                    <a:gd name="T13" fmla="*/ 3 h 35"/>
                    <a:gd name="T14" fmla="*/ 37 w 37"/>
                    <a:gd name="T15" fmla="*/ 27 h 35"/>
                    <a:gd name="T16" fmla="*/ 37 w 37"/>
                    <a:gd name="T17" fmla="*/ 27 h 35"/>
                    <a:gd name="T18" fmla="*/ 37 w 37"/>
                    <a:gd name="T19" fmla="*/ 29 h 35"/>
                    <a:gd name="T20" fmla="*/ 36 w 37"/>
                    <a:gd name="T21" fmla="*/ 30 h 35"/>
                    <a:gd name="T22" fmla="*/ 36 w 37"/>
                    <a:gd name="T23" fmla="*/ 30 h 35"/>
                    <a:gd name="T24" fmla="*/ 1 w 37"/>
                    <a:gd name="T25" fmla="*/ 35 h 35"/>
                    <a:gd name="T26" fmla="*/ 1 w 37"/>
                    <a:gd name="T27" fmla="*/ 35 h 35"/>
                    <a:gd name="T28" fmla="*/ 0 w 37"/>
                    <a:gd name="T29" fmla="*/ 34 h 35"/>
                    <a:gd name="T30" fmla="*/ 0 w 37"/>
                    <a:gd name="T31" fmla="*/ 32 h 35"/>
                    <a:gd name="T32" fmla="*/ 0 w 37"/>
                    <a:gd name="T33" fmla="*/ 32 h 35"/>
                    <a:gd name="T34" fmla="*/ 0 w 37"/>
                    <a:gd name="T35" fmla="*/ 5 h 35"/>
                    <a:gd name="T36" fmla="*/ 0 w 37"/>
                    <a:gd name="T37" fmla="*/ 5 h 35"/>
                    <a:gd name="T38" fmla="*/ 0 w 37"/>
                    <a:gd name="T39" fmla="*/ 2 h 35"/>
                    <a:gd name="T40" fmla="*/ 1 w 37"/>
                    <a:gd name="T41" fmla="*/ 1 h 35"/>
                    <a:gd name="T42" fmla="*/ 1 w 37"/>
                    <a:gd name="T43" fmla="*/ 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9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4" name="Freeform 319"/>
                <p:cNvSpPr>
                  <a:spLocks/>
                </p:cNvSpPr>
                <p:nvPr/>
              </p:nvSpPr>
              <p:spPr bwMode="auto">
                <a:xfrm>
                  <a:off x="4215458" y="4134048"/>
                  <a:ext cx="58738" cy="28575"/>
                </a:xfrm>
                <a:custGeom>
                  <a:avLst/>
                  <a:gdLst>
                    <a:gd name="T0" fmla="*/ 1 w 37"/>
                    <a:gd name="T1" fmla="*/ 7 h 18"/>
                    <a:gd name="T2" fmla="*/ 1 w 37"/>
                    <a:gd name="T3" fmla="*/ 7 h 18"/>
                    <a:gd name="T4" fmla="*/ 36 w 37"/>
                    <a:gd name="T5" fmla="*/ 0 h 18"/>
                    <a:gd name="T6" fmla="*/ 36 w 37"/>
                    <a:gd name="T7" fmla="*/ 0 h 18"/>
                    <a:gd name="T8" fmla="*/ 37 w 37"/>
                    <a:gd name="T9" fmla="*/ 1 h 18"/>
                    <a:gd name="T10" fmla="*/ 37 w 37"/>
                    <a:gd name="T11" fmla="*/ 3 h 18"/>
                    <a:gd name="T12" fmla="*/ 37 w 37"/>
                    <a:gd name="T13" fmla="*/ 3 h 18"/>
                    <a:gd name="T14" fmla="*/ 37 w 37"/>
                    <a:gd name="T15" fmla="*/ 5 h 18"/>
                    <a:gd name="T16" fmla="*/ 37 w 37"/>
                    <a:gd name="T17" fmla="*/ 5 h 18"/>
                    <a:gd name="T18" fmla="*/ 37 w 37"/>
                    <a:gd name="T19" fmla="*/ 8 h 18"/>
                    <a:gd name="T20" fmla="*/ 36 w 37"/>
                    <a:gd name="T21" fmla="*/ 9 h 18"/>
                    <a:gd name="T22" fmla="*/ 36 w 37"/>
                    <a:gd name="T23" fmla="*/ 9 h 18"/>
                    <a:gd name="T24" fmla="*/ 1 w 37"/>
                    <a:gd name="T25" fmla="*/ 18 h 18"/>
                    <a:gd name="T26" fmla="*/ 1 w 37"/>
                    <a:gd name="T27" fmla="*/ 18 h 18"/>
                    <a:gd name="T28" fmla="*/ 0 w 37"/>
                    <a:gd name="T29" fmla="*/ 16 h 18"/>
                    <a:gd name="T30" fmla="*/ 0 w 37"/>
                    <a:gd name="T31" fmla="*/ 14 h 18"/>
                    <a:gd name="T32" fmla="*/ 0 w 37"/>
                    <a:gd name="T33" fmla="*/ 14 h 18"/>
                    <a:gd name="T34" fmla="*/ 0 w 37"/>
                    <a:gd name="T35" fmla="*/ 11 h 18"/>
                    <a:gd name="T36" fmla="*/ 0 w 37"/>
                    <a:gd name="T37" fmla="*/ 11 h 18"/>
                    <a:gd name="T38" fmla="*/ 0 w 37"/>
                    <a:gd name="T39" fmla="*/ 8 h 18"/>
                    <a:gd name="T40" fmla="*/ 1 w 37"/>
                    <a:gd name="T41" fmla="*/ 7 h 18"/>
                    <a:gd name="T42" fmla="*/ 1 w 37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8">
                      <a:moveTo>
                        <a:pt x="1" y="7"/>
                      </a:moveTo>
                      <a:lnTo>
                        <a:pt x="1" y="7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8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5" name="Freeform 320"/>
                <p:cNvSpPr>
                  <a:spLocks/>
                </p:cNvSpPr>
                <p:nvPr/>
              </p:nvSpPr>
              <p:spPr bwMode="auto">
                <a:xfrm>
                  <a:off x="4215458" y="4157860"/>
                  <a:ext cx="58738" cy="31750"/>
                </a:xfrm>
                <a:custGeom>
                  <a:avLst/>
                  <a:gdLst>
                    <a:gd name="T0" fmla="*/ 1 w 37"/>
                    <a:gd name="T1" fmla="*/ 10 h 20"/>
                    <a:gd name="T2" fmla="*/ 1 w 37"/>
                    <a:gd name="T3" fmla="*/ 10 h 20"/>
                    <a:gd name="T4" fmla="*/ 36 w 37"/>
                    <a:gd name="T5" fmla="*/ 0 h 20"/>
                    <a:gd name="T6" fmla="*/ 36 w 37"/>
                    <a:gd name="T7" fmla="*/ 0 h 20"/>
                    <a:gd name="T8" fmla="*/ 37 w 37"/>
                    <a:gd name="T9" fmla="*/ 0 h 20"/>
                    <a:gd name="T10" fmla="*/ 37 w 37"/>
                    <a:gd name="T11" fmla="*/ 4 h 20"/>
                    <a:gd name="T12" fmla="*/ 37 w 37"/>
                    <a:gd name="T13" fmla="*/ 4 h 20"/>
                    <a:gd name="T14" fmla="*/ 37 w 37"/>
                    <a:gd name="T15" fmla="*/ 6 h 20"/>
                    <a:gd name="T16" fmla="*/ 37 w 37"/>
                    <a:gd name="T17" fmla="*/ 6 h 20"/>
                    <a:gd name="T18" fmla="*/ 37 w 37"/>
                    <a:gd name="T19" fmla="*/ 8 h 20"/>
                    <a:gd name="T20" fmla="*/ 36 w 37"/>
                    <a:gd name="T21" fmla="*/ 10 h 20"/>
                    <a:gd name="T22" fmla="*/ 36 w 37"/>
                    <a:gd name="T23" fmla="*/ 10 h 20"/>
                    <a:gd name="T24" fmla="*/ 1 w 37"/>
                    <a:gd name="T25" fmla="*/ 20 h 20"/>
                    <a:gd name="T26" fmla="*/ 1 w 37"/>
                    <a:gd name="T27" fmla="*/ 20 h 20"/>
                    <a:gd name="T28" fmla="*/ 0 w 37"/>
                    <a:gd name="T29" fmla="*/ 19 h 20"/>
                    <a:gd name="T30" fmla="*/ 0 w 37"/>
                    <a:gd name="T31" fmla="*/ 16 h 20"/>
                    <a:gd name="T32" fmla="*/ 0 w 37"/>
                    <a:gd name="T33" fmla="*/ 16 h 20"/>
                    <a:gd name="T34" fmla="*/ 0 w 37"/>
                    <a:gd name="T35" fmla="*/ 14 h 20"/>
                    <a:gd name="T36" fmla="*/ 0 w 37"/>
                    <a:gd name="T37" fmla="*/ 14 h 20"/>
                    <a:gd name="T38" fmla="*/ 0 w 37"/>
                    <a:gd name="T39" fmla="*/ 11 h 20"/>
                    <a:gd name="T40" fmla="*/ 1 w 37"/>
                    <a:gd name="T41" fmla="*/ 10 h 20"/>
                    <a:gd name="T42" fmla="*/ 1 w 37"/>
                    <a:gd name="T4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0">
                      <a:moveTo>
                        <a:pt x="1" y="10"/>
                      </a:moveTo>
                      <a:lnTo>
                        <a:pt x="1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6" y="10"/>
                      </a:lnTo>
                      <a:lnTo>
                        <a:pt x="36" y="10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6" name="Freeform 321"/>
                <p:cNvSpPr>
                  <a:spLocks/>
                </p:cNvSpPr>
                <p:nvPr/>
              </p:nvSpPr>
              <p:spPr bwMode="auto">
                <a:xfrm>
                  <a:off x="4298008" y="3840360"/>
                  <a:ext cx="85725" cy="350838"/>
                </a:xfrm>
                <a:custGeom>
                  <a:avLst/>
                  <a:gdLst>
                    <a:gd name="T0" fmla="*/ 4 w 54"/>
                    <a:gd name="T1" fmla="*/ 0 h 221"/>
                    <a:gd name="T2" fmla="*/ 4 w 54"/>
                    <a:gd name="T3" fmla="*/ 0 h 221"/>
                    <a:gd name="T4" fmla="*/ 51 w 54"/>
                    <a:gd name="T5" fmla="*/ 24 h 221"/>
                    <a:gd name="T6" fmla="*/ 51 w 54"/>
                    <a:gd name="T7" fmla="*/ 24 h 221"/>
                    <a:gd name="T8" fmla="*/ 53 w 54"/>
                    <a:gd name="T9" fmla="*/ 26 h 221"/>
                    <a:gd name="T10" fmla="*/ 54 w 54"/>
                    <a:gd name="T11" fmla="*/ 29 h 221"/>
                    <a:gd name="T12" fmla="*/ 54 w 54"/>
                    <a:gd name="T13" fmla="*/ 29 h 221"/>
                    <a:gd name="T14" fmla="*/ 54 w 54"/>
                    <a:gd name="T15" fmla="*/ 114 h 221"/>
                    <a:gd name="T16" fmla="*/ 54 w 54"/>
                    <a:gd name="T17" fmla="*/ 114 h 221"/>
                    <a:gd name="T18" fmla="*/ 54 w 54"/>
                    <a:gd name="T19" fmla="*/ 196 h 221"/>
                    <a:gd name="T20" fmla="*/ 54 w 54"/>
                    <a:gd name="T21" fmla="*/ 196 h 221"/>
                    <a:gd name="T22" fmla="*/ 53 w 54"/>
                    <a:gd name="T23" fmla="*/ 200 h 221"/>
                    <a:gd name="T24" fmla="*/ 52 w 54"/>
                    <a:gd name="T25" fmla="*/ 203 h 221"/>
                    <a:gd name="T26" fmla="*/ 51 w 54"/>
                    <a:gd name="T27" fmla="*/ 204 h 221"/>
                    <a:gd name="T28" fmla="*/ 51 w 54"/>
                    <a:gd name="T29" fmla="*/ 204 h 221"/>
                    <a:gd name="T30" fmla="*/ 4 w 54"/>
                    <a:gd name="T31" fmla="*/ 221 h 221"/>
                    <a:gd name="T32" fmla="*/ 4 w 54"/>
                    <a:gd name="T33" fmla="*/ 221 h 221"/>
                    <a:gd name="T34" fmla="*/ 3 w 54"/>
                    <a:gd name="T35" fmla="*/ 221 h 221"/>
                    <a:gd name="T36" fmla="*/ 1 w 54"/>
                    <a:gd name="T37" fmla="*/ 220 h 221"/>
                    <a:gd name="T38" fmla="*/ 0 w 54"/>
                    <a:gd name="T39" fmla="*/ 215 h 221"/>
                    <a:gd name="T40" fmla="*/ 0 w 54"/>
                    <a:gd name="T41" fmla="*/ 215 h 221"/>
                    <a:gd name="T42" fmla="*/ 0 w 54"/>
                    <a:gd name="T43" fmla="*/ 111 h 221"/>
                    <a:gd name="T44" fmla="*/ 0 w 54"/>
                    <a:gd name="T45" fmla="*/ 111 h 221"/>
                    <a:gd name="T46" fmla="*/ 0 w 54"/>
                    <a:gd name="T47" fmla="*/ 4 h 221"/>
                    <a:gd name="T48" fmla="*/ 0 w 54"/>
                    <a:gd name="T49" fmla="*/ 4 h 221"/>
                    <a:gd name="T50" fmla="*/ 1 w 54"/>
                    <a:gd name="T51" fmla="*/ 2 h 221"/>
                    <a:gd name="T52" fmla="*/ 1 w 54"/>
                    <a:gd name="T53" fmla="*/ 1 h 221"/>
                    <a:gd name="T54" fmla="*/ 3 w 54"/>
                    <a:gd name="T55" fmla="*/ 0 h 221"/>
                    <a:gd name="T56" fmla="*/ 4 w 54"/>
                    <a:gd name="T57" fmla="*/ 0 h 221"/>
                    <a:gd name="T58" fmla="*/ 4 w 54"/>
                    <a:gd name="T5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4" h="22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51" y="24"/>
                      </a:lnTo>
                      <a:lnTo>
                        <a:pt x="51" y="24"/>
                      </a:lnTo>
                      <a:lnTo>
                        <a:pt x="53" y="26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4" y="114"/>
                      </a:lnTo>
                      <a:lnTo>
                        <a:pt x="54" y="114"/>
                      </a:lnTo>
                      <a:lnTo>
                        <a:pt x="54" y="196"/>
                      </a:lnTo>
                      <a:lnTo>
                        <a:pt x="54" y="196"/>
                      </a:lnTo>
                      <a:lnTo>
                        <a:pt x="53" y="200"/>
                      </a:lnTo>
                      <a:lnTo>
                        <a:pt x="52" y="203"/>
                      </a:lnTo>
                      <a:lnTo>
                        <a:pt x="51" y="204"/>
                      </a:lnTo>
                      <a:lnTo>
                        <a:pt x="51" y="204"/>
                      </a:lnTo>
                      <a:lnTo>
                        <a:pt x="4" y="221"/>
                      </a:lnTo>
                      <a:lnTo>
                        <a:pt x="4" y="221"/>
                      </a:lnTo>
                      <a:lnTo>
                        <a:pt x="3" y="221"/>
                      </a:lnTo>
                      <a:lnTo>
                        <a:pt x="1" y="220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7" name="Freeform 322"/>
                <p:cNvSpPr>
                  <a:spLocks/>
                </p:cNvSpPr>
                <p:nvPr/>
              </p:nvSpPr>
              <p:spPr bwMode="auto">
                <a:xfrm>
                  <a:off x="4312295" y="3875285"/>
                  <a:ext cx="57150" cy="60325"/>
                </a:xfrm>
                <a:custGeom>
                  <a:avLst/>
                  <a:gdLst>
                    <a:gd name="T0" fmla="*/ 1 w 36"/>
                    <a:gd name="T1" fmla="*/ 0 h 38"/>
                    <a:gd name="T2" fmla="*/ 1 w 36"/>
                    <a:gd name="T3" fmla="*/ 0 h 38"/>
                    <a:gd name="T4" fmla="*/ 34 w 36"/>
                    <a:gd name="T5" fmla="*/ 14 h 38"/>
                    <a:gd name="T6" fmla="*/ 34 w 36"/>
                    <a:gd name="T7" fmla="*/ 14 h 38"/>
                    <a:gd name="T8" fmla="*/ 35 w 36"/>
                    <a:gd name="T9" fmla="*/ 15 h 38"/>
                    <a:gd name="T10" fmla="*/ 36 w 36"/>
                    <a:gd name="T11" fmla="*/ 18 h 38"/>
                    <a:gd name="T12" fmla="*/ 36 w 36"/>
                    <a:gd name="T13" fmla="*/ 18 h 38"/>
                    <a:gd name="T14" fmla="*/ 36 w 36"/>
                    <a:gd name="T15" fmla="*/ 36 h 38"/>
                    <a:gd name="T16" fmla="*/ 36 w 36"/>
                    <a:gd name="T17" fmla="*/ 36 h 38"/>
                    <a:gd name="T18" fmla="*/ 35 w 36"/>
                    <a:gd name="T19" fmla="*/ 38 h 38"/>
                    <a:gd name="T20" fmla="*/ 34 w 36"/>
                    <a:gd name="T21" fmla="*/ 38 h 38"/>
                    <a:gd name="T22" fmla="*/ 34 w 36"/>
                    <a:gd name="T23" fmla="*/ 38 h 38"/>
                    <a:gd name="T24" fmla="*/ 1 w 36"/>
                    <a:gd name="T25" fmla="*/ 28 h 38"/>
                    <a:gd name="T26" fmla="*/ 1 w 36"/>
                    <a:gd name="T27" fmla="*/ 28 h 38"/>
                    <a:gd name="T28" fmla="*/ 0 w 36"/>
                    <a:gd name="T29" fmla="*/ 27 h 38"/>
                    <a:gd name="T30" fmla="*/ 0 w 36"/>
                    <a:gd name="T31" fmla="*/ 24 h 38"/>
                    <a:gd name="T32" fmla="*/ 0 w 36"/>
                    <a:gd name="T33" fmla="*/ 24 h 38"/>
                    <a:gd name="T34" fmla="*/ 0 w 36"/>
                    <a:gd name="T35" fmla="*/ 2 h 38"/>
                    <a:gd name="T36" fmla="*/ 0 w 36"/>
                    <a:gd name="T37" fmla="*/ 2 h 38"/>
                    <a:gd name="T38" fmla="*/ 0 w 36"/>
                    <a:gd name="T39" fmla="*/ 0 h 38"/>
                    <a:gd name="T40" fmla="*/ 1 w 36"/>
                    <a:gd name="T41" fmla="*/ 0 h 38"/>
                    <a:gd name="T42" fmla="*/ 1 w 36"/>
                    <a:gd name="T4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14"/>
                      </a:lnTo>
                      <a:lnTo>
                        <a:pt x="34" y="14"/>
                      </a:lnTo>
                      <a:lnTo>
                        <a:pt x="35" y="15"/>
                      </a:lnTo>
                      <a:lnTo>
                        <a:pt x="36" y="18"/>
                      </a:lnTo>
                      <a:lnTo>
                        <a:pt x="36" y="18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35" y="38"/>
                      </a:lnTo>
                      <a:lnTo>
                        <a:pt x="34" y="38"/>
                      </a:lnTo>
                      <a:lnTo>
                        <a:pt x="34" y="3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8" name="Freeform 323"/>
                <p:cNvSpPr>
                  <a:spLocks/>
                </p:cNvSpPr>
                <p:nvPr/>
              </p:nvSpPr>
              <p:spPr bwMode="auto">
                <a:xfrm>
                  <a:off x="4312295" y="3934023"/>
                  <a:ext cx="57150" cy="53975"/>
                </a:xfrm>
                <a:custGeom>
                  <a:avLst/>
                  <a:gdLst>
                    <a:gd name="T0" fmla="*/ 1 w 36"/>
                    <a:gd name="T1" fmla="*/ 0 h 34"/>
                    <a:gd name="T2" fmla="*/ 1 w 36"/>
                    <a:gd name="T3" fmla="*/ 0 h 34"/>
                    <a:gd name="T4" fmla="*/ 34 w 36"/>
                    <a:gd name="T5" fmla="*/ 10 h 34"/>
                    <a:gd name="T6" fmla="*/ 34 w 36"/>
                    <a:gd name="T7" fmla="*/ 10 h 34"/>
                    <a:gd name="T8" fmla="*/ 35 w 36"/>
                    <a:gd name="T9" fmla="*/ 11 h 34"/>
                    <a:gd name="T10" fmla="*/ 36 w 36"/>
                    <a:gd name="T11" fmla="*/ 13 h 34"/>
                    <a:gd name="T12" fmla="*/ 36 w 36"/>
                    <a:gd name="T13" fmla="*/ 13 h 34"/>
                    <a:gd name="T14" fmla="*/ 36 w 36"/>
                    <a:gd name="T15" fmla="*/ 32 h 34"/>
                    <a:gd name="T16" fmla="*/ 36 w 36"/>
                    <a:gd name="T17" fmla="*/ 32 h 34"/>
                    <a:gd name="T18" fmla="*/ 35 w 36"/>
                    <a:gd name="T19" fmla="*/ 34 h 34"/>
                    <a:gd name="T20" fmla="*/ 34 w 36"/>
                    <a:gd name="T21" fmla="*/ 34 h 34"/>
                    <a:gd name="T22" fmla="*/ 34 w 36"/>
                    <a:gd name="T23" fmla="*/ 34 h 34"/>
                    <a:gd name="T24" fmla="*/ 1 w 36"/>
                    <a:gd name="T25" fmla="*/ 29 h 34"/>
                    <a:gd name="T26" fmla="*/ 1 w 36"/>
                    <a:gd name="T27" fmla="*/ 29 h 34"/>
                    <a:gd name="T28" fmla="*/ 0 w 36"/>
                    <a:gd name="T29" fmla="*/ 28 h 34"/>
                    <a:gd name="T30" fmla="*/ 0 w 36"/>
                    <a:gd name="T31" fmla="*/ 25 h 34"/>
                    <a:gd name="T32" fmla="*/ 0 w 36"/>
                    <a:gd name="T33" fmla="*/ 25 h 34"/>
                    <a:gd name="T34" fmla="*/ 0 w 36"/>
                    <a:gd name="T35" fmla="*/ 4 h 34"/>
                    <a:gd name="T36" fmla="*/ 0 w 36"/>
                    <a:gd name="T37" fmla="*/ 4 h 34"/>
                    <a:gd name="T38" fmla="*/ 0 w 36"/>
                    <a:gd name="T39" fmla="*/ 1 h 34"/>
                    <a:gd name="T40" fmla="*/ 1 w 36"/>
                    <a:gd name="T41" fmla="*/ 0 h 34"/>
                    <a:gd name="T42" fmla="*/ 1 w 36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5" y="11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5" y="34"/>
                      </a:lnTo>
                      <a:lnTo>
                        <a:pt x="34" y="34"/>
                      </a:lnTo>
                      <a:lnTo>
                        <a:pt x="34" y="34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9" name="Freeform 324"/>
                <p:cNvSpPr>
                  <a:spLocks/>
                </p:cNvSpPr>
                <p:nvPr/>
              </p:nvSpPr>
              <p:spPr bwMode="auto">
                <a:xfrm>
                  <a:off x="4312295" y="3995935"/>
                  <a:ext cx="57150" cy="44450"/>
                </a:xfrm>
                <a:custGeom>
                  <a:avLst/>
                  <a:gdLst>
                    <a:gd name="T0" fmla="*/ 1 w 36"/>
                    <a:gd name="T1" fmla="*/ 0 h 28"/>
                    <a:gd name="T2" fmla="*/ 1 w 36"/>
                    <a:gd name="T3" fmla="*/ 0 h 28"/>
                    <a:gd name="T4" fmla="*/ 34 w 36"/>
                    <a:gd name="T5" fmla="*/ 4 h 28"/>
                    <a:gd name="T6" fmla="*/ 34 w 36"/>
                    <a:gd name="T7" fmla="*/ 4 h 28"/>
                    <a:gd name="T8" fmla="*/ 35 w 36"/>
                    <a:gd name="T9" fmla="*/ 5 h 28"/>
                    <a:gd name="T10" fmla="*/ 36 w 36"/>
                    <a:gd name="T11" fmla="*/ 6 h 28"/>
                    <a:gd name="T12" fmla="*/ 36 w 36"/>
                    <a:gd name="T13" fmla="*/ 6 h 28"/>
                    <a:gd name="T14" fmla="*/ 36 w 36"/>
                    <a:gd name="T15" fmla="*/ 25 h 28"/>
                    <a:gd name="T16" fmla="*/ 36 w 36"/>
                    <a:gd name="T17" fmla="*/ 25 h 28"/>
                    <a:gd name="T18" fmla="*/ 35 w 36"/>
                    <a:gd name="T19" fmla="*/ 27 h 28"/>
                    <a:gd name="T20" fmla="*/ 34 w 36"/>
                    <a:gd name="T21" fmla="*/ 28 h 28"/>
                    <a:gd name="T22" fmla="*/ 34 w 36"/>
                    <a:gd name="T23" fmla="*/ 28 h 28"/>
                    <a:gd name="T24" fmla="*/ 1 w 36"/>
                    <a:gd name="T25" fmla="*/ 28 h 28"/>
                    <a:gd name="T26" fmla="*/ 1 w 36"/>
                    <a:gd name="T27" fmla="*/ 28 h 28"/>
                    <a:gd name="T28" fmla="*/ 0 w 36"/>
                    <a:gd name="T29" fmla="*/ 27 h 28"/>
                    <a:gd name="T30" fmla="*/ 0 w 36"/>
                    <a:gd name="T31" fmla="*/ 25 h 28"/>
                    <a:gd name="T32" fmla="*/ 0 w 36"/>
                    <a:gd name="T33" fmla="*/ 25 h 28"/>
                    <a:gd name="T34" fmla="*/ 0 w 36"/>
                    <a:gd name="T35" fmla="*/ 3 h 28"/>
                    <a:gd name="T36" fmla="*/ 0 w 36"/>
                    <a:gd name="T37" fmla="*/ 3 h 28"/>
                    <a:gd name="T38" fmla="*/ 0 w 36"/>
                    <a:gd name="T39" fmla="*/ 1 h 28"/>
                    <a:gd name="T40" fmla="*/ 1 w 36"/>
                    <a:gd name="T41" fmla="*/ 0 h 28"/>
                    <a:gd name="T42" fmla="*/ 1 w 36"/>
                    <a:gd name="T4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5" y="5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25"/>
                      </a:lnTo>
                      <a:lnTo>
                        <a:pt x="36" y="25"/>
                      </a:lnTo>
                      <a:lnTo>
                        <a:pt x="35" y="27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0" name="Freeform 325"/>
                <p:cNvSpPr>
                  <a:spLocks/>
                </p:cNvSpPr>
                <p:nvPr/>
              </p:nvSpPr>
              <p:spPr bwMode="auto">
                <a:xfrm>
                  <a:off x="4310708" y="4054673"/>
                  <a:ext cx="58738" cy="46038"/>
                </a:xfrm>
                <a:custGeom>
                  <a:avLst/>
                  <a:gdLst>
                    <a:gd name="T0" fmla="*/ 2 w 37"/>
                    <a:gd name="T1" fmla="*/ 2 h 29"/>
                    <a:gd name="T2" fmla="*/ 2 w 37"/>
                    <a:gd name="T3" fmla="*/ 2 h 29"/>
                    <a:gd name="T4" fmla="*/ 35 w 37"/>
                    <a:gd name="T5" fmla="*/ 0 h 29"/>
                    <a:gd name="T6" fmla="*/ 35 w 37"/>
                    <a:gd name="T7" fmla="*/ 0 h 29"/>
                    <a:gd name="T8" fmla="*/ 36 w 37"/>
                    <a:gd name="T9" fmla="*/ 1 h 29"/>
                    <a:gd name="T10" fmla="*/ 37 w 37"/>
                    <a:gd name="T11" fmla="*/ 3 h 29"/>
                    <a:gd name="T12" fmla="*/ 37 w 37"/>
                    <a:gd name="T13" fmla="*/ 3 h 29"/>
                    <a:gd name="T14" fmla="*/ 37 w 37"/>
                    <a:gd name="T15" fmla="*/ 22 h 29"/>
                    <a:gd name="T16" fmla="*/ 37 w 37"/>
                    <a:gd name="T17" fmla="*/ 22 h 29"/>
                    <a:gd name="T18" fmla="*/ 36 w 37"/>
                    <a:gd name="T19" fmla="*/ 23 h 29"/>
                    <a:gd name="T20" fmla="*/ 35 w 37"/>
                    <a:gd name="T21" fmla="*/ 24 h 29"/>
                    <a:gd name="T22" fmla="*/ 35 w 37"/>
                    <a:gd name="T23" fmla="*/ 24 h 29"/>
                    <a:gd name="T24" fmla="*/ 2 w 37"/>
                    <a:gd name="T25" fmla="*/ 29 h 29"/>
                    <a:gd name="T26" fmla="*/ 2 w 37"/>
                    <a:gd name="T27" fmla="*/ 29 h 29"/>
                    <a:gd name="T28" fmla="*/ 1 w 37"/>
                    <a:gd name="T29" fmla="*/ 29 h 29"/>
                    <a:gd name="T30" fmla="*/ 0 w 37"/>
                    <a:gd name="T31" fmla="*/ 27 h 29"/>
                    <a:gd name="T32" fmla="*/ 0 w 37"/>
                    <a:gd name="T33" fmla="*/ 27 h 29"/>
                    <a:gd name="T34" fmla="*/ 0 w 37"/>
                    <a:gd name="T35" fmla="*/ 4 h 29"/>
                    <a:gd name="T36" fmla="*/ 0 w 37"/>
                    <a:gd name="T37" fmla="*/ 4 h 29"/>
                    <a:gd name="T38" fmla="*/ 1 w 37"/>
                    <a:gd name="T39" fmla="*/ 2 h 29"/>
                    <a:gd name="T40" fmla="*/ 2 w 37"/>
                    <a:gd name="T41" fmla="*/ 2 h 29"/>
                    <a:gd name="T42" fmla="*/ 2 w 37"/>
                    <a:gd name="T4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9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36" y="23"/>
                      </a:lnTo>
                      <a:lnTo>
                        <a:pt x="35" y="24"/>
                      </a:lnTo>
                      <a:lnTo>
                        <a:pt x="35" y="24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1" name="Freeform 326"/>
                <p:cNvSpPr>
                  <a:spLocks/>
                </p:cNvSpPr>
                <p:nvPr/>
              </p:nvSpPr>
              <p:spPr bwMode="auto">
                <a:xfrm>
                  <a:off x="4310708" y="4113410"/>
                  <a:ext cx="58738" cy="25400"/>
                </a:xfrm>
                <a:custGeom>
                  <a:avLst/>
                  <a:gdLst>
                    <a:gd name="T0" fmla="*/ 2 w 37"/>
                    <a:gd name="T1" fmla="*/ 8 h 16"/>
                    <a:gd name="T2" fmla="*/ 2 w 37"/>
                    <a:gd name="T3" fmla="*/ 8 h 16"/>
                    <a:gd name="T4" fmla="*/ 35 w 37"/>
                    <a:gd name="T5" fmla="*/ 0 h 16"/>
                    <a:gd name="T6" fmla="*/ 35 w 37"/>
                    <a:gd name="T7" fmla="*/ 0 h 16"/>
                    <a:gd name="T8" fmla="*/ 36 w 37"/>
                    <a:gd name="T9" fmla="*/ 0 h 16"/>
                    <a:gd name="T10" fmla="*/ 37 w 37"/>
                    <a:gd name="T11" fmla="*/ 2 h 16"/>
                    <a:gd name="T12" fmla="*/ 37 w 37"/>
                    <a:gd name="T13" fmla="*/ 2 h 16"/>
                    <a:gd name="T14" fmla="*/ 37 w 37"/>
                    <a:gd name="T15" fmla="*/ 4 h 16"/>
                    <a:gd name="T16" fmla="*/ 37 w 37"/>
                    <a:gd name="T17" fmla="*/ 4 h 16"/>
                    <a:gd name="T18" fmla="*/ 36 w 37"/>
                    <a:gd name="T19" fmla="*/ 5 h 16"/>
                    <a:gd name="T20" fmla="*/ 35 w 37"/>
                    <a:gd name="T21" fmla="*/ 7 h 16"/>
                    <a:gd name="T22" fmla="*/ 35 w 37"/>
                    <a:gd name="T23" fmla="*/ 7 h 16"/>
                    <a:gd name="T24" fmla="*/ 2 w 37"/>
                    <a:gd name="T25" fmla="*/ 16 h 16"/>
                    <a:gd name="T26" fmla="*/ 2 w 37"/>
                    <a:gd name="T27" fmla="*/ 16 h 16"/>
                    <a:gd name="T28" fmla="*/ 1 w 37"/>
                    <a:gd name="T29" fmla="*/ 15 h 16"/>
                    <a:gd name="T30" fmla="*/ 0 w 37"/>
                    <a:gd name="T31" fmla="*/ 13 h 16"/>
                    <a:gd name="T32" fmla="*/ 0 w 37"/>
                    <a:gd name="T33" fmla="*/ 13 h 16"/>
                    <a:gd name="T34" fmla="*/ 0 w 37"/>
                    <a:gd name="T35" fmla="*/ 11 h 16"/>
                    <a:gd name="T36" fmla="*/ 0 w 37"/>
                    <a:gd name="T37" fmla="*/ 11 h 16"/>
                    <a:gd name="T38" fmla="*/ 1 w 37"/>
                    <a:gd name="T39" fmla="*/ 9 h 16"/>
                    <a:gd name="T40" fmla="*/ 2 w 37"/>
                    <a:gd name="T41" fmla="*/ 8 h 16"/>
                    <a:gd name="T42" fmla="*/ 2 w 37"/>
                    <a:gd name="T4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2" name="Freeform 327"/>
                <p:cNvSpPr>
                  <a:spLocks/>
                </p:cNvSpPr>
                <p:nvPr/>
              </p:nvSpPr>
              <p:spPr bwMode="auto">
                <a:xfrm>
                  <a:off x="4310708" y="4132460"/>
                  <a:ext cx="58738" cy="26988"/>
                </a:xfrm>
                <a:custGeom>
                  <a:avLst/>
                  <a:gdLst>
                    <a:gd name="T0" fmla="*/ 2 w 37"/>
                    <a:gd name="T1" fmla="*/ 9 h 17"/>
                    <a:gd name="T2" fmla="*/ 2 w 37"/>
                    <a:gd name="T3" fmla="*/ 9 h 17"/>
                    <a:gd name="T4" fmla="*/ 35 w 37"/>
                    <a:gd name="T5" fmla="*/ 0 h 17"/>
                    <a:gd name="T6" fmla="*/ 35 w 37"/>
                    <a:gd name="T7" fmla="*/ 0 h 17"/>
                    <a:gd name="T8" fmla="*/ 36 w 37"/>
                    <a:gd name="T9" fmla="*/ 1 h 17"/>
                    <a:gd name="T10" fmla="*/ 37 w 37"/>
                    <a:gd name="T11" fmla="*/ 2 h 17"/>
                    <a:gd name="T12" fmla="*/ 37 w 37"/>
                    <a:gd name="T13" fmla="*/ 2 h 17"/>
                    <a:gd name="T14" fmla="*/ 37 w 37"/>
                    <a:gd name="T15" fmla="*/ 4 h 17"/>
                    <a:gd name="T16" fmla="*/ 37 w 37"/>
                    <a:gd name="T17" fmla="*/ 4 h 17"/>
                    <a:gd name="T18" fmla="*/ 36 w 37"/>
                    <a:gd name="T19" fmla="*/ 6 h 17"/>
                    <a:gd name="T20" fmla="*/ 35 w 37"/>
                    <a:gd name="T21" fmla="*/ 7 h 17"/>
                    <a:gd name="T22" fmla="*/ 35 w 37"/>
                    <a:gd name="T23" fmla="*/ 7 h 17"/>
                    <a:gd name="T24" fmla="*/ 2 w 37"/>
                    <a:gd name="T25" fmla="*/ 17 h 17"/>
                    <a:gd name="T26" fmla="*/ 2 w 37"/>
                    <a:gd name="T27" fmla="*/ 17 h 17"/>
                    <a:gd name="T28" fmla="*/ 1 w 37"/>
                    <a:gd name="T29" fmla="*/ 16 h 17"/>
                    <a:gd name="T30" fmla="*/ 0 w 37"/>
                    <a:gd name="T31" fmla="*/ 14 h 17"/>
                    <a:gd name="T32" fmla="*/ 0 w 37"/>
                    <a:gd name="T33" fmla="*/ 14 h 17"/>
                    <a:gd name="T34" fmla="*/ 0 w 37"/>
                    <a:gd name="T35" fmla="*/ 12 h 17"/>
                    <a:gd name="T36" fmla="*/ 0 w 37"/>
                    <a:gd name="T37" fmla="*/ 12 h 17"/>
                    <a:gd name="T38" fmla="*/ 1 w 37"/>
                    <a:gd name="T39" fmla="*/ 10 h 17"/>
                    <a:gd name="T40" fmla="*/ 2 w 37"/>
                    <a:gd name="T41" fmla="*/ 9 h 17"/>
                    <a:gd name="T42" fmla="*/ 2 w 37"/>
                    <a:gd name="T4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7">
                      <a:moveTo>
                        <a:pt x="2" y="9"/>
                      </a:moveTo>
                      <a:lnTo>
                        <a:pt x="2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6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3" name="Freeform 328"/>
                <p:cNvSpPr>
                  <a:spLocks/>
                </p:cNvSpPr>
                <p:nvPr/>
              </p:nvSpPr>
              <p:spPr bwMode="auto">
                <a:xfrm>
                  <a:off x="4393258" y="3887985"/>
                  <a:ext cx="85725" cy="266700"/>
                </a:xfrm>
                <a:custGeom>
                  <a:avLst/>
                  <a:gdLst>
                    <a:gd name="T0" fmla="*/ 3 w 54"/>
                    <a:gd name="T1" fmla="*/ 1 h 168"/>
                    <a:gd name="T2" fmla="*/ 3 w 54"/>
                    <a:gd name="T3" fmla="*/ 1 h 168"/>
                    <a:gd name="T4" fmla="*/ 50 w 54"/>
                    <a:gd name="T5" fmla="*/ 24 h 168"/>
                    <a:gd name="T6" fmla="*/ 50 w 54"/>
                    <a:gd name="T7" fmla="*/ 24 h 168"/>
                    <a:gd name="T8" fmla="*/ 52 w 54"/>
                    <a:gd name="T9" fmla="*/ 26 h 168"/>
                    <a:gd name="T10" fmla="*/ 53 w 54"/>
                    <a:gd name="T11" fmla="*/ 29 h 168"/>
                    <a:gd name="T12" fmla="*/ 53 w 54"/>
                    <a:gd name="T13" fmla="*/ 29 h 168"/>
                    <a:gd name="T14" fmla="*/ 54 w 54"/>
                    <a:gd name="T15" fmla="*/ 88 h 168"/>
                    <a:gd name="T16" fmla="*/ 54 w 54"/>
                    <a:gd name="T17" fmla="*/ 88 h 168"/>
                    <a:gd name="T18" fmla="*/ 54 w 54"/>
                    <a:gd name="T19" fmla="*/ 145 h 168"/>
                    <a:gd name="T20" fmla="*/ 54 w 54"/>
                    <a:gd name="T21" fmla="*/ 145 h 168"/>
                    <a:gd name="T22" fmla="*/ 53 w 54"/>
                    <a:gd name="T23" fmla="*/ 149 h 168"/>
                    <a:gd name="T24" fmla="*/ 51 w 54"/>
                    <a:gd name="T25" fmla="*/ 151 h 168"/>
                    <a:gd name="T26" fmla="*/ 51 w 54"/>
                    <a:gd name="T27" fmla="*/ 151 h 168"/>
                    <a:gd name="T28" fmla="*/ 3 w 54"/>
                    <a:gd name="T29" fmla="*/ 168 h 168"/>
                    <a:gd name="T30" fmla="*/ 3 w 54"/>
                    <a:gd name="T31" fmla="*/ 168 h 168"/>
                    <a:gd name="T32" fmla="*/ 2 w 54"/>
                    <a:gd name="T33" fmla="*/ 168 h 168"/>
                    <a:gd name="T34" fmla="*/ 1 w 54"/>
                    <a:gd name="T35" fmla="*/ 167 h 168"/>
                    <a:gd name="T36" fmla="*/ 0 w 54"/>
                    <a:gd name="T37" fmla="*/ 166 h 168"/>
                    <a:gd name="T38" fmla="*/ 0 w 54"/>
                    <a:gd name="T39" fmla="*/ 164 h 168"/>
                    <a:gd name="T40" fmla="*/ 0 w 54"/>
                    <a:gd name="T41" fmla="*/ 164 h 168"/>
                    <a:gd name="T42" fmla="*/ 0 w 54"/>
                    <a:gd name="T43" fmla="*/ 84 h 168"/>
                    <a:gd name="T44" fmla="*/ 0 w 54"/>
                    <a:gd name="T45" fmla="*/ 84 h 168"/>
                    <a:gd name="T46" fmla="*/ 0 w 54"/>
                    <a:gd name="T47" fmla="*/ 4 h 168"/>
                    <a:gd name="T48" fmla="*/ 0 w 54"/>
                    <a:gd name="T49" fmla="*/ 4 h 168"/>
                    <a:gd name="T50" fmla="*/ 1 w 54"/>
                    <a:gd name="T51" fmla="*/ 1 h 168"/>
                    <a:gd name="T52" fmla="*/ 2 w 54"/>
                    <a:gd name="T53" fmla="*/ 0 h 168"/>
                    <a:gd name="T54" fmla="*/ 3 w 54"/>
                    <a:gd name="T55" fmla="*/ 1 h 168"/>
                    <a:gd name="T56" fmla="*/ 3 w 54"/>
                    <a:gd name="T57" fmla="*/ 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4" h="168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2" y="26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145"/>
                      </a:lnTo>
                      <a:lnTo>
                        <a:pt x="54" y="145"/>
                      </a:lnTo>
                      <a:lnTo>
                        <a:pt x="53" y="149"/>
                      </a:lnTo>
                      <a:lnTo>
                        <a:pt x="51" y="151"/>
                      </a:lnTo>
                      <a:lnTo>
                        <a:pt x="51" y="151"/>
                      </a:lnTo>
                      <a:lnTo>
                        <a:pt x="3" y="168"/>
                      </a:lnTo>
                      <a:lnTo>
                        <a:pt x="3" y="168"/>
                      </a:lnTo>
                      <a:lnTo>
                        <a:pt x="2" y="168"/>
                      </a:lnTo>
                      <a:lnTo>
                        <a:pt x="1" y="167"/>
                      </a:lnTo>
                      <a:lnTo>
                        <a:pt x="0" y="166"/>
                      </a:ln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4" name="Freeform 329"/>
                <p:cNvSpPr>
                  <a:spLocks/>
                </p:cNvSpPr>
                <p:nvPr/>
              </p:nvSpPr>
              <p:spPr bwMode="auto">
                <a:xfrm>
                  <a:off x="4405958" y="3916560"/>
                  <a:ext cx="58738" cy="49213"/>
                </a:xfrm>
                <a:custGeom>
                  <a:avLst/>
                  <a:gdLst>
                    <a:gd name="T0" fmla="*/ 1 w 37"/>
                    <a:gd name="T1" fmla="*/ 0 h 31"/>
                    <a:gd name="T2" fmla="*/ 1 w 37"/>
                    <a:gd name="T3" fmla="*/ 0 h 31"/>
                    <a:gd name="T4" fmla="*/ 35 w 37"/>
                    <a:gd name="T5" fmla="*/ 15 h 31"/>
                    <a:gd name="T6" fmla="*/ 35 w 37"/>
                    <a:gd name="T7" fmla="*/ 15 h 31"/>
                    <a:gd name="T8" fmla="*/ 37 w 37"/>
                    <a:gd name="T9" fmla="*/ 15 h 31"/>
                    <a:gd name="T10" fmla="*/ 37 w 37"/>
                    <a:gd name="T11" fmla="*/ 17 h 31"/>
                    <a:gd name="T12" fmla="*/ 37 w 37"/>
                    <a:gd name="T13" fmla="*/ 17 h 31"/>
                    <a:gd name="T14" fmla="*/ 37 w 37"/>
                    <a:gd name="T15" fmla="*/ 30 h 31"/>
                    <a:gd name="T16" fmla="*/ 37 w 37"/>
                    <a:gd name="T17" fmla="*/ 30 h 31"/>
                    <a:gd name="T18" fmla="*/ 37 w 37"/>
                    <a:gd name="T19" fmla="*/ 31 h 31"/>
                    <a:gd name="T20" fmla="*/ 36 w 37"/>
                    <a:gd name="T21" fmla="*/ 31 h 31"/>
                    <a:gd name="T22" fmla="*/ 36 w 37"/>
                    <a:gd name="T23" fmla="*/ 31 h 31"/>
                    <a:gd name="T24" fmla="*/ 1 w 37"/>
                    <a:gd name="T25" fmla="*/ 21 h 31"/>
                    <a:gd name="T26" fmla="*/ 1 w 37"/>
                    <a:gd name="T27" fmla="*/ 21 h 31"/>
                    <a:gd name="T28" fmla="*/ 0 w 37"/>
                    <a:gd name="T29" fmla="*/ 20 h 31"/>
                    <a:gd name="T30" fmla="*/ 0 w 37"/>
                    <a:gd name="T31" fmla="*/ 18 h 31"/>
                    <a:gd name="T32" fmla="*/ 0 w 37"/>
                    <a:gd name="T33" fmla="*/ 18 h 31"/>
                    <a:gd name="T34" fmla="*/ 0 w 37"/>
                    <a:gd name="T35" fmla="*/ 1 h 31"/>
                    <a:gd name="T36" fmla="*/ 0 w 37"/>
                    <a:gd name="T37" fmla="*/ 1 h 31"/>
                    <a:gd name="T38" fmla="*/ 0 w 37"/>
                    <a:gd name="T39" fmla="*/ 0 h 31"/>
                    <a:gd name="T40" fmla="*/ 1 w 37"/>
                    <a:gd name="T41" fmla="*/ 0 h 31"/>
                    <a:gd name="T42" fmla="*/ 1 w 37"/>
                    <a:gd name="T4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7" y="15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37" y="31"/>
                      </a:lnTo>
                      <a:lnTo>
                        <a:pt x="36" y="31"/>
                      </a:lnTo>
                      <a:lnTo>
                        <a:pt x="36" y="3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5" name="Freeform 330"/>
                <p:cNvSpPr>
                  <a:spLocks/>
                </p:cNvSpPr>
                <p:nvPr/>
              </p:nvSpPr>
              <p:spPr bwMode="auto">
                <a:xfrm>
                  <a:off x="4405958" y="3961010"/>
                  <a:ext cx="58738" cy="4286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36 w 37"/>
                    <a:gd name="T5" fmla="*/ 10 h 27"/>
                    <a:gd name="T6" fmla="*/ 36 w 37"/>
                    <a:gd name="T7" fmla="*/ 10 h 27"/>
                    <a:gd name="T8" fmla="*/ 37 w 37"/>
                    <a:gd name="T9" fmla="*/ 11 h 27"/>
                    <a:gd name="T10" fmla="*/ 37 w 37"/>
                    <a:gd name="T11" fmla="*/ 12 h 27"/>
                    <a:gd name="T12" fmla="*/ 37 w 37"/>
                    <a:gd name="T13" fmla="*/ 12 h 27"/>
                    <a:gd name="T14" fmla="*/ 37 w 37"/>
                    <a:gd name="T15" fmla="*/ 25 h 27"/>
                    <a:gd name="T16" fmla="*/ 37 w 37"/>
                    <a:gd name="T17" fmla="*/ 25 h 27"/>
                    <a:gd name="T18" fmla="*/ 37 w 37"/>
                    <a:gd name="T19" fmla="*/ 26 h 27"/>
                    <a:gd name="T20" fmla="*/ 36 w 37"/>
                    <a:gd name="T21" fmla="*/ 27 h 27"/>
                    <a:gd name="T22" fmla="*/ 36 w 37"/>
                    <a:gd name="T23" fmla="*/ 27 h 27"/>
                    <a:gd name="T24" fmla="*/ 1 w 37"/>
                    <a:gd name="T25" fmla="*/ 21 h 27"/>
                    <a:gd name="T26" fmla="*/ 1 w 37"/>
                    <a:gd name="T27" fmla="*/ 21 h 27"/>
                    <a:gd name="T28" fmla="*/ 0 w 37"/>
                    <a:gd name="T29" fmla="*/ 21 h 27"/>
                    <a:gd name="T30" fmla="*/ 0 w 37"/>
                    <a:gd name="T31" fmla="*/ 19 h 27"/>
                    <a:gd name="T32" fmla="*/ 0 w 37"/>
                    <a:gd name="T33" fmla="*/ 19 h 27"/>
                    <a:gd name="T34" fmla="*/ 0 w 37"/>
                    <a:gd name="T35" fmla="*/ 2 h 27"/>
                    <a:gd name="T36" fmla="*/ 0 w 37"/>
                    <a:gd name="T37" fmla="*/ 2 h 27"/>
                    <a:gd name="T38" fmla="*/ 0 w 37"/>
                    <a:gd name="T39" fmla="*/ 1 h 27"/>
                    <a:gd name="T40" fmla="*/ 1 w 37"/>
                    <a:gd name="T41" fmla="*/ 0 h 27"/>
                    <a:gd name="T42" fmla="*/ 1 w 37"/>
                    <a:gd name="T4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6" y="10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2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6" name="Freeform 331"/>
                <p:cNvSpPr>
                  <a:spLocks/>
                </p:cNvSpPr>
                <p:nvPr/>
              </p:nvSpPr>
              <p:spPr bwMode="auto">
                <a:xfrm>
                  <a:off x="4405958" y="4007048"/>
                  <a:ext cx="58738" cy="33338"/>
                </a:xfrm>
                <a:custGeom>
                  <a:avLst/>
                  <a:gdLst>
                    <a:gd name="T0" fmla="*/ 1 w 37"/>
                    <a:gd name="T1" fmla="*/ 0 h 21"/>
                    <a:gd name="T2" fmla="*/ 1 w 37"/>
                    <a:gd name="T3" fmla="*/ 0 h 21"/>
                    <a:gd name="T4" fmla="*/ 36 w 37"/>
                    <a:gd name="T5" fmla="*/ 4 h 21"/>
                    <a:gd name="T6" fmla="*/ 36 w 37"/>
                    <a:gd name="T7" fmla="*/ 4 h 21"/>
                    <a:gd name="T8" fmla="*/ 37 w 37"/>
                    <a:gd name="T9" fmla="*/ 5 h 21"/>
                    <a:gd name="T10" fmla="*/ 37 w 37"/>
                    <a:gd name="T11" fmla="*/ 6 h 21"/>
                    <a:gd name="T12" fmla="*/ 37 w 37"/>
                    <a:gd name="T13" fmla="*/ 6 h 21"/>
                    <a:gd name="T14" fmla="*/ 37 w 37"/>
                    <a:gd name="T15" fmla="*/ 19 h 21"/>
                    <a:gd name="T16" fmla="*/ 37 w 37"/>
                    <a:gd name="T17" fmla="*/ 19 h 21"/>
                    <a:gd name="T18" fmla="*/ 37 w 37"/>
                    <a:gd name="T19" fmla="*/ 20 h 21"/>
                    <a:gd name="T20" fmla="*/ 36 w 37"/>
                    <a:gd name="T21" fmla="*/ 21 h 21"/>
                    <a:gd name="T22" fmla="*/ 36 w 37"/>
                    <a:gd name="T23" fmla="*/ 21 h 21"/>
                    <a:gd name="T24" fmla="*/ 1 w 37"/>
                    <a:gd name="T25" fmla="*/ 21 h 21"/>
                    <a:gd name="T26" fmla="*/ 1 w 37"/>
                    <a:gd name="T27" fmla="*/ 21 h 21"/>
                    <a:gd name="T28" fmla="*/ 0 w 37"/>
                    <a:gd name="T29" fmla="*/ 20 h 21"/>
                    <a:gd name="T30" fmla="*/ 0 w 37"/>
                    <a:gd name="T31" fmla="*/ 19 h 21"/>
                    <a:gd name="T32" fmla="*/ 0 w 37"/>
                    <a:gd name="T33" fmla="*/ 19 h 21"/>
                    <a:gd name="T34" fmla="*/ 0 w 37"/>
                    <a:gd name="T35" fmla="*/ 2 h 21"/>
                    <a:gd name="T36" fmla="*/ 0 w 37"/>
                    <a:gd name="T37" fmla="*/ 2 h 21"/>
                    <a:gd name="T38" fmla="*/ 0 w 37"/>
                    <a:gd name="T39" fmla="*/ 0 h 21"/>
                    <a:gd name="T40" fmla="*/ 1 w 37"/>
                    <a:gd name="T41" fmla="*/ 0 h 21"/>
                    <a:gd name="T42" fmla="*/ 1 w 37"/>
                    <a:gd name="T4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7" y="5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20"/>
                      </a:lnTo>
                      <a:lnTo>
                        <a:pt x="36" y="21"/>
                      </a:lnTo>
                      <a:lnTo>
                        <a:pt x="36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7" name="Freeform 332"/>
                <p:cNvSpPr>
                  <a:spLocks/>
                </p:cNvSpPr>
                <p:nvPr/>
              </p:nvSpPr>
              <p:spPr bwMode="auto">
                <a:xfrm>
                  <a:off x="4405958" y="4051498"/>
                  <a:ext cx="58738" cy="33338"/>
                </a:xfrm>
                <a:custGeom>
                  <a:avLst/>
                  <a:gdLst>
                    <a:gd name="T0" fmla="*/ 1 w 37"/>
                    <a:gd name="T1" fmla="*/ 1 h 21"/>
                    <a:gd name="T2" fmla="*/ 1 w 37"/>
                    <a:gd name="T3" fmla="*/ 1 h 21"/>
                    <a:gd name="T4" fmla="*/ 36 w 37"/>
                    <a:gd name="T5" fmla="*/ 0 h 21"/>
                    <a:gd name="T6" fmla="*/ 36 w 37"/>
                    <a:gd name="T7" fmla="*/ 0 h 21"/>
                    <a:gd name="T8" fmla="*/ 37 w 37"/>
                    <a:gd name="T9" fmla="*/ 0 h 21"/>
                    <a:gd name="T10" fmla="*/ 37 w 37"/>
                    <a:gd name="T11" fmla="*/ 2 h 21"/>
                    <a:gd name="T12" fmla="*/ 37 w 37"/>
                    <a:gd name="T13" fmla="*/ 2 h 21"/>
                    <a:gd name="T14" fmla="*/ 37 w 37"/>
                    <a:gd name="T15" fmla="*/ 14 h 21"/>
                    <a:gd name="T16" fmla="*/ 37 w 37"/>
                    <a:gd name="T17" fmla="*/ 14 h 21"/>
                    <a:gd name="T18" fmla="*/ 37 w 37"/>
                    <a:gd name="T19" fmla="*/ 16 h 21"/>
                    <a:gd name="T20" fmla="*/ 36 w 37"/>
                    <a:gd name="T21" fmla="*/ 16 h 21"/>
                    <a:gd name="T22" fmla="*/ 36 w 37"/>
                    <a:gd name="T23" fmla="*/ 16 h 21"/>
                    <a:gd name="T24" fmla="*/ 1 w 37"/>
                    <a:gd name="T25" fmla="*/ 21 h 21"/>
                    <a:gd name="T26" fmla="*/ 1 w 37"/>
                    <a:gd name="T27" fmla="*/ 21 h 21"/>
                    <a:gd name="T28" fmla="*/ 0 w 37"/>
                    <a:gd name="T29" fmla="*/ 21 h 21"/>
                    <a:gd name="T30" fmla="*/ 0 w 37"/>
                    <a:gd name="T31" fmla="*/ 20 h 21"/>
                    <a:gd name="T32" fmla="*/ 0 w 37"/>
                    <a:gd name="T33" fmla="*/ 20 h 21"/>
                    <a:gd name="T34" fmla="*/ 0 w 37"/>
                    <a:gd name="T35" fmla="*/ 3 h 21"/>
                    <a:gd name="T36" fmla="*/ 0 w 37"/>
                    <a:gd name="T37" fmla="*/ 3 h 21"/>
                    <a:gd name="T38" fmla="*/ 0 w 37"/>
                    <a:gd name="T39" fmla="*/ 2 h 21"/>
                    <a:gd name="T40" fmla="*/ 1 w 37"/>
                    <a:gd name="T41" fmla="*/ 1 h 21"/>
                    <a:gd name="T42" fmla="*/ 1 w 37"/>
                    <a:gd name="T4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14"/>
                      </a:lnTo>
                      <a:lnTo>
                        <a:pt x="37" y="14"/>
                      </a:lnTo>
                      <a:lnTo>
                        <a:pt x="37" y="16"/>
                      </a:lnTo>
                      <a:lnTo>
                        <a:pt x="36" y="16"/>
                      </a:lnTo>
                      <a:lnTo>
                        <a:pt x="36" y="16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8" name="Freeform 333"/>
                <p:cNvSpPr>
                  <a:spLocks/>
                </p:cNvSpPr>
                <p:nvPr/>
              </p:nvSpPr>
              <p:spPr bwMode="auto">
                <a:xfrm>
                  <a:off x="4405958" y="4092773"/>
                  <a:ext cx="58738" cy="20638"/>
                </a:xfrm>
                <a:custGeom>
                  <a:avLst/>
                  <a:gdLst>
                    <a:gd name="T0" fmla="*/ 1 w 37"/>
                    <a:gd name="T1" fmla="*/ 7 h 13"/>
                    <a:gd name="T2" fmla="*/ 1 w 37"/>
                    <a:gd name="T3" fmla="*/ 7 h 13"/>
                    <a:gd name="T4" fmla="*/ 36 w 37"/>
                    <a:gd name="T5" fmla="*/ 0 h 13"/>
                    <a:gd name="T6" fmla="*/ 36 w 37"/>
                    <a:gd name="T7" fmla="*/ 0 h 13"/>
                    <a:gd name="T8" fmla="*/ 37 w 37"/>
                    <a:gd name="T9" fmla="*/ 0 h 13"/>
                    <a:gd name="T10" fmla="*/ 37 w 37"/>
                    <a:gd name="T11" fmla="*/ 2 h 13"/>
                    <a:gd name="T12" fmla="*/ 37 w 37"/>
                    <a:gd name="T13" fmla="*/ 2 h 13"/>
                    <a:gd name="T14" fmla="*/ 37 w 37"/>
                    <a:gd name="T15" fmla="*/ 3 h 13"/>
                    <a:gd name="T16" fmla="*/ 37 w 37"/>
                    <a:gd name="T17" fmla="*/ 3 h 13"/>
                    <a:gd name="T18" fmla="*/ 37 w 37"/>
                    <a:gd name="T19" fmla="*/ 4 h 13"/>
                    <a:gd name="T20" fmla="*/ 36 w 37"/>
                    <a:gd name="T21" fmla="*/ 5 h 13"/>
                    <a:gd name="T22" fmla="*/ 36 w 37"/>
                    <a:gd name="T23" fmla="*/ 5 h 13"/>
                    <a:gd name="T24" fmla="*/ 1 w 37"/>
                    <a:gd name="T25" fmla="*/ 13 h 13"/>
                    <a:gd name="T26" fmla="*/ 1 w 37"/>
                    <a:gd name="T27" fmla="*/ 13 h 13"/>
                    <a:gd name="T28" fmla="*/ 0 w 37"/>
                    <a:gd name="T29" fmla="*/ 13 h 13"/>
                    <a:gd name="T30" fmla="*/ 0 w 37"/>
                    <a:gd name="T31" fmla="*/ 11 h 13"/>
                    <a:gd name="T32" fmla="*/ 0 w 37"/>
                    <a:gd name="T33" fmla="*/ 11 h 13"/>
                    <a:gd name="T34" fmla="*/ 0 w 37"/>
                    <a:gd name="T35" fmla="*/ 10 h 13"/>
                    <a:gd name="T36" fmla="*/ 0 w 37"/>
                    <a:gd name="T37" fmla="*/ 10 h 13"/>
                    <a:gd name="T38" fmla="*/ 0 w 37"/>
                    <a:gd name="T39" fmla="*/ 8 h 13"/>
                    <a:gd name="T40" fmla="*/ 1 w 37"/>
                    <a:gd name="T41" fmla="*/ 7 h 13"/>
                    <a:gd name="T42" fmla="*/ 1 w 37"/>
                    <a:gd name="T43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3">
                      <a:moveTo>
                        <a:pt x="1" y="7"/>
                      </a:moveTo>
                      <a:lnTo>
                        <a:pt x="1" y="7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9" name="Freeform 334"/>
                <p:cNvSpPr>
                  <a:spLocks/>
                </p:cNvSpPr>
                <p:nvPr/>
              </p:nvSpPr>
              <p:spPr bwMode="auto">
                <a:xfrm>
                  <a:off x="4405958" y="4105473"/>
                  <a:ext cx="58738" cy="25400"/>
                </a:xfrm>
                <a:custGeom>
                  <a:avLst/>
                  <a:gdLst>
                    <a:gd name="T0" fmla="*/ 1 w 37"/>
                    <a:gd name="T1" fmla="*/ 9 h 16"/>
                    <a:gd name="T2" fmla="*/ 1 w 37"/>
                    <a:gd name="T3" fmla="*/ 9 h 16"/>
                    <a:gd name="T4" fmla="*/ 36 w 37"/>
                    <a:gd name="T5" fmla="*/ 0 h 16"/>
                    <a:gd name="T6" fmla="*/ 36 w 37"/>
                    <a:gd name="T7" fmla="*/ 0 h 16"/>
                    <a:gd name="T8" fmla="*/ 37 w 37"/>
                    <a:gd name="T9" fmla="*/ 1 h 16"/>
                    <a:gd name="T10" fmla="*/ 37 w 37"/>
                    <a:gd name="T11" fmla="*/ 2 h 16"/>
                    <a:gd name="T12" fmla="*/ 37 w 37"/>
                    <a:gd name="T13" fmla="*/ 2 h 16"/>
                    <a:gd name="T14" fmla="*/ 37 w 37"/>
                    <a:gd name="T15" fmla="*/ 3 h 16"/>
                    <a:gd name="T16" fmla="*/ 37 w 37"/>
                    <a:gd name="T17" fmla="*/ 3 h 16"/>
                    <a:gd name="T18" fmla="*/ 37 w 37"/>
                    <a:gd name="T19" fmla="*/ 4 h 16"/>
                    <a:gd name="T20" fmla="*/ 36 w 37"/>
                    <a:gd name="T21" fmla="*/ 5 h 16"/>
                    <a:gd name="T22" fmla="*/ 36 w 37"/>
                    <a:gd name="T23" fmla="*/ 5 h 16"/>
                    <a:gd name="T24" fmla="*/ 1 w 37"/>
                    <a:gd name="T25" fmla="*/ 16 h 16"/>
                    <a:gd name="T26" fmla="*/ 1 w 37"/>
                    <a:gd name="T27" fmla="*/ 16 h 16"/>
                    <a:gd name="T28" fmla="*/ 0 w 37"/>
                    <a:gd name="T29" fmla="*/ 16 h 16"/>
                    <a:gd name="T30" fmla="*/ 0 w 37"/>
                    <a:gd name="T31" fmla="*/ 14 h 16"/>
                    <a:gd name="T32" fmla="*/ 0 w 37"/>
                    <a:gd name="T33" fmla="*/ 14 h 16"/>
                    <a:gd name="T34" fmla="*/ 0 w 37"/>
                    <a:gd name="T35" fmla="*/ 13 h 16"/>
                    <a:gd name="T36" fmla="*/ 0 w 37"/>
                    <a:gd name="T37" fmla="*/ 13 h 16"/>
                    <a:gd name="T38" fmla="*/ 0 w 37"/>
                    <a:gd name="T39" fmla="*/ 10 h 16"/>
                    <a:gd name="T40" fmla="*/ 1 w 37"/>
                    <a:gd name="T41" fmla="*/ 9 h 16"/>
                    <a:gd name="T42" fmla="*/ 1 w 37"/>
                    <a:gd name="T43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90" name="Freeform 335"/>
                <p:cNvSpPr>
                  <a:spLocks/>
                </p:cNvSpPr>
                <p:nvPr/>
              </p:nvSpPr>
              <p:spPr bwMode="auto">
                <a:xfrm>
                  <a:off x="3851920" y="3689548"/>
                  <a:ext cx="161925" cy="611188"/>
                </a:xfrm>
                <a:custGeom>
                  <a:avLst/>
                  <a:gdLst>
                    <a:gd name="T0" fmla="*/ 102 w 102"/>
                    <a:gd name="T1" fmla="*/ 385 h 385"/>
                    <a:gd name="T2" fmla="*/ 0 w 102"/>
                    <a:gd name="T3" fmla="*/ 380 h 385"/>
                    <a:gd name="T4" fmla="*/ 0 w 102"/>
                    <a:gd name="T5" fmla="*/ 0 h 385"/>
                    <a:gd name="T6" fmla="*/ 102 w 102"/>
                    <a:gd name="T7" fmla="*/ 2 h 385"/>
                    <a:gd name="T8" fmla="*/ 102 w 102"/>
                    <a:gd name="T9" fmla="*/ 385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385">
                      <a:moveTo>
                        <a:pt x="102" y="385"/>
                      </a:moveTo>
                      <a:lnTo>
                        <a:pt x="0" y="380"/>
                      </a:lnTo>
                      <a:lnTo>
                        <a:pt x="0" y="0"/>
                      </a:lnTo>
                      <a:lnTo>
                        <a:pt x="102" y="2"/>
                      </a:lnTo>
                      <a:lnTo>
                        <a:pt x="102" y="385"/>
                      </a:lnTo>
                      <a:close/>
                    </a:path>
                  </a:pathLst>
                </a:custGeom>
                <a:solidFill>
                  <a:srgbClr val="59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</p:grpSp>
          <p:grpSp>
            <p:nvGrpSpPr>
              <p:cNvPr id="16" name="组合 360"/>
              <p:cNvGrpSpPr/>
              <p:nvPr/>
            </p:nvGrpSpPr>
            <p:grpSpPr>
              <a:xfrm>
                <a:off x="2359295" y="2420808"/>
                <a:ext cx="579087" cy="564427"/>
                <a:chOff x="3851920" y="3689548"/>
                <a:chExt cx="627063" cy="611188"/>
              </a:xfrm>
            </p:grpSpPr>
            <p:sp>
              <p:nvSpPr>
                <p:cNvPr id="17" name="Freeform 299"/>
                <p:cNvSpPr>
                  <a:spLocks/>
                </p:cNvSpPr>
                <p:nvPr/>
              </p:nvSpPr>
              <p:spPr bwMode="auto">
                <a:xfrm>
                  <a:off x="4010670" y="3694310"/>
                  <a:ext cx="88900" cy="604838"/>
                </a:xfrm>
                <a:custGeom>
                  <a:avLst/>
                  <a:gdLst>
                    <a:gd name="T0" fmla="*/ 0 w 56"/>
                    <a:gd name="T1" fmla="*/ 5 h 381"/>
                    <a:gd name="T2" fmla="*/ 0 w 56"/>
                    <a:gd name="T3" fmla="*/ 5 h 381"/>
                    <a:gd name="T4" fmla="*/ 1 w 56"/>
                    <a:gd name="T5" fmla="*/ 1 h 381"/>
                    <a:gd name="T6" fmla="*/ 1 w 56"/>
                    <a:gd name="T7" fmla="*/ 0 h 381"/>
                    <a:gd name="T8" fmla="*/ 2 w 56"/>
                    <a:gd name="T9" fmla="*/ 0 h 381"/>
                    <a:gd name="T10" fmla="*/ 3 w 56"/>
                    <a:gd name="T11" fmla="*/ 0 h 381"/>
                    <a:gd name="T12" fmla="*/ 3 w 56"/>
                    <a:gd name="T13" fmla="*/ 0 h 381"/>
                    <a:gd name="T14" fmla="*/ 53 w 56"/>
                    <a:gd name="T15" fmla="*/ 25 h 381"/>
                    <a:gd name="T16" fmla="*/ 53 w 56"/>
                    <a:gd name="T17" fmla="*/ 25 h 381"/>
                    <a:gd name="T18" fmla="*/ 55 w 56"/>
                    <a:gd name="T19" fmla="*/ 27 h 381"/>
                    <a:gd name="T20" fmla="*/ 56 w 56"/>
                    <a:gd name="T21" fmla="*/ 31 h 381"/>
                    <a:gd name="T22" fmla="*/ 56 w 56"/>
                    <a:gd name="T23" fmla="*/ 31 h 381"/>
                    <a:gd name="T24" fmla="*/ 55 w 56"/>
                    <a:gd name="T25" fmla="*/ 194 h 381"/>
                    <a:gd name="T26" fmla="*/ 55 w 56"/>
                    <a:gd name="T27" fmla="*/ 194 h 381"/>
                    <a:gd name="T28" fmla="*/ 54 w 56"/>
                    <a:gd name="T29" fmla="*/ 357 h 381"/>
                    <a:gd name="T30" fmla="*/ 54 w 56"/>
                    <a:gd name="T31" fmla="*/ 357 h 381"/>
                    <a:gd name="T32" fmla="*/ 54 w 56"/>
                    <a:gd name="T33" fmla="*/ 360 h 381"/>
                    <a:gd name="T34" fmla="*/ 53 w 56"/>
                    <a:gd name="T35" fmla="*/ 362 h 381"/>
                    <a:gd name="T36" fmla="*/ 51 w 56"/>
                    <a:gd name="T37" fmla="*/ 363 h 381"/>
                    <a:gd name="T38" fmla="*/ 51 w 56"/>
                    <a:gd name="T39" fmla="*/ 363 h 381"/>
                    <a:gd name="T40" fmla="*/ 4 w 56"/>
                    <a:gd name="T41" fmla="*/ 381 h 381"/>
                    <a:gd name="T42" fmla="*/ 4 w 56"/>
                    <a:gd name="T43" fmla="*/ 381 h 381"/>
                    <a:gd name="T44" fmla="*/ 2 w 56"/>
                    <a:gd name="T45" fmla="*/ 381 h 381"/>
                    <a:gd name="T46" fmla="*/ 1 w 56"/>
                    <a:gd name="T47" fmla="*/ 381 h 381"/>
                    <a:gd name="T48" fmla="*/ 1 w 56"/>
                    <a:gd name="T49" fmla="*/ 379 h 381"/>
                    <a:gd name="T50" fmla="*/ 0 w 56"/>
                    <a:gd name="T51" fmla="*/ 375 h 381"/>
                    <a:gd name="T52" fmla="*/ 0 w 56"/>
                    <a:gd name="T53" fmla="*/ 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6" h="381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5" y="27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5" y="194"/>
                      </a:lnTo>
                      <a:lnTo>
                        <a:pt x="55" y="194"/>
                      </a:lnTo>
                      <a:lnTo>
                        <a:pt x="54" y="357"/>
                      </a:lnTo>
                      <a:lnTo>
                        <a:pt x="54" y="357"/>
                      </a:lnTo>
                      <a:lnTo>
                        <a:pt x="54" y="360"/>
                      </a:lnTo>
                      <a:lnTo>
                        <a:pt x="53" y="362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4" y="381"/>
                      </a:lnTo>
                      <a:lnTo>
                        <a:pt x="4" y="381"/>
                      </a:lnTo>
                      <a:lnTo>
                        <a:pt x="2" y="381"/>
                      </a:lnTo>
                      <a:lnTo>
                        <a:pt x="1" y="381"/>
                      </a:lnTo>
                      <a:lnTo>
                        <a:pt x="1" y="379"/>
                      </a:lnTo>
                      <a:lnTo>
                        <a:pt x="0" y="37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8" name="Freeform 300"/>
                <p:cNvSpPr>
                  <a:spLocks/>
                </p:cNvSpPr>
                <p:nvPr/>
              </p:nvSpPr>
              <p:spPr bwMode="auto">
                <a:xfrm>
                  <a:off x="4010670" y="3694310"/>
                  <a:ext cx="88900" cy="604838"/>
                </a:xfrm>
                <a:custGeom>
                  <a:avLst/>
                  <a:gdLst>
                    <a:gd name="T0" fmla="*/ 0 w 56"/>
                    <a:gd name="T1" fmla="*/ 5 h 381"/>
                    <a:gd name="T2" fmla="*/ 0 w 56"/>
                    <a:gd name="T3" fmla="*/ 5 h 381"/>
                    <a:gd name="T4" fmla="*/ 1 w 56"/>
                    <a:gd name="T5" fmla="*/ 1 h 381"/>
                    <a:gd name="T6" fmla="*/ 1 w 56"/>
                    <a:gd name="T7" fmla="*/ 0 h 381"/>
                    <a:gd name="T8" fmla="*/ 2 w 56"/>
                    <a:gd name="T9" fmla="*/ 0 h 381"/>
                    <a:gd name="T10" fmla="*/ 3 w 56"/>
                    <a:gd name="T11" fmla="*/ 0 h 381"/>
                    <a:gd name="T12" fmla="*/ 3 w 56"/>
                    <a:gd name="T13" fmla="*/ 0 h 381"/>
                    <a:gd name="T14" fmla="*/ 53 w 56"/>
                    <a:gd name="T15" fmla="*/ 25 h 381"/>
                    <a:gd name="T16" fmla="*/ 53 w 56"/>
                    <a:gd name="T17" fmla="*/ 25 h 381"/>
                    <a:gd name="T18" fmla="*/ 55 w 56"/>
                    <a:gd name="T19" fmla="*/ 27 h 381"/>
                    <a:gd name="T20" fmla="*/ 56 w 56"/>
                    <a:gd name="T21" fmla="*/ 31 h 381"/>
                    <a:gd name="T22" fmla="*/ 56 w 56"/>
                    <a:gd name="T23" fmla="*/ 31 h 381"/>
                    <a:gd name="T24" fmla="*/ 55 w 56"/>
                    <a:gd name="T25" fmla="*/ 194 h 381"/>
                    <a:gd name="T26" fmla="*/ 55 w 56"/>
                    <a:gd name="T27" fmla="*/ 194 h 381"/>
                    <a:gd name="T28" fmla="*/ 54 w 56"/>
                    <a:gd name="T29" fmla="*/ 357 h 381"/>
                    <a:gd name="T30" fmla="*/ 54 w 56"/>
                    <a:gd name="T31" fmla="*/ 357 h 381"/>
                    <a:gd name="T32" fmla="*/ 54 w 56"/>
                    <a:gd name="T33" fmla="*/ 360 h 381"/>
                    <a:gd name="T34" fmla="*/ 53 w 56"/>
                    <a:gd name="T35" fmla="*/ 362 h 381"/>
                    <a:gd name="T36" fmla="*/ 51 w 56"/>
                    <a:gd name="T37" fmla="*/ 363 h 381"/>
                    <a:gd name="T38" fmla="*/ 51 w 56"/>
                    <a:gd name="T39" fmla="*/ 363 h 381"/>
                    <a:gd name="T40" fmla="*/ 4 w 56"/>
                    <a:gd name="T41" fmla="*/ 381 h 381"/>
                    <a:gd name="T42" fmla="*/ 4 w 56"/>
                    <a:gd name="T43" fmla="*/ 381 h 381"/>
                    <a:gd name="T44" fmla="*/ 2 w 56"/>
                    <a:gd name="T45" fmla="*/ 381 h 381"/>
                    <a:gd name="T46" fmla="*/ 1 w 56"/>
                    <a:gd name="T47" fmla="*/ 381 h 381"/>
                    <a:gd name="T48" fmla="*/ 1 w 56"/>
                    <a:gd name="T49" fmla="*/ 379 h 381"/>
                    <a:gd name="T50" fmla="*/ 0 w 56"/>
                    <a:gd name="T51" fmla="*/ 37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6" h="381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5" y="27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5" y="194"/>
                      </a:lnTo>
                      <a:lnTo>
                        <a:pt x="55" y="194"/>
                      </a:lnTo>
                      <a:lnTo>
                        <a:pt x="54" y="357"/>
                      </a:lnTo>
                      <a:lnTo>
                        <a:pt x="54" y="357"/>
                      </a:lnTo>
                      <a:lnTo>
                        <a:pt x="54" y="360"/>
                      </a:lnTo>
                      <a:lnTo>
                        <a:pt x="53" y="362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4" y="381"/>
                      </a:lnTo>
                      <a:lnTo>
                        <a:pt x="4" y="381"/>
                      </a:lnTo>
                      <a:lnTo>
                        <a:pt x="2" y="381"/>
                      </a:lnTo>
                      <a:lnTo>
                        <a:pt x="1" y="381"/>
                      </a:lnTo>
                      <a:lnTo>
                        <a:pt x="1" y="379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9" name="Freeform 301"/>
                <p:cNvSpPr>
                  <a:spLocks/>
                </p:cNvSpPr>
                <p:nvPr/>
              </p:nvSpPr>
              <p:spPr bwMode="auto">
                <a:xfrm>
                  <a:off x="4026545" y="3753048"/>
                  <a:ext cx="58738" cy="93663"/>
                </a:xfrm>
                <a:custGeom>
                  <a:avLst/>
                  <a:gdLst>
                    <a:gd name="T0" fmla="*/ 2 w 37"/>
                    <a:gd name="T1" fmla="*/ 0 h 59"/>
                    <a:gd name="T2" fmla="*/ 2 w 37"/>
                    <a:gd name="T3" fmla="*/ 0 h 59"/>
                    <a:gd name="T4" fmla="*/ 36 w 37"/>
                    <a:gd name="T5" fmla="*/ 13 h 59"/>
                    <a:gd name="T6" fmla="*/ 36 w 37"/>
                    <a:gd name="T7" fmla="*/ 13 h 59"/>
                    <a:gd name="T8" fmla="*/ 37 w 37"/>
                    <a:gd name="T9" fmla="*/ 15 h 59"/>
                    <a:gd name="T10" fmla="*/ 37 w 37"/>
                    <a:gd name="T11" fmla="*/ 19 h 59"/>
                    <a:gd name="T12" fmla="*/ 37 w 37"/>
                    <a:gd name="T13" fmla="*/ 19 h 59"/>
                    <a:gd name="T14" fmla="*/ 37 w 37"/>
                    <a:gd name="T15" fmla="*/ 54 h 59"/>
                    <a:gd name="T16" fmla="*/ 37 w 37"/>
                    <a:gd name="T17" fmla="*/ 54 h 59"/>
                    <a:gd name="T18" fmla="*/ 37 w 37"/>
                    <a:gd name="T19" fmla="*/ 58 h 59"/>
                    <a:gd name="T20" fmla="*/ 34 w 37"/>
                    <a:gd name="T21" fmla="*/ 59 h 59"/>
                    <a:gd name="T22" fmla="*/ 34 w 37"/>
                    <a:gd name="T23" fmla="*/ 59 h 59"/>
                    <a:gd name="T24" fmla="*/ 1 w 37"/>
                    <a:gd name="T25" fmla="*/ 48 h 59"/>
                    <a:gd name="T26" fmla="*/ 1 w 37"/>
                    <a:gd name="T27" fmla="*/ 48 h 59"/>
                    <a:gd name="T28" fmla="*/ 0 w 37"/>
                    <a:gd name="T29" fmla="*/ 47 h 59"/>
                    <a:gd name="T30" fmla="*/ 0 w 37"/>
                    <a:gd name="T31" fmla="*/ 42 h 59"/>
                    <a:gd name="T32" fmla="*/ 0 w 37"/>
                    <a:gd name="T33" fmla="*/ 42 h 59"/>
                    <a:gd name="T34" fmla="*/ 0 w 37"/>
                    <a:gd name="T35" fmla="*/ 4 h 59"/>
                    <a:gd name="T36" fmla="*/ 0 w 37"/>
                    <a:gd name="T37" fmla="*/ 4 h 59"/>
                    <a:gd name="T38" fmla="*/ 1 w 37"/>
                    <a:gd name="T39" fmla="*/ 1 h 59"/>
                    <a:gd name="T40" fmla="*/ 1 w 37"/>
                    <a:gd name="T41" fmla="*/ 0 h 59"/>
                    <a:gd name="T42" fmla="*/ 2 w 37"/>
                    <a:gd name="T43" fmla="*/ 0 h 59"/>
                    <a:gd name="T44" fmla="*/ 2 w 37"/>
                    <a:gd name="T4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" h="5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7" y="15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54"/>
                      </a:lnTo>
                      <a:lnTo>
                        <a:pt x="37" y="54"/>
                      </a:lnTo>
                      <a:lnTo>
                        <a:pt x="37" y="58"/>
                      </a:lnTo>
                      <a:lnTo>
                        <a:pt x="34" y="59"/>
                      </a:lnTo>
                      <a:lnTo>
                        <a:pt x="34" y="59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0" y="47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0" name="Freeform 302"/>
                <p:cNvSpPr>
                  <a:spLocks/>
                </p:cNvSpPr>
                <p:nvPr/>
              </p:nvSpPr>
              <p:spPr bwMode="auto">
                <a:xfrm>
                  <a:off x="4024958" y="3856235"/>
                  <a:ext cx="60325" cy="87313"/>
                </a:xfrm>
                <a:custGeom>
                  <a:avLst/>
                  <a:gdLst>
                    <a:gd name="T0" fmla="*/ 2 w 38"/>
                    <a:gd name="T1" fmla="*/ 0 h 55"/>
                    <a:gd name="T2" fmla="*/ 2 w 38"/>
                    <a:gd name="T3" fmla="*/ 0 h 55"/>
                    <a:gd name="T4" fmla="*/ 35 w 38"/>
                    <a:gd name="T5" fmla="*/ 10 h 55"/>
                    <a:gd name="T6" fmla="*/ 35 w 38"/>
                    <a:gd name="T7" fmla="*/ 10 h 55"/>
                    <a:gd name="T8" fmla="*/ 37 w 38"/>
                    <a:gd name="T9" fmla="*/ 12 h 55"/>
                    <a:gd name="T10" fmla="*/ 38 w 38"/>
                    <a:gd name="T11" fmla="*/ 15 h 55"/>
                    <a:gd name="T12" fmla="*/ 38 w 38"/>
                    <a:gd name="T13" fmla="*/ 15 h 55"/>
                    <a:gd name="T14" fmla="*/ 38 w 38"/>
                    <a:gd name="T15" fmla="*/ 50 h 55"/>
                    <a:gd name="T16" fmla="*/ 38 w 38"/>
                    <a:gd name="T17" fmla="*/ 50 h 55"/>
                    <a:gd name="T18" fmla="*/ 37 w 38"/>
                    <a:gd name="T19" fmla="*/ 54 h 55"/>
                    <a:gd name="T20" fmla="*/ 35 w 38"/>
                    <a:gd name="T21" fmla="*/ 55 h 55"/>
                    <a:gd name="T22" fmla="*/ 35 w 38"/>
                    <a:gd name="T23" fmla="*/ 55 h 55"/>
                    <a:gd name="T24" fmla="*/ 2 w 38"/>
                    <a:gd name="T25" fmla="*/ 49 h 55"/>
                    <a:gd name="T26" fmla="*/ 2 w 38"/>
                    <a:gd name="T27" fmla="*/ 49 h 55"/>
                    <a:gd name="T28" fmla="*/ 1 w 38"/>
                    <a:gd name="T29" fmla="*/ 47 h 55"/>
                    <a:gd name="T30" fmla="*/ 0 w 38"/>
                    <a:gd name="T31" fmla="*/ 44 h 55"/>
                    <a:gd name="T32" fmla="*/ 0 w 38"/>
                    <a:gd name="T33" fmla="*/ 44 h 55"/>
                    <a:gd name="T34" fmla="*/ 1 w 38"/>
                    <a:gd name="T35" fmla="*/ 6 h 55"/>
                    <a:gd name="T36" fmla="*/ 1 w 38"/>
                    <a:gd name="T37" fmla="*/ 6 h 55"/>
                    <a:gd name="T38" fmla="*/ 1 w 38"/>
                    <a:gd name="T39" fmla="*/ 1 h 55"/>
                    <a:gd name="T40" fmla="*/ 2 w 38"/>
                    <a:gd name="T41" fmla="*/ 0 h 55"/>
                    <a:gd name="T42" fmla="*/ 2 w 38"/>
                    <a:gd name="T4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5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10"/>
                      </a:lnTo>
                      <a:lnTo>
                        <a:pt x="35" y="10"/>
                      </a:lnTo>
                      <a:lnTo>
                        <a:pt x="37" y="12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50"/>
                      </a:lnTo>
                      <a:lnTo>
                        <a:pt x="38" y="50"/>
                      </a:lnTo>
                      <a:lnTo>
                        <a:pt x="37" y="54"/>
                      </a:lnTo>
                      <a:lnTo>
                        <a:pt x="35" y="55"/>
                      </a:lnTo>
                      <a:lnTo>
                        <a:pt x="35" y="55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1" name="Freeform 303"/>
                <p:cNvSpPr>
                  <a:spLocks/>
                </p:cNvSpPr>
                <p:nvPr/>
              </p:nvSpPr>
              <p:spPr bwMode="auto">
                <a:xfrm>
                  <a:off x="4024958" y="3962598"/>
                  <a:ext cx="58738" cy="77788"/>
                </a:xfrm>
                <a:custGeom>
                  <a:avLst/>
                  <a:gdLst>
                    <a:gd name="T0" fmla="*/ 2 w 37"/>
                    <a:gd name="T1" fmla="*/ 0 h 49"/>
                    <a:gd name="T2" fmla="*/ 2 w 37"/>
                    <a:gd name="T3" fmla="*/ 0 h 49"/>
                    <a:gd name="T4" fmla="*/ 35 w 37"/>
                    <a:gd name="T5" fmla="*/ 4 h 49"/>
                    <a:gd name="T6" fmla="*/ 35 w 37"/>
                    <a:gd name="T7" fmla="*/ 4 h 49"/>
                    <a:gd name="T8" fmla="*/ 37 w 37"/>
                    <a:gd name="T9" fmla="*/ 5 h 49"/>
                    <a:gd name="T10" fmla="*/ 37 w 37"/>
                    <a:gd name="T11" fmla="*/ 9 h 49"/>
                    <a:gd name="T12" fmla="*/ 37 w 37"/>
                    <a:gd name="T13" fmla="*/ 9 h 49"/>
                    <a:gd name="T14" fmla="*/ 37 w 37"/>
                    <a:gd name="T15" fmla="*/ 44 h 49"/>
                    <a:gd name="T16" fmla="*/ 37 w 37"/>
                    <a:gd name="T17" fmla="*/ 44 h 49"/>
                    <a:gd name="T18" fmla="*/ 37 w 37"/>
                    <a:gd name="T19" fmla="*/ 47 h 49"/>
                    <a:gd name="T20" fmla="*/ 35 w 37"/>
                    <a:gd name="T21" fmla="*/ 49 h 49"/>
                    <a:gd name="T22" fmla="*/ 35 w 37"/>
                    <a:gd name="T23" fmla="*/ 49 h 49"/>
                    <a:gd name="T24" fmla="*/ 1 w 37"/>
                    <a:gd name="T25" fmla="*/ 49 h 49"/>
                    <a:gd name="T26" fmla="*/ 1 w 37"/>
                    <a:gd name="T27" fmla="*/ 49 h 49"/>
                    <a:gd name="T28" fmla="*/ 0 w 37"/>
                    <a:gd name="T29" fmla="*/ 47 h 49"/>
                    <a:gd name="T30" fmla="*/ 0 w 37"/>
                    <a:gd name="T31" fmla="*/ 44 h 49"/>
                    <a:gd name="T32" fmla="*/ 0 w 37"/>
                    <a:gd name="T33" fmla="*/ 44 h 49"/>
                    <a:gd name="T34" fmla="*/ 0 w 37"/>
                    <a:gd name="T35" fmla="*/ 5 h 49"/>
                    <a:gd name="T36" fmla="*/ 0 w 37"/>
                    <a:gd name="T37" fmla="*/ 5 h 49"/>
                    <a:gd name="T38" fmla="*/ 1 w 37"/>
                    <a:gd name="T39" fmla="*/ 1 h 49"/>
                    <a:gd name="T40" fmla="*/ 2 w 37"/>
                    <a:gd name="T41" fmla="*/ 0 h 49"/>
                    <a:gd name="T42" fmla="*/ 2 w 37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7" y="5"/>
                      </a:lnTo>
                      <a:lnTo>
                        <a:pt x="37" y="9"/>
                      </a:lnTo>
                      <a:lnTo>
                        <a:pt x="37" y="9"/>
                      </a:ln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7" y="47"/>
                      </a:lnTo>
                      <a:lnTo>
                        <a:pt x="35" y="49"/>
                      </a:lnTo>
                      <a:lnTo>
                        <a:pt x="35" y="49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2" name="Freeform 304"/>
                <p:cNvSpPr>
                  <a:spLocks/>
                </p:cNvSpPr>
                <p:nvPr/>
              </p:nvSpPr>
              <p:spPr bwMode="auto">
                <a:xfrm>
                  <a:off x="4024958" y="4065785"/>
                  <a:ext cx="58738" cy="79375"/>
                </a:xfrm>
                <a:custGeom>
                  <a:avLst/>
                  <a:gdLst>
                    <a:gd name="T0" fmla="*/ 1 w 37"/>
                    <a:gd name="T1" fmla="*/ 1 h 50"/>
                    <a:gd name="T2" fmla="*/ 1 w 37"/>
                    <a:gd name="T3" fmla="*/ 1 h 50"/>
                    <a:gd name="T4" fmla="*/ 35 w 37"/>
                    <a:gd name="T5" fmla="*/ 0 h 50"/>
                    <a:gd name="T6" fmla="*/ 35 w 37"/>
                    <a:gd name="T7" fmla="*/ 0 h 50"/>
                    <a:gd name="T8" fmla="*/ 37 w 37"/>
                    <a:gd name="T9" fmla="*/ 1 h 50"/>
                    <a:gd name="T10" fmla="*/ 37 w 37"/>
                    <a:gd name="T11" fmla="*/ 5 h 50"/>
                    <a:gd name="T12" fmla="*/ 37 w 37"/>
                    <a:gd name="T13" fmla="*/ 5 h 50"/>
                    <a:gd name="T14" fmla="*/ 37 w 37"/>
                    <a:gd name="T15" fmla="*/ 40 h 50"/>
                    <a:gd name="T16" fmla="*/ 37 w 37"/>
                    <a:gd name="T17" fmla="*/ 40 h 50"/>
                    <a:gd name="T18" fmla="*/ 35 w 37"/>
                    <a:gd name="T19" fmla="*/ 44 h 50"/>
                    <a:gd name="T20" fmla="*/ 34 w 37"/>
                    <a:gd name="T21" fmla="*/ 45 h 50"/>
                    <a:gd name="T22" fmla="*/ 34 w 37"/>
                    <a:gd name="T23" fmla="*/ 45 h 50"/>
                    <a:gd name="T24" fmla="*/ 1 w 37"/>
                    <a:gd name="T25" fmla="*/ 50 h 50"/>
                    <a:gd name="T26" fmla="*/ 1 w 37"/>
                    <a:gd name="T27" fmla="*/ 50 h 50"/>
                    <a:gd name="T28" fmla="*/ 0 w 37"/>
                    <a:gd name="T29" fmla="*/ 49 h 50"/>
                    <a:gd name="T30" fmla="*/ 0 w 37"/>
                    <a:gd name="T31" fmla="*/ 45 h 50"/>
                    <a:gd name="T32" fmla="*/ 0 w 37"/>
                    <a:gd name="T33" fmla="*/ 45 h 50"/>
                    <a:gd name="T34" fmla="*/ 0 w 37"/>
                    <a:gd name="T35" fmla="*/ 7 h 50"/>
                    <a:gd name="T36" fmla="*/ 0 w 37"/>
                    <a:gd name="T37" fmla="*/ 7 h 50"/>
                    <a:gd name="T38" fmla="*/ 0 w 37"/>
                    <a:gd name="T39" fmla="*/ 3 h 50"/>
                    <a:gd name="T40" fmla="*/ 1 w 37"/>
                    <a:gd name="T41" fmla="*/ 1 h 50"/>
                    <a:gd name="T42" fmla="*/ 1 w 37"/>
                    <a:gd name="T43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5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7" y="1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40"/>
                      </a:lnTo>
                      <a:lnTo>
                        <a:pt x="37" y="40"/>
                      </a:lnTo>
                      <a:lnTo>
                        <a:pt x="35" y="44"/>
                      </a:lnTo>
                      <a:lnTo>
                        <a:pt x="34" y="45"/>
                      </a:lnTo>
                      <a:lnTo>
                        <a:pt x="34" y="45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3" name="Freeform 305"/>
                <p:cNvSpPr>
                  <a:spLocks/>
                </p:cNvSpPr>
                <p:nvPr/>
              </p:nvSpPr>
              <p:spPr bwMode="auto">
                <a:xfrm>
                  <a:off x="4023370" y="4175323"/>
                  <a:ext cx="60325" cy="34925"/>
                </a:xfrm>
                <a:custGeom>
                  <a:avLst/>
                  <a:gdLst>
                    <a:gd name="T0" fmla="*/ 2 w 38"/>
                    <a:gd name="T1" fmla="*/ 7 h 22"/>
                    <a:gd name="T2" fmla="*/ 2 w 38"/>
                    <a:gd name="T3" fmla="*/ 7 h 22"/>
                    <a:gd name="T4" fmla="*/ 35 w 38"/>
                    <a:gd name="T5" fmla="*/ 0 h 22"/>
                    <a:gd name="T6" fmla="*/ 35 w 38"/>
                    <a:gd name="T7" fmla="*/ 0 h 22"/>
                    <a:gd name="T8" fmla="*/ 36 w 38"/>
                    <a:gd name="T9" fmla="*/ 1 h 22"/>
                    <a:gd name="T10" fmla="*/ 38 w 38"/>
                    <a:gd name="T11" fmla="*/ 4 h 22"/>
                    <a:gd name="T12" fmla="*/ 38 w 38"/>
                    <a:gd name="T13" fmla="*/ 4 h 22"/>
                    <a:gd name="T14" fmla="*/ 38 w 38"/>
                    <a:gd name="T15" fmla="*/ 8 h 22"/>
                    <a:gd name="T16" fmla="*/ 38 w 38"/>
                    <a:gd name="T17" fmla="*/ 8 h 22"/>
                    <a:gd name="T18" fmla="*/ 36 w 38"/>
                    <a:gd name="T19" fmla="*/ 11 h 22"/>
                    <a:gd name="T20" fmla="*/ 35 w 38"/>
                    <a:gd name="T21" fmla="*/ 13 h 22"/>
                    <a:gd name="T22" fmla="*/ 35 w 38"/>
                    <a:gd name="T23" fmla="*/ 13 h 22"/>
                    <a:gd name="T24" fmla="*/ 2 w 38"/>
                    <a:gd name="T25" fmla="*/ 22 h 22"/>
                    <a:gd name="T26" fmla="*/ 2 w 38"/>
                    <a:gd name="T27" fmla="*/ 22 h 22"/>
                    <a:gd name="T28" fmla="*/ 1 w 38"/>
                    <a:gd name="T29" fmla="*/ 21 h 22"/>
                    <a:gd name="T30" fmla="*/ 0 w 38"/>
                    <a:gd name="T31" fmla="*/ 17 h 22"/>
                    <a:gd name="T32" fmla="*/ 0 w 38"/>
                    <a:gd name="T33" fmla="*/ 17 h 22"/>
                    <a:gd name="T34" fmla="*/ 0 w 38"/>
                    <a:gd name="T35" fmla="*/ 12 h 22"/>
                    <a:gd name="T36" fmla="*/ 0 w 38"/>
                    <a:gd name="T37" fmla="*/ 12 h 22"/>
                    <a:gd name="T38" fmla="*/ 1 w 38"/>
                    <a:gd name="T39" fmla="*/ 9 h 22"/>
                    <a:gd name="T40" fmla="*/ 2 w 38"/>
                    <a:gd name="T41" fmla="*/ 7 h 22"/>
                    <a:gd name="T42" fmla="*/ 2 w 38"/>
                    <a:gd name="T4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22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6" y="11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4" name="Freeform 306"/>
                <p:cNvSpPr>
                  <a:spLocks/>
                </p:cNvSpPr>
                <p:nvPr/>
              </p:nvSpPr>
              <p:spPr bwMode="auto">
                <a:xfrm>
                  <a:off x="4023370" y="4210248"/>
                  <a:ext cx="60325" cy="38100"/>
                </a:xfrm>
                <a:custGeom>
                  <a:avLst/>
                  <a:gdLst>
                    <a:gd name="T0" fmla="*/ 2 w 38"/>
                    <a:gd name="T1" fmla="*/ 9 h 24"/>
                    <a:gd name="T2" fmla="*/ 2 w 38"/>
                    <a:gd name="T3" fmla="*/ 9 h 24"/>
                    <a:gd name="T4" fmla="*/ 35 w 38"/>
                    <a:gd name="T5" fmla="*/ 0 h 24"/>
                    <a:gd name="T6" fmla="*/ 35 w 38"/>
                    <a:gd name="T7" fmla="*/ 0 h 24"/>
                    <a:gd name="T8" fmla="*/ 36 w 38"/>
                    <a:gd name="T9" fmla="*/ 1 h 24"/>
                    <a:gd name="T10" fmla="*/ 38 w 38"/>
                    <a:gd name="T11" fmla="*/ 5 h 24"/>
                    <a:gd name="T12" fmla="*/ 38 w 38"/>
                    <a:gd name="T13" fmla="*/ 5 h 24"/>
                    <a:gd name="T14" fmla="*/ 38 w 38"/>
                    <a:gd name="T15" fmla="*/ 8 h 24"/>
                    <a:gd name="T16" fmla="*/ 38 w 38"/>
                    <a:gd name="T17" fmla="*/ 8 h 24"/>
                    <a:gd name="T18" fmla="*/ 36 w 38"/>
                    <a:gd name="T19" fmla="*/ 11 h 24"/>
                    <a:gd name="T20" fmla="*/ 35 w 38"/>
                    <a:gd name="T21" fmla="*/ 13 h 24"/>
                    <a:gd name="T22" fmla="*/ 35 w 38"/>
                    <a:gd name="T23" fmla="*/ 13 h 24"/>
                    <a:gd name="T24" fmla="*/ 2 w 38"/>
                    <a:gd name="T25" fmla="*/ 24 h 24"/>
                    <a:gd name="T26" fmla="*/ 2 w 38"/>
                    <a:gd name="T27" fmla="*/ 24 h 24"/>
                    <a:gd name="T28" fmla="*/ 1 w 38"/>
                    <a:gd name="T29" fmla="*/ 23 h 24"/>
                    <a:gd name="T30" fmla="*/ 0 w 38"/>
                    <a:gd name="T31" fmla="*/ 19 h 24"/>
                    <a:gd name="T32" fmla="*/ 0 w 38"/>
                    <a:gd name="T33" fmla="*/ 19 h 24"/>
                    <a:gd name="T34" fmla="*/ 0 w 38"/>
                    <a:gd name="T35" fmla="*/ 16 h 24"/>
                    <a:gd name="T36" fmla="*/ 0 w 38"/>
                    <a:gd name="T37" fmla="*/ 16 h 24"/>
                    <a:gd name="T38" fmla="*/ 1 w 38"/>
                    <a:gd name="T39" fmla="*/ 11 h 24"/>
                    <a:gd name="T40" fmla="*/ 2 w 38"/>
                    <a:gd name="T41" fmla="*/ 9 h 24"/>
                    <a:gd name="T42" fmla="*/ 2 w 38"/>
                    <a:gd name="T4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24">
                      <a:moveTo>
                        <a:pt x="2" y="9"/>
                      </a:moveTo>
                      <a:lnTo>
                        <a:pt x="2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6" y="11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5" name="Freeform 307"/>
                <p:cNvSpPr>
                  <a:spLocks/>
                </p:cNvSpPr>
                <p:nvPr/>
              </p:nvSpPr>
              <p:spPr bwMode="auto">
                <a:xfrm>
                  <a:off x="4105920" y="3743523"/>
                  <a:ext cx="88900" cy="519113"/>
                </a:xfrm>
                <a:custGeom>
                  <a:avLst/>
                  <a:gdLst>
                    <a:gd name="T0" fmla="*/ 5 w 56"/>
                    <a:gd name="T1" fmla="*/ 0 h 327"/>
                    <a:gd name="T2" fmla="*/ 5 w 56"/>
                    <a:gd name="T3" fmla="*/ 0 h 327"/>
                    <a:gd name="T4" fmla="*/ 52 w 56"/>
                    <a:gd name="T5" fmla="*/ 24 h 327"/>
                    <a:gd name="T6" fmla="*/ 52 w 56"/>
                    <a:gd name="T7" fmla="*/ 24 h 327"/>
                    <a:gd name="T8" fmla="*/ 55 w 56"/>
                    <a:gd name="T9" fmla="*/ 25 h 327"/>
                    <a:gd name="T10" fmla="*/ 56 w 56"/>
                    <a:gd name="T11" fmla="*/ 27 h 327"/>
                    <a:gd name="T12" fmla="*/ 56 w 56"/>
                    <a:gd name="T13" fmla="*/ 30 h 327"/>
                    <a:gd name="T14" fmla="*/ 56 w 56"/>
                    <a:gd name="T15" fmla="*/ 30 h 327"/>
                    <a:gd name="T16" fmla="*/ 55 w 56"/>
                    <a:gd name="T17" fmla="*/ 167 h 327"/>
                    <a:gd name="T18" fmla="*/ 55 w 56"/>
                    <a:gd name="T19" fmla="*/ 167 h 327"/>
                    <a:gd name="T20" fmla="*/ 55 w 56"/>
                    <a:gd name="T21" fmla="*/ 303 h 327"/>
                    <a:gd name="T22" fmla="*/ 55 w 56"/>
                    <a:gd name="T23" fmla="*/ 303 h 327"/>
                    <a:gd name="T24" fmla="*/ 53 w 56"/>
                    <a:gd name="T25" fmla="*/ 306 h 327"/>
                    <a:gd name="T26" fmla="*/ 53 w 56"/>
                    <a:gd name="T27" fmla="*/ 308 h 327"/>
                    <a:gd name="T28" fmla="*/ 50 w 56"/>
                    <a:gd name="T29" fmla="*/ 310 h 327"/>
                    <a:gd name="T30" fmla="*/ 50 w 56"/>
                    <a:gd name="T31" fmla="*/ 310 h 327"/>
                    <a:gd name="T32" fmla="*/ 3 w 56"/>
                    <a:gd name="T33" fmla="*/ 327 h 327"/>
                    <a:gd name="T34" fmla="*/ 3 w 56"/>
                    <a:gd name="T35" fmla="*/ 327 h 327"/>
                    <a:gd name="T36" fmla="*/ 2 w 56"/>
                    <a:gd name="T37" fmla="*/ 327 h 327"/>
                    <a:gd name="T38" fmla="*/ 1 w 56"/>
                    <a:gd name="T39" fmla="*/ 327 h 327"/>
                    <a:gd name="T40" fmla="*/ 0 w 56"/>
                    <a:gd name="T41" fmla="*/ 325 h 327"/>
                    <a:gd name="T42" fmla="*/ 0 w 56"/>
                    <a:gd name="T43" fmla="*/ 322 h 327"/>
                    <a:gd name="T44" fmla="*/ 0 w 56"/>
                    <a:gd name="T45" fmla="*/ 322 h 327"/>
                    <a:gd name="T46" fmla="*/ 1 w 56"/>
                    <a:gd name="T47" fmla="*/ 164 h 327"/>
                    <a:gd name="T48" fmla="*/ 1 w 56"/>
                    <a:gd name="T49" fmla="*/ 164 h 327"/>
                    <a:gd name="T50" fmla="*/ 2 w 56"/>
                    <a:gd name="T51" fmla="*/ 4 h 327"/>
                    <a:gd name="T52" fmla="*/ 2 w 56"/>
                    <a:gd name="T53" fmla="*/ 4 h 327"/>
                    <a:gd name="T54" fmla="*/ 2 w 56"/>
                    <a:gd name="T55" fmla="*/ 1 h 327"/>
                    <a:gd name="T56" fmla="*/ 3 w 56"/>
                    <a:gd name="T57" fmla="*/ 0 h 327"/>
                    <a:gd name="T58" fmla="*/ 4 w 56"/>
                    <a:gd name="T59" fmla="*/ 0 h 327"/>
                    <a:gd name="T60" fmla="*/ 5 w 56"/>
                    <a:gd name="T61" fmla="*/ 0 h 327"/>
                    <a:gd name="T62" fmla="*/ 5 w 56"/>
                    <a:gd name="T63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6" h="32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2" y="24"/>
                      </a:lnTo>
                      <a:lnTo>
                        <a:pt x="52" y="24"/>
                      </a:lnTo>
                      <a:lnTo>
                        <a:pt x="55" y="25"/>
                      </a:lnTo>
                      <a:lnTo>
                        <a:pt x="56" y="27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5" y="167"/>
                      </a:lnTo>
                      <a:lnTo>
                        <a:pt x="55" y="167"/>
                      </a:lnTo>
                      <a:lnTo>
                        <a:pt x="55" y="303"/>
                      </a:lnTo>
                      <a:lnTo>
                        <a:pt x="55" y="303"/>
                      </a:lnTo>
                      <a:lnTo>
                        <a:pt x="53" y="306"/>
                      </a:lnTo>
                      <a:lnTo>
                        <a:pt x="53" y="308"/>
                      </a:lnTo>
                      <a:lnTo>
                        <a:pt x="50" y="310"/>
                      </a:lnTo>
                      <a:lnTo>
                        <a:pt x="50" y="310"/>
                      </a:lnTo>
                      <a:lnTo>
                        <a:pt x="3" y="327"/>
                      </a:lnTo>
                      <a:lnTo>
                        <a:pt x="3" y="327"/>
                      </a:lnTo>
                      <a:lnTo>
                        <a:pt x="2" y="327"/>
                      </a:lnTo>
                      <a:lnTo>
                        <a:pt x="1" y="327"/>
                      </a:lnTo>
                      <a:lnTo>
                        <a:pt x="0" y="325"/>
                      </a:lnTo>
                      <a:lnTo>
                        <a:pt x="0" y="322"/>
                      </a:lnTo>
                      <a:lnTo>
                        <a:pt x="0" y="322"/>
                      </a:lnTo>
                      <a:lnTo>
                        <a:pt x="1" y="164"/>
                      </a:lnTo>
                      <a:lnTo>
                        <a:pt x="1" y="16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6" name="Freeform 308"/>
                <p:cNvSpPr>
                  <a:spLocks/>
                </p:cNvSpPr>
                <p:nvPr/>
              </p:nvSpPr>
              <p:spPr bwMode="auto">
                <a:xfrm>
                  <a:off x="4121795" y="3792735"/>
                  <a:ext cx="57150" cy="84138"/>
                </a:xfrm>
                <a:custGeom>
                  <a:avLst/>
                  <a:gdLst>
                    <a:gd name="T0" fmla="*/ 2 w 36"/>
                    <a:gd name="T1" fmla="*/ 0 h 53"/>
                    <a:gd name="T2" fmla="*/ 2 w 36"/>
                    <a:gd name="T3" fmla="*/ 0 h 53"/>
                    <a:gd name="T4" fmla="*/ 35 w 36"/>
                    <a:gd name="T5" fmla="*/ 14 h 53"/>
                    <a:gd name="T6" fmla="*/ 35 w 36"/>
                    <a:gd name="T7" fmla="*/ 14 h 53"/>
                    <a:gd name="T8" fmla="*/ 36 w 36"/>
                    <a:gd name="T9" fmla="*/ 16 h 53"/>
                    <a:gd name="T10" fmla="*/ 36 w 36"/>
                    <a:gd name="T11" fmla="*/ 19 h 53"/>
                    <a:gd name="T12" fmla="*/ 36 w 36"/>
                    <a:gd name="T13" fmla="*/ 19 h 53"/>
                    <a:gd name="T14" fmla="*/ 36 w 36"/>
                    <a:gd name="T15" fmla="*/ 49 h 53"/>
                    <a:gd name="T16" fmla="*/ 36 w 36"/>
                    <a:gd name="T17" fmla="*/ 49 h 53"/>
                    <a:gd name="T18" fmla="*/ 36 w 36"/>
                    <a:gd name="T19" fmla="*/ 52 h 53"/>
                    <a:gd name="T20" fmla="*/ 35 w 36"/>
                    <a:gd name="T21" fmla="*/ 53 h 53"/>
                    <a:gd name="T22" fmla="*/ 35 w 36"/>
                    <a:gd name="T23" fmla="*/ 53 h 53"/>
                    <a:gd name="T24" fmla="*/ 2 w 36"/>
                    <a:gd name="T25" fmla="*/ 41 h 53"/>
                    <a:gd name="T26" fmla="*/ 2 w 36"/>
                    <a:gd name="T27" fmla="*/ 41 h 53"/>
                    <a:gd name="T28" fmla="*/ 0 w 36"/>
                    <a:gd name="T29" fmla="*/ 40 h 53"/>
                    <a:gd name="T30" fmla="*/ 0 w 36"/>
                    <a:gd name="T31" fmla="*/ 37 h 53"/>
                    <a:gd name="T32" fmla="*/ 0 w 36"/>
                    <a:gd name="T33" fmla="*/ 37 h 53"/>
                    <a:gd name="T34" fmla="*/ 0 w 36"/>
                    <a:gd name="T35" fmla="*/ 4 h 53"/>
                    <a:gd name="T36" fmla="*/ 0 w 36"/>
                    <a:gd name="T37" fmla="*/ 4 h 53"/>
                    <a:gd name="T38" fmla="*/ 1 w 36"/>
                    <a:gd name="T39" fmla="*/ 1 h 53"/>
                    <a:gd name="T40" fmla="*/ 2 w 36"/>
                    <a:gd name="T41" fmla="*/ 0 h 53"/>
                    <a:gd name="T42" fmla="*/ 2 w 36"/>
                    <a:gd name="T4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5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6" y="16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49"/>
                      </a:lnTo>
                      <a:lnTo>
                        <a:pt x="36" y="49"/>
                      </a:lnTo>
                      <a:lnTo>
                        <a:pt x="36" y="52"/>
                      </a:lnTo>
                      <a:lnTo>
                        <a:pt x="35" y="53"/>
                      </a:lnTo>
                      <a:lnTo>
                        <a:pt x="35" y="53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7" name="Freeform 309"/>
                <p:cNvSpPr>
                  <a:spLocks/>
                </p:cNvSpPr>
                <p:nvPr/>
              </p:nvSpPr>
              <p:spPr bwMode="auto">
                <a:xfrm>
                  <a:off x="4121795" y="3883223"/>
                  <a:ext cx="57150" cy="74613"/>
                </a:xfrm>
                <a:custGeom>
                  <a:avLst/>
                  <a:gdLst>
                    <a:gd name="T0" fmla="*/ 1 w 36"/>
                    <a:gd name="T1" fmla="*/ 0 h 47"/>
                    <a:gd name="T2" fmla="*/ 1 w 36"/>
                    <a:gd name="T3" fmla="*/ 0 h 47"/>
                    <a:gd name="T4" fmla="*/ 35 w 36"/>
                    <a:gd name="T5" fmla="*/ 9 h 47"/>
                    <a:gd name="T6" fmla="*/ 35 w 36"/>
                    <a:gd name="T7" fmla="*/ 9 h 47"/>
                    <a:gd name="T8" fmla="*/ 36 w 36"/>
                    <a:gd name="T9" fmla="*/ 10 h 47"/>
                    <a:gd name="T10" fmla="*/ 36 w 36"/>
                    <a:gd name="T11" fmla="*/ 14 h 47"/>
                    <a:gd name="T12" fmla="*/ 36 w 36"/>
                    <a:gd name="T13" fmla="*/ 14 h 47"/>
                    <a:gd name="T14" fmla="*/ 36 w 36"/>
                    <a:gd name="T15" fmla="*/ 44 h 47"/>
                    <a:gd name="T16" fmla="*/ 36 w 36"/>
                    <a:gd name="T17" fmla="*/ 44 h 47"/>
                    <a:gd name="T18" fmla="*/ 35 w 36"/>
                    <a:gd name="T19" fmla="*/ 46 h 47"/>
                    <a:gd name="T20" fmla="*/ 34 w 36"/>
                    <a:gd name="T21" fmla="*/ 47 h 47"/>
                    <a:gd name="T22" fmla="*/ 34 w 36"/>
                    <a:gd name="T23" fmla="*/ 47 h 47"/>
                    <a:gd name="T24" fmla="*/ 1 w 36"/>
                    <a:gd name="T25" fmla="*/ 42 h 47"/>
                    <a:gd name="T26" fmla="*/ 1 w 36"/>
                    <a:gd name="T27" fmla="*/ 42 h 47"/>
                    <a:gd name="T28" fmla="*/ 0 w 36"/>
                    <a:gd name="T29" fmla="*/ 41 h 47"/>
                    <a:gd name="T30" fmla="*/ 0 w 36"/>
                    <a:gd name="T31" fmla="*/ 38 h 47"/>
                    <a:gd name="T32" fmla="*/ 0 w 36"/>
                    <a:gd name="T33" fmla="*/ 38 h 47"/>
                    <a:gd name="T34" fmla="*/ 0 w 36"/>
                    <a:gd name="T35" fmla="*/ 4 h 47"/>
                    <a:gd name="T36" fmla="*/ 0 w 36"/>
                    <a:gd name="T37" fmla="*/ 4 h 47"/>
                    <a:gd name="T38" fmla="*/ 0 w 36"/>
                    <a:gd name="T39" fmla="*/ 1 h 47"/>
                    <a:gd name="T40" fmla="*/ 1 w 36"/>
                    <a:gd name="T41" fmla="*/ 0 h 47"/>
                    <a:gd name="T42" fmla="*/ 1 w 36"/>
                    <a:gd name="T4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9"/>
                      </a:lnTo>
                      <a:lnTo>
                        <a:pt x="35" y="9"/>
                      </a:lnTo>
                      <a:lnTo>
                        <a:pt x="36" y="10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5" y="46"/>
                      </a:lnTo>
                      <a:lnTo>
                        <a:pt x="34" y="47"/>
                      </a:lnTo>
                      <a:lnTo>
                        <a:pt x="34" y="47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0" y="41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8" name="Freeform 310"/>
                <p:cNvSpPr>
                  <a:spLocks/>
                </p:cNvSpPr>
                <p:nvPr/>
              </p:nvSpPr>
              <p:spPr bwMode="auto">
                <a:xfrm>
                  <a:off x="4120208" y="3973710"/>
                  <a:ext cx="58738" cy="66675"/>
                </a:xfrm>
                <a:custGeom>
                  <a:avLst/>
                  <a:gdLst>
                    <a:gd name="T0" fmla="*/ 2 w 37"/>
                    <a:gd name="T1" fmla="*/ 0 h 42"/>
                    <a:gd name="T2" fmla="*/ 2 w 37"/>
                    <a:gd name="T3" fmla="*/ 0 h 42"/>
                    <a:gd name="T4" fmla="*/ 35 w 37"/>
                    <a:gd name="T5" fmla="*/ 4 h 42"/>
                    <a:gd name="T6" fmla="*/ 35 w 37"/>
                    <a:gd name="T7" fmla="*/ 4 h 42"/>
                    <a:gd name="T8" fmla="*/ 36 w 37"/>
                    <a:gd name="T9" fmla="*/ 6 h 42"/>
                    <a:gd name="T10" fmla="*/ 37 w 37"/>
                    <a:gd name="T11" fmla="*/ 8 h 42"/>
                    <a:gd name="T12" fmla="*/ 37 w 37"/>
                    <a:gd name="T13" fmla="*/ 8 h 42"/>
                    <a:gd name="T14" fmla="*/ 37 w 37"/>
                    <a:gd name="T15" fmla="*/ 38 h 42"/>
                    <a:gd name="T16" fmla="*/ 37 w 37"/>
                    <a:gd name="T17" fmla="*/ 38 h 42"/>
                    <a:gd name="T18" fmla="*/ 36 w 37"/>
                    <a:gd name="T19" fmla="*/ 41 h 42"/>
                    <a:gd name="T20" fmla="*/ 35 w 37"/>
                    <a:gd name="T21" fmla="*/ 42 h 42"/>
                    <a:gd name="T22" fmla="*/ 35 w 37"/>
                    <a:gd name="T23" fmla="*/ 42 h 42"/>
                    <a:gd name="T24" fmla="*/ 2 w 37"/>
                    <a:gd name="T25" fmla="*/ 42 h 42"/>
                    <a:gd name="T26" fmla="*/ 2 w 37"/>
                    <a:gd name="T27" fmla="*/ 42 h 42"/>
                    <a:gd name="T28" fmla="*/ 1 w 37"/>
                    <a:gd name="T29" fmla="*/ 40 h 42"/>
                    <a:gd name="T30" fmla="*/ 0 w 37"/>
                    <a:gd name="T31" fmla="*/ 37 h 42"/>
                    <a:gd name="T32" fmla="*/ 0 w 37"/>
                    <a:gd name="T33" fmla="*/ 37 h 42"/>
                    <a:gd name="T34" fmla="*/ 1 w 37"/>
                    <a:gd name="T35" fmla="*/ 5 h 42"/>
                    <a:gd name="T36" fmla="*/ 1 w 37"/>
                    <a:gd name="T37" fmla="*/ 5 h 42"/>
                    <a:gd name="T38" fmla="*/ 1 w 37"/>
                    <a:gd name="T39" fmla="*/ 2 h 42"/>
                    <a:gd name="T40" fmla="*/ 2 w 37"/>
                    <a:gd name="T41" fmla="*/ 0 h 42"/>
                    <a:gd name="T42" fmla="*/ 2 w 37"/>
                    <a:gd name="T4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6" y="6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38"/>
                      </a:lnTo>
                      <a:lnTo>
                        <a:pt x="37" y="38"/>
                      </a:lnTo>
                      <a:lnTo>
                        <a:pt x="36" y="41"/>
                      </a:lnTo>
                      <a:lnTo>
                        <a:pt x="35" y="42"/>
                      </a:lnTo>
                      <a:lnTo>
                        <a:pt x="35" y="42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9" name="Freeform 311"/>
                <p:cNvSpPr>
                  <a:spLocks/>
                </p:cNvSpPr>
                <p:nvPr/>
              </p:nvSpPr>
              <p:spPr bwMode="auto">
                <a:xfrm>
                  <a:off x="4120208" y="4062610"/>
                  <a:ext cx="58738" cy="68263"/>
                </a:xfrm>
                <a:custGeom>
                  <a:avLst/>
                  <a:gdLst>
                    <a:gd name="T0" fmla="*/ 2 w 37"/>
                    <a:gd name="T1" fmla="*/ 1 h 43"/>
                    <a:gd name="T2" fmla="*/ 2 w 37"/>
                    <a:gd name="T3" fmla="*/ 1 h 43"/>
                    <a:gd name="T4" fmla="*/ 35 w 37"/>
                    <a:gd name="T5" fmla="*/ 0 h 43"/>
                    <a:gd name="T6" fmla="*/ 35 w 37"/>
                    <a:gd name="T7" fmla="*/ 0 h 43"/>
                    <a:gd name="T8" fmla="*/ 36 w 37"/>
                    <a:gd name="T9" fmla="*/ 1 h 43"/>
                    <a:gd name="T10" fmla="*/ 37 w 37"/>
                    <a:gd name="T11" fmla="*/ 4 h 43"/>
                    <a:gd name="T12" fmla="*/ 37 w 37"/>
                    <a:gd name="T13" fmla="*/ 4 h 43"/>
                    <a:gd name="T14" fmla="*/ 36 w 37"/>
                    <a:gd name="T15" fmla="*/ 33 h 43"/>
                    <a:gd name="T16" fmla="*/ 36 w 37"/>
                    <a:gd name="T17" fmla="*/ 33 h 43"/>
                    <a:gd name="T18" fmla="*/ 36 w 37"/>
                    <a:gd name="T19" fmla="*/ 36 h 43"/>
                    <a:gd name="T20" fmla="*/ 35 w 37"/>
                    <a:gd name="T21" fmla="*/ 37 h 43"/>
                    <a:gd name="T22" fmla="*/ 35 w 37"/>
                    <a:gd name="T23" fmla="*/ 37 h 43"/>
                    <a:gd name="T24" fmla="*/ 2 w 37"/>
                    <a:gd name="T25" fmla="*/ 43 h 43"/>
                    <a:gd name="T26" fmla="*/ 2 w 37"/>
                    <a:gd name="T27" fmla="*/ 43 h 43"/>
                    <a:gd name="T28" fmla="*/ 1 w 37"/>
                    <a:gd name="T29" fmla="*/ 42 h 43"/>
                    <a:gd name="T30" fmla="*/ 0 w 37"/>
                    <a:gd name="T31" fmla="*/ 39 h 43"/>
                    <a:gd name="T32" fmla="*/ 0 w 37"/>
                    <a:gd name="T33" fmla="*/ 39 h 43"/>
                    <a:gd name="T34" fmla="*/ 0 w 37"/>
                    <a:gd name="T35" fmla="*/ 6 h 43"/>
                    <a:gd name="T36" fmla="*/ 0 w 37"/>
                    <a:gd name="T37" fmla="*/ 6 h 43"/>
                    <a:gd name="T38" fmla="*/ 1 w 37"/>
                    <a:gd name="T39" fmla="*/ 2 h 43"/>
                    <a:gd name="T40" fmla="*/ 2 w 37"/>
                    <a:gd name="T41" fmla="*/ 1 h 43"/>
                    <a:gd name="T42" fmla="*/ 2 w 37"/>
                    <a:gd name="T43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3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33"/>
                      </a:lnTo>
                      <a:lnTo>
                        <a:pt x="36" y="33"/>
                      </a:lnTo>
                      <a:lnTo>
                        <a:pt x="36" y="36"/>
                      </a:lnTo>
                      <a:lnTo>
                        <a:pt x="35" y="37"/>
                      </a:lnTo>
                      <a:lnTo>
                        <a:pt x="35" y="37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1" y="42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30" name="Freeform 312"/>
                <p:cNvSpPr>
                  <a:spLocks/>
                </p:cNvSpPr>
                <p:nvPr/>
              </p:nvSpPr>
              <p:spPr bwMode="auto">
                <a:xfrm>
                  <a:off x="4120208" y="4154685"/>
                  <a:ext cx="57150" cy="31750"/>
                </a:xfrm>
                <a:custGeom>
                  <a:avLst/>
                  <a:gdLst>
                    <a:gd name="T0" fmla="*/ 1 w 36"/>
                    <a:gd name="T1" fmla="*/ 8 h 20"/>
                    <a:gd name="T2" fmla="*/ 1 w 36"/>
                    <a:gd name="T3" fmla="*/ 8 h 20"/>
                    <a:gd name="T4" fmla="*/ 35 w 36"/>
                    <a:gd name="T5" fmla="*/ 0 h 20"/>
                    <a:gd name="T6" fmla="*/ 35 w 36"/>
                    <a:gd name="T7" fmla="*/ 0 h 20"/>
                    <a:gd name="T8" fmla="*/ 36 w 36"/>
                    <a:gd name="T9" fmla="*/ 1 h 20"/>
                    <a:gd name="T10" fmla="*/ 36 w 36"/>
                    <a:gd name="T11" fmla="*/ 3 h 20"/>
                    <a:gd name="T12" fmla="*/ 36 w 36"/>
                    <a:gd name="T13" fmla="*/ 3 h 20"/>
                    <a:gd name="T14" fmla="*/ 36 w 36"/>
                    <a:gd name="T15" fmla="*/ 7 h 20"/>
                    <a:gd name="T16" fmla="*/ 36 w 36"/>
                    <a:gd name="T17" fmla="*/ 7 h 20"/>
                    <a:gd name="T18" fmla="*/ 36 w 36"/>
                    <a:gd name="T19" fmla="*/ 10 h 20"/>
                    <a:gd name="T20" fmla="*/ 35 w 36"/>
                    <a:gd name="T21" fmla="*/ 11 h 20"/>
                    <a:gd name="T22" fmla="*/ 35 w 36"/>
                    <a:gd name="T23" fmla="*/ 11 h 20"/>
                    <a:gd name="T24" fmla="*/ 1 w 36"/>
                    <a:gd name="T25" fmla="*/ 20 h 20"/>
                    <a:gd name="T26" fmla="*/ 1 w 36"/>
                    <a:gd name="T27" fmla="*/ 20 h 20"/>
                    <a:gd name="T28" fmla="*/ 0 w 36"/>
                    <a:gd name="T29" fmla="*/ 18 h 20"/>
                    <a:gd name="T30" fmla="*/ 0 w 36"/>
                    <a:gd name="T31" fmla="*/ 16 h 20"/>
                    <a:gd name="T32" fmla="*/ 0 w 36"/>
                    <a:gd name="T33" fmla="*/ 16 h 20"/>
                    <a:gd name="T34" fmla="*/ 0 w 36"/>
                    <a:gd name="T35" fmla="*/ 12 h 20"/>
                    <a:gd name="T36" fmla="*/ 0 w 36"/>
                    <a:gd name="T37" fmla="*/ 12 h 20"/>
                    <a:gd name="T38" fmla="*/ 0 w 36"/>
                    <a:gd name="T39" fmla="*/ 9 h 20"/>
                    <a:gd name="T40" fmla="*/ 1 w 36"/>
                    <a:gd name="T41" fmla="*/ 8 h 20"/>
                    <a:gd name="T42" fmla="*/ 1 w 36"/>
                    <a:gd name="T43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0">
                      <a:moveTo>
                        <a:pt x="1" y="8"/>
                      </a:moveTo>
                      <a:lnTo>
                        <a:pt x="1" y="8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7"/>
                      </a:lnTo>
                      <a:lnTo>
                        <a:pt x="36" y="7"/>
                      </a:lnTo>
                      <a:lnTo>
                        <a:pt x="36" y="10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31" name="Freeform 313"/>
                <p:cNvSpPr>
                  <a:spLocks/>
                </p:cNvSpPr>
                <p:nvPr/>
              </p:nvSpPr>
              <p:spPr bwMode="auto">
                <a:xfrm>
                  <a:off x="4120208" y="4184848"/>
                  <a:ext cx="57150" cy="33338"/>
                </a:xfrm>
                <a:custGeom>
                  <a:avLst/>
                  <a:gdLst>
                    <a:gd name="T0" fmla="*/ 1 w 36"/>
                    <a:gd name="T1" fmla="*/ 9 h 21"/>
                    <a:gd name="T2" fmla="*/ 1 w 36"/>
                    <a:gd name="T3" fmla="*/ 9 h 21"/>
                    <a:gd name="T4" fmla="*/ 35 w 36"/>
                    <a:gd name="T5" fmla="*/ 0 h 21"/>
                    <a:gd name="T6" fmla="*/ 35 w 36"/>
                    <a:gd name="T7" fmla="*/ 0 h 21"/>
                    <a:gd name="T8" fmla="*/ 36 w 36"/>
                    <a:gd name="T9" fmla="*/ 1 h 21"/>
                    <a:gd name="T10" fmla="*/ 36 w 36"/>
                    <a:gd name="T11" fmla="*/ 3 h 21"/>
                    <a:gd name="T12" fmla="*/ 36 w 36"/>
                    <a:gd name="T13" fmla="*/ 3 h 21"/>
                    <a:gd name="T14" fmla="*/ 36 w 36"/>
                    <a:gd name="T15" fmla="*/ 6 h 21"/>
                    <a:gd name="T16" fmla="*/ 36 w 36"/>
                    <a:gd name="T17" fmla="*/ 6 h 21"/>
                    <a:gd name="T18" fmla="*/ 36 w 36"/>
                    <a:gd name="T19" fmla="*/ 10 h 21"/>
                    <a:gd name="T20" fmla="*/ 35 w 36"/>
                    <a:gd name="T21" fmla="*/ 11 h 21"/>
                    <a:gd name="T22" fmla="*/ 35 w 36"/>
                    <a:gd name="T23" fmla="*/ 11 h 21"/>
                    <a:gd name="T24" fmla="*/ 1 w 36"/>
                    <a:gd name="T25" fmla="*/ 21 h 21"/>
                    <a:gd name="T26" fmla="*/ 1 w 36"/>
                    <a:gd name="T27" fmla="*/ 21 h 21"/>
                    <a:gd name="T28" fmla="*/ 0 w 36"/>
                    <a:gd name="T29" fmla="*/ 20 h 21"/>
                    <a:gd name="T30" fmla="*/ 0 w 36"/>
                    <a:gd name="T31" fmla="*/ 17 h 21"/>
                    <a:gd name="T32" fmla="*/ 0 w 36"/>
                    <a:gd name="T33" fmla="*/ 17 h 21"/>
                    <a:gd name="T34" fmla="*/ 0 w 36"/>
                    <a:gd name="T35" fmla="*/ 14 h 21"/>
                    <a:gd name="T36" fmla="*/ 0 w 36"/>
                    <a:gd name="T37" fmla="*/ 14 h 21"/>
                    <a:gd name="T38" fmla="*/ 0 w 36"/>
                    <a:gd name="T39" fmla="*/ 11 h 21"/>
                    <a:gd name="T40" fmla="*/ 1 w 36"/>
                    <a:gd name="T41" fmla="*/ 9 h 21"/>
                    <a:gd name="T42" fmla="*/ 1 w 36"/>
                    <a:gd name="T4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1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10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32" name="Freeform 314"/>
                <p:cNvSpPr>
                  <a:spLocks/>
                </p:cNvSpPr>
                <p:nvPr/>
              </p:nvSpPr>
              <p:spPr bwMode="auto">
                <a:xfrm>
                  <a:off x="4202758" y="3792735"/>
                  <a:ext cx="85725" cy="433388"/>
                </a:xfrm>
                <a:custGeom>
                  <a:avLst/>
                  <a:gdLst>
                    <a:gd name="T0" fmla="*/ 4 w 54"/>
                    <a:gd name="T1" fmla="*/ 0 h 273"/>
                    <a:gd name="T2" fmla="*/ 4 w 54"/>
                    <a:gd name="T3" fmla="*/ 0 h 273"/>
                    <a:gd name="T4" fmla="*/ 51 w 54"/>
                    <a:gd name="T5" fmla="*/ 24 h 273"/>
                    <a:gd name="T6" fmla="*/ 51 w 54"/>
                    <a:gd name="T7" fmla="*/ 24 h 273"/>
                    <a:gd name="T8" fmla="*/ 53 w 54"/>
                    <a:gd name="T9" fmla="*/ 26 h 273"/>
                    <a:gd name="T10" fmla="*/ 54 w 54"/>
                    <a:gd name="T11" fmla="*/ 27 h 273"/>
                    <a:gd name="T12" fmla="*/ 54 w 54"/>
                    <a:gd name="T13" fmla="*/ 29 h 273"/>
                    <a:gd name="T14" fmla="*/ 54 w 54"/>
                    <a:gd name="T15" fmla="*/ 29 h 273"/>
                    <a:gd name="T16" fmla="*/ 54 w 54"/>
                    <a:gd name="T17" fmla="*/ 140 h 273"/>
                    <a:gd name="T18" fmla="*/ 54 w 54"/>
                    <a:gd name="T19" fmla="*/ 140 h 273"/>
                    <a:gd name="T20" fmla="*/ 54 w 54"/>
                    <a:gd name="T21" fmla="*/ 249 h 273"/>
                    <a:gd name="T22" fmla="*/ 54 w 54"/>
                    <a:gd name="T23" fmla="*/ 249 h 273"/>
                    <a:gd name="T24" fmla="*/ 53 w 54"/>
                    <a:gd name="T25" fmla="*/ 252 h 273"/>
                    <a:gd name="T26" fmla="*/ 53 w 54"/>
                    <a:gd name="T27" fmla="*/ 253 h 273"/>
                    <a:gd name="T28" fmla="*/ 50 w 54"/>
                    <a:gd name="T29" fmla="*/ 256 h 273"/>
                    <a:gd name="T30" fmla="*/ 50 w 54"/>
                    <a:gd name="T31" fmla="*/ 256 h 273"/>
                    <a:gd name="T32" fmla="*/ 3 w 54"/>
                    <a:gd name="T33" fmla="*/ 273 h 273"/>
                    <a:gd name="T34" fmla="*/ 3 w 54"/>
                    <a:gd name="T35" fmla="*/ 273 h 273"/>
                    <a:gd name="T36" fmla="*/ 1 w 54"/>
                    <a:gd name="T37" fmla="*/ 273 h 273"/>
                    <a:gd name="T38" fmla="*/ 0 w 54"/>
                    <a:gd name="T39" fmla="*/ 272 h 273"/>
                    <a:gd name="T40" fmla="*/ 0 w 54"/>
                    <a:gd name="T41" fmla="*/ 267 h 273"/>
                    <a:gd name="T42" fmla="*/ 0 w 54"/>
                    <a:gd name="T43" fmla="*/ 267 h 273"/>
                    <a:gd name="T44" fmla="*/ 1 w 54"/>
                    <a:gd name="T45" fmla="*/ 136 h 273"/>
                    <a:gd name="T46" fmla="*/ 1 w 54"/>
                    <a:gd name="T47" fmla="*/ 136 h 273"/>
                    <a:gd name="T48" fmla="*/ 1 w 54"/>
                    <a:gd name="T49" fmla="*/ 4 h 273"/>
                    <a:gd name="T50" fmla="*/ 1 w 54"/>
                    <a:gd name="T51" fmla="*/ 4 h 273"/>
                    <a:gd name="T52" fmla="*/ 1 w 54"/>
                    <a:gd name="T53" fmla="*/ 1 h 273"/>
                    <a:gd name="T54" fmla="*/ 2 w 54"/>
                    <a:gd name="T55" fmla="*/ 0 h 273"/>
                    <a:gd name="T56" fmla="*/ 3 w 54"/>
                    <a:gd name="T57" fmla="*/ 0 h 273"/>
                    <a:gd name="T58" fmla="*/ 4 w 54"/>
                    <a:gd name="T59" fmla="*/ 0 h 273"/>
                    <a:gd name="T60" fmla="*/ 4 w 54"/>
                    <a:gd name="T6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" h="27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51" y="24"/>
                      </a:lnTo>
                      <a:lnTo>
                        <a:pt x="51" y="24"/>
                      </a:lnTo>
                      <a:lnTo>
                        <a:pt x="53" y="26"/>
                      </a:lnTo>
                      <a:lnTo>
                        <a:pt x="54" y="27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4" y="140"/>
                      </a:lnTo>
                      <a:lnTo>
                        <a:pt x="54" y="140"/>
                      </a:lnTo>
                      <a:lnTo>
                        <a:pt x="54" y="249"/>
                      </a:lnTo>
                      <a:lnTo>
                        <a:pt x="54" y="249"/>
                      </a:lnTo>
                      <a:lnTo>
                        <a:pt x="53" y="252"/>
                      </a:lnTo>
                      <a:lnTo>
                        <a:pt x="53" y="253"/>
                      </a:lnTo>
                      <a:lnTo>
                        <a:pt x="50" y="256"/>
                      </a:lnTo>
                      <a:lnTo>
                        <a:pt x="50" y="256"/>
                      </a:lnTo>
                      <a:lnTo>
                        <a:pt x="3" y="273"/>
                      </a:lnTo>
                      <a:lnTo>
                        <a:pt x="3" y="273"/>
                      </a:lnTo>
                      <a:lnTo>
                        <a:pt x="1" y="273"/>
                      </a:lnTo>
                      <a:lnTo>
                        <a:pt x="0" y="272"/>
                      </a:lnTo>
                      <a:lnTo>
                        <a:pt x="0" y="267"/>
                      </a:lnTo>
                      <a:lnTo>
                        <a:pt x="0" y="267"/>
                      </a:lnTo>
                      <a:lnTo>
                        <a:pt x="1" y="136"/>
                      </a:lnTo>
                      <a:lnTo>
                        <a:pt x="1" y="136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33" name="Freeform 315"/>
                <p:cNvSpPr>
                  <a:spLocks/>
                </p:cNvSpPr>
                <p:nvPr/>
              </p:nvSpPr>
              <p:spPr bwMode="auto">
                <a:xfrm>
                  <a:off x="4217045" y="3834010"/>
                  <a:ext cx="58738" cy="73025"/>
                </a:xfrm>
                <a:custGeom>
                  <a:avLst/>
                  <a:gdLst>
                    <a:gd name="T0" fmla="*/ 1 w 37"/>
                    <a:gd name="T1" fmla="*/ 0 h 46"/>
                    <a:gd name="T2" fmla="*/ 1 w 37"/>
                    <a:gd name="T3" fmla="*/ 0 h 46"/>
                    <a:gd name="T4" fmla="*/ 35 w 37"/>
                    <a:gd name="T5" fmla="*/ 14 h 46"/>
                    <a:gd name="T6" fmla="*/ 35 w 37"/>
                    <a:gd name="T7" fmla="*/ 14 h 46"/>
                    <a:gd name="T8" fmla="*/ 36 w 37"/>
                    <a:gd name="T9" fmla="*/ 15 h 46"/>
                    <a:gd name="T10" fmla="*/ 37 w 37"/>
                    <a:gd name="T11" fmla="*/ 19 h 46"/>
                    <a:gd name="T12" fmla="*/ 37 w 37"/>
                    <a:gd name="T13" fmla="*/ 19 h 46"/>
                    <a:gd name="T14" fmla="*/ 37 w 37"/>
                    <a:gd name="T15" fmla="*/ 43 h 46"/>
                    <a:gd name="T16" fmla="*/ 37 w 37"/>
                    <a:gd name="T17" fmla="*/ 43 h 46"/>
                    <a:gd name="T18" fmla="*/ 36 w 37"/>
                    <a:gd name="T19" fmla="*/ 45 h 46"/>
                    <a:gd name="T20" fmla="*/ 35 w 37"/>
                    <a:gd name="T21" fmla="*/ 46 h 46"/>
                    <a:gd name="T22" fmla="*/ 35 w 37"/>
                    <a:gd name="T23" fmla="*/ 46 h 46"/>
                    <a:gd name="T24" fmla="*/ 1 w 37"/>
                    <a:gd name="T25" fmla="*/ 35 h 46"/>
                    <a:gd name="T26" fmla="*/ 1 w 37"/>
                    <a:gd name="T27" fmla="*/ 35 h 46"/>
                    <a:gd name="T28" fmla="*/ 0 w 37"/>
                    <a:gd name="T29" fmla="*/ 33 h 46"/>
                    <a:gd name="T30" fmla="*/ 0 w 37"/>
                    <a:gd name="T31" fmla="*/ 31 h 46"/>
                    <a:gd name="T32" fmla="*/ 0 w 37"/>
                    <a:gd name="T33" fmla="*/ 31 h 46"/>
                    <a:gd name="T34" fmla="*/ 0 w 37"/>
                    <a:gd name="T35" fmla="*/ 3 h 46"/>
                    <a:gd name="T36" fmla="*/ 0 w 37"/>
                    <a:gd name="T37" fmla="*/ 3 h 46"/>
                    <a:gd name="T38" fmla="*/ 0 w 37"/>
                    <a:gd name="T39" fmla="*/ 1 h 46"/>
                    <a:gd name="T40" fmla="*/ 1 w 37"/>
                    <a:gd name="T41" fmla="*/ 0 h 46"/>
                    <a:gd name="T42" fmla="*/ 1 w 37"/>
                    <a:gd name="T4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43"/>
                      </a:lnTo>
                      <a:lnTo>
                        <a:pt x="37" y="43"/>
                      </a:lnTo>
                      <a:lnTo>
                        <a:pt x="36" y="45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34" name="Freeform 316"/>
                <p:cNvSpPr>
                  <a:spLocks/>
                </p:cNvSpPr>
                <p:nvPr/>
              </p:nvSpPr>
              <p:spPr bwMode="auto">
                <a:xfrm>
                  <a:off x="4215458" y="3910210"/>
                  <a:ext cx="60325" cy="61913"/>
                </a:xfrm>
                <a:custGeom>
                  <a:avLst/>
                  <a:gdLst>
                    <a:gd name="T0" fmla="*/ 2 w 38"/>
                    <a:gd name="T1" fmla="*/ 0 h 39"/>
                    <a:gd name="T2" fmla="*/ 2 w 38"/>
                    <a:gd name="T3" fmla="*/ 0 h 39"/>
                    <a:gd name="T4" fmla="*/ 36 w 38"/>
                    <a:gd name="T5" fmla="*/ 9 h 39"/>
                    <a:gd name="T6" fmla="*/ 36 w 38"/>
                    <a:gd name="T7" fmla="*/ 9 h 39"/>
                    <a:gd name="T8" fmla="*/ 37 w 38"/>
                    <a:gd name="T9" fmla="*/ 10 h 39"/>
                    <a:gd name="T10" fmla="*/ 38 w 38"/>
                    <a:gd name="T11" fmla="*/ 12 h 39"/>
                    <a:gd name="T12" fmla="*/ 38 w 38"/>
                    <a:gd name="T13" fmla="*/ 12 h 39"/>
                    <a:gd name="T14" fmla="*/ 37 w 38"/>
                    <a:gd name="T15" fmla="*/ 36 h 39"/>
                    <a:gd name="T16" fmla="*/ 37 w 38"/>
                    <a:gd name="T17" fmla="*/ 36 h 39"/>
                    <a:gd name="T18" fmla="*/ 37 w 38"/>
                    <a:gd name="T19" fmla="*/ 39 h 39"/>
                    <a:gd name="T20" fmla="*/ 36 w 38"/>
                    <a:gd name="T21" fmla="*/ 39 h 39"/>
                    <a:gd name="T22" fmla="*/ 36 w 38"/>
                    <a:gd name="T23" fmla="*/ 39 h 39"/>
                    <a:gd name="T24" fmla="*/ 2 w 38"/>
                    <a:gd name="T25" fmla="*/ 34 h 39"/>
                    <a:gd name="T26" fmla="*/ 2 w 38"/>
                    <a:gd name="T27" fmla="*/ 34 h 39"/>
                    <a:gd name="T28" fmla="*/ 1 w 38"/>
                    <a:gd name="T29" fmla="*/ 33 h 39"/>
                    <a:gd name="T30" fmla="*/ 0 w 38"/>
                    <a:gd name="T31" fmla="*/ 30 h 39"/>
                    <a:gd name="T32" fmla="*/ 0 w 38"/>
                    <a:gd name="T33" fmla="*/ 30 h 39"/>
                    <a:gd name="T34" fmla="*/ 0 w 38"/>
                    <a:gd name="T35" fmla="*/ 3 h 39"/>
                    <a:gd name="T36" fmla="*/ 0 w 38"/>
                    <a:gd name="T37" fmla="*/ 3 h 39"/>
                    <a:gd name="T38" fmla="*/ 1 w 38"/>
                    <a:gd name="T39" fmla="*/ 0 h 39"/>
                    <a:gd name="T40" fmla="*/ 2 w 38"/>
                    <a:gd name="T41" fmla="*/ 0 h 39"/>
                    <a:gd name="T42" fmla="*/ 2 w 38"/>
                    <a:gd name="T4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3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7" y="10"/>
                      </a:lnTo>
                      <a:lnTo>
                        <a:pt x="38" y="12"/>
                      </a:lnTo>
                      <a:lnTo>
                        <a:pt x="38" y="12"/>
                      </a:lnTo>
                      <a:lnTo>
                        <a:pt x="37" y="36"/>
                      </a:lnTo>
                      <a:lnTo>
                        <a:pt x="37" y="36"/>
                      </a:lnTo>
                      <a:lnTo>
                        <a:pt x="37" y="39"/>
                      </a:lnTo>
                      <a:lnTo>
                        <a:pt x="36" y="39"/>
                      </a:lnTo>
                      <a:lnTo>
                        <a:pt x="36" y="39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1" y="33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35" name="Freeform 317"/>
                <p:cNvSpPr>
                  <a:spLocks/>
                </p:cNvSpPr>
                <p:nvPr/>
              </p:nvSpPr>
              <p:spPr bwMode="auto">
                <a:xfrm>
                  <a:off x="4215458" y="3984823"/>
                  <a:ext cx="58738" cy="55563"/>
                </a:xfrm>
                <a:custGeom>
                  <a:avLst/>
                  <a:gdLst>
                    <a:gd name="T0" fmla="*/ 2 w 37"/>
                    <a:gd name="T1" fmla="*/ 0 h 35"/>
                    <a:gd name="T2" fmla="*/ 2 w 37"/>
                    <a:gd name="T3" fmla="*/ 0 h 35"/>
                    <a:gd name="T4" fmla="*/ 36 w 37"/>
                    <a:gd name="T5" fmla="*/ 4 h 35"/>
                    <a:gd name="T6" fmla="*/ 36 w 37"/>
                    <a:gd name="T7" fmla="*/ 4 h 35"/>
                    <a:gd name="T8" fmla="*/ 37 w 37"/>
                    <a:gd name="T9" fmla="*/ 5 h 35"/>
                    <a:gd name="T10" fmla="*/ 37 w 37"/>
                    <a:gd name="T11" fmla="*/ 7 h 35"/>
                    <a:gd name="T12" fmla="*/ 37 w 37"/>
                    <a:gd name="T13" fmla="*/ 7 h 35"/>
                    <a:gd name="T14" fmla="*/ 37 w 37"/>
                    <a:gd name="T15" fmla="*/ 32 h 35"/>
                    <a:gd name="T16" fmla="*/ 37 w 37"/>
                    <a:gd name="T17" fmla="*/ 32 h 35"/>
                    <a:gd name="T18" fmla="*/ 37 w 37"/>
                    <a:gd name="T19" fmla="*/ 34 h 35"/>
                    <a:gd name="T20" fmla="*/ 36 w 37"/>
                    <a:gd name="T21" fmla="*/ 35 h 35"/>
                    <a:gd name="T22" fmla="*/ 36 w 37"/>
                    <a:gd name="T23" fmla="*/ 35 h 35"/>
                    <a:gd name="T24" fmla="*/ 2 w 37"/>
                    <a:gd name="T25" fmla="*/ 35 h 35"/>
                    <a:gd name="T26" fmla="*/ 2 w 37"/>
                    <a:gd name="T27" fmla="*/ 35 h 35"/>
                    <a:gd name="T28" fmla="*/ 0 w 37"/>
                    <a:gd name="T29" fmla="*/ 34 h 35"/>
                    <a:gd name="T30" fmla="*/ 0 w 37"/>
                    <a:gd name="T31" fmla="*/ 31 h 35"/>
                    <a:gd name="T32" fmla="*/ 0 w 37"/>
                    <a:gd name="T33" fmla="*/ 31 h 35"/>
                    <a:gd name="T34" fmla="*/ 0 w 37"/>
                    <a:gd name="T35" fmla="*/ 4 h 35"/>
                    <a:gd name="T36" fmla="*/ 0 w 37"/>
                    <a:gd name="T37" fmla="*/ 4 h 35"/>
                    <a:gd name="T38" fmla="*/ 1 w 37"/>
                    <a:gd name="T39" fmla="*/ 1 h 35"/>
                    <a:gd name="T40" fmla="*/ 2 w 37"/>
                    <a:gd name="T41" fmla="*/ 0 h 35"/>
                    <a:gd name="T42" fmla="*/ 2 w 37"/>
                    <a:gd name="T4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7" y="5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6" y="35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36" name="Freeform 318"/>
                <p:cNvSpPr>
                  <a:spLocks/>
                </p:cNvSpPr>
                <p:nvPr/>
              </p:nvSpPr>
              <p:spPr bwMode="auto">
                <a:xfrm>
                  <a:off x="4215458" y="4059435"/>
                  <a:ext cx="58738" cy="55563"/>
                </a:xfrm>
                <a:custGeom>
                  <a:avLst/>
                  <a:gdLst>
                    <a:gd name="T0" fmla="*/ 1 w 37"/>
                    <a:gd name="T1" fmla="*/ 1 h 35"/>
                    <a:gd name="T2" fmla="*/ 1 w 37"/>
                    <a:gd name="T3" fmla="*/ 1 h 35"/>
                    <a:gd name="T4" fmla="*/ 36 w 37"/>
                    <a:gd name="T5" fmla="*/ 0 h 35"/>
                    <a:gd name="T6" fmla="*/ 36 w 37"/>
                    <a:gd name="T7" fmla="*/ 0 h 35"/>
                    <a:gd name="T8" fmla="*/ 37 w 37"/>
                    <a:gd name="T9" fmla="*/ 0 h 35"/>
                    <a:gd name="T10" fmla="*/ 37 w 37"/>
                    <a:gd name="T11" fmla="*/ 3 h 35"/>
                    <a:gd name="T12" fmla="*/ 37 w 37"/>
                    <a:gd name="T13" fmla="*/ 3 h 35"/>
                    <a:gd name="T14" fmla="*/ 37 w 37"/>
                    <a:gd name="T15" fmla="*/ 27 h 35"/>
                    <a:gd name="T16" fmla="*/ 37 w 37"/>
                    <a:gd name="T17" fmla="*/ 27 h 35"/>
                    <a:gd name="T18" fmla="*/ 37 w 37"/>
                    <a:gd name="T19" fmla="*/ 29 h 35"/>
                    <a:gd name="T20" fmla="*/ 36 w 37"/>
                    <a:gd name="T21" fmla="*/ 30 h 35"/>
                    <a:gd name="T22" fmla="*/ 36 w 37"/>
                    <a:gd name="T23" fmla="*/ 30 h 35"/>
                    <a:gd name="T24" fmla="*/ 1 w 37"/>
                    <a:gd name="T25" fmla="*/ 35 h 35"/>
                    <a:gd name="T26" fmla="*/ 1 w 37"/>
                    <a:gd name="T27" fmla="*/ 35 h 35"/>
                    <a:gd name="T28" fmla="*/ 0 w 37"/>
                    <a:gd name="T29" fmla="*/ 34 h 35"/>
                    <a:gd name="T30" fmla="*/ 0 w 37"/>
                    <a:gd name="T31" fmla="*/ 32 h 35"/>
                    <a:gd name="T32" fmla="*/ 0 w 37"/>
                    <a:gd name="T33" fmla="*/ 32 h 35"/>
                    <a:gd name="T34" fmla="*/ 0 w 37"/>
                    <a:gd name="T35" fmla="*/ 5 h 35"/>
                    <a:gd name="T36" fmla="*/ 0 w 37"/>
                    <a:gd name="T37" fmla="*/ 5 h 35"/>
                    <a:gd name="T38" fmla="*/ 0 w 37"/>
                    <a:gd name="T39" fmla="*/ 2 h 35"/>
                    <a:gd name="T40" fmla="*/ 1 w 37"/>
                    <a:gd name="T41" fmla="*/ 1 h 35"/>
                    <a:gd name="T42" fmla="*/ 1 w 37"/>
                    <a:gd name="T43" fmla="*/ 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9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37" name="Freeform 319"/>
                <p:cNvSpPr>
                  <a:spLocks/>
                </p:cNvSpPr>
                <p:nvPr/>
              </p:nvSpPr>
              <p:spPr bwMode="auto">
                <a:xfrm>
                  <a:off x="4215458" y="4134048"/>
                  <a:ext cx="58738" cy="28575"/>
                </a:xfrm>
                <a:custGeom>
                  <a:avLst/>
                  <a:gdLst>
                    <a:gd name="T0" fmla="*/ 1 w 37"/>
                    <a:gd name="T1" fmla="*/ 7 h 18"/>
                    <a:gd name="T2" fmla="*/ 1 w 37"/>
                    <a:gd name="T3" fmla="*/ 7 h 18"/>
                    <a:gd name="T4" fmla="*/ 36 w 37"/>
                    <a:gd name="T5" fmla="*/ 0 h 18"/>
                    <a:gd name="T6" fmla="*/ 36 w 37"/>
                    <a:gd name="T7" fmla="*/ 0 h 18"/>
                    <a:gd name="T8" fmla="*/ 37 w 37"/>
                    <a:gd name="T9" fmla="*/ 1 h 18"/>
                    <a:gd name="T10" fmla="*/ 37 w 37"/>
                    <a:gd name="T11" fmla="*/ 3 h 18"/>
                    <a:gd name="T12" fmla="*/ 37 w 37"/>
                    <a:gd name="T13" fmla="*/ 3 h 18"/>
                    <a:gd name="T14" fmla="*/ 37 w 37"/>
                    <a:gd name="T15" fmla="*/ 5 h 18"/>
                    <a:gd name="T16" fmla="*/ 37 w 37"/>
                    <a:gd name="T17" fmla="*/ 5 h 18"/>
                    <a:gd name="T18" fmla="*/ 37 w 37"/>
                    <a:gd name="T19" fmla="*/ 8 h 18"/>
                    <a:gd name="T20" fmla="*/ 36 w 37"/>
                    <a:gd name="T21" fmla="*/ 9 h 18"/>
                    <a:gd name="T22" fmla="*/ 36 w 37"/>
                    <a:gd name="T23" fmla="*/ 9 h 18"/>
                    <a:gd name="T24" fmla="*/ 1 w 37"/>
                    <a:gd name="T25" fmla="*/ 18 h 18"/>
                    <a:gd name="T26" fmla="*/ 1 w 37"/>
                    <a:gd name="T27" fmla="*/ 18 h 18"/>
                    <a:gd name="T28" fmla="*/ 0 w 37"/>
                    <a:gd name="T29" fmla="*/ 16 h 18"/>
                    <a:gd name="T30" fmla="*/ 0 w 37"/>
                    <a:gd name="T31" fmla="*/ 14 h 18"/>
                    <a:gd name="T32" fmla="*/ 0 w 37"/>
                    <a:gd name="T33" fmla="*/ 14 h 18"/>
                    <a:gd name="T34" fmla="*/ 0 w 37"/>
                    <a:gd name="T35" fmla="*/ 11 h 18"/>
                    <a:gd name="T36" fmla="*/ 0 w 37"/>
                    <a:gd name="T37" fmla="*/ 11 h 18"/>
                    <a:gd name="T38" fmla="*/ 0 w 37"/>
                    <a:gd name="T39" fmla="*/ 8 h 18"/>
                    <a:gd name="T40" fmla="*/ 1 w 37"/>
                    <a:gd name="T41" fmla="*/ 7 h 18"/>
                    <a:gd name="T42" fmla="*/ 1 w 37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8">
                      <a:moveTo>
                        <a:pt x="1" y="7"/>
                      </a:moveTo>
                      <a:lnTo>
                        <a:pt x="1" y="7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8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38" name="Freeform 320"/>
                <p:cNvSpPr>
                  <a:spLocks/>
                </p:cNvSpPr>
                <p:nvPr/>
              </p:nvSpPr>
              <p:spPr bwMode="auto">
                <a:xfrm>
                  <a:off x="4215458" y="4157860"/>
                  <a:ext cx="58738" cy="31750"/>
                </a:xfrm>
                <a:custGeom>
                  <a:avLst/>
                  <a:gdLst>
                    <a:gd name="T0" fmla="*/ 1 w 37"/>
                    <a:gd name="T1" fmla="*/ 10 h 20"/>
                    <a:gd name="T2" fmla="*/ 1 w 37"/>
                    <a:gd name="T3" fmla="*/ 10 h 20"/>
                    <a:gd name="T4" fmla="*/ 36 w 37"/>
                    <a:gd name="T5" fmla="*/ 0 h 20"/>
                    <a:gd name="T6" fmla="*/ 36 w 37"/>
                    <a:gd name="T7" fmla="*/ 0 h 20"/>
                    <a:gd name="T8" fmla="*/ 37 w 37"/>
                    <a:gd name="T9" fmla="*/ 0 h 20"/>
                    <a:gd name="T10" fmla="*/ 37 w 37"/>
                    <a:gd name="T11" fmla="*/ 4 h 20"/>
                    <a:gd name="T12" fmla="*/ 37 w 37"/>
                    <a:gd name="T13" fmla="*/ 4 h 20"/>
                    <a:gd name="T14" fmla="*/ 37 w 37"/>
                    <a:gd name="T15" fmla="*/ 6 h 20"/>
                    <a:gd name="T16" fmla="*/ 37 w 37"/>
                    <a:gd name="T17" fmla="*/ 6 h 20"/>
                    <a:gd name="T18" fmla="*/ 37 w 37"/>
                    <a:gd name="T19" fmla="*/ 8 h 20"/>
                    <a:gd name="T20" fmla="*/ 36 w 37"/>
                    <a:gd name="T21" fmla="*/ 10 h 20"/>
                    <a:gd name="T22" fmla="*/ 36 w 37"/>
                    <a:gd name="T23" fmla="*/ 10 h 20"/>
                    <a:gd name="T24" fmla="*/ 1 w 37"/>
                    <a:gd name="T25" fmla="*/ 20 h 20"/>
                    <a:gd name="T26" fmla="*/ 1 w 37"/>
                    <a:gd name="T27" fmla="*/ 20 h 20"/>
                    <a:gd name="T28" fmla="*/ 0 w 37"/>
                    <a:gd name="T29" fmla="*/ 19 h 20"/>
                    <a:gd name="T30" fmla="*/ 0 w 37"/>
                    <a:gd name="T31" fmla="*/ 16 h 20"/>
                    <a:gd name="T32" fmla="*/ 0 w 37"/>
                    <a:gd name="T33" fmla="*/ 16 h 20"/>
                    <a:gd name="T34" fmla="*/ 0 w 37"/>
                    <a:gd name="T35" fmla="*/ 14 h 20"/>
                    <a:gd name="T36" fmla="*/ 0 w 37"/>
                    <a:gd name="T37" fmla="*/ 14 h 20"/>
                    <a:gd name="T38" fmla="*/ 0 w 37"/>
                    <a:gd name="T39" fmla="*/ 11 h 20"/>
                    <a:gd name="T40" fmla="*/ 1 w 37"/>
                    <a:gd name="T41" fmla="*/ 10 h 20"/>
                    <a:gd name="T42" fmla="*/ 1 w 37"/>
                    <a:gd name="T4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0">
                      <a:moveTo>
                        <a:pt x="1" y="10"/>
                      </a:moveTo>
                      <a:lnTo>
                        <a:pt x="1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6" y="10"/>
                      </a:lnTo>
                      <a:lnTo>
                        <a:pt x="36" y="10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39" name="Freeform 321"/>
                <p:cNvSpPr>
                  <a:spLocks/>
                </p:cNvSpPr>
                <p:nvPr/>
              </p:nvSpPr>
              <p:spPr bwMode="auto">
                <a:xfrm>
                  <a:off x="4298008" y="3840360"/>
                  <a:ext cx="85725" cy="350838"/>
                </a:xfrm>
                <a:custGeom>
                  <a:avLst/>
                  <a:gdLst>
                    <a:gd name="T0" fmla="*/ 4 w 54"/>
                    <a:gd name="T1" fmla="*/ 0 h 221"/>
                    <a:gd name="T2" fmla="*/ 4 w 54"/>
                    <a:gd name="T3" fmla="*/ 0 h 221"/>
                    <a:gd name="T4" fmla="*/ 51 w 54"/>
                    <a:gd name="T5" fmla="*/ 24 h 221"/>
                    <a:gd name="T6" fmla="*/ 51 w 54"/>
                    <a:gd name="T7" fmla="*/ 24 h 221"/>
                    <a:gd name="T8" fmla="*/ 53 w 54"/>
                    <a:gd name="T9" fmla="*/ 26 h 221"/>
                    <a:gd name="T10" fmla="*/ 54 w 54"/>
                    <a:gd name="T11" fmla="*/ 29 h 221"/>
                    <a:gd name="T12" fmla="*/ 54 w 54"/>
                    <a:gd name="T13" fmla="*/ 29 h 221"/>
                    <a:gd name="T14" fmla="*/ 54 w 54"/>
                    <a:gd name="T15" fmla="*/ 114 h 221"/>
                    <a:gd name="T16" fmla="*/ 54 w 54"/>
                    <a:gd name="T17" fmla="*/ 114 h 221"/>
                    <a:gd name="T18" fmla="*/ 54 w 54"/>
                    <a:gd name="T19" fmla="*/ 196 h 221"/>
                    <a:gd name="T20" fmla="*/ 54 w 54"/>
                    <a:gd name="T21" fmla="*/ 196 h 221"/>
                    <a:gd name="T22" fmla="*/ 53 w 54"/>
                    <a:gd name="T23" fmla="*/ 200 h 221"/>
                    <a:gd name="T24" fmla="*/ 52 w 54"/>
                    <a:gd name="T25" fmla="*/ 203 h 221"/>
                    <a:gd name="T26" fmla="*/ 51 w 54"/>
                    <a:gd name="T27" fmla="*/ 204 h 221"/>
                    <a:gd name="T28" fmla="*/ 51 w 54"/>
                    <a:gd name="T29" fmla="*/ 204 h 221"/>
                    <a:gd name="T30" fmla="*/ 4 w 54"/>
                    <a:gd name="T31" fmla="*/ 221 h 221"/>
                    <a:gd name="T32" fmla="*/ 4 w 54"/>
                    <a:gd name="T33" fmla="*/ 221 h 221"/>
                    <a:gd name="T34" fmla="*/ 3 w 54"/>
                    <a:gd name="T35" fmla="*/ 221 h 221"/>
                    <a:gd name="T36" fmla="*/ 1 w 54"/>
                    <a:gd name="T37" fmla="*/ 220 h 221"/>
                    <a:gd name="T38" fmla="*/ 0 w 54"/>
                    <a:gd name="T39" fmla="*/ 215 h 221"/>
                    <a:gd name="T40" fmla="*/ 0 w 54"/>
                    <a:gd name="T41" fmla="*/ 215 h 221"/>
                    <a:gd name="T42" fmla="*/ 0 w 54"/>
                    <a:gd name="T43" fmla="*/ 111 h 221"/>
                    <a:gd name="T44" fmla="*/ 0 w 54"/>
                    <a:gd name="T45" fmla="*/ 111 h 221"/>
                    <a:gd name="T46" fmla="*/ 0 w 54"/>
                    <a:gd name="T47" fmla="*/ 4 h 221"/>
                    <a:gd name="T48" fmla="*/ 0 w 54"/>
                    <a:gd name="T49" fmla="*/ 4 h 221"/>
                    <a:gd name="T50" fmla="*/ 1 w 54"/>
                    <a:gd name="T51" fmla="*/ 2 h 221"/>
                    <a:gd name="T52" fmla="*/ 1 w 54"/>
                    <a:gd name="T53" fmla="*/ 1 h 221"/>
                    <a:gd name="T54" fmla="*/ 3 w 54"/>
                    <a:gd name="T55" fmla="*/ 0 h 221"/>
                    <a:gd name="T56" fmla="*/ 4 w 54"/>
                    <a:gd name="T57" fmla="*/ 0 h 221"/>
                    <a:gd name="T58" fmla="*/ 4 w 54"/>
                    <a:gd name="T5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4" h="22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51" y="24"/>
                      </a:lnTo>
                      <a:lnTo>
                        <a:pt x="51" y="24"/>
                      </a:lnTo>
                      <a:lnTo>
                        <a:pt x="53" y="26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4" y="114"/>
                      </a:lnTo>
                      <a:lnTo>
                        <a:pt x="54" y="114"/>
                      </a:lnTo>
                      <a:lnTo>
                        <a:pt x="54" y="196"/>
                      </a:lnTo>
                      <a:lnTo>
                        <a:pt x="54" y="196"/>
                      </a:lnTo>
                      <a:lnTo>
                        <a:pt x="53" y="200"/>
                      </a:lnTo>
                      <a:lnTo>
                        <a:pt x="52" y="203"/>
                      </a:lnTo>
                      <a:lnTo>
                        <a:pt x="51" y="204"/>
                      </a:lnTo>
                      <a:lnTo>
                        <a:pt x="51" y="204"/>
                      </a:lnTo>
                      <a:lnTo>
                        <a:pt x="4" y="221"/>
                      </a:lnTo>
                      <a:lnTo>
                        <a:pt x="4" y="221"/>
                      </a:lnTo>
                      <a:lnTo>
                        <a:pt x="3" y="221"/>
                      </a:lnTo>
                      <a:lnTo>
                        <a:pt x="1" y="220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0" name="Freeform 322"/>
                <p:cNvSpPr>
                  <a:spLocks/>
                </p:cNvSpPr>
                <p:nvPr/>
              </p:nvSpPr>
              <p:spPr bwMode="auto">
                <a:xfrm>
                  <a:off x="4312295" y="3875285"/>
                  <a:ext cx="57150" cy="60325"/>
                </a:xfrm>
                <a:custGeom>
                  <a:avLst/>
                  <a:gdLst>
                    <a:gd name="T0" fmla="*/ 1 w 36"/>
                    <a:gd name="T1" fmla="*/ 0 h 38"/>
                    <a:gd name="T2" fmla="*/ 1 w 36"/>
                    <a:gd name="T3" fmla="*/ 0 h 38"/>
                    <a:gd name="T4" fmla="*/ 34 w 36"/>
                    <a:gd name="T5" fmla="*/ 14 h 38"/>
                    <a:gd name="T6" fmla="*/ 34 w 36"/>
                    <a:gd name="T7" fmla="*/ 14 h 38"/>
                    <a:gd name="T8" fmla="*/ 35 w 36"/>
                    <a:gd name="T9" fmla="*/ 15 h 38"/>
                    <a:gd name="T10" fmla="*/ 36 w 36"/>
                    <a:gd name="T11" fmla="*/ 18 h 38"/>
                    <a:gd name="T12" fmla="*/ 36 w 36"/>
                    <a:gd name="T13" fmla="*/ 18 h 38"/>
                    <a:gd name="T14" fmla="*/ 36 w 36"/>
                    <a:gd name="T15" fmla="*/ 36 h 38"/>
                    <a:gd name="T16" fmla="*/ 36 w 36"/>
                    <a:gd name="T17" fmla="*/ 36 h 38"/>
                    <a:gd name="T18" fmla="*/ 35 w 36"/>
                    <a:gd name="T19" fmla="*/ 38 h 38"/>
                    <a:gd name="T20" fmla="*/ 34 w 36"/>
                    <a:gd name="T21" fmla="*/ 38 h 38"/>
                    <a:gd name="T22" fmla="*/ 34 w 36"/>
                    <a:gd name="T23" fmla="*/ 38 h 38"/>
                    <a:gd name="T24" fmla="*/ 1 w 36"/>
                    <a:gd name="T25" fmla="*/ 28 h 38"/>
                    <a:gd name="T26" fmla="*/ 1 w 36"/>
                    <a:gd name="T27" fmla="*/ 28 h 38"/>
                    <a:gd name="T28" fmla="*/ 0 w 36"/>
                    <a:gd name="T29" fmla="*/ 27 h 38"/>
                    <a:gd name="T30" fmla="*/ 0 w 36"/>
                    <a:gd name="T31" fmla="*/ 24 h 38"/>
                    <a:gd name="T32" fmla="*/ 0 w 36"/>
                    <a:gd name="T33" fmla="*/ 24 h 38"/>
                    <a:gd name="T34" fmla="*/ 0 w 36"/>
                    <a:gd name="T35" fmla="*/ 2 h 38"/>
                    <a:gd name="T36" fmla="*/ 0 w 36"/>
                    <a:gd name="T37" fmla="*/ 2 h 38"/>
                    <a:gd name="T38" fmla="*/ 0 w 36"/>
                    <a:gd name="T39" fmla="*/ 0 h 38"/>
                    <a:gd name="T40" fmla="*/ 1 w 36"/>
                    <a:gd name="T41" fmla="*/ 0 h 38"/>
                    <a:gd name="T42" fmla="*/ 1 w 36"/>
                    <a:gd name="T4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14"/>
                      </a:lnTo>
                      <a:lnTo>
                        <a:pt x="34" y="14"/>
                      </a:lnTo>
                      <a:lnTo>
                        <a:pt x="35" y="15"/>
                      </a:lnTo>
                      <a:lnTo>
                        <a:pt x="36" y="18"/>
                      </a:lnTo>
                      <a:lnTo>
                        <a:pt x="36" y="18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35" y="38"/>
                      </a:lnTo>
                      <a:lnTo>
                        <a:pt x="34" y="38"/>
                      </a:lnTo>
                      <a:lnTo>
                        <a:pt x="34" y="3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1" name="Freeform 323"/>
                <p:cNvSpPr>
                  <a:spLocks/>
                </p:cNvSpPr>
                <p:nvPr/>
              </p:nvSpPr>
              <p:spPr bwMode="auto">
                <a:xfrm>
                  <a:off x="4312295" y="3934023"/>
                  <a:ext cx="57150" cy="53975"/>
                </a:xfrm>
                <a:custGeom>
                  <a:avLst/>
                  <a:gdLst>
                    <a:gd name="T0" fmla="*/ 1 w 36"/>
                    <a:gd name="T1" fmla="*/ 0 h 34"/>
                    <a:gd name="T2" fmla="*/ 1 w 36"/>
                    <a:gd name="T3" fmla="*/ 0 h 34"/>
                    <a:gd name="T4" fmla="*/ 34 w 36"/>
                    <a:gd name="T5" fmla="*/ 10 h 34"/>
                    <a:gd name="T6" fmla="*/ 34 w 36"/>
                    <a:gd name="T7" fmla="*/ 10 h 34"/>
                    <a:gd name="T8" fmla="*/ 35 w 36"/>
                    <a:gd name="T9" fmla="*/ 11 h 34"/>
                    <a:gd name="T10" fmla="*/ 36 w 36"/>
                    <a:gd name="T11" fmla="*/ 13 h 34"/>
                    <a:gd name="T12" fmla="*/ 36 w 36"/>
                    <a:gd name="T13" fmla="*/ 13 h 34"/>
                    <a:gd name="T14" fmla="*/ 36 w 36"/>
                    <a:gd name="T15" fmla="*/ 32 h 34"/>
                    <a:gd name="T16" fmla="*/ 36 w 36"/>
                    <a:gd name="T17" fmla="*/ 32 h 34"/>
                    <a:gd name="T18" fmla="*/ 35 w 36"/>
                    <a:gd name="T19" fmla="*/ 34 h 34"/>
                    <a:gd name="T20" fmla="*/ 34 w 36"/>
                    <a:gd name="T21" fmla="*/ 34 h 34"/>
                    <a:gd name="T22" fmla="*/ 34 w 36"/>
                    <a:gd name="T23" fmla="*/ 34 h 34"/>
                    <a:gd name="T24" fmla="*/ 1 w 36"/>
                    <a:gd name="T25" fmla="*/ 29 h 34"/>
                    <a:gd name="T26" fmla="*/ 1 w 36"/>
                    <a:gd name="T27" fmla="*/ 29 h 34"/>
                    <a:gd name="T28" fmla="*/ 0 w 36"/>
                    <a:gd name="T29" fmla="*/ 28 h 34"/>
                    <a:gd name="T30" fmla="*/ 0 w 36"/>
                    <a:gd name="T31" fmla="*/ 25 h 34"/>
                    <a:gd name="T32" fmla="*/ 0 w 36"/>
                    <a:gd name="T33" fmla="*/ 25 h 34"/>
                    <a:gd name="T34" fmla="*/ 0 w 36"/>
                    <a:gd name="T35" fmla="*/ 4 h 34"/>
                    <a:gd name="T36" fmla="*/ 0 w 36"/>
                    <a:gd name="T37" fmla="*/ 4 h 34"/>
                    <a:gd name="T38" fmla="*/ 0 w 36"/>
                    <a:gd name="T39" fmla="*/ 1 h 34"/>
                    <a:gd name="T40" fmla="*/ 1 w 36"/>
                    <a:gd name="T41" fmla="*/ 0 h 34"/>
                    <a:gd name="T42" fmla="*/ 1 w 36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5" y="11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5" y="34"/>
                      </a:lnTo>
                      <a:lnTo>
                        <a:pt x="34" y="34"/>
                      </a:lnTo>
                      <a:lnTo>
                        <a:pt x="34" y="34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2" name="Freeform 324"/>
                <p:cNvSpPr>
                  <a:spLocks/>
                </p:cNvSpPr>
                <p:nvPr/>
              </p:nvSpPr>
              <p:spPr bwMode="auto">
                <a:xfrm>
                  <a:off x="4312295" y="3995935"/>
                  <a:ext cx="57150" cy="44450"/>
                </a:xfrm>
                <a:custGeom>
                  <a:avLst/>
                  <a:gdLst>
                    <a:gd name="T0" fmla="*/ 1 w 36"/>
                    <a:gd name="T1" fmla="*/ 0 h 28"/>
                    <a:gd name="T2" fmla="*/ 1 w 36"/>
                    <a:gd name="T3" fmla="*/ 0 h 28"/>
                    <a:gd name="T4" fmla="*/ 34 w 36"/>
                    <a:gd name="T5" fmla="*/ 4 h 28"/>
                    <a:gd name="T6" fmla="*/ 34 w 36"/>
                    <a:gd name="T7" fmla="*/ 4 h 28"/>
                    <a:gd name="T8" fmla="*/ 35 w 36"/>
                    <a:gd name="T9" fmla="*/ 5 h 28"/>
                    <a:gd name="T10" fmla="*/ 36 w 36"/>
                    <a:gd name="T11" fmla="*/ 6 h 28"/>
                    <a:gd name="T12" fmla="*/ 36 w 36"/>
                    <a:gd name="T13" fmla="*/ 6 h 28"/>
                    <a:gd name="T14" fmla="*/ 36 w 36"/>
                    <a:gd name="T15" fmla="*/ 25 h 28"/>
                    <a:gd name="T16" fmla="*/ 36 w 36"/>
                    <a:gd name="T17" fmla="*/ 25 h 28"/>
                    <a:gd name="T18" fmla="*/ 35 w 36"/>
                    <a:gd name="T19" fmla="*/ 27 h 28"/>
                    <a:gd name="T20" fmla="*/ 34 w 36"/>
                    <a:gd name="T21" fmla="*/ 28 h 28"/>
                    <a:gd name="T22" fmla="*/ 34 w 36"/>
                    <a:gd name="T23" fmla="*/ 28 h 28"/>
                    <a:gd name="T24" fmla="*/ 1 w 36"/>
                    <a:gd name="T25" fmla="*/ 28 h 28"/>
                    <a:gd name="T26" fmla="*/ 1 w 36"/>
                    <a:gd name="T27" fmla="*/ 28 h 28"/>
                    <a:gd name="T28" fmla="*/ 0 w 36"/>
                    <a:gd name="T29" fmla="*/ 27 h 28"/>
                    <a:gd name="T30" fmla="*/ 0 w 36"/>
                    <a:gd name="T31" fmla="*/ 25 h 28"/>
                    <a:gd name="T32" fmla="*/ 0 w 36"/>
                    <a:gd name="T33" fmla="*/ 25 h 28"/>
                    <a:gd name="T34" fmla="*/ 0 w 36"/>
                    <a:gd name="T35" fmla="*/ 3 h 28"/>
                    <a:gd name="T36" fmla="*/ 0 w 36"/>
                    <a:gd name="T37" fmla="*/ 3 h 28"/>
                    <a:gd name="T38" fmla="*/ 0 w 36"/>
                    <a:gd name="T39" fmla="*/ 1 h 28"/>
                    <a:gd name="T40" fmla="*/ 1 w 36"/>
                    <a:gd name="T41" fmla="*/ 0 h 28"/>
                    <a:gd name="T42" fmla="*/ 1 w 36"/>
                    <a:gd name="T4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5" y="5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25"/>
                      </a:lnTo>
                      <a:lnTo>
                        <a:pt x="36" y="25"/>
                      </a:lnTo>
                      <a:lnTo>
                        <a:pt x="35" y="27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3" name="Freeform 325"/>
                <p:cNvSpPr>
                  <a:spLocks/>
                </p:cNvSpPr>
                <p:nvPr/>
              </p:nvSpPr>
              <p:spPr bwMode="auto">
                <a:xfrm>
                  <a:off x="4310708" y="4054673"/>
                  <a:ext cx="58738" cy="46038"/>
                </a:xfrm>
                <a:custGeom>
                  <a:avLst/>
                  <a:gdLst>
                    <a:gd name="T0" fmla="*/ 2 w 37"/>
                    <a:gd name="T1" fmla="*/ 2 h 29"/>
                    <a:gd name="T2" fmla="*/ 2 w 37"/>
                    <a:gd name="T3" fmla="*/ 2 h 29"/>
                    <a:gd name="T4" fmla="*/ 35 w 37"/>
                    <a:gd name="T5" fmla="*/ 0 h 29"/>
                    <a:gd name="T6" fmla="*/ 35 w 37"/>
                    <a:gd name="T7" fmla="*/ 0 h 29"/>
                    <a:gd name="T8" fmla="*/ 36 w 37"/>
                    <a:gd name="T9" fmla="*/ 1 h 29"/>
                    <a:gd name="T10" fmla="*/ 37 w 37"/>
                    <a:gd name="T11" fmla="*/ 3 h 29"/>
                    <a:gd name="T12" fmla="*/ 37 w 37"/>
                    <a:gd name="T13" fmla="*/ 3 h 29"/>
                    <a:gd name="T14" fmla="*/ 37 w 37"/>
                    <a:gd name="T15" fmla="*/ 22 h 29"/>
                    <a:gd name="T16" fmla="*/ 37 w 37"/>
                    <a:gd name="T17" fmla="*/ 22 h 29"/>
                    <a:gd name="T18" fmla="*/ 36 w 37"/>
                    <a:gd name="T19" fmla="*/ 23 h 29"/>
                    <a:gd name="T20" fmla="*/ 35 w 37"/>
                    <a:gd name="T21" fmla="*/ 24 h 29"/>
                    <a:gd name="T22" fmla="*/ 35 w 37"/>
                    <a:gd name="T23" fmla="*/ 24 h 29"/>
                    <a:gd name="T24" fmla="*/ 2 w 37"/>
                    <a:gd name="T25" fmla="*/ 29 h 29"/>
                    <a:gd name="T26" fmla="*/ 2 w 37"/>
                    <a:gd name="T27" fmla="*/ 29 h 29"/>
                    <a:gd name="T28" fmla="*/ 1 w 37"/>
                    <a:gd name="T29" fmla="*/ 29 h 29"/>
                    <a:gd name="T30" fmla="*/ 0 w 37"/>
                    <a:gd name="T31" fmla="*/ 27 h 29"/>
                    <a:gd name="T32" fmla="*/ 0 w 37"/>
                    <a:gd name="T33" fmla="*/ 27 h 29"/>
                    <a:gd name="T34" fmla="*/ 0 w 37"/>
                    <a:gd name="T35" fmla="*/ 4 h 29"/>
                    <a:gd name="T36" fmla="*/ 0 w 37"/>
                    <a:gd name="T37" fmla="*/ 4 h 29"/>
                    <a:gd name="T38" fmla="*/ 1 w 37"/>
                    <a:gd name="T39" fmla="*/ 2 h 29"/>
                    <a:gd name="T40" fmla="*/ 2 w 37"/>
                    <a:gd name="T41" fmla="*/ 2 h 29"/>
                    <a:gd name="T42" fmla="*/ 2 w 37"/>
                    <a:gd name="T4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9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36" y="23"/>
                      </a:lnTo>
                      <a:lnTo>
                        <a:pt x="35" y="24"/>
                      </a:lnTo>
                      <a:lnTo>
                        <a:pt x="35" y="24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4" name="Freeform 326"/>
                <p:cNvSpPr>
                  <a:spLocks/>
                </p:cNvSpPr>
                <p:nvPr/>
              </p:nvSpPr>
              <p:spPr bwMode="auto">
                <a:xfrm>
                  <a:off x="4310708" y="4113410"/>
                  <a:ext cx="58738" cy="25400"/>
                </a:xfrm>
                <a:custGeom>
                  <a:avLst/>
                  <a:gdLst>
                    <a:gd name="T0" fmla="*/ 2 w 37"/>
                    <a:gd name="T1" fmla="*/ 8 h 16"/>
                    <a:gd name="T2" fmla="*/ 2 w 37"/>
                    <a:gd name="T3" fmla="*/ 8 h 16"/>
                    <a:gd name="T4" fmla="*/ 35 w 37"/>
                    <a:gd name="T5" fmla="*/ 0 h 16"/>
                    <a:gd name="T6" fmla="*/ 35 w 37"/>
                    <a:gd name="T7" fmla="*/ 0 h 16"/>
                    <a:gd name="T8" fmla="*/ 36 w 37"/>
                    <a:gd name="T9" fmla="*/ 0 h 16"/>
                    <a:gd name="T10" fmla="*/ 37 w 37"/>
                    <a:gd name="T11" fmla="*/ 2 h 16"/>
                    <a:gd name="T12" fmla="*/ 37 w 37"/>
                    <a:gd name="T13" fmla="*/ 2 h 16"/>
                    <a:gd name="T14" fmla="*/ 37 w 37"/>
                    <a:gd name="T15" fmla="*/ 4 h 16"/>
                    <a:gd name="T16" fmla="*/ 37 w 37"/>
                    <a:gd name="T17" fmla="*/ 4 h 16"/>
                    <a:gd name="T18" fmla="*/ 36 w 37"/>
                    <a:gd name="T19" fmla="*/ 5 h 16"/>
                    <a:gd name="T20" fmla="*/ 35 w 37"/>
                    <a:gd name="T21" fmla="*/ 7 h 16"/>
                    <a:gd name="T22" fmla="*/ 35 w 37"/>
                    <a:gd name="T23" fmla="*/ 7 h 16"/>
                    <a:gd name="T24" fmla="*/ 2 w 37"/>
                    <a:gd name="T25" fmla="*/ 16 h 16"/>
                    <a:gd name="T26" fmla="*/ 2 w 37"/>
                    <a:gd name="T27" fmla="*/ 16 h 16"/>
                    <a:gd name="T28" fmla="*/ 1 w 37"/>
                    <a:gd name="T29" fmla="*/ 15 h 16"/>
                    <a:gd name="T30" fmla="*/ 0 w 37"/>
                    <a:gd name="T31" fmla="*/ 13 h 16"/>
                    <a:gd name="T32" fmla="*/ 0 w 37"/>
                    <a:gd name="T33" fmla="*/ 13 h 16"/>
                    <a:gd name="T34" fmla="*/ 0 w 37"/>
                    <a:gd name="T35" fmla="*/ 11 h 16"/>
                    <a:gd name="T36" fmla="*/ 0 w 37"/>
                    <a:gd name="T37" fmla="*/ 11 h 16"/>
                    <a:gd name="T38" fmla="*/ 1 w 37"/>
                    <a:gd name="T39" fmla="*/ 9 h 16"/>
                    <a:gd name="T40" fmla="*/ 2 w 37"/>
                    <a:gd name="T41" fmla="*/ 8 h 16"/>
                    <a:gd name="T42" fmla="*/ 2 w 37"/>
                    <a:gd name="T4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5" name="Freeform 327"/>
                <p:cNvSpPr>
                  <a:spLocks/>
                </p:cNvSpPr>
                <p:nvPr/>
              </p:nvSpPr>
              <p:spPr bwMode="auto">
                <a:xfrm>
                  <a:off x="4310708" y="4132460"/>
                  <a:ext cx="58738" cy="26988"/>
                </a:xfrm>
                <a:custGeom>
                  <a:avLst/>
                  <a:gdLst>
                    <a:gd name="T0" fmla="*/ 2 w 37"/>
                    <a:gd name="T1" fmla="*/ 9 h 17"/>
                    <a:gd name="T2" fmla="*/ 2 w 37"/>
                    <a:gd name="T3" fmla="*/ 9 h 17"/>
                    <a:gd name="T4" fmla="*/ 35 w 37"/>
                    <a:gd name="T5" fmla="*/ 0 h 17"/>
                    <a:gd name="T6" fmla="*/ 35 w 37"/>
                    <a:gd name="T7" fmla="*/ 0 h 17"/>
                    <a:gd name="T8" fmla="*/ 36 w 37"/>
                    <a:gd name="T9" fmla="*/ 1 h 17"/>
                    <a:gd name="T10" fmla="*/ 37 w 37"/>
                    <a:gd name="T11" fmla="*/ 2 h 17"/>
                    <a:gd name="T12" fmla="*/ 37 w 37"/>
                    <a:gd name="T13" fmla="*/ 2 h 17"/>
                    <a:gd name="T14" fmla="*/ 37 w 37"/>
                    <a:gd name="T15" fmla="*/ 4 h 17"/>
                    <a:gd name="T16" fmla="*/ 37 w 37"/>
                    <a:gd name="T17" fmla="*/ 4 h 17"/>
                    <a:gd name="T18" fmla="*/ 36 w 37"/>
                    <a:gd name="T19" fmla="*/ 6 h 17"/>
                    <a:gd name="T20" fmla="*/ 35 w 37"/>
                    <a:gd name="T21" fmla="*/ 7 h 17"/>
                    <a:gd name="T22" fmla="*/ 35 w 37"/>
                    <a:gd name="T23" fmla="*/ 7 h 17"/>
                    <a:gd name="T24" fmla="*/ 2 w 37"/>
                    <a:gd name="T25" fmla="*/ 17 h 17"/>
                    <a:gd name="T26" fmla="*/ 2 w 37"/>
                    <a:gd name="T27" fmla="*/ 17 h 17"/>
                    <a:gd name="T28" fmla="*/ 1 w 37"/>
                    <a:gd name="T29" fmla="*/ 16 h 17"/>
                    <a:gd name="T30" fmla="*/ 0 w 37"/>
                    <a:gd name="T31" fmla="*/ 14 h 17"/>
                    <a:gd name="T32" fmla="*/ 0 w 37"/>
                    <a:gd name="T33" fmla="*/ 14 h 17"/>
                    <a:gd name="T34" fmla="*/ 0 w 37"/>
                    <a:gd name="T35" fmla="*/ 12 h 17"/>
                    <a:gd name="T36" fmla="*/ 0 w 37"/>
                    <a:gd name="T37" fmla="*/ 12 h 17"/>
                    <a:gd name="T38" fmla="*/ 1 w 37"/>
                    <a:gd name="T39" fmla="*/ 10 h 17"/>
                    <a:gd name="T40" fmla="*/ 2 w 37"/>
                    <a:gd name="T41" fmla="*/ 9 h 17"/>
                    <a:gd name="T42" fmla="*/ 2 w 37"/>
                    <a:gd name="T4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7">
                      <a:moveTo>
                        <a:pt x="2" y="9"/>
                      </a:moveTo>
                      <a:lnTo>
                        <a:pt x="2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6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6" name="Freeform 328"/>
                <p:cNvSpPr>
                  <a:spLocks/>
                </p:cNvSpPr>
                <p:nvPr/>
              </p:nvSpPr>
              <p:spPr bwMode="auto">
                <a:xfrm>
                  <a:off x="4393258" y="3887985"/>
                  <a:ext cx="85725" cy="266700"/>
                </a:xfrm>
                <a:custGeom>
                  <a:avLst/>
                  <a:gdLst>
                    <a:gd name="T0" fmla="*/ 3 w 54"/>
                    <a:gd name="T1" fmla="*/ 1 h 168"/>
                    <a:gd name="T2" fmla="*/ 3 w 54"/>
                    <a:gd name="T3" fmla="*/ 1 h 168"/>
                    <a:gd name="T4" fmla="*/ 50 w 54"/>
                    <a:gd name="T5" fmla="*/ 24 h 168"/>
                    <a:gd name="T6" fmla="*/ 50 w 54"/>
                    <a:gd name="T7" fmla="*/ 24 h 168"/>
                    <a:gd name="T8" fmla="*/ 52 w 54"/>
                    <a:gd name="T9" fmla="*/ 26 h 168"/>
                    <a:gd name="T10" fmla="*/ 53 w 54"/>
                    <a:gd name="T11" fmla="*/ 29 h 168"/>
                    <a:gd name="T12" fmla="*/ 53 w 54"/>
                    <a:gd name="T13" fmla="*/ 29 h 168"/>
                    <a:gd name="T14" fmla="*/ 54 w 54"/>
                    <a:gd name="T15" fmla="*/ 88 h 168"/>
                    <a:gd name="T16" fmla="*/ 54 w 54"/>
                    <a:gd name="T17" fmla="*/ 88 h 168"/>
                    <a:gd name="T18" fmla="*/ 54 w 54"/>
                    <a:gd name="T19" fmla="*/ 145 h 168"/>
                    <a:gd name="T20" fmla="*/ 54 w 54"/>
                    <a:gd name="T21" fmla="*/ 145 h 168"/>
                    <a:gd name="T22" fmla="*/ 53 w 54"/>
                    <a:gd name="T23" fmla="*/ 149 h 168"/>
                    <a:gd name="T24" fmla="*/ 51 w 54"/>
                    <a:gd name="T25" fmla="*/ 151 h 168"/>
                    <a:gd name="T26" fmla="*/ 51 w 54"/>
                    <a:gd name="T27" fmla="*/ 151 h 168"/>
                    <a:gd name="T28" fmla="*/ 3 w 54"/>
                    <a:gd name="T29" fmla="*/ 168 h 168"/>
                    <a:gd name="T30" fmla="*/ 3 w 54"/>
                    <a:gd name="T31" fmla="*/ 168 h 168"/>
                    <a:gd name="T32" fmla="*/ 2 w 54"/>
                    <a:gd name="T33" fmla="*/ 168 h 168"/>
                    <a:gd name="T34" fmla="*/ 1 w 54"/>
                    <a:gd name="T35" fmla="*/ 167 h 168"/>
                    <a:gd name="T36" fmla="*/ 0 w 54"/>
                    <a:gd name="T37" fmla="*/ 166 h 168"/>
                    <a:gd name="T38" fmla="*/ 0 w 54"/>
                    <a:gd name="T39" fmla="*/ 164 h 168"/>
                    <a:gd name="T40" fmla="*/ 0 w 54"/>
                    <a:gd name="T41" fmla="*/ 164 h 168"/>
                    <a:gd name="T42" fmla="*/ 0 w 54"/>
                    <a:gd name="T43" fmla="*/ 84 h 168"/>
                    <a:gd name="T44" fmla="*/ 0 w 54"/>
                    <a:gd name="T45" fmla="*/ 84 h 168"/>
                    <a:gd name="T46" fmla="*/ 0 w 54"/>
                    <a:gd name="T47" fmla="*/ 4 h 168"/>
                    <a:gd name="T48" fmla="*/ 0 w 54"/>
                    <a:gd name="T49" fmla="*/ 4 h 168"/>
                    <a:gd name="T50" fmla="*/ 1 w 54"/>
                    <a:gd name="T51" fmla="*/ 1 h 168"/>
                    <a:gd name="T52" fmla="*/ 2 w 54"/>
                    <a:gd name="T53" fmla="*/ 0 h 168"/>
                    <a:gd name="T54" fmla="*/ 3 w 54"/>
                    <a:gd name="T55" fmla="*/ 1 h 168"/>
                    <a:gd name="T56" fmla="*/ 3 w 54"/>
                    <a:gd name="T57" fmla="*/ 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4" h="168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2" y="26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145"/>
                      </a:lnTo>
                      <a:lnTo>
                        <a:pt x="54" y="145"/>
                      </a:lnTo>
                      <a:lnTo>
                        <a:pt x="53" y="149"/>
                      </a:lnTo>
                      <a:lnTo>
                        <a:pt x="51" y="151"/>
                      </a:lnTo>
                      <a:lnTo>
                        <a:pt x="51" y="151"/>
                      </a:lnTo>
                      <a:lnTo>
                        <a:pt x="3" y="168"/>
                      </a:lnTo>
                      <a:lnTo>
                        <a:pt x="3" y="168"/>
                      </a:lnTo>
                      <a:lnTo>
                        <a:pt x="2" y="168"/>
                      </a:lnTo>
                      <a:lnTo>
                        <a:pt x="1" y="167"/>
                      </a:lnTo>
                      <a:lnTo>
                        <a:pt x="0" y="166"/>
                      </a:ln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7" name="Freeform 329"/>
                <p:cNvSpPr>
                  <a:spLocks/>
                </p:cNvSpPr>
                <p:nvPr/>
              </p:nvSpPr>
              <p:spPr bwMode="auto">
                <a:xfrm>
                  <a:off x="4405958" y="3916560"/>
                  <a:ext cx="58738" cy="49213"/>
                </a:xfrm>
                <a:custGeom>
                  <a:avLst/>
                  <a:gdLst>
                    <a:gd name="T0" fmla="*/ 1 w 37"/>
                    <a:gd name="T1" fmla="*/ 0 h 31"/>
                    <a:gd name="T2" fmla="*/ 1 w 37"/>
                    <a:gd name="T3" fmla="*/ 0 h 31"/>
                    <a:gd name="T4" fmla="*/ 35 w 37"/>
                    <a:gd name="T5" fmla="*/ 15 h 31"/>
                    <a:gd name="T6" fmla="*/ 35 w 37"/>
                    <a:gd name="T7" fmla="*/ 15 h 31"/>
                    <a:gd name="T8" fmla="*/ 37 w 37"/>
                    <a:gd name="T9" fmla="*/ 15 h 31"/>
                    <a:gd name="T10" fmla="*/ 37 w 37"/>
                    <a:gd name="T11" fmla="*/ 17 h 31"/>
                    <a:gd name="T12" fmla="*/ 37 w 37"/>
                    <a:gd name="T13" fmla="*/ 17 h 31"/>
                    <a:gd name="T14" fmla="*/ 37 w 37"/>
                    <a:gd name="T15" fmla="*/ 30 h 31"/>
                    <a:gd name="T16" fmla="*/ 37 w 37"/>
                    <a:gd name="T17" fmla="*/ 30 h 31"/>
                    <a:gd name="T18" fmla="*/ 37 w 37"/>
                    <a:gd name="T19" fmla="*/ 31 h 31"/>
                    <a:gd name="T20" fmla="*/ 36 w 37"/>
                    <a:gd name="T21" fmla="*/ 31 h 31"/>
                    <a:gd name="T22" fmla="*/ 36 w 37"/>
                    <a:gd name="T23" fmla="*/ 31 h 31"/>
                    <a:gd name="T24" fmla="*/ 1 w 37"/>
                    <a:gd name="T25" fmla="*/ 21 h 31"/>
                    <a:gd name="T26" fmla="*/ 1 w 37"/>
                    <a:gd name="T27" fmla="*/ 21 h 31"/>
                    <a:gd name="T28" fmla="*/ 0 w 37"/>
                    <a:gd name="T29" fmla="*/ 20 h 31"/>
                    <a:gd name="T30" fmla="*/ 0 w 37"/>
                    <a:gd name="T31" fmla="*/ 18 h 31"/>
                    <a:gd name="T32" fmla="*/ 0 w 37"/>
                    <a:gd name="T33" fmla="*/ 18 h 31"/>
                    <a:gd name="T34" fmla="*/ 0 w 37"/>
                    <a:gd name="T35" fmla="*/ 1 h 31"/>
                    <a:gd name="T36" fmla="*/ 0 w 37"/>
                    <a:gd name="T37" fmla="*/ 1 h 31"/>
                    <a:gd name="T38" fmla="*/ 0 w 37"/>
                    <a:gd name="T39" fmla="*/ 0 h 31"/>
                    <a:gd name="T40" fmla="*/ 1 w 37"/>
                    <a:gd name="T41" fmla="*/ 0 h 31"/>
                    <a:gd name="T42" fmla="*/ 1 w 37"/>
                    <a:gd name="T4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7" y="15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37" y="31"/>
                      </a:lnTo>
                      <a:lnTo>
                        <a:pt x="36" y="31"/>
                      </a:lnTo>
                      <a:lnTo>
                        <a:pt x="36" y="3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8" name="Freeform 330"/>
                <p:cNvSpPr>
                  <a:spLocks/>
                </p:cNvSpPr>
                <p:nvPr/>
              </p:nvSpPr>
              <p:spPr bwMode="auto">
                <a:xfrm>
                  <a:off x="4405958" y="3961010"/>
                  <a:ext cx="58738" cy="4286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36 w 37"/>
                    <a:gd name="T5" fmla="*/ 10 h 27"/>
                    <a:gd name="T6" fmla="*/ 36 w 37"/>
                    <a:gd name="T7" fmla="*/ 10 h 27"/>
                    <a:gd name="T8" fmla="*/ 37 w 37"/>
                    <a:gd name="T9" fmla="*/ 11 h 27"/>
                    <a:gd name="T10" fmla="*/ 37 w 37"/>
                    <a:gd name="T11" fmla="*/ 12 h 27"/>
                    <a:gd name="T12" fmla="*/ 37 w 37"/>
                    <a:gd name="T13" fmla="*/ 12 h 27"/>
                    <a:gd name="T14" fmla="*/ 37 w 37"/>
                    <a:gd name="T15" fmla="*/ 25 h 27"/>
                    <a:gd name="T16" fmla="*/ 37 w 37"/>
                    <a:gd name="T17" fmla="*/ 25 h 27"/>
                    <a:gd name="T18" fmla="*/ 37 w 37"/>
                    <a:gd name="T19" fmla="*/ 26 h 27"/>
                    <a:gd name="T20" fmla="*/ 36 w 37"/>
                    <a:gd name="T21" fmla="*/ 27 h 27"/>
                    <a:gd name="T22" fmla="*/ 36 w 37"/>
                    <a:gd name="T23" fmla="*/ 27 h 27"/>
                    <a:gd name="T24" fmla="*/ 1 w 37"/>
                    <a:gd name="T25" fmla="*/ 21 h 27"/>
                    <a:gd name="T26" fmla="*/ 1 w 37"/>
                    <a:gd name="T27" fmla="*/ 21 h 27"/>
                    <a:gd name="T28" fmla="*/ 0 w 37"/>
                    <a:gd name="T29" fmla="*/ 21 h 27"/>
                    <a:gd name="T30" fmla="*/ 0 w 37"/>
                    <a:gd name="T31" fmla="*/ 19 h 27"/>
                    <a:gd name="T32" fmla="*/ 0 w 37"/>
                    <a:gd name="T33" fmla="*/ 19 h 27"/>
                    <a:gd name="T34" fmla="*/ 0 w 37"/>
                    <a:gd name="T35" fmla="*/ 2 h 27"/>
                    <a:gd name="T36" fmla="*/ 0 w 37"/>
                    <a:gd name="T37" fmla="*/ 2 h 27"/>
                    <a:gd name="T38" fmla="*/ 0 w 37"/>
                    <a:gd name="T39" fmla="*/ 1 h 27"/>
                    <a:gd name="T40" fmla="*/ 1 w 37"/>
                    <a:gd name="T41" fmla="*/ 0 h 27"/>
                    <a:gd name="T42" fmla="*/ 1 w 37"/>
                    <a:gd name="T4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6" y="10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2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9" name="Freeform 331"/>
                <p:cNvSpPr>
                  <a:spLocks/>
                </p:cNvSpPr>
                <p:nvPr/>
              </p:nvSpPr>
              <p:spPr bwMode="auto">
                <a:xfrm>
                  <a:off x="4405958" y="4007048"/>
                  <a:ext cx="58738" cy="33338"/>
                </a:xfrm>
                <a:custGeom>
                  <a:avLst/>
                  <a:gdLst>
                    <a:gd name="T0" fmla="*/ 1 w 37"/>
                    <a:gd name="T1" fmla="*/ 0 h 21"/>
                    <a:gd name="T2" fmla="*/ 1 w 37"/>
                    <a:gd name="T3" fmla="*/ 0 h 21"/>
                    <a:gd name="T4" fmla="*/ 36 w 37"/>
                    <a:gd name="T5" fmla="*/ 4 h 21"/>
                    <a:gd name="T6" fmla="*/ 36 w 37"/>
                    <a:gd name="T7" fmla="*/ 4 h 21"/>
                    <a:gd name="T8" fmla="*/ 37 w 37"/>
                    <a:gd name="T9" fmla="*/ 5 h 21"/>
                    <a:gd name="T10" fmla="*/ 37 w 37"/>
                    <a:gd name="T11" fmla="*/ 6 h 21"/>
                    <a:gd name="T12" fmla="*/ 37 w 37"/>
                    <a:gd name="T13" fmla="*/ 6 h 21"/>
                    <a:gd name="T14" fmla="*/ 37 w 37"/>
                    <a:gd name="T15" fmla="*/ 19 h 21"/>
                    <a:gd name="T16" fmla="*/ 37 w 37"/>
                    <a:gd name="T17" fmla="*/ 19 h 21"/>
                    <a:gd name="T18" fmla="*/ 37 w 37"/>
                    <a:gd name="T19" fmla="*/ 20 h 21"/>
                    <a:gd name="T20" fmla="*/ 36 w 37"/>
                    <a:gd name="T21" fmla="*/ 21 h 21"/>
                    <a:gd name="T22" fmla="*/ 36 w 37"/>
                    <a:gd name="T23" fmla="*/ 21 h 21"/>
                    <a:gd name="T24" fmla="*/ 1 w 37"/>
                    <a:gd name="T25" fmla="*/ 21 h 21"/>
                    <a:gd name="T26" fmla="*/ 1 w 37"/>
                    <a:gd name="T27" fmla="*/ 21 h 21"/>
                    <a:gd name="T28" fmla="*/ 0 w 37"/>
                    <a:gd name="T29" fmla="*/ 20 h 21"/>
                    <a:gd name="T30" fmla="*/ 0 w 37"/>
                    <a:gd name="T31" fmla="*/ 19 h 21"/>
                    <a:gd name="T32" fmla="*/ 0 w 37"/>
                    <a:gd name="T33" fmla="*/ 19 h 21"/>
                    <a:gd name="T34" fmla="*/ 0 w 37"/>
                    <a:gd name="T35" fmla="*/ 2 h 21"/>
                    <a:gd name="T36" fmla="*/ 0 w 37"/>
                    <a:gd name="T37" fmla="*/ 2 h 21"/>
                    <a:gd name="T38" fmla="*/ 0 w 37"/>
                    <a:gd name="T39" fmla="*/ 0 h 21"/>
                    <a:gd name="T40" fmla="*/ 1 w 37"/>
                    <a:gd name="T41" fmla="*/ 0 h 21"/>
                    <a:gd name="T42" fmla="*/ 1 w 37"/>
                    <a:gd name="T4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7" y="5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20"/>
                      </a:lnTo>
                      <a:lnTo>
                        <a:pt x="36" y="21"/>
                      </a:lnTo>
                      <a:lnTo>
                        <a:pt x="36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0" name="Freeform 332"/>
                <p:cNvSpPr>
                  <a:spLocks/>
                </p:cNvSpPr>
                <p:nvPr/>
              </p:nvSpPr>
              <p:spPr bwMode="auto">
                <a:xfrm>
                  <a:off x="4405958" y="4051498"/>
                  <a:ext cx="58738" cy="33338"/>
                </a:xfrm>
                <a:custGeom>
                  <a:avLst/>
                  <a:gdLst>
                    <a:gd name="T0" fmla="*/ 1 w 37"/>
                    <a:gd name="T1" fmla="*/ 1 h 21"/>
                    <a:gd name="T2" fmla="*/ 1 w 37"/>
                    <a:gd name="T3" fmla="*/ 1 h 21"/>
                    <a:gd name="T4" fmla="*/ 36 w 37"/>
                    <a:gd name="T5" fmla="*/ 0 h 21"/>
                    <a:gd name="T6" fmla="*/ 36 w 37"/>
                    <a:gd name="T7" fmla="*/ 0 h 21"/>
                    <a:gd name="T8" fmla="*/ 37 w 37"/>
                    <a:gd name="T9" fmla="*/ 0 h 21"/>
                    <a:gd name="T10" fmla="*/ 37 w 37"/>
                    <a:gd name="T11" fmla="*/ 2 h 21"/>
                    <a:gd name="T12" fmla="*/ 37 w 37"/>
                    <a:gd name="T13" fmla="*/ 2 h 21"/>
                    <a:gd name="T14" fmla="*/ 37 w 37"/>
                    <a:gd name="T15" fmla="*/ 14 h 21"/>
                    <a:gd name="T16" fmla="*/ 37 w 37"/>
                    <a:gd name="T17" fmla="*/ 14 h 21"/>
                    <a:gd name="T18" fmla="*/ 37 w 37"/>
                    <a:gd name="T19" fmla="*/ 16 h 21"/>
                    <a:gd name="T20" fmla="*/ 36 w 37"/>
                    <a:gd name="T21" fmla="*/ 16 h 21"/>
                    <a:gd name="T22" fmla="*/ 36 w 37"/>
                    <a:gd name="T23" fmla="*/ 16 h 21"/>
                    <a:gd name="T24" fmla="*/ 1 w 37"/>
                    <a:gd name="T25" fmla="*/ 21 h 21"/>
                    <a:gd name="T26" fmla="*/ 1 w 37"/>
                    <a:gd name="T27" fmla="*/ 21 h 21"/>
                    <a:gd name="T28" fmla="*/ 0 w 37"/>
                    <a:gd name="T29" fmla="*/ 21 h 21"/>
                    <a:gd name="T30" fmla="*/ 0 w 37"/>
                    <a:gd name="T31" fmla="*/ 20 h 21"/>
                    <a:gd name="T32" fmla="*/ 0 w 37"/>
                    <a:gd name="T33" fmla="*/ 20 h 21"/>
                    <a:gd name="T34" fmla="*/ 0 w 37"/>
                    <a:gd name="T35" fmla="*/ 3 h 21"/>
                    <a:gd name="T36" fmla="*/ 0 w 37"/>
                    <a:gd name="T37" fmla="*/ 3 h 21"/>
                    <a:gd name="T38" fmla="*/ 0 w 37"/>
                    <a:gd name="T39" fmla="*/ 2 h 21"/>
                    <a:gd name="T40" fmla="*/ 1 w 37"/>
                    <a:gd name="T41" fmla="*/ 1 h 21"/>
                    <a:gd name="T42" fmla="*/ 1 w 37"/>
                    <a:gd name="T4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14"/>
                      </a:lnTo>
                      <a:lnTo>
                        <a:pt x="37" y="14"/>
                      </a:lnTo>
                      <a:lnTo>
                        <a:pt x="37" y="16"/>
                      </a:lnTo>
                      <a:lnTo>
                        <a:pt x="36" y="16"/>
                      </a:lnTo>
                      <a:lnTo>
                        <a:pt x="36" y="16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1" name="Freeform 333"/>
                <p:cNvSpPr>
                  <a:spLocks/>
                </p:cNvSpPr>
                <p:nvPr/>
              </p:nvSpPr>
              <p:spPr bwMode="auto">
                <a:xfrm>
                  <a:off x="4405958" y="4092773"/>
                  <a:ext cx="58738" cy="20638"/>
                </a:xfrm>
                <a:custGeom>
                  <a:avLst/>
                  <a:gdLst>
                    <a:gd name="T0" fmla="*/ 1 w 37"/>
                    <a:gd name="T1" fmla="*/ 7 h 13"/>
                    <a:gd name="T2" fmla="*/ 1 w 37"/>
                    <a:gd name="T3" fmla="*/ 7 h 13"/>
                    <a:gd name="T4" fmla="*/ 36 w 37"/>
                    <a:gd name="T5" fmla="*/ 0 h 13"/>
                    <a:gd name="T6" fmla="*/ 36 w 37"/>
                    <a:gd name="T7" fmla="*/ 0 h 13"/>
                    <a:gd name="T8" fmla="*/ 37 w 37"/>
                    <a:gd name="T9" fmla="*/ 0 h 13"/>
                    <a:gd name="T10" fmla="*/ 37 w 37"/>
                    <a:gd name="T11" fmla="*/ 2 h 13"/>
                    <a:gd name="T12" fmla="*/ 37 w 37"/>
                    <a:gd name="T13" fmla="*/ 2 h 13"/>
                    <a:gd name="T14" fmla="*/ 37 w 37"/>
                    <a:gd name="T15" fmla="*/ 3 h 13"/>
                    <a:gd name="T16" fmla="*/ 37 w 37"/>
                    <a:gd name="T17" fmla="*/ 3 h 13"/>
                    <a:gd name="T18" fmla="*/ 37 w 37"/>
                    <a:gd name="T19" fmla="*/ 4 h 13"/>
                    <a:gd name="T20" fmla="*/ 36 w 37"/>
                    <a:gd name="T21" fmla="*/ 5 h 13"/>
                    <a:gd name="T22" fmla="*/ 36 w 37"/>
                    <a:gd name="T23" fmla="*/ 5 h 13"/>
                    <a:gd name="T24" fmla="*/ 1 w 37"/>
                    <a:gd name="T25" fmla="*/ 13 h 13"/>
                    <a:gd name="T26" fmla="*/ 1 w 37"/>
                    <a:gd name="T27" fmla="*/ 13 h 13"/>
                    <a:gd name="T28" fmla="*/ 0 w 37"/>
                    <a:gd name="T29" fmla="*/ 13 h 13"/>
                    <a:gd name="T30" fmla="*/ 0 w 37"/>
                    <a:gd name="T31" fmla="*/ 11 h 13"/>
                    <a:gd name="T32" fmla="*/ 0 w 37"/>
                    <a:gd name="T33" fmla="*/ 11 h 13"/>
                    <a:gd name="T34" fmla="*/ 0 w 37"/>
                    <a:gd name="T35" fmla="*/ 10 h 13"/>
                    <a:gd name="T36" fmla="*/ 0 w 37"/>
                    <a:gd name="T37" fmla="*/ 10 h 13"/>
                    <a:gd name="T38" fmla="*/ 0 w 37"/>
                    <a:gd name="T39" fmla="*/ 8 h 13"/>
                    <a:gd name="T40" fmla="*/ 1 w 37"/>
                    <a:gd name="T41" fmla="*/ 7 h 13"/>
                    <a:gd name="T42" fmla="*/ 1 w 37"/>
                    <a:gd name="T43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3">
                      <a:moveTo>
                        <a:pt x="1" y="7"/>
                      </a:moveTo>
                      <a:lnTo>
                        <a:pt x="1" y="7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2" name="Freeform 334"/>
                <p:cNvSpPr>
                  <a:spLocks/>
                </p:cNvSpPr>
                <p:nvPr/>
              </p:nvSpPr>
              <p:spPr bwMode="auto">
                <a:xfrm>
                  <a:off x="4405958" y="4105473"/>
                  <a:ext cx="58738" cy="25400"/>
                </a:xfrm>
                <a:custGeom>
                  <a:avLst/>
                  <a:gdLst>
                    <a:gd name="T0" fmla="*/ 1 w 37"/>
                    <a:gd name="T1" fmla="*/ 9 h 16"/>
                    <a:gd name="T2" fmla="*/ 1 w 37"/>
                    <a:gd name="T3" fmla="*/ 9 h 16"/>
                    <a:gd name="T4" fmla="*/ 36 w 37"/>
                    <a:gd name="T5" fmla="*/ 0 h 16"/>
                    <a:gd name="T6" fmla="*/ 36 w 37"/>
                    <a:gd name="T7" fmla="*/ 0 h 16"/>
                    <a:gd name="T8" fmla="*/ 37 w 37"/>
                    <a:gd name="T9" fmla="*/ 1 h 16"/>
                    <a:gd name="T10" fmla="*/ 37 w 37"/>
                    <a:gd name="T11" fmla="*/ 2 h 16"/>
                    <a:gd name="T12" fmla="*/ 37 w 37"/>
                    <a:gd name="T13" fmla="*/ 2 h 16"/>
                    <a:gd name="T14" fmla="*/ 37 w 37"/>
                    <a:gd name="T15" fmla="*/ 3 h 16"/>
                    <a:gd name="T16" fmla="*/ 37 w 37"/>
                    <a:gd name="T17" fmla="*/ 3 h 16"/>
                    <a:gd name="T18" fmla="*/ 37 w 37"/>
                    <a:gd name="T19" fmla="*/ 4 h 16"/>
                    <a:gd name="T20" fmla="*/ 36 w 37"/>
                    <a:gd name="T21" fmla="*/ 5 h 16"/>
                    <a:gd name="T22" fmla="*/ 36 w 37"/>
                    <a:gd name="T23" fmla="*/ 5 h 16"/>
                    <a:gd name="T24" fmla="*/ 1 w 37"/>
                    <a:gd name="T25" fmla="*/ 16 h 16"/>
                    <a:gd name="T26" fmla="*/ 1 w 37"/>
                    <a:gd name="T27" fmla="*/ 16 h 16"/>
                    <a:gd name="T28" fmla="*/ 0 w 37"/>
                    <a:gd name="T29" fmla="*/ 16 h 16"/>
                    <a:gd name="T30" fmla="*/ 0 w 37"/>
                    <a:gd name="T31" fmla="*/ 14 h 16"/>
                    <a:gd name="T32" fmla="*/ 0 w 37"/>
                    <a:gd name="T33" fmla="*/ 14 h 16"/>
                    <a:gd name="T34" fmla="*/ 0 w 37"/>
                    <a:gd name="T35" fmla="*/ 13 h 16"/>
                    <a:gd name="T36" fmla="*/ 0 w 37"/>
                    <a:gd name="T37" fmla="*/ 13 h 16"/>
                    <a:gd name="T38" fmla="*/ 0 w 37"/>
                    <a:gd name="T39" fmla="*/ 10 h 16"/>
                    <a:gd name="T40" fmla="*/ 1 w 37"/>
                    <a:gd name="T41" fmla="*/ 9 h 16"/>
                    <a:gd name="T42" fmla="*/ 1 w 37"/>
                    <a:gd name="T43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3" name="Freeform 335"/>
                <p:cNvSpPr>
                  <a:spLocks/>
                </p:cNvSpPr>
                <p:nvPr/>
              </p:nvSpPr>
              <p:spPr bwMode="auto">
                <a:xfrm>
                  <a:off x="3851920" y="3689548"/>
                  <a:ext cx="161925" cy="611188"/>
                </a:xfrm>
                <a:custGeom>
                  <a:avLst/>
                  <a:gdLst>
                    <a:gd name="T0" fmla="*/ 102 w 102"/>
                    <a:gd name="T1" fmla="*/ 385 h 385"/>
                    <a:gd name="T2" fmla="*/ 0 w 102"/>
                    <a:gd name="T3" fmla="*/ 380 h 385"/>
                    <a:gd name="T4" fmla="*/ 0 w 102"/>
                    <a:gd name="T5" fmla="*/ 0 h 385"/>
                    <a:gd name="T6" fmla="*/ 102 w 102"/>
                    <a:gd name="T7" fmla="*/ 2 h 385"/>
                    <a:gd name="T8" fmla="*/ 102 w 102"/>
                    <a:gd name="T9" fmla="*/ 385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385">
                      <a:moveTo>
                        <a:pt x="102" y="385"/>
                      </a:moveTo>
                      <a:lnTo>
                        <a:pt x="0" y="380"/>
                      </a:lnTo>
                      <a:lnTo>
                        <a:pt x="0" y="0"/>
                      </a:lnTo>
                      <a:lnTo>
                        <a:pt x="102" y="2"/>
                      </a:lnTo>
                      <a:lnTo>
                        <a:pt x="102" y="385"/>
                      </a:lnTo>
                      <a:close/>
                    </a:path>
                  </a:pathLst>
                </a:custGeom>
                <a:solidFill>
                  <a:srgbClr val="59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 Light" panose="020C0303030203020204" pitchFamily="34" charset="0"/>
                  </a:endParaRPr>
                </a:p>
              </p:txBody>
            </p:sp>
          </p:grpSp>
        </p:grpSp>
      </p:grpSp>
      <p:grpSp>
        <p:nvGrpSpPr>
          <p:cNvPr id="128" name="组合 24"/>
          <p:cNvGrpSpPr/>
          <p:nvPr/>
        </p:nvGrpSpPr>
        <p:grpSpPr>
          <a:xfrm>
            <a:off x="3568025" y="2301947"/>
            <a:ext cx="1043024" cy="959704"/>
            <a:chOff x="4464139" y="1853999"/>
            <a:chExt cx="782245" cy="720000"/>
          </a:xfrm>
        </p:grpSpPr>
        <p:sp>
          <p:nvSpPr>
            <p:cNvPr id="129" name="椭圆 128"/>
            <p:cNvSpPr/>
            <p:nvPr/>
          </p:nvSpPr>
          <p:spPr bwMode="auto">
            <a:xfrm>
              <a:off x="4484172" y="1853999"/>
              <a:ext cx="720000" cy="720000"/>
            </a:xfrm>
            <a:prstGeom prst="ellips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05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30" name="TextBox 174"/>
            <p:cNvSpPr txBox="1"/>
            <p:nvPr/>
          </p:nvSpPr>
          <p:spPr>
            <a:xfrm>
              <a:off x="4464139" y="2241279"/>
              <a:ext cx="782245" cy="263496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noAutofit/>
            </a:bodyPr>
            <a:lstStyle/>
            <a:p>
              <a:pPr algn="ctr" fontAlgn="ctr">
                <a:defRPr/>
              </a:pPr>
              <a:r>
                <a:rPr lang="ru-RU" sz="1000" b="1">
                  <a:solidFill>
                    <a:srgbClr val="0076B0"/>
                  </a:solidFill>
                  <a:latin typeface="Huawei Sans" panose="020C0503030203020204" pitchFamily="34" charset="0"/>
                </a:rPr>
                <a:t>Социальные связи</a:t>
              </a:r>
            </a:p>
          </p:txBody>
        </p:sp>
        <p:grpSp>
          <p:nvGrpSpPr>
            <p:cNvPr id="131" name="组合 167"/>
            <p:cNvGrpSpPr/>
            <p:nvPr/>
          </p:nvGrpSpPr>
          <p:grpSpPr>
            <a:xfrm>
              <a:off x="4682025" y="1923295"/>
              <a:ext cx="329149" cy="349621"/>
              <a:chOff x="9532483" y="3932465"/>
              <a:chExt cx="663575" cy="704850"/>
            </a:xfrm>
            <a:solidFill>
              <a:srgbClr val="0076B0"/>
            </a:solidFill>
          </p:grpSpPr>
          <p:sp>
            <p:nvSpPr>
              <p:cNvPr id="132" name="Freeform 13"/>
              <p:cNvSpPr>
                <a:spLocks/>
              </p:cNvSpPr>
              <p:nvPr/>
            </p:nvSpPr>
            <p:spPr bwMode="auto">
              <a:xfrm>
                <a:off x="9532483" y="4373790"/>
                <a:ext cx="431800" cy="263525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2" y="2"/>
                  </a:cxn>
                  <a:cxn ang="0">
                    <a:pos x="32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2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0" y="166"/>
                  </a:cxn>
                  <a:cxn ang="0">
                    <a:pos x="272" y="166"/>
                  </a:cxn>
                  <a:cxn ang="0">
                    <a:pos x="272" y="54"/>
                  </a:cxn>
                  <a:cxn ang="0">
                    <a:pos x="272" y="54"/>
                  </a:cxn>
                  <a:cxn ang="0">
                    <a:pos x="270" y="42"/>
                  </a:cxn>
                  <a:cxn ang="0">
                    <a:pos x="268" y="32"/>
                  </a:cxn>
                  <a:cxn ang="0">
                    <a:pos x="262" y="24"/>
                  </a:cxn>
                  <a:cxn ang="0">
                    <a:pos x="256" y="16"/>
                  </a:cxn>
                  <a:cxn ang="0">
                    <a:pos x="248" y="10"/>
                  </a:cxn>
                  <a:cxn ang="0">
                    <a:pos x="240" y="4"/>
                  </a:cxn>
                  <a:cxn ang="0">
                    <a:pos x="230" y="2"/>
                  </a:cxn>
                  <a:cxn ang="0">
                    <a:pos x="220" y="0"/>
                  </a:cxn>
                  <a:cxn ang="0">
                    <a:pos x="220" y="0"/>
                  </a:cxn>
                </a:cxnLst>
                <a:rect l="0" t="0" r="r" b="b"/>
                <a:pathLst>
                  <a:path w="272" h="166">
                    <a:moveTo>
                      <a:pt x="220" y="0"/>
                    </a:moveTo>
                    <a:lnTo>
                      <a:pt x="52" y="0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2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0" y="166"/>
                    </a:lnTo>
                    <a:lnTo>
                      <a:pt x="272" y="166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0" y="42"/>
                    </a:lnTo>
                    <a:lnTo>
                      <a:pt x="268" y="32"/>
                    </a:lnTo>
                    <a:lnTo>
                      <a:pt x="262" y="24"/>
                    </a:lnTo>
                    <a:lnTo>
                      <a:pt x="256" y="16"/>
                    </a:lnTo>
                    <a:lnTo>
                      <a:pt x="248" y="10"/>
                    </a:lnTo>
                    <a:lnTo>
                      <a:pt x="240" y="4"/>
                    </a:lnTo>
                    <a:lnTo>
                      <a:pt x="230" y="2"/>
                    </a:lnTo>
                    <a:lnTo>
                      <a:pt x="220" y="0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>
                  <a:defRPr/>
                </a:pPr>
                <a:endParaRPr lang="en-US" altLang="zh-CN" sz="1000" kern="0" dirty="0"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33" name="Freeform 14"/>
              <p:cNvSpPr>
                <a:spLocks/>
              </p:cNvSpPr>
              <p:nvPr/>
            </p:nvSpPr>
            <p:spPr bwMode="auto">
              <a:xfrm>
                <a:off x="9589633" y="4030890"/>
                <a:ext cx="317500" cy="314325"/>
              </a:xfrm>
              <a:custGeom>
                <a:avLst/>
                <a:gdLst/>
                <a:ahLst/>
                <a:cxnLst>
                  <a:cxn ang="0">
                    <a:pos x="100" y="198"/>
                  </a:cxn>
                  <a:cxn ang="0">
                    <a:pos x="100" y="198"/>
                  </a:cxn>
                  <a:cxn ang="0">
                    <a:pos x="120" y="196"/>
                  </a:cxn>
                  <a:cxn ang="0">
                    <a:pos x="138" y="190"/>
                  </a:cxn>
                  <a:cxn ang="0">
                    <a:pos x="156" y="180"/>
                  </a:cxn>
                  <a:cxn ang="0">
                    <a:pos x="170" y="168"/>
                  </a:cxn>
                  <a:cxn ang="0">
                    <a:pos x="182" y="154"/>
                  </a:cxn>
                  <a:cxn ang="0">
                    <a:pos x="192" y="138"/>
                  </a:cxn>
                  <a:cxn ang="0">
                    <a:pos x="198" y="118"/>
                  </a:cxn>
                  <a:cxn ang="0">
                    <a:pos x="200" y="98"/>
                  </a:cxn>
                  <a:cxn ang="0">
                    <a:pos x="200" y="98"/>
                  </a:cxn>
                  <a:cxn ang="0">
                    <a:pos x="198" y="78"/>
                  </a:cxn>
                  <a:cxn ang="0">
                    <a:pos x="192" y="60"/>
                  </a:cxn>
                  <a:cxn ang="0">
                    <a:pos x="182" y="44"/>
                  </a:cxn>
                  <a:cxn ang="0">
                    <a:pos x="170" y="28"/>
                  </a:cxn>
                  <a:cxn ang="0">
                    <a:pos x="156" y="16"/>
                  </a:cxn>
                  <a:cxn ang="0">
                    <a:pos x="138" y="8"/>
                  </a:cxn>
                  <a:cxn ang="0">
                    <a:pos x="120" y="2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80" y="2"/>
                  </a:cxn>
                  <a:cxn ang="0">
                    <a:pos x="62" y="8"/>
                  </a:cxn>
                  <a:cxn ang="0">
                    <a:pos x="44" y="16"/>
                  </a:cxn>
                  <a:cxn ang="0">
                    <a:pos x="30" y="28"/>
                  </a:cxn>
                  <a:cxn ang="0">
                    <a:pos x="18" y="44"/>
                  </a:cxn>
                  <a:cxn ang="0">
                    <a:pos x="8" y="60"/>
                  </a:cxn>
                  <a:cxn ang="0">
                    <a:pos x="2" y="78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2" y="118"/>
                  </a:cxn>
                  <a:cxn ang="0">
                    <a:pos x="8" y="138"/>
                  </a:cxn>
                  <a:cxn ang="0">
                    <a:pos x="18" y="154"/>
                  </a:cxn>
                  <a:cxn ang="0">
                    <a:pos x="30" y="168"/>
                  </a:cxn>
                  <a:cxn ang="0">
                    <a:pos x="44" y="180"/>
                  </a:cxn>
                  <a:cxn ang="0">
                    <a:pos x="62" y="190"/>
                  </a:cxn>
                  <a:cxn ang="0">
                    <a:pos x="80" y="196"/>
                  </a:cxn>
                  <a:cxn ang="0">
                    <a:pos x="100" y="198"/>
                  </a:cxn>
                  <a:cxn ang="0">
                    <a:pos x="100" y="198"/>
                  </a:cxn>
                </a:cxnLst>
                <a:rect l="0" t="0" r="r" b="b"/>
                <a:pathLst>
                  <a:path w="200" h="198">
                    <a:moveTo>
                      <a:pt x="100" y="198"/>
                    </a:moveTo>
                    <a:lnTo>
                      <a:pt x="100" y="198"/>
                    </a:lnTo>
                    <a:lnTo>
                      <a:pt x="120" y="196"/>
                    </a:lnTo>
                    <a:lnTo>
                      <a:pt x="138" y="190"/>
                    </a:lnTo>
                    <a:lnTo>
                      <a:pt x="156" y="180"/>
                    </a:lnTo>
                    <a:lnTo>
                      <a:pt x="170" y="168"/>
                    </a:lnTo>
                    <a:lnTo>
                      <a:pt x="182" y="154"/>
                    </a:lnTo>
                    <a:lnTo>
                      <a:pt x="192" y="138"/>
                    </a:lnTo>
                    <a:lnTo>
                      <a:pt x="198" y="118"/>
                    </a:lnTo>
                    <a:lnTo>
                      <a:pt x="200" y="98"/>
                    </a:lnTo>
                    <a:lnTo>
                      <a:pt x="200" y="98"/>
                    </a:lnTo>
                    <a:lnTo>
                      <a:pt x="198" y="78"/>
                    </a:lnTo>
                    <a:lnTo>
                      <a:pt x="192" y="60"/>
                    </a:lnTo>
                    <a:lnTo>
                      <a:pt x="182" y="44"/>
                    </a:lnTo>
                    <a:lnTo>
                      <a:pt x="170" y="28"/>
                    </a:lnTo>
                    <a:lnTo>
                      <a:pt x="156" y="16"/>
                    </a:lnTo>
                    <a:lnTo>
                      <a:pt x="138" y="8"/>
                    </a:lnTo>
                    <a:lnTo>
                      <a:pt x="120" y="2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0" y="2"/>
                    </a:lnTo>
                    <a:lnTo>
                      <a:pt x="62" y="8"/>
                    </a:lnTo>
                    <a:lnTo>
                      <a:pt x="44" y="16"/>
                    </a:lnTo>
                    <a:lnTo>
                      <a:pt x="30" y="28"/>
                    </a:lnTo>
                    <a:lnTo>
                      <a:pt x="18" y="44"/>
                    </a:lnTo>
                    <a:lnTo>
                      <a:pt x="8" y="60"/>
                    </a:lnTo>
                    <a:lnTo>
                      <a:pt x="2" y="7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18"/>
                    </a:lnTo>
                    <a:lnTo>
                      <a:pt x="8" y="138"/>
                    </a:lnTo>
                    <a:lnTo>
                      <a:pt x="18" y="154"/>
                    </a:lnTo>
                    <a:lnTo>
                      <a:pt x="30" y="168"/>
                    </a:lnTo>
                    <a:lnTo>
                      <a:pt x="44" y="180"/>
                    </a:lnTo>
                    <a:lnTo>
                      <a:pt x="62" y="190"/>
                    </a:lnTo>
                    <a:lnTo>
                      <a:pt x="80" y="196"/>
                    </a:lnTo>
                    <a:lnTo>
                      <a:pt x="100" y="198"/>
                    </a:lnTo>
                    <a:lnTo>
                      <a:pt x="100" y="19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>
                  <a:defRPr/>
                </a:pPr>
                <a:endParaRPr lang="en-US" altLang="zh-CN" sz="1000" kern="0" dirty="0"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34" name="Freeform 15"/>
              <p:cNvSpPr>
                <a:spLocks/>
              </p:cNvSpPr>
              <p:nvPr/>
            </p:nvSpPr>
            <p:spPr bwMode="auto">
              <a:xfrm>
                <a:off x="9843633" y="3932465"/>
                <a:ext cx="292100" cy="314325"/>
              </a:xfrm>
              <a:custGeom>
                <a:avLst/>
                <a:gdLst/>
                <a:ahLst/>
                <a:cxnLst>
                  <a:cxn ang="0">
                    <a:pos x="66" y="160"/>
                  </a:cxn>
                  <a:cxn ang="0">
                    <a:pos x="66" y="160"/>
                  </a:cxn>
                  <a:cxn ang="0">
                    <a:pos x="64" y="178"/>
                  </a:cxn>
                  <a:cxn ang="0">
                    <a:pos x="60" y="196"/>
                  </a:cxn>
                  <a:cxn ang="0">
                    <a:pos x="60" y="196"/>
                  </a:cxn>
                  <a:cxn ang="0">
                    <a:pos x="72" y="198"/>
                  </a:cxn>
                  <a:cxn ang="0">
                    <a:pos x="86" y="198"/>
                  </a:cxn>
                  <a:cxn ang="0">
                    <a:pos x="86" y="198"/>
                  </a:cxn>
                  <a:cxn ang="0">
                    <a:pos x="106" y="196"/>
                  </a:cxn>
                  <a:cxn ang="0">
                    <a:pos x="124" y="190"/>
                  </a:cxn>
                  <a:cxn ang="0">
                    <a:pos x="142" y="182"/>
                  </a:cxn>
                  <a:cxn ang="0">
                    <a:pos x="156" y="170"/>
                  </a:cxn>
                  <a:cxn ang="0">
                    <a:pos x="168" y="156"/>
                  </a:cxn>
                  <a:cxn ang="0">
                    <a:pos x="178" y="138"/>
                  </a:cxn>
                  <a:cxn ang="0">
                    <a:pos x="182" y="120"/>
                  </a:cxn>
                  <a:cxn ang="0">
                    <a:pos x="184" y="100"/>
                  </a:cxn>
                  <a:cxn ang="0">
                    <a:pos x="184" y="100"/>
                  </a:cxn>
                  <a:cxn ang="0">
                    <a:pos x="182" y="80"/>
                  </a:cxn>
                  <a:cxn ang="0">
                    <a:pos x="178" y="62"/>
                  </a:cxn>
                  <a:cxn ang="0">
                    <a:pos x="168" y="44"/>
                  </a:cxn>
                  <a:cxn ang="0">
                    <a:pos x="156" y="30"/>
                  </a:cxn>
                  <a:cxn ang="0">
                    <a:pos x="142" y="18"/>
                  </a:cxn>
                  <a:cxn ang="0">
                    <a:pos x="124" y="8"/>
                  </a:cxn>
                  <a:cxn ang="0">
                    <a:pos x="106" y="2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72" y="2"/>
                  </a:cxn>
                  <a:cxn ang="0">
                    <a:pos x="60" y="4"/>
                  </a:cxn>
                  <a:cxn ang="0">
                    <a:pos x="46" y="8"/>
                  </a:cxn>
                  <a:cxn ang="0">
                    <a:pos x="36" y="14"/>
                  </a:cxn>
                  <a:cxn ang="0">
                    <a:pos x="24" y="22"/>
                  </a:cxn>
                  <a:cxn ang="0">
                    <a:pos x="14" y="30"/>
                  </a:cxn>
                  <a:cxn ang="0">
                    <a:pos x="6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4" y="60"/>
                  </a:cxn>
                  <a:cxn ang="0">
                    <a:pos x="26" y="70"/>
                  </a:cxn>
                  <a:cxn ang="0">
                    <a:pos x="38" y="82"/>
                  </a:cxn>
                  <a:cxn ang="0">
                    <a:pos x="46" y="96"/>
                  </a:cxn>
                  <a:cxn ang="0">
                    <a:pos x="54" y="110"/>
                  </a:cxn>
                  <a:cxn ang="0">
                    <a:pos x="60" y="126"/>
                  </a:cxn>
                  <a:cxn ang="0">
                    <a:pos x="64" y="144"/>
                  </a:cxn>
                  <a:cxn ang="0">
                    <a:pos x="66" y="160"/>
                  </a:cxn>
                  <a:cxn ang="0">
                    <a:pos x="66" y="160"/>
                  </a:cxn>
                </a:cxnLst>
                <a:rect l="0" t="0" r="r" b="b"/>
                <a:pathLst>
                  <a:path w="184" h="198">
                    <a:moveTo>
                      <a:pt x="66" y="160"/>
                    </a:moveTo>
                    <a:lnTo>
                      <a:pt x="66" y="160"/>
                    </a:lnTo>
                    <a:lnTo>
                      <a:pt x="64" y="178"/>
                    </a:lnTo>
                    <a:lnTo>
                      <a:pt x="60" y="196"/>
                    </a:lnTo>
                    <a:lnTo>
                      <a:pt x="60" y="196"/>
                    </a:lnTo>
                    <a:lnTo>
                      <a:pt x="72" y="198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106" y="196"/>
                    </a:lnTo>
                    <a:lnTo>
                      <a:pt x="124" y="190"/>
                    </a:lnTo>
                    <a:lnTo>
                      <a:pt x="142" y="182"/>
                    </a:lnTo>
                    <a:lnTo>
                      <a:pt x="156" y="170"/>
                    </a:lnTo>
                    <a:lnTo>
                      <a:pt x="168" y="156"/>
                    </a:lnTo>
                    <a:lnTo>
                      <a:pt x="178" y="138"/>
                    </a:lnTo>
                    <a:lnTo>
                      <a:pt x="182" y="12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2" y="80"/>
                    </a:lnTo>
                    <a:lnTo>
                      <a:pt x="178" y="62"/>
                    </a:lnTo>
                    <a:lnTo>
                      <a:pt x="168" y="44"/>
                    </a:lnTo>
                    <a:lnTo>
                      <a:pt x="156" y="30"/>
                    </a:lnTo>
                    <a:lnTo>
                      <a:pt x="142" y="18"/>
                    </a:lnTo>
                    <a:lnTo>
                      <a:pt x="124" y="8"/>
                    </a:lnTo>
                    <a:lnTo>
                      <a:pt x="106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72" y="2"/>
                    </a:lnTo>
                    <a:lnTo>
                      <a:pt x="60" y="4"/>
                    </a:lnTo>
                    <a:lnTo>
                      <a:pt x="46" y="8"/>
                    </a:lnTo>
                    <a:lnTo>
                      <a:pt x="36" y="14"/>
                    </a:lnTo>
                    <a:lnTo>
                      <a:pt x="24" y="22"/>
                    </a:lnTo>
                    <a:lnTo>
                      <a:pt x="14" y="30"/>
                    </a:lnTo>
                    <a:lnTo>
                      <a:pt x="6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4" y="60"/>
                    </a:lnTo>
                    <a:lnTo>
                      <a:pt x="26" y="70"/>
                    </a:lnTo>
                    <a:lnTo>
                      <a:pt x="38" y="82"/>
                    </a:lnTo>
                    <a:lnTo>
                      <a:pt x="46" y="96"/>
                    </a:lnTo>
                    <a:lnTo>
                      <a:pt x="54" y="110"/>
                    </a:lnTo>
                    <a:lnTo>
                      <a:pt x="60" y="126"/>
                    </a:lnTo>
                    <a:lnTo>
                      <a:pt x="64" y="14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>
                  <a:defRPr/>
                </a:pPr>
                <a:endParaRPr lang="en-US" altLang="zh-CN" sz="1000" kern="0" dirty="0"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35" name="Freeform 16"/>
              <p:cNvSpPr>
                <a:spLocks/>
              </p:cNvSpPr>
              <p:nvPr/>
            </p:nvSpPr>
            <p:spPr bwMode="auto">
              <a:xfrm>
                <a:off x="9881733" y="4278540"/>
                <a:ext cx="314325" cy="263525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16" y="18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16" y="36"/>
                  </a:cxn>
                  <a:cxn ang="0">
                    <a:pos x="30" y="42"/>
                  </a:cxn>
                  <a:cxn ang="0">
                    <a:pos x="44" y="48"/>
                  </a:cxn>
                  <a:cxn ang="0">
                    <a:pos x="56" y="58"/>
                  </a:cxn>
                  <a:cxn ang="0">
                    <a:pos x="64" y="70"/>
                  </a:cxn>
                  <a:cxn ang="0">
                    <a:pos x="72" y="84"/>
                  </a:cxn>
                  <a:cxn ang="0">
                    <a:pos x="76" y="98"/>
                  </a:cxn>
                  <a:cxn ang="0">
                    <a:pos x="78" y="114"/>
                  </a:cxn>
                  <a:cxn ang="0">
                    <a:pos x="78" y="166"/>
                  </a:cxn>
                  <a:cxn ang="0">
                    <a:pos x="198" y="166"/>
                  </a:cxn>
                  <a:cxn ang="0">
                    <a:pos x="198" y="52"/>
                  </a:cxn>
                  <a:cxn ang="0">
                    <a:pos x="198" y="52"/>
                  </a:cxn>
                  <a:cxn ang="0">
                    <a:pos x="196" y="42"/>
                  </a:cxn>
                  <a:cxn ang="0">
                    <a:pos x="194" y="32"/>
                  </a:cxn>
                  <a:cxn ang="0">
                    <a:pos x="188" y="22"/>
                  </a:cxn>
                  <a:cxn ang="0">
                    <a:pos x="182" y="14"/>
                  </a:cxn>
                  <a:cxn ang="0">
                    <a:pos x="174" y="8"/>
                  </a:cxn>
                  <a:cxn ang="0">
                    <a:pos x="166" y="4"/>
                  </a:cxn>
                  <a:cxn ang="0">
                    <a:pos x="156" y="0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98" h="166">
                    <a:moveTo>
                      <a:pt x="144" y="0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16" y="1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6" y="36"/>
                    </a:lnTo>
                    <a:lnTo>
                      <a:pt x="30" y="42"/>
                    </a:lnTo>
                    <a:lnTo>
                      <a:pt x="44" y="48"/>
                    </a:lnTo>
                    <a:lnTo>
                      <a:pt x="56" y="58"/>
                    </a:lnTo>
                    <a:lnTo>
                      <a:pt x="64" y="70"/>
                    </a:lnTo>
                    <a:lnTo>
                      <a:pt x="72" y="84"/>
                    </a:lnTo>
                    <a:lnTo>
                      <a:pt x="76" y="98"/>
                    </a:lnTo>
                    <a:lnTo>
                      <a:pt x="78" y="114"/>
                    </a:lnTo>
                    <a:lnTo>
                      <a:pt x="78" y="166"/>
                    </a:lnTo>
                    <a:lnTo>
                      <a:pt x="198" y="166"/>
                    </a:lnTo>
                    <a:lnTo>
                      <a:pt x="198" y="52"/>
                    </a:lnTo>
                    <a:lnTo>
                      <a:pt x="198" y="52"/>
                    </a:lnTo>
                    <a:lnTo>
                      <a:pt x="196" y="42"/>
                    </a:lnTo>
                    <a:lnTo>
                      <a:pt x="194" y="32"/>
                    </a:lnTo>
                    <a:lnTo>
                      <a:pt x="188" y="22"/>
                    </a:lnTo>
                    <a:lnTo>
                      <a:pt x="182" y="14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0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>
                  <a:defRPr/>
                </a:pPr>
                <a:endParaRPr lang="en-US" altLang="zh-CN" sz="1000" kern="0" dirty="0"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 Light" panose="020C0303030203020204" pitchFamily="34" charset="0"/>
                </a:endParaRPr>
              </a:p>
            </p:txBody>
          </p:sp>
        </p:grpSp>
      </p:grpSp>
      <p:grpSp>
        <p:nvGrpSpPr>
          <p:cNvPr id="136" name="组合 22"/>
          <p:cNvGrpSpPr/>
          <p:nvPr/>
        </p:nvGrpSpPr>
        <p:grpSpPr>
          <a:xfrm>
            <a:off x="4450906" y="4546935"/>
            <a:ext cx="2221123" cy="959704"/>
            <a:chOff x="3380529" y="3582149"/>
            <a:chExt cx="1665795" cy="720000"/>
          </a:xfrm>
        </p:grpSpPr>
        <p:sp>
          <p:nvSpPr>
            <p:cNvPr id="137" name="椭圆 136"/>
            <p:cNvSpPr/>
            <p:nvPr/>
          </p:nvSpPr>
          <p:spPr bwMode="auto">
            <a:xfrm>
              <a:off x="3561155" y="3582149"/>
              <a:ext cx="720000" cy="720000"/>
            </a:xfrm>
            <a:prstGeom prst="ellips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39" name="TextBox 186"/>
            <p:cNvSpPr txBox="1"/>
            <p:nvPr/>
          </p:nvSpPr>
          <p:spPr>
            <a:xfrm>
              <a:off x="3380529" y="3998897"/>
              <a:ext cx="1665795" cy="2955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 fontAlgn="ctr">
                <a:lnSpc>
                  <a:spcPct val="120000"/>
                </a:lnSpc>
                <a:defRPr/>
              </a:pPr>
              <a:r>
                <a:rPr lang="ru-RU" sz="1100" b="1" dirty="0">
                  <a:solidFill>
                    <a:srgbClr val="0076B0"/>
                  </a:solidFill>
                  <a:latin typeface="Huawei Sans" panose="020C0503030203020204" pitchFamily="34" charset="0"/>
                </a:rPr>
                <a:t>Резервное копирование и аварийное восстановление</a:t>
              </a:r>
            </a:p>
          </p:txBody>
        </p:sp>
      </p:grpSp>
      <p:grpSp>
        <p:nvGrpSpPr>
          <p:cNvPr id="140" name="组合 23"/>
          <p:cNvGrpSpPr/>
          <p:nvPr/>
        </p:nvGrpSpPr>
        <p:grpSpPr>
          <a:xfrm>
            <a:off x="3594735" y="3629719"/>
            <a:ext cx="960028" cy="959704"/>
            <a:chOff x="4495216" y="2924456"/>
            <a:chExt cx="720000" cy="720000"/>
          </a:xfrm>
        </p:grpSpPr>
        <p:sp>
          <p:nvSpPr>
            <p:cNvPr id="141" name="椭圆 140"/>
            <p:cNvSpPr/>
            <p:nvPr/>
          </p:nvSpPr>
          <p:spPr bwMode="auto">
            <a:xfrm>
              <a:off x="4495216" y="2924456"/>
              <a:ext cx="720000" cy="720000"/>
            </a:xfrm>
            <a:prstGeom prst="ellips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142" name="TextBox 197"/>
            <p:cNvSpPr txBox="1"/>
            <p:nvPr/>
          </p:nvSpPr>
          <p:spPr>
            <a:xfrm>
              <a:off x="4566078" y="3270684"/>
              <a:ext cx="571248" cy="263496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noAutofit/>
            </a:bodyPr>
            <a:lstStyle/>
            <a:p>
              <a:pPr algn="ctr" fontAlgn="ctr">
                <a:lnSpc>
                  <a:spcPct val="120000"/>
                </a:lnSpc>
                <a:defRPr/>
              </a:pPr>
              <a:r>
                <a:rPr lang="ru-RU" sz="1100" b="1" dirty="0">
                  <a:solidFill>
                    <a:srgbClr val="0076B0"/>
                  </a:solidFill>
                  <a:latin typeface="Huawei Sans" panose="020C0503030203020204" pitchFamily="34" charset="0"/>
                </a:rPr>
                <a:t>Большие </a:t>
              </a:r>
              <a:r>
                <a:rPr lang="ru-RU" sz="1100" b="1" dirty="0" smtClean="0">
                  <a:solidFill>
                    <a:srgbClr val="0076B0"/>
                  </a:solidFill>
                  <a:latin typeface="Huawei Sans" panose="020C0503030203020204" pitchFamily="34" charset="0"/>
                </a:rPr>
                <a:t/>
              </a:r>
              <a:br>
                <a:rPr lang="ru-RU" sz="1100" b="1" dirty="0" smtClean="0">
                  <a:solidFill>
                    <a:srgbClr val="0076B0"/>
                  </a:solidFill>
                  <a:latin typeface="Huawei Sans" panose="020C0503030203020204" pitchFamily="34" charset="0"/>
                </a:rPr>
              </a:br>
              <a:r>
                <a:rPr lang="ru-RU" sz="1100" b="1" dirty="0" smtClean="0">
                  <a:solidFill>
                    <a:srgbClr val="0076B0"/>
                  </a:solidFill>
                  <a:latin typeface="Huawei Sans" panose="020C0503030203020204" pitchFamily="34" charset="0"/>
                </a:rPr>
                <a:t>данные</a:t>
              </a:r>
              <a:endParaRPr lang="ru-RU" sz="1100" b="1" dirty="0">
                <a:solidFill>
                  <a:srgbClr val="0076B0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4682299" y="3030266"/>
              <a:ext cx="338800" cy="286815"/>
            </a:xfrm>
            <a:custGeom>
              <a:avLst/>
              <a:gdLst/>
              <a:ahLst/>
              <a:cxnLst>
                <a:cxn ang="0">
                  <a:pos x="344" y="13760"/>
                </a:cxn>
                <a:cxn ang="0">
                  <a:pos x="172" y="13674"/>
                </a:cxn>
                <a:cxn ang="0">
                  <a:pos x="86" y="13502"/>
                </a:cxn>
                <a:cxn ang="0">
                  <a:pos x="0" y="13416"/>
                </a:cxn>
                <a:cxn ang="0">
                  <a:pos x="0" y="344"/>
                </a:cxn>
                <a:cxn ang="0">
                  <a:pos x="86" y="172"/>
                </a:cxn>
                <a:cxn ang="0">
                  <a:pos x="172" y="86"/>
                </a:cxn>
                <a:cxn ang="0">
                  <a:pos x="258" y="0"/>
                </a:cxn>
                <a:cxn ang="0">
                  <a:pos x="344" y="0"/>
                </a:cxn>
                <a:cxn ang="0">
                  <a:pos x="516" y="0"/>
                </a:cxn>
                <a:cxn ang="0">
                  <a:pos x="602" y="86"/>
                </a:cxn>
                <a:cxn ang="0">
                  <a:pos x="688" y="172"/>
                </a:cxn>
                <a:cxn ang="0">
                  <a:pos x="688" y="344"/>
                </a:cxn>
                <a:cxn ang="0">
                  <a:pos x="688" y="13072"/>
                </a:cxn>
                <a:cxn ang="0">
                  <a:pos x="15910" y="13072"/>
                </a:cxn>
                <a:cxn ang="0">
                  <a:pos x="16082" y="13072"/>
                </a:cxn>
                <a:cxn ang="0">
                  <a:pos x="16168" y="13158"/>
                </a:cxn>
                <a:cxn ang="0">
                  <a:pos x="16254" y="13244"/>
                </a:cxn>
                <a:cxn ang="0">
                  <a:pos x="16254" y="13416"/>
                </a:cxn>
                <a:cxn ang="0">
                  <a:pos x="16254" y="13502"/>
                </a:cxn>
                <a:cxn ang="0">
                  <a:pos x="16168" y="13674"/>
                </a:cxn>
                <a:cxn ang="0">
                  <a:pos x="16082" y="13760"/>
                </a:cxn>
                <a:cxn ang="0">
                  <a:pos x="15910" y="13760"/>
                </a:cxn>
                <a:cxn ang="0">
                  <a:pos x="344" y="13760"/>
                </a:cxn>
              </a:cxnLst>
              <a:rect l="0" t="0" r="r" b="b"/>
              <a:pathLst>
                <a:path w="16254" h="13760">
                  <a:moveTo>
                    <a:pt x="344" y="13760"/>
                  </a:moveTo>
                  <a:lnTo>
                    <a:pt x="172" y="13674"/>
                  </a:lnTo>
                  <a:lnTo>
                    <a:pt x="86" y="13502"/>
                  </a:lnTo>
                  <a:lnTo>
                    <a:pt x="0" y="13416"/>
                  </a:lnTo>
                  <a:lnTo>
                    <a:pt x="0" y="344"/>
                  </a:lnTo>
                  <a:lnTo>
                    <a:pt x="86" y="172"/>
                  </a:lnTo>
                  <a:lnTo>
                    <a:pt x="172" y="86"/>
                  </a:lnTo>
                  <a:lnTo>
                    <a:pt x="258" y="0"/>
                  </a:lnTo>
                  <a:lnTo>
                    <a:pt x="344" y="0"/>
                  </a:lnTo>
                  <a:lnTo>
                    <a:pt x="516" y="0"/>
                  </a:lnTo>
                  <a:lnTo>
                    <a:pt x="602" y="86"/>
                  </a:lnTo>
                  <a:lnTo>
                    <a:pt x="688" y="172"/>
                  </a:lnTo>
                  <a:lnTo>
                    <a:pt x="688" y="344"/>
                  </a:lnTo>
                  <a:lnTo>
                    <a:pt x="688" y="13072"/>
                  </a:lnTo>
                  <a:lnTo>
                    <a:pt x="15910" y="13072"/>
                  </a:lnTo>
                  <a:lnTo>
                    <a:pt x="16082" y="13072"/>
                  </a:lnTo>
                  <a:lnTo>
                    <a:pt x="16168" y="13158"/>
                  </a:lnTo>
                  <a:lnTo>
                    <a:pt x="16254" y="13244"/>
                  </a:lnTo>
                  <a:lnTo>
                    <a:pt x="16254" y="13416"/>
                  </a:lnTo>
                  <a:lnTo>
                    <a:pt x="16254" y="13502"/>
                  </a:lnTo>
                  <a:lnTo>
                    <a:pt x="16168" y="13674"/>
                  </a:lnTo>
                  <a:lnTo>
                    <a:pt x="16082" y="13760"/>
                  </a:lnTo>
                  <a:lnTo>
                    <a:pt x="15910" y="13760"/>
                  </a:lnTo>
                  <a:lnTo>
                    <a:pt x="344" y="13760"/>
                  </a:lnTo>
                  <a:close/>
                </a:path>
              </a:pathLst>
            </a:custGeom>
            <a:solidFill>
              <a:srgbClr val="0076B0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defRPr/>
              </a:pPr>
              <a:endParaRPr lang="en-US" altLang="zh-CN" sz="11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4719943" y="3227453"/>
              <a:ext cx="53778" cy="57363"/>
            </a:xfrm>
            <a:custGeom>
              <a:avLst/>
              <a:gdLst/>
              <a:ahLst/>
              <a:cxnLst>
                <a:cxn ang="0">
                  <a:pos x="2580" y="2064"/>
                </a:cxn>
                <a:cxn ang="0">
                  <a:pos x="2494" y="2322"/>
                </a:cxn>
                <a:cxn ang="0">
                  <a:pos x="2322" y="2494"/>
                </a:cxn>
                <a:cxn ang="0">
                  <a:pos x="2150" y="2666"/>
                </a:cxn>
                <a:cxn ang="0">
                  <a:pos x="1892" y="2752"/>
                </a:cxn>
                <a:cxn ang="0">
                  <a:pos x="602" y="2752"/>
                </a:cxn>
                <a:cxn ang="0">
                  <a:pos x="344" y="2666"/>
                </a:cxn>
                <a:cxn ang="0">
                  <a:pos x="172" y="2494"/>
                </a:cxn>
                <a:cxn ang="0">
                  <a:pos x="0" y="2322"/>
                </a:cxn>
                <a:cxn ang="0">
                  <a:pos x="0" y="2064"/>
                </a:cxn>
                <a:cxn ang="0">
                  <a:pos x="0" y="688"/>
                </a:cxn>
                <a:cxn ang="0">
                  <a:pos x="0" y="430"/>
                </a:cxn>
                <a:cxn ang="0">
                  <a:pos x="172" y="171"/>
                </a:cxn>
                <a:cxn ang="0">
                  <a:pos x="344" y="86"/>
                </a:cxn>
                <a:cxn ang="0">
                  <a:pos x="602" y="0"/>
                </a:cxn>
                <a:cxn ang="0">
                  <a:pos x="1892" y="0"/>
                </a:cxn>
                <a:cxn ang="0">
                  <a:pos x="2150" y="86"/>
                </a:cxn>
                <a:cxn ang="0">
                  <a:pos x="2322" y="171"/>
                </a:cxn>
                <a:cxn ang="0">
                  <a:pos x="2494" y="430"/>
                </a:cxn>
                <a:cxn ang="0">
                  <a:pos x="2580" y="688"/>
                </a:cxn>
                <a:cxn ang="0">
                  <a:pos x="2580" y="2064"/>
                </a:cxn>
              </a:cxnLst>
              <a:rect l="0" t="0" r="r" b="b"/>
              <a:pathLst>
                <a:path w="2580" h="2752">
                  <a:moveTo>
                    <a:pt x="2580" y="2064"/>
                  </a:moveTo>
                  <a:lnTo>
                    <a:pt x="2494" y="2322"/>
                  </a:lnTo>
                  <a:lnTo>
                    <a:pt x="2322" y="2494"/>
                  </a:lnTo>
                  <a:lnTo>
                    <a:pt x="2150" y="2666"/>
                  </a:lnTo>
                  <a:lnTo>
                    <a:pt x="1892" y="2752"/>
                  </a:lnTo>
                  <a:lnTo>
                    <a:pt x="602" y="2752"/>
                  </a:lnTo>
                  <a:lnTo>
                    <a:pt x="344" y="2666"/>
                  </a:lnTo>
                  <a:lnTo>
                    <a:pt x="172" y="2494"/>
                  </a:lnTo>
                  <a:lnTo>
                    <a:pt x="0" y="2322"/>
                  </a:lnTo>
                  <a:lnTo>
                    <a:pt x="0" y="2064"/>
                  </a:lnTo>
                  <a:lnTo>
                    <a:pt x="0" y="688"/>
                  </a:lnTo>
                  <a:lnTo>
                    <a:pt x="0" y="430"/>
                  </a:lnTo>
                  <a:lnTo>
                    <a:pt x="172" y="171"/>
                  </a:lnTo>
                  <a:lnTo>
                    <a:pt x="344" y="86"/>
                  </a:lnTo>
                  <a:lnTo>
                    <a:pt x="602" y="0"/>
                  </a:lnTo>
                  <a:lnTo>
                    <a:pt x="1892" y="0"/>
                  </a:lnTo>
                  <a:lnTo>
                    <a:pt x="2150" y="86"/>
                  </a:lnTo>
                  <a:lnTo>
                    <a:pt x="2322" y="171"/>
                  </a:lnTo>
                  <a:lnTo>
                    <a:pt x="2494" y="430"/>
                  </a:lnTo>
                  <a:lnTo>
                    <a:pt x="2580" y="688"/>
                  </a:lnTo>
                  <a:lnTo>
                    <a:pt x="2580" y="2064"/>
                  </a:lnTo>
                  <a:close/>
                </a:path>
              </a:pathLst>
            </a:custGeom>
            <a:solidFill>
              <a:srgbClr val="0076B0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defRPr/>
              </a:pPr>
              <a:endParaRPr lang="en-US" altLang="zh-CN" sz="11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4788062" y="3164713"/>
              <a:ext cx="53778" cy="120104"/>
            </a:xfrm>
            <a:custGeom>
              <a:avLst/>
              <a:gdLst/>
              <a:ahLst/>
              <a:cxnLst>
                <a:cxn ang="0">
                  <a:pos x="2580" y="5074"/>
                </a:cxn>
                <a:cxn ang="0">
                  <a:pos x="2494" y="5332"/>
                </a:cxn>
                <a:cxn ang="0">
                  <a:pos x="2322" y="5504"/>
                </a:cxn>
                <a:cxn ang="0">
                  <a:pos x="2150" y="5676"/>
                </a:cxn>
                <a:cxn ang="0">
                  <a:pos x="1892" y="5762"/>
                </a:cxn>
                <a:cxn ang="0">
                  <a:pos x="602" y="5762"/>
                </a:cxn>
                <a:cxn ang="0">
                  <a:pos x="344" y="5676"/>
                </a:cxn>
                <a:cxn ang="0">
                  <a:pos x="172" y="5504"/>
                </a:cxn>
                <a:cxn ang="0">
                  <a:pos x="0" y="5332"/>
                </a:cxn>
                <a:cxn ang="0">
                  <a:pos x="0" y="5074"/>
                </a:cxn>
                <a:cxn ang="0">
                  <a:pos x="0" y="688"/>
                </a:cxn>
                <a:cxn ang="0">
                  <a:pos x="0" y="431"/>
                </a:cxn>
                <a:cxn ang="0">
                  <a:pos x="172" y="258"/>
                </a:cxn>
                <a:cxn ang="0">
                  <a:pos x="344" y="86"/>
                </a:cxn>
                <a:cxn ang="0">
                  <a:pos x="602" y="0"/>
                </a:cxn>
                <a:cxn ang="0">
                  <a:pos x="1892" y="0"/>
                </a:cxn>
                <a:cxn ang="0">
                  <a:pos x="2150" y="86"/>
                </a:cxn>
                <a:cxn ang="0">
                  <a:pos x="2322" y="258"/>
                </a:cxn>
                <a:cxn ang="0">
                  <a:pos x="2494" y="431"/>
                </a:cxn>
                <a:cxn ang="0">
                  <a:pos x="2580" y="688"/>
                </a:cxn>
                <a:cxn ang="0">
                  <a:pos x="2580" y="5074"/>
                </a:cxn>
              </a:cxnLst>
              <a:rect l="0" t="0" r="r" b="b"/>
              <a:pathLst>
                <a:path w="2580" h="5762">
                  <a:moveTo>
                    <a:pt x="2580" y="5074"/>
                  </a:moveTo>
                  <a:lnTo>
                    <a:pt x="2494" y="5332"/>
                  </a:lnTo>
                  <a:lnTo>
                    <a:pt x="2322" y="5504"/>
                  </a:lnTo>
                  <a:lnTo>
                    <a:pt x="2150" y="5676"/>
                  </a:lnTo>
                  <a:lnTo>
                    <a:pt x="1892" y="5762"/>
                  </a:lnTo>
                  <a:lnTo>
                    <a:pt x="602" y="5762"/>
                  </a:lnTo>
                  <a:lnTo>
                    <a:pt x="344" y="5676"/>
                  </a:lnTo>
                  <a:lnTo>
                    <a:pt x="172" y="5504"/>
                  </a:lnTo>
                  <a:lnTo>
                    <a:pt x="0" y="5332"/>
                  </a:lnTo>
                  <a:lnTo>
                    <a:pt x="0" y="5074"/>
                  </a:lnTo>
                  <a:lnTo>
                    <a:pt x="0" y="688"/>
                  </a:lnTo>
                  <a:lnTo>
                    <a:pt x="0" y="431"/>
                  </a:lnTo>
                  <a:lnTo>
                    <a:pt x="172" y="258"/>
                  </a:lnTo>
                  <a:lnTo>
                    <a:pt x="344" y="86"/>
                  </a:lnTo>
                  <a:lnTo>
                    <a:pt x="602" y="0"/>
                  </a:lnTo>
                  <a:lnTo>
                    <a:pt x="1892" y="0"/>
                  </a:lnTo>
                  <a:lnTo>
                    <a:pt x="2150" y="86"/>
                  </a:lnTo>
                  <a:lnTo>
                    <a:pt x="2322" y="258"/>
                  </a:lnTo>
                  <a:lnTo>
                    <a:pt x="2494" y="431"/>
                  </a:lnTo>
                  <a:lnTo>
                    <a:pt x="2580" y="688"/>
                  </a:lnTo>
                  <a:lnTo>
                    <a:pt x="2580" y="5074"/>
                  </a:lnTo>
                  <a:close/>
                </a:path>
              </a:pathLst>
            </a:custGeom>
            <a:solidFill>
              <a:srgbClr val="0076B0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defRPr/>
              </a:pPr>
              <a:endParaRPr lang="en-US" altLang="zh-CN" sz="11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4927884" y="3136032"/>
              <a:ext cx="53778" cy="148785"/>
            </a:xfrm>
            <a:custGeom>
              <a:avLst/>
              <a:gdLst/>
              <a:ahLst/>
              <a:cxnLst>
                <a:cxn ang="0">
                  <a:pos x="2580" y="6364"/>
                </a:cxn>
                <a:cxn ang="0">
                  <a:pos x="2494" y="6708"/>
                </a:cxn>
                <a:cxn ang="0">
                  <a:pos x="2322" y="6880"/>
                </a:cxn>
                <a:cxn ang="0">
                  <a:pos x="2150" y="7052"/>
                </a:cxn>
                <a:cxn ang="0">
                  <a:pos x="1892" y="7138"/>
                </a:cxn>
                <a:cxn ang="0">
                  <a:pos x="688" y="7138"/>
                </a:cxn>
                <a:cxn ang="0">
                  <a:pos x="430" y="7052"/>
                </a:cxn>
                <a:cxn ang="0">
                  <a:pos x="172" y="6880"/>
                </a:cxn>
                <a:cxn ang="0">
                  <a:pos x="0" y="6708"/>
                </a:cxn>
                <a:cxn ang="0">
                  <a:pos x="0" y="6364"/>
                </a:cxn>
                <a:cxn ang="0">
                  <a:pos x="0" y="688"/>
                </a:cxn>
                <a:cxn ang="0">
                  <a:pos x="0" y="430"/>
                </a:cxn>
                <a:cxn ang="0">
                  <a:pos x="172" y="258"/>
                </a:cxn>
                <a:cxn ang="0">
                  <a:pos x="430" y="86"/>
                </a:cxn>
                <a:cxn ang="0">
                  <a:pos x="688" y="0"/>
                </a:cxn>
                <a:cxn ang="0">
                  <a:pos x="1892" y="0"/>
                </a:cxn>
                <a:cxn ang="0">
                  <a:pos x="2150" y="86"/>
                </a:cxn>
                <a:cxn ang="0">
                  <a:pos x="2322" y="258"/>
                </a:cxn>
                <a:cxn ang="0">
                  <a:pos x="2494" y="430"/>
                </a:cxn>
                <a:cxn ang="0">
                  <a:pos x="2580" y="688"/>
                </a:cxn>
                <a:cxn ang="0">
                  <a:pos x="2580" y="6364"/>
                </a:cxn>
              </a:cxnLst>
              <a:rect l="0" t="0" r="r" b="b"/>
              <a:pathLst>
                <a:path w="2580" h="7138">
                  <a:moveTo>
                    <a:pt x="2580" y="6364"/>
                  </a:moveTo>
                  <a:lnTo>
                    <a:pt x="2494" y="6708"/>
                  </a:lnTo>
                  <a:lnTo>
                    <a:pt x="2322" y="6880"/>
                  </a:lnTo>
                  <a:lnTo>
                    <a:pt x="2150" y="7052"/>
                  </a:lnTo>
                  <a:lnTo>
                    <a:pt x="1892" y="7138"/>
                  </a:lnTo>
                  <a:lnTo>
                    <a:pt x="688" y="7138"/>
                  </a:lnTo>
                  <a:lnTo>
                    <a:pt x="430" y="7052"/>
                  </a:lnTo>
                  <a:lnTo>
                    <a:pt x="172" y="6880"/>
                  </a:lnTo>
                  <a:lnTo>
                    <a:pt x="0" y="6708"/>
                  </a:lnTo>
                  <a:lnTo>
                    <a:pt x="0" y="6364"/>
                  </a:lnTo>
                  <a:lnTo>
                    <a:pt x="0" y="688"/>
                  </a:lnTo>
                  <a:lnTo>
                    <a:pt x="0" y="430"/>
                  </a:lnTo>
                  <a:lnTo>
                    <a:pt x="172" y="258"/>
                  </a:lnTo>
                  <a:lnTo>
                    <a:pt x="430" y="86"/>
                  </a:lnTo>
                  <a:lnTo>
                    <a:pt x="688" y="0"/>
                  </a:lnTo>
                  <a:lnTo>
                    <a:pt x="1892" y="0"/>
                  </a:lnTo>
                  <a:lnTo>
                    <a:pt x="2150" y="86"/>
                  </a:lnTo>
                  <a:lnTo>
                    <a:pt x="2322" y="258"/>
                  </a:lnTo>
                  <a:lnTo>
                    <a:pt x="2494" y="430"/>
                  </a:lnTo>
                  <a:lnTo>
                    <a:pt x="2580" y="688"/>
                  </a:lnTo>
                  <a:lnTo>
                    <a:pt x="2580" y="6364"/>
                  </a:lnTo>
                  <a:close/>
                </a:path>
              </a:pathLst>
            </a:custGeom>
            <a:solidFill>
              <a:srgbClr val="0076B0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defRPr/>
              </a:pPr>
              <a:endParaRPr lang="en-US" altLang="zh-CN" sz="11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4856180" y="3193391"/>
              <a:ext cx="53778" cy="91422"/>
            </a:xfrm>
            <a:custGeom>
              <a:avLst/>
              <a:gdLst/>
              <a:ahLst/>
              <a:cxnLst>
                <a:cxn ang="0">
                  <a:pos x="2580" y="3698"/>
                </a:cxn>
                <a:cxn ang="0">
                  <a:pos x="2494" y="3956"/>
                </a:cxn>
                <a:cxn ang="0">
                  <a:pos x="2322" y="4128"/>
                </a:cxn>
                <a:cxn ang="0">
                  <a:pos x="2150" y="4300"/>
                </a:cxn>
                <a:cxn ang="0">
                  <a:pos x="1892" y="4386"/>
                </a:cxn>
                <a:cxn ang="0">
                  <a:pos x="602" y="4386"/>
                </a:cxn>
                <a:cxn ang="0">
                  <a:pos x="344" y="4300"/>
                </a:cxn>
                <a:cxn ang="0">
                  <a:pos x="172" y="4128"/>
                </a:cxn>
                <a:cxn ang="0">
                  <a:pos x="0" y="3956"/>
                </a:cxn>
                <a:cxn ang="0">
                  <a:pos x="0" y="3698"/>
                </a:cxn>
                <a:cxn ang="0">
                  <a:pos x="0" y="688"/>
                </a:cxn>
                <a:cxn ang="0">
                  <a:pos x="0" y="430"/>
                </a:cxn>
                <a:cxn ang="0">
                  <a:pos x="172" y="172"/>
                </a:cxn>
                <a:cxn ang="0">
                  <a:pos x="344" y="86"/>
                </a:cxn>
                <a:cxn ang="0">
                  <a:pos x="602" y="0"/>
                </a:cxn>
                <a:cxn ang="0">
                  <a:pos x="1892" y="0"/>
                </a:cxn>
                <a:cxn ang="0">
                  <a:pos x="2150" y="86"/>
                </a:cxn>
                <a:cxn ang="0">
                  <a:pos x="2322" y="172"/>
                </a:cxn>
                <a:cxn ang="0">
                  <a:pos x="2494" y="430"/>
                </a:cxn>
                <a:cxn ang="0">
                  <a:pos x="2580" y="688"/>
                </a:cxn>
                <a:cxn ang="0">
                  <a:pos x="2580" y="3698"/>
                </a:cxn>
              </a:cxnLst>
              <a:rect l="0" t="0" r="r" b="b"/>
              <a:pathLst>
                <a:path w="2580" h="4386">
                  <a:moveTo>
                    <a:pt x="2580" y="3698"/>
                  </a:moveTo>
                  <a:lnTo>
                    <a:pt x="2494" y="3956"/>
                  </a:lnTo>
                  <a:lnTo>
                    <a:pt x="2322" y="4128"/>
                  </a:lnTo>
                  <a:lnTo>
                    <a:pt x="2150" y="4300"/>
                  </a:lnTo>
                  <a:lnTo>
                    <a:pt x="1892" y="4386"/>
                  </a:lnTo>
                  <a:lnTo>
                    <a:pt x="602" y="4386"/>
                  </a:lnTo>
                  <a:lnTo>
                    <a:pt x="344" y="4300"/>
                  </a:lnTo>
                  <a:lnTo>
                    <a:pt x="172" y="4128"/>
                  </a:lnTo>
                  <a:lnTo>
                    <a:pt x="0" y="3956"/>
                  </a:lnTo>
                  <a:lnTo>
                    <a:pt x="0" y="3698"/>
                  </a:lnTo>
                  <a:lnTo>
                    <a:pt x="0" y="688"/>
                  </a:lnTo>
                  <a:lnTo>
                    <a:pt x="0" y="430"/>
                  </a:lnTo>
                  <a:lnTo>
                    <a:pt x="172" y="172"/>
                  </a:lnTo>
                  <a:lnTo>
                    <a:pt x="344" y="86"/>
                  </a:lnTo>
                  <a:lnTo>
                    <a:pt x="602" y="0"/>
                  </a:lnTo>
                  <a:lnTo>
                    <a:pt x="1892" y="0"/>
                  </a:lnTo>
                  <a:lnTo>
                    <a:pt x="2150" y="86"/>
                  </a:lnTo>
                  <a:lnTo>
                    <a:pt x="2322" y="172"/>
                  </a:lnTo>
                  <a:lnTo>
                    <a:pt x="2494" y="430"/>
                  </a:lnTo>
                  <a:lnTo>
                    <a:pt x="2580" y="688"/>
                  </a:lnTo>
                  <a:lnTo>
                    <a:pt x="2580" y="3698"/>
                  </a:lnTo>
                  <a:close/>
                </a:path>
              </a:pathLst>
            </a:custGeom>
            <a:solidFill>
              <a:srgbClr val="0076B0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defRPr/>
              </a:pPr>
              <a:endParaRPr lang="en-US" altLang="zh-CN" sz="11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4716358" y="3051777"/>
              <a:ext cx="254548" cy="134445"/>
            </a:xfrm>
            <a:custGeom>
              <a:avLst/>
              <a:gdLst/>
              <a:ahLst/>
              <a:cxnLst>
                <a:cxn ang="0">
                  <a:pos x="12212" y="0"/>
                </a:cxn>
                <a:cxn ang="0">
                  <a:pos x="9632" y="258"/>
                </a:cxn>
                <a:cxn ang="0">
                  <a:pos x="10492" y="1118"/>
                </a:cxn>
                <a:cxn ang="0">
                  <a:pos x="7740" y="4386"/>
                </a:cxn>
                <a:cxn ang="0">
                  <a:pos x="4988" y="1806"/>
                </a:cxn>
                <a:cxn ang="0">
                  <a:pos x="4816" y="1720"/>
                </a:cxn>
                <a:cxn ang="0">
                  <a:pos x="4644" y="1634"/>
                </a:cxn>
                <a:cxn ang="0">
                  <a:pos x="4472" y="1720"/>
                </a:cxn>
                <a:cxn ang="0">
                  <a:pos x="4300" y="1806"/>
                </a:cxn>
                <a:cxn ang="0">
                  <a:pos x="172" y="5504"/>
                </a:cxn>
                <a:cxn ang="0">
                  <a:pos x="0" y="5676"/>
                </a:cxn>
                <a:cxn ang="0">
                  <a:pos x="0" y="5849"/>
                </a:cxn>
                <a:cxn ang="0">
                  <a:pos x="0" y="6106"/>
                </a:cxn>
                <a:cxn ang="0">
                  <a:pos x="86" y="6278"/>
                </a:cxn>
                <a:cxn ang="0">
                  <a:pos x="258" y="6364"/>
                </a:cxn>
                <a:cxn ang="0">
                  <a:pos x="516" y="6450"/>
                </a:cxn>
                <a:cxn ang="0">
                  <a:pos x="688" y="6364"/>
                </a:cxn>
                <a:cxn ang="0">
                  <a:pos x="774" y="6278"/>
                </a:cxn>
                <a:cxn ang="0">
                  <a:pos x="4644" y="2838"/>
                </a:cxn>
                <a:cxn ang="0">
                  <a:pos x="7482" y="5504"/>
                </a:cxn>
                <a:cxn ang="0">
                  <a:pos x="7654" y="5590"/>
                </a:cxn>
                <a:cxn ang="0">
                  <a:pos x="7826" y="5676"/>
                </a:cxn>
                <a:cxn ang="0">
                  <a:pos x="8084" y="5590"/>
                </a:cxn>
                <a:cxn ang="0">
                  <a:pos x="8256" y="5504"/>
                </a:cxn>
                <a:cxn ang="0">
                  <a:pos x="11180" y="1806"/>
                </a:cxn>
                <a:cxn ang="0">
                  <a:pos x="11868" y="2494"/>
                </a:cxn>
                <a:cxn ang="0">
                  <a:pos x="12212" y="0"/>
                </a:cxn>
              </a:cxnLst>
              <a:rect l="0" t="0" r="r" b="b"/>
              <a:pathLst>
                <a:path w="12212" h="6450">
                  <a:moveTo>
                    <a:pt x="12212" y="0"/>
                  </a:moveTo>
                  <a:lnTo>
                    <a:pt x="9632" y="258"/>
                  </a:lnTo>
                  <a:lnTo>
                    <a:pt x="10492" y="1118"/>
                  </a:lnTo>
                  <a:lnTo>
                    <a:pt x="7740" y="4386"/>
                  </a:lnTo>
                  <a:lnTo>
                    <a:pt x="4988" y="1806"/>
                  </a:lnTo>
                  <a:lnTo>
                    <a:pt x="4816" y="1720"/>
                  </a:lnTo>
                  <a:lnTo>
                    <a:pt x="4644" y="1634"/>
                  </a:lnTo>
                  <a:lnTo>
                    <a:pt x="4472" y="1720"/>
                  </a:lnTo>
                  <a:lnTo>
                    <a:pt x="4300" y="1806"/>
                  </a:lnTo>
                  <a:lnTo>
                    <a:pt x="172" y="5504"/>
                  </a:lnTo>
                  <a:lnTo>
                    <a:pt x="0" y="5676"/>
                  </a:lnTo>
                  <a:lnTo>
                    <a:pt x="0" y="5849"/>
                  </a:lnTo>
                  <a:lnTo>
                    <a:pt x="0" y="6106"/>
                  </a:lnTo>
                  <a:lnTo>
                    <a:pt x="86" y="6278"/>
                  </a:lnTo>
                  <a:lnTo>
                    <a:pt x="258" y="6364"/>
                  </a:lnTo>
                  <a:lnTo>
                    <a:pt x="516" y="6450"/>
                  </a:lnTo>
                  <a:lnTo>
                    <a:pt x="688" y="6364"/>
                  </a:lnTo>
                  <a:lnTo>
                    <a:pt x="774" y="6278"/>
                  </a:lnTo>
                  <a:lnTo>
                    <a:pt x="4644" y="2838"/>
                  </a:lnTo>
                  <a:lnTo>
                    <a:pt x="7482" y="5504"/>
                  </a:lnTo>
                  <a:lnTo>
                    <a:pt x="7654" y="5590"/>
                  </a:lnTo>
                  <a:lnTo>
                    <a:pt x="7826" y="5676"/>
                  </a:lnTo>
                  <a:lnTo>
                    <a:pt x="8084" y="5590"/>
                  </a:lnTo>
                  <a:lnTo>
                    <a:pt x="8256" y="5504"/>
                  </a:lnTo>
                  <a:lnTo>
                    <a:pt x="11180" y="1806"/>
                  </a:lnTo>
                  <a:lnTo>
                    <a:pt x="11868" y="2494"/>
                  </a:lnTo>
                  <a:lnTo>
                    <a:pt x="12212" y="0"/>
                  </a:lnTo>
                  <a:close/>
                </a:path>
              </a:pathLst>
            </a:custGeom>
            <a:solidFill>
              <a:srgbClr val="0076B0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defRPr/>
              </a:pPr>
              <a:endParaRPr lang="en-US" altLang="zh-CN" sz="11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149" name="组合 84"/>
          <p:cNvGrpSpPr/>
          <p:nvPr/>
        </p:nvGrpSpPr>
        <p:grpSpPr>
          <a:xfrm>
            <a:off x="6906700" y="1843085"/>
            <a:ext cx="560112" cy="435044"/>
            <a:chOff x="9786938" y="3810000"/>
            <a:chExt cx="971550" cy="679451"/>
          </a:xfrm>
          <a:solidFill>
            <a:srgbClr val="558ED5"/>
          </a:solidFill>
        </p:grpSpPr>
        <p:sp>
          <p:nvSpPr>
            <p:cNvPr id="150" name="Freeform 25"/>
            <p:cNvSpPr>
              <a:spLocks noEditPoints="1"/>
            </p:cNvSpPr>
            <p:nvPr/>
          </p:nvSpPr>
          <p:spPr bwMode="auto">
            <a:xfrm>
              <a:off x="9786938" y="4065588"/>
              <a:ext cx="971550" cy="423863"/>
            </a:xfrm>
            <a:custGeom>
              <a:avLst/>
              <a:gdLst/>
              <a:ahLst/>
              <a:cxnLst>
                <a:cxn ang="0">
                  <a:pos x="15906" y="5577"/>
                </a:cxn>
                <a:cxn ang="0">
                  <a:pos x="15906" y="7217"/>
                </a:cxn>
                <a:cxn ang="0">
                  <a:pos x="0" y="5577"/>
                </a:cxn>
                <a:cxn ang="0">
                  <a:pos x="8367" y="2377"/>
                </a:cxn>
                <a:cxn ang="0">
                  <a:pos x="8651" y="2394"/>
                </a:cxn>
                <a:cxn ang="0">
                  <a:pos x="8921" y="2446"/>
                </a:cxn>
                <a:cxn ang="0">
                  <a:pos x="9175" y="2528"/>
                </a:cxn>
                <a:cxn ang="0">
                  <a:pos x="9410" y="2638"/>
                </a:cxn>
                <a:cxn ang="0">
                  <a:pos x="9622" y="2775"/>
                </a:cxn>
                <a:cxn ang="0">
                  <a:pos x="9809" y="2933"/>
                </a:cxn>
                <a:cxn ang="0">
                  <a:pos x="9966" y="3114"/>
                </a:cxn>
                <a:cxn ang="0">
                  <a:pos x="10092" y="3311"/>
                </a:cxn>
                <a:cxn ang="0">
                  <a:pos x="10182" y="3523"/>
                </a:cxn>
                <a:cxn ang="0">
                  <a:pos x="10235" y="3749"/>
                </a:cxn>
                <a:cxn ang="0">
                  <a:pos x="10250" y="3905"/>
                </a:cxn>
                <a:cxn ang="0">
                  <a:pos x="6462" y="3905"/>
                </a:cxn>
                <a:cxn ang="0">
                  <a:pos x="6500" y="3749"/>
                </a:cxn>
                <a:cxn ang="0">
                  <a:pos x="6553" y="3523"/>
                </a:cxn>
                <a:cxn ang="0">
                  <a:pos x="6643" y="3311"/>
                </a:cxn>
                <a:cxn ang="0">
                  <a:pos x="6768" y="3114"/>
                </a:cxn>
                <a:cxn ang="0">
                  <a:pos x="6926" y="2933"/>
                </a:cxn>
                <a:cxn ang="0">
                  <a:pos x="7113" y="2775"/>
                </a:cxn>
                <a:cxn ang="0">
                  <a:pos x="7324" y="2638"/>
                </a:cxn>
                <a:cxn ang="0">
                  <a:pos x="7559" y="2528"/>
                </a:cxn>
                <a:cxn ang="0">
                  <a:pos x="7814" y="2446"/>
                </a:cxn>
                <a:cxn ang="0">
                  <a:pos x="8083" y="2394"/>
                </a:cxn>
                <a:cxn ang="0">
                  <a:pos x="8367" y="2377"/>
                </a:cxn>
                <a:cxn ang="0">
                  <a:pos x="2195" y="2240"/>
                </a:cxn>
                <a:cxn ang="0">
                  <a:pos x="14433" y="2645"/>
                </a:cxn>
                <a:cxn ang="0">
                  <a:pos x="14433" y="4097"/>
                </a:cxn>
                <a:cxn ang="0">
                  <a:pos x="14063" y="2645"/>
                </a:cxn>
                <a:cxn ang="0">
                  <a:pos x="12887" y="2645"/>
                </a:cxn>
                <a:cxn ang="0">
                  <a:pos x="12517" y="4097"/>
                </a:cxn>
                <a:cxn ang="0">
                  <a:pos x="4111" y="2645"/>
                </a:cxn>
                <a:cxn ang="0">
                  <a:pos x="4111" y="4097"/>
                </a:cxn>
                <a:cxn ang="0">
                  <a:pos x="3742" y="2645"/>
                </a:cxn>
                <a:cxn ang="0">
                  <a:pos x="2564" y="2645"/>
                </a:cxn>
                <a:cxn ang="0">
                  <a:pos x="2195" y="4097"/>
                </a:cxn>
                <a:cxn ang="0">
                  <a:pos x="14433" y="790"/>
                </a:cxn>
                <a:cxn ang="0">
                  <a:pos x="14433" y="2240"/>
                </a:cxn>
                <a:cxn ang="0">
                  <a:pos x="14063" y="790"/>
                </a:cxn>
                <a:cxn ang="0">
                  <a:pos x="12887" y="790"/>
                </a:cxn>
                <a:cxn ang="0">
                  <a:pos x="12517" y="2240"/>
                </a:cxn>
                <a:cxn ang="0">
                  <a:pos x="9794" y="790"/>
                </a:cxn>
                <a:cxn ang="0">
                  <a:pos x="9794" y="2240"/>
                </a:cxn>
                <a:cxn ang="0">
                  <a:pos x="6835" y="790"/>
                </a:cxn>
                <a:cxn ang="0">
                  <a:pos x="5657" y="790"/>
                </a:cxn>
                <a:cxn ang="0">
                  <a:pos x="5288" y="2240"/>
                </a:cxn>
                <a:cxn ang="0">
                  <a:pos x="2564" y="790"/>
                </a:cxn>
                <a:cxn ang="0">
                  <a:pos x="2564" y="2240"/>
                </a:cxn>
              </a:cxnLst>
              <a:rect l="0" t="0" r="r" b="b"/>
              <a:pathLst>
                <a:path w="16524" h="7217">
                  <a:moveTo>
                    <a:pt x="618" y="0"/>
                  </a:moveTo>
                  <a:lnTo>
                    <a:pt x="15906" y="0"/>
                  </a:lnTo>
                  <a:lnTo>
                    <a:pt x="15906" y="5577"/>
                  </a:lnTo>
                  <a:lnTo>
                    <a:pt x="16524" y="5577"/>
                  </a:lnTo>
                  <a:lnTo>
                    <a:pt x="16524" y="7217"/>
                  </a:lnTo>
                  <a:lnTo>
                    <a:pt x="15906" y="7217"/>
                  </a:lnTo>
                  <a:lnTo>
                    <a:pt x="618" y="7217"/>
                  </a:lnTo>
                  <a:lnTo>
                    <a:pt x="0" y="7217"/>
                  </a:lnTo>
                  <a:lnTo>
                    <a:pt x="0" y="5577"/>
                  </a:lnTo>
                  <a:lnTo>
                    <a:pt x="618" y="5577"/>
                  </a:lnTo>
                  <a:lnTo>
                    <a:pt x="618" y="0"/>
                  </a:lnTo>
                  <a:close/>
                  <a:moveTo>
                    <a:pt x="8367" y="2377"/>
                  </a:moveTo>
                  <a:lnTo>
                    <a:pt x="8463" y="2379"/>
                  </a:lnTo>
                  <a:lnTo>
                    <a:pt x="8557" y="2385"/>
                  </a:lnTo>
                  <a:lnTo>
                    <a:pt x="8651" y="2394"/>
                  </a:lnTo>
                  <a:lnTo>
                    <a:pt x="8743" y="2408"/>
                  </a:lnTo>
                  <a:lnTo>
                    <a:pt x="8833" y="2425"/>
                  </a:lnTo>
                  <a:lnTo>
                    <a:pt x="8921" y="2446"/>
                  </a:lnTo>
                  <a:lnTo>
                    <a:pt x="9008" y="2470"/>
                  </a:lnTo>
                  <a:lnTo>
                    <a:pt x="9093" y="2497"/>
                  </a:lnTo>
                  <a:lnTo>
                    <a:pt x="9175" y="2528"/>
                  </a:lnTo>
                  <a:lnTo>
                    <a:pt x="9257" y="2562"/>
                  </a:lnTo>
                  <a:lnTo>
                    <a:pt x="9334" y="2599"/>
                  </a:lnTo>
                  <a:lnTo>
                    <a:pt x="9410" y="2638"/>
                  </a:lnTo>
                  <a:lnTo>
                    <a:pt x="9484" y="2681"/>
                  </a:lnTo>
                  <a:lnTo>
                    <a:pt x="9554" y="2726"/>
                  </a:lnTo>
                  <a:lnTo>
                    <a:pt x="9622" y="2775"/>
                  </a:lnTo>
                  <a:lnTo>
                    <a:pt x="9687" y="2825"/>
                  </a:lnTo>
                  <a:lnTo>
                    <a:pt x="9750" y="2878"/>
                  </a:lnTo>
                  <a:lnTo>
                    <a:pt x="9809" y="2933"/>
                  </a:lnTo>
                  <a:lnTo>
                    <a:pt x="9865" y="2991"/>
                  </a:lnTo>
                  <a:lnTo>
                    <a:pt x="9917" y="3052"/>
                  </a:lnTo>
                  <a:lnTo>
                    <a:pt x="9966" y="3114"/>
                  </a:lnTo>
                  <a:lnTo>
                    <a:pt x="10011" y="3177"/>
                  </a:lnTo>
                  <a:lnTo>
                    <a:pt x="10054" y="3243"/>
                  </a:lnTo>
                  <a:lnTo>
                    <a:pt x="10092" y="3311"/>
                  </a:lnTo>
                  <a:lnTo>
                    <a:pt x="10126" y="3380"/>
                  </a:lnTo>
                  <a:lnTo>
                    <a:pt x="10156" y="3451"/>
                  </a:lnTo>
                  <a:lnTo>
                    <a:pt x="10182" y="3523"/>
                  </a:lnTo>
                  <a:lnTo>
                    <a:pt x="10204" y="3598"/>
                  </a:lnTo>
                  <a:lnTo>
                    <a:pt x="10221" y="3673"/>
                  </a:lnTo>
                  <a:lnTo>
                    <a:pt x="10235" y="3749"/>
                  </a:lnTo>
                  <a:lnTo>
                    <a:pt x="10243" y="3827"/>
                  </a:lnTo>
                  <a:lnTo>
                    <a:pt x="10246" y="3905"/>
                  </a:lnTo>
                  <a:lnTo>
                    <a:pt x="10250" y="3905"/>
                  </a:lnTo>
                  <a:lnTo>
                    <a:pt x="10250" y="6681"/>
                  </a:lnTo>
                  <a:lnTo>
                    <a:pt x="6462" y="6681"/>
                  </a:lnTo>
                  <a:lnTo>
                    <a:pt x="6462" y="3905"/>
                  </a:lnTo>
                  <a:lnTo>
                    <a:pt x="6489" y="3905"/>
                  </a:lnTo>
                  <a:lnTo>
                    <a:pt x="6492" y="3827"/>
                  </a:lnTo>
                  <a:lnTo>
                    <a:pt x="6500" y="3749"/>
                  </a:lnTo>
                  <a:lnTo>
                    <a:pt x="6514" y="3673"/>
                  </a:lnTo>
                  <a:lnTo>
                    <a:pt x="6531" y="3598"/>
                  </a:lnTo>
                  <a:lnTo>
                    <a:pt x="6553" y="3523"/>
                  </a:lnTo>
                  <a:lnTo>
                    <a:pt x="6579" y="3451"/>
                  </a:lnTo>
                  <a:lnTo>
                    <a:pt x="6609" y="3380"/>
                  </a:lnTo>
                  <a:lnTo>
                    <a:pt x="6643" y="3311"/>
                  </a:lnTo>
                  <a:lnTo>
                    <a:pt x="6681" y="3243"/>
                  </a:lnTo>
                  <a:lnTo>
                    <a:pt x="6722" y="3177"/>
                  </a:lnTo>
                  <a:lnTo>
                    <a:pt x="6768" y="3114"/>
                  </a:lnTo>
                  <a:lnTo>
                    <a:pt x="6817" y="3052"/>
                  </a:lnTo>
                  <a:lnTo>
                    <a:pt x="6870" y="2991"/>
                  </a:lnTo>
                  <a:lnTo>
                    <a:pt x="6926" y="2933"/>
                  </a:lnTo>
                  <a:lnTo>
                    <a:pt x="6984" y="2878"/>
                  </a:lnTo>
                  <a:lnTo>
                    <a:pt x="7047" y="2825"/>
                  </a:lnTo>
                  <a:lnTo>
                    <a:pt x="7113" y="2775"/>
                  </a:lnTo>
                  <a:lnTo>
                    <a:pt x="7181" y="2726"/>
                  </a:lnTo>
                  <a:lnTo>
                    <a:pt x="7251" y="2681"/>
                  </a:lnTo>
                  <a:lnTo>
                    <a:pt x="7324" y="2638"/>
                  </a:lnTo>
                  <a:lnTo>
                    <a:pt x="7401" y="2599"/>
                  </a:lnTo>
                  <a:lnTo>
                    <a:pt x="7478" y="2562"/>
                  </a:lnTo>
                  <a:lnTo>
                    <a:pt x="7559" y="2528"/>
                  </a:lnTo>
                  <a:lnTo>
                    <a:pt x="7642" y="2497"/>
                  </a:lnTo>
                  <a:lnTo>
                    <a:pt x="7727" y="2470"/>
                  </a:lnTo>
                  <a:lnTo>
                    <a:pt x="7814" y="2446"/>
                  </a:lnTo>
                  <a:lnTo>
                    <a:pt x="7902" y="2425"/>
                  </a:lnTo>
                  <a:lnTo>
                    <a:pt x="7992" y="2408"/>
                  </a:lnTo>
                  <a:lnTo>
                    <a:pt x="8083" y="2394"/>
                  </a:lnTo>
                  <a:lnTo>
                    <a:pt x="8177" y="2385"/>
                  </a:lnTo>
                  <a:lnTo>
                    <a:pt x="8271" y="2379"/>
                  </a:lnTo>
                  <a:lnTo>
                    <a:pt x="8367" y="2377"/>
                  </a:lnTo>
                  <a:close/>
                  <a:moveTo>
                    <a:pt x="1018" y="790"/>
                  </a:moveTo>
                  <a:lnTo>
                    <a:pt x="2195" y="790"/>
                  </a:lnTo>
                  <a:lnTo>
                    <a:pt x="2195" y="2240"/>
                  </a:lnTo>
                  <a:lnTo>
                    <a:pt x="1018" y="2240"/>
                  </a:lnTo>
                  <a:lnTo>
                    <a:pt x="1018" y="790"/>
                  </a:lnTo>
                  <a:close/>
                  <a:moveTo>
                    <a:pt x="14433" y="2645"/>
                  </a:moveTo>
                  <a:lnTo>
                    <a:pt x="15610" y="2645"/>
                  </a:lnTo>
                  <a:lnTo>
                    <a:pt x="15610" y="4097"/>
                  </a:lnTo>
                  <a:lnTo>
                    <a:pt x="14433" y="4097"/>
                  </a:lnTo>
                  <a:lnTo>
                    <a:pt x="14433" y="2645"/>
                  </a:lnTo>
                  <a:close/>
                  <a:moveTo>
                    <a:pt x="12887" y="2645"/>
                  </a:moveTo>
                  <a:lnTo>
                    <a:pt x="14063" y="2645"/>
                  </a:lnTo>
                  <a:lnTo>
                    <a:pt x="14063" y="4097"/>
                  </a:lnTo>
                  <a:lnTo>
                    <a:pt x="12887" y="4097"/>
                  </a:lnTo>
                  <a:lnTo>
                    <a:pt x="12887" y="2645"/>
                  </a:lnTo>
                  <a:close/>
                  <a:moveTo>
                    <a:pt x="11340" y="2645"/>
                  </a:moveTo>
                  <a:lnTo>
                    <a:pt x="12517" y="2645"/>
                  </a:lnTo>
                  <a:lnTo>
                    <a:pt x="12517" y="4097"/>
                  </a:lnTo>
                  <a:lnTo>
                    <a:pt x="11340" y="4097"/>
                  </a:lnTo>
                  <a:lnTo>
                    <a:pt x="11340" y="2645"/>
                  </a:lnTo>
                  <a:close/>
                  <a:moveTo>
                    <a:pt x="4111" y="2645"/>
                  </a:moveTo>
                  <a:lnTo>
                    <a:pt x="5288" y="2645"/>
                  </a:lnTo>
                  <a:lnTo>
                    <a:pt x="5288" y="4097"/>
                  </a:lnTo>
                  <a:lnTo>
                    <a:pt x="4111" y="4097"/>
                  </a:lnTo>
                  <a:lnTo>
                    <a:pt x="4111" y="2645"/>
                  </a:lnTo>
                  <a:close/>
                  <a:moveTo>
                    <a:pt x="2564" y="2645"/>
                  </a:moveTo>
                  <a:lnTo>
                    <a:pt x="3742" y="2645"/>
                  </a:lnTo>
                  <a:lnTo>
                    <a:pt x="3742" y="4097"/>
                  </a:lnTo>
                  <a:lnTo>
                    <a:pt x="2564" y="4097"/>
                  </a:lnTo>
                  <a:lnTo>
                    <a:pt x="2564" y="2645"/>
                  </a:lnTo>
                  <a:close/>
                  <a:moveTo>
                    <a:pt x="1018" y="2645"/>
                  </a:moveTo>
                  <a:lnTo>
                    <a:pt x="2195" y="2645"/>
                  </a:lnTo>
                  <a:lnTo>
                    <a:pt x="2195" y="4097"/>
                  </a:lnTo>
                  <a:lnTo>
                    <a:pt x="1018" y="4097"/>
                  </a:lnTo>
                  <a:lnTo>
                    <a:pt x="1018" y="2645"/>
                  </a:lnTo>
                  <a:close/>
                  <a:moveTo>
                    <a:pt x="14433" y="790"/>
                  </a:moveTo>
                  <a:lnTo>
                    <a:pt x="15610" y="790"/>
                  </a:lnTo>
                  <a:lnTo>
                    <a:pt x="15610" y="2240"/>
                  </a:lnTo>
                  <a:lnTo>
                    <a:pt x="14433" y="2240"/>
                  </a:lnTo>
                  <a:lnTo>
                    <a:pt x="14433" y="790"/>
                  </a:lnTo>
                  <a:close/>
                  <a:moveTo>
                    <a:pt x="12887" y="790"/>
                  </a:moveTo>
                  <a:lnTo>
                    <a:pt x="14063" y="790"/>
                  </a:lnTo>
                  <a:lnTo>
                    <a:pt x="14063" y="2240"/>
                  </a:lnTo>
                  <a:lnTo>
                    <a:pt x="12887" y="2240"/>
                  </a:lnTo>
                  <a:lnTo>
                    <a:pt x="12887" y="790"/>
                  </a:lnTo>
                  <a:close/>
                  <a:moveTo>
                    <a:pt x="11340" y="790"/>
                  </a:moveTo>
                  <a:lnTo>
                    <a:pt x="12517" y="790"/>
                  </a:lnTo>
                  <a:lnTo>
                    <a:pt x="12517" y="2240"/>
                  </a:lnTo>
                  <a:lnTo>
                    <a:pt x="11340" y="2240"/>
                  </a:lnTo>
                  <a:lnTo>
                    <a:pt x="11340" y="790"/>
                  </a:lnTo>
                  <a:close/>
                  <a:moveTo>
                    <a:pt x="9794" y="790"/>
                  </a:moveTo>
                  <a:lnTo>
                    <a:pt x="10970" y="790"/>
                  </a:lnTo>
                  <a:lnTo>
                    <a:pt x="10970" y="2240"/>
                  </a:lnTo>
                  <a:lnTo>
                    <a:pt x="9794" y="2240"/>
                  </a:lnTo>
                  <a:lnTo>
                    <a:pt x="9794" y="790"/>
                  </a:lnTo>
                  <a:close/>
                  <a:moveTo>
                    <a:pt x="5657" y="790"/>
                  </a:moveTo>
                  <a:lnTo>
                    <a:pt x="6835" y="790"/>
                  </a:lnTo>
                  <a:lnTo>
                    <a:pt x="6835" y="2240"/>
                  </a:lnTo>
                  <a:lnTo>
                    <a:pt x="5657" y="2240"/>
                  </a:lnTo>
                  <a:lnTo>
                    <a:pt x="5657" y="790"/>
                  </a:lnTo>
                  <a:close/>
                  <a:moveTo>
                    <a:pt x="4111" y="790"/>
                  </a:moveTo>
                  <a:lnTo>
                    <a:pt x="5288" y="790"/>
                  </a:lnTo>
                  <a:lnTo>
                    <a:pt x="5288" y="2240"/>
                  </a:lnTo>
                  <a:lnTo>
                    <a:pt x="4111" y="2240"/>
                  </a:lnTo>
                  <a:lnTo>
                    <a:pt x="4111" y="790"/>
                  </a:lnTo>
                  <a:close/>
                  <a:moveTo>
                    <a:pt x="2564" y="790"/>
                  </a:moveTo>
                  <a:lnTo>
                    <a:pt x="3742" y="790"/>
                  </a:lnTo>
                  <a:lnTo>
                    <a:pt x="3742" y="2240"/>
                  </a:lnTo>
                  <a:lnTo>
                    <a:pt x="2564" y="2240"/>
                  </a:lnTo>
                  <a:lnTo>
                    <a:pt x="2564" y="7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51" name="Freeform 26"/>
            <p:cNvSpPr>
              <a:spLocks noEditPoints="1"/>
            </p:cNvSpPr>
            <p:nvPr/>
          </p:nvSpPr>
          <p:spPr bwMode="auto">
            <a:xfrm>
              <a:off x="9786938" y="3810000"/>
              <a:ext cx="971550" cy="263525"/>
            </a:xfrm>
            <a:custGeom>
              <a:avLst/>
              <a:gdLst/>
              <a:ahLst/>
              <a:cxnLst>
                <a:cxn ang="0">
                  <a:pos x="3090" y="1055"/>
                </a:cxn>
                <a:cxn ang="0">
                  <a:pos x="4657" y="1072"/>
                </a:cxn>
                <a:cxn ang="0">
                  <a:pos x="4853" y="1136"/>
                </a:cxn>
                <a:cxn ang="0">
                  <a:pos x="5005" y="1247"/>
                </a:cxn>
                <a:cxn ang="0">
                  <a:pos x="5108" y="1389"/>
                </a:cxn>
                <a:cxn ang="0">
                  <a:pos x="5160" y="1555"/>
                </a:cxn>
                <a:cxn ang="0">
                  <a:pos x="5162" y="1723"/>
                </a:cxn>
                <a:cxn ang="0">
                  <a:pos x="5125" y="1864"/>
                </a:cxn>
                <a:cxn ang="0">
                  <a:pos x="5051" y="1988"/>
                </a:cxn>
                <a:cxn ang="0">
                  <a:pos x="4974" y="2066"/>
                </a:cxn>
                <a:cxn ang="0">
                  <a:pos x="4878" y="2126"/>
                </a:cxn>
                <a:cxn ang="0">
                  <a:pos x="4812" y="2174"/>
                </a:cxn>
                <a:cxn ang="0">
                  <a:pos x="4978" y="2237"/>
                </a:cxn>
                <a:cxn ang="0">
                  <a:pos x="5106" y="2324"/>
                </a:cxn>
                <a:cxn ang="0">
                  <a:pos x="5196" y="2436"/>
                </a:cxn>
                <a:cxn ang="0">
                  <a:pos x="5253" y="2570"/>
                </a:cxn>
                <a:cxn ang="0">
                  <a:pos x="5275" y="2725"/>
                </a:cxn>
                <a:cxn ang="0">
                  <a:pos x="5267" y="2865"/>
                </a:cxn>
                <a:cxn ang="0">
                  <a:pos x="5235" y="2990"/>
                </a:cxn>
                <a:cxn ang="0">
                  <a:pos x="5179" y="3104"/>
                </a:cxn>
                <a:cxn ang="0">
                  <a:pos x="5103" y="3203"/>
                </a:cxn>
                <a:cxn ang="0">
                  <a:pos x="5010" y="3285"/>
                </a:cxn>
                <a:cxn ang="0">
                  <a:pos x="4919" y="3338"/>
                </a:cxn>
                <a:cxn ang="0">
                  <a:pos x="4724" y="3390"/>
                </a:cxn>
                <a:cxn ang="0">
                  <a:pos x="4436" y="3424"/>
                </a:cxn>
                <a:cxn ang="0">
                  <a:pos x="3827" y="1986"/>
                </a:cxn>
                <a:cxn ang="0">
                  <a:pos x="4275" y="1975"/>
                </a:cxn>
                <a:cxn ang="0">
                  <a:pos x="4354" y="1948"/>
                </a:cxn>
                <a:cxn ang="0">
                  <a:pos x="4406" y="1903"/>
                </a:cxn>
                <a:cxn ang="0">
                  <a:pos x="4437" y="1844"/>
                </a:cxn>
                <a:cxn ang="0">
                  <a:pos x="4449" y="1771"/>
                </a:cxn>
                <a:cxn ang="0">
                  <a:pos x="4443" y="1696"/>
                </a:cxn>
                <a:cxn ang="0">
                  <a:pos x="4418" y="1636"/>
                </a:cxn>
                <a:cxn ang="0">
                  <a:pos x="4375" y="1587"/>
                </a:cxn>
                <a:cxn ang="0">
                  <a:pos x="4306" y="1554"/>
                </a:cxn>
                <a:cxn ang="0">
                  <a:pos x="4190" y="1537"/>
                </a:cxn>
                <a:cxn ang="0">
                  <a:pos x="4223" y="2918"/>
                </a:cxn>
                <a:cxn ang="0">
                  <a:pos x="4344" y="2907"/>
                </a:cxn>
                <a:cxn ang="0">
                  <a:pos x="4433" y="2875"/>
                </a:cxn>
                <a:cxn ang="0">
                  <a:pos x="4492" y="2825"/>
                </a:cxn>
                <a:cxn ang="0">
                  <a:pos x="4529" y="2762"/>
                </a:cxn>
                <a:cxn ang="0">
                  <a:pos x="4543" y="2685"/>
                </a:cxn>
                <a:cxn ang="0">
                  <a:pos x="4536" y="2609"/>
                </a:cxn>
                <a:cxn ang="0">
                  <a:pos x="4507" y="2546"/>
                </a:cxn>
                <a:cxn ang="0">
                  <a:pos x="4457" y="2494"/>
                </a:cxn>
                <a:cxn ang="0">
                  <a:pos x="4378" y="2459"/>
                </a:cxn>
                <a:cxn ang="0">
                  <a:pos x="4266" y="2440"/>
                </a:cxn>
                <a:cxn ang="0">
                  <a:pos x="7057" y="3038"/>
                </a:cxn>
                <a:cxn ang="0">
                  <a:pos x="7938" y="3429"/>
                </a:cxn>
                <a:cxn ang="0">
                  <a:pos x="6904" y="2523"/>
                </a:cxn>
                <a:cxn ang="0">
                  <a:pos x="10438" y="3429"/>
                </a:cxn>
                <a:cxn ang="0">
                  <a:pos x="10926" y="1055"/>
                </a:cxn>
                <a:cxn ang="0">
                  <a:pos x="13434" y="3429"/>
                </a:cxn>
                <a:cxn ang="0">
                  <a:pos x="10926" y="1055"/>
                </a:cxn>
              </a:cxnLst>
              <a:rect l="0" t="0" r="r" b="b"/>
              <a:pathLst>
                <a:path w="16524" h="4484">
                  <a:moveTo>
                    <a:pt x="2994" y="0"/>
                  </a:moveTo>
                  <a:lnTo>
                    <a:pt x="13707" y="0"/>
                  </a:lnTo>
                  <a:lnTo>
                    <a:pt x="16524" y="4484"/>
                  </a:lnTo>
                  <a:lnTo>
                    <a:pt x="0" y="4484"/>
                  </a:lnTo>
                  <a:lnTo>
                    <a:pt x="2994" y="0"/>
                  </a:lnTo>
                  <a:close/>
                  <a:moveTo>
                    <a:pt x="3090" y="1055"/>
                  </a:moveTo>
                  <a:lnTo>
                    <a:pt x="4458" y="1055"/>
                  </a:lnTo>
                  <a:lnTo>
                    <a:pt x="4500" y="1055"/>
                  </a:lnTo>
                  <a:lnTo>
                    <a:pt x="4541" y="1057"/>
                  </a:lnTo>
                  <a:lnTo>
                    <a:pt x="4580" y="1061"/>
                  </a:lnTo>
                  <a:lnTo>
                    <a:pt x="4619" y="1066"/>
                  </a:lnTo>
                  <a:lnTo>
                    <a:pt x="4657" y="1072"/>
                  </a:lnTo>
                  <a:lnTo>
                    <a:pt x="4692" y="1079"/>
                  </a:lnTo>
                  <a:lnTo>
                    <a:pt x="4727" y="1087"/>
                  </a:lnTo>
                  <a:lnTo>
                    <a:pt x="4760" y="1098"/>
                  </a:lnTo>
                  <a:lnTo>
                    <a:pt x="4793" y="1109"/>
                  </a:lnTo>
                  <a:lnTo>
                    <a:pt x="4823" y="1122"/>
                  </a:lnTo>
                  <a:lnTo>
                    <a:pt x="4853" y="1136"/>
                  </a:lnTo>
                  <a:lnTo>
                    <a:pt x="4882" y="1151"/>
                  </a:lnTo>
                  <a:lnTo>
                    <a:pt x="4909" y="1167"/>
                  </a:lnTo>
                  <a:lnTo>
                    <a:pt x="4934" y="1186"/>
                  </a:lnTo>
                  <a:lnTo>
                    <a:pt x="4959" y="1205"/>
                  </a:lnTo>
                  <a:lnTo>
                    <a:pt x="4983" y="1225"/>
                  </a:lnTo>
                  <a:lnTo>
                    <a:pt x="5005" y="1247"/>
                  </a:lnTo>
                  <a:lnTo>
                    <a:pt x="5025" y="1269"/>
                  </a:lnTo>
                  <a:lnTo>
                    <a:pt x="5045" y="1292"/>
                  </a:lnTo>
                  <a:lnTo>
                    <a:pt x="5063" y="1316"/>
                  </a:lnTo>
                  <a:lnTo>
                    <a:pt x="5079" y="1339"/>
                  </a:lnTo>
                  <a:lnTo>
                    <a:pt x="5095" y="1364"/>
                  </a:lnTo>
                  <a:lnTo>
                    <a:pt x="5108" y="1389"/>
                  </a:lnTo>
                  <a:lnTo>
                    <a:pt x="5120" y="1415"/>
                  </a:lnTo>
                  <a:lnTo>
                    <a:pt x="5131" y="1442"/>
                  </a:lnTo>
                  <a:lnTo>
                    <a:pt x="5140" y="1469"/>
                  </a:lnTo>
                  <a:lnTo>
                    <a:pt x="5148" y="1497"/>
                  </a:lnTo>
                  <a:lnTo>
                    <a:pt x="5154" y="1526"/>
                  </a:lnTo>
                  <a:lnTo>
                    <a:pt x="5160" y="1555"/>
                  </a:lnTo>
                  <a:lnTo>
                    <a:pt x="5164" y="1585"/>
                  </a:lnTo>
                  <a:lnTo>
                    <a:pt x="5166" y="1615"/>
                  </a:lnTo>
                  <a:lnTo>
                    <a:pt x="5166" y="1646"/>
                  </a:lnTo>
                  <a:lnTo>
                    <a:pt x="5166" y="1672"/>
                  </a:lnTo>
                  <a:lnTo>
                    <a:pt x="5164" y="1698"/>
                  </a:lnTo>
                  <a:lnTo>
                    <a:pt x="5162" y="1723"/>
                  </a:lnTo>
                  <a:lnTo>
                    <a:pt x="5158" y="1748"/>
                  </a:lnTo>
                  <a:lnTo>
                    <a:pt x="5153" y="1772"/>
                  </a:lnTo>
                  <a:lnTo>
                    <a:pt x="5147" y="1796"/>
                  </a:lnTo>
                  <a:lnTo>
                    <a:pt x="5141" y="1818"/>
                  </a:lnTo>
                  <a:lnTo>
                    <a:pt x="5134" y="1841"/>
                  </a:lnTo>
                  <a:lnTo>
                    <a:pt x="5125" y="1864"/>
                  </a:lnTo>
                  <a:lnTo>
                    <a:pt x="5115" y="1886"/>
                  </a:lnTo>
                  <a:lnTo>
                    <a:pt x="5104" y="1908"/>
                  </a:lnTo>
                  <a:lnTo>
                    <a:pt x="5092" y="1928"/>
                  </a:lnTo>
                  <a:lnTo>
                    <a:pt x="5080" y="1949"/>
                  </a:lnTo>
                  <a:lnTo>
                    <a:pt x="5067" y="1969"/>
                  </a:lnTo>
                  <a:lnTo>
                    <a:pt x="5051" y="1988"/>
                  </a:lnTo>
                  <a:lnTo>
                    <a:pt x="5036" y="2007"/>
                  </a:lnTo>
                  <a:lnTo>
                    <a:pt x="5024" y="2019"/>
                  </a:lnTo>
                  <a:lnTo>
                    <a:pt x="5013" y="2032"/>
                  </a:lnTo>
                  <a:lnTo>
                    <a:pt x="5000" y="2043"/>
                  </a:lnTo>
                  <a:lnTo>
                    <a:pt x="4987" y="2055"/>
                  </a:lnTo>
                  <a:lnTo>
                    <a:pt x="4974" y="2066"/>
                  </a:lnTo>
                  <a:lnTo>
                    <a:pt x="4959" y="2076"/>
                  </a:lnTo>
                  <a:lnTo>
                    <a:pt x="4944" y="2087"/>
                  </a:lnTo>
                  <a:lnTo>
                    <a:pt x="4928" y="2097"/>
                  </a:lnTo>
                  <a:lnTo>
                    <a:pt x="4912" y="2108"/>
                  </a:lnTo>
                  <a:lnTo>
                    <a:pt x="4895" y="2117"/>
                  </a:lnTo>
                  <a:lnTo>
                    <a:pt x="4878" y="2126"/>
                  </a:lnTo>
                  <a:lnTo>
                    <a:pt x="4859" y="2135"/>
                  </a:lnTo>
                  <a:lnTo>
                    <a:pt x="4840" y="2143"/>
                  </a:lnTo>
                  <a:lnTo>
                    <a:pt x="4821" y="2151"/>
                  </a:lnTo>
                  <a:lnTo>
                    <a:pt x="4801" y="2158"/>
                  </a:lnTo>
                  <a:lnTo>
                    <a:pt x="4781" y="2166"/>
                  </a:lnTo>
                  <a:lnTo>
                    <a:pt x="4812" y="2174"/>
                  </a:lnTo>
                  <a:lnTo>
                    <a:pt x="4843" y="2183"/>
                  </a:lnTo>
                  <a:lnTo>
                    <a:pt x="4871" y="2193"/>
                  </a:lnTo>
                  <a:lnTo>
                    <a:pt x="4899" y="2202"/>
                  </a:lnTo>
                  <a:lnTo>
                    <a:pt x="4926" y="2213"/>
                  </a:lnTo>
                  <a:lnTo>
                    <a:pt x="4953" y="2225"/>
                  </a:lnTo>
                  <a:lnTo>
                    <a:pt x="4978" y="2237"/>
                  </a:lnTo>
                  <a:lnTo>
                    <a:pt x="5002" y="2250"/>
                  </a:lnTo>
                  <a:lnTo>
                    <a:pt x="5024" y="2263"/>
                  </a:lnTo>
                  <a:lnTo>
                    <a:pt x="5046" y="2278"/>
                  </a:lnTo>
                  <a:lnTo>
                    <a:pt x="5067" y="2292"/>
                  </a:lnTo>
                  <a:lnTo>
                    <a:pt x="5087" y="2308"/>
                  </a:lnTo>
                  <a:lnTo>
                    <a:pt x="5106" y="2324"/>
                  </a:lnTo>
                  <a:lnTo>
                    <a:pt x="5123" y="2341"/>
                  </a:lnTo>
                  <a:lnTo>
                    <a:pt x="5140" y="2358"/>
                  </a:lnTo>
                  <a:lnTo>
                    <a:pt x="5155" y="2377"/>
                  </a:lnTo>
                  <a:lnTo>
                    <a:pt x="5170" y="2396"/>
                  </a:lnTo>
                  <a:lnTo>
                    <a:pt x="5183" y="2415"/>
                  </a:lnTo>
                  <a:lnTo>
                    <a:pt x="5196" y="2436"/>
                  </a:lnTo>
                  <a:lnTo>
                    <a:pt x="5208" y="2457"/>
                  </a:lnTo>
                  <a:lnTo>
                    <a:pt x="5218" y="2479"/>
                  </a:lnTo>
                  <a:lnTo>
                    <a:pt x="5229" y="2500"/>
                  </a:lnTo>
                  <a:lnTo>
                    <a:pt x="5238" y="2523"/>
                  </a:lnTo>
                  <a:lnTo>
                    <a:pt x="5245" y="2546"/>
                  </a:lnTo>
                  <a:lnTo>
                    <a:pt x="5253" y="2570"/>
                  </a:lnTo>
                  <a:lnTo>
                    <a:pt x="5259" y="2595"/>
                  </a:lnTo>
                  <a:lnTo>
                    <a:pt x="5264" y="2620"/>
                  </a:lnTo>
                  <a:lnTo>
                    <a:pt x="5268" y="2646"/>
                  </a:lnTo>
                  <a:lnTo>
                    <a:pt x="5271" y="2672"/>
                  </a:lnTo>
                  <a:lnTo>
                    <a:pt x="5274" y="2699"/>
                  </a:lnTo>
                  <a:lnTo>
                    <a:pt x="5275" y="2725"/>
                  </a:lnTo>
                  <a:lnTo>
                    <a:pt x="5276" y="2753"/>
                  </a:lnTo>
                  <a:lnTo>
                    <a:pt x="5275" y="2777"/>
                  </a:lnTo>
                  <a:lnTo>
                    <a:pt x="5274" y="2799"/>
                  </a:lnTo>
                  <a:lnTo>
                    <a:pt x="5272" y="2822"/>
                  </a:lnTo>
                  <a:lnTo>
                    <a:pt x="5270" y="2844"/>
                  </a:lnTo>
                  <a:lnTo>
                    <a:pt x="5267" y="2865"/>
                  </a:lnTo>
                  <a:lnTo>
                    <a:pt x="5264" y="2887"/>
                  </a:lnTo>
                  <a:lnTo>
                    <a:pt x="5260" y="2908"/>
                  </a:lnTo>
                  <a:lnTo>
                    <a:pt x="5255" y="2929"/>
                  </a:lnTo>
                  <a:lnTo>
                    <a:pt x="5248" y="2949"/>
                  </a:lnTo>
                  <a:lnTo>
                    <a:pt x="5242" y="2970"/>
                  </a:lnTo>
                  <a:lnTo>
                    <a:pt x="5235" y="2990"/>
                  </a:lnTo>
                  <a:lnTo>
                    <a:pt x="5228" y="3010"/>
                  </a:lnTo>
                  <a:lnTo>
                    <a:pt x="5220" y="3029"/>
                  </a:lnTo>
                  <a:lnTo>
                    <a:pt x="5210" y="3048"/>
                  </a:lnTo>
                  <a:lnTo>
                    <a:pt x="5201" y="3068"/>
                  </a:lnTo>
                  <a:lnTo>
                    <a:pt x="5191" y="3085"/>
                  </a:lnTo>
                  <a:lnTo>
                    <a:pt x="5179" y="3104"/>
                  </a:lnTo>
                  <a:lnTo>
                    <a:pt x="5168" y="3121"/>
                  </a:lnTo>
                  <a:lnTo>
                    <a:pt x="5155" y="3139"/>
                  </a:lnTo>
                  <a:lnTo>
                    <a:pt x="5143" y="3156"/>
                  </a:lnTo>
                  <a:lnTo>
                    <a:pt x="5131" y="3172"/>
                  </a:lnTo>
                  <a:lnTo>
                    <a:pt x="5117" y="3188"/>
                  </a:lnTo>
                  <a:lnTo>
                    <a:pt x="5103" y="3203"/>
                  </a:lnTo>
                  <a:lnTo>
                    <a:pt x="5089" y="3218"/>
                  </a:lnTo>
                  <a:lnTo>
                    <a:pt x="5074" y="3232"/>
                  </a:lnTo>
                  <a:lnTo>
                    <a:pt x="5058" y="3246"/>
                  </a:lnTo>
                  <a:lnTo>
                    <a:pt x="5043" y="3259"/>
                  </a:lnTo>
                  <a:lnTo>
                    <a:pt x="5026" y="3273"/>
                  </a:lnTo>
                  <a:lnTo>
                    <a:pt x="5010" y="3285"/>
                  </a:lnTo>
                  <a:lnTo>
                    <a:pt x="4992" y="3297"/>
                  </a:lnTo>
                  <a:lnTo>
                    <a:pt x="4975" y="3308"/>
                  </a:lnTo>
                  <a:lnTo>
                    <a:pt x="4956" y="3319"/>
                  </a:lnTo>
                  <a:lnTo>
                    <a:pt x="4945" y="3326"/>
                  </a:lnTo>
                  <a:lnTo>
                    <a:pt x="4932" y="3332"/>
                  </a:lnTo>
                  <a:lnTo>
                    <a:pt x="4919" y="3338"/>
                  </a:lnTo>
                  <a:lnTo>
                    <a:pt x="4905" y="3343"/>
                  </a:lnTo>
                  <a:lnTo>
                    <a:pt x="4875" y="3355"/>
                  </a:lnTo>
                  <a:lnTo>
                    <a:pt x="4842" y="3365"/>
                  </a:lnTo>
                  <a:lnTo>
                    <a:pt x="4805" y="3374"/>
                  </a:lnTo>
                  <a:lnTo>
                    <a:pt x="4766" y="3383"/>
                  </a:lnTo>
                  <a:lnTo>
                    <a:pt x="4724" y="3390"/>
                  </a:lnTo>
                  <a:lnTo>
                    <a:pt x="4679" y="3396"/>
                  </a:lnTo>
                  <a:lnTo>
                    <a:pt x="4619" y="3404"/>
                  </a:lnTo>
                  <a:lnTo>
                    <a:pt x="4566" y="3411"/>
                  </a:lnTo>
                  <a:lnTo>
                    <a:pt x="4517" y="3416"/>
                  </a:lnTo>
                  <a:lnTo>
                    <a:pt x="4474" y="3421"/>
                  </a:lnTo>
                  <a:lnTo>
                    <a:pt x="4436" y="3424"/>
                  </a:lnTo>
                  <a:lnTo>
                    <a:pt x="4403" y="3427"/>
                  </a:lnTo>
                  <a:lnTo>
                    <a:pt x="4374" y="3428"/>
                  </a:lnTo>
                  <a:lnTo>
                    <a:pt x="4351" y="3429"/>
                  </a:lnTo>
                  <a:lnTo>
                    <a:pt x="3090" y="3429"/>
                  </a:lnTo>
                  <a:lnTo>
                    <a:pt x="3090" y="1055"/>
                  </a:lnTo>
                  <a:close/>
                  <a:moveTo>
                    <a:pt x="3827" y="1986"/>
                  </a:moveTo>
                  <a:lnTo>
                    <a:pt x="4144" y="1986"/>
                  </a:lnTo>
                  <a:lnTo>
                    <a:pt x="4186" y="1985"/>
                  </a:lnTo>
                  <a:lnTo>
                    <a:pt x="4224" y="1983"/>
                  </a:lnTo>
                  <a:lnTo>
                    <a:pt x="4242" y="1981"/>
                  </a:lnTo>
                  <a:lnTo>
                    <a:pt x="4258" y="1978"/>
                  </a:lnTo>
                  <a:lnTo>
                    <a:pt x="4275" y="1975"/>
                  </a:lnTo>
                  <a:lnTo>
                    <a:pt x="4290" y="1972"/>
                  </a:lnTo>
                  <a:lnTo>
                    <a:pt x="4305" y="1968"/>
                  </a:lnTo>
                  <a:lnTo>
                    <a:pt x="4318" y="1963"/>
                  </a:lnTo>
                  <a:lnTo>
                    <a:pt x="4330" y="1958"/>
                  </a:lnTo>
                  <a:lnTo>
                    <a:pt x="4343" y="1953"/>
                  </a:lnTo>
                  <a:lnTo>
                    <a:pt x="4354" y="1948"/>
                  </a:lnTo>
                  <a:lnTo>
                    <a:pt x="4364" y="1941"/>
                  </a:lnTo>
                  <a:lnTo>
                    <a:pt x="4375" y="1934"/>
                  </a:lnTo>
                  <a:lnTo>
                    <a:pt x="4383" y="1927"/>
                  </a:lnTo>
                  <a:lnTo>
                    <a:pt x="4391" y="1920"/>
                  </a:lnTo>
                  <a:lnTo>
                    <a:pt x="4398" y="1912"/>
                  </a:lnTo>
                  <a:lnTo>
                    <a:pt x="4406" y="1903"/>
                  </a:lnTo>
                  <a:lnTo>
                    <a:pt x="4413" y="1894"/>
                  </a:lnTo>
                  <a:lnTo>
                    <a:pt x="4418" y="1885"/>
                  </a:lnTo>
                  <a:lnTo>
                    <a:pt x="4424" y="1875"/>
                  </a:lnTo>
                  <a:lnTo>
                    <a:pt x="4428" y="1865"/>
                  </a:lnTo>
                  <a:lnTo>
                    <a:pt x="4434" y="1855"/>
                  </a:lnTo>
                  <a:lnTo>
                    <a:pt x="4437" y="1844"/>
                  </a:lnTo>
                  <a:lnTo>
                    <a:pt x="4441" y="1833"/>
                  </a:lnTo>
                  <a:lnTo>
                    <a:pt x="4443" y="1821"/>
                  </a:lnTo>
                  <a:lnTo>
                    <a:pt x="4446" y="1809"/>
                  </a:lnTo>
                  <a:lnTo>
                    <a:pt x="4447" y="1797"/>
                  </a:lnTo>
                  <a:lnTo>
                    <a:pt x="4449" y="1783"/>
                  </a:lnTo>
                  <a:lnTo>
                    <a:pt x="4449" y="1771"/>
                  </a:lnTo>
                  <a:lnTo>
                    <a:pt x="4450" y="1756"/>
                  </a:lnTo>
                  <a:lnTo>
                    <a:pt x="4449" y="1744"/>
                  </a:lnTo>
                  <a:lnTo>
                    <a:pt x="4449" y="1731"/>
                  </a:lnTo>
                  <a:lnTo>
                    <a:pt x="4447" y="1719"/>
                  </a:lnTo>
                  <a:lnTo>
                    <a:pt x="4446" y="1707"/>
                  </a:lnTo>
                  <a:lnTo>
                    <a:pt x="4443" y="1696"/>
                  </a:lnTo>
                  <a:lnTo>
                    <a:pt x="4441" y="1686"/>
                  </a:lnTo>
                  <a:lnTo>
                    <a:pt x="4437" y="1674"/>
                  </a:lnTo>
                  <a:lnTo>
                    <a:pt x="4434" y="1664"/>
                  </a:lnTo>
                  <a:lnTo>
                    <a:pt x="4428" y="1655"/>
                  </a:lnTo>
                  <a:lnTo>
                    <a:pt x="4424" y="1644"/>
                  </a:lnTo>
                  <a:lnTo>
                    <a:pt x="4418" y="1636"/>
                  </a:lnTo>
                  <a:lnTo>
                    <a:pt x="4413" y="1627"/>
                  </a:lnTo>
                  <a:lnTo>
                    <a:pt x="4406" y="1618"/>
                  </a:lnTo>
                  <a:lnTo>
                    <a:pt x="4398" y="1610"/>
                  </a:lnTo>
                  <a:lnTo>
                    <a:pt x="4391" y="1602"/>
                  </a:lnTo>
                  <a:lnTo>
                    <a:pt x="4383" y="1594"/>
                  </a:lnTo>
                  <a:lnTo>
                    <a:pt x="4375" y="1587"/>
                  </a:lnTo>
                  <a:lnTo>
                    <a:pt x="4364" y="1581"/>
                  </a:lnTo>
                  <a:lnTo>
                    <a:pt x="4354" y="1575"/>
                  </a:lnTo>
                  <a:lnTo>
                    <a:pt x="4343" y="1569"/>
                  </a:lnTo>
                  <a:lnTo>
                    <a:pt x="4331" y="1563"/>
                  </a:lnTo>
                  <a:lnTo>
                    <a:pt x="4319" y="1559"/>
                  </a:lnTo>
                  <a:lnTo>
                    <a:pt x="4306" y="1554"/>
                  </a:lnTo>
                  <a:lnTo>
                    <a:pt x="4291" y="1551"/>
                  </a:lnTo>
                  <a:lnTo>
                    <a:pt x="4276" y="1547"/>
                  </a:lnTo>
                  <a:lnTo>
                    <a:pt x="4260" y="1545"/>
                  </a:lnTo>
                  <a:lnTo>
                    <a:pt x="4244" y="1542"/>
                  </a:lnTo>
                  <a:lnTo>
                    <a:pt x="4226" y="1539"/>
                  </a:lnTo>
                  <a:lnTo>
                    <a:pt x="4190" y="1537"/>
                  </a:lnTo>
                  <a:lnTo>
                    <a:pt x="4150" y="1535"/>
                  </a:lnTo>
                  <a:lnTo>
                    <a:pt x="3827" y="1535"/>
                  </a:lnTo>
                  <a:lnTo>
                    <a:pt x="3827" y="1986"/>
                  </a:lnTo>
                  <a:close/>
                  <a:moveTo>
                    <a:pt x="3827" y="2918"/>
                  </a:moveTo>
                  <a:lnTo>
                    <a:pt x="4200" y="2918"/>
                  </a:lnTo>
                  <a:lnTo>
                    <a:pt x="4223" y="2918"/>
                  </a:lnTo>
                  <a:lnTo>
                    <a:pt x="4246" y="2918"/>
                  </a:lnTo>
                  <a:lnTo>
                    <a:pt x="4266" y="2917"/>
                  </a:lnTo>
                  <a:lnTo>
                    <a:pt x="4287" y="2915"/>
                  </a:lnTo>
                  <a:lnTo>
                    <a:pt x="4307" y="2912"/>
                  </a:lnTo>
                  <a:lnTo>
                    <a:pt x="4325" y="2910"/>
                  </a:lnTo>
                  <a:lnTo>
                    <a:pt x="4344" y="2907"/>
                  </a:lnTo>
                  <a:lnTo>
                    <a:pt x="4361" y="2903"/>
                  </a:lnTo>
                  <a:lnTo>
                    <a:pt x="4377" y="2898"/>
                  </a:lnTo>
                  <a:lnTo>
                    <a:pt x="4392" y="2893"/>
                  </a:lnTo>
                  <a:lnTo>
                    <a:pt x="4407" y="2887"/>
                  </a:lnTo>
                  <a:lnTo>
                    <a:pt x="4420" y="2881"/>
                  </a:lnTo>
                  <a:lnTo>
                    <a:pt x="4433" y="2875"/>
                  </a:lnTo>
                  <a:lnTo>
                    <a:pt x="4445" y="2867"/>
                  </a:lnTo>
                  <a:lnTo>
                    <a:pt x="4455" y="2860"/>
                  </a:lnTo>
                  <a:lnTo>
                    <a:pt x="4466" y="2852"/>
                  </a:lnTo>
                  <a:lnTo>
                    <a:pt x="4475" y="2844"/>
                  </a:lnTo>
                  <a:lnTo>
                    <a:pt x="4484" y="2834"/>
                  </a:lnTo>
                  <a:lnTo>
                    <a:pt x="4492" y="2825"/>
                  </a:lnTo>
                  <a:lnTo>
                    <a:pt x="4500" y="2816"/>
                  </a:lnTo>
                  <a:lnTo>
                    <a:pt x="4507" y="2805"/>
                  </a:lnTo>
                  <a:lnTo>
                    <a:pt x="4513" y="2795"/>
                  </a:lnTo>
                  <a:lnTo>
                    <a:pt x="4519" y="2785"/>
                  </a:lnTo>
                  <a:lnTo>
                    <a:pt x="4524" y="2773"/>
                  </a:lnTo>
                  <a:lnTo>
                    <a:pt x="4529" y="2762"/>
                  </a:lnTo>
                  <a:lnTo>
                    <a:pt x="4533" y="2750"/>
                  </a:lnTo>
                  <a:lnTo>
                    <a:pt x="4536" y="2738"/>
                  </a:lnTo>
                  <a:lnTo>
                    <a:pt x="4539" y="2725"/>
                  </a:lnTo>
                  <a:lnTo>
                    <a:pt x="4541" y="2712"/>
                  </a:lnTo>
                  <a:lnTo>
                    <a:pt x="4542" y="2700"/>
                  </a:lnTo>
                  <a:lnTo>
                    <a:pt x="4543" y="2685"/>
                  </a:lnTo>
                  <a:lnTo>
                    <a:pt x="4543" y="2672"/>
                  </a:lnTo>
                  <a:lnTo>
                    <a:pt x="4543" y="2658"/>
                  </a:lnTo>
                  <a:lnTo>
                    <a:pt x="4542" y="2646"/>
                  </a:lnTo>
                  <a:lnTo>
                    <a:pt x="4541" y="2633"/>
                  </a:lnTo>
                  <a:lnTo>
                    <a:pt x="4539" y="2621"/>
                  </a:lnTo>
                  <a:lnTo>
                    <a:pt x="4536" y="2609"/>
                  </a:lnTo>
                  <a:lnTo>
                    <a:pt x="4533" y="2598"/>
                  </a:lnTo>
                  <a:lnTo>
                    <a:pt x="4529" y="2588"/>
                  </a:lnTo>
                  <a:lnTo>
                    <a:pt x="4524" y="2576"/>
                  </a:lnTo>
                  <a:lnTo>
                    <a:pt x="4519" y="2566"/>
                  </a:lnTo>
                  <a:lnTo>
                    <a:pt x="4513" y="2555"/>
                  </a:lnTo>
                  <a:lnTo>
                    <a:pt x="4507" y="2546"/>
                  </a:lnTo>
                  <a:lnTo>
                    <a:pt x="4501" y="2537"/>
                  </a:lnTo>
                  <a:lnTo>
                    <a:pt x="4492" y="2527"/>
                  </a:lnTo>
                  <a:lnTo>
                    <a:pt x="4485" y="2519"/>
                  </a:lnTo>
                  <a:lnTo>
                    <a:pt x="4476" y="2511"/>
                  </a:lnTo>
                  <a:lnTo>
                    <a:pt x="4467" y="2502"/>
                  </a:lnTo>
                  <a:lnTo>
                    <a:pt x="4457" y="2494"/>
                  </a:lnTo>
                  <a:lnTo>
                    <a:pt x="4446" y="2487"/>
                  </a:lnTo>
                  <a:lnTo>
                    <a:pt x="4434" y="2481"/>
                  </a:lnTo>
                  <a:lnTo>
                    <a:pt x="4421" y="2475"/>
                  </a:lnTo>
                  <a:lnTo>
                    <a:pt x="4408" y="2468"/>
                  </a:lnTo>
                  <a:lnTo>
                    <a:pt x="4393" y="2463"/>
                  </a:lnTo>
                  <a:lnTo>
                    <a:pt x="4378" y="2459"/>
                  </a:lnTo>
                  <a:lnTo>
                    <a:pt x="4361" y="2454"/>
                  </a:lnTo>
                  <a:lnTo>
                    <a:pt x="4344" y="2451"/>
                  </a:lnTo>
                  <a:lnTo>
                    <a:pt x="4326" y="2448"/>
                  </a:lnTo>
                  <a:lnTo>
                    <a:pt x="4307" y="2445"/>
                  </a:lnTo>
                  <a:lnTo>
                    <a:pt x="4287" y="2442"/>
                  </a:lnTo>
                  <a:lnTo>
                    <a:pt x="4266" y="2440"/>
                  </a:lnTo>
                  <a:lnTo>
                    <a:pt x="4245" y="2439"/>
                  </a:lnTo>
                  <a:lnTo>
                    <a:pt x="4222" y="2438"/>
                  </a:lnTo>
                  <a:lnTo>
                    <a:pt x="4198" y="2438"/>
                  </a:lnTo>
                  <a:lnTo>
                    <a:pt x="3827" y="2438"/>
                  </a:lnTo>
                  <a:lnTo>
                    <a:pt x="3827" y="2918"/>
                  </a:lnTo>
                  <a:close/>
                  <a:moveTo>
                    <a:pt x="7057" y="3038"/>
                  </a:moveTo>
                  <a:lnTo>
                    <a:pt x="6224" y="3038"/>
                  </a:lnTo>
                  <a:lnTo>
                    <a:pt x="6110" y="3429"/>
                  </a:lnTo>
                  <a:lnTo>
                    <a:pt x="5363" y="3429"/>
                  </a:lnTo>
                  <a:lnTo>
                    <a:pt x="6251" y="1055"/>
                  </a:lnTo>
                  <a:lnTo>
                    <a:pt x="7049" y="1055"/>
                  </a:lnTo>
                  <a:lnTo>
                    <a:pt x="7938" y="3429"/>
                  </a:lnTo>
                  <a:lnTo>
                    <a:pt x="7172" y="3429"/>
                  </a:lnTo>
                  <a:lnTo>
                    <a:pt x="7057" y="3038"/>
                  </a:lnTo>
                  <a:close/>
                  <a:moveTo>
                    <a:pt x="6904" y="2523"/>
                  </a:moveTo>
                  <a:lnTo>
                    <a:pt x="6642" y="1670"/>
                  </a:lnTo>
                  <a:lnTo>
                    <a:pt x="6382" y="2523"/>
                  </a:lnTo>
                  <a:lnTo>
                    <a:pt x="6904" y="2523"/>
                  </a:lnTo>
                  <a:close/>
                  <a:moveTo>
                    <a:pt x="8176" y="1055"/>
                  </a:moveTo>
                  <a:lnTo>
                    <a:pt x="8859" y="1055"/>
                  </a:lnTo>
                  <a:lnTo>
                    <a:pt x="9749" y="2368"/>
                  </a:lnTo>
                  <a:lnTo>
                    <a:pt x="9749" y="1055"/>
                  </a:lnTo>
                  <a:lnTo>
                    <a:pt x="10438" y="1055"/>
                  </a:lnTo>
                  <a:lnTo>
                    <a:pt x="10438" y="3429"/>
                  </a:lnTo>
                  <a:lnTo>
                    <a:pt x="9749" y="3429"/>
                  </a:lnTo>
                  <a:lnTo>
                    <a:pt x="8863" y="2125"/>
                  </a:lnTo>
                  <a:lnTo>
                    <a:pt x="8863" y="3429"/>
                  </a:lnTo>
                  <a:lnTo>
                    <a:pt x="8176" y="3429"/>
                  </a:lnTo>
                  <a:lnTo>
                    <a:pt x="8176" y="1055"/>
                  </a:lnTo>
                  <a:close/>
                  <a:moveTo>
                    <a:pt x="10926" y="1055"/>
                  </a:moveTo>
                  <a:lnTo>
                    <a:pt x="11658" y="1055"/>
                  </a:lnTo>
                  <a:lnTo>
                    <a:pt x="11658" y="1952"/>
                  </a:lnTo>
                  <a:lnTo>
                    <a:pt x="12424" y="1055"/>
                  </a:lnTo>
                  <a:lnTo>
                    <a:pt x="13396" y="1055"/>
                  </a:lnTo>
                  <a:lnTo>
                    <a:pt x="12533" y="1950"/>
                  </a:lnTo>
                  <a:lnTo>
                    <a:pt x="13434" y="3429"/>
                  </a:lnTo>
                  <a:lnTo>
                    <a:pt x="12533" y="3429"/>
                  </a:lnTo>
                  <a:lnTo>
                    <a:pt x="12036" y="2452"/>
                  </a:lnTo>
                  <a:lnTo>
                    <a:pt x="11658" y="2849"/>
                  </a:lnTo>
                  <a:lnTo>
                    <a:pt x="11658" y="3429"/>
                  </a:lnTo>
                  <a:lnTo>
                    <a:pt x="10926" y="3429"/>
                  </a:lnTo>
                  <a:lnTo>
                    <a:pt x="10926" y="10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</p:grpSp>
      <p:sp>
        <p:nvSpPr>
          <p:cNvPr id="152" name="Freeform 35"/>
          <p:cNvSpPr>
            <a:spLocks noEditPoints="1"/>
          </p:cNvSpPr>
          <p:nvPr/>
        </p:nvSpPr>
        <p:spPr bwMode="auto">
          <a:xfrm>
            <a:off x="5594890" y="3320821"/>
            <a:ext cx="411276" cy="418875"/>
          </a:xfrm>
          <a:custGeom>
            <a:avLst/>
            <a:gdLst/>
            <a:ahLst/>
            <a:cxnLst>
              <a:cxn ang="0">
                <a:pos x="6686" y="7510"/>
              </a:cxn>
              <a:cxn ang="0">
                <a:pos x="6388" y="7134"/>
              </a:cxn>
              <a:cxn ang="0">
                <a:pos x="6462" y="6290"/>
              </a:cxn>
              <a:cxn ang="0">
                <a:pos x="6874" y="6045"/>
              </a:cxn>
              <a:cxn ang="0">
                <a:pos x="7605" y="6740"/>
              </a:cxn>
              <a:cxn ang="0">
                <a:pos x="8260" y="7059"/>
              </a:cxn>
              <a:cxn ang="0">
                <a:pos x="8916" y="6740"/>
              </a:cxn>
              <a:cxn ang="0">
                <a:pos x="9047" y="5078"/>
              </a:cxn>
              <a:cxn ang="0">
                <a:pos x="14254" y="7698"/>
              </a:cxn>
              <a:cxn ang="0">
                <a:pos x="14123" y="8411"/>
              </a:cxn>
              <a:cxn ang="0">
                <a:pos x="13692" y="8730"/>
              </a:cxn>
              <a:cxn ang="0">
                <a:pos x="13879" y="12260"/>
              </a:cxn>
              <a:cxn ang="0">
                <a:pos x="14573" y="13836"/>
              </a:cxn>
              <a:cxn ang="0">
                <a:pos x="14704" y="15095"/>
              </a:cxn>
              <a:cxn ang="0">
                <a:pos x="15772" y="15226"/>
              </a:cxn>
              <a:cxn ang="0">
                <a:pos x="15940" y="16240"/>
              </a:cxn>
              <a:cxn ang="0">
                <a:pos x="93" y="15301"/>
              </a:cxn>
              <a:cxn ang="0">
                <a:pos x="562" y="15095"/>
              </a:cxn>
              <a:cxn ang="0">
                <a:pos x="1049" y="6646"/>
              </a:cxn>
              <a:cxn ang="0">
                <a:pos x="1274" y="6403"/>
              </a:cxn>
              <a:cxn ang="0">
                <a:pos x="974" y="5238"/>
              </a:cxn>
              <a:cxn ang="0">
                <a:pos x="824" y="4713"/>
              </a:cxn>
              <a:cxn ang="0">
                <a:pos x="1142" y="3642"/>
              </a:cxn>
              <a:cxn ang="0">
                <a:pos x="3371" y="168"/>
              </a:cxn>
              <a:cxn ang="0">
                <a:pos x="4008" y="0"/>
              </a:cxn>
              <a:cxn ang="0">
                <a:pos x="4415" y="317"/>
              </a:cxn>
              <a:cxn ang="0">
                <a:pos x="8654" y="4262"/>
              </a:cxn>
              <a:cxn ang="0">
                <a:pos x="8972" y="4844"/>
              </a:cxn>
              <a:cxn ang="0">
                <a:pos x="8766" y="6777"/>
              </a:cxn>
              <a:cxn ang="0">
                <a:pos x="8110" y="6984"/>
              </a:cxn>
              <a:cxn ang="0">
                <a:pos x="7605" y="6553"/>
              </a:cxn>
              <a:cxn ang="0">
                <a:pos x="7605" y="4581"/>
              </a:cxn>
              <a:cxn ang="0">
                <a:pos x="8010" y="4178"/>
              </a:cxn>
              <a:cxn ang="0">
                <a:pos x="4608" y="1483"/>
              </a:cxn>
              <a:cxn ang="0">
                <a:pos x="4432" y="2915"/>
              </a:cxn>
              <a:cxn ang="0">
                <a:pos x="7473" y="5933"/>
              </a:cxn>
              <a:cxn ang="0">
                <a:pos x="2116" y="5238"/>
              </a:cxn>
              <a:cxn ang="0">
                <a:pos x="1574" y="6408"/>
              </a:cxn>
              <a:cxn ang="0">
                <a:pos x="1779" y="6646"/>
              </a:cxn>
              <a:cxn ang="0">
                <a:pos x="5167" y="15095"/>
              </a:cxn>
              <a:cxn ang="0">
                <a:pos x="8260" y="5727"/>
              </a:cxn>
              <a:cxn ang="0">
                <a:pos x="8055" y="5407"/>
              </a:cxn>
              <a:cxn ang="0">
                <a:pos x="8410" y="5351"/>
              </a:cxn>
              <a:cxn ang="0">
                <a:pos x="8035" y="15095"/>
              </a:cxn>
              <a:cxn ang="0">
                <a:pos x="10810" y="15095"/>
              </a:cxn>
              <a:cxn ang="0">
                <a:pos x="11707" y="15095"/>
              </a:cxn>
              <a:cxn ang="0">
                <a:pos x="11838" y="13836"/>
              </a:cxn>
              <a:cxn ang="0">
                <a:pos x="12512" y="12260"/>
              </a:cxn>
              <a:cxn ang="0">
                <a:pos x="10109" y="7161"/>
              </a:cxn>
              <a:cxn ang="0">
                <a:pos x="9834" y="7510"/>
              </a:cxn>
              <a:cxn ang="0">
                <a:pos x="13092" y="11953"/>
              </a:cxn>
            </a:cxnLst>
            <a:rect l="0" t="0" r="r" b="b"/>
            <a:pathLst>
              <a:path w="15940" h="16240">
                <a:moveTo>
                  <a:pt x="5167" y="15095"/>
                </a:moveTo>
                <a:lnTo>
                  <a:pt x="7219" y="7548"/>
                </a:lnTo>
                <a:lnTo>
                  <a:pt x="6874" y="7548"/>
                </a:lnTo>
                <a:lnTo>
                  <a:pt x="6781" y="7548"/>
                </a:lnTo>
                <a:lnTo>
                  <a:pt x="6686" y="7510"/>
                </a:lnTo>
                <a:lnTo>
                  <a:pt x="6593" y="7472"/>
                </a:lnTo>
                <a:lnTo>
                  <a:pt x="6518" y="7397"/>
                </a:lnTo>
                <a:lnTo>
                  <a:pt x="6462" y="7322"/>
                </a:lnTo>
                <a:lnTo>
                  <a:pt x="6425" y="7228"/>
                </a:lnTo>
                <a:lnTo>
                  <a:pt x="6388" y="7134"/>
                </a:lnTo>
                <a:lnTo>
                  <a:pt x="6388" y="7022"/>
                </a:lnTo>
                <a:lnTo>
                  <a:pt x="6388" y="6571"/>
                </a:lnTo>
                <a:lnTo>
                  <a:pt x="6388" y="6477"/>
                </a:lnTo>
                <a:lnTo>
                  <a:pt x="6425" y="6365"/>
                </a:lnTo>
                <a:lnTo>
                  <a:pt x="6462" y="6290"/>
                </a:lnTo>
                <a:lnTo>
                  <a:pt x="6518" y="6215"/>
                </a:lnTo>
                <a:lnTo>
                  <a:pt x="6593" y="6140"/>
                </a:lnTo>
                <a:lnTo>
                  <a:pt x="6686" y="6102"/>
                </a:lnTo>
                <a:lnTo>
                  <a:pt x="6781" y="6065"/>
                </a:lnTo>
                <a:lnTo>
                  <a:pt x="6874" y="6045"/>
                </a:lnTo>
                <a:lnTo>
                  <a:pt x="7473" y="6045"/>
                </a:lnTo>
                <a:lnTo>
                  <a:pt x="7473" y="6308"/>
                </a:lnTo>
                <a:lnTo>
                  <a:pt x="7493" y="6458"/>
                </a:lnTo>
                <a:lnTo>
                  <a:pt x="7530" y="6609"/>
                </a:lnTo>
                <a:lnTo>
                  <a:pt x="7605" y="6740"/>
                </a:lnTo>
                <a:lnTo>
                  <a:pt x="7698" y="6852"/>
                </a:lnTo>
                <a:lnTo>
                  <a:pt x="7811" y="6927"/>
                </a:lnTo>
                <a:lnTo>
                  <a:pt x="7960" y="7002"/>
                </a:lnTo>
                <a:lnTo>
                  <a:pt x="8092" y="7059"/>
                </a:lnTo>
                <a:lnTo>
                  <a:pt x="8260" y="7059"/>
                </a:lnTo>
                <a:lnTo>
                  <a:pt x="8410" y="7059"/>
                </a:lnTo>
                <a:lnTo>
                  <a:pt x="8560" y="7002"/>
                </a:lnTo>
                <a:lnTo>
                  <a:pt x="8692" y="6927"/>
                </a:lnTo>
                <a:lnTo>
                  <a:pt x="8822" y="6852"/>
                </a:lnTo>
                <a:lnTo>
                  <a:pt x="8916" y="6740"/>
                </a:lnTo>
                <a:lnTo>
                  <a:pt x="8991" y="6609"/>
                </a:lnTo>
                <a:lnTo>
                  <a:pt x="9029" y="6458"/>
                </a:lnTo>
                <a:lnTo>
                  <a:pt x="9047" y="6308"/>
                </a:lnTo>
                <a:lnTo>
                  <a:pt x="9047" y="6045"/>
                </a:lnTo>
                <a:lnTo>
                  <a:pt x="9047" y="5078"/>
                </a:lnTo>
                <a:lnTo>
                  <a:pt x="13954" y="7378"/>
                </a:lnTo>
                <a:lnTo>
                  <a:pt x="14067" y="7435"/>
                </a:lnTo>
                <a:lnTo>
                  <a:pt x="14142" y="7510"/>
                </a:lnTo>
                <a:lnTo>
                  <a:pt x="14216" y="7603"/>
                </a:lnTo>
                <a:lnTo>
                  <a:pt x="14254" y="7698"/>
                </a:lnTo>
                <a:lnTo>
                  <a:pt x="14291" y="7810"/>
                </a:lnTo>
                <a:lnTo>
                  <a:pt x="14291" y="7923"/>
                </a:lnTo>
                <a:lnTo>
                  <a:pt x="14273" y="8036"/>
                </a:lnTo>
                <a:lnTo>
                  <a:pt x="14236" y="8148"/>
                </a:lnTo>
                <a:lnTo>
                  <a:pt x="14123" y="8411"/>
                </a:lnTo>
                <a:lnTo>
                  <a:pt x="14048" y="8505"/>
                </a:lnTo>
                <a:lnTo>
                  <a:pt x="13973" y="8580"/>
                </a:lnTo>
                <a:lnTo>
                  <a:pt x="13899" y="8655"/>
                </a:lnTo>
                <a:lnTo>
                  <a:pt x="13786" y="8692"/>
                </a:lnTo>
                <a:lnTo>
                  <a:pt x="13692" y="8730"/>
                </a:lnTo>
                <a:lnTo>
                  <a:pt x="13636" y="8730"/>
                </a:lnTo>
                <a:lnTo>
                  <a:pt x="13636" y="12061"/>
                </a:lnTo>
                <a:lnTo>
                  <a:pt x="13654" y="12072"/>
                </a:lnTo>
                <a:lnTo>
                  <a:pt x="13786" y="12166"/>
                </a:lnTo>
                <a:lnTo>
                  <a:pt x="13879" y="12260"/>
                </a:lnTo>
                <a:lnTo>
                  <a:pt x="13954" y="12391"/>
                </a:lnTo>
                <a:lnTo>
                  <a:pt x="14011" y="12541"/>
                </a:lnTo>
                <a:lnTo>
                  <a:pt x="14029" y="12692"/>
                </a:lnTo>
                <a:lnTo>
                  <a:pt x="14201" y="13836"/>
                </a:lnTo>
                <a:lnTo>
                  <a:pt x="14573" y="13836"/>
                </a:lnTo>
                <a:lnTo>
                  <a:pt x="14610" y="13836"/>
                </a:lnTo>
                <a:lnTo>
                  <a:pt x="14666" y="13874"/>
                </a:lnTo>
                <a:lnTo>
                  <a:pt x="14685" y="13912"/>
                </a:lnTo>
                <a:lnTo>
                  <a:pt x="14704" y="13968"/>
                </a:lnTo>
                <a:lnTo>
                  <a:pt x="14704" y="15095"/>
                </a:lnTo>
                <a:lnTo>
                  <a:pt x="15378" y="15095"/>
                </a:lnTo>
                <a:lnTo>
                  <a:pt x="15490" y="15095"/>
                </a:lnTo>
                <a:lnTo>
                  <a:pt x="15603" y="15133"/>
                </a:lnTo>
                <a:lnTo>
                  <a:pt x="15697" y="15170"/>
                </a:lnTo>
                <a:lnTo>
                  <a:pt x="15772" y="15226"/>
                </a:lnTo>
                <a:lnTo>
                  <a:pt x="15847" y="15301"/>
                </a:lnTo>
                <a:lnTo>
                  <a:pt x="15884" y="15376"/>
                </a:lnTo>
                <a:lnTo>
                  <a:pt x="15922" y="15471"/>
                </a:lnTo>
                <a:lnTo>
                  <a:pt x="15940" y="15564"/>
                </a:lnTo>
                <a:lnTo>
                  <a:pt x="15940" y="16240"/>
                </a:lnTo>
                <a:lnTo>
                  <a:pt x="0" y="16240"/>
                </a:lnTo>
                <a:lnTo>
                  <a:pt x="0" y="15564"/>
                </a:lnTo>
                <a:lnTo>
                  <a:pt x="19" y="15471"/>
                </a:lnTo>
                <a:lnTo>
                  <a:pt x="57" y="15376"/>
                </a:lnTo>
                <a:lnTo>
                  <a:pt x="93" y="15301"/>
                </a:lnTo>
                <a:lnTo>
                  <a:pt x="168" y="15226"/>
                </a:lnTo>
                <a:lnTo>
                  <a:pt x="243" y="15170"/>
                </a:lnTo>
                <a:lnTo>
                  <a:pt x="337" y="15133"/>
                </a:lnTo>
                <a:lnTo>
                  <a:pt x="450" y="15095"/>
                </a:lnTo>
                <a:lnTo>
                  <a:pt x="562" y="15095"/>
                </a:lnTo>
                <a:lnTo>
                  <a:pt x="1274" y="15095"/>
                </a:lnTo>
                <a:lnTo>
                  <a:pt x="1274" y="6815"/>
                </a:lnTo>
                <a:lnTo>
                  <a:pt x="1142" y="6759"/>
                </a:lnTo>
                <a:lnTo>
                  <a:pt x="1067" y="6684"/>
                </a:lnTo>
                <a:lnTo>
                  <a:pt x="1049" y="6646"/>
                </a:lnTo>
                <a:lnTo>
                  <a:pt x="1030" y="6609"/>
                </a:lnTo>
                <a:lnTo>
                  <a:pt x="1049" y="6553"/>
                </a:lnTo>
                <a:lnTo>
                  <a:pt x="1067" y="6514"/>
                </a:lnTo>
                <a:lnTo>
                  <a:pt x="1142" y="6439"/>
                </a:lnTo>
                <a:lnTo>
                  <a:pt x="1274" y="6403"/>
                </a:lnTo>
                <a:lnTo>
                  <a:pt x="1274" y="5433"/>
                </a:lnTo>
                <a:lnTo>
                  <a:pt x="1255" y="5426"/>
                </a:lnTo>
                <a:lnTo>
                  <a:pt x="1142" y="5369"/>
                </a:lnTo>
                <a:lnTo>
                  <a:pt x="1049" y="5314"/>
                </a:lnTo>
                <a:lnTo>
                  <a:pt x="974" y="5238"/>
                </a:lnTo>
                <a:lnTo>
                  <a:pt x="917" y="5144"/>
                </a:lnTo>
                <a:lnTo>
                  <a:pt x="880" y="5051"/>
                </a:lnTo>
                <a:lnTo>
                  <a:pt x="843" y="4938"/>
                </a:lnTo>
                <a:lnTo>
                  <a:pt x="824" y="4825"/>
                </a:lnTo>
                <a:lnTo>
                  <a:pt x="824" y="4713"/>
                </a:lnTo>
                <a:lnTo>
                  <a:pt x="824" y="4581"/>
                </a:lnTo>
                <a:lnTo>
                  <a:pt x="862" y="4337"/>
                </a:lnTo>
                <a:lnTo>
                  <a:pt x="937" y="4092"/>
                </a:lnTo>
                <a:lnTo>
                  <a:pt x="1030" y="3849"/>
                </a:lnTo>
                <a:lnTo>
                  <a:pt x="1142" y="3642"/>
                </a:lnTo>
                <a:lnTo>
                  <a:pt x="2716" y="901"/>
                </a:lnTo>
                <a:lnTo>
                  <a:pt x="2848" y="694"/>
                </a:lnTo>
                <a:lnTo>
                  <a:pt x="2997" y="506"/>
                </a:lnTo>
                <a:lnTo>
                  <a:pt x="3184" y="319"/>
                </a:lnTo>
                <a:lnTo>
                  <a:pt x="3371" y="168"/>
                </a:lnTo>
                <a:lnTo>
                  <a:pt x="3578" y="56"/>
                </a:lnTo>
                <a:lnTo>
                  <a:pt x="3690" y="38"/>
                </a:lnTo>
                <a:lnTo>
                  <a:pt x="3802" y="0"/>
                </a:lnTo>
                <a:lnTo>
                  <a:pt x="3915" y="0"/>
                </a:lnTo>
                <a:lnTo>
                  <a:pt x="4008" y="0"/>
                </a:lnTo>
                <a:lnTo>
                  <a:pt x="4120" y="38"/>
                </a:lnTo>
                <a:lnTo>
                  <a:pt x="4215" y="93"/>
                </a:lnTo>
                <a:lnTo>
                  <a:pt x="4308" y="168"/>
                </a:lnTo>
                <a:lnTo>
                  <a:pt x="4402" y="281"/>
                </a:lnTo>
                <a:lnTo>
                  <a:pt x="4415" y="317"/>
                </a:lnTo>
                <a:lnTo>
                  <a:pt x="8180" y="4140"/>
                </a:lnTo>
                <a:lnTo>
                  <a:pt x="8260" y="4130"/>
                </a:lnTo>
                <a:lnTo>
                  <a:pt x="8410" y="4149"/>
                </a:lnTo>
                <a:lnTo>
                  <a:pt x="8542" y="4187"/>
                </a:lnTo>
                <a:lnTo>
                  <a:pt x="8654" y="4262"/>
                </a:lnTo>
                <a:lnTo>
                  <a:pt x="8766" y="4337"/>
                </a:lnTo>
                <a:lnTo>
                  <a:pt x="8841" y="4450"/>
                </a:lnTo>
                <a:lnTo>
                  <a:pt x="8916" y="4581"/>
                </a:lnTo>
                <a:lnTo>
                  <a:pt x="8954" y="4713"/>
                </a:lnTo>
                <a:lnTo>
                  <a:pt x="8972" y="4844"/>
                </a:lnTo>
                <a:lnTo>
                  <a:pt x="8972" y="6271"/>
                </a:lnTo>
                <a:lnTo>
                  <a:pt x="8954" y="6421"/>
                </a:lnTo>
                <a:lnTo>
                  <a:pt x="8916" y="6553"/>
                </a:lnTo>
                <a:lnTo>
                  <a:pt x="8841" y="6684"/>
                </a:lnTo>
                <a:lnTo>
                  <a:pt x="8766" y="6777"/>
                </a:lnTo>
                <a:lnTo>
                  <a:pt x="8654" y="6872"/>
                </a:lnTo>
                <a:lnTo>
                  <a:pt x="8542" y="6927"/>
                </a:lnTo>
                <a:lnTo>
                  <a:pt x="8410" y="6984"/>
                </a:lnTo>
                <a:lnTo>
                  <a:pt x="8260" y="6984"/>
                </a:lnTo>
                <a:lnTo>
                  <a:pt x="8110" y="6984"/>
                </a:lnTo>
                <a:lnTo>
                  <a:pt x="7980" y="6927"/>
                </a:lnTo>
                <a:lnTo>
                  <a:pt x="7867" y="6872"/>
                </a:lnTo>
                <a:lnTo>
                  <a:pt x="7755" y="6777"/>
                </a:lnTo>
                <a:lnTo>
                  <a:pt x="7661" y="6684"/>
                </a:lnTo>
                <a:lnTo>
                  <a:pt x="7605" y="6553"/>
                </a:lnTo>
                <a:lnTo>
                  <a:pt x="7567" y="6421"/>
                </a:lnTo>
                <a:lnTo>
                  <a:pt x="7548" y="6271"/>
                </a:lnTo>
                <a:lnTo>
                  <a:pt x="7548" y="4844"/>
                </a:lnTo>
                <a:lnTo>
                  <a:pt x="7567" y="4713"/>
                </a:lnTo>
                <a:lnTo>
                  <a:pt x="7605" y="4581"/>
                </a:lnTo>
                <a:lnTo>
                  <a:pt x="7661" y="4450"/>
                </a:lnTo>
                <a:lnTo>
                  <a:pt x="7755" y="4337"/>
                </a:lnTo>
                <a:lnTo>
                  <a:pt x="7867" y="4262"/>
                </a:lnTo>
                <a:lnTo>
                  <a:pt x="7980" y="4187"/>
                </a:lnTo>
                <a:lnTo>
                  <a:pt x="8010" y="4178"/>
                </a:lnTo>
                <a:lnTo>
                  <a:pt x="4523" y="652"/>
                </a:lnTo>
                <a:lnTo>
                  <a:pt x="4552" y="807"/>
                </a:lnTo>
                <a:lnTo>
                  <a:pt x="4589" y="1014"/>
                </a:lnTo>
                <a:lnTo>
                  <a:pt x="4608" y="1239"/>
                </a:lnTo>
                <a:lnTo>
                  <a:pt x="4608" y="1483"/>
                </a:lnTo>
                <a:lnTo>
                  <a:pt x="4608" y="1953"/>
                </a:lnTo>
                <a:lnTo>
                  <a:pt x="4552" y="2422"/>
                </a:lnTo>
                <a:lnTo>
                  <a:pt x="4514" y="2629"/>
                </a:lnTo>
                <a:lnTo>
                  <a:pt x="4458" y="2797"/>
                </a:lnTo>
                <a:lnTo>
                  <a:pt x="4432" y="2915"/>
                </a:lnTo>
                <a:lnTo>
                  <a:pt x="7601" y="4400"/>
                </a:lnTo>
                <a:lnTo>
                  <a:pt x="7530" y="4525"/>
                </a:lnTo>
                <a:lnTo>
                  <a:pt x="7493" y="4656"/>
                </a:lnTo>
                <a:lnTo>
                  <a:pt x="7473" y="4806"/>
                </a:lnTo>
                <a:lnTo>
                  <a:pt x="7473" y="5933"/>
                </a:lnTo>
                <a:lnTo>
                  <a:pt x="3491" y="4076"/>
                </a:lnTo>
                <a:lnTo>
                  <a:pt x="3091" y="4430"/>
                </a:lnTo>
                <a:lnTo>
                  <a:pt x="2678" y="4788"/>
                </a:lnTo>
                <a:lnTo>
                  <a:pt x="2304" y="5088"/>
                </a:lnTo>
                <a:lnTo>
                  <a:pt x="2116" y="5238"/>
                </a:lnTo>
                <a:lnTo>
                  <a:pt x="1929" y="5351"/>
                </a:lnTo>
                <a:lnTo>
                  <a:pt x="1742" y="5426"/>
                </a:lnTo>
                <a:lnTo>
                  <a:pt x="1649" y="5464"/>
                </a:lnTo>
                <a:lnTo>
                  <a:pt x="1574" y="5464"/>
                </a:lnTo>
                <a:lnTo>
                  <a:pt x="1574" y="6408"/>
                </a:lnTo>
                <a:lnTo>
                  <a:pt x="1686" y="6439"/>
                </a:lnTo>
                <a:lnTo>
                  <a:pt x="1761" y="6514"/>
                </a:lnTo>
                <a:lnTo>
                  <a:pt x="1779" y="6553"/>
                </a:lnTo>
                <a:lnTo>
                  <a:pt x="1779" y="6609"/>
                </a:lnTo>
                <a:lnTo>
                  <a:pt x="1779" y="6646"/>
                </a:lnTo>
                <a:lnTo>
                  <a:pt x="1761" y="6684"/>
                </a:lnTo>
                <a:lnTo>
                  <a:pt x="1686" y="6759"/>
                </a:lnTo>
                <a:lnTo>
                  <a:pt x="1574" y="6808"/>
                </a:lnTo>
                <a:lnTo>
                  <a:pt x="1574" y="15095"/>
                </a:lnTo>
                <a:lnTo>
                  <a:pt x="5167" y="15095"/>
                </a:lnTo>
                <a:close/>
                <a:moveTo>
                  <a:pt x="8485" y="5501"/>
                </a:moveTo>
                <a:lnTo>
                  <a:pt x="8467" y="5595"/>
                </a:lnTo>
                <a:lnTo>
                  <a:pt x="8410" y="5670"/>
                </a:lnTo>
                <a:lnTo>
                  <a:pt x="8354" y="5707"/>
                </a:lnTo>
                <a:lnTo>
                  <a:pt x="8260" y="5727"/>
                </a:lnTo>
                <a:lnTo>
                  <a:pt x="8167" y="5707"/>
                </a:lnTo>
                <a:lnTo>
                  <a:pt x="8092" y="5670"/>
                </a:lnTo>
                <a:lnTo>
                  <a:pt x="8055" y="5595"/>
                </a:lnTo>
                <a:lnTo>
                  <a:pt x="8035" y="5501"/>
                </a:lnTo>
                <a:lnTo>
                  <a:pt x="8055" y="5407"/>
                </a:lnTo>
                <a:lnTo>
                  <a:pt x="8092" y="5351"/>
                </a:lnTo>
                <a:lnTo>
                  <a:pt x="8167" y="5294"/>
                </a:lnTo>
                <a:lnTo>
                  <a:pt x="8260" y="5276"/>
                </a:lnTo>
                <a:lnTo>
                  <a:pt x="8354" y="5294"/>
                </a:lnTo>
                <a:lnTo>
                  <a:pt x="8410" y="5351"/>
                </a:lnTo>
                <a:lnTo>
                  <a:pt x="8467" y="5407"/>
                </a:lnTo>
                <a:lnTo>
                  <a:pt x="8485" y="5501"/>
                </a:lnTo>
                <a:close/>
                <a:moveTo>
                  <a:pt x="7742" y="7548"/>
                </a:moveTo>
                <a:lnTo>
                  <a:pt x="5689" y="15095"/>
                </a:lnTo>
                <a:lnTo>
                  <a:pt x="8035" y="15095"/>
                </a:lnTo>
                <a:lnTo>
                  <a:pt x="8035" y="7548"/>
                </a:lnTo>
                <a:lnTo>
                  <a:pt x="7742" y="7548"/>
                </a:lnTo>
                <a:close/>
                <a:moveTo>
                  <a:pt x="8485" y="7548"/>
                </a:moveTo>
                <a:lnTo>
                  <a:pt x="8485" y="15095"/>
                </a:lnTo>
                <a:lnTo>
                  <a:pt x="10810" y="15095"/>
                </a:lnTo>
                <a:lnTo>
                  <a:pt x="8819" y="7548"/>
                </a:lnTo>
                <a:lnTo>
                  <a:pt x="8485" y="7548"/>
                </a:lnTo>
                <a:close/>
                <a:moveTo>
                  <a:pt x="9359" y="7548"/>
                </a:moveTo>
                <a:lnTo>
                  <a:pt x="11331" y="15095"/>
                </a:lnTo>
                <a:lnTo>
                  <a:pt x="11707" y="15095"/>
                </a:lnTo>
                <a:lnTo>
                  <a:pt x="11707" y="13968"/>
                </a:lnTo>
                <a:lnTo>
                  <a:pt x="11707" y="13912"/>
                </a:lnTo>
                <a:lnTo>
                  <a:pt x="11745" y="13874"/>
                </a:lnTo>
                <a:lnTo>
                  <a:pt x="11782" y="13836"/>
                </a:lnTo>
                <a:lnTo>
                  <a:pt x="11838" y="13836"/>
                </a:lnTo>
                <a:lnTo>
                  <a:pt x="12209" y="13836"/>
                </a:lnTo>
                <a:lnTo>
                  <a:pt x="12382" y="12692"/>
                </a:lnTo>
                <a:lnTo>
                  <a:pt x="12400" y="12541"/>
                </a:lnTo>
                <a:lnTo>
                  <a:pt x="12437" y="12391"/>
                </a:lnTo>
                <a:lnTo>
                  <a:pt x="12512" y="12260"/>
                </a:lnTo>
                <a:lnTo>
                  <a:pt x="12625" y="12166"/>
                </a:lnTo>
                <a:lnTo>
                  <a:pt x="12737" y="12072"/>
                </a:lnTo>
                <a:lnTo>
                  <a:pt x="12794" y="12044"/>
                </a:lnTo>
                <a:lnTo>
                  <a:pt x="12794" y="8412"/>
                </a:lnTo>
                <a:lnTo>
                  <a:pt x="10109" y="7161"/>
                </a:lnTo>
                <a:lnTo>
                  <a:pt x="10096" y="7228"/>
                </a:lnTo>
                <a:lnTo>
                  <a:pt x="10039" y="7322"/>
                </a:lnTo>
                <a:lnTo>
                  <a:pt x="9984" y="7397"/>
                </a:lnTo>
                <a:lnTo>
                  <a:pt x="9909" y="7472"/>
                </a:lnTo>
                <a:lnTo>
                  <a:pt x="9834" y="7510"/>
                </a:lnTo>
                <a:lnTo>
                  <a:pt x="9741" y="7548"/>
                </a:lnTo>
                <a:lnTo>
                  <a:pt x="9646" y="7548"/>
                </a:lnTo>
                <a:lnTo>
                  <a:pt x="9359" y="7548"/>
                </a:lnTo>
                <a:close/>
                <a:moveTo>
                  <a:pt x="13092" y="8551"/>
                </a:moveTo>
                <a:lnTo>
                  <a:pt x="13092" y="11953"/>
                </a:lnTo>
                <a:lnTo>
                  <a:pt x="13205" y="11940"/>
                </a:lnTo>
                <a:lnTo>
                  <a:pt x="13336" y="11956"/>
                </a:lnTo>
                <a:lnTo>
                  <a:pt x="13336" y="8665"/>
                </a:lnTo>
                <a:lnTo>
                  <a:pt x="13092" y="8551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vert="horz" wrap="square" lIns="121895" tIns="60948" rIns="121895" bIns="6094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2100" dirty="0"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 Light" panose="020C0303030203020204" pitchFamily="34" charset="0"/>
            </a:endParaRPr>
          </a:p>
        </p:txBody>
      </p:sp>
      <p:sp>
        <p:nvSpPr>
          <p:cNvPr id="153" name="TextBox 224"/>
          <p:cNvSpPr txBox="1"/>
          <p:nvPr/>
        </p:nvSpPr>
        <p:spPr>
          <a:xfrm>
            <a:off x="7569035" y="1976393"/>
            <a:ext cx="384632" cy="2307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ctr"/>
            <a:r>
              <a:rPr lang="ru-RU" sz="1200">
                <a:latin typeface="Huawei Sans" panose="020C0503030203020204" pitchFamily="34" charset="0"/>
              </a:rPr>
              <a:t>Финансы</a:t>
            </a:r>
          </a:p>
        </p:txBody>
      </p:sp>
      <p:sp>
        <p:nvSpPr>
          <p:cNvPr id="154" name="TextBox 225"/>
          <p:cNvSpPr txBox="1"/>
          <p:nvPr/>
        </p:nvSpPr>
        <p:spPr>
          <a:xfrm>
            <a:off x="6054518" y="3489437"/>
            <a:ext cx="384632" cy="2307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Энергетика</a:t>
            </a:r>
          </a:p>
        </p:txBody>
      </p:sp>
      <p:grpSp>
        <p:nvGrpSpPr>
          <p:cNvPr id="155" name="组合 657"/>
          <p:cNvGrpSpPr/>
          <p:nvPr/>
        </p:nvGrpSpPr>
        <p:grpSpPr>
          <a:xfrm>
            <a:off x="6003761" y="2506246"/>
            <a:ext cx="392699" cy="556496"/>
            <a:chOff x="15481300" y="-1023938"/>
            <a:chExt cx="722312" cy="1023938"/>
          </a:xfrm>
          <a:solidFill>
            <a:srgbClr val="558ED5"/>
          </a:solidFill>
        </p:grpSpPr>
        <p:sp>
          <p:nvSpPr>
            <p:cNvPr id="156" name="Freeform 11"/>
            <p:cNvSpPr>
              <a:spLocks noEditPoints="1"/>
            </p:cNvSpPr>
            <p:nvPr/>
          </p:nvSpPr>
          <p:spPr bwMode="auto">
            <a:xfrm>
              <a:off x="15735300" y="-830263"/>
              <a:ext cx="468312" cy="830263"/>
            </a:xfrm>
            <a:custGeom>
              <a:avLst/>
              <a:gdLst/>
              <a:ahLst/>
              <a:cxnLst>
                <a:cxn ang="0">
                  <a:pos x="256" y="4"/>
                </a:cxn>
                <a:cxn ang="0">
                  <a:pos x="225" y="4"/>
                </a:cxn>
                <a:cxn ang="0">
                  <a:pos x="61" y="43"/>
                </a:cxn>
                <a:cxn ang="0">
                  <a:pos x="0" y="463"/>
                </a:cxn>
                <a:cxn ang="0">
                  <a:pos x="61" y="523"/>
                </a:cxn>
                <a:cxn ang="0">
                  <a:pos x="290" y="484"/>
                </a:cxn>
                <a:cxn ang="0">
                  <a:pos x="286" y="69"/>
                </a:cxn>
                <a:cxn ang="0">
                  <a:pos x="74" y="489"/>
                </a:cxn>
                <a:cxn ang="0">
                  <a:pos x="48" y="458"/>
                </a:cxn>
                <a:cxn ang="0">
                  <a:pos x="74" y="432"/>
                </a:cxn>
                <a:cxn ang="0">
                  <a:pos x="100" y="458"/>
                </a:cxn>
                <a:cxn ang="0">
                  <a:pos x="74" y="489"/>
                </a:cxn>
                <a:cxn ang="0">
                  <a:pos x="48" y="406"/>
                </a:cxn>
                <a:cxn ang="0">
                  <a:pos x="65" y="367"/>
                </a:cxn>
                <a:cxn ang="0">
                  <a:pos x="100" y="385"/>
                </a:cxn>
                <a:cxn ang="0">
                  <a:pos x="87" y="419"/>
                </a:cxn>
                <a:cxn ang="0">
                  <a:pos x="65" y="354"/>
                </a:cxn>
                <a:cxn ang="0">
                  <a:pos x="48" y="320"/>
                </a:cxn>
                <a:cxn ang="0">
                  <a:pos x="87" y="303"/>
                </a:cxn>
                <a:cxn ang="0">
                  <a:pos x="100" y="337"/>
                </a:cxn>
                <a:cxn ang="0">
                  <a:pos x="147" y="489"/>
                </a:cxn>
                <a:cxn ang="0">
                  <a:pos x="122" y="458"/>
                </a:cxn>
                <a:cxn ang="0">
                  <a:pos x="147" y="432"/>
                </a:cxn>
                <a:cxn ang="0">
                  <a:pos x="173" y="458"/>
                </a:cxn>
                <a:cxn ang="0">
                  <a:pos x="147" y="489"/>
                </a:cxn>
                <a:cxn ang="0">
                  <a:pos x="130" y="415"/>
                </a:cxn>
                <a:cxn ang="0">
                  <a:pos x="130" y="376"/>
                </a:cxn>
                <a:cxn ang="0">
                  <a:pos x="165" y="376"/>
                </a:cxn>
                <a:cxn ang="0">
                  <a:pos x="165" y="415"/>
                </a:cxn>
                <a:cxn ang="0">
                  <a:pos x="147" y="354"/>
                </a:cxn>
                <a:cxn ang="0">
                  <a:pos x="122" y="328"/>
                </a:cxn>
                <a:cxn ang="0">
                  <a:pos x="147" y="303"/>
                </a:cxn>
                <a:cxn ang="0">
                  <a:pos x="173" y="328"/>
                </a:cxn>
                <a:cxn ang="0">
                  <a:pos x="147" y="354"/>
                </a:cxn>
                <a:cxn ang="0">
                  <a:pos x="195" y="471"/>
                </a:cxn>
                <a:cxn ang="0">
                  <a:pos x="208" y="437"/>
                </a:cxn>
                <a:cxn ang="0">
                  <a:pos x="247" y="450"/>
                </a:cxn>
                <a:cxn ang="0">
                  <a:pos x="230" y="484"/>
                </a:cxn>
                <a:cxn ang="0">
                  <a:pos x="208" y="419"/>
                </a:cxn>
                <a:cxn ang="0">
                  <a:pos x="195" y="385"/>
                </a:cxn>
                <a:cxn ang="0">
                  <a:pos x="230" y="367"/>
                </a:cxn>
                <a:cxn ang="0">
                  <a:pos x="247" y="406"/>
                </a:cxn>
                <a:cxn ang="0">
                  <a:pos x="221" y="354"/>
                </a:cxn>
                <a:cxn ang="0">
                  <a:pos x="191" y="328"/>
                </a:cxn>
                <a:cxn ang="0">
                  <a:pos x="221" y="303"/>
                </a:cxn>
                <a:cxn ang="0">
                  <a:pos x="247" y="328"/>
                </a:cxn>
                <a:cxn ang="0">
                  <a:pos x="221" y="354"/>
                </a:cxn>
                <a:cxn ang="0">
                  <a:pos x="234" y="242"/>
                </a:cxn>
                <a:cxn ang="0">
                  <a:pos x="83" y="255"/>
                </a:cxn>
                <a:cxn ang="0">
                  <a:pos x="44" y="138"/>
                </a:cxn>
                <a:cxn ang="0">
                  <a:pos x="191" y="73"/>
                </a:cxn>
                <a:cxn ang="0">
                  <a:pos x="251" y="138"/>
                </a:cxn>
              </a:cxnLst>
              <a:rect l="0" t="0" r="r" b="b"/>
              <a:pathLst>
                <a:path w="295" h="523">
                  <a:moveTo>
                    <a:pt x="260" y="47"/>
                  </a:moveTo>
                  <a:lnTo>
                    <a:pt x="260" y="17"/>
                  </a:lnTo>
                  <a:lnTo>
                    <a:pt x="260" y="17"/>
                  </a:lnTo>
                  <a:lnTo>
                    <a:pt x="260" y="13"/>
                  </a:lnTo>
                  <a:lnTo>
                    <a:pt x="256" y="4"/>
                  </a:lnTo>
                  <a:lnTo>
                    <a:pt x="247" y="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0" y="4"/>
                  </a:lnTo>
                  <a:lnTo>
                    <a:pt x="225" y="4"/>
                  </a:lnTo>
                  <a:lnTo>
                    <a:pt x="221" y="13"/>
                  </a:lnTo>
                  <a:lnTo>
                    <a:pt x="217" y="17"/>
                  </a:lnTo>
                  <a:lnTo>
                    <a:pt x="21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39" y="47"/>
                  </a:lnTo>
                  <a:lnTo>
                    <a:pt x="18" y="60"/>
                  </a:lnTo>
                  <a:lnTo>
                    <a:pt x="5" y="77"/>
                  </a:lnTo>
                  <a:lnTo>
                    <a:pt x="0" y="10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5" y="484"/>
                  </a:lnTo>
                  <a:lnTo>
                    <a:pt x="18" y="506"/>
                  </a:lnTo>
                  <a:lnTo>
                    <a:pt x="39" y="519"/>
                  </a:lnTo>
                  <a:lnTo>
                    <a:pt x="61" y="523"/>
                  </a:lnTo>
                  <a:lnTo>
                    <a:pt x="234" y="523"/>
                  </a:lnTo>
                  <a:lnTo>
                    <a:pt x="234" y="523"/>
                  </a:lnTo>
                  <a:lnTo>
                    <a:pt x="256" y="519"/>
                  </a:lnTo>
                  <a:lnTo>
                    <a:pt x="277" y="506"/>
                  </a:lnTo>
                  <a:lnTo>
                    <a:pt x="290" y="484"/>
                  </a:lnTo>
                  <a:lnTo>
                    <a:pt x="295" y="463"/>
                  </a:lnTo>
                  <a:lnTo>
                    <a:pt x="295" y="103"/>
                  </a:lnTo>
                  <a:lnTo>
                    <a:pt x="295" y="103"/>
                  </a:lnTo>
                  <a:lnTo>
                    <a:pt x="290" y="86"/>
                  </a:lnTo>
                  <a:lnTo>
                    <a:pt x="286" y="69"/>
                  </a:lnTo>
                  <a:lnTo>
                    <a:pt x="273" y="56"/>
                  </a:lnTo>
                  <a:lnTo>
                    <a:pt x="260" y="47"/>
                  </a:lnTo>
                  <a:lnTo>
                    <a:pt x="260" y="47"/>
                  </a:lnTo>
                  <a:close/>
                  <a:moveTo>
                    <a:pt x="74" y="489"/>
                  </a:moveTo>
                  <a:lnTo>
                    <a:pt x="74" y="489"/>
                  </a:lnTo>
                  <a:lnTo>
                    <a:pt x="65" y="484"/>
                  </a:lnTo>
                  <a:lnTo>
                    <a:pt x="57" y="480"/>
                  </a:lnTo>
                  <a:lnTo>
                    <a:pt x="48" y="471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48" y="450"/>
                  </a:lnTo>
                  <a:lnTo>
                    <a:pt x="57" y="441"/>
                  </a:lnTo>
                  <a:lnTo>
                    <a:pt x="65" y="437"/>
                  </a:lnTo>
                  <a:lnTo>
                    <a:pt x="74" y="432"/>
                  </a:lnTo>
                  <a:lnTo>
                    <a:pt x="74" y="432"/>
                  </a:lnTo>
                  <a:lnTo>
                    <a:pt x="87" y="437"/>
                  </a:lnTo>
                  <a:lnTo>
                    <a:pt x="96" y="441"/>
                  </a:lnTo>
                  <a:lnTo>
                    <a:pt x="100" y="450"/>
                  </a:lnTo>
                  <a:lnTo>
                    <a:pt x="100" y="458"/>
                  </a:lnTo>
                  <a:lnTo>
                    <a:pt x="100" y="458"/>
                  </a:lnTo>
                  <a:lnTo>
                    <a:pt x="100" y="471"/>
                  </a:lnTo>
                  <a:lnTo>
                    <a:pt x="96" y="480"/>
                  </a:lnTo>
                  <a:lnTo>
                    <a:pt x="87" y="484"/>
                  </a:lnTo>
                  <a:lnTo>
                    <a:pt x="74" y="489"/>
                  </a:lnTo>
                  <a:lnTo>
                    <a:pt x="74" y="489"/>
                  </a:lnTo>
                  <a:close/>
                  <a:moveTo>
                    <a:pt x="74" y="419"/>
                  </a:moveTo>
                  <a:lnTo>
                    <a:pt x="74" y="419"/>
                  </a:lnTo>
                  <a:lnTo>
                    <a:pt x="65" y="419"/>
                  </a:lnTo>
                  <a:lnTo>
                    <a:pt x="57" y="415"/>
                  </a:lnTo>
                  <a:lnTo>
                    <a:pt x="48" y="406"/>
                  </a:lnTo>
                  <a:lnTo>
                    <a:pt x="48" y="393"/>
                  </a:lnTo>
                  <a:lnTo>
                    <a:pt x="48" y="393"/>
                  </a:lnTo>
                  <a:lnTo>
                    <a:pt x="48" y="385"/>
                  </a:lnTo>
                  <a:lnTo>
                    <a:pt x="57" y="376"/>
                  </a:lnTo>
                  <a:lnTo>
                    <a:pt x="65" y="367"/>
                  </a:lnTo>
                  <a:lnTo>
                    <a:pt x="74" y="367"/>
                  </a:lnTo>
                  <a:lnTo>
                    <a:pt x="74" y="367"/>
                  </a:lnTo>
                  <a:lnTo>
                    <a:pt x="87" y="367"/>
                  </a:lnTo>
                  <a:lnTo>
                    <a:pt x="96" y="376"/>
                  </a:lnTo>
                  <a:lnTo>
                    <a:pt x="100" y="385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100" y="406"/>
                  </a:lnTo>
                  <a:lnTo>
                    <a:pt x="96" y="415"/>
                  </a:lnTo>
                  <a:lnTo>
                    <a:pt x="87" y="419"/>
                  </a:lnTo>
                  <a:lnTo>
                    <a:pt x="74" y="419"/>
                  </a:lnTo>
                  <a:lnTo>
                    <a:pt x="74" y="419"/>
                  </a:lnTo>
                  <a:close/>
                  <a:moveTo>
                    <a:pt x="74" y="354"/>
                  </a:moveTo>
                  <a:lnTo>
                    <a:pt x="74" y="354"/>
                  </a:lnTo>
                  <a:lnTo>
                    <a:pt x="65" y="354"/>
                  </a:lnTo>
                  <a:lnTo>
                    <a:pt x="57" y="346"/>
                  </a:lnTo>
                  <a:lnTo>
                    <a:pt x="48" y="337"/>
                  </a:lnTo>
                  <a:lnTo>
                    <a:pt x="48" y="328"/>
                  </a:lnTo>
                  <a:lnTo>
                    <a:pt x="48" y="328"/>
                  </a:lnTo>
                  <a:lnTo>
                    <a:pt x="48" y="320"/>
                  </a:lnTo>
                  <a:lnTo>
                    <a:pt x="57" y="311"/>
                  </a:lnTo>
                  <a:lnTo>
                    <a:pt x="65" y="303"/>
                  </a:lnTo>
                  <a:lnTo>
                    <a:pt x="74" y="303"/>
                  </a:lnTo>
                  <a:lnTo>
                    <a:pt x="74" y="303"/>
                  </a:lnTo>
                  <a:lnTo>
                    <a:pt x="87" y="303"/>
                  </a:lnTo>
                  <a:lnTo>
                    <a:pt x="96" y="311"/>
                  </a:lnTo>
                  <a:lnTo>
                    <a:pt x="100" y="320"/>
                  </a:lnTo>
                  <a:lnTo>
                    <a:pt x="100" y="328"/>
                  </a:lnTo>
                  <a:lnTo>
                    <a:pt x="100" y="328"/>
                  </a:lnTo>
                  <a:lnTo>
                    <a:pt x="100" y="337"/>
                  </a:lnTo>
                  <a:lnTo>
                    <a:pt x="96" y="346"/>
                  </a:lnTo>
                  <a:lnTo>
                    <a:pt x="87" y="354"/>
                  </a:lnTo>
                  <a:lnTo>
                    <a:pt x="74" y="354"/>
                  </a:lnTo>
                  <a:lnTo>
                    <a:pt x="74" y="354"/>
                  </a:lnTo>
                  <a:close/>
                  <a:moveTo>
                    <a:pt x="147" y="489"/>
                  </a:moveTo>
                  <a:lnTo>
                    <a:pt x="147" y="489"/>
                  </a:lnTo>
                  <a:lnTo>
                    <a:pt x="139" y="484"/>
                  </a:lnTo>
                  <a:lnTo>
                    <a:pt x="130" y="480"/>
                  </a:lnTo>
                  <a:lnTo>
                    <a:pt x="122" y="47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2" y="450"/>
                  </a:lnTo>
                  <a:lnTo>
                    <a:pt x="130" y="441"/>
                  </a:lnTo>
                  <a:lnTo>
                    <a:pt x="139" y="437"/>
                  </a:lnTo>
                  <a:lnTo>
                    <a:pt x="147" y="432"/>
                  </a:lnTo>
                  <a:lnTo>
                    <a:pt x="147" y="432"/>
                  </a:lnTo>
                  <a:lnTo>
                    <a:pt x="156" y="437"/>
                  </a:lnTo>
                  <a:lnTo>
                    <a:pt x="165" y="441"/>
                  </a:lnTo>
                  <a:lnTo>
                    <a:pt x="173" y="450"/>
                  </a:lnTo>
                  <a:lnTo>
                    <a:pt x="173" y="458"/>
                  </a:lnTo>
                  <a:lnTo>
                    <a:pt x="173" y="458"/>
                  </a:lnTo>
                  <a:lnTo>
                    <a:pt x="173" y="471"/>
                  </a:lnTo>
                  <a:lnTo>
                    <a:pt x="165" y="480"/>
                  </a:lnTo>
                  <a:lnTo>
                    <a:pt x="156" y="484"/>
                  </a:lnTo>
                  <a:lnTo>
                    <a:pt x="147" y="489"/>
                  </a:lnTo>
                  <a:lnTo>
                    <a:pt x="147" y="489"/>
                  </a:lnTo>
                  <a:close/>
                  <a:moveTo>
                    <a:pt x="147" y="419"/>
                  </a:moveTo>
                  <a:lnTo>
                    <a:pt x="147" y="419"/>
                  </a:lnTo>
                  <a:lnTo>
                    <a:pt x="139" y="419"/>
                  </a:lnTo>
                  <a:lnTo>
                    <a:pt x="130" y="415"/>
                  </a:lnTo>
                  <a:lnTo>
                    <a:pt x="122" y="406"/>
                  </a:lnTo>
                  <a:lnTo>
                    <a:pt x="122" y="393"/>
                  </a:lnTo>
                  <a:lnTo>
                    <a:pt x="122" y="393"/>
                  </a:lnTo>
                  <a:lnTo>
                    <a:pt x="122" y="385"/>
                  </a:lnTo>
                  <a:lnTo>
                    <a:pt x="130" y="376"/>
                  </a:lnTo>
                  <a:lnTo>
                    <a:pt x="139" y="367"/>
                  </a:lnTo>
                  <a:lnTo>
                    <a:pt x="147" y="367"/>
                  </a:lnTo>
                  <a:lnTo>
                    <a:pt x="147" y="367"/>
                  </a:lnTo>
                  <a:lnTo>
                    <a:pt x="156" y="367"/>
                  </a:lnTo>
                  <a:lnTo>
                    <a:pt x="165" y="376"/>
                  </a:lnTo>
                  <a:lnTo>
                    <a:pt x="173" y="385"/>
                  </a:lnTo>
                  <a:lnTo>
                    <a:pt x="173" y="393"/>
                  </a:lnTo>
                  <a:lnTo>
                    <a:pt x="173" y="393"/>
                  </a:lnTo>
                  <a:lnTo>
                    <a:pt x="173" y="406"/>
                  </a:lnTo>
                  <a:lnTo>
                    <a:pt x="165" y="415"/>
                  </a:lnTo>
                  <a:lnTo>
                    <a:pt x="156" y="419"/>
                  </a:lnTo>
                  <a:lnTo>
                    <a:pt x="147" y="419"/>
                  </a:lnTo>
                  <a:lnTo>
                    <a:pt x="147" y="419"/>
                  </a:lnTo>
                  <a:close/>
                  <a:moveTo>
                    <a:pt x="147" y="354"/>
                  </a:moveTo>
                  <a:lnTo>
                    <a:pt x="147" y="354"/>
                  </a:lnTo>
                  <a:lnTo>
                    <a:pt x="139" y="354"/>
                  </a:lnTo>
                  <a:lnTo>
                    <a:pt x="130" y="346"/>
                  </a:lnTo>
                  <a:lnTo>
                    <a:pt x="122" y="337"/>
                  </a:lnTo>
                  <a:lnTo>
                    <a:pt x="122" y="328"/>
                  </a:lnTo>
                  <a:lnTo>
                    <a:pt x="122" y="328"/>
                  </a:lnTo>
                  <a:lnTo>
                    <a:pt x="122" y="320"/>
                  </a:lnTo>
                  <a:lnTo>
                    <a:pt x="130" y="311"/>
                  </a:lnTo>
                  <a:lnTo>
                    <a:pt x="139" y="303"/>
                  </a:lnTo>
                  <a:lnTo>
                    <a:pt x="147" y="303"/>
                  </a:lnTo>
                  <a:lnTo>
                    <a:pt x="147" y="303"/>
                  </a:lnTo>
                  <a:lnTo>
                    <a:pt x="156" y="303"/>
                  </a:lnTo>
                  <a:lnTo>
                    <a:pt x="165" y="311"/>
                  </a:lnTo>
                  <a:lnTo>
                    <a:pt x="173" y="320"/>
                  </a:lnTo>
                  <a:lnTo>
                    <a:pt x="173" y="328"/>
                  </a:lnTo>
                  <a:lnTo>
                    <a:pt x="173" y="328"/>
                  </a:lnTo>
                  <a:lnTo>
                    <a:pt x="173" y="337"/>
                  </a:lnTo>
                  <a:lnTo>
                    <a:pt x="165" y="346"/>
                  </a:lnTo>
                  <a:lnTo>
                    <a:pt x="156" y="354"/>
                  </a:lnTo>
                  <a:lnTo>
                    <a:pt x="147" y="354"/>
                  </a:lnTo>
                  <a:lnTo>
                    <a:pt x="147" y="354"/>
                  </a:lnTo>
                  <a:close/>
                  <a:moveTo>
                    <a:pt x="221" y="489"/>
                  </a:moveTo>
                  <a:lnTo>
                    <a:pt x="221" y="489"/>
                  </a:lnTo>
                  <a:lnTo>
                    <a:pt x="208" y="484"/>
                  </a:lnTo>
                  <a:lnTo>
                    <a:pt x="199" y="480"/>
                  </a:lnTo>
                  <a:lnTo>
                    <a:pt x="195" y="471"/>
                  </a:lnTo>
                  <a:lnTo>
                    <a:pt x="191" y="458"/>
                  </a:lnTo>
                  <a:lnTo>
                    <a:pt x="191" y="458"/>
                  </a:lnTo>
                  <a:lnTo>
                    <a:pt x="195" y="450"/>
                  </a:lnTo>
                  <a:lnTo>
                    <a:pt x="199" y="441"/>
                  </a:lnTo>
                  <a:lnTo>
                    <a:pt x="208" y="437"/>
                  </a:lnTo>
                  <a:lnTo>
                    <a:pt x="221" y="432"/>
                  </a:lnTo>
                  <a:lnTo>
                    <a:pt x="221" y="432"/>
                  </a:lnTo>
                  <a:lnTo>
                    <a:pt x="230" y="437"/>
                  </a:lnTo>
                  <a:lnTo>
                    <a:pt x="238" y="441"/>
                  </a:lnTo>
                  <a:lnTo>
                    <a:pt x="247" y="450"/>
                  </a:lnTo>
                  <a:lnTo>
                    <a:pt x="247" y="458"/>
                  </a:lnTo>
                  <a:lnTo>
                    <a:pt x="247" y="458"/>
                  </a:lnTo>
                  <a:lnTo>
                    <a:pt x="247" y="471"/>
                  </a:lnTo>
                  <a:lnTo>
                    <a:pt x="238" y="480"/>
                  </a:lnTo>
                  <a:lnTo>
                    <a:pt x="230" y="484"/>
                  </a:lnTo>
                  <a:lnTo>
                    <a:pt x="221" y="489"/>
                  </a:lnTo>
                  <a:lnTo>
                    <a:pt x="221" y="489"/>
                  </a:lnTo>
                  <a:close/>
                  <a:moveTo>
                    <a:pt x="221" y="419"/>
                  </a:moveTo>
                  <a:lnTo>
                    <a:pt x="221" y="419"/>
                  </a:lnTo>
                  <a:lnTo>
                    <a:pt x="208" y="419"/>
                  </a:lnTo>
                  <a:lnTo>
                    <a:pt x="199" y="415"/>
                  </a:lnTo>
                  <a:lnTo>
                    <a:pt x="195" y="406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5" y="385"/>
                  </a:lnTo>
                  <a:lnTo>
                    <a:pt x="199" y="376"/>
                  </a:lnTo>
                  <a:lnTo>
                    <a:pt x="208" y="367"/>
                  </a:lnTo>
                  <a:lnTo>
                    <a:pt x="221" y="367"/>
                  </a:lnTo>
                  <a:lnTo>
                    <a:pt x="221" y="367"/>
                  </a:lnTo>
                  <a:lnTo>
                    <a:pt x="230" y="367"/>
                  </a:lnTo>
                  <a:lnTo>
                    <a:pt x="238" y="376"/>
                  </a:lnTo>
                  <a:lnTo>
                    <a:pt x="247" y="385"/>
                  </a:lnTo>
                  <a:lnTo>
                    <a:pt x="247" y="393"/>
                  </a:lnTo>
                  <a:lnTo>
                    <a:pt x="247" y="393"/>
                  </a:lnTo>
                  <a:lnTo>
                    <a:pt x="247" y="406"/>
                  </a:lnTo>
                  <a:lnTo>
                    <a:pt x="238" y="415"/>
                  </a:lnTo>
                  <a:lnTo>
                    <a:pt x="230" y="419"/>
                  </a:lnTo>
                  <a:lnTo>
                    <a:pt x="221" y="419"/>
                  </a:lnTo>
                  <a:lnTo>
                    <a:pt x="221" y="419"/>
                  </a:lnTo>
                  <a:close/>
                  <a:moveTo>
                    <a:pt x="221" y="354"/>
                  </a:moveTo>
                  <a:lnTo>
                    <a:pt x="221" y="354"/>
                  </a:lnTo>
                  <a:lnTo>
                    <a:pt x="208" y="354"/>
                  </a:lnTo>
                  <a:lnTo>
                    <a:pt x="199" y="346"/>
                  </a:lnTo>
                  <a:lnTo>
                    <a:pt x="195" y="337"/>
                  </a:lnTo>
                  <a:lnTo>
                    <a:pt x="191" y="328"/>
                  </a:lnTo>
                  <a:lnTo>
                    <a:pt x="191" y="328"/>
                  </a:lnTo>
                  <a:lnTo>
                    <a:pt x="195" y="320"/>
                  </a:lnTo>
                  <a:lnTo>
                    <a:pt x="199" y="311"/>
                  </a:lnTo>
                  <a:lnTo>
                    <a:pt x="208" y="303"/>
                  </a:lnTo>
                  <a:lnTo>
                    <a:pt x="221" y="303"/>
                  </a:lnTo>
                  <a:lnTo>
                    <a:pt x="221" y="303"/>
                  </a:lnTo>
                  <a:lnTo>
                    <a:pt x="230" y="303"/>
                  </a:lnTo>
                  <a:lnTo>
                    <a:pt x="238" y="311"/>
                  </a:lnTo>
                  <a:lnTo>
                    <a:pt x="247" y="320"/>
                  </a:lnTo>
                  <a:lnTo>
                    <a:pt x="247" y="328"/>
                  </a:lnTo>
                  <a:lnTo>
                    <a:pt x="247" y="328"/>
                  </a:lnTo>
                  <a:lnTo>
                    <a:pt x="247" y="337"/>
                  </a:lnTo>
                  <a:lnTo>
                    <a:pt x="238" y="346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21" y="354"/>
                  </a:lnTo>
                  <a:close/>
                  <a:moveTo>
                    <a:pt x="251" y="199"/>
                  </a:moveTo>
                  <a:lnTo>
                    <a:pt x="251" y="199"/>
                  </a:lnTo>
                  <a:lnTo>
                    <a:pt x="247" y="220"/>
                  </a:lnTo>
                  <a:lnTo>
                    <a:pt x="234" y="242"/>
                  </a:lnTo>
                  <a:lnTo>
                    <a:pt x="212" y="255"/>
                  </a:lnTo>
                  <a:lnTo>
                    <a:pt x="191" y="259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83" y="255"/>
                  </a:lnTo>
                  <a:lnTo>
                    <a:pt x="61" y="242"/>
                  </a:lnTo>
                  <a:lnTo>
                    <a:pt x="48" y="220"/>
                  </a:lnTo>
                  <a:lnTo>
                    <a:pt x="44" y="199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8" y="112"/>
                  </a:lnTo>
                  <a:lnTo>
                    <a:pt x="61" y="95"/>
                  </a:lnTo>
                  <a:lnTo>
                    <a:pt x="83" y="82"/>
                  </a:lnTo>
                  <a:lnTo>
                    <a:pt x="104" y="73"/>
                  </a:lnTo>
                  <a:lnTo>
                    <a:pt x="191" y="73"/>
                  </a:lnTo>
                  <a:lnTo>
                    <a:pt x="191" y="73"/>
                  </a:lnTo>
                  <a:lnTo>
                    <a:pt x="212" y="82"/>
                  </a:lnTo>
                  <a:lnTo>
                    <a:pt x="234" y="95"/>
                  </a:lnTo>
                  <a:lnTo>
                    <a:pt x="247" y="112"/>
                  </a:lnTo>
                  <a:lnTo>
                    <a:pt x="251" y="138"/>
                  </a:lnTo>
                  <a:lnTo>
                    <a:pt x="251" y="1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57" name="Freeform 12"/>
            <p:cNvSpPr>
              <a:spLocks/>
            </p:cNvSpPr>
            <p:nvPr/>
          </p:nvSpPr>
          <p:spPr bwMode="auto">
            <a:xfrm>
              <a:off x="15481300" y="-1023938"/>
              <a:ext cx="282575" cy="29527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9" y="0"/>
                </a:cxn>
                <a:cxn ang="0">
                  <a:pos x="134" y="5"/>
                </a:cxn>
                <a:cxn ang="0">
                  <a:pos x="104" y="13"/>
                </a:cxn>
                <a:cxn ang="0">
                  <a:pos x="78" y="26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35" y="74"/>
                </a:cxn>
                <a:cxn ang="0">
                  <a:pos x="18" y="104"/>
                </a:cxn>
                <a:cxn ang="0">
                  <a:pos x="5" y="139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5" y="182"/>
                </a:cxn>
                <a:cxn ang="0">
                  <a:pos x="13" y="186"/>
                </a:cxn>
                <a:cxn ang="0">
                  <a:pos x="13" y="186"/>
                </a:cxn>
                <a:cxn ang="0">
                  <a:pos x="18" y="182"/>
                </a:cxn>
                <a:cxn ang="0">
                  <a:pos x="22" y="178"/>
                </a:cxn>
                <a:cxn ang="0">
                  <a:pos x="22" y="178"/>
                </a:cxn>
                <a:cxn ang="0">
                  <a:pos x="22" y="143"/>
                </a:cxn>
                <a:cxn ang="0">
                  <a:pos x="35" y="113"/>
                </a:cxn>
                <a:cxn ang="0">
                  <a:pos x="48" y="87"/>
                </a:cxn>
                <a:cxn ang="0">
                  <a:pos x="69" y="61"/>
                </a:cxn>
                <a:cxn ang="0">
                  <a:pos x="69" y="61"/>
                </a:cxn>
                <a:cxn ang="0">
                  <a:pos x="87" y="44"/>
                </a:cxn>
                <a:cxn ang="0">
                  <a:pos x="113" y="31"/>
                </a:cxn>
                <a:cxn ang="0">
                  <a:pos x="139" y="22"/>
                </a:cxn>
                <a:cxn ang="0">
                  <a:pos x="169" y="18"/>
                </a:cxn>
                <a:cxn ang="0">
                  <a:pos x="169" y="18"/>
                </a:cxn>
                <a:cxn ang="0">
                  <a:pos x="173" y="18"/>
                </a:cxn>
                <a:cxn ang="0">
                  <a:pos x="178" y="9"/>
                </a:cxn>
                <a:cxn ang="0">
                  <a:pos x="178" y="9"/>
                </a:cxn>
                <a:cxn ang="0">
                  <a:pos x="173" y="5"/>
                </a:cxn>
                <a:cxn ang="0">
                  <a:pos x="169" y="0"/>
                </a:cxn>
                <a:cxn ang="0">
                  <a:pos x="169" y="0"/>
                </a:cxn>
              </a:cxnLst>
              <a:rect l="0" t="0" r="r" b="b"/>
              <a:pathLst>
                <a:path w="178" h="186">
                  <a:moveTo>
                    <a:pt x="169" y="0"/>
                  </a:moveTo>
                  <a:lnTo>
                    <a:pt x="169" y="0"/>
                  </a:lnTo>
                  <a:lnTo>
                    <a:pt x="134" y="5"/>
                  </a:lnTo>
                  <a:lnTo>
                    <a:pt x="104" y="13"/>
                  </a:lnTo>
                  <a:lnTo>
                    <a:pt x="78" y="26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35" y="74"/>
                  </a:lnTo>
                  <a:lnTo>
                    <a:pt x="18" y="104"/>
                  </a:lnTo>
                  <a:lnTo>
                    <a:pt x="5" y="139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5" y="182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8" y="182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22" y="143"/>
                  </a:lnTo>
                  <a:lnTo>
                    <a:pt x="35" y="113"/>
                  </a:lnTo>
                  <a:lnTo>
                    <a:pt x="48" y="87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87" y="44"/>
                  </a:lnTo>
                  <a:lnTo>
                    <a:pt x="113" y="31"/>
                  </a:lnTo>
                  <a:lnTo>
                    <a:pt x="139" y="22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73" y="18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3" y="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58" name="Freeform 13"/>
            <p:cNvSpPr>
              <a:spLocks/>
            </p:cNvSpPr>
            <p:nvPr/>
          </p:nvSpPr>
          <p:spPr bwMode="auto">
            <a:xfrm>
              <a:off x="15557500" y="-947738"/>
              <a:ext cx="239712" cy="254000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43" y="0"/>
                </a:cxn>
                <a:cxn ang="0">
                  <a:pos x="117" y="0"/>
                </a:cxn>
                <a:cxn ang="0">
                  <a:pos x="91" y="9"/>
                </a:cxn>
                <a:cxn ang="0">
                  <a:pos x="65" y="22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26" y="65"/>
                </a:cxn>
                <a:cxn ang="0">
                  <a:pos x="13" y="91"/>
                </a:cxn>
                <a:cxn ang="0">
                  <a:pos x="4" y="12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4" y="160"/>
                </a:cxn>
                <a:cxn ang="0">
                  <a:pos x="8" y="160"/>
                </a:cxn>
                <a:cxn ang="0">
                  <a:pos x="8" y="160"/>
                </a:cxn>
                <a:cxn ang="0">
                  <a:pos x="17" y="160"/>
                </a:cxn>
                <a:cxn ang="0">
                  <a:pos x="17" y="151"/>
                </a:cxn>
                <a:cxn ang="0">
                  <a:pos x="17" y="151"/>
                </a:cxn>
                <a:cxn ang="0">
                  <a:pos x="21" y="121"/>
                </a:cxn>
                <a:cxn ang="0">
                  <a:pos x="30" y="95"/>
                </a:cxn>
                <a:cxn ang="0">
                  <a:pos x="43" y="74"/>
                </a:cxn>
                <a:cxn ang="0">
                  <a:pos x="56" y="52"/>
                </a:cxn>
                <a:cxn ang="0">
                  <a:pos x="56" y="52"/>
                </a:cxn>
                <a:cxn ang="0">
                  <a:pos x="78" y="39"/>
                </a:cxn>
                <a:cxn ang="0">
                  <a:pos x="95" y="26"/>
                </a:cxn>
                <a:cxn ang="0">
                  <a:pos x="117" y="22"/>
                </a:cxn>
                <a:cxn ang="0">
                  <a:pos x="143" y="17"/>
                </a:cxn>
                <a:cxn ang="0">
                  <a:pos x="143" y="17"/>
                </a:cxn>
                <a:cxn ang="0">
                  <a:pos x="151" y="13"/>
                </a:cxn>
                <a:cxn ang="0">
                  <a:pos x="151" y="9"/>
                </a:cxn>
                <a:cxn ang="0">
                  <a:pos x="151" y="9"/>
                </a:cxn>
                <a:cxn ang="0">
                  <a:pos x="151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51" h="160">
                  <a:moveTo>
                    <a:pt x="143" y="0"/>
                  </a:moveTo>
                  <a:lnTo>
                    <a:pt x="143" y="0"/>
                  </a:lnTo>
                  <a:lnTo>
                    <a:pt x="117" y="0"/>
                  </a:lnTo>
                  <a:lnTo>
                    <a:pt x="91" y="9"/>
                  </a:lnTo>
                  <a:lnTo>
                    <a:pt x="65" y="22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26" y="65"/>
                  </a:lnTo>
                  <a:lnTo>
                    <a:pt x="13" y="91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7" y="160"/>
                  </a:lnTo>
                  <a:lnTo>
                    <a:pt x="17" y="151"/>
                  </a:lnTo>
                  <a:lnTo>
                    <a:pt x="17" y="151"/>
                  </a:lnTo>
                  <a:lnTo>
                    <a:pt x="21" y="121"/>
                  </a:lnTo>
                  <a:lnTo>
                    <a:pt x="30" y="95"/>
                  </a:lnTo>
                  <a:lnTo>
                    <a:pt x="43" y="74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78" y="39"/>
                  </a:lnTo>
                  <a:lnTo>
                    <a:pt x="95" y="26"/>
                  </a:lnTo>
                  <a:lnTo>
                    <a:pt x="117" y="22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51" y="13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59" name="Freeform 14"/>
            <p:cNvSpPr>
              <a:spLocks/>
            </p:cNvSpPr>
            <p:nvPr/>
          </p:nvSpPr>
          <p:spPr bwMode="auto">
            <a:xfrm>
              <a:off x="15632113" y="-879475"/>
              <a:ext cx="206375" cy="22066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96" y="5"/>
                </a:cxn>
                <a:cxn ang="0">
                  <a:pos x="74" y="13"/>
                </a:cxn>
                <a:cxn ang="0">
                  <a:pos x="52" y="22"/>
                </a:cxn>
                <a:cxn ang="0">
                  <a:pos x="35" y="39"/>
                </a:cxn>
                <a:cxn ang="0">
                  <a:pos x="35" y="39"/>
                </a:cxn>
                <a:cxn ang="0">
                  <a:pos x="22" y="56"/>
                </a:cxn>
                <a:cxn ang="0">
                  <a:pos x="9" y="78"/>
                </a:cxn>
                <a:cxn ang="0">
                  <a:pos x="0" y="104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9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39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8" y="108"/>
                </a:cxn>
                <a:cxn ang="0">
                  <a:pos x="26" y="87"/>
                </a:cxn>
                <a:cxn ang="0">
                  <a:pos x="35" y="65"/>
                </a:cxn>
                <a:cxn ang="0">
                  <a:pos x="48" y="52"/>
                </a:cxn>
                <a:cxn ang="0">
                  <a:pos x="48" y="52"/>
                </a:cxn>
                <a:cxn ang="0">
                  <a:pos x="65" y="39"/>
                </a:cxn>
                <a:cxn ang="0">
                  <a:pos x="83" y="31"/>
                </a:cxn>
                <a:cxn ang="0">
                  <a:pos x="100" y="22"/>
                </a:cxn>
                <a:cxn ang="0">
                  <a:pos x="117" y="22"/>
                </a:cxn>
                <a:cxn ang="0">
                  <a:pos x="117" y="22"/>
                </a:cxn>
                <a:cxn ang="0">
                  <a:pos x="126" y="18"/>
                </a:cxn>
                <a:cxn ang="0">
                  <a:pos x="130" y="13"/>
                </a:cxn>
                <a:cxn ang="0">
                  <a:pos x="130" y="13"/>
                </a:cxn>
                <a:cxn ang="0">
                  <a:pos x="126" y="5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30" h="139">
                  <a:moveTo>
                    <a:pt x="117" y="0"/>
                  </a:moveTo>
                  <a:lnTo>
                    <a:pt x="117" y="0"/>
                  </a:lnTo>
                  <a:lnTo>
                    <a:pt x="96" y="5"/>
                  </a:lnTo>
                  <a:lnTo>
                    <a:pt x="74" y="13"/>
                  </a:lnTo>
                  <a:lnTo>
                    <a:pt x="52" y="2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22" y="56"/>
                  </a:lnTo>
                  <a:lnTo>
                    <a:pt x="9" y="78"/>
                  </a:lnTo>
                  <a:lnTo>
                    <a:pt x="0" y="10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39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8" y="108"/>
                  </a:lnTo>
                  <a:lnTo>
                    <a:pt x="26" y="87"/>
                  </a:lnTo>
                  <a:lnTo>
                    <a:pt x="35" y="65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5" y="39"/>
                  </a:lnTo>
                  <a:lnTo>
                    <a:pt x="83" y="31"/>
                  </a:lnTo>
                  <a:lnTo>
                    <a:pt x="100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26" y="18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26" y="5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</p:grpSp>
      <p:sp>
        <p:nvSpPr>
          <p:cNvPr id="160" name="TextBox 231"/>
          <p:cNvSpPr txBox="1"/>
          <p:nvPr/>
        </p:nvSpPr>
        <p:spPr>
          <a:xfrm>
            <a:off x="6476022" y="2687983"/>
            <a:ext cx="576947" cy="2307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Операторы </a:t>
            </a:r>
            <a:r>
              <a:rPr lang="ru-RU" sz="1200" dirty="0" smtClean="0">
                <a:latin typeface="Huawei Sans" panose="020C0503030203020204" pitchFamily="34" charset="0"/>
              </a:rPr>
              <a:t/>
            </a:r>
            <a:br>
              <a:rPr lang="ru-RU" sz="1200" dirty="0" smtClean="0">
                <a:latin typeface="Huawei Sans" panose="020C0503030203020204" pitchFamily="34" charset="0"/>
              </a:rPr>
            </a:br>
            <a:r>
              <a:rPr lang="ru-RU" sz="1200" dirty="0" smtClean="0">
                <a:latin typeface="Huawei Sans" panose="020C0503030203020204" pitchFamily="34" charset="0"/>
              </a:rPr>
              <a:t>связи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grpSp>
        <p:nvGrpSpPr>
          <p:cNvPr id="161" name="组合 61"/>
          <p:cNvGrpSpPr/>
          <p:nvPr/>
        </p:nvGrpSpPr>
        <p:grpSpPr>
          <a:xfrm>
            <a:off x="5962524" y="4024783"/>
            <a:ext cx="475174" cy="444225"/>
            <a:chOff x="13433425" y="1704975"/>
            <a:chExt cx="342900" cy="320675"/>
          </a:xfrm>
          <a:solidFill>
            <a:srgbClr val="558ED5"/>
          </a:solidFill>
        </p:grpSpPr>
        <p:sp>
          <p:nvSpPr>
            <p:cNvPr id="162" name="Freeform 38"/>
            <p:cNvSpPr>
              <a:spLocks/>
            </p:cNvSpPr>
            <p:nvPr/>
          </p:nvSpPr>
          <p:spPr bwMode="auto">
            <a:xfrm>
              <a:off x="13471525" y="1809750"/>
              <a:ext cx="38100" cy="171450"/>
            </a:xfrm>
            <a:custGeom>
              <a:avLst/>
              <a:gdLst/>
              <a:ahLst/>
              <a:cxnLst>
                <a:cxn ang="0">
                  <a:pos x="24" y="104"/>
                </a:cxn>
                <a:cxn ang="0">
                  <a:pos x="24" y="104"/>
                </a:cxn>
                <a:cxn ang="0">
                  <a:pos x="22" y="106"/>
                </a:cxn>
                <a:cxn ang="0">
                  <a:pos x="20" y="108"/>
                </a:cxn>
                <a:cxn ang="0">
                  <a:pos x="2" y="108"/>
                </a:cxn>
                <a:cxn ang="0">
                  <a:pos x="2" y="108"/>
                </a:cxn>
                <a:cxn ang="0">
                  <a:pos x="0" y="106"/>
                </a:cxn>
                <a:cxn ang="0">
                  <a:pos x="0" y="10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4"/>
                </a:cxn>
                <a:cxn ang="0">
                  <a:pos x="24" y="104"/>
                </a:cxn>
              </a:cxnLst>
              <a:rect l="0" t="0" r="r" b="b"/>
              <a:pathLst>
                <a:path w="24" h="108">
                  <a:moveTo>
                    <a:pt x="24" y="104"/>
                  </a:moveTo>
                  <a:lnTo>
                    <a:pt x="24" y="104"/>
                  </a:lnTo>
                  <a:lnTo>
                    <a:pt x="22" y="106"/>
                  </a:lnTo>
                  <a:lnTo>
                    <a:pt x="20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63" name="Freeform 39"/>
            <p:cNvSpPr>
              <a:spLocks/>
            </p:cNvSpPr>
            <p:nvPr/>
          </p:nvSpPr>
          <p:spPr bwMode="auto">
            <a:xfrm>
              <a:off x="13528675" y="1809750"/>
              <a:ext cx="38100" cy="171450"/>
            </a:xfrm>
            <a:custGeom>
              <a:avLst/>
              <a:gdLst/>
              <a:ahLst/>
              <a:cxnLst>
                <a:cxn ang="0">
                  <a:pos x="24" y="104"/>
                </a:cxn>
                <a:cxn ang="0">
                  <a:pos x="24" y="104"/>
                </a:cxn>
                <a:cxn ang="0">
                  <a:pos x="22" y="106"/>
                </a:cxn>
                <a:cxn ang="0">
                  <a:pos x="20" y="108"/>
                </a:cxn>
                <a:cxn ang="0">
                  <a:pos x="4" y="108"/>
                </a:cxn>
                <a:cxn ang="0">
                  <a:pos x="4" y="108"/>
                </a:cxn>
                <a:cxn ang="0">
                  <a:pos x="0" y="106"/>
                </a:cxn>
                <a:cxn ang="0">
                  <a:pos x="0" y="10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4"/>
                </a:cxn>
                <a:cxn ang="0">
                  <a:pos x="24" y="104"/>
                </a:cxn>
              </a:cxnLst>
              <a:rect l="0" t="0" r="r" b="b"/>
              <a:pathLst>
                <a:path w="24" h="108">
                  <a:moveTo>
                    <a:pt x="24" y="104"/>
                  </a:moveTo>
                  <a:lnTo>
                    <a:pt x="24" y="104"/>
                  </a:lnTo>
                  <a:lnTo>
                    <a:pt x="22" y="106"/>
                  </a:lnTo>
                  <a:lnTo>
                    <a:pt x="20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64" name="Freeform 40"/>
            <p:cNvSpPr>
              <a:spLocks/>
            </p:cNvSpPr>
            <p:nvPr/>
          </p:nvSpPr>
          <p:spPr bwMode="auto">
            <a:xfrm>
              <a:off x="13642975" y="1809750"/>
              <a:ext cx="38100" cy="171450"/>
            </a:xfrm>
            <a:custGeom>
              <a:avLst/>
              <a:gdLst/>
              <a:ahLst/>
              <a:cxnLst>
                <a:cxn ang="0">
                  <a:pos x="24" y="104"/>
                </a:cxn>
                <a:cxn ang="0">
                  <a:pos x="24" y="104"/>
                </a:cxn>
                <a:cxn ang="0">
                  <a:pos x="24" y="106"/>
                </a:cxn>
                <a:cxn ang="0">
                  <a:pos x="20" y="108"/>
                </a:cxn>
                <a:cxn ang="0">
                  <a:pos x="4" y="108"/>
                </a:cxn>
                <a:cxn ang="0">
                  <a:pos x="4" y="108"/>
                </a:cxn>
                <a:cxn ang="0">
                  <a:pos x="2" y="106"/>
                </a:cxn>
                <a:cxn ang="0">
                  <a:pos x="0" y="10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4" y="4"/>
                </a:cxn>
                <a:cxn ang="0">
                  <a:pos x="24" y="104"/>
                </a:cxn>
              </a:cxnLst>
              <a:rect l="0" t="0" r="r" b="b"/>
              <a:pathLst>
                <a:path w="24" h="108">
                  <a:moveTo>
                    <a:pt x="24" y="104"/>
                  </a:moveTo>
                  <a:lnTo>
                    <a:pt x="24" y="104"/>
                  </a:lnTo>
                  <a:lnTo>
                    <a:pt x="24" y="106"/>
                  </a:lnTo>
                  <a:lnTo>
                    <a:pt x="20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4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65" name="Freeform 41"/>
            <p:cNvSpPr>
              <a:spLocks/>
            </p:cNvSpPr>
            <p:nvPr/>
          </p:nvSpPr>
          <p:spPr bwMode="auto">
            <a:xfrm>
              <a:off x="13585825" y="1809750"/>
              <a:ext cx="38100" cy="171450"/>
            </a:xfrm>
            <a:custGeom>
              <a:avLst/>
              <a:gdLst/>
              <a:ahLst/>
              <a:cxnLst>
                <a:cxn ang="0">
                  <a:pos x="24" y="104"/>
                </a:cxn>
                <a:cxn ang="0">
                  <a:pos x="24" y="104"/>
                </a:cxn>
                <a:cxn ang="0">
                  <a:pos x="22" y="106"/>
                </a:cxn>
                <a:cxn ang="0">
                  <a:pos x="20" y="108"/>
                </a:cxn>
                <a:cxn ang="0">
                  <a:pos x="4" y="108"/>
                </a:cxn>
                <a:cxn ang="0">
                  <a:pos x="4" y="108"/>
                </a:cxn>
                <a:cxn ang="0">
                  <a:pos x="2" y="106"/>
                </a:cxn>
                <a:cxn ang="0">
                  <a:pos x="0" y="10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4"/>
                </a:cxn>
                <a:cxn ang="0">
                  <a:pos x="24" y="104"/>
                </a:cxn>
              </a:cxnLst>
              <a:rect l="0" t="0" r="r" b="b"/>
              <a:pathLst>
                <a:path w="24" h="108">
                  <a:moveTo>
                    <a:pt x="24" y="104"/>
                  </a:moveTo>
                  <a:lnTo>
                    <a:pt x="24" y="104"/>
                  </a:lnTo>
                  <a:lnTo>
                    <a:pt x="22" y="106"/>
                  </a:lnTo>
                  <a:lnTo>
                    <a:pt x="20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66" name="Freeform 42"/>
            <p:cNvSpPr>
              <a:spLocks/>
            </p:cNvSpPr>
            <p:nvPr/>
          </p:nvSpPr>
          <p:spPr bwMode="auto">
            <a:xfrm>
              <a:off x="13700125" y="1809750"/>
              <a:ext cx="38100" cy="171450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4" y="106"/>
                </a:cxn>
                <a:cxn ang="0">
                  <a:pos x="24" y="108"/>
                </a:cxn>
                <a:cxn ang="0">
                  <a:pos x="22" y="108"/>
                </a:cxn>
                <a:cxn ang="0">
                  <a:pos x="4" y="108"/>
                </a:cxn>
                <a:cxn ang="0">
                  <a:pos x="4" y="108"/>
                </a:cxn>
                <a:cxn ang="0">
                  <a:pos x="2" y="108"/>
                </a:cxn>
                <a:cxn ang="0">
                  <a:pos x="0" y="10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106"/>
                </a:cxn>
              </a:cxnLst>
              <a:rect l="0" t="0" r="r" b="b"/>
              <a:pathLst>
                <a:path w="24" h="108">
                  <a:moveTo>
                    <a:pt x="24" y="106"/>
                  </a:move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2" y="108"/>
                  </a:lnTo>
                  <a:lnTo>
                    <a:pt x="0" y="10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67" name="Freeform 43"/>
            <p:cNvSpPr>
              <a:spLocks/>
            </p:cNvSpPr>
            <p:nvPr/>
          </p:nvSpPr>
          <p:spPr bwMode="auto">
            <a:xfrm>
              <a:off x="13462000" y="1704975"/>
              <a:ext cx="285750" cy="88900"/>
            </a:xfrm>
            <a:custGeom>
              <a:avLst/>
              <a:gdLst/>
              <a:ahLst/>
              <a:cxnLst>
                <a:cxn ang="0">
                  <a:pos x="58" y="8"/>
                </a:cxn>
                <a:cxn ang="0">
                  <a:pos x="58" y="8"/>
                </a:cxn>
                <a:cxn ang="0">
                  <a:pos x="64" y="6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108" y="2"/>
                </a:cxn>
                <a:cxn ang="0">
                  <a:pos x="116" y="6"/>
                </a:cxn>
                <a:cxn ang="0">
                  <a:pos x="122" y="8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78" y="44"/>
                </a:cxn>
                <a:cxn ang="0">
                  <a:pos x="180" y="48"/>
                </a:cxn>
                <a:cxn ang="0">
                  <a:pos x="180" y="50"/>
                </a:cxn>
                <a:cxn ang="0">
                  <a:pos x="178" y="52"/>
                </a:cxn>
                <a:cxn ang="0">
                  <a:pos x="174" y="54"/>
                </a:cxn>
                <a:cxn ang="0">
                  <a:pos x="162" y="56"/>
                </a:cxn>
                <a:cxn ang="0">
                  <a:pos x="128" y="56"/>
                </a:cxn>
                <a:cxn ang="0">
                  <a:pos x="128" y="56"/>
                </a:cxn>
                <a:cxn ang="0">
                  <a:pos x="52" y="56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6" y="54"/>
                </a:cxn>
                <a:cxn ang="0">
                  <a:pos x="2" y="52"/>
                </a:cxn>
                <a:cxn ang="0">
                  <a:pos x="0" y="50"/>
                </a:cxn>
                <a:cxn ang="0">
                  <a:pos x="0" y="48"/>
                </a:cxn>
                <a:cxn ang="0">
                  <a:pos x="2" y="44"/>
                </a:cxn>
                <a:cxn ang="0">
                  <a:pos x="12" y="36"/>
                </a:cxn>
                <a:cxn ang="0">
                  <a:pos x="58" y="8"/>
                </a:cxn>
              </a:cxnLst>
              <a:rect l="0" t="0" r="r" b="b"/>
              <a:pathLst>
                <a:path w="180" h="56">
                  <a:moveTo>
                    <a:pt x="58" y="8"/>
                  </a:moveTo>
                  <a:lnTo>
                    <a:pt x="58" y="8"/>
                  </a:lnTo>
                  <a:lnTo>
                    <a:pt x="64" y="6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108" y="2"/>
                  </a:lnTo>
                  <a:lnTo>
                    <a:pt x="116" y="6"/>
                  </a:lnTo>
                  <a:lnTo>
                    <a:pt x="122" y="8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8" y="44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78" y="52"/>
                  </a:lnTo>
                  <a:lnTo>
                    <a:pt x="174" y="54"/>
                  </a:lnTo>
                  <a:lnTo>
                    <a:pt x="162" y="56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52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12" y="36"/>
                  </a:lnTo>
                  <a:lnTo>
                    <a:pt x="5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68" name="Freeform 44"/>
            <p:cNvSpPr>
              <a:spLocks noEditPoints="1"/>
            </p:cNvSpPr>
            <p:nvPr/>
          </p:nvSpPr>
          <p:spPr bwMode="auto">
            <a:xfrm>
              <a:off x="13433425" y="1987550"/>
              <a:ext cx="342900" cy="38100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4"/>
                </a:cxn>
                <a:cxn ang="0">
                  <a:pos x="212" y="24"/>
                </a:cxn>
                <a:cxn ang="0">
                  <a:pos x="212" y="24"/>
                </a:cxn>
                <a:cxn ang="0">
                  <a:pos x="214" y="24"/>
                </a:cxn>
                <a:cxn ang="0">
                  <a:pos x="216" y="22"/>
                </a:cxn>
                <a:cxn ang="0">
                  <a:pos x="216" y="2"/>
                </a:cxn>
                <a:cxn ang="0">
                  <a:pos x="216" y="2"/>
                </a:cxn>
                <a:cxn ang="0">
                  <a:pos x="214" y="0"/>
                </a:cxn>
                <a:cxn ang="0">
                  <a:pos x="212" y="0"/>
                </a:cxn>
                <a:cxn ang="0">
                  <a:pos x="212" y="0"/>
                </a:cxn>
                <a:cxn ang="0">
                  <a:pos x="148" y="18"/>
                </a:cxn>
                <a:cxn ang="0">
                  <a:pos x="148" y="18"/>
                </a:cxn>
                <a:cxn ang="0">
                  <a:pos x="146" y="20"/>
                </a:cxn>
                <a:cxn ang="0">
                  <a:pos x="144" y="20"/>
                </a:cxn>
                <a:cxn ang="0">
                  <a:pos x="72" y="20"/>
                </a:cxn>
                <a:cxn ang="0">
                  <a:pos x="72" y="20"/>
                </a:cxn>
                <a:cxn ang="0">
                  <a:pos x="70" y="20"/>
                </a:cxn>
                <a:cxn ang="0">
                  <a:pos x="68" y="18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70" y="14"/>
                </a:cxn>
                <a:cxn ang="0">
                  <a:pos x="72" y="14"/>
                </a:cxn>
                <a:cxn ang="0">
                  <a:pos x="144" y="14"/>
                </a:cxn>
                <a:cxn ang="0">
                  <a:pos x="144" y="14"/>
                </a:cxn>
                <a:cxn ang="0">
                  <a:pos x="146" y="14"/>
                </a:cxn>
                <a:cxn ang="0">
                  <a:pos x="148" y="16"/>
                </a:cxn>
                <a:cxn ang="0">
                  <a:pos x="148" y="18"/>
                </a:cxn>
                <a:cxn ang="0">
                  <a:pos x="148" y="8"/>
                </a:cxn>
                <a:cxn ang="0">
                  <a:pos x="148" y="8"/>
                </a:cxn>
                <a:cxn ang="0">
                  <a:pos x="146" y="10"/>
                </a:cxn>
                <a:cxn ang="0">
                  <a:pos x="144" y="10"/>
                </a:cxn>
                <a:cxn ang="0">
                  <a:pos x="72" y="10"/>
                </a:cxn>
                <a:cxn ang="0">
                  <a:pos x="72" y="10"/>
                </a:cxn>
                <a:cxn ang="0">
                  <a:pos x="70" y="10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72" y="4"/>
                </a:cxn>
                <a:cxn ang="0">
                  <a:pos x="144" y="4"/>
                </a:cxn>
                <a:cxn ang="0">
                  <a:pos x="144" y="4"/>
                </a:cxn>
                <a:cxn ang="0">
                  <a:pos x="146" y="4"/>
                </a:cxn>
                <a:cxn ang="0">
                  <a:pos x="148" y="6"/>
                </a:cxn>
                <a:cxn ang="0">
                  <a:pos x="148" y="8"/>
                </a:cxn>
              </a:cxnLst>
              <a:rect l="0" t="0" r="r" b="b"/>
              <a:pathLst>
                <a:path w="216" h="24">
                  <a:moveTo>
                    <a:pt x="21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4" y="24"/>
                  </a:lnTo>
                  <a:lnTo>
                    <a:pt x="216" y="22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4" y="0"/>
                  </a:lnTo>
                  <a:lnTo>
                    <a:pt x="212" y="0"/>
                  </a:lnTo>
                  <a:lnTo>
                    <a:pt x="212" y="0"/>
                  </a:lnTo>
                  <a:close/>
                  <a:moveTo>
                    <a:pt x="148" y="18"/>
                  </a:moveTo>
                  <a:lnTo>
                    <a:pt x="148" y="18"/>
                  </a:lnTo>
                  <a:lnTo>
                    <a:pt x="146" y="20"/>
                  </a:lnTo>
                  <a:lnTo>
                    <a:pt x="144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8" y="16"/>
                  </a:lnTo>
                  <a:lnTo>
                    <a:pt x="148" y="18"/>
                  </a:lnTo>
                  <a:close/>
                  <a:moveTo>
                    <a:pt x="148" y="8"/>
                  </a:moveTo>
                  <a:lnTo>
                    <a:pt x="148" y="8"/>
                  </a:lnTo>
                  <a:lnTo>
                    <a:pt x="146" y="10"/>
                  </a:lnTo>
                  <a:lnTo>
                    <a:pt x="144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6" y="4"/>
                  </a:lnTo>
                  <a:lnTo>
                    <a:pt x="148" y="6"/>
                  </a:lnTo>
                  <a:lnTo>
                    <a:pt x="14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1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</p:grpSp>
      <p:sp>
        <p:nvSpPr>
          <p:cNvPr id="169" name="TextBox 240"/>
          <p:cNvSpPr txBox="1"/>
          <p:nvPr/>
        </p:nvSpPr>
        <p:spPr>
          <a:xfrm>
            <a:off x="6287397" y="4472495"/>
            <a:ext cx="384632" cy="2307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ctr"/>
            <a:r>
              <a:rPr lang="ru-RU" sz="1200">
                <a:latin typeface="Huawei Sans" panose="020C0503030203020204" pitchFamily="34" charset="0"/>
              </a:rPr>
              <a:t>Госуслуги</a:t>
            </a:r>
          </a:p>
        </p:txBody>
      </p:sp>
      <p:sp>
        <p:nvSpPr>
          <p:cNvPr id="170" name="Freeform 6"/>
          <p:cNvSpPr>
            <a:spLocks noEditPoints="1"/>
          </p:cNvSpPr>
          <p:nvPr/>
        </p:nvSpPr>
        <p:spPr bwMode="auto">
          <a:xfrm>
            <a:off x="6948631" y="4672099"/>
            <a:ext cx="476251" cy="460837"/>
          </a:xfrm>
          <a:custGeom>
            <a:avLst/>
            <a:gdLst/>
            <a:ahLst/>
            <a:cxnLst>
              <a:cxn ang="0">
                <a:pos x="12772" y="618"/>
              </a:cxn>
              <a:cxn ang="0">
                <a:pos x="0" y="15651"/>
              </a:cxn>
              <a:cxn ang="0">
                <a:pos x="1941" y="4867"/>
              </a:cxn>
              <a:cxn ang="0">
                <a:pos x="5964" y="4867"/>
              </a:cxn>
              <a:cxn ang="0">
                <a:pos x="7512" y="618"/>
              </a:cxn>
              <a:cxn ang="0">
                <a:pos x="1277" y="12419"/>
              </a:cxn>
              <a:cxn ang="0">
                <a:pos x="5523" y="7916"/>
              </a:cxn>
              <a:cxn ang="0">
                <a:pos x="4108" y="7916"/>
              </a:cxn>
              <a:cxn ang="0">
                <a:pos x="2692" y="7916"/>
              </a:cxn>
              <a:cxn ang="0">
                <a:pos x="1277" y="7916"/>
              </a:cxn>
              <a:cxn ang="0">
                <a:pos x="5523" y="9417"/>
              </a:cxn>
              <a:cxn ang="0">
                <a:pos x="4108" y="9417"/>
              </a:cxn>
              <a:cxn ang="0">
                <a:pos x="2692" y="9417"/>
              </a:cxn>
              <a:cxn ang="0">
                <a:pos x="1277" y="9417"/>
              </a:cxn>
              <a:cxn ang="0">
                <a:pos x="5523" y="10919"/>
              </a:cxn>
              <a:cxn ang="0">
                <a:pos x="4108" y="10919"/>
              </a:cxn>
              <a:cxn ang="0">
                <a:pos x="2692" y="10919"/>
              </a:cxn>
              <a:cxn ang="0">
                <a:pos x="1277" y="10919"/>
              </a:cxn>
              <a:cxn ang="0">
                <a:pos x="5523" y="12419"/>
              </a:cxn>
              <a:cxn ang="0">
                <a:pos x="4108" y="12419"/>
              </a:cxn>
              <a:cxn ang="0">
                <a:pos x="2692" y="12419"/>
              </a:cxn>
              <a:cxn ang="0">
                <a:pos x="8086" y="1911"/>
              </a:cxn>
              <a:cxn ang="0">
                <a:pos x="8086" y="12419"/>
              </a:cxn>
              <a:cxn ang="0">
                <a:pos x="9500" y="12419"/>
              </a:cxn>
              <a:cxn ang="0">
                <a:pos x="10915" y="12419"/>
              </a:cxn>
              <a:cxn ang="0">
                <a:pos x="12331" y="12419"/>
              </a:cxn>
              <a:cxn ang="0">
                <a:pos x="8086" y="10919"/>
              </a:cxn>
              <a:cxn ang="0">
                <a:pos x="9500" y="10919"/>
              </a:cxn>
              <a:cxn ang="0">
                <a:pos x="10915" y="10919"/>
              </a:cxn>
              <a:cxn ang="0">
                <a:pos x="12331" y="10919"/>
              </a:cxn>
              <a:cxn ang="0">
                <a:pos x="8086" y="9417"/>
              </a:cxn>
              <a:cxn ang="0">
                <a:pos x="9500" y="9417"/>
              </a:cxn>
              <a:cxn ang="0">
                <a:pos x="10915" y="9417"/>
              </a:cxn>
              <a:cxn ang="0">
                <a:pos x="12331" y="9417"/>
              </a:cxn>
              <a:cxn ang="0">
                <a:pos x="8086" y="7916"/>
              </a:cxn>
              <a:cxn ang="0">
                <a:pos x="9500" y="7916"/>
              </a:cxn>
              <a:cxn ang="0">
                <a:pos x="10915" y="7916"/>
              </a:cxn>
              <a:cxn ang="0">
                <a:pos x="12331" y="7916"/>
              </a:cxn>
              <a:cxn ang="0">
                <a:pos x="8086" y="6414"/>
              </a:cxn>
              <a:cxn ang="0">
                <a:pos x="9500" y="6414"/>
              </a:cxn>
              <a:cxn ang="0">
                <a:pos x="10915" y="6414"/>
              </a:cxn>
              <a:cxn ang="0">
                <a:pos x="12331" y="6414"/>
              </a:cxn>
              <a:cxn ang="0">
                <a:pos x="8086" y="4914"/>
              </a:cxn>
              <a:cxn ang="0">
                <a:pos x="9500" y="4914"/>
              </a:cxn>
              <a:cxn ang="0">
                <a:pos x="10915" y="4914"/>
              </a:cxn>
              <a:cxn ang="0">
                <a:pos x="12331" y="4914"/>
              </a:cxn>
              <a:cxn ang="0">
                <a:pos x="8086" y="3413"/>
              </a:cxn>
              <a:cxn ang="0">
                <a:pos x="9500" y="3413"/>
              </a:cxn>
              <a:cxn ang="0">
                <a:pos x="10915" y="3413"/>
              </a:cxn>
              <a:cxn ang="0">
                <a:pos x="9500" y="1911"/>
              </a:cxn>
              <a:cxn ang="0">
                <a:pos x="10915" y="1911"/>
              </a:cxn>
              <a:cxn ang="0">
                <a:pos x="12331" y="1911"/>
              </a:cxn>
              <a:cxn ang="0">
                <a:pos x="12331" y="3413"/>
              </a:cxn>
            </a:cxnLst>
            <a:rect l="0" t="0" r="r" b="b"/>
            <a:pathLst>
              <a:path w="16169" h="15651">
                <a:moveTo>
                  <a:pt x="7512" y="618"/>
                </a:moveTo>
                <a:lnTo>
                  <a:pt x="8749" y="618"/>
                </a:lnTo>
                <a:lnTo>
                  <a:pt x="8749" y="0"/>
                </a:lnTo>
                <a:lnTo>
                  <a:pt x="12772" y="0"/>
                </a:lnTo>
                <a:lnTo>
                  <a:pt x="12772" y="618"/>
                </a:lnTo>
                <a:lnTo>
                  <a:pt x="14010" y="618"/>
                </a:lnTo>
                <a:lnTo>
                  <a:pt x="14010" y="13875"/>
                </a:lnTo>
                <a:lnTo>
                  <a:pt x="16169" y="13875"/>
                </a:lnTo>
                <a:lnTo>
                  <a:pt x="16169" y="15651"/>
                </a:lnTo>
                <a:lnTo>
                  <a:pt x="0" y="15651"/>
                </a:lnTo>
                <a:lnTo>
                  <a:pt x="0" y="13875"/>
                </a:lnTo>
                <a:lnTo>
                  <a:pt x="781" y="13875"/>
                </a:lnTo>
                <a:lnTo>
                  <a:pt x="781" y="6103"/>
                </a:lnTo>
                <a:lnTo>
                  <a:pt x="1941" y="6103"/>
                </a:lnTo>
                <a:lnTo>
                  <a:pt x="1941" y="4867"/>
                </a:lnTo>
                <a:lnTo>
                  <a:pt x="4469" y="4867"/>
                </a:lnTo>
                <a:lnTo>
                  <a:pt x="4469" y="2808"/>
                </a:lnTo>
                <a:lnTo>
                  <a:pt x="5088" y="2808"/>
                </a:lnTo>
                <a:lnTo>
                  <a:pt x="5088" y="4867"/>
                </a:lnTo>
                <a:lnTo>
                  <a:pt x="5964" y="4867"/>
                </a:lnTo>
                <a:lnTo>
                  <a:pt x="5964" y="6103"/>
                </a:lnTo>
                <a:lnTo>
                  <a:pt x="7124" y="6103"/>
                </a:lnTo>
                <a:lnTo>
                  <a:pt x="7124" y="13875"/>
                </a:lnTo>
                <a:lnTo>
                  <a:pt x="7512" y="13875"/>
                </a:lnTo>
                <a:lnTo>
                  <a:pt x="7512" y="618"/>
                </a:lnTo>
                <a:close/>
                <a:moveTo>
                  <a:pt x="1277" y="12419"/>
                </a:moveTo>
                <a:lnTo>
                  <a:pt x="2383" y="12419"/>
                </a:lnTo>
                <a:lnTo>
                  <a:pt x="2383" y="13523"/>
                </a:lnTo>
                <a:lnTo>
                  <a:pt x="1277" y="13523"/>
                </a:lnTo>
                <a:lnTo>
                  <a:pt x="1277" y="12419"/>
                </a:lnTo>
                <a:close/>
                <a:moveTo>
                  <a:pt x="5523" y="7916"/>
                </a:moveTo>
                <a:lnTo>
                  <a:pt x="6628" y="7916"/>
                </a:lnTo>
                <a:lnTo>
                  <a:pt x="6628" y="9020"/>
                </a:lnTo>
                <a:lnTo>
                  <a:pt x="5523" y="9020"/>
                </a:lnTo>
                <a:lnTo>
                  <a:pt x="5523" y="7916"/>
                </a:lnTo>
                <a:close/>
                <a:moveTo>
                  <a:pt x="4108" y="7916"/>
                </a:moveTo>
                <a:lnTo>
                  <a:pt x="5213" y="7916"/>
                </a:lnTo>
                <a:lnTo>
                  <a:pt x="5213" y="9020"/>
                </a:lnTo>
                <a:lnTo>
                  <a:pt x="4108" y="9020"/>
                </a:lnTo>
                <a:lnTo>
                  <a:pt x="4108" y="7916"/>
                </a:lnTo>
                <a:close/>
                <a:moveTo>
                  <a:pt x="2692" y="7916"/>
                </a:moveTo>
                <a:lnTo>
                  <a:pt x="3798" y="7916"/>
                </a:lnTo>
                <a:lnTo>
                  <a:pt x="3798" y="9020"/>
                </a:lnTo>
                <a:lnTo>
                  <a:pt x="2692" y="9020"/>
                </a:lnTo>
                <a:lnTo>
                  <a:pt x="2692" y="7916"/>
                </a:lnTo>
                <a:close/>
                <a:moveTo>
                  <a:pt x="1277" y="7916"/>
                </a:moveTo>
                <a:lnTo>
                  <a:pt x="2383" y="7916"/>
                </a:lnTo>
                <a:lnTo>
                  <a:pt x="2383" y="9020"/>
                </a:lnTo>
                <a:lnTo>
                  <a:pt x="1277" y="9020"/>
                </a:lnTo>
                <a:lnTo>
                  <a:pt x="1277" y="7916"/>
                </a:lnTo>
                <a:close/>
                <a:moveTo>
                  <a:pt x="5523" y="9417"/>
                </a:moveTo>
                <a:lnTo>
                  <a:pt x="6628" y="9417"/>
                </a:lnTo>
                <a:lnTo>
                  <a:pt x="6628" y="10521"/>
                </a:lnTo>
                <a:lnTo>
                  <a:pt x="5523" y="10521"/>
                </a:lnTo>
                <a:lnTo>
                  <a:pt x="5523" y="9417"/>
                </a:lnTo>
                <a:close/>
                <a:moveTo>
                  <a:pt x="4108" y="9417"/>
                </a:moveTo>
                <a:lnTo>
                  <a:pt x="5213" y="9417"/>
                </a:lnTo>
                <a:lnTo>
                  <a:pt x="5213" y="10521"/>
                </a:lnTo>
                <a:lnTo>
                  <a:pt x="4108" y="10521"/>
                </a:lnTo>
                <a:lnTo>
                  <a:pt x="4108" y="9417"/>
                </a:lnTo>
                <a:close/>
                <a:moveTo>
                  <a:pt x="2692" y="9417"/>
                </a:moveTo>
                <a:lnTo>
                  <a:pt x="3798" y="9417"/>
                </a:lnTo>
                <a:lnTo>
                  <a:pt x="3798" y="10521"/>
                </a:lnTo>
                <a:lnTo>
                  <a:pt x="2692" y="10521"/>
                </a:lnTo>
                <a:lnTo>
                  <a:pt x="2692" y="9417"/>
                </a:lnTo>
                <a:close/>
                <a:moveTo>
                  <a:pt x="1277" y="9417"/>
                </a:moveTo>
                <a:lnTo>
                  <a:pt x="2383" y="9417"/>
                </a:lnTo>
                <a:lnTo>
                  <a:pt x="2383" y="10521"/>
                </a:lnTo>
                <a:lnTo>
                  <a:pt x="1277" y="10521"/>
                </a:lnTo>
                <a:lnTo>
                  <a:pt x="1277" y="9417"/>
                </a:lnTo>
                <a:close/>
                <a:moveTo>
                  <a:pt x="5523" y="10919"/>
                </a:moveTo>
                <a:lnTo>
                  <a:pt x="6628" y="10919"/>
                </a:lnTo>
                <a:lnTo>
                  <a:pt x="6628" y="12023"/>
                </a:lnTo>
                <a:lnTo>
                  <a:pt x="5523" y="12023"/>
                </a:lnTo>
                <a:lnTo>
                  <a:pt x="5523" y="10919"/>
                </a:lnTo>
                <a:close/>
                <a:moveTo>
                  <a:pt x="4108" y="10919"/>
                </a:moveTo>
                <a:lnTo>
                  <a:pt x="5213" y="10919"/>
                </a:lnTo>
                <a:lnTo>
                  <a:pt x="5213" y="12023"/>
                </a:lnTo>
                <a:lnTo>
                  <a:pt x="4108" y="12023"/>
                </a:lnTo>
                <a:lnTo>
                  <a:pt x="4108" y="10919"/>
                </a:lnTo>
                <a:close/>
                <a:moveTo>
                  <a:pt x="2692" y="10919"/>
                </a:moveTo>
                <a:lnTo>
                  <a:pt x="3798" y="10919"/>
                </a:lnTo>
                <a:lnTo>
                  <a:pt x="3798" y="12023"/>
                </a:lnTo>
                <a:lnTo>
                  <a:pt x="2692" y="12023"/>
                </a:lnTo>
                <a:lnTo>
                  <a:pt x="2692" y="10919"/>
                </a:lnTo>
                <a:close/>
                <a:moveTo>
                  <a:pt x="1277" y="10919"/>
                </a:moveTo>
                <a:lnTo>
                  <a:pt x="2383" y="10919"/>
                </a:lnTo>
                <a:lnTo>
                  <a:pt x="2383" y="12023"/>
                </a:lnTo>
                <a:lnTo>
                  <a:pt x="1277" y="12023"/>
                </a:lnTo>
                <a:lnTo>
                  <a:pt x="1277" y="10919"/>
                </a:lnTo>
                <a:close/>
                <a:moveTo>
                  <a:pt x="5523" y="12419"/>
                </a:moveTo>
                <a:lnTo>
                  <a:pt x="6628" y="12419"/>
                </a:lnTo>
                <a:lnTo>
                  <a:pt x="6628" y="13523"/>
                </a:lnTo>
                <a:lnTo>
                  <a:pt x="5523" y="13523"/>
                </a:lnTo>
                <a:lnTo>
                  <a:pt x="5523" y="12419"/>
                </a:lnTo>
                <a:close/>
                <a:moveTo>
                  <a:pt x="4108" y="12419"/>
                </a:moveTo>
                <a:lnTo>
                  <a:pt x="5213" y="12419"/>
                </a:lnTo>
                <a:lnTo>
                  <a:pt x="5213" y="13523"/>
                </a:lnTo>
                <a:lnTo>
                  <a:pt x="4108" y="13523"/>
                </a:lnTo>
                <a:lnTo>
                  <a:pt x="4108" y="12419"/>
                </a:lnTo>
                <a:close/>
                <a:moveTo>
                  <a:pt x="2692" y="12419"/>
                </a:moveTo>
                <a:lnTo>
                  <a:pt x="3798" y="12419"/>
                </a:lnTo>
                <a:lnTo>
                  <a:pt x="3798" y="13523"/>
                </a:lnTo>
                <a:lnTo>
                  <a:pt x="2692" y="13523"/>
                </a:lnTo>
                <a:lnTo>
                  <a:pt x="2692" y="12419"/>
                </a:lnTo>
                <a:close/>
                <a:moveTo>
                  <a:pt x="8086" y="1911"/>
                </a:moveTo>
                <a:lnTo>
                  <a:pt x="9191" y="1911"/>
                </a:lnTo>
                <a:lnTo>
                  <a:pt x="9191" y="3015"/>
                </a:lnTo>
                <a:lnTo>
                  <a:pt x="8086" y="3015"/>
                </a:lnTo>
                <a:lnTo>
                  <a:pt x="8086" y="1911"/>
                </a:lnTo>
                <a:close/>
                <a:moveTo>
                  <a:pt x="8086" y="12419"/>
                </a:moveTo>
                <a:lnTo>
                  <a:pt x="9191" y="12419"/>
                </a:lnTo>
                <a:lnTo>
                  <a:pt x="9191" y="13523"/>
                </a:lnTo>
                <a:lnTo>
                  <a:pt x="8086" y="13523"/>
                </a:lnTo>
                <a:lnTo>
                  <a:pt x="8086" y="12419"/>
                </a:lnTo>
                <a:close/>
                <a:moveTo>
                  <a:pt x="9500" y="12419"/>
                </a:moveTo>
                <a:lnTo>
                  <a:pt x="10606" y="12419"/>
                </a:lnTo>
                <a:lnTo>
                  <a:pt x="10606" y="13523"/>
                </a:lnTo>
                <a:lnTo>
                  <a:pt x="9500" y="13523"/>
                </a:lnTo>
                <a:lnTo>
                  <a:pt x="9500" y="12419"/>
                </a:lnTo>
                <a:close/>
                <a:moveTo>
                  <a:pt x="10915" y="12419"/>
                </a:moveTo>
                <a:lnTo>
                  <a:pt x="12021" y="12419"/>
                </a:lnTo>
                <a:lnTo>
                  <a:pt x="12021" y="13523"/>
                </a:lnTo>
                <a:lnTo>
                  <a:pt x="10915" y="13523"/>
                </a:lnTo>
                <a:lnTo>
                  <a:pt x="10915" y="12419"/>
                </a:lnTo>
                <a:close/>
                <a:moveTo>
                  <a:pt x="12331" y="12419"/>
                </a:moveTo>
                <a:lnTo>
                  <a:pt x="13436" y="12419"/>
                </a:lnTo>
                <a:lnTo>
                  <a:pt x="13436" y="13523"/>
                </a:lnTo>
                <a:lnTo>
                  <a:pt x="12331" y="13523"/>
                </a:lnTo>
                <a:lnTo>
                  <a:pt x="12331" y="12419"/>
                </a:lnTo>
                <a:close/>
                <a:moveTo>
                  <a:pt x="8086" y="10919"/>
                </a:moveTo>
                <a:lnTo>
                  <a:pt x="9191" y="10919"/>
                </a:lnTo>
                <a:lnTo>
                  <a:pt x="9191" y="12023"/>
                </a:lnTo>
                <a:lnTo>
                  <a:pt x="8086" y="12023"/>
                </a:lnTo>
                <a:lnTo>
                  <a:pt x="8086" y="10919"/>
                </a:lnTo>
                <a:close/>
                <a:moveTo>
                  <a:pt x="9500" y="10919"/>
                </a:moveTo>
                <a:lnTo>
                  <a:pt x="10606" y="10919"/>
                </a:lnTo>
                <a:lnTo>
                  <a:pt x="10606" y="12023"/>
                </a:lnTo>
                <a:lnTo>
                  <a:pt x="9500" y="12023"/>
                </a:lnTo>
                <a:lnTo>
                  <a:pt x="9500" y="10919"/>
                </a:lnTo>
                <a:close/>
                <a:moveTo>
                  <a:pt x="10915" y="10919"/>
                </a:moveTo>
                <a:lnTo>
                  <a:pt x="12021" y="10919"/>
                </a:lnTo>
                <a:lnTo>
                  <a:pt x="12021" y="12023"/>
                </a:lnTo>
                <a:lnTo>
                  <a:pt x="10915" y="12023"/>
                </a:lnTo>
                <a:lnTo>
                  <a:pt x="10915" y="10919"/>
                </a:lnTo>
                <a:close/>
                <a:moveTo>
                  <a:pt x="12331" y="10919"/>
                </a:moveTo>
                <a:lnTo>
                  <a:pt x="13436" y="10919"/>
                </a:lnTo>
                <a:lnTo>
                  <a:pt x="13436" y="12023"/>
                </a:lnTo>
                <a:lnTo>
                  <a:pt x="12331" y="12023"/>
                </a:lnTo>
                <a:lnTo>
                  <a:pt x="12331" y="10919"/>
                </a:lnTo>
                <a:close/>
                <a:moveTo>
                  <a:pt x="8086" y="9417"/>
                </a:moveTo>
                <a:lnTo>
                  <a:pt x="9191" y="9417"/>
                </a:lnTo>
                <a:lnTo>
                  <a:pt x="9191" y="10521"/>
                </a:lnTo>
                <a:lnTo>
                  <a:pt x="8086" y="10521"/>
                </a:lnTo>
                <a:lnTo>
                  <a:pt x="8086" y="9417"/>
                </a:lnTo>
                <a:close/>
                <a:moveTo>
                  <a:pt x="9500" y="9417"/>
                </a:moveTo>
                <a:lnTo>
                  <a:pt x="10606" y="9417"/>
                </a:lnTo>
                <a:lnTo>
                  <a:pt x="10606" y="10521"/>
                </a:lnTo>
                <a:lnTo>
                  <a:pt x="9500" y="10521"/>
                </a:lnTo>
                <a:lnTo>
                  <a:pt x="9500" y="9417"/>
                </a:lnTo>
                <a:close/>
                <a:moveTo>
                  <a:pt x="10915" y="9417"/>
                </a:moveTo>
                <a:lnTo>
                  <a:pt x="12021" y="9417"/>
                </a:lnTo>
                <a:lnTo>
                  <a:pt x="12021" y="10521"/>
                </a:lnTo>
                <a:lnTo>
                  <a:pt x="10915" y="10521"/>
                </a:lnTo>
                <a:lnTo>
                  <a:pt x="10915" y="9417"/>
                </a:lnTo>
                <a:close/>
                <a:moveTo>
                  <a:pt x="12331" y="9417"/>
                </a:moveTo>
                <a:lnTo>
                  <a:pt x="13436" y="9417"/>
                </a:lnTo>
                <a:lnTo>
                  <a:pt x="13436" y="10521"/>
                </a:lnTo>
                <a:lnTo>
                  <a:pt x="12331" y="10521"/>
                </a:lnTo>
                <a:lnTo>
                  <a:pt x="12331" y="9417"/>
                </a:lnTo>
                <a:close/>
                <a:moveTo>
                  <a:pt x="8086" y="7916"/>
                </a:moveTo>
                <a:lnTo>
                  <a:pt x="9191" y="7916"/>
                </a:lnTo>
                <a:lnTo>
                  <a:pt x="9191" y="9020"/>
                </a:lnTo>
                <a:lnTo>
                  <a:pt x="8086" y="9020"/>
                </a:lnTo>
                <a:lnTo>
                  <a:pt x="8086" y="7916"/>
                </a:lnTo>
                <a:close/>
                <a:moveTo>
                  <a:pt x="9500" y="7916"/>
                </a:moveTo>
                <a:lnTo>
                  <a:pt x="10606" y="7916"/>
                </a:lnTo>
                <a:lnTo>
                  <a:pt x="10606" y="9020"/>
                </a:lnTo>
                <a:lnTo>
                  <a:pt x="9500" y="9020"/>
                </a:lnTo>
                <a:lnTo>
                  <a:pt x="9500" y="7916"/>
                </a:lnTo>
                <a:close/>
                <a:moveTo>
                  <a:pt x="10915" y="7916"/>
                </a:moveTo>
                <a:lnTo>
                  <a:pt x="12021" y="7916"/>
                </a:lnTo>
                <a:lnTo>
                  <a:pt x="12021" y="9020"/>
                </a:lnTo>
                <a:lnTo>
                  <a:pt x="10915" y="9020"/>
                </a:lnTo>
                <a:lnTo>
                  <a:pt x="10915" y="7916"/>
                </a:lnTo>
                <a:close/>
                <a:moveTo>
                  <a:pt x="12331" y="7916"/>
                </a:moveTo>
                <a:lnTo>
                  <a:pt x="13436" y="7916"/>
                </a:lnTo>
                <a:lnTo>
                  <a:pt x="13436" y="9020"/>
                </a:lnTo>
                <a:lnTo>
                  <a:pt x="12331" y="9020"/>
                </a:lnTo>
                <a:lnTo>
                  <a:pt x="12331" y="7916"/>
                </a:lnTo>
                <a:close/>
                <a:moveTo>
                  <a:pt x="8086" y="6414"/>
                </a:moveTo>
                <a:lnTo>
                  <a:pt x="9191" y="6414"/>
                </a:lnTo>
                <a:lnTo>
                  <a:pt x="9191" y="7518"/>
                </a:lnTo>
                <a:lnTo>
                  <a:pt x="8086" y="7518"/>
                </a:lnTo>
                <a:lnTo>
                  <a:pt x="8086" y="6414"/>
                </a:lnTo>
                <a:close/>
                <a:moveTo>
                  <a:pt x="9500" y="6414"/>
                </a:moveTo>
                <a:lnTo>
                  <a:pt x="10606" y="6414"/>
                </a:lnTo>
                <a:lnTo>
                  <a:pt x="10606" y="7518"/>
                </a:lnTo>
                <a:lnTo>
                  <a:pt x="9500" y="7518"/>
                </a:lnTo>
                <a:lnTo>
                  <a:pt x="9500" y="6414"/>
                </a:lnTo>
                <a:close/>
                <a:moveTo>
                  <a:pt x="10915" y="6414"/>
                </a:moveTo>
                <a:lnTo>
                  <a:pt x="12021" y="6414"/>
                </a:lnTo>
                <a:lnTo>
                  <a:pt x="12021" y="7518"/>
                </a:lnTo>
                <a:lnTo>
                  <a:pt x="10915" y="7518"/>
                </a:lnTo>
                <a:lnTo>
                  <a:pt x="10915" y="6414"/>
                </a:lnTo>
                <a:close/>
                <a:moveTo>
                  <a:pt x="12331" y="6414"/>
                </a:moveTo>
                <a:lnTo>
                  <a:pt x="13436" y="6414"/>
                </a:lnTo>
                <a:lnTo>
                  <a:pt x="13436" y="7518"/>
                </a:lnTo>
                <a:lnTo>
                  <a:pt x="12331" y="7518"/>
                </a:lnTo>
                <a:lnTo>
                  <a:pt x="12331" y="6414"/>
                </a:lnTo>
                <a:close/>
                <a:moveTo>
                  <a:pt x="8086" y="4914"/>
                </a:moveTo>
                <a:lnTo>
                  <a:pt x="9191" y="4914"/>
                </a:lnTo>
                <a:lnTo>
                  <a:pt x="9191" y="6018"/>
                </a:lnTo>
                <a:lnTo>
                  <a:pt x="8086" y="6018"/>
                </a:lnTo>
                <a:lnTo>
                  <a:pt x="8086" y="4914"/>
                </a:lnTo>
                <a:close/>
                <a:moveTo>
                  <a:pt x="9500" y="4914"/>
                </a:moveTo>
                <a:lnTo>
                  <a:pt x="10606" y="4914"/>
                </a:lnTo>
                <a:lnTo>
                  <a:pt x="10606" y="6018"/>
                </a:lnTo>
                <a:lnTo>
                  <a:pt x="9500" y="6018"/>
                </a:lnTo>
                <a:lnTo>
                  <a:pt x="9500" y="4914"/>
                </a:lnTo>
                <a:close/>
                <a:moveTo>
                  <a:pt x="10915" y="4914"/>
                </a:moveTo>
                <a:lnTo>
                  <a:pt x="12021" y="4914"/>
                </a:lnTo>
                <a:lnTo>
                  <a:pt x="12021" y="6018"/>
                </a:lnTo>
                <a:lnTo>
                  <a:pt x="10915" y="6018"/>
                </a:lnTo>
                <a:lnTo>
                  <a:pt x="10915" y="4914"/>
                </a:lnTo>
                <a:close/>
                <a:moveTo>
                  <a:pt x="12331" y="4914"/>
                </a:moveTo>
                <a:lnTo>
                  <a:pt x="13436" y="4914"/>
                </a:lnTo>
                <a:lnTo>
                  <a:pt x="13436" y="6018"/>
                </a:lnTo>
                <a:lnTo>
                  <a:pt x="12331" y="6018"/>
                </a:lnTo>
                <a:lnTo>
                  <a:pt x="12331" y="4914"/>
                </a:lnTo>
                <a:close/>
                <a:moveTo>
                  <a:pt x="8086" y="3413"/>
                </a:moveTo>
                <a:lnTo>
                  <a:pt x="9191" y="3413"/>
                </a:lnTo>
                <a:lnTo>
                  <a:pt x="9191" y="4516"/>
                </a:lnTo>
                <a:lnTo>
                  <a:pt x="8086" y="4516"/>
                </a:lnTo>
                <a:lnTo>
                  <a:pt x="8086" y="3413"/>
                </a:lnTo>
                <a:close/>
                <a:moveTo>
                  <a:pt x="9500" y="3413"/>
                </a:moveTo>
                <a:lnTo>
                  <a:pt x="10606" y="3413"/>
                </a:lnTo>
                <a:lnTo>
                  <a:pt x="10606" y="4516"/>
                </a:lnTo>
                <a:lnTo>
                  <a:pt x="9500" y="4516"/>
                </a:lnTo>
                <a:lnTo>
                  <a:pt x="9500" y="3413"/>
                </a:lnTo>
                <a:close/>
                <a:moveTo>
                  <a:pt x="10915" y="3413"/>
                </a:moveTo>
                <a:lnTo>
                  <a:pt x="12021" y="3413"/>
                </a:lnTo>
                <a:lnTo>
                  <a:pt x="12021" y="4516"/>
                </a:lnTo>
                <a:lnTo>
                  <a:pt x="10915" y="4516"/>
                </a:lnTo>
                <a:lnTo>
                  <a:pt x="10915" y="3413"/>
                </a:lnTo>
                <a:close/>
                <a:moveTo>
                  <a:pt x="9500" y="1911"/>
                </a:moveTo>
                <a:lnTo>
                  <a:pt x="10606" y="1911"/>
                </a:lnTo>
                <a:lnTo>
                  <a:pt x="10606" y="3015"/>
                </a:lnTo>
                <a:lnTo>
                  <a:pt x="9500" y="3015"/>
                </a:lnTo>
                <a:lnTo>
                  <a:pt x="9500" y="1911"/>
                </a:lnTo>
                <a:close/>
                <a:moveTo>
                  <a:pt x="10915" y="1911"/>
                </a:moveTo>
                <a:lnTo>
                  <a:pt x="12021" y="1911"/>
                </a:lnTo>
                <a:lnTo>
                  <a:pt x="12021" y="3015"/>
                </a:lnTo>
                <a:lnTo>
                  <a:pt x="10915" y="3015"/>
                </a:lnTo>
                <a:lnTo>
                  <a:pt x="10915" y="1911"/>
                </a:lnTo>
                <a:close/>
                <a:moveTo>
                  <a:pt x="12331" y="1911"/>
                </a:moveTo>
                <a:lnTo>
                  <a:pt x="13436" y="1911"/>
                </a:lnTo>
                <a:lnTo>
                  <a:pt x="13436" y="3015"/>
                </a:lnTo>
                <a:lnTo>
                  <a:pt x="12331" y="3015"/>
                </a:lnTo>
                <a:lnTo>
                  <a:pt x="12331" y="1911"/>
                </a:lnTo>
                <a:close/>
                <a:moveTo>
                  <a:pt x="12331" y="3413"/>
                </a:moveTo>
                <a:lnTo>
                  <a:pt x="13436" y="3413"/>
                </a:lnTo>
                <a:lnTo>
                  <a:pt x="13436" y="4516"/>
                </a:lnTo>
                <a:lnTo>
                  <a:pt x="12331" y="4516"/>
                </a:lnTo>
                <a:lnTo>
                  <a:pt x="12331" y="3413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vert="horz" wrap="square" lIns="121895" tIns="60948" rIns="121895" bIns="6094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2100" dirty="0"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 Light" panose="020C0303030203020204" pitchFamily="34" charset="0"/>
            </a:endParaRPr>
          </a:p>
        </p:txBody>
      </p:sp>
      <p:sp>
        <p:nvSpPr>
          <p:cNvPr id="171" name="TextBox 242"/>
          <p:cNvSpPr txBox="1"/>
          <p:nvPr/>
        </p:nvSpPr>
        <p:spPr>
          <a:xfrm>
            <a:off x="7413765" y="4842258"/>
            <a:ext cx="384632" cy="2307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ctr"/>
            <a:r>
              <a:rPr lang="ru-RU" sz="1200">
                <a:latin typeface="Huawei Sans" panose="020C0503030203020204" pitchFamily="34" charset="0"/>
              </a:rPr>
              <a:t>Предприятия</a:t>
            </a:r>
          </a:p>
        </p:txBody>
      </p:sp>
      <p:sp>
        <p:nvSpPr>
          <p:cNvPr id="174" name="Freeform 586"/>
          <p:cNvSpPr>
            <a:spLocks/>
          </p:cNvSpPr>
          <p:nvPr/>
        </p:nvSpPr>
        <p:spPr bwMode="auto">
          <a:xfrm>
            <a:off x="4833111" y="1582866"/>
            <a:ext cx="539073" cy="358550"/>
          </a:xfrm>
          <a:custGeom>
            <a:avLst/>
            <a:gdLst>
              <a:gd name="T0" fmla="*/ 237 w 505"/>
              <a:gd name="T1" fmla="*/ 0 h 336"/>
              <a:gd name="T2" fmla="*/ 260 w 505"/>
              <a:gd name="T3" fmla="*/ 3 h 336"/>
              <a:gd name="T4" fmla="*/ 283 w 505"/>
              <a:gd name="T5" fmla="*/ 8 h 336"/>
              <a:gd name="T6" fmla="*/ 304 w 505"/>
              <a:gd name="T7" fmla="*/ 16 h 336"/>
              <a:gd name="T8" fmla="*/ 323 w 505"/>
              <a:gd name="T9" fmla="*/ 27 h 336"/>
              <a:gd name="T10" fmla="*/ 341 w 505"/>
              <a:gd name="T11" fmla="*/ 41 h 336"/>
              <a:gd name="T12" fmla="*/ 356 w 505"/>
              <a:gd name="T13" fmla="*/ 58 h 336"/>
              <a:gd name="T14" fmla="*/ 369 w 505"/>
              <a:gd name="T15" fmla="*/ 77 h 336"/>
              <a:gd name="T16" fmla="*/ 379 w 505"/>
              <a:gd name="T17" fmla="*/ 97 h 336"/>
              <a:gd name="T18" fmla="*/ 384 w 505"/>
              <a:gd name="T19" fmla="*/ 97 h 336"/>
              <a:gd name="T20" fmla="*/ 397 w 505"/>
              <a:gd name="T21" fmla="*/ 97 h 336"/>
              <a:gd name="T22" fmla="*/ 420 w 505"/>
              <a:gd name="T23" fmla="*/ 102 h 336"/>
              <a:gd name="T24" fmla="*/ 442 w 505"/>
              <a:gd name="T25" fmla="*/ 111 h 336"/>
              <a:gd name="T26" fmla="*/ 461 w 505"/>
              <a:gd name="T27" fmla="*/ 124 h 336"/>
              <a:gd name="T28" fmla="*/ 477 w 505"/>
              <a:gd name="T29" fmla="*/ 140 h 336"/>
              <a:gd name="T30" fmla="*/ 490 w 505"/>
              <a:gd name="T31" fmla="*/ 159 h 336"/>
              <a:gd name="T32" fmla="*/ 500 w 505"/>
              <a:gd name="T33" fmla="*/ 181 h 336"/>
              <a:gd name="T34" fmla="*/ 504 w 505"/>
              <a:gd name="T35" fmla="*/ 204 h 336"/>
              <a:gd name="T36" fmla="*/ 505 w 505"/>
              <a:gd name="T37" fmla="*/ 217 h 336"/>
              <a:gd name="T38" fmla="*/ 503 w 505"/>
              <a:gd name="T39" fmla="*/ 241 h 336"/>
              <a:gd name="T40" fmla="*/ 495 w 505"/>
              <a:gd name="T41" fmla="*/ 264 h 336"/>
              <a:gd name="T42" fmla="*/ 485 w 505"/>
              <a:gd name="T43" fmla="*/ 284 h 336"/>
              <a:gd name="T44" fmla="*/ 470 w 505"/>
              <a:gd name="T45" fmla="*/ 302 h 336"/>
              <a:gd name="T46" fmla="*/ 452 w 505"/>
              <a:gd name="T47" fmla="*/ 316 h 336"/>
              <a:gd name="T48" fmla="*/ 432 w 505"/>
              <a:gd name="T49" fmla="*/ 327 h 336"/>
              <a:gd name="T50" fmla="*/ 409 w 505"/>
              <a:gd name="T51" fmla="*/ 334 h 336"/>
              <a:gd name="T52" fmla="*/ 384 w 505"/>
              <a:gd name="T53" fmla="*/ 336 h 336"/>
              <a:gd name="T54" fmla="*/ 99 w 505"/>
              <a:gd name="T55" fmla="*/ 336 h 336"/>
              <a:gd name="T56" fmla="*/ 79 w 505"/>
              <a:gd name="T57" fmla="*/ 335 h 336"/>
              <a:gd name="T58" fmla="*/ 61 w 505"/>
              <a:gd name="T59" fmla="*/ 329 h 336"/>
              <a:gd name="T60" fmla="*/ 43 w 505"/>
              <a:gd name="T61" fmla="*/ 320 h 336"/>
              <a:gd name="T62" fmla="*/ 29 w 505"/>
              <a:gd name="T63" fmla="*/ 307 h 336"/>
              <a:gd name="T64" fmla="*/ 17 w 505"/>
              <a:gd name="T65" fmla="*/ 293 h 336"/>
              <a:gd name="T66" fmla="*/ 8 w 505"/>
              <a:gd name="T67" fmla="*/ 275 h 336"/>
              <a:gd name="T68" fmla="*/ 1 w 505"/>
              <a:gd name="T69" fmla="*/ 257 h 336"/>
              <a:gd name="T70" fmla="*/ 0 w 505"/>
              <a:gd name="T71" fmla="*/ 237 h 336"/>
              <a:gd name="T72" fmla="*/ 0 w 505"/>
              <a:gd name="T73" fmla="*/ 228 h 336"/>
              <a:gd name="T74" fmla="*/ 3 w 505"/>
              <a:gd name="T75" fmla="*/ 210 h 336"/>
              <a:gd name="T76" fmla="*/ 9 w 505"/>
              <a:gd name="T77" fmla="*/ 194 h 336"/>
              <a:gd name="T78" fmla="*/ 24 w 505"/>
              <a:gd name="T79" fmla="*/ 172 h 336"/>
              <a:gd name="T80" fmla="*/ 50 w 505"/>
              <a:gd name="T81" fmla="*/ 149 h 336"/>
              <a:gd name="T82" fmla="*/ 66 w 505"/>
              <a:gd name="T83" fmla="*/ 143 h 336"/>
              <a:gd name="T84" fmla="*/ 83 w 505"/>
              <a:gd name="T85" fmla="*/ 138 h 336"/>
              <a:gd name="T86" fmla="*/ 85 w 505"/>
              <a:gd name="T87" fmla="*/ 124 h 336"/>
              <a:gd name="T88" fmla="*/ 94 w 505"/>
              <a:gd name="T89" fmla="*/ 97 h 336"/>
              <a:gd name="T90" fmla="*/ 107 w 505"/>
              <a:gd name="T91" fmla="*/ 72 h 336"/>
              <a:gd name="T92" fmla="*/ 124 w 505"/>
              <a:gd name="T93" fmla="*/ 50 h 336"/>
              <a:gd name="T94" fmla="*/ 144 w 505"/>
              <a:gd name="T95" fmla="*/ 32 h 336"/>
              <a:gd name="T96" fmla="*/ 167 w 505"/>
              <a:gd name="T97" fmla="*/ 17 h 336"/>
              <a:gd name="T98" fmla="*/ 194 w 505"/>
              <a:gd name="T99" fmla="*/ 7 h 336"/>
              <a:gd name="T100" fmla="*/ 222 w 505"/>
              <a:gd name="T101" fmla="*/ 2 h 336"/>
              <a:gd name="T102" fmla="*/ 237 w 505"/>
              <a:gd name="T10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5" h="336">
                <a:moveTo>
                  <a:pt x="237" y="0"/>
                </a:moveTo>
                <a:lnTo>
                  <a:pt x="237" y="0"/>
                </a:lnTo>
                <a:lnTo>
                  <a:pt x="248" y="2"/>
                </a:lnTo>
                <a:lnTo>
                  <a:pt x="260" y="3"/>
                </a:lnTo>
                <a:lnTo>
                  <a:pt x="271" y="4"/>
                </a:lnTo>
                <a:lnTo>
                  <a:pt x="283" y="8"/>
                </a:lnTo>
                <a:lnTo>
                  <a:pt x="293" y="12"/>
                </a:lnTo>
                <a:lnTo>
                  <a:pt x="304" y="16"/>
                </a:lnTo>
                <a:lnTo>
                  <a:pt x="313" y="22"/>
                </a:lnTo>
                <a:lnTo>
                  <a:pt x="323" y="27"/>
                </a:lnTo>
                <a:lnTo>
                  <a:pt x="332" y="35"/>
                </a:lnTo>
                <a:lnTo>
                  <a:pt x="341" y="41"/>
                </a:lnTo>
                <a:lnTo>
                  <a:pt x="349" y="50"/>
                </a:lnTo>
                <a:lnTo>
                  <a:pt x="356" y="58"/>
                </a:lnTo>
                <a:lnTo>
                  <a:pt x="363" y="67"/>
                </a:lnTo>
                <a:lnTo>
                  <a:pt x="369" y="77"/>
                </a:lnTo>
                <a:lnTo>
                  <a:pt x="374" y="87"/>
                </a:lnTo>
                <a:lnTo>
                  <a:pt x="379" y="97"/>
                </a:lnTo>
                <a:lnTo>
                  <a:pt x="379" y="97"/>
                </a:lnTo>
                <a:lnTo>
                  <a:pt x="384" y="97"/>
                </a:lnTo>
                <a:lnTo>
                  <a:pt x="384" y="97"/>
                </a:lnTo>
                <a:lnTo>
                  <a:pt x="397" y="97"/>
                </a:lnTo>
                <a:lnTo>
                  <a:pt x="409" y="98"/>
                </a:lnTo>
                <a:lnTo>
                  <a:pt x="420" y="102"/>
                </a:lnTo>
                <a:lnTo>
                  <a:pt x="432" y="106"/>
                </a:lnTo>
                <a:lnTo>
                  <a:pt x="442" y="111"/>
                </a:lnTo>
                <a:lnTo>
                  <a:pt x="452" y="117"/>
                </a:lnTo>
                <a:lnTo>
                  <a:pt x="461" y="124"/>
                </a:lnTo>
                <a:lnTo>
                  <a:pt x="470" y="131"/>
                </a:lnTo>
                <a:lnTo>
                  <a:pt x="477" y="140"/>
                </a:lnTo>
                <a:lnTo>
                  <a:pt x="485" y="149"/>
                </a:lnTo>
                <a:lnTo>
                  <a:pt x="490" y="159"/>
                </a:lnTo>
                <a:lnTo>
                  <a:pt x="495" y="170"/>
                </a:lnTo>
                <a:lnTo>
                  <a:pt x="500" y="181"/>
                </a:lnTo>
                <a:lnTo>
                  <a:pt x="503" y="193"/>
                </a:lnTo>
                <a:lnTo>
                  <a:pt x="504" y="204"/>
                </a:lnTo>
                <a:lnTo>
                  <a:pt x="505" y="217"/>
                </a:lnTo>
                <a:lnTo>
                  <a:pt x="505" y="217"/>
                </a:lnTo>
                <a:lnTo>
                  <a:pt x="504" y="229"/>
                </a:lnTo>
                <a:lnTo>
                  <a:pt x="503" y="241"/>
                </a:lnTo>
                <a:lnTo>
                  <a:pt x="500" y="252"/>
                </a:lnTo>
                <a:lnTo>
                  <a:pt x="495" y="264"/>
                </a:lnTo>
                <a:lnTo>
                  <a:pt x="490" y="274"/>
                </a:lnTo>
                <a:lnTo>
                  <a:pt x="485" y="284"/>
                </a:lnTo>
                <a:lnTo>
                  <a:pt x="477" y="293"/>
                </a:lnTo>
                <a:lnTo>
                  <a:pt x="470" y="302"/>
                </a:lnTo>
                <a:lnTo>
                  <a:pt x="461" y="310"/>
                </a:lnTo>
                <a:lnTo>
                  <a:pt x="452" y="316"/>
                </a:lnTo>
                <a:lnTo>
                  <a:pt x="442" y="322"/>
                </a:lnTo>
                <a:lnTo>
                  <a:pt x="432" y="327"/>
                </a:lnTo>
                <a:lnTo>
                  <a:pt x="420" y="331"/>
                </a:lnTo>
                <a:lnTo>
                  <a:pt x="409" y="334"/>
                </a:lnTo>
                <a:lnTo>
                  <a:pt x="397" y="336"/>
                </a:lnTo>
                <a:lnTo>
                  <a:pt x="384" y="336"/>
                </a:lnTo>
                <a:lnTo>
                  <a:pt x="99" y="336"/>
                </a:lnTo>
                <a:lnTo>
                  <a:pt x="99" y="336"/>
                </a:lnTo>
                <a:lnTo>
                  <a:pt x="89" y="336"/>
                </a:lnTo>
                <a:lnTo>
                  <a:pt x="79" y="335"/>
                </a:lnTo>
                <a:lnTo>
                  <a:pt x="70" y="333"/>
                </a:lnTo>
                <a:lnTo>
                  <a:pt x="61" y="329"/>
                </a:lnTo>
                <a:lnTo>
                  <a:pt x="52" y="325"/>
                </a:lnTo>
                <a:lnTo>
                  <a:pt x="43" y="320"/>
                </a:lnTo>
                <a:lnTo>
                  <a:pt x="36" y="313"/>
                </a:lnTo>
                <a:lnTo>
                  <a:pt x="29" y="307"/>
                </a:lnTo>
                <a:lnTo>
                  <a:pt x="23" y="301"/>
                </a:lnTo>
                <a:lnTo>
                  <a:pt x="17" y="293"/>
                </a:lnTo>
                <a:lnTo>
                  <a:pt x="12" y="284"/>
                </a:lnTo>
                <a:lnTo>
                  <a:pt x="8" y="275"/>
                </a:lnTo>
                <a:lnTo>
                  <a:pt x="4" y="266"/>
                </a:lnTo>
                <a:lnTo>
                  <a:pt x="1" y="257"/>
                </a:lnTo>
                <a:lnTo>
                  <a:pt x="0" y="247"/>
                </a:lnTo>
                <a:lnTo>
                  <a:pt x="0" y="237"/>
                </a:lnTo>
                <a:lnTo>
                  <a:pt x="0" y="237"/>
                </a:lnTo>
                <a:lnTo>
                  <a:pt x="0" y="228"/>
                </a:lnTo>
                <a:lnTo>
                  <a:pt x="1" y="218"/>
                </a:lnTo>
                <a:lnTo>
                  <a:pt x="3" y="210"/>
                </a:lnTo>
                <a:lnTo>
                  <a:pt x="7" y="201"/>
                </a:lnTo>
                <a:lnTo>
                  <a:pt x="9" y="194"/>
                </a:lnTo>
                <a:lnTo>
                  <a:pt x="14" y="186"/>
                </a:lnTo>
                <a:lnTo>
                  <a:pt x="24" y="172"/>
                </a:lnTo>
                <a:lnTo>
                  <a:pt x="36" y="159"/>
                </a:lnTo>
                <a:lnTo>
                  <a:pt x="50" y="149"/>
                </a:lnTo>
                <a:lnTo>
                  <a:pt x="57" y="145"/>
                </a:lnTo>
                <a:lnTo>
                  <a:pt x="66" y="143"/>
                </a:lnTo>
                <a:lnTo>
                  <a:pt x="75" y="140"/>
                </a:lnTo>
                <a:lnTo>
                  <a:pt x="83" y="138"/>
                </a:lnTo>
                <a:lnTo>
                  <a:pt x="83" y="138"/>
                </a:lnTo>
                <a:lnTo>
                  <a:pt x="85" y="124"/>
                </a:lnTo>
                <a:lnTo>
                  <a:pt x="89" y="110"/>
                </a:lnTo>
                <a:lnTo>
                  <a:pt x="94" y="97"/>
                </a:lnTo>
                <a:lnTo>
                  <a:pt x="99" y="84"/>
                </a:lnTo>
                <a:lnTo>
                  <a:pt x="107" y="72"/>
                </a:lnTo>
                <a:lnTo>
                  <a:pt x="115" y="60"/>
                </a:lnTo>
                <a:lnTo>
                  <a:pt x="124" y="50"/>
                </a:lnTo>
                <a:lnTo>
                  <a:pt x="134" y="40"/>
                </a:lnTo>
                <a:lnTo>
                  <a:pt x="144" y="32"/>
                </a:lnTo>
                <a:lnTo>
                  <a:pt x="155" y="23"/>
                </a:lnTo>
                <a:lnTo>
                  <a:pt x="167" y="17"/>
                </a:lnTo>
                <a:lnTo>
                  <a:pt x="180" y="12"/>
                </a:lnTo>
                <a:lnTo>
                  <a:pt x="194" y="7"/>
                </a:lnTo>
                <a:lnTo>
                  <a:pt x="208" y="3"/>
                </a:lnTo>
                <a:lnTo>
                  <a:pt x="222" y="2"/>
                </a:lnTo>
                <a:lnTo>
                  <a:pt x="237" y="0"/>
                </a:lnTo>
                <a:lnTo>
                  <a:pt x="23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500" kern="0" dirty="0">
              <a:solidFill>
                <a:srgbClr val="FFFFFF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 Light" panose="020C0303030203020204" pitchFamily="34" charset="0"/>
            </a:endParaRPr>
          </a:p>
        </p:txBody>
      </p:sp>
      <p:grpSp>
        <p:nvGrpSpPr>
          <p:cNvPr id="176" name="组合 154"/>
          <p:cNvGrpSpPr>
            <a:grpSpLocks noChangeAspect="1"/>
          </p:cNvGrpSpPr>
          <p:nvPr/>
        </p:nvGrpSpPr>
        <p:grpSpPr>
          <a:xfrm>
            <a:off x="4952164" y="4651232"/>
            <a:ext cx="445750" cy="498956"/>
            <a:chOff x="3437433" y="1221173"/>
            <a:chExt cx="568759" cy="636646"/>
          </a:xfrm>
          <a:solidFill>
            <a:schemeClr val="accent1">
              <a:lumMod val="75000"/>
            </a:schemeClr>
          </a:solidFill>
        </p:grpSpPr>
        <p:grpSp>
          <p:nvGrpSpPr>
            <p:cNvPr id="177" name="组合 521"/>
            <p:cNvGrpSpPr/>
            <p:nvPr/>
          </p:nvGrpSpPr>
          <p:grpSpPr>
            <a:xfrm>
              <a:off x="3437433" y="1221173"/>
              <a:ext cx="283890" cy="636646"/>
              <a:chOff x="-909638" y="971550"/>
              <a:chExt cx="909638" cy="2039938"/>
            </a:xfrm>
            <a:grpFill/>
          </p:grpSpPr>
          <p:sp>
            <p:nvSpPr>
              <p:cNvPr id="182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83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84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85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86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</p:grpSp>
        <p:grpSp>
          <p:nvGrpSpPr>
            <p:cNvPr id="178" name="组合 128"/>
            <p:cNvGrpSpPr/>
            <p:nvPr/>
          </p:nvGrpSpPr>
          <p:grpSpPr>
            <a:xfrm>
              <a:off x="3665338" y="1565658"/>
              <a:ext cx="340854" cy="292161"/>
              <a:chOff x="-4463043" y="5245601"/>
              <a:chExt cx="681708" cy="584321"/>
            </a:xfrm>
            <a:grpFill/>
          </p:grpSpPr>
          <p:sp>
            <p:nvSpPr>
              <p:cNvPr id="179" name="Freeform 108"/>
              <p:cNvSpPr>
                <a:spLocks noEditPoints="1"/>
              </p:cNvSpPr>
              <p:nvPr/>
            </p:nvSpPr>
            <p:spPr bwMode="auto">
              <a:xfrm>
                <a:off x="-4463043" y="5245601"/>
                <a:ext cx="681708" cy="584321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8" y="0"/>
                  </a:cxn>
                  <a:cxn ang="0">
                    <a:pos x="28" y="10"/>
                  </a:cxn>
                  <a:cxn ang="0">
                    <a:pos x="12" y="26"/>
                  </a:cxn>
                  <a:cxn ang="0">
                    <a:pos x="2" y="46"/>
                  </a:cxn>
                  <a:cxn ang="0">
                    <a:pos x="0" y="228"/>
                  </a:cxn>
                  <a:cxn ang="0">
                    <a:pos x="2" y="240"/>
                  </a:cxn>
                  <a:cxn ang="0">
                    <a:pos x="12" y="262"/>
                  </a:cxn>
                  <a:cxn ang="0">
                    <a:pos x="28" y="278"/>
                  </a:cxn>
                  <a:cxn ang="0">
                    <a:pos x="48" y="286"/>
                  </a:cxn>
                  <a:cxn ang="0">
                    <a:pos x="276" y="288"/>
                  </a:cxn>
                  <a:cxn ang="0">
                    <a:pos x="288" y="286"/>
                  </a:cxn>
                  <a:cxn ang="0">
                    <a:pos x="310" y="278"/>
                  </a:cxn>
                  <a:cxn ang="0">
                    <a:pos x="326" y="262"/>
                  </a:cxn>
                  <a:cxn ang="0">
                    <a:pos x="336" y="240"/>
                  </a:cxn>
                  <a:cxn ang="0">
                    <a:pos x="336" y="58"/>
                  </a:cxn>
                  <a:cxn ang="0">
                    <a:pos x="336" y="46"/>
                  </a:cxn>
                  <a:cxn ang="0">
                    <a:pos x="326" y="26"/>
                  </a:cxn>
                  <a:cxn ang="0">
                    <a:pos x="310" y="10"/>
                  </a:cxn>
                  <a:cxn ang="0">
                    <a:pos x="288" y="0"/>
                  </a:cxn>
                  <a:cxn ang="0">
                    <a:pos x="276" y="0"/>
                  </a:cxn>
                  <a:cxn ang="0">
                    <a:pos x="322" y="228"/>
                  </a:cxn>
                  <a:cxn ang="0">
                    <a:pos x="320" y="246"/>
                  </a:cxn>
                  <a:cxn ang="0">
                    <a:pos x="310" y="260"/>
                  </a:cxn>
                  <a:cxn ang="0">
                    <a:pos x="294" y="270"/>
                  </a:cxn>
                  <a:cxn ang="0">
                    <a:pos x="276" y="274"/>
                  </a:cxn>
                  <a:cxn ang="0">
                    <a:pos x="60" y="274"/>
                  </a:cxn>
                  <a:cxn ang="0">
                    <a:pos x="42" y="270"/>
                  </a:cxn>
                  <a:cxn ang="0">
                    <a:pos x="28" y="260"/>
                  </a:cxn>
                  <a:cxn ang="0">
                    <a:pos x="18" y="246"/>
                  </a:cxn>
                  <a:cxn ang="0">
                    <a:pos x="14" y="228"/>
                  </a:cxn>
                  <a:cxn ang="0">
                    <a:pos x="14" y="58"/>
                  </a:cxn>
                  <a:cxn ang="0">
                    <a:pos x="18" y="42"/>
                  </a:cxn>
                  <a:cxn ang="0">
                    <a:pos x="28" y="26"/>
                  </a:cxn>
                  <a:cxn ang="0">
                    <a:pos x="42" y="16"/>
                  </a:cxn>
                  <a:cxn ang="0">
                    <a:pos x="60" y="12"/>
                  </a:cxn>
                  <a:cxn ang="0">
                    <a:pos x="276" y="12"/>
                  </a:cxn>
                  <a:cxn ang="0">
                    <a:pos x="294" y="16"/>
                  </a:cxn>
                  <a:cxn ang="0">
                    <a:pos x="310" y="26"/>
                  </a:cxn>
                  <a:cxn ang="0">
                    <a:pos x="320" y="42"/>
                  </a:cxn>
                  <a:cxn ang="0">
                    <a:pos x="322" y="58"/>
                  </a:cxn>
                </a:cxnLst>
                <a:rect l="0" t="0" r="r" b="b"/>
                <a:pathLst>
                  <a:path w="336" h="288">
                    <a:moveTo>
                      <a:pt x="276" y="0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8" y="16"/>
                    </a:lnTo>
                    <a:lnTo>
                      <a:pt x="12" y="26"/>
                    </a:lnTo>
                    <a:lnTo>
                      <a:pt x="6" y="36"/>
                    </a:lnTo>
                    <a:lnTo>
                      <a:pt x="2" y="46"/>
                    </a:lnTo>
                    <a:lnTo>
                      <a:pt x="0" y="58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2" y="240"/>
                    </a:lnTo>
                    <a:lnTo>
                      <a:pt x="6" y="252"/>
                    </a:lnTo>
                    <a:lnTo>
                      <a:pt x="12" y="262"/>
                    </a:lnTo>
                    <a:lnTo>
                      <a:pt x="18" y="270"/>
                    </a:lnTo>
                    <a:lnTo>
                      <a:pt x="28" y="278"/>
                    </a:lnTo>
                    <a:lnTo>
                      <a:pt x="38" y="284"/>
                    </a:lnTo>
                    <a:lnTo>
                      <a:pt x="48" y="286"/>
                    </a:lnTo>
                    <a:lnTo>
                      <a:pt x="60" y="288"/>
                    </a:lnTo>
                    <a:lnTo>
                      <a:pt x="276" y="288"/>
                    </a:lnTo>
                    <a:lnTo>
                      <a:pt x="276" y="288"/>
                    </a:lnTo>
                    <a:lnTo>
                      <a:pt x="288" y="286"/>
                    </a:lnTo>
                    <a:lnTo>
                      <a:pt x="300" y="284"/>
                    </a:lnTo>
                    <a:lnTo>
                      <a:pt x="310" y="278"/>
                    </a:lnTo>
                    <a:lnTo>
                      <a:pt x="318" y="270"/>
                    </a:lnTo>
                    <a:lnTo>
                      <a:pt x="326" y="262"/>
                    </a:lnTo>
                    <a:lnTo>
                      <a:pt x="332" y="252"/>
                    </a:lnTo>
                    <a:lnTo>
                      <a:pt x="336" y="240"/>
                    </a:lnTo>
                    <a:lnTo>
                      <a:pt x="336" y="228"/>
                    </a:lnTo>
                    <a:lnTo>
                      <a:pt x="336" y="58"/>
                    </a:lnTo>
                    <a:lnTo>
                      <a:pt x="336" y="58"/>
                    </a:lnTo>
                    <a:lnTo>
                      <a:pt x="336" y="46"/>
                    </a:lnTo>
                    <a:lnTo>
                      <a:pt x="332" y="36"/>
                    </a:lnTo>
                    <a:lnTo>
                      <a:pt x="326" y="26"/>
                    </a:lnTo>
                    <a:lnTo>
                      <a:pt x="318" y="16"/>
                    </a:lnTo>
                    <a:lnTo>
                      <a:pt x="310" y="10"/>
                    </a:lnTo>
                    <a:lnTo>
                      <a:pt x="300" y="4"/>
                    </a:lnTo>
                    <a:lnTo>
                      <a:pt x="288" y="0"/>
                    </a:lnTo>
                    <a:lnTo>
                      <a:pt x="276" y="0"/>
                    </a:lnTo>
                    <a:lnTo>
                      <a:pt x="276" y="0"/>
                    </a:lnTo>
                    <a:close/>
                    <a:moveTo>
                      <a:pt x="322" y="228"/>
                    </a:moveTo>
                    <a:lnTo>
                      <a:pt x="322" y="228"/>
                    </a:lnTo>
                    <a:lnTo>
                      <a:pt x="322" y="238"/>
                    </a:lnTo>
                    <a:lnTo>
                      <a:pt x="320" y="246"/>
                    </a:lnTo>
                    <a:lnTo>
                      <a:pt x="314" y="254"/>
                    </a:lnTo>
                    <a:lnTo>
                      <a:pt x="310" y="260"/>
                    </a:lnTo>
                    <a:lnTo>
                      <a:pt x="302" y="266"/>
                    </a:lnTo>
                    <a:lnTo>
                      <a:pt x="294" y="270"/>
                    </a:lnTo>
                    <a:lnTo>
                      <a:pt x="286" y="274"/>
                    </a:lnTo>
                    <a:lnTo>
                      <a:pt x="276" y="274"/>
                    </a:lnTo>
                    <a:lnTo>
                      <a:pt x="60" y="274"/>
                    </a:lnTo>
                    <a:lnTo>
                      <a:pt x="60" y="274"/>
                    </a:lnTo>
                    <a:lnTo>
                      <a:pt x="52" y="274"/>
                    </a:lnTo>
                    <a:lnTo>
                      <a:pt x="42" y="270"/>
                    </a:lnTo>
                    <a:lnTo>
                      <a:pt x="36" y="266"/>
                    </a:lnTo>
                    <a:lnTo>
                      <a:pt x="28" y="260"/>
                    </a:lnTo>
                    <a:lnTo>
                      <a:pt x="22" y="254"/>
                    </a:lnTo>
                    <a:lnTo>
                      <a:pt x="18" y="246"/>
                    </a:lnTo>
                    <a:lnTo>
                      <a:pt x="16" y="238"/>
                    </a:lnTo>
                    <a:lnTo>
                      <a:pt x="14" y="228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6" y="50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28" y="26"/>
                    </a:lnTo>
                    <a:lnTo>
                      <a:pt x="36" y="20"/>
                    </a:lnTo>
                    <a:lnTo>
                      <a:pt x="42" y="16"/>
                    </a:lnTo>
                    <a:lnTo>
                      <a:pt x="52" y="14"/>
                    </a:lnTo>
                    <a:lnTo>
                      <a:pt x="60" y="12"/>
                    </a:lnTo>
                    <a:lnTo>
                      <a:pt x="276" y="12"/>
                    </a:lnTo>
                    <a:lnTo>
                      <a:pt x="276" y="12"/>
                    </a:lnTo>
                    <a:lnTo>
                      <a:pt x="286" y="14"/>
                    </a:lnTo>
                    <a:lnTo>
                      <a:pt x="294" y="16"/>
                    </a:lnTo>
                    <a:lnTo>
                      <a:pt x="302" y="20"/>
                    </a:lnTo>
                    <a:lnTo>
                      <a:pt x="310" y="26"/>
                    </a:lnTo>
                    <a:lnTo>
                      <a:pt x="314" y="34"/>
                    </a:lnTo>
                    <a:lnTo>
                      <a:pt x="320" y="42"/>
                    </a:lnTo>
                    <a:lnTo>
                      <a:pt x="322" y="50"/>
                    </a:lnTo>
                    <a:lnTo>
                      <a:pt x="322" y="58"/>
                    </a:lnTo>
                    <a:lnTo>
                      <a:pt x="322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80" name="Freeform 109"/>
              <p:cNvSpPr>
                <a:spLocks noEditPoints="1"/>
              </p:cNvSpPr>
              <p:nvPr/>
            </p:nvSpPr>
            <p:spPr bwMode="auto">
              <a:xfrm>
                <a:off x="-4406234" y="5298352"/>
                <a:ext cx="572148" cy="47476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2"/>
                  </a:cxn>
                  <a:cxn ang="0">
                    <a:pos x="14" y="6"/>
                  </a:cxn>
                  <a:cxn ang="0">
                    <a:pos x="6" y="14"/>
                  </a:cxn>
                  <a:cxn ang="0">
                    <a:pos x="2" y="26"/>
                  </a:cxn>
                  <a:cxn ang="0">
                    <a:pos x="0" y="118"/>
                  </a:cxn>
                  <a:cxn ang="0">
                    <a:pos x="46" y="118"/>
                  </a:cxn>
                  <a:cxn ang="0">
                    <a:pos x="54" y="112"/>
                  </a:cxn>
                  <a:cxn ang="0">
                    <a:pos x="56" y="110"/>
                  </a:cxn>
                  <a:cxn ang="0">
                    <a:pos x="92" y="50"/>
                  </a:cxn>
                  <a:cxn ang="0">
                    <a:pos x="96" y="42"/>
                  </a:cxn>
                  <a:cxn ang="0">
                    <a:pos x="98" y="40"/>
                  </a:cxn>
                  <a:cxn ang="0">
                    <a:pos x="108" y="34"/>
                  </a:cxn>
                  <a:cxn ang="0">
                    <a:pos x="114" y="32"/>
                  </a:cxn>
                  <a:cxn ang="0">
                    <a:pos x="116" y="32"/>
                  </a:cxn>
                  <a:cxn ang="0">
                    <a:pos x="128" y="38"/>
                  </a:cxn>
                  <a:cxn ang="0">
                    <a:pos x="136" y="48"/>
                  </a:cxn>
                  <a:cxn ang="0">
                    <a:pos x="138" y="60"/>
                  </a:cxn>
                  <a:cxn ang="0">
                    <a:pos x="170" y="128"/>
                  </a:cxn>
                  <a:cxn ang="0">
                    <a:pos x="180" y="120"/>
                  </a:cxn>
                  <a:cxn ang="0">
                    <a:pos x="204" y="110"/>
                  </a:cxn>
                  <a:cxn ang="0">
                    <a:pos x="282" y="108"/>
                  </a:cxn>
                  <a:cxn ang="0">
                    <a:pos x="282" y="32"/>
                  </a:cxn>
                  <a:cxn ang="0">
                    <a:pos x="278" y="20"/>
                  </a:cxn>
                  <a:cxn ang="0">
                    <a:pos x="272" y="10"/>
                  </a:cxn>
                  <a:cxn ang="0">
                    <a:pos x="262" y="4"/>
                  </a:cxn>
                  <a:cxn ang="0">
                    <a:pos x="248" y="0"/>
                  </a:cxn>
                  <a:cxn ang="0">
                    <a:pos x="202" y="154"/>
                  </a:cxn>
                  <a:cxn ang="0">
                    <a:pos x="168" y="192"/>
                  </a:cxn>
                  <a:cxn ang="0">
                    <a:pos x="152" y="202"/>
                  </a:cxn>
                  <a:cxn ang="0">
                    <a:pos x="144" y="202"/>
                  </a:cxn>
                  <a:cxn ang="0">
                    <a:pos x="138" y="202"/>
                  </a:cxn>
                  <a:cxn ang="0">
                    <a:pos x="126" y="194"/>
                  </a:cxn>
                  <a:cxn ang="0">
                    <a:pos x="122" y="190"/>
                  </a:cxn>
                  <a:cxn ang="0">
                    <a:pos x="118" y="174"/>
                  </a:cxn>
                  <a:cxn ang="0">
                    <a:pos x="92" y="130"/>
                  </a:cxn>
                  <a:cxn ang="0">
                    <a:pos x="84" y="140"/>
                  </a:cxn>
                  <a:cxn ang="0">
                    <a:pos x="60" y="154"/>
                  </a:cxn>
                  <a:cxn ang="0">
                    <a:pos x="0" y="158"/>
                  </a:cxn>
                  <a:cxn ang="0">
                    <a:pos x="0" y="202"/>
                  </a:cxn>
                  <a:cxn ang="0">
                    <a:pos x="2" y="214"/>
                  </a:cxn>
                  <a:cxn ang="0">
                    <a:pos x="10" y="226"/>
                  </a:cxn>
                  <a:cxn ang="0">
                    <a:pos x="20" y="232"/>
                  </a:cxn>
                  <a:cxn ang="0">
                    <a:pos x="32" y="234"/>
                  </a:cxn>
                  <a:cxn ang="0">
                    <a:pos x="248" y="234"/>
                  </a:cxn>
                  <a:cxn ang="0">
                    <a:pos x="262" y="232"/>
                  </a:cxn>
                  <a:cxn ang="0">
                    <a:pos x="272" y="226"/>
                  </a:cxn>
                  <a:cxn ang="0">
                    <a:pos x="278" y="214"/>
                  </a:cxn>
                  <a:cxn ang="0">
                    <a:pos x="282" y="202"/>
                  </a:cxn>
                  <a:cxn ang="0">
                    <a:pos x="218" y="148"/>
                  </a:cxn>
                  <a:cxn ang="0">
                    <a:pos x="208" y="150"/>
                  </a:cxn>
                  <a:cxn ang="0">
                    <a:pos x="202" y="154"/>
                  </a:cxn>
                </a:cxnLst>
                <a:rect l="0" t="0" r="r" b="b"/>
                <a:pathLst>
                  <a:path w="282" h="234">
                    <a:moveTo>
                      <a:pt x="248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118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52" y="116"/>
                    </a:lnTo>
                    <a:lnTo>
                      <a:pt x="54" y="112"/>
                    </a:lnTo>
                    <a:lnTo>
                      <a:pt x="56" y="112"/>
                    </a:lnTo>
                    <a:lnTo>
                      <a:pt x="56" y="11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2" y="36"/>
                    </a:lnTo>
                    <a:lnTo>
                      <a:pt x="108" y="34"/>
                    </a:lnTo>
                    <a:lnTo>
                      <a:pt x="114" y="32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16" y="32"/>
                    </a:lnTo>
                    <a:lnTo>
                      <a:pt x="122" y="34"/>
                    </a:lnTo>
                    <a:lnTo>
                      <a:pt x="128" y="38"/>
                    </a:lnTo>
                    <a:lnTo>
                      <a:pt x="134" y="42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8" y="60"/>
                    </a:lnTo>
                    <a:lnTo>
                      <a:pt x="154" y="146"/>
                    </a:lnTo>
                    <a:lnTo>
                      <a:pt x="170" y="128"/>
                    </a:lnTo>
                    <a:lnTo>
                      <a:pt x="170" y="128"/>
                    </a:lnTo>
                    <a:lnTo>
                      <a:pt x="180" y="120"/>
                    </a:lnTo>
                    <a:lnTo>
                      <a:pt x="192" y="114"/>
                    </a:lnTo>
                    <a:lnTo>
                      <a:pt x="204" y="110"/>
                    </a:lnTo>
                    <a:lnTo>
                      <a:pt x="218" y="108"/>
                    </a:lnTo>
                    <a:lnTo>
                      <a:pt x="282" y="108"/>
                    </a:lnTo>
                    <a:lnTo>
                      <a:pt x="282" y="32"/>
                    </a:lnTo>
                    <a:lnTo>
                      <a:pt x="282" y="32"/>
                    </a:lnTo>
                    <a:lnTo>
                      <a:pt x="280" y="26"/>
                    </a:lnTo>
                    <a:lnTo>
                      <a:pt x="278" y="20"/>
                    </a:lnTo>
                    <a:lnTo>
                      <a:pt x="276" y="14"/>
                    </a:lnTo>
                    <a:lnTo>
                      <a:pt x="272" y="10"/>
                    </a:lnTo>
                    <a:lnTo>
                      <a:pt x="266" y="6"/>
                    </a:lnTo>
                    <a:lnTo>
                      <a:pt x="262" y="4"/>
                    </a:lnTo>
                    <a:lnTo>
                      <a:pt x="256" y="2"/>
                    </a:lnTo>
                    <a:lnTo>
                      <a:pt x="248" y="0"/>
                    </a:lnTo>
                    <a:lnTo>
                      <a:pt x="248" y="0"/>
                    </a:lnTo>
                    <a:close/>
                    <a:moveTo>
                      <a:pt x="202" y="154"/>
                    </a:moveTo>
                    <a:lnTo>
                      <a:pt x="168" y="192"/>
                    </a:lnTo>
                    <a:lnTo>
                      <a:pt x="168" y="192"/>
                    </a:lnTo>
                    <a:lnTo>
                      <a:pt x="158" y="198"/>
                    </a:lnTo>
                    <a:lnTo>
                      <a:pt x="152" y="202"/>
                    </a:lnTo>
                    <a:lnTo>
                      <a:pt x="146" y="202"/>
                    </a:lnTo>
                    <a:lnTo>
                      <a:pt x="144" y="202"/>
                    </a:lnTo>
                    <a:lnTo>
                      <a:pt x="144" y="202"/>
                    </a:lnTo>
                    <a:lnTo>
                      <a:pt x="138" y="202"/>
                    </a:lnTo>
                    <a:lnTo>
                      <a:pt x="132" y="200"/>
                    </a:lnTo>
                    <a:lnTo>
                      <a:pt x="126" y="194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20" y="182"/>
                    </a:lnTo>
                    <a:lnTo>
                      <a:pt x="118" y="174"/>
                    </a:lnTo>
                    <a:lnTo>
                      <a:pt x="104" y="108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84" y="140"/>
                    </a:lnTo>
                    <a:lnTo>
                      <a:pt x="74" y="150"/>
                    </a:lnTo>
                    <a:lnTo>
                      <a:pt x="60" y="154"/>
                    </a:lnTo>
                    <a:lnTo>
                      <a:pt x="46" y="158"/>
                    </a:lnTo>
                    <a:lnTo>
                      <a:pt x="0" y="158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2" y="208"/>
                    </a:lnTo>
                    <a:lnTo>
                      <a:pt x="2" y="214"/>
                    </a:lnTo>
                    <a:lnTo>
                      <a:pt x="6" y="220"/>
                    </a:lnTo>
                    <a:lnTo>
                      <a:pt x="10" y="226"/>
                    </a:lnTo>
                    <a:lnTo>
                      <a:pt x="14" y="230"/>
                    </a:lnTo>
                    <a:lnTo>
                      <a:pt x="20" y="232"/>
                    </a:lnTo>
                    <a:lnTo>
                      <a:pt x="26" y="234"/>
                    </a:lnTo>
                    <a:lnTo>
                      <a:pt x="32" y="234"/>
                    </a:lnTo>
                    <a:lnTo>
                      <a:pt x="248" y="234"/>
                    </a:lnTo>
                    <a:lnTo>
                      <a:pt x="248" y="234"/>
                    </a:lnTo>
                    <a:lnTo>
                      <a:pt x="256" y="234"/>
                    </a:lnTo>
                    <a:lnTo>
                      <a:pt x="262" y="232"/>
                    </a:lnTo>
                    <a:lnTo>
                      <a:pt x="266" y="230"/>
                    </a:lnTo>
                    <a:lnTo>
                      <a:pt x="272" y="226"/>
                    </a:lnTo>
                    <a:lnTo>
                      <a:pt x="276" y="220"/>
                    </a:lnTo>
                    <a:lnTo>
                      <a:pt x="278" y="214"/>
                    </a:lnTo>
                    <a:lnTo>
                      <a:pt x="280" y="208"/>
                    </a:lnTo>
                    <a:lnTo>
                      <a:pt x="282" y="202"/>
                    </a:lnTo>
                    <a:lnTo>
                      <a:pt x="282" y="148"/>
                    </a:lnTo>
                    <a:lnTo>
                      <a:pt x="218" y="148"/>
                    </a:lnTo>
                    <a:lnTo>
                      <a:pt x="218" y="148"/>
                    </a:lnTo>
                    <a:lnTo>
                      <a:pt x="208" y="150"/>
                    </a:lnTo>
                    <a:lnTo>
                      <a:pt x="202" y="154"/>
                    </a:lnTo>
                    <a:lnTo>
                      <a:pt x="202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81" name="Freeform 110"/>
              <p:cNvSpPr>
                <a:spLocks/>
              </p:cNvSpPr>
              <p:nvPr/>
            </p:nvSpPr>
            <p:spPr bwMode="auto">
              <a:xfrm>
                <a:off x="-4406234" y="5391681"/>
                <a:ext cx="572148" cy="292161"/>
              </a:xfrm>
              <a:custGeom>
                <a:avLst/>
                <a:gdLst/>
                <a:ahLst/>
                <a:cxnLst>
                  <a:cxn ang="0">
                    <a:pos x="134" y="138"/>
                  </a:cxn>
                  <a:cxn ang="0">
                    <a:pos x="132" y="128"/>
                  </a:cxn>
                  <a:cxn ang="0">
                    <a:pos x="110" y="26"/>
                  </a:cxn>
                  <a:cxn ang="0">
                    <a:pos x="80" y="76"/>
                  </a:cxn>
                  <a:cxn ang="0">
                    <a:pos x="66" y="92"/>
                  </a:cxn>
                  <a:cxn ang="0">
                    <a:pos x="46" y="98"/>
                  </a:cxn>
                  <a:cxn ang="0">
                    <a:pos x="0" y="98"/>
                  </a:cxn>
                  <a:cxn ang="0">
                    <a:pos x="46" y="84"/>
                  </a:cxn>
                  <a:cxn ang="0">
                    <a:pos x="52" y="84"/>
                  </a:cxn>
                  <a:cxn ang="0">
                    <a:pos x="64" y="76"/>
                  </a:cxn>
                  <a:cxn ang="0">
                    <a:pos x="68" y="72"/>
                  </a:cxn>
                  <a:cxn ang="0">
                    <a:pos x="104" y="10"/>
                  </a:cxn>
                  <a:cxn ang="0">
                    <a:pos x="108" y="4"/>
                  </a:cxn>
                  <a:cxn ang="0">
                    <a:pos x="110" y="2"/>
                  </a:cxn>
                  <a:cxn ang="0">
                    <a:pos x="114" y="0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14"/>
                  </a:cxn>
                  <a:cxn ang="0">
                    <a:pos x="146" y="128"/>
                  </a:cxn>
                  <a:cxn ang="0">
                    <a:pos x="146" y="128"/>
                  </a:cxn>
                  <a:cxn ang="0">
                    <a:pos x="148" y="128"/>
                  </a:cxn>
                  <a:cxn ang="0">
                    <a:pos x="180" y="92"/>
                  </a:cxn>
                  <a:cxn ang="0">
                    <a:pos x="188" y="84"/>
                  </a:cxn>
                  <a:cxn ang="0">
                    <a:pos x="208" y="76"/>
                  </a:cxn>
                  <a:cxn ang="0">
                    <a:pos x="218" y="76"/>
                  </a:cxn>
                  <a:cxn ang="0">
                    <a:pos x="282" y="88"/>
                  </a:cxn>
                  <a:cxn ang="0">
                    <a:pos x="218" y="88"/>
                  </a:cxn>
                  <a:cxn ang="0">
                    <a:pos x="204" y="92"/>
                  </a:cxn>
                  <a:cxn ang="0">
                    <a:pos x="190" y="100"/>
                  </a:cxn>
                  <a:cxn ang="0">
                    <a:pos x="158" y="136"/>
                  </a:cxn>
                  <a:cxn ang="0">
                    <a:pos x="152" y="142"/>
                  </a:cxn>
                  <a:cxn ang="0">
                    <a:pos x="144" y="144"/>
                  </a:cxn>
                  <a:cxn ang="0">
                    <a:pos x="144" y="144"/>
                  </a:cxn>
                  <a:cxn ang="0">
                    <a:pos x="144" y="144"/>
                  </a:cxn>
                  <a:cxn ang="0">
                    <a:pos x="134" y="138"/>
                  </a:cxn>
                </a:cxnLst>
                <a:rect l="0" t="0" r="r" b="b"/>
                <a:pathLst>
                  <a:path w="282" h="144">
                    <a:moveTo>
                      <a:pt x="134" y="138"/>
                    </a:moveTo>
                    <a:lnTo>
                      <a:pt x="134" y="138"/>
                    </a:lnTo>
                    <a:lnTo>
                      <a:pt x="134" y="132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10" y="2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74" y="86"/>
                    </a:lnTo>
                    <a:lnTo>
                      <a:pt x="66" y="92"/>
                    </a:lnTo>
                    <a:lnTo>
                      <a:pt x="56" y="96"/>
                    </a:lnTo>
                    <a:lnTo>
                      <a:pt x="46" y="98"/>
                    </a:lnTo>
                    <a:lnTo>
                      <a:pt x="46" y="98"/>
                    </a:lnTo>
                    <a:lnTo>
                      <a:pt x="0" y="98"/>
                    </a:lnTo>
                    <a:lnTo>
                      <a:pt x="0" y="84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52" y="84"/>
                    </a:lnTo>
                    <a:lnTo>
                      <a:pt x="58" y="80"/>
                    </a:lnTo>
                    <a:lnTo>
                      <a:pt x="64" y="76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10" y="2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2" y="2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8" y="128"/>
                    </a:lnTo>
                    <a:lnTo>
                      <a:pt x="148" y="128"/>
                    </a:lnTo>
                    <a:lnTo>
                      <a:pt x="180" y="92"/>
                    </a:lnTo>
                    <a:lnTo>
                      <a:pt x="180" y="92"/>
                    </a:lnTo>
                    <a:lnTo>
                      <a:pt x="188" y="84"/>
                    </a:lnTo>
                    <a:lnTo>
                      <a:pt x="198" y="80"/>
                    </a:lnTo>
                    <a:lnTo>
                      <a:pt x="208" y="76"/>
                    </a:lnTo>
                    <a:lnTo>
                      <a:pt x="218" y="76"/>
                    </a:lnTo>
                    <a:lnTo>
                      <a:pt x="218" y="76"/>
                    </a:lnTo>
                    <a:lnTo>
                      <a:pt x="282" y="76"/>
                    </a:lnTo>
                    <a:lnTo>
                      <a:pt x="282" y="88"/>
                    </a:lnTo>
                    <a:lnTo>
                      <a:pt x="218" y="88"/>
                    </a:lnTo>
                    <a:lnTo>
                      <a:pt x="218" y="88"/>
                    </a:lnTo>
                    <a:lnTo>
                      <a:pt x="212" y="90"/>
                    </a:lnTo>
                    <a:lnTo>
                      <a:pt x="204" y="92"/>
                    </a:lnTo>
                    <a:lnTo>
                      <a:pt x="196" y="96"/>
                    </a:lnTo>
                    <a:lnTo>
                      <a:pt x="190" y="100"/>
                    </a:lnTo>
                    <a:lnTo>
                      <a:pt x="190" y="100"/>
                    </a:lnTo>
                    <a:lnTo>
                      <a:pt x="158" y="136"/>
                    </a:lnTo>
                    <a:lnTo>
                      <a:pt x="158" y="136"/>
                    </a:lnTo>
                    <a:lnTo>
                      <a:pt x="152" y="142"/>
                    </a:lnTo>
                    <a:lnTo>
                      <a:pt x="144" y="144"/>
                    </a:lnTo>
                    <a:lnTo>
                      <a:pt x="144" y="144"/>
                    </a:lnTo>
                    <a:lnTo>
                      <a:pt x="144" y="144"/>
                    </a:lnTo>
                    <a:lnTo>
                      <a:pt x="144" y="144"/>
                    </a:lnTo>
                    <a:lnTo>
                      <a:pt x="144" y="144"/>
                    </a:lnTo>
                    <a:lnTo>
                      <a:pt x="144" y="144"/>
                    </a:lnTo>
                    <a:lnTo>
                      <a:pt x="138" y="142"/>
                    </a:lnTo>
                    <a:lnTo>
                      <a:pt x="134" y="138"/>
                    </a:lnTo>
                    <a:lnTo>
                      <a:pt x="134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07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Сценарий применения — центры обработки данных в режиме «активный-активный»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599821" y="3528433"/>
            <a:ext cx="28787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29784" y="1467436"/>
            <a:ext cx="1631996" cy="3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7" tIns="60954" rIns="121907" bIns="60954">
            <a:noAutofit/>
          </a:bodyPr>
          <a:lstStyle>
            <a:defPPr>
              <a:defRPr lang="zh-CN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1625478" fontAlgn="ctr"/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</a:rPr>
              <a:t>ЦОД А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457404" y="1465319"/>
            <a:ext cx="1631996" cy="3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7" tIns="60954" rIns="121907" bIns="60954">
            <a:noAutofit/>
          </a:bodyPr>
          <a:lstStyle>
            <a:defPPr>
              <a:defRPr lang="zh-CN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1625478" fontAlgn="ctr"/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</a:rPr>
              <a:t>ЦОД В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158289" y="3884977"/>
            <a:ext cx="1875421" cy="3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7" tIns="60954" rIns="121907" bIns="60954">
            <a:noAutofit/>
          </a:bodyPr>
          <a:lstStyle>
            <a:defPPr>
              <a:defRPr lang="zh-CN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1625478" fontAlgn="ctr"/>
            <a:r>
              <a:rPr lang="ru-RU" sz="1600" dirty="0">
                <a:solidFill>
                  <a:prstClr val="black"/>
                </a:solidFill>
                <a:latin typeface="Huawei Sans" panose="020C0503030203020204" pitchFamily="34" charset="0"/>
              </a:rPr>
              <a:t>Активный-активный</a:t>
            </a:r>
          </a:p>
        </p:txBody>
      </p:sp>
      <p:sp>
        <p:nvSpPr>
          <p:cNvPr id="10" name="Flowchart: Process 4"/>
          <p:cNvSpPr/>
          <p:nvPr/>
        </p:nvSpPr>
        <p:spPr>
          <a:xfrm>
            <a:off x="2917022" y="1943538"/>
            <a:ext cx="2207748" cy="3379275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anchor="ctr">
            <a:noAutofit/>
          </a:bodyPr>
          <a:lstStyle>
            <a:defPPr>
              <a:defRPr lang="zh-CN"/>
            </a:defPPr>
            <a:lvl1pPr marL="0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>
              <a:defRPr/>
            </a:pPr>
            <a:endParaRPr lang="en-US" dirty="0">
              <a:solidFill>
                <a:prstClr val="white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1" name="Flowchart: Process 5"/>
          <p:cNvSpPr/>
          <p:nvPr/>
        </p:nvSpPr>
        <p:spPr>
          <a:xfrm>
            <a:off x="6921872" y="1943538"/>
            <a:ext cx="2207748" cy="3379275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anchor="ctr">
            <a:noAutofit/>
          </a:bodyPr>
          <a:lstStyle>
            <a:defPPr>
              <a:defRPr lang="zh-CN"/>
            </a:defPPr>
            <a:lvl1pPr marL="0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>
              <a:defRPr/>
            </a:pPr>
            <a:endParaRPr lang="en-US" dirty="0">
              <a:solidFill>
                <a:prstClr val="white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3348833" y="2102238"/>
            <a:ext cx="1284854" cy="2242972"/>
            <a:chOff x="1143516" y="2394508"/>
            <a:chExt cx="964387" cy="1683358"/>
          </a:xfrm>
        </p:grpSpPr>
        <p:grpSp>
          <p:nvGrpSpPr>
            <p:cNvPr id="13" name="组合 11"/>
            <p:cNvGrpSpPr/>
            <p:nvPr/>
          </p:nvGrpSpPr>
          <p:grpSpPr>
            <a:xfrm>
              <a:off x="1461905" y="2394508"/>
              <a:ext cx="332625" cy="595042"/>
              <a:chOff x="913025" y="2370078"/>
              <a:chExt cx="360363" cy="876300"/>
            </a:xfrm>
            <a:solidFill>
              <a:srgbClr val="0070C0"/>
            </a:solidFill>
          </p:grpSpPr>
          <p:sp>
            <p:nvSpPr>
              <p:cNvPr id="17" name="Freeform 12"/>
              <p:cNvSpPr>
                <a:spLocks noEditPoints="1"/>
              </p:cNvSpPr>
              <p:nvPr/>
            </p:nvSpPr>
            <p:spPr bwMode="auto">
              <a:xfrm>
                <a:off x="960650" y="2436970"/>
                <a:ext cx="261938" cy="487362"/>
              </a:xfrm>
              <a:custGeom>
                <a:avLst/>
                <a:gdLst>
                  <a:gd name="T0" fmla="*/ 25 w 165"/>
                  <a:gd name="T1" fmla="*/ 4 h 307"/>
                  <a:gd name="T2" fmla="*/ 42 w 165"/>
                  <a:gd name="T3" fmla="*/ 1 h 307"/>
                  <a:gd name="T4" fmla="*/ 16 w 165"/>
                  <a:gd name="T5" fmla="*/ 6 h 307"/>
                  <a:gd name="T6" fmla="*/ 14 w 165"/>
                  <a:gd name="T7" fmla="*/ 6 h 307"/>
                  <a:gd name="T8" fmla="*/ 4 w 165"/>
                  <a:gd name="T9" fmla="*/ 0 h 307"/>
                  <a:gd name="T10" fmla="*/ 56 w 165"/>
                  <a:gd name="T11" fmla="*/ 4 h 307"/>
                  <a:gd name="T12" fmla="*/ 52 w 165"/>
                  <a:gd name="T13" fmla="*/ 6 h 307"/>
                  <a:gd name="T14" fmla="*/ 131 w 165"/>
                  <a:gd name="T15" fmla="*/ 0 h 307"/>
                  <a:gd name="T16" fmla="*/ 52 w 165"/>
                  <a:gd name="T17" fmla="*/ 57 h 307"/>
                  <a:gd name="T18" fmla="*/ 50 w 165"/>
                  <a:gd name="T19" fmla="*/ 56 h 307"/>
                  <a:gd name="T20" fmla="*/ 40 w 165"/>
                  <a:gd name="T21" fmla="*/ 50 h 307"/>
                  <a:gd name="T22" fmla="*/ 18 w 165"/>
                  <a:gd name="T23" fmla="*/ 53 h 307"/>
                  <a:gd name="T24" fmla="*/ 16 w 165"/>
                  <a:gd name="T25" fmla="*/ 57 h 307"/>
                  <a:gd name="T26" fmla="*/ 25 w 165"/>
                  <a:gd name="T27" fmla="*/ 53 h 307"/>
                  <a:gd name="T28" fmla="*/ 165 w 165"/>
                  <a:gd name="T29" fmla="*/ 53 h 307"/>
                  <a:gd name="T30" fmla="*/ 129 w 165"/>
                  <a:gd name="T31" fmla="*/ 56 h 307"/>
                  <a:gd name="T32" fmla="*/ 4 w 165"/>
                  <a:gd name="T33" fmla="*/ 50 h 307"/>
                  <a:gd name="T34" fmla="*/ 164 w 165"/>
                  <a:gd name="T35" fmla="*/ 105 h 307"/>
                  <a:gd name="T36" fmla="*/ 128 w 165"/>
                  <a:gd name="T37" fmla="*/ 103 h 307"/>
                  <a:gd name="T38" fmla="*/ 18 w 165"/>
                  <a:gd name="T39" fmla="*/ 101 h 307"/>
                  <a:gd name="T40" fmla="*/ 27 w 165"/>
                  <a:gd name="T41" fmla="*/ 107 h 307"/>
                  <a:gd name="T42" fmla="*/ 26 w 165"/>
                  <a:gd name="T43" fmla="*/ 105 h 307"/>
                  <a:gd name="T44" fmla="*/ 4 w 165"/>
                  <a:gd name="T45" fmla="*/ 100 h 307"/>
                  <a:gd name="T46" fmla="*/ 43 w 165"/>
                  <a:gd name="T47" fmla="*/ 103 h 307"/>
                  <a:gd name="T48" fmla="*/ 40 w 165"/>
                  <a:gd name="T49" fmla="*/ 107 h 307"/>
                  <a:gd name="T50" fmla="*/ 49 w 165"/>
                  <a:gd name="T51" fmla="*/ 103 h 307"/>
                  <a:gd name="T52" fmla="*/ 18 w 165"/>
                  <a:gd name="T53" fmla="*/ 151 h 307"/>
                  <a:gd name="T54" fmla="*/ 52 w 165"/>
                  <a:gd name="T55" fmla="*/ 156 h 307"/>
                  <a:gd name="T56" fmla="*/ 50 w 165"/>
                  <a:gd name="T57" fmla="*/ 155 h 307"/>
                  <a:gd name="T58" fmla="*/ 27 w 165"/>
                  <a:gd name="T59" fmla="*/ 151 h 307"/>
                  <a:gd name="T60" fmla="*/ 164 w 165"/>
                  <a:gd name="T61" fmla="*/ 155 h 307"/>
                  <a:gd name="T62" fmla="*/ 128 w 165"/>
                  <a:gd name="T63" fmla="*/ 153 h 307"/>
                  <a:gd name="T64" fmla="*/ 42 w 165"/>
                  <a:gd name="T65" fmla="*/ 151 h 307"/>
                  <a:gd name="T66" fmla="*/ 4 w 165"/>
                  <a:gd name="T67" fmla="*/ 156 h 307"/>
                  <a:gd name="T68" fmla="*/ 1 w 165"/>
                  <a:gd name="T69" fmla="*/ 155 h 307"/>
                  <a:gd name="T70" fmla="*/ 16 w 165"/>
                  <a:gd name="T71" fmla="*/ 200 h 307"/>
                  <a:gd name="T72" fmla="*/ 7 w 165"/>
                  <a:gd name="T73" fmla="*/ 204 h 307"/>
                  <a:gd name="T74" fmla="*/ 4 w 165"/>
                  <a:gd name="T75" fmla="*/ 206 h 307"/>
                  <a:gd name="T76" fmla="*/ 131 w 165"/>
                  <a:gd name="T77" fmla="*/ 200 h 307"/>
                  <a:gd name="T78" fmla="*/ 27 w 165"/>
                  <a:gd name="T79" fmla="*/ 206 h 307"/>
                  <a:gd name="T80" fmla="*/ 26 w 165"/>
                  <a:gd name="T81" fmla="*/ 205 h 307"/>
                  <a:gd name="T82" fmla="*/ 52 w 165"/>
                  <a:gd name="T83" fmla="*/ 200 h 307"/>
                  <a:gd name="T84" fmla="*/ 43 w 165"/>
                  <a:gd name="T85" fmla="*/ 204 h 307"/>
                  <a:gd name="T86" fmla="*/ 40 w 165"/>
                  <a:gd name="T87" fmla="*/ 206 h 307"/>
                  <a:gd name="T88" fmla="*/ 163 w 165"/>
                  <a:gd name="T89" fmla="*/ 256 h 307"/>
                  <a:gd name="T90" fmla="*/ 41 w 165"/>
                  <a:gd name="T91" fmla="*/ 250 h 307"/>
                  <a:gd name="T92" fmla="*/ 43 w 165"/>
                  <a:gd name="T93" fmla="*/ 251 h 307"/>
                  <a:gd name="T94" fmla="*/ 52 w 165"/>
                  <a:gd name="T95" fmla="*/ 256 h 307"/>
                  <a:gd name="T96" fmla="*/ 1 w 165"/>
                  <a:gd name="T97" fmla="*/ 254 h 307"/>
                  <a:gd name="T98" fmla="*/ 4 w 165"/>
                  <a:gd name="T99" fmla="*/ 250 h 307"/>
                  <a:gd name="T100" fmla="*/ 32 w 165"/>
                  <a:gd name="T101" fmla="*/ 254 h 307"/>
                  <a:gd name="T102" fmla="*/ 14 w 165"/>
                  <a:gd name="T103" fmla="*/ 256 h 307"/>
                  <a:gd name="T104" fmla="*/ 131 w 165"/>
                  <a:gd name="T105" fmla="*/ 301 h 307"/>
                  <a:gd name="T106" fmla="*/ 165 w 165"/>
                  <a:gd name="T107" fmla="*/ 306 h 307"/>
                  <a:gd name="T108" fmla="*/ 13 w 165"/>
                  <a:gd name="T109" fmla="*/ 303 h 307"/>
                  <a:gd name="T110" fmla="*/ 16 w 165"/>
                  <a:gd name="T111" fmla="*/ 300 h 307"/>
                  <a:gd name="T112" fmla="*/ 56 w 165"/>
                  <a:gd name="T113" fmla="*/ 303 h 307"/>
                  <a:gd name="T114" fmla="*/ 1 w 165"/>
                  <a:gd name="T115" fmla="*/ 306 h 307"/>
                  <a:gd name="T116" fmla="*/ 41 w 165"/>
                  <a:gd name="T117" fmla="*/ 300 h 307"/>
                  <a:gd name="T118" fmla="*/ 43 w 165"/>
                  <a:gd name="T119" fmla="*/ 301 h 307"/>
                  <a:gd name="T120" fmla="*/ 28 w 165"/>
                  <a:gd name="T121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5" h="307">
                    <a:moveTo>
                      <a:pt x="27" y="6"/>
                    </a:moveTo>
                    <a:lnTo>
                      <a:pt x="27" y="6"/>
                    </a:lnTo>
                    <a:lnTo>
                      <a:pt x="30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close/>
                    <a:moveTo>
                      <a:pt x="40" y="6"/>
                    </a:moveTo>
                    <a:lnTo>
                      <a:pt x="40" y="6"/>
                    </a:lnTo>
                    <a:lnTo>
                      <a:pt x="42" y="6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2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  <a:moveTo>
                      <a:pt x="16" y="6"/>
                    </a:moveTo>
                    <a:lnTo>
                      <a:pt x="16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  <a:moveTo>
                      <a:pt x="4" y="6"/>
                    </a:moveTo>
                    <a:lnTo>
                      <a:pt x="4" y="6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  <a:moveTo>
                      <a:pt x="52" y="6"/>
                    </a:moveTo>
                    <a:lnTo>
                      <a:pt x="52" y="6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2" y="6"/>
                    </a:lnTo>
                    <a:close/>
                    <a:moveTo>
                      <a:pt x="131" y="6"/>
                    </a:moveTo>
                    <a:lnTo>
                      <a:pt x="163" y="6"/>
                    </a:lnTo>
                    <a:lnTo>
                      <a:pt x="163" y="6"/>
                    </a:lnTo>
                    <a:lnTo>
                      <a:pt x="164" y="5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9" y="1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1" y="6"/>
                    </a:lnTo>
                    <a:close/>
                    <a:moveTo>
                      <a:pt x="52" y="57"/>
                    </a:moveTo>
                    <a:lnTo>
                      <a:pt x="52" y="57"/>
                    </a:lnTo>
                    <a:lnTo>
                      <a:pt x="54" y="56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4" y="51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50" y="56"/>
                    </a:lnTo>
                    <a:lnTo>
                      <a:pt x="52" y="57"/>
                    </a:lnTo>
                    <a:lnTo>
                      <a:pt x="52" y="57"/>
                    </a:lnTo>
                    <a:close/>
                    <a:moveTo>
                      <a:pt x="40" y="57"/>
                    </a:moveTo>
                    <a:lnTo>
                      <a:pt x="40" y="57"/>
                    </a:lnTo>
                    <a:lnTo>
                      <a:pt x="42" y="56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2" y="51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6"/>
                    </a:lnTo>
                    <a:lnTo>
                      <a:pt x="40" y="57"/>
                    </a:lnTo>
                    <a:lnTo>
                      <a:pt x="40" y="57"/>
                    </a:lnTo>
                    <a:close/>
                    <a:moveTo>
                      <a:pt x="16" y="57"/>
                    </a:moveTo>
                    <a:lnTo>
                      <a:pt x="16" y="57"/>
                    </a:lnTo>
                    <a:lnTo>
                      <a:pt x="18" y="56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1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16" y="57"/>
                    </a:lnTo>
                    <a:close/>
                    <a:moveTo>
                      <a:pt x="27" y="57"/>
                    </a:moveTo>
                    <a:lnTo>
                      <a:pt x="27" y="57"/>
                    </a:lnTo>
                    <a:lnTo>
                      <a:pt x="30" y="56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0" y="51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6" y="51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6" y="56"/>
                    </a:lnTo>
                    <a:lnTo>
                      <a:pt x="27" y="57"/>
                    </a:lnTo>
                    <a:lnTo>
                      <a:pt x="27" y="57"/>
                    </a:lnTo>
                    <a:close/>
                    <a:moveTo>
                      <a:pt x="131" y="56"/>
                    </a:moveTo>
                    <a:lnTo>
                      <a:pt x="163" y="56"/>
                    </a:lnTo>
                    <a:lnTo>
                      <a:pt x="163" y="56"/>
                    </a:lnTo>
                    <a:lnTo>
                      <a:pt x="164" y="56"/>
                    </a:lnTo>
                    <a:lnTo>
                      <a:pt x="165" y="53"/>
                    </a:lnTo>
                    <a:lnTo>
                      <a:pt x="165" y="53"/>
                    </a:lnTo>
                    <a:lnTo>
                      <a:pt x="165" y="53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31" y="51"/>
                    </a:lnTo>
                    <a:lnTo>
                      <a:pt x="131" y="51"/>
                    </a:lnTo>
                    <a:lnTo>
                      <a:pt x="129" y="51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29" y="56"/>
                    </a:lnTo>
                    <a:lnTo>
                      <a:pt x="131" y="56"/>
                    </a:lnTo>
                    <a:lnTo>
                      <a:pt x="131" y="56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6" y="56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6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31" y="105"/>
                    </a:moveTo>
                    <a:lnTo>
                      <a:pt x="163" y="105"/>
                    </a:lnTo>
                    <a:lnTo>
                      <a:pt x="163" y="105"/>
                    </a:lnTo>
                    <a:lnTo>
                      <a:pt x="164" y="105"/>
                    </a:lnTo>
                    <a:lnTo>
                      <a:pt x="165" y="103"/>
                    </a:lnTo>
                    <a:lnTo>
                      <a:pt x="165" y="103"/>
                    </a:lnTo>
                    <a:lnTo>
                      <a:pt x="165" y="103"/>
                    </a:lnTo>
                    <a:lnTo>
                      <a:pt x="164" y="101"/>
                    </a:lnTo>
                    <a:lnTo>
                      <a:pt x="163" y="101"/>
                    </a:lnTo>
                    <a:lnTo>
                      <a:pt x="131" y="101"/>
                    </a:lnTo>
                    <a:lnTo>
                      <a:pt x="131" y="101"/>
                    </a:lnTo>
                    <a:lnTo>
                      <a:pt x="129" y="101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9" y="105"/>
                    </a:lnTo>
                    <a:lnTo>
                      <a:pt x="131" y="105"/>
                    </a:lnTo>
                    <a:lnTo>
                      <a:pt x="131" y="105"/>
                    </a:lnTo>
                    <a:close/>
                    <a:moveTo>
                      <a:pt x="16" y="107"/>
                    </a:moveTo>
                    <a:lnTo>
                      <a:pt x="16" y="107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14" y="101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4" y="105"/>
                    </a:lnTo>
                    <a:lnTo>
                      <a:pt x="16" y="107"/>
                    </a:lnTo>
                    <a:lnTo>
                      <a:pt x="16" y="107"/>
                    </a:lnTo>
                    <a:close/>
                    <a:moveTo>
                      <a:pt x="27" y="107"/>
                    </a:moveTo>
                    <a:lnTo>
                      <a:pt x="27" y="107"/>
                    </a:lnTo>
                    <a:lnTo>
                      <a:pt x="30" y="105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30" y="101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26" y="101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6" y="105"/>
                    </a:lnTo>
                    <a:lnTo>
                      <a:pt x="27" y="107"/>
                    </a:lnTo>
                    <a:lnTo>
                      <a:pt x="27" y="107"/>
                    </a:lnTo>
                    <a:close/>
                    <a:moveTo>
                      <a:pt x="4" y="107"/>
                    </a:moveTo>
                    <a:lnTo>
                      <a:pt x="4" y="107"/>
                    </a:lnTo>
                    <a:lnTo>
                      <a:pt x="6" y="105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6" y="101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1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105"/>
                    </a:lnTo>
                    <a:lnTo>
                      <a:pt x="4" y="107"/>
                    </a:lnTo>
                    <a:lnTo>
                      <a:pt x="4" y="107"/>
                    </a:lnTo>
                    <a:close/>
                    <a:moveTo>
                      <a:pt x="40" y="107"/>
                    </a:moveTo>
                    <a:lnTo>
                      <a:pt x="40" y="107"/>
                    </a:lnTo>
                    <a:lnTo>
                      <a:pt x="42" y="105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2" y="101"/>
                    </a:lnTo>
                    <a:lnTo>
                      <a:pt x="40" y="100"/>
                    </a:lnTo>
                    <a:lnTo>
                      <a:pt x="40" y="100"/>
                    </a:lnTo>
                    <a:lnTo>
                      <a:pt x="37" y="101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7" y="105"/>
                    </a:lnTo>
                    <a:lnTo>
                      <a:pt x="40" y="107"/>
                    </a:lnTo>
                    <a:lnTo>
                      <a:pt x="40" y="107"/>
                    </a:lnTo>
                    <a:close/>
                    <a:moveTo>
                      <a:pt x="52" y="107"/>
                    </a:moveTo>
                    <a:lnTo>
                      <a:pt x="52" y="107"/>
                    </a:lnTo>
                    <a:lnTo>
                      <a:pt x="54" y="105"/>
                    </a:lnTo>
                    <a:lnTo>
                      <a:pt x="56" y="103"/>
                    </a:lnTo>
                    <a:lnTo>
                      <a:pt x="56" y="103"/>
                    </a:lnTo>
                    <a:lnTo>
                      <a:pt x="54" y="101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0" y="101"/>
                    </a:lnTo>
                    <a:lnTo>
                      <a:pt x="49" y="103"/>
                    </a:lnTo>
                    <a:lnTo>
                      <a:pt x="49" y="103"/>
                    </a:lnTo>
                    <a:lnTo>
                      <a:pt x="50" y="105"/>
                    </a:lnTo>
                    <a:lnTo>
                      <a:pt x="52" y="107"/>
                    </a:lnTo>
                    <a:lnTo>
                      <a:pt x="52" y="107"/>
                    </a:lnTo>
                    <a:close/>
                    <a:moveTo>
                      <a:pt x="16" y="156"/>
                    </a:moveTo>
                    <a:lnTo>
                      <a:pt x="16" y="156"/>
                    </a:lnTo>
                    <a:lnTo>
                      <a:pt x="18" y="155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18" y="151"/>
                    </a:lnTo>
                    <a:lnTo>
                      <a:pt x="16" y="151"/>
                    </a:lnTo>
                    <a:lnTo>
                      <a:pt x="16" y="151"/>
                    </a:lnTo>
                    <a:lnTo>
                      <a:pt x="14" y="151"/>
                    </a:lnTo>
                    <a:lnTo>
                      <a:pt x="13" y="153"/>
                    </a:lnTo>
                    <a:lnTo>
                      <a:pt x="13" y="153"/>
                    </a:lnTo>
                    <a:lnTo>
                      <a:pt x="14" y="155"/>
                    </a:lnTo>
                    <a:lnTo>
                      <a:pt x="16" y="156"/>
                    </a:lnTo>
                    <a:lnTo>
                      <a:pt x="16" y="156"/>
                    </a:lnTo>
                    <a:close/>
                    <a:moveTo>
                      <a:pt x="52" y="156"/>
                    </a:moveTo>
                    <a:lnTo>
                      <a:pt x="52" y="156"/>
                    </a:lnTo>
                    <a:lnTo>
                      <a:pt x="54" y="155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54" y="151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0" y="151"/>
                    </a:lnTo>
                    <a:lnTo>
                      <a:pt x="49" y="153"/>
                    </a:lnTo>
                    <a:lnTo>
                      <a:pt x="49" y="153"/>
                    </a:lnTo>
                    <a:lnTo>
                      <a:pt x="50" y="155"/>
                    </a:lnTo>
                    <a:lnTo>
                      <a:pt x="52" y="156"/>
                    </a:lnTo>
                    <a:lnTo>
                      <a:pt x="52" y="156"/>
                    </a:lnTo>
                    <a:close/>
                    <a:moveTo>
                      <a:pt x="27" y="156"/>
                    </a:moveTo>
                    <a:lnTo>
                      <a:pt x="27" y="156"/>
                    </a:lnTo>
                    <a:lnTo>
                      <a:pt x="30" y="155"/>
                    </a:lnTo>
                    <a:lnTo>
                      <a:pt x="31" y="153"/>
                    </a:lnTo>
                    <a:lnTo>
                      <a:pt x="31" y="153"/>
                    </a:lnTo>
                    <a:lnTo>
                      <a:pt x="30" y="151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6" y="151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6" y="155"/>
                    </a:lnTo>
                    <a:lnTo>
                      <a:pt x="27" y="156"/>
                    </a:lnTo>
                    <a:lnTo>
                      <a:pt x="27" y="156"/>
                    </a:lnTo>
                    <a:close/>
                    <a:moveTo>
                      <a:pt x="131" y="156"/>
                    </a:moveTo>
                    <a:lnTo>
                      <a:pt x="163" y="156"/>
                    </a:lnTo>
                    <a:lnTo>
                      <a:pt x="163" y="156"/>
                    </a:lnTo>
                    <a:lnTo>
                      <a:pt x="164" y="155"/>
                    </a:lnTo>
                    <a:lnTo>
                      <a:pt x="165" y="153"/>
                    </a:lnTo>
                    <a:lnTo>
                      <a:pt x="165" y="153"/>
                    </a:lnTo>
                    <a:lnTo>
                      <a:pt x="165" y="153"/>
                    </a:lnTo>
                    <a:lnTo>
                      <a:pt x="164" y="152"/>
                    </a:lnTo>
                    <a:lnTo>
                      <a:pt x="163" y="151"/>
                    </a:lnTo>
                    <a:lnTo>
                      <a:pt x="131" y="151"/>
                    </a:lnTo>
                    <a:lnTo>
                      <a:pt x="131" y="151"/>
                    </a:lnTo>
                    <a:lnTo>
                      <a:pt x="129" y="152"/>
                    </a:lnTo>
                    <a:lnTo>
                      <a:pt x="128" y="153"/>
                    </a:lnTo>
                    <a:lnTo>
                      <a:pt x="128" y="153"/>
                    </a:lnTo>
                    <a:lnTo>
                      <a:pt x="128" y="153"/>
                    </a:lnTo>
                    <a:lnTo>
                      <a:pt x="129" y="155"/>
                    </a:lnTo>
                    <a:lnTo>
                      <a:pt x="131" y="156"/>
                    </a:lnTo>
                    <a:lnTo>
                      <a:pt x="131" y="156"/>
                    </a:lnTo>
                    <a:close/>
                    <a:moveTo>
                      <a:pt x="40" y="156"/>
                    </a:moveTo>
                    <a:lnTo>
                      <a:pt x="40" y="156"/>
                    </a:lnTo>
                    <a:lnTo>
                      <a:pt x="42" y="155"/>
                    </a:lnTo>
                    <a:lnTo>
                      <a:pt x="43" y="153"/>
                    </a:lnTo>
                    <a:lnTo>
                      <a:pt x="43" y="153"/>
                    </a:lnTo>
                    <a:lnTo>
                      <a:pt x="42" y="151"/>
                    </a:lnTo>
                    <a:lnTo>
                      <a:pt x="40" y="151"/>
                    </a:lnTo>
                    <a:lnTo>
                      <a:pt x="40" y="151"/>
                    </a:lnTo>
                    <a:lnTo>
                      <a:pt x="37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7" y="155"/>
                    </a:lnTo>
                    <a:lnTo>
                      <a:pt x="40" y="156"/>
                    </a:lnTo>
                    <a:lnTo>
                      <a:pt x="40" y="156"/>
                    </a:lnTo>
                    <a:close/>
                    <a:moveTo>
                      <a:pt x="4" y="156"/>
                    </a:moveTo>
                    <a:lnTo>
                      <a:pt x="4" y="156"/>
                    </a:lnTo>
                    <a:lnTo>
                      <a:pt x="6" y="155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6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" y="151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1" y="155"/>
                    </a:lnTo>
                    <a:lnTo>
                      <a:pt x="4" y="156"/>
                    </a:lnTo>
                    <a:lnTo>
                      <a:pt x="4" y="156"/>
                    </a:lnTo>
                    <a:close/>
                    <a:moveTo>
                      <a:pt x="16" y="206"/>
                    </a:moveTo>
                    <a:lnTo>
                      <a:pt x="16" y="206"/>
                    </a:lnTo>
                    <a:lnTo>
                      <a:pt x="18" y="205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18" y="202"/>
                    </a:lnTo>
                    <a:lnTo>
                      <a:pt x="16" y="200"/>
                    </a:lnTo>
                    <a:lnTo>
                      <a:pt x="16" y="200"/>
                    </a:lnTo>
                    <a:lnTo>
                      <a:pt x="14" y="202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05"/>
                    </a:lnTo>
                    <a:lnTo>
                      <a:pt x="16" y="206"/>
                    </a:lnTo>
                    <a:lnTo>
                      <a:pt x="16" y="206"/>
                    </a:lnTo>
                    <a:close/>
                    <a:moveTo>
                      <a:pt x="4" y="206"/>
                    </a:moveTo>
                    <a:lnTo>
                      <a:pt x="4" y="206"/>
                    </a:lnTo>
                    <a:lnTo>
                      <a:pt x="6" y="205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6" y="202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1" y="20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1" y="205"/>
                    </a:lnTo>
                    <a:lnTo>
                      <a:pt x="4" y="206"/>
                    </a:lnTo>
                    <a:lnTo>
                      <a:pt x="4" y="206"/>
                    </a:lnTo>
                    <a:close/>
                    <a:moveTo>
                      <a:pt x="131" y="206"/>
                    </a:moveTo>
                    <a:lnTo>
                      <a:pt x="163" y="206"/>
                    </a:lnTo>
                    <a:lnTo>
                      <a:pt x="163" y="206"/>
                    </a:lnTo>
                    <a:lnTo>
                      <a:pt x="164" y="205"/>
                    </a:lnTo>
                    <a:lnTo>
                      <a:pt x="165" y="204"/>
                    </a:lnTo>
                    <a:lnTo>
                      <a:pt x="165" y="204"/>
                    </a:lnTo>
                    <a:lnTo>
                      <a:pt x="165" y="204"/>
                    </a:lnTo>
                    <a:lnTo>
                      <a:pt x="164" y="202"/>
                    </a:lnTo>
                    <a:lnTo>
                      <a:pt x="163" y="200"/>
                    </a:lnTo>
                    <a:lnTo>
                      <a:pt x="131" y="200"/>
                    </a:lnTo>
                    <a:lnTo>
                      <a:pt x="131" y="200"/>
                    </a:lnTo>
                    <a:lnTo>
                      <a:pt x="129" y="202"/>
                    </a:lnTo>
                    <a:lnTo>
                      <a:pt x="128" y="204"/>
                    </a:lnTo>
                    <a:lnTo>
                      <a:pt x="128" y="204"/>
                    </a:lnTo>
                    <a:lnTo>
                      <a:pt x="128" y="204"/>
                    </a:lnTo>
                    <a:lnTo>
                      <a:pt x="129" y="205"/>
                    </a:lnTo>
                    <a:lnTo>
                      <a:pt x="131" y="206"/>
                    </a:lnTo>
                    <a:lnTo>
                      <a:pt x="131" y="206"/>
                    </a:lnTo>
                    <a:close/>
                    <a:moveTo>
                      <a:pt x="27" y="206"/>
                    </a:moveTo>
                    <a:lnTo>
                      <a:pt x="27" y="206"/>
                    </a:lnTo>
                    <a:lnTo>
                      <a:pt x="30" y="205"/>
                    </a:lnTo>
                    <a:lnTo>
                      <a:pt x="31" y="204"/>
                    </a:lnTo>
                    <a:lnTo>
                      <a:pt x="31" y="204"/>
                    </a:lnTo>
                    <a:lnTo>
                      <a:pt x="30" y="202"/>
                    </a:lnTo>
                    <a:lnTo>
                      <a:pt x="27" y="200"/>
                    </a:lnTo>
                    <a:lnTo>
                      <a:pt x="27" y="200"/>
                    </a:lnTo>
                    <a:lnTo>
                      <a:pt x="26" y="202"/>
                    </a:lnTo>
                    <a:lnTo>
                      <a:pt x="25" y="204"/>
                    </a:lnTo>
                    <a:lnTo>
                      <a:pt x="25" y="204"/>
                    </a:lnTo>
                    <a:lnTo>
                      <a:pt x="26" y="205"/>
                    </a:lnTo>
                    <a:lnTo>
                      <a:pt x="27" y="206"/>
                    </a:lnTo>
                    <a:lnTo>
                      <a:pt x="27" y="206"/>
                    </a:lnTo>
                    <a:close/>
                    <a:moveTo>
                      <a:pt x="52" y="206"/>
                    </a:moveTo>
                    <a:lnTo>
                      <a:pt x="52" y="206"/>
                    </a:lnTo>
                    <a:lnTo>
                      <a:pt x="54" y="205"/>
                    </a:lnTo>
                    <a:lnTo>
                      <a:pt x="56" y="204"/>
                    </a:lnTo>
                    <a:lnTo>
                      <a:pt x="56" y="204"/>
                    </a:lnTo>
                    <a:lnTo>
                      <a:pt x="54" y="202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50" y="202"/>
                    </a:lnTo>
                    <a:lnTo>
                      <a:pt x="49" y="204"/>
                    </a:lnTo>
                    <a:lnTo>
                      <a:pt x="49" y="204"/>
                    </a:lnTo>
                    <a:lnTo>
                      <a:pt x="50" y="205"/>
                    </a:lnTo>
                    <a:lnTo>
                      <a:pt x="52" y="206"/>
                    </a:lnTo>
                    <a:lnTo>
                      <a:pt x="52" y="206"/>
                    </a:lnTo>
                    <a:close/>
                    <a:moveTo>
                      <a:pt x="40" y="206"/>
                    </a:moveTo>
                    <a:lnTo>
                      <a:pt x="40" y="206"/>
                    </a:lnTo>
                    <a:lnTo>
                      <a:pt x="42" y="205"/>
                    </a:lnTo>
                    <a:lnTo>
                      <a:pt x="43" y="204"/>
                    </a:lnTo>
                    <a:lnTo>
                      <a:pt x="43" y="204"/>
                    </a:lnTo>
                    <a:lnTo>
                      <a:pt x="42" y="202"/>
                    </a:lnTo>
                    <a:lnTo>
                      <a:pt x="40" y="200"/>
                    </a:lnTo>
                    <a:lnTo>
                      <a:pt x="40" y="200"/>
                    </a:lnTo>
                    <a:lnTo>
                      <a:pt x="37" y="202"/>
                    </a:lnTo>
                    <a:lnTo>
                      <a:pt x="37" y="204"/>
                    </a:lnTo>
                    <a:lnTo>
                      <a:pt x="37" y="204"/>
                    </a:lnTo>
                    <a:lnTo>
                      <a:pt x="37" y="205"/>
                    </a:lnTo>
                    <a:lnTo>
                      <a:pt x="40" y="206"/>
                    </a:lnTo>
                    <a:lnTo>
                      <a:pt x="40" y="206"/>
                    </a:lnTo>
                    <a:close/>
                    <a:moveTo>
                      <a:pt x="163" y="250"/>
                    </a:moveTo>
                    <a:lnTo>
                      <a:pt x="131" y="250"/>
                    </a:lnTo>
                    <a:lnTo>
                      <a:pt x="131" y="250"/>
                    </a:lnTo>
                    <a:lnTo>
                      <a:pt x="129" y="251"/>
                    </a:lnTo>
                    <a:lnTo>
                      <a:pt x="129" y="254"/>
                    </a:lnTo>
                    <a:lnTo>
                      <a:pt x="129" y="254"/>
                    </a:lnTo>
                    <a:lnTo>
                      <a:pt x="129" y="254"/>
                    </a:lnTo>
                    <a:lnTo>
                      <a:pt x="129" y="255"/>
                    </a:lnTo>
                    <a:lnTo>
                      <a:pt x="131" y="256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5" y="255"/>
                    </a:lnTo>
                    <a:lnTo>
                      <a:pt x="165" y="254"/>
                    </a:lnTo>
                    <a:lnTo>
                      <a:pt x="165" y="254"/>
                    </a:lnTo>
                    <a:lnTo>
                      <a:pt x="165" y="254"/>
                    </a:lnTo>
                    <a:lnTo>
                      <a:pt x="165" y="251"/>
                    </a:lnTo>
                    <a:lnTo>
                      <a:pt x="163" y="250"/>
                    </a:lnTo>
                    <a:lnTo>
                      <a:pt x="163" y="250"/>
                    </a:lnTo>
                    <a:close/>
                    <a:moveTo>
                      <a:pt x="41" y="250"/>
                    </a:moveTo>
                    <a:lnTo>
                      <a:pt x="41" y="250"/>
                    </a:lnTo>
                    <a:lnTo>
                      <a:pt x="39" y="251"/>
                    </a:lnTo>
                    <a:lnTo>
                      <a:pt x="37" y="254"/>
                    </a:lnTo>
                    <a:lnTo>
                      <a:pt x="37" y="254"/>
                    </a:lnTo>
                    <a:lnTo>
                      <a:pt x="39" y="256"/>
                    </a:lnTo>
                    <a:lnTo>
                      <a:pt x="41" y="256"/>
                    </a:lnTo>
                    <a:lnTo>
                      <a:pt x="41" y="256"/>
                    </a:lnTo>
                    <a:lnTo>
                      <a:pt x="43" y="256"/>
                    </a:lnTo>
                    <a:lnTo>
                      <a:pt x="43" y="254"/>
                    </a:lnTo>
                    <a:lnTo>
                      <a:pt x="43" y="254"/>
                    </a:lnTo>
                    <a:lnTo>
                      <a:pt x="43" y="251"/>
                    </a:lnTo>
                    <a:lnTo>
                      <a:pt x="41" y="250"/>
                    </a:lnTo>
                    <a:lnTo>
                      <a:pt x="41" y="250"/>
                    </a:lnTo>
                    <a:close/>
                    <a:moveTo>
                      <a:pt x="52" y="250"/>
                    </a:moveTo>
                    <a:lnTo>
                      <a:pt x="52" y="250"/>
                    </a:lnTo>
                    <a:lnTo>
                      <a:pt x="51" y="251"/>
                    </a:lnTo>
                    <a:lnTo>
                      <a:pt x="50" y="254"/>
                    </a:lnTo>
                    <a:lnTo>
                      <a:pt x="50" y="254"/>
                    </a:lnTo>
                    <a:lnTo>
                      <a:pt x="51" y="256"/>
                    </a:lnTo>
                    <a:lnTo>
                      <a:pt x="52" y="256"/>
                    </a:lnTo>
                    <a:lnTo>
                      <a:pt x="52" y="256"/>
                    </a:lnTo>
                    <a:lnTo>
                      <a:pt x="54" y="256"/>
                    </a:lnTo>
                    <a:lnTo>
                      <a:pt x="56" y="254"/>
                    </a:lnTo>
                    <a:lnTo>
                      <a:pt x="56" y="254"/>
                    </a:lnTo>
                    <a:lnTo>
                      <a:pt x="54" y="251"/>
                    </a:lnTo>
                    <a:lnTo>
                      <a:pt x="52" y="250"/>
                    </a:lnTo>
                    <a:lnTo>
                      <a:pt x="52" y="250"/>
                    </a:lnTo>
                    <a:close/>
                    <a:moveTo>
                      <a:pt x="4" y="250"/>
                    </a:moveTo>
                    <a:lnTo>
                      <a:pt x="4" y="250"/>
                    </a:lnTo>
                    <a:lnTo>
                      <a:pt x="1" y="251"/>
                    </a:lnTo>
                    <a:lnTo>
                      <a:pt x="1" y="254"/>
                    </a:lnTo>
                    <a:lnTo>
                      <a:pt x="1" y="254"/>
                    </a:lnTo>
                    <a:lnTo>
                      <a:pt x="1" y="256"/>
                    </a:lnTo>
                    <a:lnTo>
                      <a:pt x="4" y="256"/>
                    </a:lnTo>
                    <a:lnTo>
                      <a:pt x="4" y="256"/>
                    </a:lnTo>
                    <a:lnTo>
                      <a:pt x="6" y="256"/>
                    </a:lnTo>
                    <a:lnTo>
                      <a:pt x="7" y="254"/>
                    </a:lnTo>
                    <a:lnTo>
                      <a:pt x="7" y="254"/>
                    </a:lnTo>
                    <a:lnTo>
                      <a:pt x="6" y="251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  <a:moveTo>
                      <a:pt x="28" y="250"/>
                    </a:moveTo>
                    <a:lnTo>
                      <a:pt x="28" y="250"/>
                    </a:lnTo>
                    <a:lnTo>
                      <a:pt x="26" y="251"/>
                    </a:lnTo>
                    <a:lnTo>
                      <a:pt x="25" y="254"/>
                    </a:lnTo>
                    <a:lnTo>
                      <a:pt x="25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31" y="256"/>
                    </a:lnTo>
                    <a:lnTo>
                      <a:pt x="32" y="254"/>
                    </a:lnTo>
                    <a:lnTo>
                      <a:pt x="32" y="254"/>
                    </a:lnTo>
                    <a:lnTo>
                      <a:pt x="31" y="251"/>
                    </a:lnTo>
                    <a:lnTo>
                      <a:pt x="28" y="250"/>
                    </a:lnTo>
                    <a:lnTo>
                      <a:pt x="28" y="250"/>
                    </a:lnTo>
                    <a:close/>
                    <a:moveTo>
                      <a:pt x="16" y="250"/>
                    </a:moveTo>
                    <a:lnTo>
                      <a:pt x="16" y="250"/>
                    </a:lnTo>
                    <a:lnTo>
                      <a:pt x="14" y="251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14" y="256"/>
                    </a:lnTo>
                    <a:lnTo>
                      <a:pt x="16" y="256"/>
                    </a:lnTo>
                    <a:lnTo>
                      <a:pt x="16" y="256"/>
                    </a:lnTo>
                    <a:lnTo>
                      <a:pt x="18" y="256"/>
                    </a:lnTo>
                    <a:lnTo>
                      <a:pt x="19" y="254"/>
                    </a:lnTo>
                    <a:lnTo>
                      <a:pt x="19" y="254"/>
                    </a:lnTo>
                    <a:lnTo>
                      <a:pt x="18" y="251"/>
                    </a:lnTo>
                    <a:lnTo>
                      <a:pt x="16" y="250"/>
                    </a:lnTo>
                    <a:lnTo>
                      <a:pt x="16" y="250"/>
                    </a:lnTo>
                    <a:close/>
                    <a:moveTo>
                      <a:pt x="163" y="301"/>
                    </a:moveTo>
                    <a:lnTo>
                      <a:pt x="131" y="301"/>
                    </a:lnTo>
                    <a:lnTo>
                      <a:pt x="131" y="301"/>
                    </a:lnTo>
                    <a:lnTo>
                      <a:pt x="129" y="301"/>
                    </a:lnTo>
                    <a:lnTo>
                      <a:pt x="129" y="303"/>
                    </a:lnTo>
                    <a:lnTo>
                      <a:pt x="129" y="303"/>
                    </a:lnTo>
                    <a:lnTo>
                      <a:pt x="129" y="303"/>
                    </a:lnTo>
                    <a:lnTo>
                      <a:pt x="129" y="306"/>
                    </a:lnTo>
                    <a:lnTo>
                      <a:pt x="131" y="306"/>
                    </a:lnTo>
                    <a:lnTo>
                      <a:pt x="163" y="306"/>
                    </a:lnTo>
                    <a:lnTo>
                      <a:pt x="163" y="306"/>
                    </a:lnTo>
                    <a:lnTo>
                      <a:pt x="165" y="306"/>
                    </a:lnTo>
                    <a:lnTo>
                      <a:pt x="165" y="303"/>
                    </a:lnTo>
                    <a:lnTo>
                      <a:pt x="165" y="303"/>
                    </a:lnTo>
                    <a:lnTo>
                      <a:pt x="165" y="303"/>
                    </a:lnTo>
                    <a:lnTo>
                      <a:pt x="165" y="301"/>
                    </a:lnTo>
                    <a:lnTo>
                      <a:pt x="163" y="301"/>
                    </a:lnTo>
                    <a:lnTo>
                      <a:pt x="163" y="301"/>
                    </a:lnTo>
                    <a:close/>
                    <a:moveTo>
                      <a:pt x="16" y="300"/>
                    </a:moveTo>
                    <a:lnTo>
                      <a:pt x="16" y="300"/>
                    </a:lnTo>
                    <a:lnTo>
                      <a:pt x="14" y="301"/>
                    </a:lnTo>
                    <a:lnTo>
                      <a:pt x="13" y="303"/>
                    </a:lnTo>
                    <a:lnTo>
                      <a:pt x="13" y="303"/>
                    </a:lnTo>
                    <a:lnTo>
                      <a:pt x="14" y="306"/>
                    </a:lnTo>
                    <a:lnTo>
                      <a:pt x="16" y="307"/>
                    </a:lnTo>
                    <a:lnTo>
                      <a:pt x="16" y="307"/>
                    </a:lnTo>
                    <a:lnTo>
                      <a:pt x="18" y="306"/>
                    </a:lnTo>
                    <a:lnTo>
                      <a:pt x="19" y="303"/>
                    </a:lnTo>
                    <a:lnTo>
                      <a:pt x="19" y="303"/>
                    </a:lnTo>
                    <a:lnTo>
                      <a:pt x="18" y="301"/>
                    </a:lnTo>
                    <a:lnTo>
                      <a:pt x="16" y="300"/>
                    </a:lnTo>
                    <a:lnTo>
                      <a:pt x="16" y="300"/>
                    </a:lnTo>
                    <a:close/>
                    <a:moveTo>
                      <a:pt x="52" y="300"/>
                    </a:moveTo>
                    <a:lnTo>
                      <a:pt x="52" y="300"/>
                    </a:lnTo>
                    <a:lnTo>
                      <a:pt x="51" y="301"/>
                    </a:lnTo>
                    <a:lnTo>
                      <a:pt x="50" y="303"/>
                    </a:lnTo>
                    <a:lnTo>
                      <a:pt x="50" y="303"/>
                    </a:lnTo>
                    <a:lnTo>
                      <a:pt x="51" y="306"/>
                    </a:lnTo>
                    <a:lnTo>
                      <a:pt x="52" y="307"/>
                    </a:lnTo>
                    <a:lnTo>
                      <a:pt x="52" y="307"/>
                    </a:lnTo>
                    <a:lnTo>
                      <a:pt x="54" y="306"/>
                    </a:lnTo>
                    <a:lnTo>
                      <a:pt x="56" y="303"/>
                    </a:lnTo>
                    <a:lnTo>
                      <a:pt x="56" y="303"/>
                    </a:lnTo>
                    <a:lnTo>
                      <a:pt x="54" y="301"/>
                    </a:lnTo>
                    <a:lnTo>
                      <a:pt x="52" y="300"/>
                    </a:lnTo>
                    <a:lnTo>
                      <a:pt x="52" y="300"/>
                    </a:lnTo>
                    <a:close/>
                    <a:moveTo>
                      <a:pt x="4" y="300"/>
                    </a:moveTo>
                    <a:lnTo>
                      <a:pt x="4" y="300"/>
                    </a:lnTo>
                    <a:lnTo>
                      <a:pt x="1" y="301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6"/>
                    </a:lnTo>
                    <a:lnTo>
                      <a:pt x="4" y="307"/>
                    </a:lnTo>
                    <a:lnTo>
                      <a:pt x="4" y="307"/>
                    </a:lnTo>
                    <a:lnTo>
                      <a:pt x="6" y="306"/>
                    </a:lnTo>
                    <a:lnTo>
                      <a:pt x="7" y="303"/>
                    </a:lnTo>
                    <a:lnTo>
                      <a:pt x="7" y="303"/>
                    </a:lnTo>
                    <a:lnTo>
                      <a:pt x="6" y="301"/>
                    </a:lnTo>
                    <a:lnTo>
                      <a:pt x="4" y="300"/>
                    </a:lnTo>
                    <a:lnTo>
                      <a:pt x="4" y="300"/>
                    </a:lnTo>
                    <a:close/>
                    <a:moveTo>
                      <a:pt x="41" y="300"/>
                    </a:moveTo>
                    <a:lnTo>
                      <a:pt x="41" y="300"/>
                    </a:lnTo>
                    <a:lnTo>
                      <a:pt x="39" y="301"/>
                    </a:lnTo>
                    <a:lnTo>
                      <a:pt x="37" y="303"/>
                    </a:lnTo>
                    <a:lnTo>
                      <a:pt x="37" y="303"/>
                    </a:lnTo>
                    <a:lnTo>
                      <a:pt x="39" y="306"/>
                    </a:lnTo>
                    <a:lnTo>
                      <a:pt x="41" y="307"/>
                    </a:lnTo>
                    <a:lnTo>
                      <a:pt x="41" y="307"/>
                    </a:lnTo>
                    <a:lnTo>
                      <a:pt x="43" y="306"/>
                    </a:lnTo>
                    <a:lnTo>
                      <a:pt x="43" y="303"/>
                    </a:lnTo>
                    <a:lnTo>
                      <a:pt x="43" y="303"/>
                    </a:lnTo>
                    <a:lnTo>
                      <a:pt x="43" y="301"/>
                    </a:lnTo>
                    <a:lnTo>
                      <a:pt x="41" y="300"/>
                    </a:lnTo>
                    <a:lnTo>
                      <a:pt x="41" y="300"/>
                    </a:lnTo>
                    <a:close/>
                    <a:moveTo>
                      <a:pt x="28" y="300"/>
                    </a:moveTo>
                    <a:lnTo>
                      <a:pt x="28" y="300"/>
                    </a:lnTo>
                    <a:lnTo>
                      <a:pt x="26" y="301"/>
                    </a:lnTo>
                    <a:lnTo>
                      <a:pt x="25" y="303"/>
                    </a:lnTo>
                    <a:lnTo>
                      <a:pt x="25" y="303"/>
                    </a:lnTo>
                    <a:lnTo>
                      <a:pt x="26" y="306"/>
                    </a:lnTo>
                    <a:lnTo>
                      <a:pt x="28" y="307"/>
                    </a:lnTo>
                    <a:lnTo>
                      <a:pt x="28" y="307"/>
                    </a:lnTo>
                    <a:lnTo>
                      <a:pt x="31" y="306"/>
                    </a:lnTo>
                    <a:lnTo>
                      <a:pt x="32" y="303"/>
                    </a:lnTo>
                    <a:lnTo>
                      <a:pt x="32" y="303"/>
                    </a:lnTo>
                    <a:lnTo>
                      <a:pt x="31" y="301"/>
                    </a:lnTo>
                    <a:lnTo>
                      <a:pt x="28" y="300"/>
                    </a:lnTo>
                    <a:lnTo>
                      <a:pt x="28" y="300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6842" tIns="8421" rIns="16842" bIns="8421" anchor="ctr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eaLnBrk="0" fontAlgn="ctr" hangingPunct="0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US" altLang="zh-CN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913025" y="2370078"/>
                <a:ext cx="360363" cy="876300"/>
              </a:xfrm>
              <a:custGeom>
                <a:avLst/>
                <a:gdLst>
                  <a:gd name="T0" fmla="*/ 226 w 227"/>
                  <a:gd name="T1" fmla="*/ 2 h 552"/>
                  <a:gd name="T2" fmla="*/ 225 w 227"/>
                  <a:gd name="T3" fmla="*/ 1 h 552"/>
                  <a:gd name="T4" fmla="*/ 3 w 227"/>
                  <a:gd name="T5" fmla="*/ 0 h 552"/>
                  <a:gd name="T6" fmla="*/ 1 w 227"/>
                  <a:gd name="T7" fmla="*/ 1 h 552"/>
                  <a:gd name="T8" fmla="*/ 0 w 227"/>
                  <a:gd name="T9" fmla="*/ 3 h 552"/>
                  <a:gd name="T10" fmla="*/ 0 w 227"/>
                  <a:gd name="T11" fmla="*/ 549 h 552"/>
                  <a:gd name="T12" fmla="*/ 1 w 227"/>
                  <a:gd name="T13" fmla="*/ 551 h 552"/>
                  <a:gd name="T14" fmla="*/ 3 w 227"/>
                  <a:gd name="T15" fmla="*/ 552 h 552"/>
                  <a:gd name="T16" fmla="*/ 224 w 227"/>
                  <a:gd name="T17" fmla="*/ 552 h 552"/>
                  <a:gd name="T18" fmla="*/ 226 w 227"/>
                  <a:gd name="T19" fmla="*/ 551 h 552"/>
                  <a:gd name="T20" fmla="*/ 227 w 227"/>
                  <a:gd name="T21" fmla="*/ 549 h 552"/>
                  <a:gd name="T22" fmla="*/ 23 w 227"/>
                  <a:gd name="T23" fmla="*/ 528 h 552"/>
                  <a:gd name="T24" fmla="*/ 203 w 227"/>
                  <a:gd name="T25" fmla="*/ 520 h 552"/>
                  <a:gd name="T26" fmla="*/ 203 w 227"/>
                  <a:gd name="T27" fmla="*/ 528 h 552"/>
                  <a:gd name="T28" fmla="*/ 20 w 227"/>
                  <a:gd name="T29" fmla="*/ 507 h 552"/>
                  <a:gd name="T30" fmla="*/ 206 w 227"/>
                  <a:gd name="T31" fmla="*/ 503 h 552"/>
                  <a:gd name="T32" fmla="*/ 203 w 227"/>
                  <a:gd name="T33" fmla="*/ 493 h 552"/>
                  <a:gd name="T34" fmla="*/ 21 w 227"/>
                  <a:gd name="T35" fmla="*/ 485 h 552"/>
                  <a:gd name="T36" fmla="*/ 207 w 227"/>
                  <a:gd name="T37" fmla="*/ 489 h 552"/>
                  <a:gd name="T38" fmla="*/ 92 w 227"/>
                  <a:gd name="T39" fmla="*/ 429 h 552"/>
                  <a:gd name="T40" fmla="*/ 109 w 227"/>
                  <a:gd name="T41" fmla="*/ 413 h 552"/>
                  <a:gd name="T42" fmla="*/ 127 w 227"/>
                  <a:gd name="T43" fmla="*/ 418 h 552"/>
                  <a:gd name="T44" fmla="*/ 134 w 227"/>
                  <a:gd name="T45" fmla="*/ 437 h 552"/>
                  <a:gd name="T46" fmla="*/ 117 w 227"/>
                  <a:gd name="T47" fmla="*/ 454 h 552"/>
                  <a:gd name="T48" fmla="*/ 98 w 227"/>
                  <a:gd name="T49" fmla="*/ 448 h 552"/>
                  <a:gd name="T50" fmla="*/ 210 w 227"/>
                  <a:gd name="T51" fmla="*/ 361 h 552"/>
                  <a:gd name="T52" fmla="*/ 23 w 227"/>
                  <a:gd name="T53" fmla="*/ 368 h 552"/>
                  <a:gd name="T54" fmla="*/ 17 w 227"/>
                  <a:gd name="T55" fmla="*/ 336 h 552"/>
                  <a:gd name="T56" fmla="*/ 203 w 227"/>
                  <a:gd name="T57" fmla="*/ 329 h 552"/>
                  <a:gd name="T58" fmla="*/ 210 w 227"/>
                  <a:gd name="T59" fmla="*/ 361 h 552"/>
                  <a:gd name="T60" fmla="*/ 203 w 227"/>
                  <a:gd name="T61" fmla="*/ 317 h 552"/>
                  <a:gd name="T62" fmla="*/ 17 w 227"/>
                  <a:gd name="T63" fmla="*/ 311 h 552"/>
                  <a:gd name="T64" fmla="*/ 23 w 227"/>
                  <a:gd name="T65" fmla="*/ 279 h 552"/>
                  <a:gd name="T66" fmla="*/ 210 w 227"/>
                  <a:gd name="T67" fmla="*/ 286 h 552"/>
                  <a:gd name="T68" fmla="*/ 206 w 227"/>
                  <a:gd name="T69" fmla="*/ 267 h 552"/>
                  <a:gd name="T70" fmla="*/ 17 w 227"/>
                  <a:gd name="T71" fmla="*/ 263 h 552"/>
                  <a:gd name="T72" fmla="*/ 20 w 227"/>
                  <a:gd name="T73" fmla="*/ 229 h 552"/>
                  <a:gd name="T74" fmla="*/ 209 w 227"/>
                  <a:gd name="T75" fmla="*/ 233 h 552"/>
                  <a:gd name="T76" fmla="*/ 208 w 227"/>
                  <a:gd name="T77" fmla="*/ 215 h 552"/>
                  <a:gd name="T78" fmla="*/ 19 w 227"/>
                  <a:gd name="T79" fmla="*/ 215 h 552"/>
                  <a:gd name="T80" fmla="*/ 19 w 227"/>
                  <a:gd name="T81" fmla="*/ 181 h 552"/>
                  <a:gd name="T82" fmla="*/ 208 w 227"/>
                  <a:gd name="T83" fmla="*/ 181 h 552"/>
                  <a:gd name="T84" fmla="*/ 209 w 227"/>
                  <a:gd name="T85" fmla="*/ 163 h 552"/>
                  <a:gd name="T86" fmla="*/ 20 w 227"/>
                  <a:gd name="T87" fmla="*/ 166 h 552"/>
                  <a:gd name="T88" fmla="*/ 17 w 227"/>
                  <a:gd name="T89" fmla="*/ 133 h 552"/>
                  <a:gd name="T90" fmla="*/ 206 w 227"/>
                  <a:gd name="T91" fmla="*/ 130 h 552"/>
                  <a:gd name="T92" fmla="*/ 210 w 227"/>
                  <a:gd name="T93" fmla="*/ 111 h 552"/>
                  <a:gd name="T94" fmla="*/ 23 w 227"/>
                  <a:gd name="T95" fmla="*/ 116 h 552"/>
                  <a:gd name="T96" fmla="*/ 17 w 227"/>
                  <a:gd name="T97" fmla="*/ 86 h 552"/>
                  <a:gd name="T98" fmla="*/ 203 w 227"/>
                  <a:gd name="T99" fmla="*/ 79 h 552"/>
                  <a:gd name="T100" fmla="*/ 210 w 227"/>
                  <a:gd name="T101" fmla="*/ 61 h 552"/>
                  <a:gd name="T102" fmla="*/ 23 w 227"/>
                  <a:gd name="T103" fmla="*/ 66 h 552"/>
                  <a:gd name="T104" fmla="*/ 17 w 227"/>
                  <a:gd name="T105" fmla="*/ 36 h 552"/>
                  <a:gd name="T106" fmla="*/ 203 w 227"/>
                  <a:gd name="T107" fmla="*/ 29 h 552"/>
                  <a:gd name="T108" fmla="*/ 210 w 227"/>
                  <a:gd name="T109" fmla="*/ 61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7" h="552">
                    <a:moveTo>
                      <a:pt x="227" y="4"/>
                    </a:moveTo>
                    <a:lnTo>
                      <a:pt x="227" y="4"/>
                    </a:lnTo>
                    <a:lnTo>
                      <a:pt x="227" y="3"/>
                    </a:lnTo>
                    <a:lnTo>
                      <a:pt x="227" y="3"/>
                    </a:lnTo>
                    <a:lnTo>
                      <a:pt x="227" y="3"/>
                    </a:lnTo>
                    <a:lnTo>
                      <a:pt x="226" y="2"/>
                    </a:lnTo>
                    <a:lnTo>
                      <a:pt x="226" y="2"/>
                    </a:lnTo>
                    <a:lnTo>
                      <a:pt x="226" y="2"/>
                    </a:lnTo>
                    <a:lnTo>
                      <a:pt x="226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24" y="1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47"/>
                    </a:lnTo>
                    <a:lnTo>
                      <a:pt x="0" y="549"/>
                    </a:lnTo>
                    <a:lnTo>
                      <a:pt x="0" y="549"/>
                    </a:lnTo>
                    <a:lnTo>
                      <a:pt x="0" y="550"/>
                    </a:lnTo>
                    <a:lnTo>
                      <a:pt x="0" y="550"/>
                    </a:lnTo>
                    <a:lnTo>
                      <a:pt x="0" y="550"/>
                    </a:lnTo>
                    <a:lnTo>
                      <a:pt x="0" y="551"/>
                    </a:lnTo>
                    <a:lnTo>
                      <a:pt x="1" y="551"/>
                    </a:lnTo>
                    <a:lnTo>
                      <a:pt x="1" y="551"/>
                    </a:lnTo>
                    <a:lnTo>
                      <a:pt x="1" y="552"/>
                    </a:lnTo>
                    <a:lnTo>
                      <a:pt x="1" y="552"/>
                    </a:lnTo>
                    <a:lnTo>
                      <a:pt x="2" y="552"/>
                    </a:lnTo>
                    <a:lnTo>
                      <a:pt x="2" y="552"/>
                    </a:lnTo>
                    <a:lnTo>
                      <a:pt x="3" y="552"/>
                    </a:lnTo>
                    <a:lnTo>
                      <a:pt x="3" y="552"/>
                    </a:lnTo>
                    <a:lnTo>
                      <a:pt x="3" y="552"/>
                    </a:lnTo>
                    <a:lnTo>
                      <a:pt x="4" y="552"/>
                    </a:lnTo>
                    <a:lnTo>
                      <a:pt x="223" y="552"/>
                    </a:lnTo>
                    <a:lnTo>
                      <a:pt x="223" y="552"/>
                    </a:lnTo>
                    <a:lnTo>
                      <a:pt x="224" y="552"/>
                    </a:lnTo>
                    <a:lnTo>
                      <a:pt x="224" y="552"/>
                    </a:lnTo>
                    <a:lnTo>
                      <a:pt x="225" y="552"/>
                    </a:lnTo>
                    <a:lnTo>
                      <a:pt x="225" y="552"/>
                    </a:lnTo>
                    <a:lnTo>
                      <a:pt x="225" y="552"/>
                    </a:lnTo>
                    <a:lnTo>
                      <a:pt x="226" y="552"/>
                    </a:lnTo>
                    <a:lnTo>
                      <a:pt x="226" y="551"/>
                    </a:lnTo>
                    <a:lnTo>
                      <a:pt x="226" y="551"/>
                    </a:lnTo>
                    <a:lnTo>
                      <a:pt x="226" y="551"/>
                    </a:lnTo>
                    <a:lnTo>
                      <a:pt x="227" y="550"/>
                    </a:lnTo>
                    <a:lnTo>
                      <a:pt x="227" y="550"/>
                    </a:lnTo>
                    <a:lnTo>
                      <a:pt x="227" y="550"/>
                    </a:lnTo>
                    <a:lnTo>
                      <a:pt x="227" y="549"/>
                    </a:lnTo>
                    <a:lnTo>
                      <a:pt x="227" y="549"/>
                    </a:lnTo>
                    <a:lnTo>
                      <a:pt x="227" y="547"/>
                    </a:lnTo>
                    <a:lnTo>
                      <a:pt x="227" y="5"/>
                    </a:lnTo>
                    <a:lnTo>
                      <a:pt x="227" y="4"/>
                    </a:lnTo>
                    <a:close/>
                    <a:moveTo>
                      <a:pt x="203" y="528"/>
                    </a:moveTo>
                    <a:lnTo>
                      <a:pt x="23" y="528"/>
                    </a:lnTo>
                    <a:lnTo>
                      <a:pt x="23" y="528"/>
                    </a:lnTo>
                    <a:lnTo>
                      <a:pt x="21" y="527"/>
                    </a:lnTo>
                    <a:lnTo>
                      <a:pt x="20" y="525"/>
                    </a:lnTo>
                    <a:lnTo>
                      <a:pt x="20" y="525"/>
                    </a:lnTo>
                    <a:lnTo>
                      <a:pt x="21" y="521"/>
                    </a:lnTo>
                    <a:lnTo>
                      <a:pt x="23" y="520"/>
                    </a:lnTo>
                    <a:lnTo>
                      <a:pt x="203" y="520"/>
                    </a:lnTo>
                    <a:lnTo>
                      <a:pt x="203" y="520"/>
                    </a:lnTo>
                    <a:lnTo>
                      <a:pt x="206" y="521"/>
                    </a:lnTo>
                    <a:lnTo>
                      <a:pt x="207" y="525"/>
                    </a:lnTo>
                    <a:lnTo>
                      <a:pt x="207" y="525"/>
                    </a:lnTo>
                    <a:lnTo>
                      <a:pt x="206" y="527"/>
                    </a:lnTo>
                    <a:lnTo>
                      <a:pt x="203" y="528"/>
                    </a:lnTo>
                    <a:lnTo>
                      <a:pt x="203" y="528"/>
                    </a:lnTo>
                    <a:close/>
                    <a:moveTo>
                      <a:pt x="203" y="511"/>
                    </a:moveTo>
                    <a:lnTo>
                      <a:pt x="23" y="511"/>
                    </a:lnTo>
                    <a:lnTo>
                      <a:pt x="23" y="511"/>
                    </a:lnTo>
                    <a:lnTo>
                      <a:pt x="21" y="509"/>
                    </a:lnTo>
                    <a:lnTo>
                      <a:pt x="20" y="507"/>
                    </a:lnTo>
                    <a:lnTo>
                      <a:pt x="20" y="507"/>
                    </a:lnTo>
                    <a:lnTo>
                      <a:pt x="21" y="503"/>
                    </a:lnTo>
                    <a:lnTo>
                      <a:pt x="23" y="502"/>
                    </a:lnTo>
                    <a:lnTo>
                      <a:pt x="203" y="502"/>
                    </a:lnTo>
                    <a:lnTo>
                      <a:pt x="203" y="502"/>
                    </a:lnTo>
                    <a:lnTo>
                      <a:pt x="206" y="503"/>
                    </a:lnTo>
                    <a:lnTo>
                      <a:pt x="207" y="507"/>
                    </a:lnTo>
                    <a:lnTo>
                      <a:pt x="207" y="507"/>
                    </a:lnTo>
                    <a:lnTo>
                      <a:pt x="206" y="509"/>
                    </a:lnTo>
                    <a:lnTo>
                      <a:pt x="203" y="511"/>
                    </a:lnTo>
                    <a:lnTo>
                      <a:pt x="203" y="511"/>
                    </a:lnTo>
                    <a:close/>
                    <a:moveTo>
                      <a:pt x="203" y="493"/>
                    </a:moveTo>
                    <a:lnTo>
                      <a:pt x="23" y="493"/>
                    </a:lnTo>
                    <a:lnTo>
                      <a:pt x="23" y="493"/>
                    </a:lnTo>
                    <a:lnTo>
                      <a:pt x="21" y="492"/>
                    </a:lnTo>
                    <a:lnTo>
                      <a:pt x="20" y="489"/>
                    </a:lnTo>
                    <a:lnTo>
                      <a:pt x="20" y="489"/>
                    </a:lnTo>
                    <a:lnTo>
                      <a:pt x="21" y="485"/>
                    </a:lnTo>
                    <a:lnTo>
                      <a:pt x="23" y="484"/>
                    </a:lnTo>
                    <a:lnTo>
                      <a:pt x="203" y="484"/>
                    </a:lnTo>
                    <a:lnTo>
                      <a:pt x="203" y="484"/>
                    </a:lnTo>
                    <a:lnTo>
                      <a:pt x="206" y="485"/>
                    </a:lnTo>
                    <a:lnTo>
                      <a:pt x="207" y="489"/>
                    </a:lnTo>
                    <a:lnTo>
                      <a:pt x="207" y="489"/>
                    </a:lnTo>
                    <a:lnTo>
                      <a:pt x="206" y="492"/>
                    </a:lnTo>
                    <a:lnTo>
                      <a:pt x="203" y="493"/>
                    </a:lnTo>
                    <a:lnTo>
                      <a:pt x="203" y="493"/>
                    </a:lnTo>
                    <a:close/>
                    <a:moveTo>
                      <a:pt x="92" y="433"/>
                    </a:moveTo>
                    <a:lnTo>
                      <a:pt x="92" y="433"/>
                    </a:lnTo>
                    <a:lnTo>
                      <a:pt x="92" y="429"/>
                    </a:lnTo>
                    <a:lnTo>
                      <a:pt x="94" y="425"/>
                    </a:lnTo>
                    <a:lnTo>
                      <a:pt x="96" y="421"/>
                    </a:lnTo>
                    <a:lnTo>
                      <a:pt x="98" y="418"/>
                    </a:lnTo>
                    <a:lnTo>
                      <a:pt x="101" y="415"/>
                    </a:lnTo>
                    <a:lnTo>
                      <a:pt x="105" y="414"/>
                    </a:lnTo>
                    <a:lnTo>
                      <a:pt x="109" y="413"/>
                    </a:lnTo>
                    <a:lnTo>
                      <a:pt x="113" y="412"/>
                    </a:lnTo>
                    <a:lnTo>
                      <a:pt x="113" y="412"/>
                    </a:lnTo>
                    <a:lnTo>
                      <a:pt x="117" y="413"/>
                    </a:lnTo>
                    <a:lnTo>
                      <a:pt x="122" y="414"/>
                    </a:lnTo>
                    <a:lnTo>
                      <a:pt x="125" y="415"/>
                    </a:lnTo>
                    <a:lnTo>
                      <a:pt x="127" y="418"/>
                    </a:lnTo>
                    <a:lnTo>
                      <a:pt x="131" y="421"/>
                    </a:lnTo>
                    <a:lnTo>
                      <a:pt x="132" y="425"/>
                    </a:lnTo>
                    <a:lnTo>
                      <a:pt x="134" y="429"/>
                    </a:lnTo>
                    <a:lnTo>
                      <a:pt x="134" y="433"/>
                    </a:lnTo>
                    <a:lnTo>
                      <a:pt x="134" y="433"/>
                    </a:lnTo>
                    <a:lnTo>
                      <a:pt x="134" y="437"/>
                    </a:lnTo>
                    <a:lnTo>
                      <a:pt x="132" y="441"/>
                    </a:lnTo>
                    <a:lnTo>
                      <a:pt x="131" y="444"/>
                    </a:lnTo>
                    <a:lnTo>
                      <a:pt x="127" y="448"/>
                    </a:lnTo>
                    <a:lnTo>
                      <a:pt x="125" y="450"/>
                    </a:lnTo>
                    <a:lnTo>
                      <a:pt x="122" y="452"/>
                    </a:lnTo>
                    <a:lnTo>
                      <a:pt x="117" y="454"/>
                    </a:lnTo>
                    <a:lnTo>
                      <a:pt x="113" y="454"/>
                    </a:lnTo>
                    <a:lnTo>
                      <a:pt x="113" y="454"/>
                    </a:lnTo>
                    <a:lnTo>
                      <a:pt x="109" y="454"/>
                    </a:lnTo>
                    <a:lnTo>
                      <a:pt x="105" y="452"/>
                    </a:lnTo>
                    <a:lnTo>
                      <a:pt x="101" y="450"/>
                    </a:lnTo>
                    <a:lnTo>
                      <a:pt x="98" y="448"/>
                    </a:lnTo>
                    <a:lnTo>
                      <a:pt x="96" y="444"/>
                    </a:lnTo>
                    <a:lnTo>
                      <a:pt x="94" y="441"/>
                    </a:lnTo>
                    <a:lnTo>
                      <a:pt x="92" y="437"/>
                    </a:lnTo>
                    <a:lnTo>
                      <a:pt x="92" y="433"/>
                    </a:lnTo>
                    <a:lnTo>
                      <a:pt x="92" y="433"/>
                    </a:lnTo>
                    <a:close/>
                    <a:moveTo>
                      <a:pt x="210" y="361"/>
                    </a:moveTo>
                    <a:lnTo>
                      <a:pt x="210" y="361"/>
                    </a:lnTo>
                    <a:lnTo>
                      <a:pt x="209" y="363"/>
                    </a:lnTo>
                    <a:lnTo>
                      <a:pt x="208" y="365"/>
                    </a:lnTo>
                    <a:lnTo>
                      <a:pt x="206" y="366"/>
                    </a:lnTo>
                    <a:lnTo>
                      <a:pt x="203" y="368"/>
                    </a:lnTo>
                    <a:lnTo>
                      <a:pt x="23" y="368"/>
                    </a:lnTo>
                    <a:lnTo>
                      <a:pt x="23" y="368"/>
                    </a:lnTo>
                    <a:lnTo>
                      <a:pt x="20" y="366"/>
                    </a:lnTo>
                    <a:lnTo>
                      <a:pt x="19" y="365"/>
                    </a:lnTo>
                    <a:lnTo>
                      <a:pt x="17" y="363"/>
                    </a:lnTo>
                    <a:lnTo>
                      <a:pt x="17" y="361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7" y="334"/>
                    </a:lnTo>
                    <a:lnTo>
                      <a:pt x="19" y="331"/>
                    </a:lnTo>
                    <a:lnTo>
                      <a:pt x="20" y="330"/>
                    </a:lnTo>
                    <a:lnTo>
                      <a:pt x="23" y="329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6" y="330"/>
                    </a:lnTo>
                    <a:lnTo>
                      <a:pt x="208" y="331"/>
                    </a:lnTo>
                    <a:lnTo>
                      <a:pt x="209" y="334"/>
                    </a:lnTo>
                    <a:lnTo>
                      <a:pt x="210" y="336"/>
                    </a:lnTo>
                    <a:lnTo>
                      <a:pt x="210" y="361"/>
                    </a:lnTo>
                    <a:close/>
                    <a:moveTo>
                      <a:pt x="210" y="311"/>
                    </a:moveTo>
                    <a:lnTo>
                      <a:pt x="210" y="311"/>
                    </a:lnTo>
                    <a:lnTo>
                      <a:pt x="209" y="313"/>
                    </a:lnTo>
                    <a:lnTo>
                      <a:pt x="208" y="315"/>
                    </a:lnTo>
                    <a:lnTo>
                      <a:pt x="206" y="317"/>
                    </a:lnTo>
                    <a:lnTo>
                      <a:pt x="203" y="317"/>
                    </a:lnTo>
                    <a:lnTo>
                      <a:pt x="23" y="317"/>
                    </a:lnTo>
                    <a:lnTo>
                      <a:pt x="23" y="317"/>
                    </a:lnTo>
                    <a:lnTo>
                      <a:pt x="20" y="317"/>
                    </a:lnTo>
                    <a:lnTo>
                      <a:pt x="19" y="315"/>
                    </a:lnTo>
                    <a:lnTo>
                      <a:pt x="17" y="313"/>
                    </a:lnTo>
                    <a:lnTo>
                      <a:pt x="17" y="311"/>
                    </a:lnTo>
                    <a:lnTo>
                      <a:pt x="17" y="286"/>
                    </a:lnTo>
                    <a:lnTo>
                      <a:pt x="17" y="286"/>
                    </a:lnTo>
                    <a:lnTo>
                      <a:pt x="17" y="284"/>
                    </a:lnTo>
                    <a:lnTo>
                      <a:pt x="19" y="282"/>
                    </a:lnTo>
                    <a:lnTo>
                      <a:pt x="20" y="280"/>
                    </a:lnTo>
                    <a:lnTo>
                      <a:pt x="23" y="279"/>
                    </a:lnTo>
                    <a:lnTo>
                      <a:pt x="203" y="279"/>
                    </a:lnTo>
                    <a:lnTo>
                      <a:pt x="203" y="279"/>
                    </a:lnTo>
                    <a:lnTo>
                      <a:pt x="206" y="280"/>
                    </a:lnTo>
                    <a:lnTo>
                      <a:pt x="208" y="282"/>
                    </a:lnTo>
                    <a:lnTo>
                      <a:pt x="209" y="284"/>
                    </a:lnTo>
                    <a:lnTo>
                      <a:pt x="210" y="286"/>
                    </a:lnTo>
                    <a:lnTo>
                      <a:pt x="210" y="311"/>
                    </a:lnTo>
                    <a:close/>
                    <a:moveTo>
                      <a:pt x="210" y="260"/>
                    </a:moveTo>
                    <a:lnTo>
                      <a:pt x="210" y="260"/>
                    </a:lnTo>
                    <a:lnTo>
                      <a:pt x="209" y="263"/>
                    </a:lnTo>
                    <a:lnTo>
                      <a:pt x="208" y="265"/>
                    </a:lnTo>
                    <a:lnTo>
                      <a:pt x="206" y="267"/>
                    </a:lnTo>
                    <a:lnTo>
                      <a:pt x="203" y="267"/>
                    </a:lnTo>
                    <a:lnTo>
                      <a:pt x="23" y="267"/>
                    </a:lnTo>
                    <a:lnTo>
                      <a:pt x="23" y="267"/>
                    </a:lnTo>
                    <a:lnTo>
                      <a:pt x="20" y="267"/>
                    </a:lnTo>
                    <a:lnTo>
                      <a:pt x="19" y="265"/>
                    </a:lnTo>
                    <a:lnTo>
                      <a:pt x="17" y="263"/>
                    </a:lnTo>
                    <a:lnTo>
                      <a:pt x="17" y="260"/>
                    </a:lnTo>
                    <a:lnTo>
                      <a:pt x="17" y="236"/>
                    </a:lnTo>
                    <a:lnTo>
                      <a:pt x="17" y="236"/>
                    </a:lnTo>
                    <a:lnTo>
                      <a:pt x="17" y="233"/>
                    </a:lnTo>
                    <a:lnTo>
                      <a:pt x="19" y="232"/>
                    </a:lnTo>
                    <a:lnTo>
                      <a:pt x="20" y="229"/>
                    </a:lnTo>
                    <a:lnTo>
                      <a:pt x="23" y="229"/>
                    </a:lnTo>
                    <a:lnTo>
                      <a:pt x="203" y="229"/>
                    </a:lnTo>
                    <a:lnTo>
                      <a:pt x="203" y="229"/>
                    </a:lnTo>
                    <a:lnTo>
                      <a:pt x="206" y="229"/>
                    </a:lnTo>
                    <a:lnTo>
                      <a:pt x="208" y="232"/>
                    </a:lnTo>
                    <a:lnTo>
                      <a:pt x="209" y="233"/>
                    </a:lnTo>
                    <a:lnTo>
                      <a:pt x="210" y="236"/>
                    </a:lnTo>
                    <a:lnTo>
                      <a:pt x="210" y="260"/>
                    </a:lnTo>
                    <a:close/>
                    <a:moveTo>
                      <a:pt x="210" y="210"/>
                    </a:moveTo>
                    <a:lnTo>
                      <a:pt x="210" y="210"/>
                    </a:lnTo>
                    <a:lnTo>
                      <a:pt x="209" y="212"/>
                    </a:lnTo>
                    <a:lnTo>
                      <a:pt x="208" y="215"/>
                    </a:lnTo>
                    <a:lnTo>
                      <a:pt x="206" y="216"/>
                    </a:lnTo>
                    <a:lnTo>
                      <a:pt x="203" y="217"/>
                    </a:lnTo>
                    <a:lnTo>
                      <a:pt x="23" y="217"/>
                    </a:lnTo>
                    <a:lnTo>
                      <a:pt x="23" y="217"/>
                    </a:lnTo>
                    <a:lnTo>
                      <a:pt x="20" y="216"/>
                    </a:lnTo>
                    <a:lnTo>
                      <a:pt x="19" y="215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7" y="183"/>
                    </a:lnTo>
                    <a:lnTo>
                      <a:pt x="19" y="181"/>
                    </a:lnTo>
                    <a:lnTo>
                      <a:pt x="20" y="180"/>
                    </a:lnTo>
                    <a:lnTo>
                      <a:pt x="23" y="180"/>
                    </a:lnTo>
                    <a:lnTo>
                      <a:pt x="203" y="180"/>
                    </a:lnTo>
                    <a:lnTo>
                      <a:pt x="203" y="180"/>
                    </a:lnTo>
                    <a:lnTo>
                      <a:pt x="206" y="180"/>
                    </a:lnTo>
                    <a:lnTo>
                      <a:pt x="208" y="181"/>
                    </a:lnTo>
                    <a:lnTo>
                      <a:pt x="209" y="183"/>
                    </a:lnTo>
                    <a:lnTo>
                      <a:pt x="210" y="185"/>
                    </a:lnTo>
                    <a:lnTo>
                      <a:pt x="210" y="210"/>
                    </a:lnTo>
                    <a:close/>
                    <a:moveTo>
                      <a:pt x="210" y="160"/>
                    </a:moveTo>
                    <a:lnTo>
                      <a:pt x="210" y="160"/>
                    </a:lnTo>
                    <a:lnTo>
                      <a:pt x="209" y="163"/>
                    </a:lnTo>
                    <a:lnTo>
                      <a:pt x="208" y="165"/>
                    </a:lnTo>
                    <a:lnTo>
                      <a:pt x="206" y="166"/>
                    </a:lnTo>
                    <a:lnTo>
                      <a:pt x="203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20" y="166"/>
                    </a:lnTo>
                    <a:lnTo>
                      <a:pt x="19" y="165"/>
                    </a:lnTo>
                    <a:lnTo>
                      <a:pt x="17" y="163"/>
                    </a:lnTo>
                    <a:lnTo>
                      <a:pt x="17" y="160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7" y="133"/>
                    </a:lnTo>
                    <a:lnTo>
                      <a:pt x="19" y="131"/>
                    </a:lnTo>
                    <a:lnTo>
                      <a:pt x="20" y="130"/>
                    </a:lnTo>
                    <a:lnTo>
                      <a:pt x="23" y="130"/>
                    </a:lnTo>
                    <a:lnTo>
                      <a:pt x="203" y="130"/>
                    </a:lnTo>
                    <a:lnTo>
                      <a:pt x="203" y="130"/>
                    </a:lnTo>
                    <a:lnTo>
                      <a:pt x="206" y="130"/>
                    </a:lnTo>
                    <a:lnTo>
                      <a:pt x="208" y="131"/>
                    </a:lnTo>
                    <a:lnTo>
                      <a:pt x="209" y="133"/>
                    </a:lnTo>
                    <a:lnTo>
                      <a:pt x="210" y="136"/>
                    </a:lnTo>
                    <a:lnTo>
                      <a:pt x="210" y="160"/>
                    </a:lnTo>
                    <a:close/>
                    <a:moveTo>
                      <a:pt x="210" y="111"/>
                    </a:moveTo>
                    <a:lnTo>
                      <a:pt x="210" y="111"/>
                    </a:lnTo>
                    <a:lnTo>
                      <a:pt x="209" y="113"/>
                    </a:lnTo>
                    <a:lnTo>
                      <a:pt x="208" y="115"/>
                    </a:lnTo>
                    <a:lnTo>
                      <a:pt x="206" y="116"/>
                    </a:lnTo>
                    <a:lnTo>
                      <a:pt x="203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0" y="116"/>
                    </a:lnTo>
                    <a:lnTo>
                      <a:pt x="19" y="115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3"/>
                    </a:lnTo>
                    <a:lnTo>
                      <a:pt x="19" y="81"/>
                    </a:lnTo>
                    <a:lnTo>
                      <a:pt x="20" y="80"/>
                    </a:lnTo>
                    <a:lnTo>
                      <a:pt x="23" y="79"/>
                    </a:lnTo>
                    <a:lnTo>
                      <a:pt x="203" y="79"/>
                    </a:lnTo>
                    <a:lnTo>
                      <a:pt x="203" y="79"/>
                    </a:lnTo>
                    <a:lnTo>
                      <a:pt x="206" y="80"/>
                    </a:lnTo>
                    <a:lnTo>
                      <a:pt x="208" y="81"/>
                    </a:lnTo>
                    <a:lnTo>
                      <a:pt x="209" y="83"/>
                    </a:lnTo>
                    <a:lnTo>
                      <a:pt x="210" y="86"/>
                    </a:lnTo>
                    <a:lnTo>
                      <a:pt x="210" y="111"/>
                    </a:lnTo>
                    <a:close/>
                    <a:moveTo>
                      <a:pt x="210" y="61"/>
                    </a:moveTo>
                    <a:lnTo>
                      <a:pt x="210" y="61"/>
                    </a:lnTo>
                    <a:lnTo>
                      <a:pt x="209" y="63"/>
                    </a:lnTo>
                    <a:lnTo>
                      <a:pt x="208" y="65"/>
                    </a:lnTo>
                    <a:lnTo>
                      <a:pt x="206" y="66"/>
                    </a:lnTo>
                    <a:lnTo>
                      <a:pt x="203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0" y="66"/>
                    </a:lnTo>
                    <a:lnTo>
                      <a:pt x="19" y="65"/>
                    </a:lnTo>
                    <a:lnTo>
                      <a:pt x="17" y="63"/>
                    </a:lnTo>
                    <a:lnTo>
                      <a:pt x="17" y="61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03" y="29"/>
                    </a:lnTo>
                    <a:lnTo>
                      <a:pt x="203" y="29"/>
                    </a:lnTo>
                    <a:lnTo>
                      <a:pt x="206" y="30"/>
                    </a:lnTo>
                    <a:lnTo>
                      <a:pt x="208" y="31"/>
                    </a:lnTo>
                    <a:lnTo>
                      <a:pt x="209" y="34"/>
                    </a:lnTo>
                    <a:lnTo>
                      <a:pt x="210" y="36"/>
                    </a:lnTo>
                    <a:lnTo>
                      <a:pt x="210" y="61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6842" tIns="8421" rIns="16842" bIns="8421" anchor="ctr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eaLnBrk="0" fontAlgn="ctr" hangingPunct="0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US" altLang="zh-CN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 flipH="1">
              <a:off x="1632859" y="3007504"/>
              <a:ext cx="0" cy="45736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1632859" y="3620501"/>
              <a:ext cx="0" cy="45736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325717392"/>
            <p:cNvSpPr>
              <a:spLocks/>
            </p:cNvSpPr>
            <p:nvPr/>
          </p:nvSpPr>
          <p:spPr bwMode="auto">
            <a:xfrm>
              <a:off x="1143516" y="3312550"/>
              <a:ext cx="964387" cy="417588"/>
            </a:xfrm>
            <a:custGeom>
              <a:avLst/>
              <a:gdLst>
                <a:gd name="T0" fmla="*/ 99 w 574"/>
                <a:gd name="T1" fmla="*/ 300 h 395"/>
                <a:gd name="T2" fmla="*/ 71 w 574"/>
                <a:gd name="T3" fmla="*/ 277 h 395"/>
                <a:gd name="T4" fmla="*/ 57 w 574"/>
                <a:gd name="T5" fmla="*/ 251 h 395"/>
                <a:gd name="T6" fmla="*/ 54 w 574"/>
                <a:gd name="T7" fmla="*/ 222 h 395"/>
                <a:gd name="T8" fmla="*/ 61 w 574"/>
                <a:gd name="T9" fmla="*/ 208 h 395"/>
                <a:gd name="T10" fmla="*/ 42 w 574"/>
                <a:gd name="T11" fmla="*/ 201 h 395"/>
                <a:gd name="T12" fmla="*/ 19 w 574"/>
                <a:gd name="T13" fmla="*/ 185 h 395"/>
                <a:gd name="T14" fmla="*/ 5 w 574"/>
                <a:gd name="T15" fmla="*/ 163 h 395"/>
                <a:gd name="T16" fmla="*/ 0 w 574"/>
                <a:gd name="T17" fmla="*/ 137 h 395"/>
                <a:gd name="T18" fmla="*/ 12 w 574"/>
                <a:gd name="T19" fmla="*/ 109 h 395"/>
                <a:gd name="T20" fmla="*/ 35 w 574"/>
                <a:gd name="T21" fmla="*/ 88 h 395"/>
                <a:gd name="T22" fmla="*/ 68 w 574"/>
                <a:gd name="T23" fmla="*/ 76 h 395"/>
                <a:gd name="T24" fmla="*/ 97 w 574"/>
                <a:gd name="T25" fmla="*/ 76 h 395"/>
                <a:gd name="T26" fmla="*/ 97 w 574"/>
                <a:gd name="T27" fmla="*/ 69 h 395"/>
                <a:gd name="T28" fmla="*/ 97 w 574"/>
                <a:gd name="T29" fmla="*/ 57 h 395"/>
                <a:gd name="T30" fmla="*/ 106 w 574"/>
                <a:gd name="T31" fmla="*/ 36 h 395"/>
                <a:gd name="T32" fmla="*/ 130 w 574"/>
                <a:gd name="T33" fmla="*/ 19 h 395"/>
                <a:gd name="T34" fmla="*/ 161 w 574"/>
                <a:gd name="T35" fmla="*/ 12 h 395"/>
                <a:gd name="T36" fmla="*/ 187 w 574"/>
                <a:gd name="T37" fmla="*/ 12 h 395"/>
                <a:gd name="T38" fmla="*/ 203 w 574"/>
                <a:gd name="T39" fmla="*/ 15 h 395"/>
                <a:gd name="T40" fmla="*/ 217 w 574"/>
                <a:gd name="T41" fmla="*/ 22 h 395"/>
                <a:gd name="T42" fmla="*/ 231 w 574"/>
                <a:gd name="T43" fmla="*/ 29 h 395"/>
                <a:gd name="T44" fmla="*/ 238 w 574"/>
                <a:gd name="T45" fmla="*/ 24 h 395"/>
                <a:gd name="T46" fmla="*/ 262 w 574"/>
                <a:gd name="T47" fmla="*/ 12 h 395"/>
                <a:gd name="T48" fmla="*/ 290 w 574"/>
                <a:gd name="T49" fmla="*/ 3 h 395"/>
                <a:gd name="T50" fmla="*/ 321 w 574"/>
                <a:gd name="T51" fmla="*/ 0 h 395"/>
                <a:gd name="T52" fmla="*/ 361 w 574"/>
                <a:gd name="T53" fmla="*/ 3 h 395"/>
                <a:gd name="T54" fmla="*/ 394 w 574"/>
                <a:gd name="T55" fmla="*/ 15 h 395"/>
                <a:gd name="T56" fmla="*/ 420 w 574"/>
                <a:gd name="T57" fmla="*/ 33 h 395"/>
                <a:gd name="T58" fmla="*/ 439 w 574"/>
                <a:gd name="T59" fmla="*/ 52 h 395"/>
                <a:gd name="T60" fmla="*/ 461 w 574"/>
                <a:gd name="T61" fmla="*/ 55 h 395"/>
                <a:gd name="T62" fmla="*/ 482 w 574"/>
                <a:gd name="T63" fmla="*/ 62 h 395"/>
                <a:gd name="T64" fmla="*/ 498 w 574"/>
                <a:gd name="T65" fmla="*/ 78 h 395"/>
                <a:gd name="T66" fmla="*/ 505 w 574"/>
                <a:gd name="T67" fmla="*/ 92 h 395"/>
                <a:gd name="T68" fmla="*/ 510 w 574"/>
                <a:gd name="T69" fmla="*/ 104 h 395"/>
                <a:gd name="T70" fmla="*/ 531 w 574"/>
                <a:gd name="T71" fmla="*/ 111 h 395"/>
                <a:gd name="T72" fmla="*/ 553 w 574"/>
                <a:gd name="T73" fmla="*/ 126 h 395"/>
                <a:gd name="T74" fmla="*/ 572 w 574"/>
                <a:gd name="T75" fmla="*/ 152 h 395"/>
                <a:gd name="T76" fmla="*/ 574 w 574"/>
                <a:gd name="T77" fmla="*/ 180 h 395"/>
                <a:gd name="T78" fmla="*/ 560 w 574"/>
                <a:gd name="T79" fmla="*/ 206 h 395"/>
                <a:gd name="T80" fmla="*/ 541 w 574"/>
                <a:gd name="T81" fmla="*/ 220 h 395"/>
                <a:gd name="T82" fmla="*/ 524 w 574"/>
                <a:gd name="T83" fmla="*/ 227 h 395"/>
                <a:gd name="T84" fmla="*/ 534 w 574"/>
                <a:gd name="T85" fmla="*/ 234 h 395"/>
                <a:gd name="T86" fmla="*/ 543 w 574"/>
                <a:gd name="T87" fmla="*/ 246 h 395"/>
                <a:gd name="T88" fmla="*/ 550 w 574"/>
                <a:gd name="T89" fmla="*/ 258 h 395"/>
                <a:gd name="T90" fmla="*/ 546 w 574"/>
                <a:gd name="T91" fmla="*/ 286 h 395"/>
                <a:gd name="T92" fmla="*/ 524 w 574"/>
                <a:gd name="T93" fmla="*/ 315 h 395"/>
                <a:gd name="T94" fmla="*/ 489 w 574"/>
                <a:gd name="T95" fmla="*/ 336 h 395"/>
                <a:gd name="T96" fmla="*/ 451 w 574"/>
                <a:gd name="T97" fmla="*/ 345 h 395"/>
                <a:gd name="T98" fmla="*/ 427 w 574"/>
                <a:gd name="T99" fmla="*/ 348 h 395"/>
                <a:gd name="T100" fmla="*/ 404 w 574"/>
                <a:gd name="T101" fmla="*/ 345 h 395"/>
                <a:gd name="T102" fmla="*/ 385 w 574"/>
                <a:gd name="T103" fmla="*/ 343 h 395"/>
                <a:gd name="T104" fmla="*/ 364 w 574"/>
                <a:gd name="T105" fmla="*/ 364 h 395"/>
                <a:gd name="T106" fmla="*/ 335 w 574"/>
                <a:gd name="T107" fmla="*/ 378 h 395"/>
                <a:gd name="T108" fmla="*/ 302 w 574"/>
                <a:gd name="T109" fmla="*/ 390 h 395"/>
                <a:gd name="T110" fmla="*/ 250 w 574"/>
                <a:gd name="T111" fmla="*/ 395 h 395"/>
                <a:gd name="T112" fmla="*/ 189 w 574"/>
                <a:gd name="T113" fmla="*/ 383 h 395"/>
                <a:gd name="T114" fmla="*/ 142 w 574"/>
                <a:gd name="T115" fmla="*/ 352 h 395"/>
                <a:gd name="T116" fmla="*/ 118 w 574"/>
                <a:gd name="T117" fmla="*/ 312 h 3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95"/>
                <a:gd name="T179" fmla="*/ 574 w 574"/>
                <a:gd name="T180" fmla="*/ 395 h 3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95">
                  <a:moveTo>
                    <a:pt x="118" y="312"/>
                  </a:moveTo>
                  <a:lnTo>
                    <a:pt x="118" y="310"/>
                  </a:lnTo>
                  <a:lnTo>
                    <a:pt x="116" y="310"/>
                  </a:lnTo>
                  <a:lnTo>
                    <a:pt x="113" y="307"/>
                  </a:lnTo>
                  <a:lnTo>
                    <a:pt x="109" y="305"/>
                  </a:lnTo>
                  <a:lnTo>
                    <a:pt x="104" y="303"/>
                  </a:lnTo>
                  <a:lnTo>
                    <a:pt x="99" y="300"/>
                  </a:lnTo>
                  <a:lnTo>
                    <a:pt x="97" y="298"/>
                  </a:lnTo>
                  <a:lnTo>
                    <a:pt x="92" y="296"/>
                  </a:lnTo>
                  <a:lnTo>
                    <a:pt x="90" y="293"/>
                  </a:lnTo>
                  <a:lnTo>
                    <a:pt x="85" y="291"/>
                  </a:lnTo>
                  <a:lnTo>
                    <a:pt x="83" y="289"/>
                  </a:lnTo>
                  <a:lnTo>
                    <a:pt x="80" y="286"/>
                  </a:lnTo>
                  <a:lnTo>
                    <a:pt x="78" y="284"/>
                  </a:lnTo>
                  <a:lnTo>
                    <a:pt x="73" y="282"/>
                  </a:lnTo>
                  <a:lnTo>
                    <a:pt x="71" y="277"/>
                  </a:lnTo>
                  <a:lnTo>
                    <a:pt x="68" y="274"/>
                  </a:lnTo>
                  <a:lnTo>
                    <a:pt x="66" y="272"/>
                  </a:lnTo>
                  <a:lnTo>
                    <a:pt x="64" y="270"/>
                  </a:lnTo>
                  <a:lnTo>
                    <a:pt x="64" y="265"/>
                  </a:lnTo>
                  <a:lnTo>
                    <a:pt x="61" y="263"/>
                  </a:lnTo>
                  <a:lnTo>
                    <a:pt x="59" y="260"/>
                  </a:lnTo>
                  <a:lnTo>
                    <a:pt x="59" y="256"/>
                  </a:lnTo>
                  <a:lnTo>
                    <a:pt x="57" y="253"/>
                  </a:lnTo>
                  <a:lnTo>
                    <a:pt x="57" y="251"/>
                  </a:lnTo>
                  <a:lnTo>
                    <a:pt x="54" y="246"/>
                  </a:lnTo>
                  <a:lnTo>
                    <a:pt x="54" y="244"/>
                  </a:lnTo>
                  <a:lnTo>
                    <a:pt x="54" y="241"/>
                  </a:lnTo>
                  <a:lnTo>
                    <a:pt x="54" y="237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4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7" y="218"/>
                  </a:lnTo>
                  <a:lnTo>
                    <a:pt x="57" y="215"/>
                  </a:lnTo>
                  <a:lnTo>
                    <a:pt x="59" y="213"/>
                  </a:lnTo>
                  <a:lnTo>
                    <a:pt x="59" y="211"/>
                  </a:lnTo>
                  <a:lnTo>
                    <a:pt x="61" y="208"/>
                  </a:lnTo>
                  <a:lnTo>
                    <a:pt x="61" y="206"/>
                  </a:lnTo>
                  <a:lnTo>
                    <a:pt x="57" y="206"/>
                  </a:lnTo>
                  <a:lnTo>
                    <a:pt x="54" y="206"/>
                  </a:lnTo>
                  <a:lnTo>
                    <a:pt x="50" y="204"/>
                  </a:lnTo>
                  <a:lnTo>
                    <a:pt x="47" y="204"/>
                  </a:lnTo>
                  <a:lnTo>
                    <a:pt x="45" y="201"/>
                  </a:lnTo>
                  <a:lnTo>
                    <a:pt x="42" y="201"/>
                  </a:lnTo>
                  <a:lnTo>
                    <a:pt x="38" y="199"/>
                  </a:lnTo>
                  <a:lnTo>
                    <a:pt x="35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28" y="192"/>
                  </a:lnTo>
                  <a:lnTo>
                    <a:pt x="26" y="189"/>
                  </a:lnTo>
                  <a:lnTo>
                    <a:pt x="24" y="189"/>
                  </a:lnTo>
                  <a:lnTo>
                    <a:pt x="21" y="187"/>
                  </a:lnTo>
                  <a:lnTo>
                    <a:pt x="19" y="185"/>
                  </a:lnTo>
                  <a:lnTo>
                    <a:pt x="16" y="182"/>
                  </a:lnTo>
                  <a:lnTo>
                    <a:pt x="14" y="180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9" y="173"/>
                  </a:lnTo>
                  <a:lnTo>
                    <a:pt x="7" y="170"/>
                  </a:lnTo>
                  <a:lnTo>
                    <a:pt x="7" y="168"/>
                  </a:lnTo>
                  <a:lnTo>
                    <a:pt x="5" y="166"/>
                  </a:lnTo>
                  <a:lnTo>
                    <a:pt x="5" y="163"/>
                  </a:lnTo>
                  <a:lnTo>
                    <a:pt x="2" y="161"/>
                  </a:lnTo>
                  <a:lnTo>
                    <a:pt x="2" y="156"/>
                  </a:lnTo>
                  <a:lnTo>
                    <a:pt x="2" y="154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2" y="123"/>
                  </a:lnTo>
                  <a:lnTo>
                    <a:pt x="5" y="121"/>
                  </a:lnTo>
                  <a:lnTo>
                    <a:pt x="5" y="116"/>
                  </a:lnTo>
                  <a:lnTo>
                    <a:pt x="7" y="114"/>
                  </a:lnTo>
                  <a:lnTo>
                    <a:pt x="9" y="111"/>
                  </a:lnTo>
                  <a:lnTo>
                    <a:pt x="12" y="109"/>
                  </a:lnTo>
                  <a:lnTo>
                    <a:pt x="14" y="107"/>
                  </a:lnTo>
                  <a:lnTo>
                    <a:pt x="16" y="102"/>
                  </a:lnTo>
                  <a:lnTo>
                    <a:pt x="19" y="100"/>
                  </a:lnTo>
                  <a:lnTo>
                    <a:pt x="21" y="97"/>
                  </a:lnTo>
                  <a:lnTo>
                    <a:pt x="24" y="95"/>
                  </a:lnTo>
                  <a:lnTo>
                    <a:pt x="26" y="92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5" y="88"/>
                  </a:lnTo>
                  <a:lnTo>
                    <a:pt x="38" y="85"/>
                  </a:lnTo>
                  <a:lnTo>
                    <a:pt x="42" y="83"/>
                  </a:lnTo>
                  <a:lnTo>
                    <a:pt x="45" y="83"/>
                  </a:lnTo>
                  <a:lnTo>
                    <a:pt x="50" y="81"/>
                  </a:lnTo>
                  <a:lnTo>
                    <a:pt x="52" y="81"/>
                  </a:lnTo>
                  <a:lnTo>
                    <a:pt x="57" y="78"/>
                  </a:lnTo>
                  <a:lnTo>
                    <a:pt x="61" y="78"/>
                  </a:lnTo>
                  <a:lnTo>
                    <a:pt x="64" y="76"/>
                  </a:lnTo>
                  <a:lnTo>
                    <a:pt x="68" y="76"/>
                  </a:lnTo>
                  <a:lnTo>
                    <a:pt x="73" y="76"/>
                  </a:lnTo>
                  <a:lnTo>
                    <a:pt x="78" y="76"/>
                  </a:lnTo>
                  <a:lnTo>
                    <a:pt x="83" y="76"/>
                  </a:lnTo>
                  <a:lnTo>
                    <a:pt x="85" y="76"/>
                  </a:lnTo>
                  <a:lnTo>
                    <a:pt x="87" y="76"/>
                  </a:lnTo>
                  <a:lnTo>
                    <a:pt x="90" y="76"/>
                  </a:lnTo>
                  <a:lnTo>
                    <a:pt x="92" y="76"/>
                  </a:lnTo>
                  <a:lnTo>
                    <a:pt x="94" y="76"/>
                  </a:lnTo>
                  <a:lnTo>
                    <a:pt x="97" y="76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97" y="69"/>
                  </a:lnTo>
                  <a:lnTo>
                    <a:pt x="97" y="66"/>
                  </a:lnTo>
                  <a:lnTo>
                    <a:pt x="97" y="64"/>
                  </a:lnTo>
                  <a:lnTo>
                    <a:pt x="97" y="62"/>
                  </a:lnTo>
                  <a:lnTo>
                    <a:pt x="97" y="59"/>
                  </a:lnTo>
                  <a:lnTo>
                    <a:pt x="97" y="57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101" y="45"/>
                  </a:lnTo>
                  <a:lnTo>
                    <a:pt x="101" y="43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6"/>
                  </a:lnTo>
                  <a:lnTo>
                    <a:pt x="109" y="33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4"/>
                  </a:lnTo>
                  <a:lnTo>
                    <a:pt x="123" y="24"/>
                  </a:lnTo>
                  <a:lnTo>
                    <a:pt x="125" y="22"/>
                  </a:lnTo>
                  <a:lnTo>
                    <a:pt x="130" y="19"/>
                  </a:lnTo>
                  <a:lnTo>
                    <a:pt x="132" y="19"/>
                  </a:lnTo>
                  <a:lnTo>
                    <a:pt x="135" y="17"/>
                  </a:lnTo>
                  <a:lnTo>
                    <a:pt x="139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9" y="15"/>
                  </a:lnTo>
                  <a:lnTo>
                    <a:pt x="153" y="12"/>
                  </a:lnTo>
                  <a:lnTo>
                    <a:pt x="156" y="12"/>
                  </a:lnTo>
                  <a:lnTo>
                    <a:pt x="161" y="12"/>
                  </a:lnTo>
                  <a:lnTo>
                    <a:pt x="163" y="12"/>
                  </a:lnTo>
                  <a:lnTo>
                    <a:pt x="168" y="12"/>
                  </a:lnTo>
                  <a:lnTo>
                    <a:pt x="172" y="12"/>
                  </a:lnTo>
                  <a:lnTo>
                    <a:pt x="175" y="12"/>
                  </a:lnTo>
                  <a:lnTo>
                    <a:pt x="177" y="12"/>
                  </a:lnTo>
                  <a:lnTo>
                    <a:pt x="179" y="12"/>
                  </a:lnTo>
                  <a:lnTo>
                    <a:pt x="182" y="12"/>
                  </a:lnTo>
                  <a:lnTo>
                    <a:pt x="184" y="12"/>
                  </a:lnTo>
                  <a:lnTo>
                    <a:pt x="187" y="12"/>
                  </a:lnTo>
                  <a:lnTo>
                    <a:pt x="189" y="12"/>
                  </a:lnTo>
                  <a:lnTo>
                    <a:pt x="191" y="12"/>
                  </a:lnTo>
                  <a:lnTo>
                    <a:pt x="194" y="12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1" y="15"/>
                  </a:lnTo>
                  <a:lnTo>
                    <a:pt x="203" y="15"/>
                  </a:lnTo>
                  <a:lnTo>
                    <a:pt x="205" y="17"/>
                  </a:lnTo>
                  <a:lnTo>
                    <a:pt x="208" y="17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12" y="19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2"/>
                  </a:lnTo>
                  <a:lnTo>
                    <a:pt x="220" y="22"/>
                  </a:lnTo>
                  <a:lnTo>
                    <a:pt x="222" y="24"/>
                  </a:lnTo>
                  <a:lnTo>
                    <a:pt x="224" y="24"/>
                  </a:lnTo>
                  <a:lnTo>
                    <a:pt x="227" y="26"/>
                  </a:lnTo>
                  <a:lnTo>
                    <a:pt x="229" y="26"/>
                  </a:lnTo>
                  <a:lnTo>
                    <a:pt x="229" y="29"/>
                  </a:lnTo>
                  <a:lnTo>
                    <a:pt x="231" y="29"/>
                  </a:lnTo>
                  <a:lnTo>
                    <a:pt x="234" y="29"/>
                  </a:lnTo>
                  <a:lnTo>
                    <a:pt x="236" y="29"/>
                  </a:lnTo>
                  <a:lnTo>
                    <a:pt x="236" y="26"/>
                  </a:lnTo>
                  <a:lnTo>
                    <a:pt x="238" y="24"/>
                  </a:lnTo>
                  <a:lnTo>
                    <a:pt x="241" y="24"/>
                  </a:lnTo>
                  <a:lnTo>
                    <a:pt x="243" y="22"/>
                  </a:lnTo>
                  <a:lnTo>
                    <a:pt x="246" y="19"/>
                  </a:lnTo>
                  <a:lnTo>
                    <a:pt x="248" y="17"/>
                  </a:lnTo>
                  <a:lnTo>
                    <a:pt x="250" y="17"/>
                  </a:lnTo>
                  <a:lnTo>
                    <a:pt x="253" y="15"/>
                  </a:lnTo>
                  <a:lnTo>
                    <a:pt x="255" y="15"/>
                  </a:lnTo>
                  <a:lnTo>
                    <a:pt x="260" y="12"/>
                  </a:lnTo>
                  <a:lnTo>
                    <a:pt x="262" y="12"/>
                  </a:lnTo>
                  <a:lnTo>
                    <a:pt x="264" y="10"/>
                  </a:lnTo>
                  <a:lnTo>
                    <a:pt x="267" y="10"/>
                  </a:lnTo>
                  <a:lnTo>
                    <a:pt x="272" y="7"/>
                  </a:lnTo>
                  <a:lnTo>
                    <a:pt x="274" y="7"/>
                  </a:lnTo>
                  <a:lnTo>
                    <a:pt x="276" y="5"/>
                  </a:lnTo>
                  <a:lnTo>
                    <a:pt x="281" y="5"/>
                  </a:lnTo>
                  <a:lnTo>
                    <a:pt x="283" y="5"/>
                  </a:lnTo>
                  <a:lnTo>
                    <a:pt x="286" y="3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6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7" y="0"/>
                  </a:lnTo>
                  <a:lnTo>
                    <a:pt x="352" y="3"/>
                  </a:lnTo>
                  <a:lnTo>
                    <a:pt x="357" y="3"/>
                  </a:lnTo>
                  <a:lnTo>
                    <a:pt x="361" y="3"/>
                  </a:lnTo>
                  <a:lnTo>
                    <a:pt x="364" y="5"/>
                  </a:lnTo>
                  <a:lnTo>
                    <a:pt x="368" y="5"/>
                  </a:lnTo>
                  <a:lnTo>
                    <a:pt x="373" y="7"/>
                  </a:lnTo>
                  <a:lnTo>
                    <a:pt x="378" y="7"/>
                  </a:lnTo>
                  <a:lnTo>
                    <a:pt x="380" y="10"/>
                  </a:lnTo>
                  <a:lnTo>
                    <a:pt x="385" y="10"/>
                  </a:lnTo>
                  <a:lnTo>
                    <a:pt x="387" y="12"/>
                  </a:lnTo>
                  <a:lnTo>
                    <a:pt x="392" y="15"/>
                  </a:lnTo>
                  <a:lnTo>
                    <a:pt x="394" y="15"/>
                  </a:lnTo>
                  <a:lnTo>
                    <a:pt x="399" y="17"/>
                  </a:lnTo>
                  <a:lnTo>
                    <a:pt x="401" y="19"/>
                  </a:lnTo>
                  <a:lnTo>
                    <a:pt x="404" y="22"/>
                  </a:lnTo>
                  <a:lnTo>
                    <a:pt x="409" y="22"/>
                  </a:lnTo>
                  <a:lnTo>
                    <a:pt x="411" y="24"/>
                  </a:lnTo>
                  <a:lnTo>
                    <a:pt x="413" y="26"/>
                  </a:lnTo>
                  <a:lnTo>
                    <a:pt x="418" y="29"/>
                  </a:lnTo>
                  <a:lnTo>
                    <a:pt x="420" y="31"/>
                  </a:lnTo>
                  <a:lnTo>
                    <a:pt x="420" y="33"/>
                  </a:lnTo>
                  <a:lnTo>
                    <a:pt x="423" y="36"/>
                  </a:lnTo>
                  <a:lnTo>
                    <a:pt x="425" y="38"/>
                  </a:lnTo>
                  <a:lnTo>
                    <a:pt x="427" y="40"/>
                  </a:lnTo>
                  <a:lnTo>
                    <a:pt x="430" y="43"/>
                  </a:lnTo>
                  <a:lnTo>
                    <a:pt x="432" y="45"/>
                  </a:lnTo>
                  <a:lnTo>
                    <a:pt x="432" y="48"/>
                  </a:lnTo>
                  <a:lnTo>
                    <a:pt x="435" y="50"/>
                  </a:lnTo>
                  <a:lnTo>
                    <a:pt x="437" y="52"/>
                  </a:lnTo>
                  <a:lnTo>
                    <a:pt x="439" y="52"/>
                  </a:lnTo>
                  <a:lnTo>
                    <a:pt x="442" y="52"/>
                  </a:lnTo>
                  <a:lnTo>
                    <a:pt x="444" y="52"/>
                  </a:lnTo>
                  <a:lnTo>
                    <a:pt x="446" y="52"/>
                  </a:lnTo>
                  <a:lnTo>
                    <a:pt x="449" y="52"/>
                  </a:lnTo>
                  <a:lnTo>
                    <a:pt x="451" y="52"/>
                  </a:lnTo>
                  <a:lnTo>
                    <a:pt x="453" y="52"/>
                  </a:lnTo>
                  <a:lnTo>
                    <a:pt x="456" y="52"/>
                  </a:lnTo>
                  <a:lnTo>
                    <a:pt x="458" y="52"/>
                  </a:lnTo>
                  <a:lnTo>
                    <a:pt x="461" y="55"/>
                  </a:lnTo>
                  <a:lnTo>
                    <a:pt x="463" y="55"/>
                  </a:lnTo>
                  <a:lnTo>
                    <a:pt x="465" y="55"/>
                  </a:lnTo>
                  <a:lnTo>
                    <a:pt x="468" y="57"/>
                  </a:lnTo>
                  <a:lnTo>
                    <a:pt x="470" y="57"/>
                  </a:lnTo>
                  <a:lnTo>
                    <a:pt x="472" y="57"/>
                  </a:lnTo>
                  <a:lnTo>
                    <a:pt x="475" y="59"/>
                  </a:lnTo>
                  <a:lnTo>
                    <a:pt x="477" y="59"/>
                  </a:lnTo>
                  <a:lnTo>
                    <a:pt x="479" y="62"/>
                  </a:lnTo>
                  <a:lnTo>
                    <a:pt x="482" y="62"/>
                  </a:lnTo>
                  <a:lnTo>
                    <a:pt x="484" y="64"/>
                  </a:lnTo>
                  <a:lnTo>
                    <a:pt x="486" y="66"/>
                  </a:lnTo>
                  <a:lnTo>
                    <a:pt x="489" y="69"/>
                  </a:lnTo>
                  <a:lnTo>
                    <a:pt x="491" y="71"/>
                  </a:lnTo>
                  <a:lnTo>
                    <a:pt x="494" y="74"/>
                  </a:lnTo>
                  <a:lnTo>
                    <a:pt x="496" y="74"/>
                  </a:lnTo>
                  <a:lnTo>
                    <a:pt x="496" y="76"/>
                  </a:lnTo>
                  <a:lnTo>
                    <a:pt x="498" y="78"/>
                  </a:lnTo>
                  <a:lnTo>
                    <a:pt x="498" y="81"/>
                  </a:lnTo>
                  <a:lnTo>
                    <a:pt x="501" y="83"/>
                  </a:lnTo>
                  <a:lnTo>
                    <a:pt x="503" y="85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5" y="92"/>
                  </a:lnTo>
                  <a:lnTo>
                    <a:pt x="508" y="95"/>
                  </a:lnTo>
                  <a:lnTo>
                    <a:pt x="508" y="97"/>
                  </a:lnTo>
                  <a:lnTo>
                    <a:pt x="508" y="100"/>
                  </a:lnTo>
                  <a:lnTo>
                    <a:pt x="508" y="102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15" y="104"/>
                  </a:lnTo>
                  <a:lnTo>
                    <a:pt x="517" y="107"/>
                  </a:lnTo>
                  <a:lnTo>
                    <a:pt x="520" y="107"/>
                  </a:lnTo>
                  <a:lnTo>
                    <a:pt x="522" y="107"/>
                  </a:lnTo>
                  <a:lnTo>
                    <a:pt x="524" y="109"/>
                  </a:lnTo>
                  <a:lnTo>
                    <a:pt x="527" y="109"/>
                  </a:lnTo>
                  <a:lnTo>
                    <a:pt x="529" y="111"/>
                  </a:lnTo>
                  <a:lnTo>
                    <a:pt x="531" y="111"/>
                  </a:lnTo>
                  <a:lnTo>
                    <a:pt x="534" y="114"/>
                  </a:lnTo>
                  <a:lnTo>
                    <a:pt x="536" y="114"/>
                  </a:lnTo>
                  <a:lnTo>
                    <a:pt x="538" y="116"/>
                  </a:lnTo>
                  <a:lnTo>
                    <a:pt x="541" y="116"/>
                  </a:lnTo>
                  <a:lnTo>
                    <a:pt x="543" y="118"/>
                  </a:lnTo>
                  <a:lnTo>
                    <a:pt x="546" y="121"/>
                  </a:lnTo>
                  <a:lnTo>
                    <a:pt x="548" y="121"/>
                  </a:lnTo>
                  <a:lnTo>
                    <a:pt x="550" y="123"/>
                  </a:lnTo>
                  <a:lnTo>
                    <a:pt x="553" y="126"/>
                  </a:lnTo>
                  <a:lnTo>
                    <a:pt x="557" y="130"/>
                  </a:lnTo>
                  <a:lnTo>
                    <a:pt x="560" y="133"/>
                  </a:lnTo>
                  <a:lnTo>
                    <a:pt x="560" y="135"/>
                  </a:lnTo>
                  <a:lnTo>
                    <a:pt x="562" y="137"/>
                  </a:lnTo>
                  <a:lnTo>
                    <a:pt x="564" y="140"/>
                  </a:lnTo>
                  <a:lnTo>
                    <a:pt x="567" y="142"/>
                  </a:lnTo>
                  <a:lnTo>
                    <a:pt x="569" y="147"/>
                  </a:lnTo>
                  <a:lnTo>
                    <a:pt x="569" y="149"/>
                  </a:lnTo>
                  <a:lnTo>
                    <a:pt x="572" y="152"/>
                  </a:lnTo>
                  <a:lnTo>
                    <a:pt x="572" y="156"/>
                  </a:lnTo>
                  <a:lnTo>
                    <a:pt x="574" y="159"/>
                  </a:lnTo>
                  <a:lnTo>
                    <a:pt x="574" y="161"/>
                  </a:lnTo>
                  <a:lnTo>
                    <a:pt x="574" y="166"/>
                  </a:lnTo>
                  <a:lnTo>
                    <a:pt x="574" y="168"/>
                  </a:lnTo>
                  <a:lnTo>
                    <a:pt x="574" y="170"/>
                  </a:lnTo>
                  <a:lnTo>
                    <a:pt x="574" y="175"/>
                  </a:lnTo>
                  <a:lnTo>
                    <a:pt x="574" y="178"/>
                  </a:lnTo>
                  <a:lnTo>
                    <a:pt x="574" y="180"/>
                  </a:lnTo>
                  <a:lnTo>
                    <a:pt x="572" y="182"/>
                  </a:lnTo>
                  <a:lnTo>
                    <a:pt x="572" y="187"/>
                  </a:lnTo>
                  <a:lnTo>
                    <a:pt x="569" y="189"/>
                  </a:lnTo>
                  <a:lnTo>
                    <a:pt x="569" y="192"/>
                  </a:lnTo>
                  <a:lnTo>
                    <a:pt x="567" y="196"/>
                  </a:lnTo>
                  <a:lnTo>
                    <a:pt x="564" y="199"/>
                  </a:lnTo>
                  <a:lnTo>
                    <a:pt x="562" y="201"/>
                  </a:lnTo>
                  <a:lnTo>
                    <a:pt x="562" y="204"/>
                  </a:lnTo>
                  <a:lnTo>
                    <a:pt x="560" y="206"/>
                  </a:lnTo>
                  <a:lnTo>
                    <a:pt x="555" y="208"/>
                  </a:lnTo>
                  <a:lnTo>
                    <a:pt x="553" y="211"/>
                  </a:lnTo>
                  <a:lnTo>
                    <a:pt x="550" y="213"/>
                  </a:lnTo>
                  <a:lnTo>
                    <a:pt x="548" y="215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3" y="218"/>
                  </a:lnTo>
                  <a:lnTo>
                    <a:pt x="541" y="220"/>
                  </a:lnTo>
                  <a:lnTo>
                    <a:pt x="538" y="220"/>
                  </a:lnTo>
                  <a:lnTo>
                    <a:pt x="536" y="222"/>
                  </a:lnTo>
                  <a:lnTo>
                    <a:pt x="534" y="222"/>
                  </a:lnTo>
                  <a:lnTo>
                    <a:pt x="531" y="225"/>
                  </a:lnTo>
                  <a:lnTo>
                    <a:pt x="529" y="225"/>
                  </a:lnTo>
                  <a:lnTo>
                    <a:pt x="527" y="225"/>
                  </a:lnTo>
                  <a:lnTo>
                    <a:pt x="524" y="227"/>
                  </a:lnTo>
                  <a:lnTo>
                    <a:pt x="527" y="227"/>
                  </a:lnTo>
                  <a:lnTo>
                    <a:pt x="529" y="230"/>
                  </a:lnTo>
                  <a:lnTo>
                    <a:pt x="531" y="232"/>
                  </a:lnTo>
                  <a:lnTo>
                    <a:pt x="534" y="232"/>
                  </a:lnTo>
                  <a:lnTo>
                    <a:pt x="534" y="234"/>
                  </a:lnTo>
                  <a:lnTo>
                    <a:pt x="536" y="234"/>
                  </a:lnTo>
                  <a:lnTo>
                    <a:pt x="536" y="237"/>
                  </a:lnTo>
                  <a:lnTo>
                    <a:pt x="538" y="237"/>
                  </a:lnTo>
                  <a:lnTo>
                    <a:pt x="538" y="239"/>
                  </a:lnTo>
                  <a:lnTo>
                    <a:pt x="541" y="241"/>
                  </a:lnTo>
                  <a:lnTo>
                    <a:pt x="543" y="244"/>
                  </a:lnTo>
                  <a:lnTo>
                    <a:pt x="543" y="246"/>
                  </a:lnTo>
                  <a:lnTo>
                    <a:pt x="546" y="246"/>
                  </a:lnTo>
                  <a:lnTo>
                    <a:pt x="546" y="248"/>
                  </a:lnTo>
                  <a:lnTo>
                    <a:pt x="548" y="251"/>
                  </a:lnTo>
                  <a:lnTo>
                    <a:pt x="548" y="253"/>
                  </a:lnTo>
                  <a:lnTo>
                    <a:pt x="548" y="256"/>
                  </a:lnTo>
                  <a:lnTo>
                    <a:pt x="550" y="256"/>
                  </a:lnTo>
                  <a:lnTo>
                    <a:pt x="550" y="258"/>
                  </a:lnTo>
                  <a:lnTo>
                    <a:pt x="550" y="263"/>
                  </a:lnTo>
                  <a:lnTo>
                    <a:pt x="550" y="265"/>
                  </a:lnTo>
                  <a:lnTo>
                    <a:pt x="550" y="270"/>
                  </a:lnTo>
                  <a:lnTo>
                    <a:pt x="550" y="272"/>
                  </a:lnTo>
                  <a:lnTo>
                    <a:pt x="550" y="274"/>
                  </a:lnTo>
                  <a:lnTo>
                    <a:pt x="550" y="279"/>
                  </a:lnTo>
                  <a:lnTo>
                    <a:pt x="548" y="282"/>
                  </a:lnTo>
                  <a:lnTo>
                    <a:pt x="546" y="286"/>
                  </a:lnTo>
                  <a:lnTo>
                    <a:pt x="546" y="289"/>
                  </a:lnTo>
                  <a:lnTo>
                    <a:pt x="543" y="293"/>
                  </a:lnTo>
                  <a:lnTo>
                    <a:pt x="541" y="296"/>
                  </a:lnTo>
                  <a:lnTo>
                    <a:pt x="538" y="298"/>
                  </a:lnTo>
                  <a:lnTo>
                    <a:pt x="536" y="303"/>
                  </a:lnTo>
                  <a:lnTo>
                    <a:pt x="534" y="305"/>
                  </a:lnTo>
                  <a:lnTo>
                    <a:pt x="531" y="307"/>
                  </a:lnTo>
                  <a:lnTo>
                    <a:pt x="529" y="310"/>
                  </a:lnTo>
                  <a:lnTo>
                    <a:pt x="524" y="315"/>
                  </a:lnTo>
                  <a:lnTo>
                    <a:pt x="522" y="317"/>
                  </a:lnTo>
                  <a:lnTo>
                    <a:pt x="517" y="319"/>
                  </a:lnTo>
                  <a:lnTo>
                    <a:pt x="515" y="322"/>
                  </a:lnTo>
                  <a:lnTo>
                    <a:pt x="510" y="324"/>
                  </a:lnTo>
                  <a:lnTo>
                    <a:pt x="508" y="326"/>
                  </a:lnTo>
                  <a:lnTo>
                    <a:pt x="503" y="329"/>
                  </a:lnTo>
                  <a:lnTo>
                    <a:pt x="498" y="331"/>
                  </a:lnTo>
                  <a:lnTo>
                    <a:pt x="494" y="333"/>
                  </a:lnTo>
                  <a:lnTo>
                    <a:pt x="489" y="336"/>
                  </a:lnTo>
                  <a:lnTo>
                    <a:pt x="484" y="338"/>
                  </a:lnTo>
                  <a:lnTo>
                    <a:pt x="479" y="338"/>
                  </a:lnTo>
                  <a:lnTo>
                    <a:pt x="475" y="341"/>
                  </a:lnTo>
                  <a:lnTo>
                    <a:pt x="470" y="343"/>
                  </a:lnTo>
                  <a:lnTo>
                    <a:pt x="465" y="343"/>
                  </a:lnTo>
                  <a:lnTo>
                    <a:pt x="458" y="343"/>
                  </a:lnTo>
                  <a:lnTo>
                    <a:pt x="456" y="345"/>
                  </a:lnTo>
                  <a:lnTo>
                    <a:pt x="453" y="345"/>
                  </a:lnTo>
                  <a:lnTo>
                    <a:pt x="451" y="345"/>
                  </a:lnTo>
                  <a:lnTo>
                    <a:pt x="449" y="345"/>
                  </a:lnTo>
                  <a:lnTo>
                    <a:pt x="446" y="345"/>
                  </a:lnTo>
                  <a:lnTo>
                    <a:pt x="444" y="345"/>
                  </a:lnTo>
                  <a:lnTo>
                    <a:pt x="442" y="345"/>
                  </a:lnTo>
                  <a:lnTo>
                    <a:pt x="439" y="345"/>
                  </a:lnTo>
                  <a:lnTo>
                    <a:pt x="435" y="348"/>
                  </a:lnTo>
                  <a:lnTo>
                    <a:pt x="432" y="348"/>
                  </a:lnTo>
                  <a:lnTo>
                    <a:pt x="430" y="348"/>
                  </a:lnTo>
                  <a:lnTo>
                    <a:pt x="427" y="348"/>
                  </a:lnTo>
                  <a:lnTo>
                    <a:pt x="425" y="348"/>
                  </a:lnTo>
                  <a:lnTo>
                    <a:pt x="420" y="348"/>
                  </a:lnTo>
                  <a:lnTo>
                    <a:pt x="418" y="348"/>
                  </a:lnTo>
                  <a:lnTo>
                    <a:pt x="416" y="345"/>
                  </a:lnTo>
                  <a:lnTo>
                    <a:pt x="413" y="345"/>
                  </a:lnTo>
                  <a:lnTo>
                    <a:pt x="411" y="345"/>
                  </a:lnTo>
                  <a:lnTo>
                    <a:pt x="409" y="345"/>
                  </a:lnTo>
                  <a:lnTo>
                    <a:pt x="404" y="345"/>
                  </a:lnTo>
                  <a:lnTo>
                    <a:pt x="401" y="345"/>
                  </a:lnTo>
                  <a:lnTo>
                    <a:pt x="399" y="343"/>
                  </a:lnTo>
                  <a:lnTo>
                    <a:pt x="397" y="343"/>
                  </a:lnTo>
                  <a:lnTo>
                    <a:pt x="394" y="343"/>
                  </a:lnTo>
                  <a:lnTo>
                    <a:pt x="392" y="343"/>
                  </a:lnTo>
                  <a:lnTo>
                    <a:pt x="390" y="343"/>
                  </a:lnTo>
                  <a:lnTo>
                    <a:pt x="387" y="341"/>
                  </a:lnTo>
                  <a:lnTo>
                    <a:pt x="385" y="343"/>
                  </a:lnTo>
                  <a:lnTo>
                    <a:pt x="385" y="345"/>
                  </a:lnTo>
                  <a:lnTo>
                    <a:pt x="383" y="348"/>
                  </a:lnTo>
                  <a:lnTo>
                    <a:pt x="380" y="350"/>
                  </a:lnTo>
                  <a:lnTo>
                    <a:pt x="378" y="352"/>
                  </a:lnTo>
                  <a:lnTo>
                    <a:pt x="375" y="355"/>
                  </a:lnTo>
                  <a:lnTo>
                    <a:pt x="373" y="357"/>
                  </a:lnTo>
                  <a:lnTo>
                    <a:pt x="371" y="359"/>
                  </a:lnTo>
                  <a:lnTo>
                    <a:pt x="366" y="362"/>
                  </a:lnTo>
                  <a:lnTo>
                    <a:pt x="364" y="364"/>
                  </a:lnTo>
                  <a:lnTo>
                    <a:pt x="361" y="367"/>
                  </a:lnTo>
                  <a:lnTo>
                    <a:pt x="359" y="367"/>
                  </a:lnTo>
                  <a:lnTo>
                    <a:pt x="354" y="369"/>
                  </a:lnTo>
                  <a:lnTo>
                    <a:pt x="352" y="371"/>
                  </a:lnTo>
                  <a:lnTo>
                    <a:pt x="349" y="374"/>
                  </a:lnTo>
                  <a:lnTo>
                    <a:pt x="345" y="374"/>
                  </a:lnTo>
                  <a:lnTo>
                    <a:pt x="342" y="376"/>
                  </a:lnTo>
                  <a:lnTo>
                    <a:pt x="340" y="378"/>
                  </a:lnTo>
                  <a:lnTo>
                    <a:pt x="335" y="378"/>
                  </a:lnTo>
                  <a:lnTo>
                    <a:pt x="333" y="381"/>
                  </a:lnTo>
                  <a:lnTo>
                    <a:pt x="328" y="383"/>
                  </a:lnTo>
                  <a:lnTo>
                    <a:pt x="326" y="383"/>
                  </a:lnTo>
                  <a:lnTo>
                    <a:pt x="321" y="385"/>
                  </a:lnTo>
                  <a:lnTo>
                    <a:pt x="316" y="385"/>
                  </a:lnTo>
                  <a:lnTo>
                    <a:pt x="314" y="388"/>
                  </a:lnTo>
                  <a:lnTo>
                    <a:pt x="312" y="388"/>
                  </a:lnTo>
                  <a:lnTo>
                    <a:pt x="307" y="388"/>
                  </a:lnTo>
                  <a:lnTo>
                    <a:pt x="302" y="390"/>
                  </a:lnTo>
                  <a:lnTo>
                    <a:pt x="298" y="390"/>
                  </a:lnTo>
                  <a:lnTo>
                    <a:pt x="295" y="393"/>
                  </a:lnTo>
                  <a:lnTo>
                    <a:pt x="290" y="393"/>
                  </a:lnTo>
                  <a:lnTo>
                    <a:pt x="286" y="393"/>
                  </a:lnTo>
                  <a:lnTo>
                    <a:pt x="279" y="395"/>
                  </a:lnTo>
                  <a:lnTo>
                    <a:pt x="272" y="395"/>
                  </a:lnTo>
                  <a:lnTo>
                    <a:pt x="264" y="395"/>
                  </a:lnTo>
                  <a:lnTo>
                    <a:pt x="257" y="395"/>
                  </a:lnTo>
                  <a:lnTo>
                    <a:pt x="250" y="395"/>
                  </a:lnTo>
                  <a:lnTo>
                    <a:pt x="243" y="395"/>
                  </a:lnTo>
                  <a:lnTo>
                    <a:pt x="236" y="395"/>
                  </a:lnTo>
                  <a:lnTo>
                    <a:pt x="229" y="393"/>
                  </a:lnTo>
                  <a:lnTo>
                    <a:pt x="222" y="393"/>
                  </a:lnTo>
                  <a:lnTo>
                    <a:pt x="215" y="390"/>
                  </a:lnTo>
                  <a:lnTo>
                    <a:pt x="208" y="388"/>
                  </a:lnTo>
                  <a:lnTo>
                    <a:pt x="201" y="385"/>
                  </a:lnTo>
                  <a:lnTo>
                    <a:pt x="194" y="385"/>
                  </a:lnTo>
                  <a:lnTo>
                    <a:pt x="189" y="383"/>
                  </a:lnTo>
                  <a:lnTo>
                    <a:pt x="182" y="381"/>
                  </a:lnTo>
                  <a:lnTo>
                    <a:pt x="177" y="376"/>
                  </a:lnTo>
                  <a:lnTo>
                    <a:pt x="170" y="374"/>
                  </a:lnTo>
                  <a:lnTo>
                    <a:pt x="165" y="371"/>
                  </a:lnTo>
                  <a:lnTo>
                    <a:pt x="161" y="369"/>
                  </a:lnTo>
                  <a:lnTo>
                    <a:pt x="156" y="364"/>
                  </a:lnTo>
                  <a:lnTo>
                    <a:pt x="151" y="362"/>
                  </a:lnTo>
                  <a:lnTo>
                    <a:pt x="146" y="357"/>
                  </a:lnTo>
                  <a:lnTo>
                    <a:pt x="142" y="352"/>
                  </a:lnTo>
                  <a:lnTo>
                    <a:pt x="137" y="350"/>
                  </a:lnTo>
                  <a:lnTo>
                    <a:pt x="135" y="345"/>
                  </a:lnTo>
                  <a:lnTo>
                    <a:pt x="130" y="341"/>
                  </a:lnTo>
                  <a:lnTo>
                    <a:pt x="127" y="336"/>
                  </a:lnTo>
                  <a:lnTo>
                    <a:pt x="125" y="331"/>
                  </a:lnTo>
                  <a:lnTo>
                    <a:pt x="123" y="326"/>
                  </a:lnTo>
                  <a:lnTo>
                    <a:pt x="120" y="322"/>
                  </a:lnTo>
                  <a:lnTo>
                    <a:pt x="118" y="317"/>
                  </a:lnTo>
                  <a:lnTo>
                    <a:pt x="118" y="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0070C0"/>
              </a:solidFill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6842" tIns="8421" rIns="16842" bIns="8421" anchor="ctr">
              <a:no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eaLnBrk="0" fontAlgn="ctr" hangingPunct="0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7417185" y="2102238"/>
            <a:ext cx="1286969" cy="2242972"/>
            <a:chOff x="1143516" y="2394508"/>
            <a:chExt cx="964387" cy="1683358"/>
          </a:xfrm>
        </p:grpSpPr>
        <p:grpSp>
          <p:nvGrpSpPr>
            <p:cNvPr id="20" name="组合 18"/>
            <p:cNvGrpSpPr/>
            <p:nvPr/>
          </p:nvGrpSpPr>
          <p:grpSpPr>
            <a:xfrm>
              <a:off x="1461905" y="2394508"/>
              <a:ext cx="332625" cy="595042"/>
              <a:chOff x="913025" y="2370078"/>
              <a:chExt cx="360363" cy="876300"/>
            </a:xfrm>
            <a:solidFill>
              <a:srgbClr val="0070C0"/>
            </a:solidFill>
          </p:grpSpPr>
          <p:sp>
            <p:nvSpPr>
              <p:cNvPr id="24" name="Freeform 19"/>
              <p:cNvSpPr>
                <a:spLocks noEditPoints="1"/>
              </p:cNvSpPr>
              <p:nvPr/>
            </p:nvSpPr>
            <p:spPr bwMode="auto">
              <a:xfrm>
                <a:off x="960650" y="2436970"/>
                <a:ext cx="261938" cy="487362"/>
              </a:xfrm>
              <a:custGeom>
                <a:avLst/>
                <a:gdLst>
                  <a:gd name="T0" fmla="*/ 25 w 165"/>
                  <a:gd name="T1" fmla="*/ 4 h 307"/>
                  <a:gd name="T2" fmla="*/ 42 w 165"/>
                  <a:gd name="T3" fmla="*/ 1 h 307"/>
                  <a:gd name="T4" fmla="*/ 16 w 165"/>
                  <a:gd name="T5" fmla="*/ 6 h 307"/>
                  <a:gd name="T6" fmla="*/ 14 w 165"/>
                  <a:gd name="T7" fmla="*/ 6 h 307"/>
                  <a:gd name="T8" fmla="*/ 4 w 165"/>
                  <a:gd name="T9" fmla="*/ 0 h 307"/>
                  <a:gd name="T10" fmla="*/ 56 w 165"/>
                  <a:gd name="T11" fmla="*/ 4 h 307"/>
                  <a:gd name="T12" fmla="*/ 52 w 165"/>
                  <a:gd name="T13" fmla="*/ 6 h 307"/>
                  <a:gd name="T14" fmla="*/ 131 w 165"/>
                  <a:gd name="T15" fmla="*/ 0 h 307"/>
                  <a:gd name="T16" fmla="*/ 52 w 165"/>
                  <a:gd name="T17" fmla="*/ 57 h 307"/>
                  <a:gd name="T18" fmla="*/ 50 w 165"/>
                  <a:gd name="T19" fmla="*/ 56 h 307"/>
                  <a:gd name="T20" fmla="*/ 40 w 165"/>
                  <a:gd name="T21" fmla="*/ 50 h 307"/>
                  <a:gd name="T22" fmla="*/ 18 w 165"/>
                  <a:gd name="T23" fmla="*/ 53 h 307"/>
                  <a:gd name="T24" fmla="*/ 16 w 165"/>
                  <a:gd name="T25" fmla="*/ 57 h 307"/>
                  <a:gd name="T26" fmla="*/ 25 w 165"/>
                  <a:gd name="T27" fmla="*/ 53 h 307"/>
                  <a:gd name="T28" fmla="*/ 165 w 165"/>
                  <a:gd name="T29" fmla="*/ 53 h 307"/>
                  <a:gd name="T30" fmla="*/ 129 w 165"/>
                  <a:gd name="T31" fmla="*/ 56 h 307"/>
                  <a:gd name="T32" fmla="*/ 4 w 165"/>
                  <a:gd name="T33" fmla="*/ 50 h 307"/>
                  <a:gd name="T34" fmla="*/ 164 w 165"/>
                  <a:gd name="T35" fmla="*/ 105 h 307"/>
                  <a:gd name="T36" fmla="*/ 128 w 165"/>
                  <a:gd name="T37" fmla="*/ 103 h 307"/>
                  <a:gd name="T38" fmla="*/ 18 w 165"/>
                  <a:gd name="T39" fmla="*/ 101 h 307"/>
                  <a:gd name="T40" fmla="*/ 27 w 165"/>
                  <a:gd name="T41" fmla="*/ 107 h 307"/>
                  <a:gd name="T42" fmla="*/ 26 w 165"/>
                  <a:gd name="T43" fmla="*/ 105 h 307"/>
                  <a:gd name="T44" fmla="*/ 4 w 165"/>
                  <a:gd name="T45" fmla="*/ 100 h 307"/>
                  <a:gd name="T46" fmla="*/ 43 w 165"/>
                  <a:gd name="T47" fmla="*/ 103 h 307"/>
                  <a:gd name="T48" fmla="*/ 40 w 165"/>
                  <a:gd name="T49" fmla="*/ 107 h 307"/>
                  <a:gd name="T50" fmla="*/ 49 w 165"/>
                  <a:gd name="T51" fmla="*/ 103 h 307"/>
                  <a:gd name="T52" fmla="*/ 18 w 165"/>
                  <a:gd name="T53" fmla="*/ 151 h 307"/>
                  <a:gd name="T54" fmla="*/ 52 w 165"/>
                  <a:gd name="T55" fmla="*/ 156 h 307"/>
                  <a:gd name="T56" fmla="*/ 50 w 165"/>
                  <a:gd name="T57" fmla="*/ 155 h 307"/>
                  <a:gd name="T58" fmla="*/ 27 w 165"/>
                  <a:gd name="T59" fmla="*/ 151 h 307"/>
                  <a:gd name="T60" fmla="*/ 164 w 165"/>
                  <a:gd name="T61" fmla="*/ 155 h 307"/>
                  <a:gd name="T62" fmla="*/ 128 w 165"/>
                  <a:gd name="T63" fmla="*/ 153 h 307"/>
                  <a:gd name="T64" fmla="*/ 42 w 165"/>
                  <a:gd name="T65" fmla="*/ 151 h 307"/>
                  <a:gd name="T66" fmla="*/ 4 w 165"/>
                  <a:gd name="T67" fmla="*/ 156 h 307"/>
                  <a:gd name="T68" fmla="*/ 1 w 165"/>
                  <a:gd name="T69" fmla="*/ 155 h 307"/>
                  <a:gd name="T70" fmla="*/ 16 w 165"/>
                  <a:gd name="T71" fmla="*/ 200 h 307"/>
                  <a:gd name="T72" fmla="*/ 7 w 165"/>
                  <a:gd name="T73" fmla="*/ 204 h 307"/>
                  <a:gd name="T74" fmla="*/ 4 w 165"/>
                  <a:gd name="T75" fmla="*/ 206 h 307"/>
                  <a:gd name="T76" fmla="*/ 131 w 165"/>
                  <a:gd name="T77" fmla="*/ 200 h 307"/>
                  <a:gd name="T78" fmla="*/ 27 w 165"/>
                  <a:gd name="T79" fmla="*/ 206 h 307"/>
                  <a:gd name="T80" fmla="*/ 26 w 165"/>
                  <a:gd name="T81" fmla="*/ 205 h 307"/>
                  <a:gd name="T82" fmla="*/ 52 w 165"/>
                  <a:gd name="T83" fmla="*/ 200 h 307"/>
                  <a:gd name="T84" fmla="*/ 43 w 165"/>
                  <a:gd name="T85" fmla="*/ 204 h 307"/>
                  <a:gd name="T86" fmla="*/ 40 w 165"/>
                  <a:gd name="T87" fmla="*/ 206 h 307"/>
                  <a:gd name="T88" fmla="*/ 163 w 165"/>
                  <a:gd name="T89" fmla="*/ 256 h 307"/>
                  <a:gd name="T90" fmla="*/ 41 w 165"/>
                  <a:gd name="T91" fmla="*/ 250 h 307"/>
                  <a:gd name="T92" fmla="*/ 43 w 165"/>
                  <a:gd name="T93" fmla="*/ 251 h 307"/>
                  <a:gd name="T94" fmla="*/ 52 w 165"/>
                  <a:gd name="T95" fmla="*/ 256 h 307"/>
                  <a:gd name="T96" fmla="*/ 1 w 165"/>
                  <a:gd name="T97" fmla="*/ 254 h 307"/>
                  <a:gd name="T98" fmla="*/ 4 w 165"/>
                  <a:gd name="T99" fmla="*/ 250 h 307"/>
                  <a:gd name="T100" fmla="*/ 32 w 165"/>
                  <a:gd name="T101" fmla="*/ 254 h 307"/>
                  <a:gd name="T102" fmla="*/ 14 w 165"/>
                  <a:gd name="T103" fmla="*/ 256 h 307"/>
                  <a:gd name="T104" fmla="*/ 131 w 165"/>
                  <a:gd name="T105" fmla="*/ 301 h 307"/>
                  <a:gd name="T106" fmla="*/ 165 w 165"/>
                  <a:gd name="T107" fmla="*/ 306 h 307"/>
                  <a:gd name="T108" fmla="*/ 13 w 165"/>
                  <a:gd name="T109" fmla="*/ 303 h 307"/>
                  <a:gd name="T110" fmla="*/ 16 w 165"/>
                  <a:gd name="T111" fmla="*/ 300 h 307"/>
                  <a:gd name="T112" fmla="*/ 56 w 165"/>
                  <a:gd name="T113" fmla="*/ 303 h 307"/>
                  <a:gd name="T114" fmla="*/ 1 w 165"/>
                  <a:gd name="T115" fmla="*/ 306 h 307"/>
                  <a:gd name="T116" fmla="*/ 41 w 165"/>
                  <a:gd name="T117" fmla="*/ 300 h 307"/>
                  <a:gd name="T118" fmla="*/ 43 w 165"/>
                  <a:gd name="T119" fmla="*/ 301 h 307"/>
                  <a:gd name="T120" fmla="*/ 28 w 165"/>
                  <a:gd name="T121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5" h="307">
                    <a:moveTo>
                      <a:pt x="27" y="6"/>
                    </a:moveTo>
                    <a:lnTo>
                      <a:pt x="27" y="6"/>
                    </a:lnTo>
                    <a:lnTo>
                      <a:pt x="30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close/>
                    <a:moveTo>
                      <a:pt x="40" y="6"/>
                    </a:moveTo>
                    <a:lnTo>
                      <a:pt x="40" y="6"/>
                    </a:lnTo>
                    <a:lnTo>
                      <a:pt x="42" y="6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2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  <a:moveTo>
                      <a:pt x="16" y="6"/>
                    </a:moveTo>
                    <a:lnTo>
                      <a:pt x="16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  <a:moveTo>
                      <a:pt x="4" y="6"/>
                    </a:moveTo>
                    <a:lnTo>
                      <a:pt x="4" y="6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  <a:moveTo>
                      <a:pt x="52" y="6"/>
                    </a:moveTo>
                    <a:lnTo>
                      <a:pt x="52" y="6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2" y="6"/>
                    </a:lnTo>
                    <a:close/>
                    <a:moveTo>
                      <a:pt x="131" y="6"/>
                    </a:moveTo>
                    <a:lnTo>
                      <a:pt x="163" y="6"/>
                    </a:lnTo>
                    <a:lnTo>
                      <a:pt x="163" y="6"/>
                    </a:lnTo>
                    <a:lnTo>
                      <a:pt x="164" y="5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9" y="1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1" y="6"/>
                    </a:lnTo>
                    <a:close/>
                    <a:moveTo>
                      <a:pt x="52" y="57"/>
                    </a:moveTo>
                    <a:lnTo>
                      <a:pt x="52" y="57"/>
                    </a:lnTo>
                    <a:lnTo>
                      <a:pt x="54" y="56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4" y="51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50" y="56"/>
                    </a:lnTo>
                    <a:lnTo>
                      <a:pt x="52" y="57"/>
                    </a:lnTo>
                    <a:lnTo>
                      <a:pt x="52" y="57"/>
                    </a:lnTo>
                    <a:close/>
                    <a:moveTo>
                      <a:pt x="40" y="57"/>
                    </a:moveTo>
                    <a:lnTo>
                      <a:pt x="40" y="57"/>
                    </a:lnTo>
                    <a:lnTo>
                      <a:pt x="42" y="56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2" y="51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6"/>
                    </a:lnTo>
                    <a:lnTo>
                      <a:pt x="40" y="57"/>
                    </a:lnTo>
                    <a:lnTo>
                      <a:pt x="40" y="57"/>
                    </a:lnTo>
                    <a:close/>
                    <a:moveTo>
                      <a:pt x="16" y="57"/>
                    </a:moveTo>
                    <a:lnTo>
                      <a:pt x="16" y="57"/>
                    </a:lnTo>
                    <a:lnTo>
                      <a:pt x="18" y="56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1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16" y="57"/>
                    </a:lnTo>
                    <a:close/>
                    <a:moveTo>
                      <a:pt x="27" y="57"/>
                    </a:moveTo>
                    <a:lnTo>
                      <a:pt x="27" y="57"/>
                    </a:lnTo>
                    <a:lnTo>
                      <a:pt x="30" y="56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0" y="51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6" y="51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6" y="56"/>
                    </a:lnTo>
                    <a:lnTo>
                      <a:pt x="27" y="57"/>
                    </a:lnTo>
                    <a:lnTo>
                      <a:pt x="27" y="57"/>
                    </a:lnTo>
                    <a:close/>
                    <a:moveTo>
                      <a:pt x="131" y="56"/>
                    </a:moveTo>
                    <a:lnTo>
                      <a:pt x="163" y="56"/>
                    </a:lnTo>
                    <a:lnTo>
                      <a:pt x="163" y="56"/>
                    </a:lnTo>
                    <a:lnTo>
                      <a:pt x="164" y="56"/>
                    </a:lnTo>
                    <a:lnTo>
                      <a:pt x="165" y="53"/>
                    </a:lnTo>
                    <a:lnTo>
                      <a:pt x="165" y="53"/>
                    </a:lnTo>
                    <a:lnTo>
                      <a:pt x="165" y="53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31" y="51"/>
                    </a:lnTo>
                    <a:lnTo>
                      <a:pt x="131" y="51"/>
                    </a:lnTo>
                    <a:lnTo>
                      <a:pt x="129" y="51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29" y="56"/>
                    </a:lnTo>
                    <a:lnTo>
                      <a:pt x="131" y="56"/>
                    </a:lnTo>
                    <a:lnTo>
                      <a:pt x="131" y="56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6" y="56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6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31" y="105"/>
                    </a:moveTo>
                    <a:lnTo>
                      <a:pt x="163" y="105"/>
                    </a:lnTo>
                    <a:lnTo>
                      <a:pt x="163" y="105"/>
                    </a:lnTo>
                    <a:lnTo>
                      <a:pt x="164" y="105"/>
                    </a:lnTo>
                    <a:lnTo>
                      <a:pt x="165" y="103"/>
                    </a:lnTo>
                    <a:lnTo>
                      <a:pt x="165" y="103"/>
                    </a:lnTo>
                    <a:lnTo>
                      <a:pt x="165" y="103"/>
                    </a:lnTo>
                    <a:lnTo>
                      <a:pt x="164" y="101"/>
                    </a:lnTo>
                    <a:lnTo>
                      <a:pt x="163" y="101"/>
                    </a:lnTo>
                    <a:lnTo>
                      <a:pt x="131" y="101"/>
                    </a:lnTo>
                    <a:lnTo>
                      <a:pt x="131" y="101"/>
                    </a:lnTo>
                    <a:lnTo>
                      <a:pt x="129" y="101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9" y="105"/>
                    </a:lnTo>
                    <a:lnTo>
                      <a:pt x="131" y="105"/>
                    </a:lnTo>
                    <a:lnTo>
                      <a:pt x="131" y="105"/>
                    </a:lnTo>
                    <a:close/>
                    <a:moveTo>
                      <a:pt x="16" y="107"/>
                    </a:moveTo>
                    <a:lnTo>
                      <a:pt x="16" y="107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14" y="101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4" y="105"/>
                    </a:lnTo>
                    <a:lnTo>
                      <a:pt x="16" y="107"/>
                    </a:lnTo>
                    <a:lnTo>
                      <a:pt x="16" y="107"/>
                    </a:lnTo>
                    <a:close/>
                    <a:moveTo>
                      <a:pt x="27" y="107"/>
                    </a:moveTo>
                    <a:lnTo>
                      <a:pt x="27" y="107"/>
                    </a:lnTo>
                    <a:lnTo>
                      <a:pt x="30" y="105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30" y="101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26" y="101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6" y="105"/>
                    </a:lnTo>
                    <a:lnTo>
                      <a:pt x="27" y="107"/>
                    </a:lnTo>
                    <a:lnTo>
                      <a:pt x="27" y="107"/>
                    </a:lnTo>
                    <a:close/>
                    <a:moveTo>
                      <a:pt x="4" y="107"/>
                    </a:moveTo>
                    <a:lnTo>
                      <a:pt x="4" y="107"/>
                    </a:lnTo>
                    <a:lnTo>
                      <a:pt x="6" y="105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6" y="101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1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105"/>
                    </a:lnTo>
                    <a:lnTo>
                      <a:pt x="4" y="107"/>
                    </a:lnTo>
                    <a:lnTo>
                      <a:pt x="4" y="107"/>
                    </a:lnTo>
                    <a:close/>
                    <a:moveTo>
                      <a:pt x="40" y="107"/>
                    </a:moveTo>
                    <a:lnTo>
                      <a:pt x="40" y="107"/>
                    </a:lnTo>
                    <a:lnTo>
                      <a:pt x="42" y="105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2" y="101"/>
                    </a:lnTo>
                    <a:lnTo>
                      <a:pt x="40" y="100"/>
                    </a:lnTo>
                    <a:lnTo>
                      <a:pt x="40" y="100"/>
                    </a:lnTo>
                    <a:lnTo>
                      <a:pt x="37" y="101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7" y="105"/>
                    </a:lnTo>
                    <a:lnTo>
                      <a:pt x="40" y="107"/>
                    </a:lnTo>
                    <a:lnTo>
                      <a:pt x="40" y="107"/>
                    </a:lnTo>
                    <a:close/>
                    <a:moveTo>
                      <a:pt x="52" y="107"/>
                    </a:moveTo>
                    <a:lnTo>
                      <a:pt x="52" y="107"/>
                    </a:lnTo>
                    <a:lnTo>
                      <a:pt x="54" y="105"/>
                    </a:lnTo>
                    <a:lnTo>
                      <a:pt x="56" y="103"/>
                    </a:lnTo>
                    <a:lnTo>
                      <a:pt x="56" y="103"/>
                    </a:lnTo>
                    <a:lnTo>
                      <a:pt x="54" y="101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0" y="101"/>
                    </a:lnTo>
                    <a:lnTo>
                      <a:pt x="49" y="103"/>
                    </a:lnTo>
                    <a:lnTo>
                      <a:pt x="49" y="103"/>
                    </a:lnTo>
                    <a:lnTo>
                      <a:pt x="50" y="105"/>
                    </a:lnTo>
                    <a:lnTo>
                      <a:pt x="52" y="107"/>
                    </a:lnTo>
                    <a:lnTo>
                      <a:pt x="52" y="107"/>
                    </a:lnTo>
                    <a:close/>
                    <a:moveTo>
                      <a:pt x="16" y="156"/>
                    </a:moveTo>
                    <a:lnTo>
                      <a:pt x="16" y="156"/>
                    </a:lnTo>
                    <a:lnTo>
                      <a:pt x="18" y="155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18" y="151"/>
                    </a:lnTo>
                    <a:lnTo>
                      <a:pt x="16" y="151"/>
                    </a:lnTo>
                    <a:lnTo>
                      <a:pt x="16" y="151"/>
                    </a:lnTo>
                    <a:lnTo>
                      <a:pt x="14" y="151"/>
                    </a:lnTo>
                    <a:lnTo>
                      <a:pt x="13" y="153"/>
                    </a:lnTo>
                    <a:lnTo>
                      <a:pt x="13" y="153"/>
                    </a:lnTo>
                    <a:lnTo>
                      <a:pt x="14" y="155"/>
                    </a:lnTo>
                    <a:lnTo>
                      <a:pt x="16" y="156"/>
                    </a:lnTo>
                    <a:lnTo>
                      <a:pt x="16" y="156"/>
                    </a:lnTo>
                    <a:close/>
                    <a:moveTo>
                      <a:pt x="52" y="156"/>
                    </a:moveTo>
                    <a:lnTo>
                      <a:pt x="52" y="156"/>
                    </a:lnTo>
                    <a:lnTo>
                      <a:pt x="54" y="155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54" y="151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0" y="151"/>
                    </a:lnTo>
                    <a:lnTo>
                      <a:pt x="49" y="153"/>
                    </a:lnTo>
                    <a:lnTo>
                      <a:pt x="49" y="153"/>
                    </a:lnTo>
                    <a:lnTo>
                      <a:pt x="50" y="155"/>
                    </a:lnTo>
                    <a:lnTo>
                      <a:pt x="52" y="156"/>
                    </a:lnTo>
                    <a:lnTo>
                      <a:pt x="52" y="156"/>
                    </a:lnTo>
                    <a:close/>
                    <a:moveTo>
                      <a:pt x="27" y="156"/>
                    </a:moveTo>
                    <a:lnTo>
                      <a:pt x="27" y="156"/>
                    </a:lnTo>
                    <a:lnTo>
                      <a:pt x="30" y="155"/>
                    </a:lnTo>
                    <a:lnTo>
                      <a:pt x="31" y="153"/>
                    </a:lnTo>
                    <a:lnTo>
                      <a:pt x="31" y="153"/>
                    </a:lnTo>
                    <a:lnTo>
                      <a:pt x="30" y="151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6" y="151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6" y="155"/>
                    </a:lnTo>
                    <a:lnTo>
                      <a:pt x="27" y="156"/>
                    </a:lnTo>
                    <a:lnTo>
                      <a:pt x="27" y="156"/>
                    </a:lnTo>
                    <a:close/>
                    <a:moveTo>
                      <a:pt x="131" y="156"/>
                    </a:moveTo>
                    <a:lnTo>
                      <a:pt x="163" y="156"/>
                    </a:lnTo>
                    <a:lnTo>
                      <a:pt x="163" y="156"/>
                    </a:lnTo>
                    <a:lnTo>
                      <a:pt x="164" y="155"/>
                    </a:lnTo>
                    <a:lnTo>
                      <a:pt x="165" y="153"/>
                    </a:lnTo>
                    <a:lnTo>
                      <a:pt x="165" y="153"/>
                    </a:lnTo>
                    <a:lnTo>
                      <a:pt x="165" y="153"/>
                    </a:lnTo>
                    <a:lnTo>
                      <a:pt x="164" y="152"/>
                    </a:lnTo>
                    <a:lnTo>
                      <a:pt x="163" y="151"/>
                    </a:lnTo>
                    <a:lnTo>
                      <a:pt x="131" y="151"/>
                    </a:lnTo>
                    <a:lnTo>
                      <a:pt x="131" y="151"/>
                    </a:lnTo>
                    <a:lnTo>
                      <a:pt x="129" y="152"/>
                    </a:lnTo>
                    <a:lnTo>
                      <a:pt x="128" y="153"/>
                    </a:lnTo>
                    <a:lnTo>
                      <a:pt x="128" y="153"/>
                    </a:lnTo>
                    <a:lnTo>
                      <a:pt x="128" y="153"/>
                    </a:lnTo>
                    <a:lnTo>
                      <a:pt x="129" y="155"/>
                    </a:lnTo>
                    <a:lnTo>
                      <a:pt x="131" y="156"/>
                    </a:lnTo>
                    <a:lnTo>
                      <a:pt x="131" y="156"/>
                    </a:lnTo>
                    <a:close/>
                    <a:moveTo>
                      <a:pt x="40" y="156"/>
                    </a:moveTo>
                    <a:lnTo>
                      <a:pt x="40" y="156"/>
                    </a:lnTo>
                    <a:lnTo>
                      <a:pt x="42" y="155"/>
                    </a:lnTo>
                    <a:lnTo>
                      <a:pt x="43" y="153"/>
                    </a:lnTo>
                    <a:lnTo>
                      <a:pt x="43" y="153"/>
                    </a:lnTo>
                    <a:lnTo>
                      <a:pt x="42" y="151"/>
                    </a:lnTo>
                    <a:lnTo>
                      <a:pt x="40" y="151"/>
                    </a:lnTo>
                    <a:lnTo>
                      <a:pt x="40" y="151"/>
                    </a:lnTo>
                    <a:lnTo>
                      <a:pt x="37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7" y="155"/>
                    </a:lnTo>
                    <a:lnTo>
                      <a:pt x="40" y="156"/>
                    </a:lnTo>
                    <a:lnTo>
                      <a:pt x="40" y="156"/>
                    </a:lnTo>
                    <a:close/>
                    <a:moveTo>
                      <a:pt x="4" y="156"/>
                    </a:moveTo>
                    <a:lnTo>
                      <a:pt x="4" y="156"/>
                    </a:lnTo>
                    <a:lnTo>
                      <a:pt x="6" y="155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6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" y="151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1" y="155"/>
                    </a:lnTo>
                    <a:lnTo>
                      <a:pt x="4" y="156"/>
                    </a:lnTo>
                    <a:lnTo>
                      <a:pt x="4" y="156"/>
                    </a:lnTo>
                    <a:close/>
                    <a:moveTo>
                      <a:pt x="16" y="206"/>
                    </a:moveTo>
                    <a:lnTo>
                      <a:pt x="16" y="206"/>
                    </a:lnTo>
                    <a:lnTo>
                      <a:pt x="18" y="205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18" y="202"/>
                    </a:lnTo>
                    <a:lnTo>
                      <a:pt x="16" y="200"/>
                    </a:lnTo>
                    <a:lnTo>
                      <a:pt x="16" y="200"/>
                    </a:lnTo>
                    <a:lnTo>
                      <a:pt x="14" y="202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05"/>
                    </a:lnTo>
                    <a:lnTo>
                      <a:pt x="16" y="206"/>
                    </a:lnTo>
                    <a:lnTo>
                      <a:pt x="16" y="206"/>
                    </a:lnTo>
                    <a:close/>
                    <a:moveTo>
                      <a:pt x="4" y="206"/>
                    </a:moveTo>
                    <a:lnTo>
                      <a:pt x="4" y="206"/>
                    </a:lnTo>
                    <a:lnTo>
                      <a:pt x="6" y="205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6" y="202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1" y="20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1" y="205"/>
                    </a:lnTo>
                    <a:lnTo>
                      <a:pt x="4" y="206"/>
                    </a:lnTo>
                    <a:lnTo>
                      <a:pt x="4" y="206"/>
                    </a:lnTo>
                    <a:close/>
                    <a:moveTo>
                      <a:pt x="131" y="206"/>
                    </a:moveTo>
                    <a:lnTo>
                      <a:pt x="163" y="206"/>
                    </a:lnTo>
                    <a:lnTo>
                      <a:pt x="163" y="206"/>
                    </a:lnTo>
                    <a:lnTo>
                      <a:pt x="164" y="205"/>
                    </a:lnTo>
                    <a:lnTo>
                      <a:pt x="165" y="204"/>
                    </a:lnTo>
                    <a:lnTo>
                      <a:pt x="165" y="204"/>
                    </a:lnTo>
                    <a:lnTo>
                      <a:pt x="165" y="204"/>
                    </a:lnTo>
                    <a:lnTo>
                      <a:pt x="164" y="202"/>
                    </a:lnTo>
                    <a:lnTo>
                      <a:pt x="163" y="200"/>
                    </a:lnTo>
                    <a:lnTo>
                      <a:pt x="131" y="200"/>
                    </a:lnTo>
                    <a:lnTo>
                      <a:pt x="131" y="200"/>
                    </a:lnTo>
                    <a:lnTo>
                      <a:pt x="129" y="202"/>
                    </a:lnTo>
                    <a:lnTo>
                      <a:pt x="128" y="204"/>
                    </a:lnTo>
                    <a:lnTo>
                      <a:pt x="128" y="204"/>
                    </a:lnTo>
                    <a:lnTo>
                      <a:pt x="128" y="204"/>
                    </a:lnTo>
                    <a:lnTo>
                      <a:pt x="129" y="205"/>
                    </a:lnTo>
                    <a:lnTo>
                      <a:pt x="131" y="206"/>
                    </a:lnTo>
                    <a:lnTo>
                      <a:pt x="131" y="206"/>
                    </a:lnTo>
                    <a:close/>
                    <a:moveTo>
                      <a:pt x="27" y="206"/>
                    </a:moveTo>
                    <a:lnTo>
                      <a:pt x="27" y="206"/>
                    </a:lnTo>
                    <a:lnTo>
                      <a:pt x="30" y="205"/>
                    </a:lnTo>
                    <a:lnTo>
                      <a:pt x="31" y="204"/>
                    </a:lnTo>
                    <a:lnTo>
                      <a:pt x="31" y="204"/>
                    </a:lnTo>
                    <a:lnTo>
                      <a:pt x="30" y="202"/>
                    </a:lnTo>
                    <a:lnTo>
                      <a:pt x="27" y="200"/>
                    </a:lnTo>
                    <a:lnTo>
                      <a:pt x="27" y="200"/>
                    </a:lnTo>
                    <a:lnTo>
                      <a:pt x="26" y="202"/>
                    </a:lnTo>
                    <a:lnTo>
                      <a:pt x="25" y="204"/>
                    </a:lnTo>
                    <a:lnTo>
                      <a:pt x="25" y="204"/>
                    </a:lnTo>
                    <a:lnTo>
                      <a:pt x="26" y="205"/>
                    </a:lnTo>
                    <a:lnTo>
                      <a:pt x="27" y="206"/>
                    </a:lnTo>
                    <a:lnTo>
                      <a:pt x="27" y="206"/>
                    </a:lnTo>
                    <a:close/>
                    <a:moveTo>
                      <a:pt x="52" y="206"/>
                    </a:moveTo>
                    <a:lnTo>
                      <a:pt x="52" y="206"/>
                    </a:lnTo>
                    <a:lnTo>
                      <a:pt x="54" y="205"/>
                    </a:lnTo>
                    <a:lnTo>
                      <a:pt x="56" y="204"/>
                    </a:lnTo>
                    <a:lnTo>
                      <a:pt x="56" y="204"/>
                    </a:lnTo>
                    <a:lnTo>
                      <a:pt x="54" y="202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50" y="202"/>
                    </a:lnTo>
                    <a:lnTo>
                      <a:pt x="49" y="204"/>
                    </a:lnTo>
                    <a:lnTo>
                      <a:pt x="49" y="204"/>
                    </a:lnTo>
                    <a:lnTo>
                      <a:pt x="50" y="205"/>
                    </a:lnTo>
                    <a:lnTo>
                      <a:pt x="52" y="206"/>
                    </a:lnTo>
                    <a:lnTo>
                      <a:pt x="52" y="206"/>
                    </a:lnTo>
                    <a:close/>
                    <a:moveTo>
                      <a:pt x="40" y="206"/>
                    </a:moveTo>
                    <a:lnTo>
                      <a:pt x="40" y="206"/>
                    </a:lnTo>
                    <a:lnTo>
                      <a:pt x="42" y="205"/>
                    </a:lnTo>
                    <a:lnTo>
                      <a:pt x="43" y="204"/>
                    </a:lnTo>
                    <a:lnTo>
                      <a:pt x="43" y="204"/>
                    </a:lnTo>
                    <a:lnTo>
                      <a:pt x="42" y="202"/>
                    </a:lnTo>
                    <a:lnTo>
                      <a:pt x="40" y="200"/>
                    </a:lnTo>
                    <a:lnTo>
                      <a:pt x="40" y="200"/>
                    </a:lnTo>
                    <a:lnTo>
                      <a:pt x="37" y="202"/>
                    </a:lnTo>
                    <a:lnTo>
                      <a:pt x="37" y="204"/>
                    </a:lnTo>
                    <a:lnTo>
                      <a:pt x="37" y="204"/>
                    </a:lnTo>
                    <a:lnTo>
                      <a:pt x="37" y="205"/>
                    </a:lnTo>
                    <a:lnTo>
                      <a:pt x="40" y="206"/>
                    </a:lnTo>
                    <a:lnTo>
                      <a:pt x="40" y="206"/>
                    </a:lnTo>
                    <a:close/>
                    <a:moveTo>
                      <a:pt x="163" y="250"/>
                    </a:moveTo>
                    <a:lnTo>
                      <a:pt x="131" y="250"/>
                    </a:lnTo>
                    <a:lnTo>
                      <a:pt x="131" y="250"/>
                    </a:lnTo>
                    <a:lnTo>
                      <a:pt x="129" y="251"/>
                    </a:lnTo>
                    <a:lnTo>
                      <a:pt x="129" y="254"/>
                    </a:lnTo>
                    <a:lnTo>
                      <a:pt x="129" y="254"/>
                    </a:lnTo>
                    <a:lnTo>
                      <a:pt x="129" y="254"/>
                    </a:lnTo>
                    <a:lnTo>
                      <a:pt x="129" y="255"/>
                    </a:lnTo>
                    <a:lnTo>
                      <a:pt x="131" y="256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5" y="255"/>
                    </a:lnTo>
                    <a:lnTo>
                      <a:pt x="165" y="254"/>
                    </a:lnTo>
                    <a:lnTo>
                      <a:pt x="165" y="254"/>
                    </a:lnTo>
                    <a:lnTo>
                      <a:pt x="165" y="254"/>
                    </a:lnTo>
                    <a:lnTo>
                      <a:pt x="165" y="251"/>
                    </a:lnTo>
                    <a:lnTo>
                      <a:pt x="163" y="250"/>
                    </a:lnTo>
                    <a:lnTo>
                      <a:pt x="163" y="250"/>
                    </a:lnTo>
                    <a:close/>
                    <a:moveTo>
                      <a:pt x="41" y="250"/>
                    </a:moveTo>
                    <a:lnTo>
                      <a:pt x="41" y="250"/>
                    </a:lnTo>
                    <a:lnTo>
                      <a:pt x="39" y="251"/>
                    </a:lnTo>
                    <a:lnTo>
                      <a:pt x="37" y="254"/>
                    </a:lnTo>
                    <a:lnTo>
                      <a:pt x="37" y="254"/>
                    </a:lnTo>
                    <a:lnTo>
                      <a:pt x="39" y="256"/>
                    </a:lnTo>
                    <a:lnTo>
                      <a:pt x="41" y="256"/>
                    </a:lnTo>
                    <a:lnTo>
                      <a:pt x="41" y="256"/>
                    </a:lnTo>
                    <a:lnTo>
                      <a:pt x="43" y="256"/>
                    </a:lnTo>
                    <a:lnTo>
                      <a:pt x="43" y="254"/>
                    </a:lnTo>
                    <a:lnTo>
                      <a:pt x="43" y="254"/>
                    </a:lnTo>
                    <a:lnTo>
                      <a:pt x="43" y="251"/>
                    </a:lnTo>
                    <a:lnTo>
                      <a:pt x="41" y="250"/>
                    </a:lnTo>
                    <a:lnTo>
                      <a:pt x="41" y="250"/>
                    </a:lnTo>
                    <a:close/>
                    <a:moveTo>
                      <a:pt x="52" y="250"/>
                    </a:moveTo>
                    <a:lnTo>
                      <a:pt x="52" y="250"/>
                    </a:lnTo>
                    <a:lnTo>
                      <a:pt x="51" y="251"/>
                    </a:lnTo>
                    <a:lnTo>
                      <a:pt x="50" y="254"/>
                    </a:lnTo>
                    <a:lnTo>
                      <a:pt x="50" y="254"/>
                    </a:lnTo>
                    <a:lnTo>
                      <a:pt x="51" y="256"/>
                    </a:lnTo>
                    <a:lnTo>
                      <a:pt x="52" y="256"/>
                    </a:lnTo>
                    <a:lnTo>
                      <a:pt x="52" y="256"/>
                    </a:lnTo>
                    <a:lnTo>
                      <a:pt x="54" y="256"/>
                    </a:lnTo>
                    <a:lnTo>
                      <a:pt x="56" y="254"/>
                    </a:lnTo>
                    <a:lnTo>
                      <a:pt x="56" y="254"/>
                    </a:lnTo>
                    <a:lnTo>
                      <a:pt x="54" y="251"/>
                    </a:lnTo>
                    <a:lnTo>
                      <a:pt x="52" y="250"/>
                    </a:lnTo>
                    <a:lnTo>
                      <a:pt x="52" y="250"/>
                    </a:lnTo>
                    <a:close/>
                    <a:moveTo>
                      <a:pt x="4" y="250"/>
                    </a:moveTo>
                    <a:lnTo>
                      <a:pt x="4" y="250"/>
                    </a:lnTo>
                    <a:lnTo>
                      <a:pt x="1" y="251"/>
                    </a:lnTo>
                    <a:lnTo>
                      <a:pt x="1" y="254"/>
                    </a:lnTo>
                    <a:lnTo>
                      <a:pt x="1" y="254"/>
                    </a:lnTo>
                    <a:lnTo>
                      <a:pt x="1" y="256"/>
                    </a:lnTo>
                    <a:lnTo>
                      <a:pt x="4" y="256"/>
                    </a:lnTo>
                    <a:lnTo>
                      <a:pt x="4" y="256"/>
                    </a:lnTo>
                    <a:lnTo>
                      <a:pt x="6" y="256"/>
                    </a:lnTo>
                    <a:lnTo>
                      <a:pt x="7" y="254"/>
                    </a:lnTo>
                    <a:lnTo>
                      <a:pt x="7" y="254"/>
                    </a:lnTo>
                    <a:lnTo>
                      <a:pt x="6" y="251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  <a:moveTo>
                      <a:pt x="28" y="250"/>
                    </a:moveTo>
                    <a:lnTo>
                      <a:pt x="28" y="250"/>
                    </a:lnTo>
                    <a:lnTo>
                      <a:pt x="26" y="251"/>
                    </a:lnTo>
                    <a:lnTo>
                      <a:pt x="25" y="254"/>
                    </a:lnTo>
                    <a:lnTo>
                      <a:pt x="25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31" y="256"/>
                    </a:lnTo>
                    <a:lnTo>
                      <a:pt x="32" y="254"/>
                    </a:lnTo>
                    <a:lnTo>
                      <a:pt x="32" y="254"/>
                    </a:lnTo>
                    <a:lnTo>
                      <a:pt x="31" y="251"/>
                    </a:lnTo>
                    <a:lnTo>
                      <a:pt x="28" y="250"/>
                    </a:lnTo>
                    <a:lnTo>
                      <a:pt x="28" y="250"/>
                    </a:lnTo>
                    <a:close/>
                    <a:moveTo>
                      <a:pt x="16" y="250"/>
                    </a:moveTo>
                    <a:lnTo>
                      <a:pt x="16" y="250"/>
                    </a:lnTo>
                    <a:lnTo>
                      <a:pt x="14" y="251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14" y="256"/>
                    </a:lnTo>
                    <a:lnTo>
                      <a:pt x="16" y="256"/>
                    </a:lnTo>
                    <a:lnTo>
                      <a:pt x="16" y="256"/>
                    </a:lnTo>
                    <a:lnTo>
                      <a:pt x="18" y="256"/>
                    </a:lnTo>
                    <a:lnTo>
                      <a:pt x="19" y="254"/>
                    </a:lnTo>
                    <a:lnTo>
                      <a:pt x="19" y="254"/>
                    </a:lnTo>
                    <a:lnTo>
                      <a:pt x="18" y="251"/>
                    </a:lnTo>
                    <a:lnTo>
                      <a:pt x="16" y="250"/>
                    </a:lnTo>
                    <a:lnTo>
                      <a:pt x="16" y="250"/>
                    </a:lnTo>
                    <a:close/>
                    <a:moveTo>
                      <a:pt x="163" y="301"/>
                    </a:moveTo>
                    <a:lnTo>
                      <a:pt x="131" y="301"/>
                    </a:lnTo>
                    <a:lnTo>
                      <a:pt x="131" y="301"/>
                    </a:lnTo>
                    <a:lnTo>
                      <a:pt x="129" y="301"/>
                    </a:lnTo>
                    <a:lnTo>
                      <a:pt x="129" y="303"/>
                    </a:lnTo>
                    <a:lnTo>
                      <a:pt x="129" y="303"/>
                    </a:lnTo>
                    <a:lnTo>
                      <a:pt x="129" y="303"/>
                    </a:lnTo>
                    <a:lnTo>
                      <a:pt x="129" y="306"/>
                    </a:lnTo>
                    <a:lnTo>
                      <a:pt x="131" y="306"/>
                    </a:lnTo>
                    <a:lnTo>
                      <a:pt x="163" y="306"/>
                    </a:lnTo>
                    <a:lnTo>
                      <a:pt x="163" y="306"/>
                    </a:lnTo>
                    <a:lnTo>
                      <a:pt x="165" y="306"/>
                    </a:lnTo>
                    <a:lnTo>
                      <a:pt x="165" y="303"/>
                    </a:lnTo>
                    <a:lnTo>
                      <a:pt x="165" y="303"/>
                    </a:lnTo>
                    <a:lnTo>
                      <a:pt x="165" y="303"/>
                    </a:lnTo>
                    <a:lnTo>
                      <a:pt x="165" y="301"/>
                    </a:lnTo>
                    <a:lnTo>
                      <a:pt x="163" y="301"/>
                    </a:lnTo>
                    <a:lnTo>
                      <a:pt x="163" y="301"/>
                    </a:lnTo>
                    <a:close/>
                    <a:moveTo>
                      <a:pt x="16" y="300"/>
                    </a:moveTo>
                    <a:lnTo>
                      <a:pt x="16" y="300"/>
                    </a:lnTo>
                    <a:lnTo>
                      <a:pt x="14" y="301"/>
                    </a:lnTo>
                    <a:lnTo>
                      <a:pt x="13" y="303"/>
                    </a:lnTo>
                    <a:lnTo>
                      <a:pt x="13" y="303"/>
                    </a:lnTo>
                    <a:lnTo>
                      <a:pt x="14" y="306"/>
                    </a:lnTo>
                    <a:lnTo>
                      <a:pt x="16" y="307"/>
                    </a:lnTo>
                    <a:lnTo>
                      <a:pt x="16" y="307"/>
                    </a:lnTo>
                    <a:lnTo>
                      <a:pt x="18" y="306"/>
                    </a:lnTo>
                    <a:lnTo>
                      <a:pt x="19" y="303"/>
                    </a:lnTo>
                    <a:lnTo>
                      <a:pt x="19" y="303"/>
                    </a:lnTo>
                    <a:lnTo>
                      <a:pt x="18" y="301"/>
                    </a:lnTo>
                    <a:lnTo>
                      <a:pt x="16" y="300"/>
                    </a:lnTo>
                    <a:lnTo>
                      <a:pt x="16" y="300"/>
                    </a:lnTo>
                    <a:close/>
                    <a:moveTo>
                      <a:pt x="52" y="300"/>
                    </a:moveTo>
                    <a:lnTo>
                      <a:pt x="52" y="300"/>
                    </a:lnTo>
                    <a:lnTo>
                      <a:pt x="51" y="301"/>
                    </a:lnTo>
                    <a:lnTo>
                      <a:pt x="50" y="303"/>
                    </a:lnTo>
                    <a:lnTo>
                      <a:pt x="50" y="303"/>
                    </a:lnTo>
                    <a:lnTo>
                      <a:pt x="51" y="306"/>
                    </a:lnTo>
                    <a:lnTo>
                      <a:pt x="52" y="307"/>
                    </a:lnTo>
                    <a:lnTo>
                      <a:pt x="52" y="307"/>
                    </a:lnTo>
                    <a:lnTo>
                      <a:pt x="54" y="306"/>
                    </a:lnTo>
                    <a:lnTo>
                      <a:pt x="56" y="303"/>
                    </a:lnTo>
                    <a:lnTo>
                      <a:pt x="56" y="303"/>
                    </a:lnTo>
                    <a:lnTo>
                      <a:pt x="54" y="301"/>
                    </a:lnTo>
                    <a:lnTo>
                      <a:pt x="52" y="300"/>
                    </a:lnTo>
                    <a:lnTo>
                      <a:pt x="52" y="300"/>
                    </a:lnTo>
                    <a:close/>
                    <a:moveTo>
                      <a:pt x="4" y="300"/>
                    </a:moveTo>
                    <a:lnTo>
                      <a:pt x="4" y="300"/>
                    </a:lnTo>
                    <a:lnTo>
                      <a:pt x="1" y="301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6"/>
                    </a:lnTo>
                    <a:lnTo>
                      <a:pt x="4" y="307"/>
                    </a:lnTo>
                    <a:lnTo>
                      <a:pt x="4" y="307"/>
                    </a:lnTo>
                    <a:lnTo>
                      <a:pt x="6" y="306"/>
                    </a:lnTo>
                    <a:lnTo>
                      <a:pt x="7" y="303"/>
                    </a:lnTo>
                    <a:lnTo>
                      <a:pt x="7" y="303"/>
                    </a:lnTo>
                    <a:lnTo>
                      <a:pt x="6" y="301"/>
                    </a:lnTo>
                    <a:lnTo>
                      <a:pt x="4" y="300"/>
                    </a:lnTo>
                    <a:lnTo>
                      <a:pt x="4" y="300"/>
                    </a:lnTo>
                    <a:close/>
                    <a:moveTo>
                      <a:pt x="41" y="300"/>
                    </a:moveTo>
                    <a:lnTo>
                      <a:pt x="41" y="300"/>
                    </a:lnTo>
                    <a:lnTo>
                      <a:pt x="39" y="301"/>
                    </a:lnTo>
                    <a:lnTo>
                      <a:pt x="37" y="303"/>
                    </a:lnTo>
                    <a:lnTo>
                      <a:pt x="37" y="303"/>
                    </a:lnTo>
                    <a:lnTo>
                      <a:pt x="39" y="306"/>
                    </a:lnTo>
                    <a:lnTo>
                      <a:pt x="41" y="307"/>
                    </a:lnTo>
                    <a:lnTo>
                      <a:pt x="41" y="307"/>
                    </a:lnTo>
                    <a:lnTo>
                      <a:pt x="43" y="306"/>
                    </a:lnTo>
                    <a:lnTo>
                      <a:pt x="43" y="303"/>
                    </a:lnTo>
                    <a:lnTo>
                      <a:pt x="43" y="303"/>
                    </a:lnTo>
                    <a:lnTo>
                      <a:pt x="43" y="301"/>
                    </a:lnTo>
                    <a:lnTo>
                      <a:pt x="41" y="300"/>
                    </a:lnTo>
                    <a:lnTo>
                      <a:pt x="41" y="300"/>
                    </a:lnTo>
                    <a:close/>
                    <a:moveTo>
                      <a:pt x="28" y="300"/>
                    </a:moveTo>
                    <a:lnTo>
                      <a:pt x="28" y="300"/>
                    </a:lnTo>
                    <a:lnTo>
                      <a:pt x="26" y="301"/>
                    </a:lnTo>
                    <a:lnTo>
                      <a:pt x="25" y="303"/>
                    </a:lnTo>
                    <a:lnTo>
                      <a:pt x="25" y="303"/>
                    </a:lnTo>
                    <a:lnTo>
                      <a:pt x="26" y="306"/>
                    </a:lnTo>
                    <a:lnTo>
                      <a:pt x="28" y="307"/>
                    </a:lnTo>
                    <a:lnTo>
                      <a:pt x="28" y="307"/>
                    </a:lnTo>
                    <a:lnTo>
                      <a:pt x="31" y="306"/>
                    </a:lnTo>
                    <a:lnTo>
                      <a:pt x="32" y="303"/>
                    </a:lnTo>
                    <a:lnTo>
                      <a:pt x="32" y="303"/>
                    </a:lnTo>
                    <a:lnTo>
                      <a:pt x="31" y="301"/>
                    </a:lnTo>
                    <a:lnTo>
                      <a:pt x="28" y="300"/>
                    </a:lnTo>
                    <a:lnTo>
                      <a:pt x="28" y="300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6842" tIns="8421" rIns="16842" bIns="8421" anchor="ctr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eaLnBrk="0" fontAlgn="ctr" hangingPunct="0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US" altLang="zh-CN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5" name="Freeform 20"/>
              <p:cNvSpPr>
                <a:spLocks noEditPoints="1"/>
              </p:cNvSpPr>
              <p:nvPr/>
            </p:nvSpPr>
            <p:spPr bwMode="auto">
              <a:xfrm>
                <a:off x="913025" y="2370078"/>
                <a:ext cx="360363" cy="876300"/>
              </a:xfrm>
              <a:custGeom>
                <a:avLst/>
                <a:gdLst>
                  <a:gd name="T0" fmla="*/ 226 w 227"/>
                  <a:gd name="T1" fmla="*/ 2 h 552"/>
                  <a:gd name="T2" fmla="*/ 225 w 227"/>
                  <a:gd name="T3" fmla="*/ 1 h 552"/>
                  <a:gd name="T4" fmla="*/ 3 w 227"/>
                  <a:gd name="T5" fmla="*/ 0 h 552"/>
                  <a:gd name="T6" fmla="*/ 1 w 227"/>
                  <a:gd name="T7" fmla="*/ 1 h 552"/>
                  <a:gd name="T8" fmla="*/ 0 w 227"/>
                  <a:gd name="T9" fmla="*/ 3 h 552"/>
                  <a:gd name="T10" fmla="*/ 0 w 227"/>
                  <a:gd name="T11" fmla="*/ 549 h 552"/>
                  <a:gd name="T12" fmla="*/ 1 w 227"/>
                  <a:gd name="T13" fmla="*/ 551 h 552"/>
                  <a:gd name="T14" fmla="*/ 3 w 227"/>
                  <a:gd name="T15" fmla="*/ 552 h 552"/>
                  <a:gd name="T16" fmla="*/ 224 w 227"/>
                  <a:gd name="T17" fmla="*/ 552 h 552"/>
                  <a:gd name="T18" fmla="*/ 226 w 227"/>
                  <a:gd name="T19" fmla="*/ 551 h 552"/>
                  <a:gd name="T20" fmla="*/ 227 w 227"/>
                  <a:gd name="T21" fmla="*/ 549 h 552"/>
                  <a:gd name="T22" fmla="*/ 23 w 227"/>
                  <a:gd name="T23" fmla="*/ 528 h 552"/>
                  <a:gd name="T24" fmla="*/ 203 w 227"/>
                  <a:gd name="T25" fmla="*/ 520 h 552"/>
                  <a:gd name="T26" fmla="*/ 203 w 227"/>
                  <a:gd name="T27" fmla="*/ 528 h 552"/>
                  <a:gd name="T28" fmla="*/ 20 w 227"/>
                  <a:gd name="T29" fmla="*/ 507 h 552"/>
                  <a:gd name="T30" fmla="*/ 206 w 227"/>
                  <a:gd name="T31" fmla="*/ 503 h 552"/>
                  <a:gd name="T32" fmla="*/ 203 w 227"/>
                  <a:gd name="T33" fmla="*/ 493 h 552"/>
                  <a:gd name="T34" fmla="*/ 21 w 227"/>
                  <a:gd name="T35" fmla="*/ 485 h 552"/>
                  <a:gd name="T36" fmla="*/ 207 w 227"/>
                  <a:gd name="T37" fmla="*/ 489 h 552"/>
                  <a:gd name="T38" fmla="*/ 92 w 227"/>
                  <a:gd name="T39" fmla="*/ 429 h 552"/>
                  <a:gd name="T40" fmla="*/ 109 w 227"/>
                  <a:gd name="T41" fmla="*/ 413 h 552"/>
                  <a:gd name="T42" fmla="*/ 127 w 227"/>
                  <a:gd name="T43" fmla="*/ 418 h 552"/>
                  <a:gd name="T44" fmla="*/ 134 w 227"/>
                  <a:gd name="T45" fmla="*/ 437 h 552"/>
                  <a:gd name="T46" fmla="*/ 117 w 227"/>
                  <a:gd name="T47" fmla="*/ 454 h 552"/>
                  <a:gd name="T48" fmla="*/ 98 w 227"/>
                  <a:gd name="T49" fmla="*/ 448 h 552"/>
                  <a:gd name="T50" fmla="*/ 210 w 227"/>
                  <a:gd name="T51" fmla="*/ 361 h 552"/>
                  <a:gd name="T52" fmla="*/ 23 w 227"/>
                  <a:gd name="T53" fmla="*/ 368 h 552"/>
                  <a:gd name="T54" fmla="*/ 17 w 227"/>
                  <a:gd name="T55" fmla="*/ 336 h 552"/>
                  <a:gd name="T56" fmla="*/ 203 w 227"/>
                  <a:gd name="T57" fmla="*/ 329 h 552"/>
                  <a:gd name="T58" fmla="*/ 210 w 227"/>
                  <a:gd name="T59" fmla="*/ 361 h 552"/>
                  <a:gd name="T60" fmla="*/ 203 w 227"/>
                  <a:gd name="T61" fmla="*/ 317 h 552"/>
                  <a:gd name="T62" fmla="*/ 17 w 227"/>
                  <a:gd name="T63" fmla="*/ 311 h 552"/>
                  <a:gd name="T64" fmla="*/ 23 w 227"/>
                  <a:gd name="T65" fmla="*/ 279 h 552"/>
                  <a:gd name="T66" fmla="*/ 210 w 227"/>
                  <a:gd name="T67" fmla="*/ 286 h 552"/>
                  <a:gd name="T68" fmla="*/ 206 w 227"/>
                  <a:gd name="T69" fmla="*/ 267 h 552"/>
                  <a:gd name="T70" fmla="*/ 17 w 227"/>
                  <a:gd name="T71" fmla="*/ 263 h 552"/>
                  <a:gd name="T72" fmla="*/ 20 w 227"/>
                  <a:gd name="T73" fmla="*/ 229 h 552"/>
                  <a:gd name="T74" fmla="*/ 209 w 227"/>
                  <a:gd name="T75" fmla="*/ 233 h 552"/>
                  <a:gd name="T76" fmla="*/ 208 w 227"/>
                  <a:gd name="T77" fmla="*/ 215 h 552"/>
                  <a:gd name="T78" fmla="*/ 19 w 227"/>
                  <a:gd name="T79" fmla="*/ 215 h 552"/>
                  <a:gd name="T80" fmla="*/ 19 w 227"/>
                  <a:gd name="T81" fmla="*/ 181 h 552"/>
                  <a:gd name="T82" fmla="*/ 208 w 227"/>
                  <a:gd name="T83" fmla="*/ 181 h 552"/>
                  <a:gd name="T84" fmla="*/ 209 w 227"/>
                  <a:gd name="T85" fmla="*/ 163 h 552"/>
                  <a:gd name="T86" fmla="*/ 20 w 227"/>
                  <a:gd name="T87" fmla="*/ 166 h 552"/>
                  <a:gd name="T88" fmla="*/ 17 w 227"/>
                  <a:gd name="T89" fmla="*/ 133 h 552"/>
                  <a:gd name="T90" fmla="*/ 206 w 227"/>
                  <a:gd name="T91" fmla="*/ 130 h 552"/>
                  <a:gd name="T92" fmla="*/ 210 w 227"/>
                  <a:gd name="T93" fmla="*/ 111 h 552"/>
                  <a:gd name="T94" fmla="*/ 23 w 227"/>
                  <a:gd name="T95" fmla="*/ 116 h 552"/>
                  <a:gd name="T96" fmla="*/ 17 w 227"/>
                  <a:gd name="T97" fmla="*/ 86 h 552"/>
                  <a:gd name="T98" fmla="*/ 203 w 227"/>
                  <a:gd name="T99" fmla="*/ 79 h 552"/>
                  <a:gd name="T100" fmla="*/ 210 w 227"/>
                  <a:gd name="T101" fmla="*/ 61 h 552"/>
                  <a:gd name="T102" fmla="*/ 23 w 227"/>
                  <a:gd name="T103" fmla="*/ 66 h 552"/>
                  <a:gd name="T104" fmla="*/ 17 w 227"/>
                  <a:gd name="T105" fmla="*/ 36 h 552"/>
                  <a:gd name="T106" fmla="*/ 203 w 227"/>
                  <a:gd name="T107" fmla="*/ 29 h 552"/>
                  <a:gd name="T108" fmla="*/ 210 w 227"/>
                  <a:gd name="T109" fmla="*/ 61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7" h="552">
                    <a:moveTo>
                      <a:pt x="227" y="4"/>
                    </a:moveTo>
                    <a:lnTo>
                      <a:pt x="227" y="4"/>
                    </a:lnTo>
                    <a:lnTo>
                      <a:pt x="227" y="3"/>
                    </a:lnTo>
                    <a:lnTo>
                      <a:pt x="227" y="3"/>
                    </a:lnTo>
                    <a:lnTo>
                      <a:pt x="227" y="3"/>
                    </a:lnTo>
                    <a:lnTo>
                      <a:pt x="226" y="2"/>
                    </a:lnTo>
                    <a:lnTo>
                      <a:pt x="226" y="2"/>
                    </a:lnTo>
                    <a:lnTo>
                      <a:pt x="226" y="2"/>
                    </a:lnTo>
                    <a:lnTo>
                      <a:pt x="226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24" y="1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47"/>
                    </a:lnTo>
                    <a:lnTo>
                      <a:pt x="0" y="549"/>
                    </a:lnTo>
                    <a:lnTo>
                      <a:pt x="0" y="549"/>
                    </a:lnTo>
                    <a:lnTo>
                      <a:pt x="0" y="550"/>
                    </a:lnTo>
                    <a:lnTo>
                      <a:pt x="0" y="550"/>
                    </a:lnTo>
                    <a:lnTo>
                      <a:pt x="0" y="550"/>
                    </a:lnTo>
                    <a:lnTo>
                      <a:pt x="0" y="551"/>
                    </a:lnTo>
                    <a:lnTo>
                      <a:pt x="1" y="551"/>
                    </a:lnTo>
                    <a:lnTo>
                      <a:pt x="1" y="551"/>
                    </a:lnTo>
                    <a:lnTo>
                      <a:pt x="1" y="552"/>
                    </a:lnTo>
                    <a:lnTo>
                      <a:pt x="1" y="552"/>
                    </a:lnTo>
                    <a:lnTo>
                      <a:pt x="2" y="552"/>
                    </a:lnTo>
                    <a:lnTo>
                      <a:pt x="2" y="552"/>
                    </a:lnTo>
                    <a:lnTo>
                      <a:pt x="3" y="552"/>
                    </a:lnTo>
                    <a:lnTo>
                      <a:pt x="3" y="552"/>
                    </a:lnTo>
                    <a:lnTo>
                      <a:pt x="3" y="552"/>
                    </a:lnTo>
                    <a:lnTo>
                      <a:pt x="4" y="552"/>
                    </a:lnTo>
                    <a:lnTo>
                      <a:pt x="223" y="552"/>
                    </a:lnTo>
                    <a:lnTo>
                      <a:pt x="223" y="552"/>
                    </a:lnTo>
                    <a:lnTo>
                      <a:pt x="224" y="552"/>
                    </a:lnTo>
                    <a:lnTo>
                      <a:pt x="224" y="552"/>
                    </a:lnTo>
                    <a:lnTo>
                      <a:pt x="225" y="552"/>
                    </a:lnTo>
                    <a:lnTo>
                      <a:pt x="225" y="552"/>
                    </a:lnTo>
                    <a:lnTo>
                      <a:pt x="225" y="552"/>
                    </a:lnTo>
                    <a:lnTo>
                      <a:pt x="226" y="552"/>
                    </a:lnTo>
                    <a:lnTo>
                      <a:pt x="226" y="551"/>
                    </a:lnTo>
                    <a:lnTo>
                      <a:pt x="226" y="551"/>
                    </a:lnTo>
                    <a:lnTo>
                      <a:pt x="226" y="551"/>
                    </a:lnTo>
                    <a:lnTo>
                      <a:pt x="227" y="550"/>
                    </a:lnTo>
                    <a:lnTo>
                      <a:pt x="227" y="550"/>
                    </a:lnTo>
                    <a:lnTo>
                      <a:pt x="227" y="550"/>
                    </a:lnTo>
                    <a:lnTo>
                      <a:pt x="227" y="549"/>
                    </a:lnTo>
                    <a:lnTo>
                      <a:pt x="227" y="549"/>
                    </a:lnTo>
                    <a:lnTo>
                      <a:pt x="227" y="547"/>
                    </a:lnTo>
                    <a:lnTo>
                      <a:pt x="227" y="5"/>
                    </a:lnTo>
                    <a:lnTo>
                      <a:pt x="227" y="4"/>
                    </a:lnTo>
                    <a:close/>
                    <a:moveTo>
                      <a:pt x="203" y="528"/>
                    </a:moveTo>
                    <a:lnTo>
                      <a:pt x="23" y="528"/>
                    </a:lnTo>
                    <a:lnTo>
                      <a:pt x="23" y="528"/>
                    </a:lnTo>
                    <a:lnTo>
                      <a:pt x="21" y="527"/>
                    </a:lnTo>
                    <a:lnTo>
                      <a:pt x="20" y="525"/>
                    </a:lnTo>
                    <a:lnTo>
                      <a:pt x="20" y="525"/>
                    </a:lnTo>
                    <a:lnTo>
                      <a:pt x="21" y="521"/>
                    </a:lnTo>
                    <a:lnTo>
                      <a:pt x="23" y="520"/>
                    </a:lnTo>
                    <a:lnTo>
                      <a:pt x="203" y="520"/>
                    </a:lnTo>
                    <a:lnTo>
                      <a:pt x="203" y="520"/>
                    </a:lnTo>
                    <a:lnTo>
                      <a:pt x="206" y="521"/>
                    </a:lnTo>
                    <a:lnTo>
                      <a:pt x="207" y="525"/>
                    </a:lnTo>
                    <a:lnTo>
                      <a:pt x="207" y="525"/>
                    </a:lnTo>
                    <a:lnTo>
                      <a:pt x="206" y="527"/>
                    </a:lnTo>
                    <a:lnTo>
                      <a:pt x="203" y="528"/>
                    </a:lnTo>
                    <a:lnTo>
                      <a:pt x="203" y="528"/>
                    </a:lnTo>
                    <a:close/>
                    <a:moveTo>
                      <a:pt x="203" y="511"/>
                    </a:moveTo>
                    <a:lnTo>
                      <a:pt x="23" y="511"/>
                    </a:lnTo>
                    <a:lnTo>
                      <a:pt x="23" y="511"/>
                    </a:lnTo>
                    <a:lnTo>
                      <a:pt x="21" y="509"/>
                    </a:lnTo>
                    <a:lnTo>
                      <a:pt x="20" y="507"/>
                    </a:lnTo>
                    <a:lnTo>
                      <a:pt x="20" y="507"/>
                    </a:lnTo>
                    <a:lnTo>
                      <a:pt x="21" y="503"/>
                    </a:lnTo>
                    <a:lnTo>
                      <a:pt x="23" y="502"/>
                    </a:lnTo>
                    <a:lnTo>
                      <a:pt x="203" y="502"/>
                    </a:lnTo>
                    <a:lnTo>
                      <a:pt x="203" y="502"/>
                    </a:lnTo>
                    <a:lnTo>
                      <a:pt x="206" y="503"/>
                    </a:lnTo>
                    <a:lnTo>
                      <a:pt x="207" y="507"/>
                    </a:lnTo>
                    <a:lnTo>
                      <a:pt x="207" y="507"/>
                    </a:lnTo>
                    <a:lnTo>
                      <a:pt x="206" y="509"/>
                    </a:lnTo>
                    <a:lnTo>
                      <a:pt x="203" y="511"/>
                    </a:lnTo>
                    <a:lnTo>
                      <a:pt x="203" y="511"/>
                    </a:lnTo>
                    <a:close/>
                    <a:moveTo>
                      <a:pt x="203" y="493"/>
                    </a:moveTo>
                    <a:lnTo>
                      <a:pt x="23" y="493"/>
                    </a:lnTo>
                    <a:lnTo>
                      <a:pt x="23" y="493"/>
                    </a:lnTo>
                    <a:lnTo>
                      <a:pt x="21" y="492"/>
                    </a:lnTo>
                    <a:lnTo>
                      <a:pt x="20" y="489"/>
                    </a:lnTo>
                    <a:lnTo>
                      <a:pt x="20" y="489"/>
                    </a:lnTo>
                    <a:lnTo>
                      <a:pt x="21" y="485"/>
                    </a:lnTo>
                    <a:lnTo>
                      <a:pt x="23" y="484"/>
                    </a:lnTo>
                    <a:lnTo>
                      <a:pt x="203" y="484"/>
                    </a:lnTo>
                    <a:lnTo>
                      <a:pt x="203" y="484"/>
                    </a:lnTo>
                    <a:lnTo>
                      <a:pt x="206" y="485"/>
                    </a:lnTo>
                    <a:lnTo>
                      <a:pt x="207" y="489"/>
                    </a:lnTo>
                    <a:lnTo>
                      <a:pt x="207" y="489"/>
                    </a:lnTo>
                    <a:lnTo>
                      <a:pt x="206" y="492"/>
                    </a:lnTo>
                    <a:lnTo>
                      <a:pt x="203" y="493"/>
                    </a:lnTo>
                    <a:lnTo>
                      <a:pt x="203" y="493"/>
                    </a:lnTo>
                    <a:close/>
                    <a:moveTo>
                      <a:pt x="92" y="433"/>
                    </a:moveTo>
                    <a:lnTo>
                      <a:pt x="92" y="433"/>
                    </a:lnTo>
                    <a:lnTo>
                      <a:pt x="92" y="429"/>
                    </a:lnTo>
                    <a:lnTo>
                      <a:pt x="94" y="425"/>
                    </a:lnTo>
                    <a:lnTo>
                      <a:pt x="96" y="421"/>
                    </a:lnTo>
                    <a:lnTo>
                      <a:pt x="98" y="418"/>
                    </a:lnTo>
                    <a:lnTo>
                      <a:pt x="101" y="415"/>
                    </a:lnTo>
                    <a:lnTo>
                      <a:pt x="105" y="414"/>
                    </a:lnTo>
                    <a:lnTo>
                      <a:pt x="109" y="413"/>
                    </a:lnTo>
                    <a:lnTo>
                      <a:pt x="113" y="412"/>
                    </a:lnTo>
                    <a:lnTo>
                      <a:pt x="113" y="412"/>
                    </a:lnTo>
                    <a:lnTo>
                      <a:pt x="117" y="413"/>
                    </a:lnTo>
                    <a:lnTo>
                      <a:pt x="122" y="414"/>
                    </a:lnTo>
                    <a:lnTo>
                      <a:pt x="125" y="415"/>
                    </a:lnTo>
                    <a:lnTo>
                      <a:pt x="127" y="418"/>
                    </a:lnTo>
                    <a:lnTo>
                      <a:pt x="131" y="421"/>
                    </a:lnTo>
                    <a:lnTo>
                      <a:pt x="132" y="425"/>
                    </a:lnTo>
                    <a:lnTo>
                      <a:pt x="134" y="429"/>
                    </a:lnTo>
                    <a:lnTo>
                      <a:pt x="134" y="433"/>
                    </a:lnTo>
                    <a:lnTo>
                      <a:pt x="134" y="433"/>
                    </a:lnTo>
                    <a:lnTo>
                      <a:pt x="134" y="437"/>
                    </a:lnTo>
                    <a:lnTo>
                      <a:pt x="132" y="441"/>
                    </a:lnTo>
                    <a:lnTo>
                      <a:pt x="131" y="444"/>
                    </a:lnTo>
                    <a:lnTo>
                      <a:pt x="127" y="448"/>
                    </a:lnTo>
                    <a:lnTo>
                      <a:pt x="125" y="450"/>
                    </a:lnTo>
                    <a:lnTo>
                      <a:pt x="122" y="452"/>
                    </a:lnTo>
                    <a:lnTo>
                      <a:pt x="117" y="454"/>
                    </a:lnTo>
                    <a:lnTo>
                      <a:pt x="113" y="454"/>
                    </a:lnTo>
                    <a:lnTo>
                      <a:pt x="113" y="454"/>
                    </a:lnTo>
                    <a:lnTo>
                      <a:pt x="109" y="454"/>
                    </a:lnTo>
                    <a:lnTo>
                      <a:pt x="105" y="452"/>
                    </a:lnTo>
                    <a:lnTo>
                      <a:pt x="101" y="450"/>
                    </a:lnTo>
                    <a:lnTo>
                      <a:pt x="98" y="448"/>
                    </a:lnTo>
                    <a:lnTo>
                      <a:pt x="96" y="444"/>
                    </a:lnTo>
                    <a:lnTo>
                      <a:pt x="94" y="441"/>
                    </a:lnTo>
                    <a:lnTo>
                      <a:pt x="92" y="437"/>
                    </a:lnTo>
                    <a:lnTo>
                      <a:pt x="92" y="433"/>
                    </a:lnTo>
                    <a:lnTo>
                      <a:pt x="92" y="433"/>
                    </a:lnTo>
                    <a:close/>
                    <a:moveTo>
                      <a:pt x="210" y="361"/>
                    </a:moveTo>
                    <a:lnTo>
                      <a:pt x="210" y="361"/>
                    </a:lnTo>
                    <a:lnTo>
                      <a:pt x="209" y="363"/>
                    </a:lnTo>
                    <a:lnTo>
                      <a:pt x="208" y="365"/>
                    </a:lnTo>
                    <a:lnTo>
                      <a:pt x="206" y="366"/>
                    </a:lnTo>
                    <a:lnTo>
                      <a:pt x="203" y="368"/>
                    </a:lnTo>
                    <a:lnTo>
                      <a:pt x="23" y="368"/>
                    </a:lnTo>
                    <a:lnTo>
                      <a:pt x="23" y="368"/>
                    </a:lnTo>
                    <a:lnTo>
                      <a:pt x="20" y="366"/>
                    </a:lnTo>
                    <a:lnTo>
                      <a:pt x="19" y="365"/>
                    </a:lnTo>
                    <a:lnTo>
                      <a:pt x="17" y="363"/>
                    </a:lnTo>
                    <a:lnTo>
                      <a:pt x="17" y="361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7" y="334"/>
                    </a:lnTo>
                    <a:lnTo>
                      <a:pt x="19" y="331"/>
                    </a:lnTo>
                    <a:lnTo>
                      <a:pt x="20" y="330"/>
                    </a:lnTo>
                    <a:lnTo>
                      <a:pt x="23" y="329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6" y="330"/>
                    </a:lnTo>
                    <a:lnTo>
                      <a:pt x="208" y="331"/>
                    </a:lnTo>
                    <a:lnTo>
                      <a:pt x="209" y="334"/>
                    </a:lnTo>
                    <a:lnTo>
                      <a:pt x="210" y="336"/>
                    </a:lnTo>
                    <a:lnTo>
                      <a:pt x="210" y="361"/>
                    </a:lnTo>
                    <a:close/>
                    <a:moveTo>
                      <a:pt x="210" y="311"/>
                    </a:moveTo>
                    <a:lnTo>
                      <a:pt x="210" y="311"/>
                    </a:lnTo>
                    <a:lnTo>
                      <a:pt x="209" y="313"/>
                    </a:lnTo>
                    <a:lnTo>
                      <a:pt x="208" y="315"/>
                    </a:lnTo>
                    <a:lnTo>
                      <a:pt x="206" y="317"/>
                    </a:lnTo>
                    <a:lnTo>
                      <a:pt x="203" y="317"/>
                    </a:lnTo>
                    <a:lnTo>
                      <a:pt x="23" y="317"/>
                    </a:lnTo>
                    <a:lnTo>
                      <a:pt x="23" y="317"/>
                    </a:lnTo>
                    <a:lnTo>
                      <a:pt x="20" y="317"/>
                    </a:lnTo>
                    <a:lnTo>
                      <a:pt x="19" y="315"/>
                    </a:lnTo>
                    <a:lnTo>
                      <a:pt x="17" y="313"/>
                    </a:lnTo>
                    <a:lnTo>
                      <a:pt x="17" y="311"/>
                    </a:lnTo>
                    <a:lnTo>
                      <a:pt x="17" y="286"/>
                    </a:lnTo>
                    <a:lnTo>
                      <a:pt x="17" y="286"/>
                    </a:lnTo>
                    <a:lnTo>
                      <a:pt x="17" y="284"/>
                    </a:lnTo>
                    <a:lnTo>
                      <a:pt x="19" y="282"/>
                    </a:lnTo>
                    <a:lnTo>
                      <a:pt x="20" y="280"/>
                    </a:lnTo>
                    <a:lnTo>
                      <a:pt x="23" y="279"/>
                    </a:lnTo>
                    <a:lnTo>
                      <a:pt x="203" y="279"/>
                    </a:lnTo>
                    <a:lnTo>
                      <a:pt x="203" y="279"/>
                    </a:lnTo>
                    <a:lnTo>
                      <a:pt x="206" y="280"/>
                    </a:lnTo>
                    <a:lnTo>
                      <a:pt x="208" y="282"/>
                    </a:lnTo>
                    <a:lnTo>
                      <a:pt x="209" y="284"/>
                    </a:lnTo>
                    <a:lnTo>
                      <a:pt x="210" y="286"/>
                    </a:lnTo>
                    <a:lnTo>
                      <a:pt x="210" y="311"/>
                    </a:lnTo>
                    <a:close/>
                    <a:moveTo>
                      <a:pt x="210" y="260"/>
                    </a:moveTo>
                    <a:lnTo>
                      <a:pt x="210" y="260"/>
                    </a:lnTo>
                    <a:lnTo>
                      <a:pt x="209" y="263"/>
                    </a:lnTo>
                    <a:lnTo>
                      <a:pt x="208" y="265"/>
                    </a:lnTo>
                    <a:lnTo>
                      <a:pt x="206" y="267"/>
                    </a:lnTo>
                    <a:lnTo>
                      <a:pt x="203" y="267"/>
                    </a:lnTo>
                    <a:lnTo>
                      <a:pt x="23" y="267"/>
                    </a:lnTo>
                    <a:lnTo>
                      <a:pt x="23" y="267"/>
                    </a:lnTo>
                    <a:lnTo>
                      <a:pt x="20" y="267"/>
                    </a:lnTo>
                    <a:lnTo>
                      <a:pt x="19" y="265"/>
                    </a:lnTo>
                    <a:lnTo>
                      <a:pt x="17" y="263"/>
                    </a:lnTo>
                    <a:lnTo>
                      <a:pt x="17" y="260"/>
                    </a:lnTo>
                    <a:lnTo>
                      <a:pt x="17" y="236"/>
                    </a:lnTo>
                    <a:lnTo>
                      <a:pt x="17" y="236"/>
                    </a:lnTo>
                    <a:lnTo>
                      <a:pt x="17" y="233"/>
                    </a:lnTo>
                    <a:lnTo>
                      <a:pt x="19" y="232"/>
                    </a:lnTo>
                    <a:lnTo>
                      <a:pt x="20" y="229"/>
                    </a:lnTo>
                    <a:lnTo>
                      <a:pt x="23" y="229"/>
                    </a:lnTo>
                    <a:lnTo>
                      <a:pt x="203" y="229"/>
                    </a:lnTo>
                    <a:lnTo>
                      <a:pt x="203" y="229"/>
                    </a:lnTo>
                    <a:lnTo>
                      <a:pt x="206" y="229"/>
                    </a:lnTo>
                    <a:lnTo>
                      <a:pt x="208" y="232"/>
                    </a:lnTo>
                    <a:lnTo>
                      <a:pt x="209" y="233"/>
                    </a:lnTo>
                    <a:lnTo>
                      <a:pt x="210" y="236"/>
                    </a:lnTo>
                    <a:lnTo>
                      <a:pt x="210" y="260"/>
                    </a:lnTo>
                    <a:close/>
                    <a:moveTo>
                      <a:pt x="210" y="210"/>
                    </a:moveTo>
                    <a:lnTo>
                      <a:pt x="210" y="210"/>
                    </a:lnTo>
                    <a:lnTo>
                      <a:pt x="209" y="212"/>
                    </a:lnTo>
                    <a:lnTo>
                      <a:pt x="208" y="215"/>
                    </a:lnTo>
                    <a:lnTo>
                      <a:pt x="206" y="216"/>
                    </a:lnTo>
                    <a:lnTo>
                      <a:pt x="203" y="217"/>
                    </a:lnTo>
                    <a:lnTo>
                      <a:pt x="23" y="217"/>
                    </a:lnTo>
                    <a:lnTo>
                      <a:pt x="23" y="217"/>
                    </a:lnTo>
                    <a:lnTo>
                      <a:pt x="20" y="216"/>
                    </a:lnTo>
                    <a:lnTo>
                      <a:pt x="19" y="215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7" y="183"/>
                    </a:lnTo>
                    <a:lnTo>
                      <a:pt x="19" y="181"/>
                    </a:lnTo>
                    <a:lnTo>
                      <a:pt x="20" y="180"/>
                    </a:lnTo>
                    <a:lnTo>
                      <a:pt x="23" y="180"/>
                    </a:lnTo>
                    <a:lnTo>
                      <a:pt x="203" y="180"/>
                    </a:lnTo>
                    <a:lnTo>
                      <a:pt x="203" y="180"/>
                    </a:lnTo>
                    <a:lnTo>
                      <a:pt x="206" y="180"/>
                    </a:lnTo>
                    <a:lnTo>
                      <a:pt x="208" y="181"/>
                    </a:lnTo>
                    <a:lnTo>
                      <a:pt x="209" y="183"/>
                    </a:lnTo>
                    <a:lnTo>
                      <a:pt x="210" y="185"/>
                    </a:lnTo>
                    <a:lnTo>
                      <a:pt x="210" y="210"/>
                    </a:lnTo>
                    <a:close/>
                    <a:moveTo>
                      <a:pt x="210" y="160"/>
                    </a:moveTo>
                    <a:lnTo>
                      <a:pt x="210" y="160"/>
                    </a:lnTo>
                    <a:lnTo>
                      <a:pt x="209" y="163"/>
                    </a:lnTo>
                    <a:lnTo>
                      <a:pt x="208" y="165"/>
                    </a:lnTo>
                    <a:lnTo>
                      <a:pt x="206" y="166"/>
                    </a:lnTo>
                    <a:lnTo>
                      <a:pt x="203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20" y="166"/>
                    </a:lnTo>
                    <a:lnTo>
                      <a:pt x="19" y="165"/>
                    </a:lnTo>
                    <a:lnTo>
                      <a:pt x="17" y="163"/>
                    </a:lnTo>
                    <a:lnTo>
                      <a:pt x="17" y="160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7" y="133"/>
                    </a:lnTo>
                    <a:lnTo>
                      <a:pt x="19" y="131"/>
                    </a:lnTo>
                    <a:lnTo>
                      <a:pt x="20" y="130"/>
                    </a:lnTo>
                    <a:lnTo>
                      <a:pt x="23" y="130"/>
                    </a:lnTo>
                    <a:lnTo>
                      <a:pt x="203" y="130"/>
                    </a:lnTo>
                    <a:lnTo>
                      <a:pt x="203" y="130"/>
                    </a:lnTo>
                    <a:lnTo>
                      <a:pt x="206" y="130"/>
                    </a:lnTo>
                    <a:lnTo>
                      <a:pt x="208" y="131"/>
                    </a:lnTo>
                    <a:lnTo>
                      <a:pt x="209" y="133"/>
                    </a:lnTo>
                    <a:lnTo>
                      <a:pt x="210" y="136"/>
                    </a:lnTo>
                    <a:lnTo>
                      <a:pt x="210" y="160"/>
                    </a:lnTo>
                    <a:close/>
                    <a:moveTo>
                      <a:pt x="210" y="111"/>
                    </a:moveTo>
                    <a:lnTo>
                      <a:pt x="210" y="111"/>
                    </a:lnTo>
                    <a:lnTo>
                      <a:pt x="209" y="113"/>
                    </a:lnTo>
                    <a:lnTo>
                      <a:pt x="208" y="115"/>
                    </a:lnTo>
                    <a:lnTo>
                      <a:pt x="206" y="116"/>
                    </a:lnTo>
                    <a:lnTo>
                      <a:pt x="203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0" y="116"/>
                    </a:lnTo>
                    <a:lnTo>
                      <a:pt x="19" y="115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3"/>
                    </a:lnTo>
                    <a:lnTo>
                      <a:pt x="19" y="81"/>
                    </a:lnTo>
                    <a:lnTo>
                      <a:pt x="20" y="80"/>
                    </a:lnTo>
                    <a:lnTo>
                      <a:pt x="23" y="79"/>
                    </a:lnTo>
                    <a:lnTo>
                      <a:pt x="203" y="79"/>
                    </a:lnTo>
                    <a:lnTo>
                      <a:pt x="203" y="79"/>
                    </a:lnTo>
                    <a:lnTo>
                      <a:pt x="206" y="80"/>
                    </a:lnTo>
                    <a:lnTo>
                      <a:pt x="208" y="81"/>
                    </a:lnTo>
                    <a:lnTo>
                      <a:pt x="209" y="83"/>
                    </a:lnTo>
                    <a:lnTo>
                      <a:pt x="210" y="86"/>
                    </a:lnTo>
                    <a:lnTo>
                      <a:pt x="210" y="111"/>
                    </a:lnTo>
                    <a:close/>
                    <a:moveTo>
                      <a:pt x="210" y="61"/>
                    </a:moveTo>
                    <a:lnTo>
                      <a:pt x="210" y="61"/>
                    </a:lnTo>
                    <a:lnTo>
                      <a:pt x="209" y="63"/>
                    </a:lnTo>
                    <a:lnTo>
                      <a:pt x="208" y="65"/>
                    </a:lnTo>
                    <a:lnTo>
                      <a:pt x="206" y="66"/>
                    </a:lnTo>
                    <a:lnTo>
                      <a:pt x="203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0" y="66"/>
                    </a:lnTo>
                    <a:lnTo>
                      <a:pt x="19" y="65"/>
                    </a:lnTo>
                    <a:lnTo>
                      <a:pt x="17" y="63"/>
                    </a:lnTo>
                    <a:lnTo>
                      <a:pt x="17" y="61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03" y="29"/>
                    </a:lnTo>
                    <a:lnTo>
                      <a:pt x="203" y="29"/>
                    </a:lnTo>
                    <a:lnTo>
                      <a:pt x="206" y="30"/>
                    </a:lnTo>
                    <a:lnTo>
                      <a:pt x="208" y="31"/>
                    </a:lnTo>
                    <a:lnTo>
                      <a:pt x="209" y="34"/>
                    </a:lnTo>
                    <a:lnTo>
                      <a:pt x="210" y="36"/>
                    </a:lnTo>
                    <a:lnTo>
                      <a:pt x="210" y="61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6842" tIns="8421" rIns="16842" bIns="8421" anchor="ctr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eaLnBrk="0" fontAlgn="ctr" hangingPunct="0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US" altLang="zh-CN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 flipH="1">
              <a:off x="1633641" y="3007504"/>
              <a:ext cx="0" cy="45736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1633641" y="3620501"/>
              <a:ext cx="0" cy="45736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325717392"/>
            <p:cNvSpPr>
              <a:spLocks/>
            </p:cNvSpPr>
            <p:nvPr/>
          </p:nvSpPr>
          <p:spPr bwMode="auto">
            <a:xfrm>
              <a:off x="1143516" y="3312550"/>
              <a:ext cx="964387" cy="417588"/>
            </a:xfrm>
            <a:custGeom>
              <a:avLst/>
              <a:gdLst>
                <a:gd name="T0" fmla="*/ 99 w 574"/>
                <a:gd name="T1" fmla="*/ 300 h 395"/>
                <a:gd name="T2" fmla="*/ 71 w 574"/>
                <a:gd name="T3" fmla="*/ 277 h 395"/>
                <a:gd name="T4" fmla="*/ 57 w 574"/>
                <a:gd name="T5" fmla="*/ 251 h 395"/>
                <a:gd name="T6" fmla="*/ 54 w 574"/>
                <a:gd name="T7" fmla="*/ 222 h 395"/>
                <a:gd name="T8" fmla="*/ 61 w 574"/>
                <a:gd name="T9" fmla="*/ 208 h 395"/>
                <a:gd name="T10" fmla="*/ 42 w 574"/>
                <a:gd name="T11" fmla="*/ 201 h 395"/>
                <a:gd name="T12" fmla="*/ 19 w 574"/>
                <a:gd name="T13" fmla="*/ 185 h 395"/>
                <a:gd name="T14" fmla="*/ 5 w 574"/>
                <a:gd name="T15" fmla="*/ 163 h 395"/>
                <a:gd name="T16" fmla="*/ 0 w 574"/>
                <a:gd name="T17" fmla="*/ 137 h 395"/>
                <a:gd name="T18" fmla="*/ 12 w 574"/>
                <a:gd name="T19" fmla="*/ 109 h 395"/>
                <a:gd name="T20" fmla="*/ 35 w 574"/>
                <a:gd name="T21" fmla="*/ 88 h 395"/>
                <a:gd name="T22" fmla="*/ 68 w 574"/>
                <a:gd name="T23" fmla="*/ 76 h 395"/>
                <a:gd name="T24" fmla="*/ 97 w 574"/>
                <a:gd name="T25" fmla="*/ 76 h 395"/>
                <a:gd name="T26" fmla="*/ 97 w 574"/>
                <a:gd name="T27" fmla="*/ 69 h 395"/>
                <a:gd name="T28" fmla="*/ 97 w 574"/>
                <a:gd name="T29" fmla="*/ 57 h 395"/>
                <a:gd name="T30" fmla="*/ 106 w 574"/>
                <a:gd name="T31" fmla="*/ 36 h 395"/>
                <a:gd name="T32" fmla="*/ 130 w 574"/>
                <a:gd name="T33" fmla="*/ 19 h 395"/>
                <a:gd name="T34" fmla="*/ 161 w 574"/>
                <a:gd name="T35" fmla="*/ 12 h 395"/>
                <a:gd name="T36" fmla="*/ 187 w 574"/>
                <a:gd name="T37" fmla="*/ 12 h 395"/>
                <a:gd name="T38" fmla="*/ 203 w 574"/>
                <a:gd name="T39" fmla="*/ 15 h 395"/>
                <a:gd name="T40" fmla="*/ 217 w 574"/>
                <a:gd name="T41" fmla="*/ 22 h 395"/>
                <a:gd name="T42" fmla="*/ 231 w 574"/>
                <a:gd name="T43" fmla="*/ 29 h 395"/>
                <a:gd name="T44" fmla="*/ 238 w 574"/>
                <a:gd name="T45" fmla="*/ 24 h 395"/>
                <a:gd name="T46" fmla="*/ 262 w 574"/>
                <a:gd name="T47" fmla="*/ 12 h 395"/>
                <a:gd name="T48" fmla="*/ 290 w 574"/>
                <a:gd name="T49" fmla="*/ 3 h 395"/>
                <a:gd name="T50" fmla="*/ 321 w 574"/>
                <a:gd name="T51" fmla="*/ 0 h 395"/>
                <a:gd name="T52" fmla="*/ 361 w 574"/>
                <a:gd name="T53" fmla="*/ 3 h 395"/>
                <a:gd name="T54" fmla="*/ 394 w 574"/>
                <a:gd name="T55" fmla="*/ 15 h 395"/>
                <a:gd name="T56" fmla="*/ 420 w 574"/>
                <a:gd name="T57" fmla="*/ 33 h 395"/>
                <a:gd name="T58" fmla="*/ 439 w 574"/>
                <a:gd name="T59" fmla="*/ 52 h 395"/>
                <a:gd name="T60" fmla="*/ 461 w 574"/>
                <a:gd name="T61" fmla="*/ 55 h 395"/>
                <a:gd name="T62" fmla="*/ 482 w 574"/>
                <a:gd name="T63" fmla="*/ 62 h 395"/>
                <a:gd name="T64" fmla="*/ 498 w 574"/>
                <a:gd name="T65" fmla="*/ 78 h 395"/>
                <a:gd name="T66" fmla="*/ 505 w 574"/>
                <a:gd name="T67" fmla="*/ 92 h 395"/>
                <a:gd name="T68" fmla="*/ 510 w 574"/>
                <a:gd name="T69" fmla="*/ 104 h 395"/>
                <a:gd name="T70" fmla="*/ 531 w 574"/>
                <a:gd name="T71" fmla="*/ 111 h 395"/>
                <a:gd name="T72" fmla="*/ 553 w 574"/>
                <a:gd name="T73" fmla="*/ 126 h 395"/>
                <a:gd name="T74" fmla="*/ 572 w 574"/>
                <a:gd name="T75" fmla="*/ 152 h 395"/>
                <a:gd name="T76" fmla="*/ 574 w 574"/>
                <a:gd name="T77" fmla="*/ 180 h 395"/>
                <a:gd name="T78" fmla="*/ 560 w 574"/>
                <a:gd name="T79" fmla="*/ 206 h 395"/>
                <a:gd name="T80" fmla="*/ 541 w 574"/>
                <a:gd name="T81" fmla="*/ 220 h 395"/>
                <a:gd name="T82" fmla="*/ 524 w 574"/>
                <a:gd name="T83" fmla="*/ 227 h 395"/>
                <a:gd name="T84" fmla="*/ 534 w 574"/>
                <a:gd name="T85" fmla="*/ 234 h 395"/>
                <a:gd name="T86" fmla="*/ 543 w 574"/>
                <a:gd name="T87" fmla="*/ 246 h 395"/>
                <a:gd name="T88" fmla="*/ 550 w 574"/>
                <a:gd name="T89" fmla="*/ 258 h 395"/>
                <a:gd name="T90" fmla="*/ 546 w 574"/>
                <a:gd name="T91" fmla="*/ 286 h 395"/>
                <a:gd name="T92" fmla="*/ 524 w 574"/>
                <a:gd name="T93" fmla="*/ 315 h 395"/>
                <a:gd name="T94" fmla="*/ 489 w 574"/>
                <a:gd name="T95" fmla="*/ 336 h 395"/>
                <a:gd name="T96" fmla="*/ 451 w 574"/>
                <a:gd name="T97" fmla="*/ 345 h 395"/>
                <a:gd name="T98" fmla="*/ 427 w 574"/>
                <a:gd name="T99" fmla="*/ 348 h 395"/>
                <a:gd name="T100" fmla="*/ 404 w 574"/>
                <a:gd name="T101" fmla="*/ 345 h 395"/>
                <a:gd name="T102" fmla="*/ 385 w 574"/>
                <a:gd name="T103" fmla="*/ 343 h 395"/>
                <a:gd name="T104" fmla="*/ 364 w 574"/>
                <a:gd name="T105" fmla="*/ 364 h 395"/>
                <a:gd name="T106" fmla="*/ 335 w 574"/>
                <a:gd name="T107" fmla="*/ 378 h 395"/>
                <a:gd name="T108" fmla="*/ 302 w 574"/>
                <a:gd name="T109" fmla="*/ 390 h 395"/>
                <a:gd name="T110" fmla="*/ 250 w 574"/>
                <a:gd name="T111" fmla="*/ 395 h 395"/>
                <a:gd name="T112" fmla="*/ 189 w 574"/>
                <a:gd name="T113" fmla="*/ 383 h 395"/>
                <a:gd name="T114" fmla="*/ 142 w 574"/>
                <a:gd name="T115" fmla="*/ 352 h 395"/>
                <a:gd name="T116" fmla="*/ 118 w 574"/>
                <a:gd name="T117" fmla="*/ 312 h 3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95"/>
                <a:gd name="T179" fmla="*/ 574 w 574"/>
                <a:gd name="T180" fmla="*/ 395 h 3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95">
                  <a:moveTo>
                    <a:pt x="118" y="312"/>
                  </a:moveTo>
                  <a:lnTo>
                    <a:pt x="118" y="310"/>
                  </a:lnTo>
                  <a:lnTo>
                    <a:pt x="116" y="310"/>
                  </a:lnTo>
                  <a:lnTo>
                    <a:pt x="113" y="307"/>
                  </a:lnTo>
                  <a:lnTo>
                    <a:pt x="109" y="305"/>
                  </a:lnTo>
                  <a:lnTo>
                    <a:pt x="104" y="303"/>
                  </a:lnTo>
                  <a:lnTo>
                    <a:pt x="99" y="300"/>
                  </a:lnTo>
                  <a:lnTo>
                    <a:pt x="97" y="298"/>
                  </a:lnTo>
                  <a:lnTo>
                    <a:pt x="92" y="296"/>
                  </a:lnTo>
                  <a:lnTo>
                    <a:pt x="90" y="293"/>
                  </a:lnTo>
                  <a:lnTo>
                    <a:pt x="85" y="291"/>
                  </a:lnTo>
                  <a:lnTo>
                    <a:pt x="83" y="289"/>
                  </a:lnTo>
                  <a:lnTo>
                    <a:pt x="80" y="286"/>
                  </a:lnTo>
                  <a:lnTo>
                    <a:pt x="78" y="284"/>
                  </a:lnTo>
                  <a:lnTo>
                    <a:pt x="73" y="282"/>
                  </a:lnTo>
                  <a:lnTo>
                    <a:pt x="71" y="277"/>
                  </a:lnTo>
                  <a:lnTo>
                    <a:pt x="68" y="274"/>
                  </a:lnTo>
                  <a:lnTo>
                    <a:pt x="66" y="272"/>
                  </a:lnTo>
                  <a:lnTo>
                    <a:pt x="64" y="270"/>
                  </a:lnTo>
                  <a:lnTo>
                    <a:pt x="64" y="265"/>
                  </a:lnTo>
                  <a:lnTo>
                    <a:pt x="61" y="263"/>
                  </a:lnTo>
                  <a:lnTo>
                    <a:pt x="59" y="260"/>
                  </a:lnTo>
                  <a:lnTo>
                    <a:pt x="59" y="256"/>
                  </a:lnTo>
                  <a:lnTo>
                    <a:pt x="57" y="253"/>
                  </a:lnTo>
                  <a:lnTo>
                    <a:pt x="57" y="251"/>
                  </a:lnTo>
                  <a:lnTo>
                    <a:pt x="54" y="246"/>
                  </a:lnTo>
                  <a:lnTo>
                    <a:pt x="54" y="244"/>
                  </a:lnTo>
                  <a:lnTo>
                    <a:pt x="54" y="241"/>
                  </a:lnTo>
                  <a:lnTo>
                    <a:pt x="54" y="237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4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7" y="218"/>
                  </a:lnTo>
                  <a:lnTo>
                    <a:pt x="57" y="215"/>
                  </a:lnTo>
                  <a:lnTo>
                    <a:pt x="59" y="213"/>
                  </a:lnTo>
                  <a:lnTo>
                    <a:pt x="59" y="211"/>
                  </a:lnTo>
                  <a:lnTo>
                    <a:pt x="61" y="208"/>
                  </a:lnTo>
                  <a:lnTo>
                    <a:pt x="61" y="206"/>
                  </a:lnTo>
                  <a:lnTo>
                    <a:pt x="57" y="206"/>
                  </a:lnTo>
                  <a:lnTo>
                    <a:pt x="54" y="206"/>
                  </a:lnTo>
                  <a:lnTo>
                    <a:pt x="50" y="204"/>
                  </a:lnTo>
                  <a:lnTo>
                    <a:pt x="47" y="204"/>
                  </a:lnTo>
                  <a:lnTo>
                    <a:pt x="45" y="201"/>
                  </a:lnTo>
                  <a:lnTo>
                    <a:pt x="42" y="201"/>
                  </a:lnTo>
                  <a:lnTo>
                    <a:pt x="38" y="199"/>
                  </a:lnTo>
                  <a:lnTo>
                    <a:pt x="35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28" y="192"/>
                  </a:lnTo>
                  <a:lnTo>
                    <a:pt x="26" y="189"/>
                  </a:lnTo>
                  <a:lnTo>
                    <a:pt x="24" y="189"/>
                  </a:lnTo>
                  <a:lnTo>
                    <a:pt x="21" y="187"/>
                  </a:lnTo>
                  <a:lnTo>
                    <a:pt x="19" y="185"/>
                  </a:lnTo>
                  <a:lnTo>
                    <a:pt x="16" y="182"/>
                  </a:lnTo>
                  <a:lnTo>
                    <a:pt x="14" y="180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9" y="173"/>
                  </a:lnTo>
                  <a:lnTo>
                    <a:pt x="7" y="170"/>
                  </a:lnTo>
                  <a:lnTo>
                    <a:pt x="7" y="168"/>
                  </a:lnTo>
                  <a:lnTo>
                    <a:pt x="5" y="166"/>
                  </a:lnTo>
                  <a:lnTo>
                    <a:pt x="5" y="163"/>
                  </a:lnTo>
                  <a:lnTo>
                    <a:pt x="2" y="161"/>
                  </a:lnTo>
                  <a:lnTo>
                    <a:pt x="2" y="156"/>
                  </a:lnTo>
                  <a:lnTo>
                    <a:pt x="2" y="154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2" y="123"/>
                  </a:lnTo>
                  <a:lnTo>
                    <a:pt x="5" y="121"/>
                  </a:lnTo>
                  <a:lnTo>
                    <a:pt x="5" y="116"/>
                  </a:lnTo>
                  <a:lnTo>
                    <a:pt x="7" y="114"/>
                  </a:lnTo>
                  <a:lnTo>
                    <a:pt x="9" y="111"/>
                  </a:lnTo>
                  <a:lnTo>
                    <a:pt x="12" y="109"/>
                  </a:lnTo>
                  <a:lnTo>
                    <a:pt x="14" y="107"/>
                  </a:lnTo>
                  <a:lnTo>
                    <a:pt x="16" y="102"/>
                  </a:lnTo>
                  <a:lnTo>
                    <a:pt x="19" y="100"/>
                  </a:lnTo>
                  <a:lnTo>
                    <a:pt x="21" y="97"/>
                  </a:lnTo>
                  <a:lnTo>
                    <a:pt x="24" y="95"/>
                  </a:lnTo>
                  <a:lnTo>
                    <a:pt x="26" y="92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5" y="88"/>
                  </a:lnTo>
                  <a:lnTo>
                    <a:pt x="38" y="85"/>
                  </a:lnTo>
                  <a:lnTo>
                    <a:pt x="42" y="83"/>
                  </a:lnTo>
                  <a:lnTo>
                    <a:pt x="45" y="83"/>
                  </a:lnTo>
                  <a:lnTo>
                    <a:pt x="50" y="81"/>
                  </a:lnTo>
                  <a:lnTo>
                    <a:pt x="52" y="81"/>
                  </a:lnTo>
                  <a:lnTo>
                    <a:pt x="57" y="78"/>
                  </a:lnTo>
                  <a:lnTo>
                    <a:pt x="61" y="78"/>
                  </a:lnTo>
                  <a:lnTo>
                    <a:pt x="64" y="76"/>
                  </a:lnTo>
                  <a:lnTo>
                    <a:pt x="68" y="76"/>
                  </a:lnTo>
                  <a:lnTo>
                    <a:pt x="73" y="76"/>
                  </a:lnTo>
                  <a:lnTo>
                    <a:pt x="78" y="76"/>
                  </a:lnTo>
                  <a:lnTo>
                    <a:pt x="83" y="76"/>
                  </a:lnTo>
                  <a:lnTo>
                    <a:pt x="85" y="76"/>
                  </a:lnTo>
                  <a:lnTo>
                    <a:pt x="87" y="76"/>
                  </a:lnTo>
                  <a:lnTo>
                    <a:pt x="90" y="76"/>
                  </a:lnTo>
                  <a:lnTo>
                    <a:pt x="92" y="76"/>
                  </a:lnTo>
                  <a:lnTo>
                    <a:pt x="94" y="76"/>
                  </a:lnTo>
                  <a:lnTo>
                    <a:pt x="97" y="76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97" y="69"/>
                  </a:lnTo>
                  <a:lnTo>
                    <a:pt x="97" y="66"/>
                  </a:lnTo>
                  <a:lnTo>
                    <a:pt x="97" y="64"/>
                  </a:lnTo>
                  <a:lnTo>
                    <a:pt x="97" y="62"/>
                  </a:lnTo>
                  <a:lnTo>
                    <a:pt x="97" y="59"/>
                  </a:lnTo>
                  <a:lnTo>
                    <a:pt x="97" y="57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101" y="45"/>
                  </a:lnTo>
                  <a:lnTo>
                    <a:pt x="101" y="43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6"/>
                  </a:lnTo>
                  <a:lnTo>
                    <a:pt x="109" y="33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4"/>
                  </a:lnTo>
                  <a:lnTo>
                    <a:pt x="123" y="24"/>
                  </a:lnTo>
                  <a:lnTo>
                    <a:pt x="125" y="22"/>
                  </a:lnTo>
                  <a:lnTo>
                    <a:pt x="130" y="19"/>
                  </a:lnTo>
                  <a:lnTo>
                    <a:pt x="132" y="19"/>
                  </a:lnTo>
                  <a:lnTo>
                    <a:pt x="135" y="17"/>
                  </a:lnTo>
                  <a:lnTo>
                    <a:pt x="139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9" y="15"/>
                  </a:lnTo>
                  <a:lnTo>
                    <a:pt x="153" y="12"/>
                  </a:lnTo>
                  <a:lnTo>
                    <a:pt x="156" y="12"/>
                  </a:lnTo>
                  <a:lnTo>
                    <a:pt x="161" y="12"/>
                  </a:lnTo>
                  <a:lnTo>
                    <a:pt x="163" y="12"/>
                  </a:lnTo>
                  <a:lnTo>
                    <a:pt x="168" y="12"/>
                  </a:lnTo>
                  <a:lnTo>
                    <a:pt x="172" y="12"/>
                  </a:lnTo>
                  <a:lnTo>
                    <a:pt x="175" y="12"/>
                  </a:lnTo>
                  <a:lnTo>
                    <a:pt x="177" y="12"/>
                  </a:lnTo>
                  <a:lnTo>
                    <a:pt x="179" y="12"/>
                  </a:lnTo>
                  <a:lnTo>
                    <a:pt x="182" y="12"/>
                  </a:lnTo>
                  <a:lnTo>
                    <a:pt x="184" y="12"/>
                  </a:lnTo>
                  <a:lnTo>
                    <a:pt x="187" y="12"/>
                  </a:lnTo>
                  <a:lnTo>
                    <a:pt x="189" y="12"/>
                  </a:lnTo>
                  <a:lnTo>
                    <a:pt x="191" y="12"/>
                  </a:lnTo>
                  <a:lnTo>
                    <a:pt x="194" y="12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1" y="15"/>
                  </a:lnTo>
                  <a:lnTo>
                    <a:pt x="203" y="15"/>
                  </a:lnTo>
                  <a:lnTo>
                    <a:pt x="205" y="17"/>
                  </a:lnTo>
                  <a:lnTo>
                    <a:pt x="208" y="17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12" y="19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2"/>
                  </a:lnTo>
                  <a:lnTo>
                    <a:pt x="220" y="22"/>
                  </a:lnTo>
                  <a:lnTo>
                    <a:pt x="222" y="24"/>
                  </a:lnTo>
                  <a:lnTo>
                    <a:pt x="224" y="24"/>
                  </a:lnTo>
                  <a:lnTo>
                    <a:pt x="227" y="26"/>
                  </a:lnTo>
                  <a:lnTo>
                    <a:pt x="229" y="26"/>
                  </a:lnTo>
                  <a:lnTo>
                    <a:pt x="229" y="29"/>
                  </a:lnTo>
                  <a:lnTo>
                    <a:pt x="231" y="29"/>
                  </a:lnTo>
                  <a:lnTo>
                    <a:pt x="234" y="29"/>
                  </a:lnTo>
                  <a:lnTo>
                    <a:pt x="236" y="29"/>
                  </a:lnTo>
                  <a:lnTo>
                    <a:pt x="236" y="26"/>
                  </a:lnTo>
                  <a:lnTo>
                    <a:pt x="238" y="24"/>
                  </a:lnTo>
                  <a:lnTo>
                    <a:pt x="241" y="24"/>
                  </a:lnTo>
                  <a:lnTo>
                    <a:pt x="243" y="22"/>
                  </a:lnTo>
                  <a:lnTo>
                    <a:pt x="246" y="19"/>
                  </a:lnTo>
                  <a:lnTo>
                    <a:pt x="248" y="17"/>
                  </a:lnTo>
                  <a:lnTo>
                    <a:pt x="250" y="17"/>
                  </a:lnTo>
                  <a:lnTo>
                    <a:pt x="253" y="15"/>
                  </a:lnTo>
                  <a:lnTo>
                    <a:pt x="255" y="15"/>
                  </a:lnTo>
                  <a:lnTo>
                    <a:pt x="260" y="12"/>
                  </a:lnTo>
                  <a:lnTo>
                    <a:pt x="262" y="12"/>
                  </a:lnTo>
                  <a:lnTo>
                    <a:pt x="264" y="10"/>
                  </a:lnTo>
                  <a:lnTo>
                    <a:pt x="267" y="10"/>
                  </a:lnTo>
                  <a:lnTo>
                    <a:pt x="272" y="7"/>
                  </a:lnTo>
                  <a:lnTo>
                    <a:pt x="274" y="7"/>
                  </a:lnTo>
                  <a:lnTo>
                    <a:pt x="276" y="5"/>
                  </a:lnTo>
                  <a:lnTo>
                    <a:pt x="281" y="5"/>
                  </a:lnTo>
                  <a:lnTo>
                    <a:pt x="283" y="5"/>
                  </a:lnTo>
                  <a:lnTo>
                    <a:pt x="286" y="3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6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7" y="0"/>
                  </a:lnTo>
                  <a:lnTo>
                    <a:pt x="352" y="3"/>
                  </a:lnTo>
                  <a:lnTo>
                    <a:pt x="357" y="3"/>
                  </a:lnTo>
                  <a:lnTo>
                    <a:pt x="361" y="3"/>
                  </a:lnTo>
                  <a:lnTo>
                    <a:pt x="364" y="5"/>
                  </a:lnTo>
                  <a:lnTo>
                    <a:pt x="368" y="5"/>
                  </a:lnTo>
                  <a:lnTo>
                    <a:pt x="373" y="7"/>
                  </a:lnTo>
                  <a:lnTo>
                    <a:pt x="378" y="7"/>
                  </a:lnTo>
                  <a:lnTo>
                    <a:pt x="380" y="10"/>
                  </a:lnTo>
                  <a:lnTo>
                    <a:pt x="385" y="10"/>
                  </a:lnTo>
                  <a:lnTo>
                    <a:pt x="387" y="12"/>
                  </a:lnTo>
                  <a:lnTo>
                    <a:pt x="392" y="15"/>
                  </a:lnTo>
                  <a:lnTo>
                    <a:pt x="394" y="15"/>
                  </a:lnTo>
                  <a:lnTo>
                    <a:pt x="399" y="17"/>
                  </a:lnTo>
                  <a:lnTo>
                    <a:pt x="401" y="19"/>
                  </a:lnTo>
                  <a:lnTo>
                    <a:pt x="404" y="22"/>
                  </a:lnTo>
                  <a:lnTo>
                    <a:pt x="409" y="22"/>
                  </a:lnTo>
                  <a:lnTo>
                    <a:pt x="411" y="24"/>
                  </a:lnTo>
                  <a:lnTo>
                    <a:pt x="413" y="26"/>
                  </a:lnTo>
                  <a:lnTo>
                    <a:pt x="418" y="29"/>
                  </a:lnTo>
                  <a:lnTo>
                    <a:pt x="420" y="31"/>
                  </a:lnTo>
                  <a:lnTo>
                    <a:pt x="420" y="33"/>
                  </a:lnTo>
                  <a:lnTo>
                    <a:pt x="423" y="36"/>
                  </a:lnTo>
                  <a:lnTo>
                    <a:pt x="425" y="38"/>
                  </a:lnTo>
                  <a:lnTo>
                    <a:pt x="427" y="40"/>
                  </a:lnTo>
                  <a:lnTo>
                    <a:pt x="430" y="43"/>
                  </a:lnTo>
                  <a:lnTo>
                    <a:pt x="432" y="45"/>
                  </a:lnTo>
                  <a:lnTo>
                    <a:pt x="432" y="48"/>
                  </a:lnTo>
                  <a:lnTo>
                    <a:pt x="435" y="50"/>
                  </a:lnTo>
                  <a:lnTo>
                    <a:pt x="437" y="52"/>
                  </a:lnTo>
                  <a:lnTo>
                    <a:pt x="439" y="52"/>
                  </a:lnTo>
                  <a:lnTo>
                    <a:pt x="442" y="52"/>
                  </a:lnTo>
                  <a:lnTo>
                    <a:pt x="444" y="52"/>
                  </a:lnTo>
                  <a:lnTo>
                    <a:pt x="446" y="52"/>
                  </a:lnTo>
                  <a:lnTo>
                    <a:pt x="449" y="52"/>
                  </a:lnTo>
                  <a:lnTo>
                    <a:pt x="451" y="52"/>
                  </a:lnTo>
                  <a:lnTo>
                    <a:pt x="453" y="52"/>
                  </a:lnTo>
                  <a:lnTo>
                    <a:pt x="456" y="52"/>
                  </a:lnTo>
                  <a:lnTo>
                    <a:pt x="458" y="52"/>
                  </a:lnTo>
                  <a:lnTo>
                    <a:pt x="461" y="55"/>
                  </a:lnTo>
                  <a:lnTo>
                    <a:pt x="463" y="55"/>
                  </a:lnTo>
                  <a:lnTo>
                    <a:pt x="465" y="55"/>
                  </a:lnTo>
                  <a:lnTo>
                    <a:pt x="468" y="57"/>
                  </a:lnTo>
                  <a:lnTo>
                    <a:pt x="470" y="57"/>
                  </a:lnTo>
                  <a:lnTo>
                    <a:pt x="472" y="57"/>
                  </a:lnTo>
                  <a:lnTo>
                    <a:pt x="475" y="59"/>
                  </a:lnTo>
                  <a:lnTo>
                    <a:pt x="477" y="59"/>
                  </a:lnTo>
                  <a:lnTo>
                    <a:pt x="479" y="62"/>
                  </a:lnTo>
                  <a:lnTo>
                    <a:pt x="482" y="62"/>
                  </a:lnTo>
                  <a:lnTo>
                    <a:pt x="484" y="64"/>
                  </a:lnTo>
                  <a:lnTo>
                    <a:pt x="486" y="66"/>
                  </a:lnTo>
                  <a:lnTo>
                    <a:pt x="489" y="69"/>
                  </a:lnTo>
                  <a:lnTo>
                    <a:pt x="491" y="71"/>
                  </a:lnTo>
                  <a:lnTo>
                    <a:pt x="494" y="74"/>
                  </a:lnTo>
                  <a:lnTo>
                    <a:pt x="496" y="74"/>
                  </a:lnTo>
                  <a:lnTo>
                    <a:pt x="496" y="76"/>
                  </a:lnTo>
                  <a:lnTo>
                    <a:pt x="498" y="78"/>
                  </a:lnTo>
                  <a:lnTo>
                    <a:pt x="498" y="81"/>
                  </a:lnTo>
                  <a:lnTo>
                    <a:pt x="501" y="83"/>
                  </a:lnTo>
                  <a:lnTo>
                    <a:pt x="503" y="85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5" y="92"/>
                  </a:lnTo>
                  <a:lnTo>
                    <a:pt x="508" y="95"/>
                  </a:lnTo>
                  <a:lnTo>
                    <a:pt x="508" y="97"/>
                  </a:lnTo>
                  <a:lnTo>
                    <a:pt x="508" y="100"/>
                  </a:lnTo>
                  <a:lnTo>
                    <a:pt x="508" y="102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15" y="104"/>
                  </a:lnTo>
                  <a:lnTo>
                    <a:pt x="517" y="107"/>
                  </a:lnTo>
                  <a:lnTo>
                    <a:pt x="520" y="107"/>
                  </a:lnTo>
                  <a:lnTo>
                    <a:pt x="522" y="107"/>
                  </a:lnTo>
                  <a:lnTo>
                    <a:pt x="524" y="109"/>
                  </a:lnTo>
                  <a:lnTo>
                    <a:pt x="527" y="109"/>
                  </a:lnTo>
                  <a:lnTo>
                    <a:pt x="529" y="111"/>
                  </a:lnTo>
                  <a:lnTo>
                    <a:pt x="531" y="111"/>
                  </a:lnTo>
                  <a:lnTo>
                    <a:pt x="534" y="114"/>
                  </a:lnTo>
                  <a:lnTo>
                    <a:pt x="536" y="114"/>
                  </a:lnTo>
                  <a:lnTo>
                    <a:pt x="538" y="116"/>
                  </a:lnTo>
                  <a:lnTo>
                    <a:pt x="541" y="116"/>
                  </a:lnTo>
                  <a:lnTo>
                    <a:pt x="543" y="118"/>
                  </a:lnTo>
                  <a:lnTo>
                    <a:pt x="546" y="121"/>
                  </a:lnTo>
                  <a:lnTo>
                    <a:pt x="548" y="121"/>
                  </a:lnTo>
                  <a:lnTo>
                    <a:pt x="550" y="123"/>
                  </a:lnTo>
                  <a:lnTo>
                    <a:pt x="553" y="126"/>
                  </a:lnTo>
                  <a:lnTo>
                    <a:pt x="557" y="130"/>
                  </a:lnTo>
                  <a:lnTo>
                    <a:pt x="560" y="133"/>
                  </a:lnTo>
                  <a:lnTo>
                    <a:pt x="560" y="135"/>
                  </a:lnTo>
                  <a:lnTo>
                    <a:pt x="562" y="137"/>
                  </a:lnTo>
                  <a:lnTo>
                    <a:pt x="564" y="140"/>
                  </a:lnTo>
                  <a:lnTo>
                    <a:pt x="567" y="142"/>
                  </a:lnTo>
                  <a:lnTo>
                    <a:pt x="569" y="147"/>
                  </a:lnTo>
                  <a:lnTo>
                    <a:pt x="569" y="149"/>
                  </a:lnTo>
                  <a:lnTo>
                    <a:pt x="572" y="152"/>
                  </a:lnTo>
                  <a:lnTo>
                    <a:pt x="572" y="156"/>
                  </a:lnTo>
                  <a:lnTo>
                    <a:pt x="574" y="159"/>
                  </a:lnTo>
                  <a:lnTo>
                    <a:pt x="574" y="161"/>
                  </a:lnTo>
                  <a:lnTo>
                    <a:pt x="574" y="166"/>
                  </a:lnTo>
                  <a:lnTo>
                    <a:pt x="574" y="168"/>
                  </a:lnTo>
                  <a:lnTo>
                    <a:pt x="574" y="170"/>
                  </a:lnTo>
                  <a:lnTo>
                    <a:pt x="574" y="175"/>
                  </a:lnTo>
                  <a:lnTo>
                    <a:pt x="574" y="178"/>
                  </a:lnTo>
                  <a:lnTo>
                    <a:pt x="574" y="180"/>
                  </a:lnTo>
                  <a:lnTo>
                    <a:pt x="572" y="182"/>
                  </a:lnTo>
                  <a:lnTo>
                    <a:pt x="572" y="187"/>
                  </a:lnTo>
                  <a:lnTo>
                    <a:pt x="569" y="189"/>
                  </a:lnTo>
                  <a:lnTo>
                    <a:pt x="569" y="192"/>
                  </a:lnTo>
                  <a:lnTo>
                    <a:pt x="567" y="196"/>
                  </a:lnTo>
                  <a:lnTo>
                    <a:pt x="564" y="199"/>
                  </a:lnTo>
                  <a:lnTo>
                    <a:pt x="562" y="201"/>
                  </a:lnTo>
                  <a:lnTo>
                    <a:pt x="562" y="204"/>
                  </a:lnTo>
                  <a:lnTo>
                    <a:pt x="560" y="206"/>
                  </a:lnTo>
                  <a:lnTo>
                    <a:pt x="555" y="208"/>
                  </a:lnTo>
                  <a:lnTo>
                    <a:pt x="553" y="211"/>
                  </a:lnTo>
                  <a:lnTo>
                    <a:pt x="550" y="213"/>
                  </a:lnTo>
                  <a:lnTo>
                    <a:pt x="548" y="215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3" y="218"/>
                  </a:lnTo>
                  <a:lnTo>
                    <a:pt x="541" y="220"/>
                  </a:lnTo>
                  <a:lnTo>
                    <a:pt x="538" y="220"/>
                  </a:lnTo>
                  <a:lnTo>
                    <a:pt x="536" y="222"/>
                  </a:lnTo>
                  <a:lnTo>
                    <a:pt x="534" y="222"/>
                  </a:lnTo>
                  <a:lnTo>
                    <a:pt x="531" y="225"/>
                  </a:lnTo>
                  <a:lnTo>
                    <a:pt x="529" y="225"/>
                  </a:lnTo>
                  <a:lnTo>
                    <a:pt x="527" y="225"/>
                  </a:lnTo>
                  <a:lnTo>
                    <a:pt x="524" y="227"/>
                  </a:lnTo>
                  <a:lnTo>
                    <a:pt x="527" y="227"/>
                  </a:lnTo>
                  <a:lnTo>
                    <a:pt x="529" y="230"/>
                  </a:lnTo>
                  <a:lnTo>
                    <a:pt x="531" y="232"/>
                  </a:lnTo>
                  <a:lnTo>
                    <a:pt x="534" y="232"/>
                  </a:lnTo>
                  <a:lnTo>
                    <a:pt x="534" y="234"/>
                  </a:lnTo>
                  <a:lnTo>
                    <a:pt x="536" y="234"/>
                  </a:lnTo>
                  <a:lnTo>
                    <a:pt x="536" y="237"/>
                  </a:lnTo>
                  <a:lnTo>
                    <a:pt x="538" y="237"/>
                  </a:lnTo>
                  <a:lnTo>
                    <a:pt x="538" y="239"/>
                  </a:lnTo>
                  <a:lnTo>
                    <a:pt x="541" y="241"/>
                  </a:lnTo>
                  <a:lnTo>
                    <a:pt x="543" y="244"/>
                  </a:lnTo>
                  <a:lnTo>
                    <a:pt x="543" y="246"/>
                  </a:lnTo>
                  <a:lnTo>
                    <a:pt x="546" y="246"/>
                  </a:lnTo>
                  <a:lnTo>
                    <a:pt x="546" y="248"/>
                  </a:lnTo>
                  <a:lnTo>
                    <a:pt x="548" y="251"/>
                  </a:lnTo>
                  <a:lnTo>
                    <a:pt x="548" y="253"/>
                  </a:lnTo>
                  <a:lnTo>
                    <a:pt x="548" y="256"/>
                  </a:lnTo>
                  <a:lnTo>
                    <a:pt x="550" y="256"/>
                  </a:lnTo>
                  <a:lnTo>
                    <a:pt x="550" y="258"/>
                  </a:lnTo>
                  <a:lnTo>
                    <a:pt x="550" y="263"/>
                  </a:lnTo>
                  <a:lnTo>
                    <a:pt x="550" y="265"/>
                  </a:lnTo>
                  <a:lnTo>
                    <a:pt x="550" y="270"/>
                  </a:lnTo>
                  <a:lnTo>
                    <a:pt x="550" y="272"/>
                  </a:lnTo>
                  <a:lnTo>
                    <a:pt x="550" y="274"/>
                  </a:lnTo>
                  <a:lnTo>
                    <a:pt x="550" y="279"/>
                  </a:lnTo>
                  <a:lnTo>
                    <a:pt x="548" y="282"/>
                  </a:lnTo>
                  <a:lnTo>
                    <a:pt x="546" y="286"/>
                  </a:lnTo>
                  <a:lnTo>
                    <a:pt x="546" y="289"/>
                  </a:lnTo>
                  <a:lnTo>
                    <a:pt x="543" y="293"/>
                  </a:lnTo>
                  <a:lnTo>
                    <a:pt x="541" y="296"/>
                  </a:lnTo>
                  <a:lnTo>
                    <a:pt x="538" y="298"/>
                  </a:lnTo>
                  <a:lnTo>
                    <a:pt x="536" y="303"/>
                  </a:lnTo>
                  <a:lnTo>
                    <a:pt x="534" y="305"/>
                  </a:lnTo>
                  <a:lnTo>
                    <a:pt x="531" y="307"/>
                  </a:lnTo>
                  <a:lnTo>
                    <a:pt x="529" y="310"/>
                  </a:lnTo>
                  <a:lnTo>
                    <a:pt x="524" y="315"/>
                  </a:lnTo>
                  <a:lnTo>
                    <a:pt x="522" y="317"/>
                  </a:lnTo>
                  <a:lnTo>
                    <a:pt x="517" y="319"/>
                  </a:lnTo>
                  <a:lnTo>
                    <a:pt x="515" y="322"/>
                  </a:lnTo>
                  <a:lnTo>
                    <a:pt x="510" y="324"/>
                  </a:lnTo>
                  <a:lnTo>
                    <a:pt x="508" y="326"/>
                  </a:lnTo>
                  <a:lnTo>
                    <a:pt x="503" y="329"/>
                  </a:lnTo>
                  <a:lnTo>
                    <a:pt x="498" y="331"/>
                  </a:lnTo>
                  <a:lnTo>
                    <a:pt x="494" y="333"/>
                  </a:lnTo>
                  <a:lnTo>
                    <a:pt x="489" y="336"/>
                  </a:lnTo>
                  <a:lnTo>
                    <a:pt x="484" y="338"/>
                  </a:lnTo>
                  <a:lnTo>
                    <a:pt x="479" y="338"/>
                  </a:lnTo>
                  <a:lnTo>
                    <a:pt x="475" y="341"/>
                  </a:lnTo>
                  <a:lnTo>
                    <a:pt x="470" y="343"/>
                  </a:lnTo>
                  <a:lnTo>
                    <a:pt x="465" y="343"/>
                  </a:lnTo>
                  <a:lnTo>
                    <a:pt x="458" y="343"/>
                  </a:lnTo>
                  <a:lnTo>
                    <a:pt x="456" y="345"/>
                  </a:lnTo>
                  <a:lnTo>
                    <a:pt x="453" y="345"/>
                  </a:lnTo>
                  <a:lnTo>
                    <a:pt x="451" y="345"/>
                  </a:lnTo>
                  <a:lnTo>
                    <a:pt x="449" y="345"/>
                  </a:lnTo>
                  <a:lnTo>
                    <a:pt x="446" y="345"/>
                  </a:lnTo>
                  <a:lnTo>
                    <a:pt x="444" y="345"/>
                  </a:lnTo>
                  <a:lnTo>
                    <a:pt x="442" y="345"/>
                  </a:lnTo>
                  <a:lnTo>
                    <a:pt x="439" y="345"/>
                  </a:lnTo>
                  <a:lnTo>
                    <a:pt x="435" y="348"/>
                  </a:lnTo>
                  <a:lnTo>
                    <a:pt x="432" y="348"/>
                  </a:lnTo>
                  <a:lnTo>
                    <a:pt x="430" y="348"/>
                  </a:lnTo>
                  <a:lnTo>
                    <a:pt x="427" y="348"/>
                  </a:lnTo>
                  <a:lnTo>
                    <a:pt x="425" y="348"/>
                  </a:lnTo>
                  <a:lnTo>
                    <a:pt x="420" y="348"/>
                  </a:lnTo>
                  <a:lnTo>
                    <a:pt x="418" y="348"/>
                  </a:lnTo>
                  <a:lnTo>
                    <a:pt x="416" y="345"/>
                  </a:lnTo>
                  <a:lnTo>
                    <a:pt x="413" y="345"/>
                  </a:lnTo>
                  <a:lnTo>
                    <a:pt x="411" y="345"/>
                  </a:lnTo>
                  <a:lnTo>
                    <a:pt x="409" y="345"/>
                  </a:lnTo>
                  <a:lnTo>
                    <a:pt x="404" y="345"/>
                  </a:lnTo>
                  <a:lnTo>
                    <a:pt x="401" y="345"/>
                  </a:lnTo>
                  <a:lnTo>
                    <a:pt x="399" y="343"/>
                  </a:lnTo>
                  <a:lnTo>
                    <a:pt x="397" y="343"/>
                  </a:lnTo>
                  <a:lnTo>
                    <a:pt x="394" y="343"/>
                  </a:lnTo>
                  <a:lnTo>
                    <a:pt x="392" y="343"/>
                  </a:lnTo>
                  <a:lnTo>
                    <a:pt x="390" y="343"/>
                  </a:lnTo>
                  <a:lnTo>
                    <a:pt x="387" y="341"/>
                  </a:lnTo>
                  <a:lnTo>
                    <a:pt x="385" y="343"/>
                  </a:lnTo>
                  <a:lnTo>
                    <a:pt x="385" y="345"/>
                  </a:lnTo>
                  <a:lnTo>
                    <a:pt x="383" y="348"/>
                  </a:lnTo>
                  <a:lnTo>
                    <a:pt x="380" y="350"/>
                  </a:lnTo>
                  <a:lnTo>
                    <a:pt x="378" y="352"/>
                  </a:lnTo>
                  <a:lnTo>
                    <a:pt x="375" y="355"/>
                  </a:lnTo>
                  <a:lnTo>
                    <a:pt x="373" y="357"/>
                  </a:lnTo>
                  <a:lnTo>
                    <a:pt x="371" y="359"/>
                  </a:lnTo>
                  <a:lnTo>
                    <a:pt x="366" y="362"/>
                  </a:lnTo>
                  <a:lnTo>
                    <a:pt x="364" y="364"/>
                  </a:lnTo>
                  <a:lnTo>
                    <a:pt x="361" y="367"/>
                  </a:lnTo>
                  <a:lnTo>
                    <a:pt x="359" y="367"/>
                  </a:lnTo>
                  <a:lnTo>
                    <a:pt x="354" y="369"/>
                  </a:lnTo>
                  <a:lnTo>
                    <a:pt x="352" y="371"/>
                  </a:lnTo>
                  <a:lnTo>
                    <a:pt x="349" y="374"/>
                  </a:lnTo>
                  <a:lnTo>
                    <a:pt x="345" y="374"/>
                  </a:lnTo>
                  <a:lnTo>
                    <a:pt x="342" y="376"/>
                  </a:lnTo>
                  <a:lnTo>
                    <a:pt x="340" y="378"/>
                  </a:lnTo>
                  <a:lnTo>
                    <a:pt x="335" y="378"/>
                  </a:lnTo>
                  <a:lnTo>
                    <a:pt x="333" y="381"/>
                  </a:lnTo>
                  <a:lnTo>
                    <a:pt x="328" y="383"/>
                  </a:lnTo>
                  <a:lnTo>
                    <a:pt x="326" y="383"/>
                  </a:lnTo>
                  <a:lnTo>
                    <a:pt x="321" y="385"/>
                  </a:lnTo>
                  <a:lnTo>
                    <a:pt x="316" y="385"/>
                  </a:lnTo>
                  <a:lnTo>
                    <a:pt x="314" y="388"/>
                  </a:lnTo>
                  <a:lnTo>
                    <a:pt x="312" y="388"/>
                  </a:lnTo>
                  <a:lnTo>
                    <a:pt x="307" y="388"/>
                  </a:lnTo>
                  <a:lnTo>
                    <a:pt x="302" y="390"/>
                  </a:lnTo>
                  <a:lnTo>
                    <a:pt x="298" y="390"/>
                  </a:lnTo>
                  <a:lnTo>
                    <a:pt x="295" y="393"/>
                  </a:lnTo>
                  <a:lnTo>
                    <a:pt x="290" y="393"/>
                  </a:lnTo>
                  <a:lnTo>
                    <a:pt x="286" y="393"/>
                  </a:lnTo>
                  <a:lnTo>
                    <a:pt x="279" y="395"/>
                  </a:lnTo>
                  <a:lnTo>
                    <a:pt x="272" y="395"/>
                  </a:lnTo>
                  <a:lnTo>
                    <a:pt x="264" y="395"/>
                  </a:lnTo>
                  <a:lnTo>
                    <a:pt x="257" y="395"/>
                  </a:lnTo>
                  <a:lnTo>
                    <a:pt x="250" y="395"/>
                  </a:lnTo>
                  <a:lnTo>
                    <a:pt x="243" y="395"/>
                  </a:lnTo>
                  <a:lnTo>
                    <a:pt x="236" y="395"/>
                  </a:lnTo>
                  <a:lnTo>
                    <a:pt x="229" y="393"/>
                  </a:lnTo>
                  <a:lnTo>
                    <a:pt x="222" y="393"/>
                  </a:lnTo>
                  <a:lnTo>
                    <a:pt x="215" y="390"/>
                  </a:lnTo>
                  <a:lnTo>
                    <a:pt x="208" y="388"/>
                  </a:lnTo>
                  <a:lnTo>
                    <a:pt x="201" y="385"/>
                  </a:lnTo>
                  <a:lnTo>
                    <a:pt x="194" y="385"/>
                  </a:lnTo>
                  <a:lnTo>
                    <a:pt x="189" y="383"/>
                  </a:lnTo>
                  <a:lnTo>
                    <a:pt x="182" y="381"/>
                  </a:lnTo>
                  <a:lnTo>
                    <a:pt x="177" y="376"/>
                  </a:lnTo>
                  <a:lnTo>
                    <a:pt x="170" y="374"/>
                  </a:lnTo>
                  <a:lnTo>
                    <a:pt x="165" y="371"/>
                  </a:lnTo>
                  <a:lnTo>
                    <a:pt x="161" y="369"/>
                  </a:lnTo>
                  <a:lnTo>
                    <a:pt x="156" y="364"/>
                  </a:lnTo>
                  <a:lnTo>
                    <a:pt x="151" y="362"/>
                  </a:lnTo>
                  <a:lnTo>
                    <a:pt x="146" y="357"/>
                  </a:lnTo>
                  <a:lnTo>
                    <a:pt x="142" y="352"/>
                  </a:lnTo>
                  <a:lnTo>
                    <a:pt x="137" y="350"/>
                  </a:lnTo>
                  <a:lnTo>
                    <a:pt x="135" y="345"/>
                  </a:lnTo>
                  <a:lnTo>
                    <a:pt x="130" y="341"/>
                  </a:lnTo>
                  <a:lnTo>
                    <a:pt x="127" y="336"/>
                  </a:lnTo>
                  <a:lnTo>
                    <a:pt x="125" y="331"/>
                  </a:lnTo>
                  <a:lnTo>
                    <a:pt x="123" y="326"/>
                  </a:lnTo>
                  <a:lnTo>
                    <a:pt x="120" y="322"/>
                  </a:lnTo>
                  <a:lnTo>
                    <a:pt x="118" y="317"/>
                  </a:lnTo>
                  <a:lnTo>
                    <a:pt x="118" y="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0070C0"/>
              </a:solidFill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6842" tIns="8421" rIns="16842" bIns="8421" anchor="ctr">
              <a:no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eaLnBrk="0" fontAlgn="ctr" hangingPunct="0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itchFamily="34" charset="0"/>
                <a:sym typeface="Huawei Sans Light" panose="020C0303030203020204" pitchFamily="34" charset="0"/>
              </a:endParaRPr>
            </a:p>
          </p:txBody>
        </p:sp>
      </p:grp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864771" y="2235945"/>
            <a:ext cx="229702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>
              <a:buClr>
                <a:prstClr val="white"/>
              </a:buClr>
            </a:pPr>
            <a:r>
              <a:rPr lang="ru-RU" sz="1600" dirty="0">
                <a:solidFill>
                  <a:prstClr val="black"/>
                </a:solidFill>
                <a:latin typeface="Huawei Sans" panose="020C0503030203020204" pitchFamily="34" charset="0"/>
              </a:rPr>
              <a:t>Сервис базы данных</a:t>
            </a:r>
          </a:p>
          <a:p>
            <a:pPr algn="ctr" fontAlgn="ctr">
              <a:buClr>
                <a:prstClr val="white"/>
              </a:buClr>
            </a:pPr>
            <a:r>
              <a:rPr lang="ru-RU" sz="1600" dirty="0">
                <a:solidFill>
                  <a:prstClr val="black"/>
                </a:solidFill>
                <a:latin typeface="Huawei Sans" panose="020C0503030203020204" pitchFamily="34" charset="0"/>
              </a:rPr>
              <a:t>Сервис виртуализации</a:t>
            </a:r>
          </a:p>
          <a:p>
            <a:pPr algn="ctr" fontAlgn="ctr">
              <a:buClr>
                <a:prstClr val="white"/>
              </a:buClr>
            </a:pPr>
            <a:r>
              <a:rPr lang="ru-RU" sz="1600" dirty="0">
                <a:solidFill>
                  <a:prstClr val="black"/>
                </a:solidFill>
                <a:latin typeface="Huawei Sans" panose="020C0503030203020204" pitchFamily="34" charset="0"/>
              </a:rPr>
              <a:t>Сервис файлового хранения</a:t>
            </a:r>
          </a:p>
          <a:p>
            <a:pPr algn="ctr" fontAlgn="ctr">
              <a:buClr>
                <a:prstClr val="white"/>
              </a:buClr>
            </a:pPr>
            <a:r>
              <a:rPr lang="ru-RU" sz="1600" dirty="0">
                <a:solidFill>
                  <a:prstClr val="black"/>
                </a:solidFill>
                <a:latin typeface="Huawei Sans" panose="020C0503030203020204" pitchFamily="34" charset="0"/>
              </a:rPr>
              <a:t>...</a:t>
            </a:r>
          </a:p>
        </p:txBody>
      </p:sp>
      <p:sp>
        <p:nvSpPr>
          <p:cNvPr id="27" name="弧形 26"/>
          <p:cNvSpPr/>
          <p:nvPr/>
        </p:nvSpPr>
        <p:spPr bwMode="auto">
          <a:xfrm>
            <a:off x="3998671" y="3794734"/>
            <a:ext cx="4072584" cy="1295000"/>
          </a:xfrm>
          <a:prstGeom prst="arc">
            <a:avLst>
              <a:gd name="adj1" fmla="val 10950238"/>
              <a:gd name="adj2" fmla="val 21473057"/>
            </a:avLst>
          </a:prstGeom>
          <a:noFill/>
          <a:ln w="25400" cap="flat" cmpd="sng" algn="ctr">
            <a:solidFill>
              <a:srgbClr val="0070C0"/>
            </a:solidFill>
            <a:prstDash val="sysDash"/>
            <a:round/>
            <a:headEnd type="triangle" w="med" len="med"/>
            <a:tailEnd type="triangle" w="med" len="med"/>
          </a:ln>
          <a:effectLst/>
          <a:extLst/>
        </p:spPr>
        <p:txBody>
          <a:bodyPr lIns="121907" tIns="60954" rIns="121907" bIns="60954">
            <a:noAutofit/>
          </a:bodyPr>
          <a:lstStyle>
            <a:defPPr>
              <a:defRPr lang="zh-CN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fontAlgn="ctr">
              <a:defRPr/>
            </a:pPr>
            <a:endParaRPr lang="en-US" altLang="zh-CN" sz="42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28" name="文本框 90"/>
          <p:cNvSpPr txBox="1">
            <a:spLocks noChangeArrowheads="1"/>
          </p:cNvSpPr>
          <p:nvPr/>
        </p:nvSpPr>
        <p:spPr bwMode="auto">
          <a:xfrm>
            <a:off x="7720515" y="3439561"/>
            <a:ext cx="6908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600" dirty="0">
                <a:solidFill>
                  <a:prstClr val="black"/>
                </a:solidFill>
                <a:latin typeface="Huawei Sans" panose="020C0503030203020204" pitchFamily="34" charset="0"/>
              </a:rPr>
              <a:t>Коммутатор</a:t>
            </a:r>
          </a:p>
        </p:txBody>
      </p:sp>
      <p:sp>
        <p:nvSpPr>
          <p:cNvPr id="29" name="文本框 90"/>
          <p:cNvSpPr txBox="1">
            <a:spLocks noChangeArrowheads="1"/>
          </p:cNvSpPr>
          <p:nvPr/>
        </p:nvSpPr>
        <p:spPr bwMode="auto">
          <a:xfrm>
            <a:off x="3618297" y="3439561"/>
            <a:ext cx="6908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600" dirty="0">
                <a:solidFill>
                  <a:prstClr val="black"/>
                </a:solidFill>
                <a:latin typeface="Huawei Sans" panose="020C0503030203020204" pitchFamily="34" charset="0"/>
              </a:rPr>
              <a:t>Коммутатор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063076" y="4366377"/>
            <a:ext cx="1951622" cy="793504"/>
            <a:chOff x="1261900" y="2779713"/>
            <a:chExt cx="2030576" cy="825500"/>
          </a:xfrm>
        </p:grpSpPr>
        <p:grpSp>
          <p:nvGrpSpPr>
            <p:cNvPr id="31" name="组 19"/>
            <p:cNvGrpSpPr>
              <a:grpSpLocks/>
            </p:cNvGrpSpPr>
            <p:nvPr/>
          </p:nvGrpSpPr>
          <p:grpSpPr bwMode="auto">
            <a:xfrm>
              <a:off x="1473200" y="2897188"/>
              <a:ext cx="784225" cy="544512"/>
              <a:chOff x="6204908" y="4500134"/>
              <a:chExt cx="647284" cy="297918"/>
            </a:xfrm>
          </p:grpSpPr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6204908" y="4500134"/>
                <a:ext cx="647284" cy="297918"/>
              </a:xfrm>
              <a:prstGeom prst="rect">
                <a:avLst/>
              </a:prstGeom>
              <a:solidFill>
                <a:srgbClr val="0B7BC3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fontAlgn="ctr"/>
                <a:endParaRPr kumimoji="1" lang="en-US" altLang="zh-CN" sz="1200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6285370" y="4555027"/>
                <a:ext cx="493103" cy="192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fontAlgn="ctr"/>
                <a:r>
                  <a:rPr lang="ru-RU" sz="1600" b="1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SAN</a:t>
                </a:r>
              </a:p>
            </p:txBody>
          </p:sp>
        </p:grpSp>
        <p:grpSp>
          <p:nvGrpSpPr>
            <p:cNvPr id="32" name="组 20"/>
            <p:cNvGrpSpPr>
              <a:grpSpLocks/>
            </p:cNvGrpSpPr>
            <p:nvPr/>
          </p:nvGrpSpPr>
          <p:grpSpPr bwMode="auto">
            <a:xfrm>
              <a:off x="2277189" y="2896377"/>
              <a:ext cx="784041" cy="545929"/>
              <a:chOff x="6205501" y="4499695"/>
              <a:chExt cx="647132" cy="298693"/>
            </a:xfrm>
          </p:grpSpPr>
          <p:sp>
            <p:nvSpPr>
              <p:cNvPr id="34" name="矩形 33"/>
              <p:cNvSpPr>
                <a:spLocks noChangeArrowheads="1"/>
              </p:cNvSpPr>
              <p:nvPr/>
            </p:nvSpPr>
            <p:spPr bwMode="auto">
              <a:xfrm>
                <a:off x="6205501" y="4499695"/>
                <a:ext cx="647132" cy="29869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fontAlgn="ctr"/>
                <a:endParaRPr kumimoji="1" lang="en-US" altLang="zh-CN" sz="1200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6300457" y="4555026"/>
                <a:ext cx="493103" cy="192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fontAlgn="ctr"/>
                <a:r>
                  <a:rPr lang="ru-RU" sz="1600" b="1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NAS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261900" y="2779713"/>
              <a:ext cx="2030576" cy="825500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fontAlgn="ctr">
                <a:defRPr/>
              </a:pPr>
              <a:endParaRPr lang="en-US" sz="19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7095441" y="4381178"/>
            <a:ext cx="1951622" cy="793503"/>
            <a:chOff x="1261900" y="2779713"/>
            <a:chExt cx="2030576" cy="825500"/>
          </a:xfrm>
        </p:grpSpPr>
        <p:grpSp>
          <p:nvGrpSpPr>
            <p:cNvPr id="39" name="组 19"/>
            <p:cNvGrpSpPr>
              <a:grpSpLocks/>
            </p:cNvGrpSpPr>
            <p:nvPr/>
          </p:nvGrpSpPr>
          <p:grpSpPr bwMode="auto">
            <a:xfrm>
              <a:off x="1473200" y="2897188"/>
              <a:ext cx="784225" cy="544512"/>
              <a:chOff x="6204908" y="4500134"/>
              <a:chExt cx="647284" cy="297918"/>
            </a:xfrm>
          </p:grpSpPr>
          <p:sp>
            <p:nvSpPr>
              <p:cNvPr id="44" name="矩形 43"/>
              <p:cNvSpPr>
                <a:spLocks noChangeArrowheads="1"/>
              </p:cNvSpPr>
              <p:nvPr/>
            </p:nvSpPr>
            <p:spPr bwMode="auto">
              <a:xfrm>
                <a:off x="6204908" y="4500134"/>
                <a:ext cx="647284" cy="297918"/>
              </a:xfrm>
              <a:prstGeom prst="rect">
                <a:avLst/>
              </a:prstGeom>
              <a:solidFill>
                <a:srgbClr val="0B7BC3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fontAlgn="ctr"/>
                <a:endParaRPr kumimoji="1" lang="en-US" altLang="zh-CN" sz="1200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5" name="矩形 44"/>
              <p:cNvSpPr>
                <a:spLocks noChangeArrowheads="1"/>
              </p:cNvSpPr>
              <p:nvPr/>
            </p:nvSpPr>
            <p:spPr bwMode="auto">
              <a:xfrm>
                <a:off x="6285370" y="4555027"/>
                <a:ext cx="493103" cy="192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fontAlgn="ctr"/>
                <a:r>
                  <a:rPr lang="ru-RU" sz="1600" b="1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SAN</a:t>
                </a:r>
              </a:p>
            </p:txBody>
          </p:sp>
        </p:grpSp>
        <p:grpSp>
          <p:nvGrpSpPr>
            <p:cNvPr id="40" name="组 20"/>
            <p:cNvGrpSpPr>
              <a:grpSpLocks/>
            </p:cNvGrpSpPr>
            <p:nvPr/>
          </p:nvGrpSpPr>
          <p:grpSpPr bwMode="auto">
            <a:xfrm>
              <a:off x="2277190" y="2896378"/>
              <a:ext cx="784041" cy="545931"/>
              <a:chOff x="6205502" y="4499694"/>
              <a:chExt cx="647132" cy="298694"/>
            </a:xfrm>
          </p:grpSpPr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6205502" y="4499694"/>
                <a:ext cx="647132" cy="2986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fontAlgn="ctr"/>
                <a:endParaRPr kumimoji="1" lang="en-US" altLang="zh-CN" sz="1200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6300458" y="4555026"/>
                <a:ext cx="493103" cy="192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fontAlgn="ctr"/>
                <a:r>
                  <a:rPr lang="ru-RU" sz="1600" b="1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NAS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261900" y="2779713"/>
              <a:ext cx="2030576" cy="825500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fontAlgn="ctr">
                <a:defRPr/>
              </a:pPr>
              <a:endParaRPr lang="en-US" sz="19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6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Знакомство с интеллектуальными продуктами хранения данных компании Huawei</a:t>
            </a:r>
          </a:p>
        </p:txBody>
      </p:sp>
    </p:spTree>
    <p:extLst>
      <p:ext uri="{BB962C8B-B14F-4D97-AF65-F5344CB8AC3E}">
        <p14:creationId xmlns:p14="http://schemas.microsoft.com/office/powerpoint/2010/main" val="38379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Система хранения данных на флеш-накопителях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Гибридная флеш-система хранения данных</a:t>
            </a:r>
          </a:p>
          <a:p>
            <a:r>
              <a:rPr lang="ru-RU" b="1">
                <a:latin typeface="Huawei Sans" panose="020C0503030203020204" pitchFamily="34" charset="0"/>
              </a:rPr>
              <a:t>Распределенная система хранения данных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Граничная система хранения данных (FusionCube)</a:t>
            </a:r>
          </a:p>
          <a:p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Распределенная система хранения данных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782638" y="1607840"/>
            <a:ext cx="6432886" cy="3889711"/>
          </a:xfrm>
          <a:prstGeom prst="wedgeRoundRectCallout">
            <a:avLst>
              <a:gd name="adj1" fmla="val 56106"/>
              <a:gd name="adj2" fmla="val -489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Huawei Sans" panose="020C0503030203020204" pitchFamily="34" charset="0"/>
              </a:rPr>
              <a:t>Технология распределенного хранения создает крупномасштабный пул ресурсов хранения, к </a:t>
            </a:r>
            <a:r>
              <a:rPr lang="ru-RU" sz="1600" dirty="0" smtClean="0">
                <a:latin typeface="Huawei Sans" panose="020C0503030203020204" pitchFamily="34" charset="0"/>
              </a:rPr>
              <a:t>которому </a:t>
            </a:r>
            <a:r>
              <a:rPr lang="ru-RU" sz="1600" dirty="0">
                <a:latin typeface="Huawei Sans" panose="020C0503030203020204" pitchFamily="34" charset="0"/>
              </a:rPr>
              <a:t>обращаются приложения верхнего уровня и клиенты через стандартные сервисные интерфейсы.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Huawei Sans" panose="020C0503030203020204" pitchFamily="34" charset="0"/>
              </a:rPr>
              <a:t>Для оптимизации использования дискового пространства поддерживается крупномасштабное расширение и эластичная защита данных методом избыточности с помощью алгоритма </a:t>
            </a:r>
            <a:r>
              <a:rPr lang="ru-RU" sz="1600" dirty="0" err="1">
                <a:latin typeface="Huawei Sans" panose="020C0503030203020204" pitchFamily="34" charset="0"/>
              </a:rPr>
              <a:t>Erasure</a:t>
            </a:r>
            <a:r>
              <a:rPr lang="ru-RU" sz="1600" dirty="0">
                <a:latin typeface="Huawei Sans" panose="020C0503030203020204" pitchFamily="34" charset="0"/>
              </a:rPr>
              <a:t> </a:t>
            </a:r>
            <a:r>
              <a:rPr lang="ru-RU" sz="1600" dirty="0" err="1">
                <a:latin typeface="Huawei Sans" panose="020C0503030203020204" pitchFamily="34" charset="0"/>
              </a:rPr>
              <a:t>Coding</a:t>
            </a:r>
            <a:r>
              <a:rPr lang="ru-RU" sz="1600" dirty="0">
                <a:latin typeface="Huawei Sans" panose="020C0503030203020204" pitchFamily="34" charset="0"/>
              </a:rPr>
              <a:t> (EC) 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Huawei Sans" panose="020C0503030203020204" pitchFamily="34" charset="0"/>
              </a:rPr>
              <a:t>Одна система хранения поддерживает сервисы </a:t>
            </a:r>
            <a:r>
              <a:rPr lang="ru-RU" sz="1600" dirty="0" smtClean="0">
                <a:latin typeface="Huawei Sans" panose="020C0503030203020204" pitchFamily="34" charset="0"/>
              </a:rPr>
              <a:t>HDFS, </a:t>
            </a:r>
            <a:r>
              <a:rPr lang="ru-RU" sz="1600" dirty="0">
                <a:latin typeface="Huawei Sans" panose="020C0503030203020204" pitchFamily="34" charset="0"/>
              </a:rPr>
              <a:t>блочного, </a:t>
            </a:r>
            <a:r>
              <a:rPr lang="ru-RU" sz="1600" dirty="0" smtClean="0">
                <a:latin typeface="Huawei Sans" panose="020C0503030203020204" pitchFamily="34" charset="0"/>
              </a:rPr>
              <a:t>файлового и </a:t>
            </a:r>
            <a:r>
              <a:rPr lang="ru-RU" sz="1600" dirty="0">
                <a:latin typeface="Huawei Sans" panose="020C0503030203020204" pitchFamily="34" charset="0"/>
              </a:rPr>
              <a:t>объектного хранения.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Huawei Sans" panose="020C0503030203020204" pitchFamily="34" charset="0"/>
              </a:rPr>
              <a:t>Разделение ресурсов хранения и вычислительных ресурсов обеспечивает стабильную задержку и быстрый отклик на запросы критически важных приложений</a:t>
            </a:r>
            <a:r>
              <a:rPr lang="ru-RU" sz="1600" dirty="0" smtClean="0">
                <a:latin typeface="Huawei Sans" panose="020C0503030203020204" pitchFamily="34" charset="0"/>
              </a:rPr>
              <a:t>.</a:t>
            </a:r>
            <a:endParaRPr lang="ru-RU" sz="1600" dirty="0">
              <a:latin typeface="Huawei Sans" panose="020C0503030203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340" y="1467539"/>
            <a:ext cx="4962055" cy="37253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14858" y="5702286"/>
            <a:ext cx="3143809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ctr"/>
            <a:r>
              <a:rPr lang="ru-RU" sz="1400" dirty="0">
                <a:latin typeface="Huawei Sans" panose="020C0503030203020204" pitchFamily="34" charset="0"/>
              </a:rPr>
              <a:t>Примечание: </a:t>
            </a:r>
            <a:r>
              <a:rPr lang="ru-RU" sz="1400" dirty="0" smtClean="0">
                <a:latin typeface="Huawei Sans" panose="020C0503030203020204" pitchFamily="34" charset="0"/>
              </a:rPr>
              <a:t/>
            </a:r>
            <a:br>
              <a:rPr lang="ru-RU" sz="1400" dirty="0" smtClean="0">
                <a:latin typeface="Huawei Sans" panose="020C0503030203020204" pitchFamily="34" charset="0"/>
              </a:rPr>
            </a:br>
            <a:r>
              <a:rPr lang="ru-RU" sz="1400" dirty="0" smtClean="0">
                <a:latin typeface="Huawei Sans" panose="020C0503030203020204" pitchFamily="34" charset="0"/>
              </a:rPr>
              <a:t>В </a:t>
            </a:r>
            <a:r>
              <a:rPr lang="ru-RU" sz="1400" dirty="0">
                <a:latin typeface="Huawei Sans" panose="020C0503030203020204" pitchFamily="34" charset="0"/>
              </a:rPr>
              <a:t>данном случае показана СХД Huawei </a:t>
            </a:r>
            <a:r>
              <a:rPr lang="ru-RU" sz="1400" dirty="0" err="1">
                <a:latin typeface="Huawei Sans" panose="020C0503030203020204" pitchFamily="34" charset="0"/>
              </a:rPr>
              <a:t>OceanStor</a:t>
            </a:r>
            <a:r>
              <a:rPr lang="ru-RU" sz="1400" dirty="0">
                <a:latin typeface="Huawei Sans" panose="020C0503030203020204" pitchFamily="34" charset="0"/>
              </a:rPr>
              <a:t> 100D.</a:t>
            </a:r>
          </a:p>
        </p:txBody>
      </p:sp>
    </p:spTree>
    <p:extLst>
      <p:ext uri="{BB962C8B-B14F-4D97-AF65-F5344CB8AC3E}">
        <p14:creationId xmlns:p14="http://schemas.microsoft.com/office/powerpoint/2010/main" val="22952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Особенности продукта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78554" y="1094847"/>
            <a:ext cx="6533015" cy="4162475"/>
            <a:chOff x="2478777" y="1235893"/>
            <a:chExt cx="6533015" cy="4162475"/>
          </a:xfrm>
        </p:grpSpPr>
        <p:grpSp>
          <p:nvGrpSpPr>
            <p:cNvPr id="8" name="组合 7"/>
            <p:cNvGrpSpPr/>
            <p:nvPr/>
          </p:nvGrpSpPr>
          <p:grpSpPr>
            <a:xfrm>
              <a:off x="2478777" y="1235893"/>
              <a:ext cx="6358089" cy="4131165"/>
              <a:chOff x="2555162" y="1774235"/>
              <a:chExt cx="5334491" cy="3509869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55625" y="3877861"/>
                <a:ext cx="3467535" cy="1406243"/>
              </a:xfrm>
              <a:prstGeom prst="rect">
                <a:avLst/>
              </a:prstGeom>
            </p:spPr>
          </p:pic>
          <p:sp>
            <p:nvSpPr>
              <p:cNvPr id="59" name="Freeform 7"/>
              <p:cNvSpPr>
                <a:spLocks/>
              </p:cNvSpPr>
              <p:nvPr/>
            </p:nvSpPr>
            <p:spPr bwMode="auto">
              <a:xfrm rot="5400000">
                <a:off x="5385312" y="659560"/>
                <a:ext cx="808160" cy="4151124"/>
              </a:xfrm>
              <a:custGeom>
                <a:avLst/>
                <a:gdLst>
                  <a:gd name="T0" fmla="*/ 1750 w 1750"/>
                  <a:gd name="T1" fmla="*/ 272 h 5527"/>
                  <a:gd name="T2" fmla="*/ 314 w 1750"/>
                  <a:gd name="T3" fmla="*/ 2778 h 5527"/>
                  <a:gd name="T4" fmla="*/ 1699 w 1750"/>
                  <a:gd name="T5" fmla="*/ 5254 h 5527"/>
                  <a:gd name="T6" fmla="*/ 1542 w 1750"/>
                  <a:gd name="T7" fmla="*/ 5527 h 5527"/>
                  <a:gd name="T8" fmla="*/ 0 w 1750"/>
                  <a:gd name="T9" fmla="*/ 2778 h 5527"/>
                  <a:gd name="T10" fmla="*/ 1593 w 1750"/>
                  <a:gd name="T11" fmla="*/ 0 h 5527"/>
                  <a:gd name="T12" fmla="*/ 1750 w 1750"/>
                  <a:gd name="T13" fmla="*/ 272 h 5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0" h="5527">
                    <a:moveTo>
                      <a:pt x="1750" y="272"/>
                    </a:moveTo>
                    <a:cubicBezTo>
                      <a:pt x="891" y="777"/>
                      <a:pt x="314" y="1710"/>
                      <a:pt x="314" y="2778"/>
                    </a:cubicBezTo>
                    <a:cubicBezTo>
                      <a:pt x="314" y="3825"/>
                      <a:pt x="868" y="4743"/>
                      <a:pt x="1699" y="5254"/>
                    </a:cubicBezTo>
                    <a:lnTo>
                      <a:pt x="1542" y="5527"/>
                    </a:lnTo>
                    <a:cubicBezTo>
                      <a:pt x="617" y="4961"/>
                      <a:pt x="0" y="3942"/>
                      <a:pt x="0" y="2778"/>
                    </a:cubicBezTo>
                    <a:cubicBezTo>
                      <a:pt x="0" y="1594"/>
                      <a:pt x="640" y="559"/>
                      <a:pt x="1593" y="0"/>
                    </a:cubicBezTo>
                    <a:lnTo>
                      <a:pt x="1750" y="272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vert="horz" wrap="square" lIns="91407" tIns="45703" rIns="91407" bIns="4570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594" fontAlgn="ctr">
                  <a:defRPr/>
                </a:pPr>
                <a:endParaRPr lang="en-US" altLang="zh-CN" sz="135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0" name="Line 39"/>
              <p:cNvSpPr>
                <a:spLocks noChangeShapeType="1"/>
              </p:cNvSpPr>
              <p:nvPr/>
            </p:nvSpPr>
            <p:spPr bwMode="auto">
              <a:xfrm rot="5400000">
                <a:off x="6679400" y="3352444"/>
                <a:ext cx="679388" cy="316704"/>
              </a:xfrm>
              <a:prstGeom prst="line">
                <a:avLst/>
              </a:prstGeom>
              <a:noFill/>
              <a:ln w="57150" cap="rnd">
                <a:solidFill>
                  <a:srgbClr val="929292"/>
                </a:solidFill>
                <a:prstDash val="sysDot"/>
                <a:round/>
                <a:headEnd/>
                <a:tailEnd type="triangle" w="med" len="med"/>
              </a:ln>
              <a:scene3d>
                <a:camera prst="orthographicFront">
                  <a:rot lat="0" lon="0" rev="3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defTabSz="685594" fontAlgn="ctr">
                  <a:defRPr/>
                </a:pPr>
                <a:endParaRPr lang="en-US" altLang="zh-CN" sz="135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 rot="5400000">
                <a:off x="5829489" y="3243144"/>
                <a:ext cx="759303" cy="94709"/>
              </a:xfrm>
              <a:prstGeom prst="line">
                <a:avLst/>
              </a:prstGeom>
              <a:noFill/>
              <a:ln w="57150" cap="rnd">
                <a:solidFill>
                  <a:srgbClr val="92929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defTabSz="685594" fontAlgn="ctr">
                  <a:defRPr/>
                </a:pPr>
                <a:endParaRPr lang="en-US" altLang="zh-CN" sz="135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2" name="Line 41"/>
              <p:cNvSpPr>
                <a:spLocks noChangeShapeType="1"/>
              </p:cNvSpPr>
              <p:nvPr/>
            </p:nvSpPr>
            <p:spPr bwMode="auto">
              <a:xfrm rot="5400000" flipV="1">
                <a:off x="4328432" y="3365814"/>
                <a:ext cx="622441" cy="346905"/>
              </a:xfrm>
              <a:prstGeom prst="line">
                <a:avLst/>
              </a:prstGeom>
              <a:noFill/>
              <a:ln w="57150" cap="rnd">
                <a:solidFill>
                  <a:srgbClr val="929292"/>
                </a:solidFill>
                <a:prstDash val="sysDot"/>
                <a:round/>
                <a:headEnd/>
                <a:tailEnd type="triangle" w="med" len="med"/>
              </a:ln>
              <a:scene3d>
                <a:camera prst="orthographicFront">
                  <a:rot lat="0" lon="0" rev="21299999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defTabSz="685594" fontAlgn="ctr">
                  <a:defRPr/>
                </a:pPr>
                <a:endParaRPr lang="en-US" altLang="zh-CN" sz="135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3" name="同心圆 62"/>
              <p:cNvSpPr/>
              <p:nvPr/>
            </p:nvSpPr>
            <p:spPr>
              <a:xfrm rot="5400000">
                <a:off x="3932408" y="2406522"/>
                <a:ext cx="727700" cy="681037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594" fontAlgn="ctr">
                  <a:defRPr/>
                </a:pPr>
                <a:endParaRPr lang="en-US" altLang="zh-CN" sz="135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 rot="5400000">
                <a:off x="3948291" y="2421385"/>
                <a:ext cx="695935" cy="65131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594" fontAlgn="ctr">
                  <a:defRPr/>
                </a:pPr>
                <a:endParaRPr lang="en-US" altLang="zh-CN" sz="1350" kern="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grpSp>
            <p:nvGrpSpPr>
              <p:cNvPr id="65" name="组合 64"/>
              <p:cNvGrpSpPr>
                <a:grpSpLocks noChangeAspect="1"/>
              </p:cNvGrpSpPr>
              <p:nvPr/>
            </p:nvGrpSpPr>
            <p:grpSpPr>
              <a:xfrm>
                <a:off x="4018748" y="2472883"/>
                <a:ext cx="555018" cy="428059"/>
                <a:chOff x="2659222" y="2578848"/>
                <a:chExt cx="612785" cy="442309"/>
              </a:xfrm>
              <a:solidFill>
                <a:srgbClr val="929292"/>
              </a:solidFill>
            </p:grpSpPr>
            <p:cxnSp>
              <p:nvCxnSpPr>
                <p:cNvPr id="66" name="直接箭头连接符 65"/>
                <p:cNvCxnSpPr/>
                <p:nvPr/>
              </p:nvCxnSpPr>
              <p:spPr>
                <a:xfrm>
                  <a:off x="2687795" y="2781969"/>
                  <a:ext cx="277819" cy="0"/>
                </a:xfrm>
                <a:prstGeom prst="straightConnector1">
                  <a:avLst/>
                </a:prstGeom>
                <a:grpFill/>
                <a:ln w="15875" cap="flat">
                  <a:solidFill>
                    <a:srgbClr val="929292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</p:cxnSp>
            <p:cxnSp>
              <p:nvCxnSpPr>
                <p:cNvPr id="67" name="直接箭头连接符 66"/>
                <p:cNvCxnSpPr/>
                <p:nvPr/>
              </p:nvCxnSpPr>
              <p:spPr>
                <a:xfrm flipV="1">
                  <a:off x="2659222" y="2853265"/>
                  <a:ext cx="412184" cy="2028"/>
                </a:xfrm>
                <a:prstGeom prst="straightConnector1">
                  <a:avLst/>
                </a:prstGeom>
                <a:grpFill/>
                <a:ln w="15875" cap="flat">
                  <a:solidFill>
                    <a:srgbClr val="929292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</p:cxnSp>
            <p:cxnSp>
              <p:nvCxnSpPr>
                <p:cNvPr id="68" name="直接箭头连接符 67"/>
                <p:cNvCxnSpPr/>
                <p:nvPr/>
              </p:nvCxnSpPr>
              <p:spPr>
                <a:xfrm>
                  <a:off x="2687795" y="2924560"/>
                  <a:ext cx="277819" cy="0"/>
                </a:xfrm>
                <a:prstGeom prst="straightConnector1">
                  <a:avLst/>
                </a:prstGeom>
                <a:grpFill/>
                <a:ln w="15875" cap="flat">
                  <a:solidFill>
                    <a:srgbClr val="929292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</p:cxnSp>
            <p:sp>
              <p:nvSpPr>
                <p:cNvPr id="69" name="Freeform 8"/>
                <p:cNvSpPr>
                  <a:spLocks noEditPoints="1"/>
                </p:cNvSpPr>
                <p:nvPr/>
              </p:nvSpPr>
              <p:spPr bwMode="auto">
                <a:xfrm>
                  <a:off x="2659222" y="2578848"/>
                  <a:ext cx="612785" cy="442309"/>
                </a:xfrm>
                <a:custGeom>
                  <a:avLst/>
                  <a:gdLst>
                    <a:gd name="T0" fmla="*/ 133 w 176"/>
                    <a:gd name="T1" fmla="*/ 32 h 128"/>
                    <a:gd name="T2" fmla="*/ 88 w 176"/>
                    <a:gd name="T3" fmla="*/ 0 h 128"/>
                    <a:gd name="T4" fmla="*/ 43 w 176"/>
                    <a:gd name="T5" fmla="*/ 32 h 128"/>
                    <a:gd name="T6" fmla="*/ 0 w 176"/>
                    <a:gd name="T7" fmla="*/ 80 h 128"/>
                    <a:gd name="T8" fmla="*/ 48 w 176"/>
                    <a:gd name="T9" fmla="*/ 128 h 128"/>
                    <a:gd name="T10" fmla="*/ 128 w 176"/>
                    <a:gd name="T11" fmla="*/ 128 h 128"/>
                    <a:gd name="T12" fmla="*/ 176 w 176"/>
                    <a:gd name="T13" fmla="*/ 80 h 128"/>
                    <a:gd name="T14" fmla="*/ 133 w 176"/>
                    <a:gd name="T15" fmla="*/ 32 h 128"/>
                    <a:gd name="T16" fmla="*/ 128 w 176"/>
                    <a:gd name="T17" fmla="*/ 120 h 128"/>
                    <a:gd name="T18" fmla="*/ 48 w 176"/>
                    <a:gd name="T19" fmla="*/ 120 h 128"/>
                    <a:gd name="T20" fmla="*/ 8 w 176"/>
                    <a:gd name="T21" fmla="*/ 80 h 128"/>
                    <a:gd name="T22" fmla="*/ 44 w 176"/>
                    <a:gd name="T23" fmla="*/ 40 h 128"/>
                    <a:gd name="T24" fmla="*/ 50 w 176"/>
                    <a:gd name="T25" fmla="*/ 35 h 128"/>
                    <a:gd name="T26" fmla="*/ 88 w 176"/>
                    <a:gd name="T27" fmla="*/ 8 h 128"/>
                    <a:gd name="T28" fmla="*/ 126 w 176"/>
                    <a:gd name="T29" fmla="*/ 35 h 128"/>
                    <a:gd name="T30" fmla="*/ 133 w 176"/>
                    <a:gd name="T31" fmla="*/ 40 h 128"/>
                    <a:gd name="T32" fmla="*/ 168 w 176"/>
                    <a:gd name="T33" fmla="*/ 80 h 128"/>
                    <a:gd name="T34" fmla="*/ 128 w 176"/>
                    <a:gd name="T35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6" h="128">
                      <a:moveTo>
                        <a:pt x="133" y="32"/>
                      </a:moveTo>
                      <a:cubicBezTo>
                        <a:pt x="127" y="14"/>
                        <a:pt x="109" y="0"/>
                        <a:pt x="88" y="0"/>
                      </a:cubicBezTo>
                      <a:cubicBezTo>
                        <a:pt x="67" y="0"/>
                        <a:pt x="49" y="14"/>
                        <a:pt x="43" y="32"/>
                      </a:cubicBezTo>
                      <a:cubicBezTo>
                        <a:pt x="19" y="35"/>
                        <a:pt x="0" y="55"/>
                        <a:pt x="0" y="80"/>
                      </a:cubicBezTo>
                      <a:cubicBezTo>
                        <a:pt x="0" y="107"/>
                        <a:pt x="22" y="128"/>
                        <a:pt x="48" y="128"/>
                      </a:cubicBezTo>
                      <a:cubicBezTo>
                        <a:pt x="128" y="128"/>
                        <a:pt x="128" y="128"/>
                        <a:pt x="128" y="128"/>
                      </a:cubicBezTo>
                      <a:cubicBezTo>
                        <a:pt x="155" y="128"/>
                        <a:pt x="176" y="107"/>
                        <a:pt x="176" y="80"/>
                      </a:cubicBezTo>
                      <a:cubicBezTo>
                        <a:pt x="176" y="55"/>
                        <a:pt x="157" y="35"/>
                        <a:pt x="133" y="32"/>
                      </a:cubicBezTo>
                      <a:close/>
                      <a:moveTo>
                        <a:pt x="128" y="120"/>
                      </a:moveTo>
                      <a:cubicBezTo>
                        <a:pt x="48" y="120"/>
                        <a:pt x="48" y="120"/>
                        <a:pt x="48" y="120"/>
                      </a:cubicBezTo>
                      <a:cubicBezTo>
                        <a:pt x="26" y="120"/>
                        <a:pt x="8" y="102"/>
                        <a:pt x="8" y="80"/>
                      </a:cubicBezTo>
                      <a:cubicBezTo>
                        <a:pt x="8" y="60"/>
                        <a:pt x="23" y="43"/>
                        <a:pt x="44" y="40"/>
                      </a:cubicBezTo>
                      <a:cubicBezTo>
                        <a:pt x="47" y="40"/>
                        <a:pt x="49" y="38"/>
                        <a:pt x="50" y="35"/>
                      </a:cubicBezTo>
                      <a:cubicBezTo>
                        <a:pt x="56" y="19"/>
                        <a:pt x="71" y="8"/>
                        <a:pt x="88" y="8"/>
                      </a:cubicBezTo>
                      <a:cubicBezTo>
                        <a:pt x="105" y="8"/>
                        <a:pt x="120" y="19"/>
                        <a:pt x="126" y="35"/>
                      </a:cubicBezTo>
                      <a:cubicBezTo>
                        <a:pt x="127" y="38"/>
                        <a:pt x="129" y="40"/>
                        <a:pt x="133" y="40"/>
                      </a:cubicBezTo>
                      <a:cubicBezTo>
                        <a:pt x="153" y="43"/>
                        <a:pt x="168" y="60"/>
                        <a:pt x="168" y="80"/>
                      </a:cubicBezTo>
                      <a:cubicBezTo>
                        <a:pt x="168" y="102"/>
                        <a:pt x="150" y="120"/>
                        <a:pt x="128" y="12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92929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594"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</p:grpSp>
          <p:sp>
            <p:nvSpPr>
              <p:cNvPr id="70" name="同心圆 69"/>
              <p:cNvSpPr/>
              <p:nvPr/>
            </p:nvSpPr>
            <p:spPr>
              <a:xfrm rot="5400000">
                <a:off x="4926259" y="2170578"/>
                <a:ext cx="727700" cy="681037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594" fontAlgn="ctr">
                  <a:defRPr/>
                </a:pPr>
                <a:endParaRPr lang="en-US" altLang="zh-CN" sz="135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 rot="5400000">
                <a:off x="4942141" y="2176381"/>
                <a:ext cx="695935" cy="65131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594" fontAlgn="ctr">
                  <a:defRPr/>
                </a:pPr>
                <a:endParaRPr lang="en-US" altLang="zh-CN" sz="1350" kern="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2" name="Freeform 94"/>
              <p:cNvSpPr>
                <a:spLocks noChangeAspect="1" noEditPoints="1"/>
              </p:cNvSpPr>
              <p:nvPr/>
            </p:nvSpPr>
            <p:spPr bwMode="auto">
              <a:xfrm>
                <a:off x="5027000" y="2310813"/>
                <a:ext cx="527537" cy="428059"/>
              </a:xfrm>
              <a:custGeom>
                <a:avLst/>
                <a:gdLst>
                  <a:gd name="T0" fmla="*/ 2147483646 w 495"/>
                  <a:gd name="T1" fmla="*/ 2147483646 h 376"/>
                  <a:gd name="T2" fmla="*/ 2147483646 w 495"/>
                  <a:gd name="T3" fmla="*/ 2147483646 h 376"/>
                  <a:gd name="T4" fmla="*/ 2147483646 w 495"/>
                  <a:gd name="T5" fmla="*/ 2147483646 h 376"/>
                  <a:gd name="T6" fmla="*/ 2147483646 w 495"/>
                  <a:gd name="T7" fmla="*/ 2147483646 h 376"/>
                  <a:gd name="T8" fmla="*/ 2147483646 w 495"/>
                  <a:gd name="T9" fmla="*/ 2147483646 h 376"/>
                  <a:gd name="T10" fmla="*/ 2147483646 w 495"/>
                  <a:gd name="T11" fmla="*/ 2147483646 h 376"/>
                  <a:gd name="T12" fmla="*/ 2147483646 w 495"/>
                  <a:gd name="T13" fmla="*/ 2147483646 h 376"/>
                  <a:gd name="T14" fmla="*/ 2147483646 w 495"/>
                  <a:gd name="T15" fmla="*/ 2147483646 h 376"/>
                  <a:gd name="T16" fmla="*/ 2147483646 w 495"/>
                  <a:gd name="T17" fmla="*/ 2147483646 h 376"/>
                  <a:gd name="T18" fmla="*/ 2147483646 w 495"/>
                  <a:gd name="T19" fmla="*/ 2147483646 h 376"/>
                  <a:gd name="T20" fmla="*/ 2147483646 w 495"/>
                  <a:gd name="T21" fmla="*/ 2147483646 h 376"/>
                  <a:gd name="T22" fmla="*/ 2147483646 w 495"/>
                  <a:gd name="T23" fmla="*/ 2147483646 h 376"/>
                  <a:gd name="T24" fmla="*/ 2147483646 w 495"/>
                  <a:gd name="T25" fmla="*/ 2147483646 h 376"/>
                  <a:gd name="T26" fmla="*/ 2147483646 w 495"/>
                  <a:gd name="T27" fmla="*/ 2147483646 h 376"/>
                  <a:gd name="T28" fmla="*/ 2147483646 w 495"/>
                  <a:gd name="T29" fmla="*/ 2147483646 h 376"/>
                  <a:gd name="T30" fmla="*/ 2147483646 w 495"/>
                  <a:gd name="T31" fmla="*/ 2147483646 h 376"/>
                  <a:gd name="T32" fmla="*/ 2147483646 w 495"/>
                  <a:gd name="T33" fmla="*/ 2147483646 h 376"/>
                  <a:gd name="T34" fmla="*/ 2147483646 w 495"/>
                  <a:gd name="T35" fmla="*/ 2147483646 h 376"/>
                  <a:gd name="T36" fmla="*/ 2147483646 w 495"/>
                  <a:gd name="T37" fmla="*/ 2147483646 h 376"/>
                  <a:gd name="T38" fmla="*/ 2147483646 w 495"/>
                  <a:gd name="T39" fmla="*/ 2147483646 h 376"/>
                  <a:gd name="T40" fmla="*/ 2147483646 w 495"/>
                  <a:gd name="T41" fmla="*/ 2147483646 h 376"/>
                  <a:gd name="T42" fmla="*/ 2147483646 w 495"/>
                  <a:gd name="T43" fmla="*/ 2147483646 h 376"/>
                  <a:gd name="T44" fmla="*/ 2147483646 w 495"/>
                  <a:gd name="T45" fmla="*/ 1861335863 h 376"/>
                  <a:gd name="T46" fmla="*/ 2147483646 w 495"/>
                  <a:gd name="T47" fmla="*/ 0 h 376"/>
                  <a:gd name="T48" fmla="*/ 2147483646 w 495"/>
                  <a:gd name="T49" fmla="*/ 2147483646 h 376"/>
                  <a:gd name="T50" fmla="*/ 2147483646 w 495"/>
                  <a:gd name="T51" fmla="*/ 2147483646 h 376"/>
                  <a:gd name="T52" fmla="*/ 2147483646 w 495"/>
                  <a:gd name="T53" fmla="*/ 2147483646 h 376"/>
                  <a:gd name="T54" fmla="*/ 2147483646 w 495"/>
                  <a:gd name="T55" fmla="*/ 2147483646 h 376"/>
                  <a:gd name="T56" fmla="*/ 2147483646 w 495"/>
                  <a:gd name="T57" fmla="*/ 2147483646 h 376"/>
                  <a:gd name="T58" fmla="*/ 2147483646 w 495"/>
                  <a:gd name="T59" fmla="*/ 2147483646 h 376"/>
                  <a:gd name="T60" fmla="*/ 2147483646 w 495"/>
                  <a:gd name="T61" fmla="*/ 2147483646 h 376"/>
                  <a:gd name="T62" fmla="*/ 2147483646 w 495"/>
                  <a:gd name="T63" fmla="*/ 2147483646 h 376"/>
                  <a:gd name="T64" fmla="*/ 2147483646 w 495"/>
                  <a:gd name="T65" fmla="*/ 2147483646 h 376"/>
                  <a:gd name="T66" fmla="*/ 2147483646 w 495"/>
                  <a:gd name="T67" fmla="*/ 2147483646 h 376"/>
                  <a:gd name="T68" fmla="*/ 2147483646 w 495"/>
                  <a:gd name="T69" fmla="*/ 2147483646 h 376"/>
                  <a:gd name="T70" fmla="*/ 2147483646 w 495"/>
                  <a:gd name="T71" fmla="*/ 2147483646 h 376"/>
                  <a:gd name="T72" fmla="*/ 2147483646 w 495"/>
                  <a:gd name="T73" fmla="*/ 2147483646 h 376"/>
                  <a:gd name="T74" fmla="*/ 2147483646 w 495"/>
                  <a:gd name="T75" fmla="*/ 2147483646 h 376"/>
                  <a:gd name="T76" fmla="*/ 2147483646 w 495"/>
                  <a:gd name="T77" fmla="*/ 2147483646 h 376"/>
                  <a:gd name="T78" fmla="*/ 2147483646 w 495"/>
                  <a:gd name="T79" fmla="*/ 2147483646 h 376"/>
                  <a:gd name="T80" fmla="*/ 2147483646 w 495"/>
                  <a:gd name="T81" fmla="*/ 2147483646 h 376"/>
                  <a:gd name="T82" fmla="*/ 2147483646 w 495"/>
                  <a:gd name="T83" fmla="*/ 2147483646 h 376"/>
                  <a:gd name="T84" fmla="*/ 2147483646 w 495"/>
                  <a:gd name="T85" fmla="*/ 2147483646 h 3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95" h="376">
                    <a:moveTo>
                      <a:pt x="298" y="225"/>
                    </a:moveTo>
                    <a:lnTo>
                      <a:pt x="298" y="225"/>
                    </a:lnTo>
                    <a:cubicBezTo>
                      <a:pt x="266" y="229"/>
                      <a:pt x="243" y="233"/>
                      <a:pt x="202" y="234"/>
                    </a:cubicBezTo>
                    <a:cubicBezTo>
                      <a:pt x="201" y="234"/>
                      <a:pt x="200" y="234"/>
                      <a:pt x="200" y="234"/>
                    </a:cubicBezTo>
                    <a:cubicBezTo>
                      <a:pt x="200" y="234"/>
                      <a:pt x="200" y="234"/>
                      <a:pt x="200" y="234"/>
                    </a:cubicBezTo>
                    <a:lnTo>
                      <a:pt x="199" y="234"/>
                    </a:lnTo>
                    <a:lnTo>
                      <a:pt x="100" y="234"/>
                    </a:lnTo>
                    <a:lnTo>
                      <a:pt x="131" y="108"/>
                    </a:lnTo>
                    <a:lnTo>
                      <a:pt x="363" y="108"/>
                    </a:lnTo>
                    <a:lnTo>
                      <a:pt x="337" y="220"/>
                    </a:lnTo>
                    <a:cubicBezTo>
                      <a:pt x="326" y="221"/>
                      <a:pt x="313" y="222"/>
                      <a:pt x="298" y="225"/>
                    </a:cubicBezTo>
                    <a:close/>
                    <a:moveTo>
                      <a:pt x="192" y="290"/>
                    </a:moveTo>
                    <a:lnTo>
                      <a:pt x="192" y="290"/>
                    </a:lnTo>
                    <a:lnTo>
                      <a:pt x="200" y="290"/>
                    </a:lnTo>
                    <a:cubicBezTo>
                      <a:pt x="207" y="290"/>
                      <a:pt x="220" y="290"/>
                      <a:pt x="234" y="291"/>
                    </a:cubicBezTo>
                    <a:cubicBezTo>
                      <a:pt x="210" y="294"/>
                      <a:pt x="182" y="296"/>
                      <a:pt x="175" y="295"/>
                    </a:cubicBezTo>
                    <a:cubicBezTo>
                      <a:pt x="169" y="293"/>
                      <a:pt x="142" y="276"/>
                      <a:pt x="111" y="255"/>
                    </a:cubicBezTo>
                    <a:lnTo>
                      <a:pt x="165" y="255"/>
                    </a:lnTo>
                    <a:cubicBezTo>
                      <a:pt x="164" y="258"/>
                      <a:pt x="163" y="261"/>
                      <a:pt x="164" y="264"/>
                    </a:cubicBezTo>
                    <a:cubicBezTo>
                      <a:pt x="164" y="279"/>
                      <a:pt x="176" y="290"/>
                      <a:pt x="192" y="290"/>
                    </a:cubicBezTo>
                    <a:close/>
                    <a:moveTo>
                      <a:pt x="126" y="49"/>
                    </a:moveTo>
                    <a:lnTo>
                      <a:pt x="126" y="49"/>
                    </a:lnTo>
                    <a:cubicBezTo>
                      <a:pt x="130" y="49"/>
                      <a:pt x="133" y="48"/>
                      <a:pt x="135" y="45"/>
                    </a:cubicBezTo>
                    <a:lnTo>
                      <a:pt x="153" y="20"/>
                    </a:lnTo>
                    <a:lnTo>
                      <a:pt x="191" y="20"/>
                    </a:lnTo>
                    <a:lnTo>
                      <a:pt x="211" y="45"/>
                    </a:lnTo>
                    <a:cubicBezTo>
                      <a:pt x="213" y="48"/>
                      <a:pt x="216" y="49"/>
                      <a:pt x="219" y="49"/>
                    </a:cubicBezTo>
                    <a:lnTo>
                      <a:pt x="332" y="49"/>
                    </a:lnTo>
                    <a:lnTo>
                      <a:pt x="332" y="88"/>
                    </a:lnTo>
                    <a:lnTo>
                      <a:pt x="127" y="88"/>
                    </a:lnTo>
                    <a:cubicBezTo>
                      <a:pt x="120" y="88"/>
                      <a:pt x="114" y="93"/>
                      <a:pt x="112" y="99"/>
                    </a:cubicBezTo>
                    <a:lnTo>
                      <a:pt x="97" y="161"/>
                    </a:lnTo>
                    <a:lnTo>
                      <a:pt x="97" y="49"/>
                    </a:lnTo>
                    <a:lnTo>
                      <a:pt x="126" y="49"/>
                    </a:lnTo>
                    <a:close/>
                    <a:moveTo>
                      <a:pt x="486" y="260"/>
                    </a:moveTo>
                    <a:lnTo>
                      <a:pt x="486" y="260"/>
                    </a:lnTo>
                    <a:lnTo>
                      <a:pt x="434" y="248"/>
                    </a:lnTo>
                    <a:cubicBezTo>
                      <a:pt x="408" y="229"/>
                      <a:pt x="386" y="221"/>
                      <a:pt x="358" y="220"/>
                    </a:cubicBezTo>
                    <a:lnTo>
                      <a:pt x="385" y="104"/>
                    </a:lnTo>
                    <a:cubicBezTo>
                      <a:pt x="386" y="100"/>
                      <a:pt x="385" y="96"/>
                      <a:pt x="383" y="93"/>
                    </a:cubicBezTo>
                    <a:cubicBezTo>
                      <a:pt x="380" y="89"/>
                      <a:pt x="376" y="88"/>
                      <a:pt x="372" y="88"/>
                    </a:cubicBezTo>
                    <a:lnTo>
                      <a:pt x="353" y="88"/>
                    </a:lnTo>
                    <a:lnTo>
                      <a:pt x="353" y="43"/>
                    </a:lnTo>
                    <a:cubicBezTo>
                      <a:pt x="353" y="35"/>
                      <a:pt x="346" y="29"/>
                      <a:pt x="338" y="29"/>
                    </a:cubicBezTo>
                    <a:lnTo>
                      <a:pt x="224" y="29"/>
                    </a:lnTo>
                    <a:lnTo>
                      <a:pt x="204" y="3"/>
                    </a:lnTo>
                    <a:cubicBezTo>
                      <a:pt x="202" y="1"/>
                      <a:pt x="199" y="0"/>
                      <a:pt x="196" y="0"/>
                    </a:cubicBezTo>
                    <a:lnTo>
                      <a:pt x="148" y="0"/>
                    </a:lnTo>
                    <a:cubicBezTo>
                      <a:pt x="144" y="0"/>
                      <a:pt x="141" y="1"/>
                      <a:pt x="139" y="4"/>
                    </a:cubicBezTo>
                    <a:lnTo>
                      <a:pt x="121" y="29"/>
                    </a:lnTo>
                    <a:lnTo>
                      <a:pt x="91" y="29"/>
                    </a:lnTo>
                    <a:cubicBezTo>
                      <a:pt x="83" y="29"/>
                      <a:pt x="77" y="35"/>
                      <a:pt x="77" y="43"/>
                    </a:cubicBezTo>
                    <a:lnTo>
                      <a:pt x="77" y="232"/>
                    </a:lnTo>
                    <a:cubicBezTo>
                      <a:pt x="73" y="229"/>
                      <a:pt x="70" y="227"/>
                      <a:pt x="67" y="225"/>
                    </a:cubicBezTo>
                    <a:cubicBezTo>
                      <a:pt x="55" y="215"/>
                      <a:pt x="29" y="203"/>
                      <a:pt x="14" y="222"/>
                    </a:cubicBezTo>
                    <a:cubicBezTo>
                      <a:pt x="0" y="239"/>
                      <a:pt x="5" y="256"/>
                      <a:pt x="10" y="262"/>
                    </a:cubicBezTo>
                    <a:cubicBezTo>
                      <a:pt x="11" y="263"/>
                      <a:pt x="11" y="263"/>
                      <a:pt x="12" y="264"/>
                    </a:cubicBezTo>
                    <a:cubicBezTo>
                      <a:pt x="25" y="275"/>
                      <a:pt x="142" y="371"/>
                      <a:pt x="192" y="376"/>
                    </a:cubicBezTo>
                    <a:cubicBezTo>
                      <a:pt x="195" y="376"/>
                      <a:pt x="199" y="376"/>
                      <a:pt x="203" y="376"/>
                    </a:cubicBezTo>
                    <a:cubicBezTo>
                      <a:pt x="246" y="376"/>
                      <a:pt x="323" y="361"/>
                      <a:pt x="360" y="353"/>
                    </a:cubicBezTo>
                    <a:cubicBezTo>
                      <a:pt x="364" y="356"/>
                      <a:pt x="368" y="359"/>
                      <a:pt x="374" y="359"/>
                    </a:cubicBezTo>
                    <a:cubicBezTo>
                      <a:pt x="386" y="360"/>
                      <a:pt x="396" y="351"/>
                      <a:pt x="397" y="339"/>
                    </a:cubicBezTo>
                    <a:cubicBezTo>
                      <a:pt x="397" y="328"/>
                      <a:pt x="389" y="318"/>
                      <a:pt x="377" y="317"/>
                    </a:cubicBezTo>
                    <a:cubicBezTo>
                      <a:pt x="366" y="316"/>
                      <a:pt x="357" y="323"/>
                      <a:pt x="355" y="333"/>
                    </a:cubicBezTo>
                    <a:cubicBezTo>
                      <a:pt x="314" y="342"/>
                      <a:pt x="228" y="359"/>
                      <a:pt x="194" y="356"/>
                    </a:cubicBezTo>
                    <a:cubicBezTo>
                      <a:pt x="157" y="352"/>
                      <a:pt x="62" y="279"/>
                      <a:pt x="26" y="249"/>
                    </a:cubicBezTo>
                    <a:cubicBezTo>
                      <a:pt x="25" y="247"/>
                      <a:pt x="24" y="242"/>
                      <a:pt x="30" y="235"/>
                    </a:cubicBezTo>
                    <a:cubicBezTo>
                      <a:pt x="35" y="228"/>
                      <a:pt x="51" y="238"/>
                      <a:pt x="55" y="241"/>
                    </a:cubicBezTo>
                    <a:cubicBezTo>
                      <a:pt x="93" y="268"/>
                      <a:pt x="159" y="313"/>
                      <a:pt x="170" y="315"/>
                    </a:cubicBezTo>
                    <a:cubicBezTo>
                      <a:pt x="177" y="316"/>
                      <a:pt x="269" y="314"/>
                      <a:pt x="283" y="294"/>
                    </a:cubicBezTo>
                    <a:cubicBezTo>
                      <a:pt x="286" y="290"/>
                      <a:pt x="286" y="284"/>
                      <a:pt x="283" y="279"/>
                    </a:cubicBezTo>
                    <a:cubicBezTo>
                      <a:pt x="279" y="272"/>
                      <a:pt x="274" y="270"/>
                      <a:pt x="200" y="270"/>
                    </a:cubicBezTo>
                    <a:lnTo>
                      <a:pt x="192" y="270"/>
                    </a:lnTo>
                    <a:cubicBezTo>
                      <a:pt x="187" y="270"/>
                      <a:pt x="184" y="267"/>
                      <a:pt x="184" y="264"/>
                    </a:cubicBezTo>
                    <a:cubicBezTo>
                      <a:pt x="184" y="260"/>
                      <a:pt x="190" y="255"/>
                      <a:pt x="202" y="255"/>
                    </a:cubicBezTo>
                    <a:cubicBezTo>
                      <a:pt x="245" y="253"/>
                      <a:pt x="268" y="250"/>
                      <a:pt x="302" y="245"/>
                    </a:cubicBezTo>
                    <a:cubicBezTo>
                      <a:pt x="361" y="236"/>
                      <a:pt x="386" y="238"/>
                      <a:pt x="423" y="266"/>
                    </a:cubicBezTo>
                    <a:cubicBezTo>
                      <a:pt x="424" y="267"/>
                      <a:pt x="426" y="268"/>
                      <a:pt x="427" y="268"/>
                    </a:cubicBezTo>
                    <a:lnTo>
                      <a:pt x="467" y="277"/>
                    </a:lnTo>
                    <a:lnTo>
                      <a:pt x="454" y="297"/>
                    </a:lnTo>
                    <a:cubicBezTo>
                      <a:pt x="442" y="296"/>
                      <a:pt x="432" y="305"/>
                      <a:pt x="432" y="317"/>
                    </a:cubicBezTo>
                    <a:cubicBezTo>
                      <a:pt x="431" y="328"/>
                      <a:pt x="440" y="338"/>
                      <a:pt x="451" y="339"/>
                    </a:cubicBezTo>
                    <a:cubicBezTo>
                      <a:pt x="463" y="340"/>
                      <a:pt x="473" y="331"/>
                      <a:pt x="474" y="320"/>
                    </a:cubicBezTo>
                    <a:cubicBezTo>
                      <a:pt x="474" y="315"/>
                      <a:pt x="473" y="311"/>
                      <a:pt x="471" y="307"/>
                    </a:cubicBezTo>
                    <a:lnTo>
                      <a:pt x="493" y="276"/>
                    </a:lnTo>
                    <a:cubicBezTo>
                      <a:pt x="495" y="273"/>
                      <a:pt x="495" y="270"/>
                      <a:pt x="494" y="267"/>
                    </a:cubicBezTo>
                    <a:cubicBezTo>
                      <a:pt x="492" y="263"/>
                      <a:pt x="490" y="261"/>
                      <a:pt x="486" y="260"/>
                    </a:cubicBezTo>
                    <a:close/>
                  </a:path>
                </a:pathLst>
              </a:custGeom>
              <a:solidFill>
                <a:srgbClr val="929292"/>
              </a:solidFill>
              <a:ln w="0">
                <a:noFill/>
                <a:prstDash val="solid"/>
                <a:round/>
                <a:headEnd/>
                <a:tailEnd/>
              </a:ln>
              <a:extLst/>
            </p:spPr>
            <p:txBody>
              <a:bodyPr>
                <a:noAutofit/>
              </a:bodyPr>
              <a:lstStyle/>
              <a:p>
                <a:pPr defTabSz="685594" fontAlgn="ctr">
                  <a:defRPr/>
                </a:pPr>
                <a:endParaRPr lang="en-US" altLang="zh-CN" sz="3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3" name="同心圆 72"/>
              <p:cNvSpPr/>
              <p:nvPr/>
            </p:nvSpPr>
            <p:spPr>
              <a:xfrm rot="5400000">
                <a:off x="5976794" y="2134592"/>
                <a:ext cx="727700" cy="681037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594" fontAlgn="ctr">
                  <a:defRPr/>
                </a:pPr>
                <a:endParaRPr lang="en-US" altLang="zh-CN" sz="135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 rot="5400000">
                <a:off x="5992677" y="2149455"/>
                <a:ext cx="695935" cy="65131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594" fontAlgn="ctr">
                  <a:defRPr/>
                </a:pPr>
                <a:endParaRPr lang="en-US" altLang="zh-CN" sz="1350" kern="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grpSp>
            <p:nvGrpSpPr>
              <p:cNvPr id="75" name="组合 24823"/>
              <p:cNvGrpSpPr>
                <a:grpSpLocks noChangeAspect="1"/>
              </p:cNvGrpSpPr>
              <p:nvPr/>
            </p:nvGrpSpPr>
            <p:grpSpPr bwMode="auto">
              <a:xfrm>
                <a:off x="6087937" y="2207112"/>
                <a:ext cx="520794" cy="402968"/>
                <a:chOff x="1957388" y="3878263"/>
                <a:chExt cx="414337" cy="300038"/>
              </a:xfrm>
              <a:solidFill>
                <a:srgbClr val="929292"/>
              </a:solidFill>
            </p:grpSpPr>
            <p:sp>
              <p:nvSpPr>
                <p:cNvPr id="76" name="Freeform 200"/>
                <p:cNvSpPr>
                  <a:spLocks noEditPoints="1"/>
                </p:cNvSpPr>
                <p:nvPr/>
              </p:nvSpPr>
              <p:spPr bwMode="auto">
                <a:xfrm>
                  <a:off x="2111375" y="3878263"/>
                  <a:ext cx="107950" cy="128588"/>
                </a:xfrm>
                <a:custGeom>
                  <a:avLst/>
                  <a:gdLst>
                    <a:gd name="T0" fmla="*/ 2147483646 w 127"/>
                    <a:gd name="T1" fmla="*/ 2147483646 h 150"/>
                    <a:gd name="T2" fmla="*/ 2147483646 w 127"/>
                    <a:gd name="T3" fmla="*/ 2147483646 h 150"/>
                    <a:gd name="T4" fmla="*/ 2147483646 w 127"/>
                    <a:gd name="T5" fmla="*/ 2147483646 h 150"/>
                    <a:gd name="T6" fmla="*/ 2147483646 w 127"/>
                    <a:gd name="T7" fmla="*/ 2147483646 h 150"/>
                    <a:gd name="T8" fmla="*/ 2147483646 w 127"/>
                    <a:gd name="T9" fmla="*/ 2147483646 h 150"/>
                    <a:gd name="T10" fmla="*/ 2147483646 w 127"/>
                    <a:gd name="T11" fmla="*/ 2147483646 h 150"/>
                    <a:gd name="T12" fmla="*/ 2147483646 w 127"/>
                    <a:gd name="T13" fmla="*/ 2147483646 h 150"/>
                    <a:gd name="T14" fmla="*/ 2147483646 w 127"/>
                    <a:gd name="T15" fmla="*/ 2147483646 h 150"/>
                    <a:gd name="T16" fmla="*/ 2147483646 w 127"/>
                    <a:gd name="T17" fmla="*/ 2147483646 h 150"/>
                    <a:gd name="T18" fmla="*/ 2147483646 w 127"/>
                    <a:gd name="T19" fmla="*/ 2147483646 h 150"/>
                    <a:gd name="T20" fmla="*/ 2147483646 w 127"/>
                    <a:gd name="T21" fmla="*/ 2147483646 h 150"/>
                    <a:gd name="T22" fmla="*/ 2147483646 w 127"/>
                    <a:gd name="T23" fmla="*/ 2147483646 h 150"/>
                    <a:gd name="T24" fmla="*/ 2147483646 w 127"/>
                    <a:gd name="T25" fmla="*/ 2147483646 h 150"/>
                    <a:gd name="T26" fmla="*/ 2147483646 w 127"/>
                    <a:gd name="T27" fmla="*/ 2147483646 h 150"/>
                    <a:gd name="T28" fmla="*/ 2147483646 w 127"/>
                    <a:gd name="T29" fmla="*/ 0 h 150"/>
                    <a:gd name="T30" fmla="*/ 2147483646 w 127"/>
                    <a:gd name="T31" fmla="*/ 2147483646 h 150"/>
                    <a:gd name="T32" fmla="*/ 2147483646 w 127"/>
                    <a:gd name="T33" fmla="*/ 2147483646 h 150"/>
                    <a:gd name="T34" fmla="*/ 0 w 127"/>
                    <a:gd name="T35" fmla="*/ 2147483646 h 150"/>
                    <a:gd name="T36" fmla="*/ 2147483646 w 127"/>
                    <a:gd name="T37" fmla="*/ 2147483646 h 150"/>
                    <a:gd name="T38" fmla="*/ 2147483646 w 127"/>
                    <a:gd name="T39" fmla="*/ 2147483646 h 150"/>
                    <a:gd name="T40" fmla="*/ 2147483646 w 127"/>
                    <a:gd name="T41" fmla="*/ 2147483646 h 150"/>
                    <a:gd name="T42" fmla="*/ 2147483646 w 127"/>
                    <a:gd name="T43" fmla="*/ 2147483646 h 1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27" h="150">
                      <a:moveTo>
                        <a:pt x="21" y="130"/>
                      </a:moveTo>
                      <a:lnTo>
                        <a:pt x="21" y="130"/>
                      </a:lnTo>
                      <a:cubicBezTo>
                        <a:pt x="26" y="111"/>
                        <a:pt x="43" y="96"/>
                        <a:pt x="63" y="96"/>
                      </a:cubicBezTo>
                      <a:cubicBezTo>
                        <a:pt x="84" y="96"/>
                        <a:pt x="101" y="111"/>
                        <a:pt x="106" y="130"/>
                      </a:cubicBezTo>
                      <a:lnTo>
                        <a:pt x="21" y="130"/>
                      </a:lnTo>
                      <a:close/>
                      <a:moveTo>
                        <a:pt x="36" y="48"/>
                      </a:moveTo>
                      <a:lnTo>
                        <a:pt x="36" y="48"/>
                      </a:lnTo>
                      <a:cubicBezTo>
                        <a:pt x="36" y="33"/>
                        <a:pt x="48" y="21"/>
                        <a:pt x="63" y="21"/>
                      </a:cubicBezTo>
                      <a:cubicBezTo>
                        <a:pt x="79" y="21"/>
                        <a:pt x="91" y="33"/>
                        <a:pt x="91" y="48"/>
                      </a:cubicBezTo>
                      <a:cubicBezTo>
                        <a:pt x="91" y="64"/>
                        <a:pt x="79" y="76"/>
                        <a:pt x="63" y="76"/>
                      </a:cubicBezTo>
                      <a:cubicBezTo>
                        <a:pt x="48" y="76"/>
                        <a:pt x="36" y="64"/>
                        <a:pt x="36" y="48"/>
                      </a:cubicBezTo>
                      <a:close/>
                      <a:moveTo>
                        <a:pt x="95" y="85"/>
                      </a:moveTo>
                      <a:lnTo>
                        <a:pt x="95" y="85"/>
                      </a:lnTo>
                      <a:cubicBezTo>
                        <a:pt x="105" y="76"/>
                        <a:pt x="111" y="63"/>
                        <a:pt x="111" y="48"/>
                      </a:cubicBezTo>
                      <a:cubicBezTo>
                        <a:pt x="111" y="22"/>
                        <a:pt x="90" y="0"/>
                        <a:pt x="63" y="0"/>
                      </a:cubicBezTo>
                      <a:cubicBezTo>
                        <a:pt x="37" y="0"/>
                        <a:pt x="15" y="22"/>
                        <a:pt x="15" y="48"/>
                      </a:cubicBezTo>
                      <a:cubicBezTo>
                        <a:pt x="15" y="63"/>
                        <a:pt x="22" y="76"/>
                        <a:pt x="32" y="85"/>
                      </a:cubicBezTo>
                      <a:cubicBezTo>
                        <a:pt x="13" y="95"/>
                        <a:pt x="0" y="116"/>
                        <a:pt x="0" y="140"/>
                      </a:cubicBezTo>
                      <a:cubicBezTo>
                        <a:pt x="0" y="145"/>
                        <a:pt x="4" y="150"/>
                        <a:pt x="10" y="150"/>
                      </a:cubicBezTo>
                      <a:lnTo>
                        <a:pt x="117" y="150"/>
                      </a:lnTo>
                      <a:cubicBezTo>
                        <a:pt x="123" y="150"/>
                        <a:pt x="127" y="145"/>
                        <a:pt x="127" y="140"/>
                      </a:cubicBezTo>
                      <a:cubicBezTo>
                        <a:pt x="127" y="116"/>
                        <a:pt x="114" y="95"/>
                        <a:pt x="95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defTabSz="685594" fontAlgn="ctr">
                    <a:defRPr/>
                  </a:pPr>
                  <a:endParaRPr lang="en-US" altLang="zh-CN" sz="3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7" name="Freeform 201"/>
                <p:cNvSpPr>
                  <a:spLocks noEditPoints="1"/>
                </p:cNvSpPr>
                <p:nvPr/>
              </p:nvSpPr>
              <p:spPr bwMode="auto">
                <a:xfrm>
                  <a:off x="2122488" y="4017963"/>
                  <a:ext cx="84138" cy="160338"/>
                </a:xfrm>
                <a:custGeom>
                  <a:avLst/>
                  <a:gdLst>
                    <a:gd name="T0" fmla="*/ 2147483646 w 99"/>
                    <a:gd name="T1" fmla="*/ 2147483646 h 187"/>
                    <a:gd name="T2" fmla="*/ 2147483646 w 99"/>
                    <a:gd name="T3" fmla="*/ 2147483646 h 187"/>
                    <a:gd name="T4" fmla="*/ 2147483646 w 99"/>
                    <a:gd name="T5" fmla="*/ 2147483646 h 187"/>
                    <a:gd name="T6" fmla="*/ 2147483646 w 99"/>
                    <a:gd name="T7" fmla="*/ 2147483646 h 187"/>
                    <a:gd name="T8" fmla="*/ 2147483646 w 99"/>
                    <a:gd name="T9" fmla="*/ 2147483646 h 187"/>
                    <a:gd name="T10" fmla="*/ 2147483646 w 99"/>
                    <a:gd name="T11" fmla="*/ 2147483646 h 187"/>
                    <a:gd name="T12" fmla="*/ 2147483646 w 99"/>
                    <a:gd name="T13" fmla="*/ 2147483646 h 187"/>
                    <a:gd name="T14" fmla="*/ 2147483646 w 99"/>
                    <a:gd name="T15" fmla="*/ 2147483646 h 187"/>
                    <a:gd name="T16" fmla="*/ 2147483646 w 99"/>
                    <a:gd name="T17" fmla="*/ 2147483646 h 187"/>
                    <a:gd name="T18" fmla="*/ 2147483646 w 99"/>
                    <a:gd name="T19" fmla="*/ 2147483646 h 187"/>
                    <a:gd name="T20" fmla="*/ 2147483646 w 99"/>
                    <a:gd name="T21" fmla="*/ 2147483646 h 187"/>
                    <a:gd name="T22" fmla="*/ 2147483646 w 99"/>
                    <a:gd name="T23" fmla="*/ 0 h 187"/>
                    <a:gd name="T24" fmla="*/ 2147483646 w 99"/>
                    <a:gd name="T25" fmla="*/ 2147483646 h 187"/>
                    <a:gd name="T26" fmla="*/ 2147483646 w 99"/>
                    <a:gd name="T27" fmla="*/ 2147483646 h 187"/>
                    <a:gd name="T28" fmla="*/ 2147483646 w 99"/>
                    <a:gd name="T29" fmla="*/ 2147483646 h 187"/>
                    <a:gd name="T30" fmla="*/ 2147483646 w 99"/>
                    <a:gd name="T31" fmla="*/ 2147483646 h 187"/>
                    <a:gd name="T32" fmla="*/ 0 w 99"/>
                    <a:gd name="T33" fmla="*/ 2147483646 h 187"/>
                    <a:gd name="T34" fmla="*/ 0 w 99"/>
                    <a:gd name="T35" fmla="*/ 2147483646 h 187"/>
                    <a:gd name="T36" fmla="*/ 2147483646 w 99"/>
                    <a:gd name="T37" fmla="*/ 2147483646 h 187"/>
                    <a:gd name="T38" fmla="*/ 2147483646 w 99"/>
                    <a:gd name="T39" fmla="*/ 2147483646 h 187"/>
                    <a:gd name="T40" fmla="*/ 2147483646 w 99"/>
                    <a:gd name="T41" fmla="*/ 2147483646 h 187"/>
                    <a:gd name="T42" fmla="*/ 2147483646 w 99"/>
                    <a:gd name="T43" fmla="*/ 2147483646 h 187"/>
                    <a:gd name="T44" fmla="*/ 2147483646 w 99"/>
                    <a:gd name="T45" fmla="*/ 2147483646 h 1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99" h="187">
                      <a:moveTo>
                        <a:pt x="78" y="167"/>
                      </a:moveTo>
                      <a:lnTo>
                        <a:pt x="78" y="167"/>
                      </a:lnTo>
                      <a:lnTo>
                        <a:pt x="20" y="167"/>
                      </a:lnTo>
                      <a:lnTo>
                        <a:pt x="20" y="109"/>
                      </a:lnTo>
                      <a:lnTo>
                        <a:pt x="78" y="109"/>
                      </a:lnTo>
                      <a:lnTo>
                        <a:pt x="78" y="167"/>
                      </a:lnTo>
                      <a:close/>
                      <a:moveTo>
                        <a:pt x="88" y="89"/>
                      </a:moveTo>
                      <a:lnTo>
                        <a:pt x="88" y="89"/>
                      </a:lnTo>
                      <a:lnTo>
                        <a:pt x="57" y="89"/>
                      </a:lnTo>
                      <a:lnTo>
                        <a:pt x="57" y="41"/>
                      </a:lnTo>
                      <a:cubicBezTo>
                        <a:pt x="65" y="38"/>
                        <a:pt x="70" y="30"/>
                        <a:pt x="70" y="21"/>
                      </a:cubicBezTo>
                      <a:cubicBezTo>
                        <a:pt x="70" y="10"/>
                        <a:pt x="61" y="0"/>
                        <a:pt x="49" y="0"/>
                      </a:cubicBezTo>
                      <a:cubicBezTo>
                        <a:pt x="38" y="0"/>
                        <a:pt x="28" y="10"/>
                        <a:pt x="28" y="21"/>
                      </a:cubicBezTo>
                      <a:cubicBezTo>
                        <a:pt x="28" y="30"/>
                        <a:pt x="34" y="38"/>
                        <a:pt x="41" y="41"/>
                      </a:cubicBezTo>
                      <a:lnTo>
                        <a:pt x="41" y="89"/>
                      </a:lnTo>
                      <a:lnTo>
                        <a:pt x="10" y="89"/>
                      </a:lnTo>
                      <a:cubicBezTo>
                        <a:pt x="5" y="89"/>
                        <a:pt x="0" y="93"/>
                        <a:pt x="0" y="99"/>
                      </a:cubicBezTo>
                      <a:lnTo>
                        <a:pt x="0" y="177"/>
                      </a:lnTo>
                      <a:cubicBezTo>
                        <a:pt x="0" y="183"/>
                        <a:pt x="5" y="187"/>
                        <a:pt x="10" y="187"/>
                      </a:cubicBezTo>
                      <a:lnTo>
                        <a:pt x="88" y="187"/>
                      </a:lnTo>
                      <a:cubicBezTo>
                        <a:pt x="94" y="187"/>
                        <a:pt x="99" y="183"/>
                        <a:pt x="99" y="177"/>
                      </a:cubicBezTo>
                      <a:lnTo>
                        <a:pt x="99" y="99"/>
                      </a:lnTo>
                      <a:cubicBezTo>
                        <a:pt x="99" y="93"/>
                        <a:pt x="94" y="89"/>
                        <a:pt x="88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defTabSz="685594" fontAlgn="ctr">
                    <a:defRPr/>
                  </a:pPr>
                  <a:endParaRPr lang="en-US" altLang="zh-CN" sz="3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8" name="Freeform 202"/>
                <p:cNvSpPr>
                  <a:spLocks noEditPoints="1"/>
                </p:cNvSpPr>
                <p:nvPr/>
              </p:nvSpPr>
              <p:spPr bwMode="auto">
                <a:xfrm>
                  <a:off x="2235200" y="3957638"/>
                  <a:ext cx="136525" cy="220663"/>
                </a:xfrm>
                <a:custGeom>
                  <a:avLst/>
                  <a:gdLst>
                    <a:gd name="T0" fmla="*/ 2147483646 w 160"/>
                    <a:gd name="T1" fmla="*/ 2147483646 h 258"/>
                    <a:gd name="T2" fmla="*/ 2147483646 w 160"/>
                    <a:gd name="T3" fmla="*/ 2147483646 h 258"/>
                    <a:gd name="T4" fmla="*/ 2147483646 w 160"/>
                    <a:gd name="T5" fmla="*/ 2147483646 h 258"/>
                    <a:gd name="T6" fmla="*/ 2147483646 w 160"/>
                    <a:gd name="T7" fmla="*/ 2147483646 h 258"/>
                    <a:gd name="T8" fmla="*/ 2147483646 w 160"/>
                    <a:gd name="T9" fmla="*/ 2147483646 h 258"/>
                    <a:gd name="T10" fmla="*/ 2147483646 w 160"/>
                    <a:gd name="T11" fmla="*/ 2147483646 h 258"/>
                    <a:gd name="T12" fmla="*/ 2147483646 w 160"/>
                    <a:gd name="T13" fmla="*/ 2147483646 h 258"/>
                    <a:gd name="T14" fmla="*/ 2147483646 w 160"/>
                    <a:gd name="T15" fmla="*/ 2147483646 h 258"/>
                    <a:gd name="T16" fmla="*/ 2147483646 w 160"/>
                    <a:gd name="T17" fmla="*/ 2147483646 h 258"/>
                    <a:gd name="T18" fmla="*/ 2147483646 w 160"/>
                    <a:gd name="T19" fmla="*/ 2147483646 h 258"/>
                    <a:gd name="T20" fmla="*/ 2147483646 w 160"/>
                    <a:gd name="T21" fmla="*/ 2147483646 h 258"/>
                    <a:gd name="T22" fmla="*/ 2147483646 w 160"/>
                    <a:gd name="T23" fmla="*/ 2147483646 h 258"/>
                    <a:gd name="T24" fmla="*/ 2147483646 w 160"/>
                    <a:gd name="T25" fmla="*/ 0 h 258"/>
                    <a:gd name="T26" fmla="*/ 0 w 160"/>
                    <a:gd name="T27" fmla="*/ 2147483646 h 258"/>
                    <a:gd name="T28" fmla="*/ 2147483646 w 160"/>
                    <a:gd name="T29" fmla="*/ 2147483646 h 258"/>
                    <a:gd name="T30" fmla="*/ 2147483646 w 160"/>
                    <a:gd name="T31" fmla="*/ 2147483646 h 258"/>
                    <a:gd name="T32" fmla="*/ 2147483646 w 160"/>
                    <a:gd name="T33" fmla="*/ 2147483646 h 258"/>
                    <a:gd name="T34" fmla="*/ 2147483646 w 160"/>
                    <a:gd name="T35" fmla="*/ 2147483646 h 258"/>
                    <a:gd name="T36" fmla="*/ 2147483646 w 160"/>
                    <a:gd name="T37" fmla="*/ 2147483646 h 258"/>
                    <a:gd name="T38" fmla="*/ 2147483646 w 160"/>
                    <a:gd name="T39" fmla="*/ 2147483646 h 258"/>
                    <a:gd name="T40" fmla="*/ 2147483646 w 160"/>
                    <a:gd name="T41" fmla="*/ 2147483646 h 258"/>
                    <a:gd name="T42" fmla="*/ 2147483646 w 160"/>
                    <a:gd name="T43" fmla="*/ 2147483646 h 258"/>
                    <a:gd name="T44" fmla="*/ 2147483646 w 160"/>
                    <a:gd name="T45" fmla="*/ 2147483646 h 258"/>
                    <a:gd name="T46" fmla="*/ 2147483646 w 160"/>
                    <a:gd name="T47" fmla="*/ 2147483646 h 258"/>
                    <a:gd name="T48" fmla="*/ 2147483646 w 160"/>
                    <a:gd name="T49" fmla="*/ 2147483646 h 258"/>
                    <a:gd name="T50" fmla="*/ 2147483646 w 160"/>
                    <a:gd name="T51" fmla="*/ 2147483646 h 258"/>
                    <a:gd name="T52" fmla="*/ 2147483646 w 160"/>
                    <a:gd name="T53" fmla="*/ 2147483646 h 25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60" h="258">
                      <a:moveTo>
                        <a:pt x="140" y="238"/>
                      </a:moveTo>
                      <a:lnTo>
                        <a:pt x="140" y="238"/>
                      </a:lnTo>
                      <a:lnTo>
                        <a:pt x="82" y="238"/>
                      </a:lnTo>
                      <a:lnTo>
                        <a:pt x="82" y="180"/>
                      </a:lnTo>
                      <a:lnTo>
                        <a:pt x="140" y="180"/>
                      </a:lnTo>
                      <a:lnTo>
                        <a:pt x="140" y="238"/>
                      </a:lnTo>
                      <a:close/>
                      <a:moveTo>
                        <a:pt x="150" y="160"/>
                      </a:moveTo>
                      <a:lnTo>
                        <a:pt x="150" y="160"/>
                      </a:lnTo>
                      <a:lnTo>
                        <a:pt x="121" y="160"/>
                      </a:lnTo>
                      <a:lnTo>
                        <a:pt x="121" y="57"/>
                      </a:lnTo>
                      <a:cubicBezTo>
                        <a:pt x="121" y="33"/>
                        <a:pt x="102" y="14"/>
                        <a:pt x="79" y="14"/>
                      </a:cubicBezTo>
                      <a:lnTo>
                        <a:pt x="41" y="14"/>
                      </a:lnTo>
                      <a:cubicBezTo>
                        <a:pt x="38" y="6"/>
                        <a:pt x="30" y="0"/>
                        <a:pt x="21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33"/>
                        <a:pt x="9" y="42"/>
                        <a:pt x="21" y="42"/>
                      </a:cubicBezTo>
                      <a:cubicBezTo>
                        <a:pt x="27" y="42"/>
                        <a:pt x="33" y="39"/>
                        <a:pt x="37" y="35"/>
                      </a:cubicBezTo>
                      <a:lnTo>
                        <a:pt x="79" y="35"/>
                      </a:lnTo>
                      <a:cubicBezTo>
                        <a:pt x="91" y="35"/>
                        <a:pt x="101" y="45"/>
                        <a:pt x="101" y="57"/>
                      </a:cubicBezTo>
                      <a:lnTo>
                        <a:pt x="101" y="160"/>
                      </a:lnTo>
                      <a:lnTo>
                        <a:pt x="72" y="160"/>
                      </a:lnTo>
                      <a:cubicBezTo>
                        <a:pt x="66" y="160"/>
                        <a:pt x="62" y="164"/>
                        <a:pt x="62" y="170"/>
                      </a:cubicBezTo>
                      <a:lnTo>
                        <a:pt x="62" y="248"/>
                      </a:lnTo>
                      <a:cubicBezTo>
                        <a:pt x="62" y="254"/>
                        <a:pt x="66" y="258"/>
                        <a:pt x="72" y="258"/>
                      </a:cubicBezTo>
                      <a:lnTo>
                        <a:pt x="150" y="258"/>
                      </a:lnTo>
                      <a:cubicBezTo>
                        <a:pt x="155" y="258"/>
                        <a:pt x="160" y="254"/>
                        <a:pt x="160" y="248"/>
                      </a:cubicBezTo>
                      <a:lnTo>
                        <a:pt x="160" y="170"/>
                      </a:lnTo>
                      <a:cubicBezTo>
                        <a:pt x="160" y="164"/>
                        <a:pt x="155" y="160"/>
                        <a:pt x="150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defTabSz="685594" fontAlgn="ctr">
                    <a:defRPr/>
                  </a:pPr>
                  <a:endParaRPr lang="en-US" altLang="zh-CN" sz="3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79" name="Freeform 203"/>
                <p:cNvSpPr>
                  <a:spLocks noEditPoints="1"/>
                </p:cNvSpPr>
                <p:nvPr/>
              </p:nvSpPr>
              <p:spPr bwMode="auto">
                <a:xfrm>
                  <a:off x="1957388" y="3957638"/>
                  <a:ext cx="133350" cy="220663"/>
                </a:xfrm>
                <a:custGeom>
                  <a:avLst/>
                  <a:gdLst>
                    <a:gd name="T0" fmla="*/ 2147483646 w 157"/>
                    <a:gd name="T1" fmla="*/ 2147483646 h 258"/>
                    <a:gd name="T2" fmla="*/ 2147483646 w 157"/>
                    <a:gd name="T3" fmla="*/ 2147483646 h 258"/>
                    <a:gd name="T4" fmla="*/ 2147483646 w 157"/>
                    <a:gd name="T5" fmla="*/ 2147483646 h 258"/>
                    <a:gd name="T6" fmla="*/ 2147483646 w 157"/>
                    <a:gd name="T7" fmla="*/ 2147483646 h 258"/>
                    <a:gd name="T8" fmla="*/ 2147483646 w 157"/>
                    <a:gd name="T9" fmla="*/ 2147483646 h 258"/>
                    <a:gd name="T10" fmla="*/ 2147483646 w 157"/>
                    <a:gd name="T11" fmla="*/ 2147483646 h 258"/>
                    <a:gd name="T12" fmla="*/ 2147483646 w 157"/>
                    <a:gd name="T13" fmla="*/ 0 h 258"/>
                    <a:gd name="T14" fmla="*/ 2147483646 w 157"/>
                    <a:gd name="T15" fmla="*/ 0 h 258"/>
                    <a:gd name="T16" fmla="*/ 2147483646 w 157"/>
                    <a:gd name="T17" fmla="*/ 2147483646 h 258"/>
                    <a:gd name="T18" fmla="*/ 2147483646 w 157"/>
                    <a:gd name="T19" fmla="*/ 2147483646 h 258"/>
                    <a:gd name="T20" fmla="*/ 2147483646 w 157"/>
                    <a:gd name="T21" fmla="*/ 2147483646 h 258"/>
                    <a:gd name="T22" fmla="*/ 2147483646 w 157"/>
                    <a:gd name="T23" fmla="*/ 2147483646 h 258"/>
                    <a:gd name="T24" fmla="*/ 2147483646 w 157"/>
                    <a:gd name="T25" fmla="*/ 2147483646 h 258"/>
                    <a:gd name="T26" fmla="*/ 0 w 157"/>
                    <a:gd name="T27" fmla="*/ 2147483646 h 258"/>
                    <a:gd name="T28" fmla="*/ 0 w 157"/>
                    <a:gd name="T29" fmla="*/ 2147483646 h 258"/>
                    <a:gd name="T30" fmla="*/ 2147483646 w 157"/>
                    <a:gd name="T31" fmla="*/ 2147483646 h 258"/>
                    <a:gd name="T32" fmla="*/ 2147483646 w 157"/>
                    <a:gd name="T33" fmla="*/ 2147483646 h 258"/>
                    <a:gd name="T34" fmla="*/ 2147483646 w 157"/>
                    <a:gd name="T35" fmla="*/ 2147483646 h 258"/>
                    <a:gd name="T36" fmla="*/ 2147483646 w 157"/>
                    <a:gd name="T37" fmla="*/ 2147483646 h 258"/>
                    <a:gd name="T38" fmla="*/ 2147483646 w 157"/>
                    <a:gd name="T39" fmla="*/ 2147483646 h 258"/>
                    <a:gd name="T40" fmla="*/ 2147483646 w 157"/>
                    <a:gd name="T41" fmla="*/ 2147483646 h 258"/>
                    <a:gd name="T42" fmla="*/ 2147483646 w 157"/>
                    <a:gd name="T43" fmla="*/ 2147483646 h 258"/>
                    <a:gd name="T44" fmla="*/ 2147483646 w 157"/>
                    <a:gd name="T45" fmla="*/ 2147483646 h 258"/>
                    <a:gd name="T46" fmla="*/ 2147483646 w 157"/>
                    <a:gd name="T47" fmla="*/ 2147483646 h 258"/>
                    <a:gd name="T48" fmla="*/ 2147483646 w 157"/>
                    <a:gd name="T49" fmla="*/ 2147483646 h 258"/>
                    <a:gd name="T50" fmla="*/ 2147483646 w 157"/>
                    <a:gd name="T51" fmla="*/ 2147483646 h 258"/>
                    <a:gd name="T52" fmla="*/ 2147483646 w 157"/>
                    <a:gd name="T53" fmla="*/ 0 h 25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57" h="258">
                      <a:moveTo>
                        <a:pt x="78" y="238"/>
                      </a:moveTo>
                      <a:lnTo>
                        <a:pt x="78" y="238"/>
                      </a:lnTo>
                      <a:lnTo>
                        <a:pt x="20" y="238"/>
                      </a:lnTo>
                      <a:lnTo>
                        <a:pt x="20" y="180"/>
                      </a:lnTo>
                      <a:lnTo>
                        <a:pt x="78" y="180"/>
                      </a:lnTo>
                      <a:lnTo>
                        <a:pt x="78" y="238"/>
                      </a:lnTo>
                      <a:close/>
                      <a:moveTo>
                        <a:pt x="136" y="0"/>
                      </a:moveTo>
                      <a:lnTo>
                        <a:pt x="136" y="0"/>
                      </a:lnTo>
                      <a:cubicBezTo>
                        <a:pt x="126" y="0"/>
                        <a:pt x="119" y="6"/>
                        <a:pt x="116" y="14"/>
                      </a:cubicBezTo>
                      <a:lnTo>
                        <a:pt x="81" y="14"/>
                      </a:lnTo>
                      <a:cubicBezTo>
                        <a:pt x="58" y="14"/>
                        <a:pt x="39" y="33"/>
                        <a:pt x="39" y="57"/>
                      </a:cubicBezTo>
                      <a:lnTo>
                        <a:pt x="39" y="160"/>
                      </a:lnTo>
                      <a:lnTo>
                        <a:pt x="10" y="160"/>
                      </a:lnTo>
                      <a:cubicBezTo>
                        <a:pt x="4" y="160"/>
                        <a:pt x="0" y="164"/>
                        <a:pt x="0" y="170"/>
                      </a:cubicBezTo>
                      <a:lnTo>
                        <a:pt x="0" y="248"/>
                      </a:lnTo>
                      <a:cubicBezTo>
                        <a:pt x="0" y="254"/>
                        <a:pt x="4" y="258"/>
                        <a:pt x="10" y="258"/>
                      </a:cubicBezTo>
                      <a:lnTo>
                        <a:pt x="88" y="258"/>
                      </a:lnTo>
                      <a:cubicBezTo>
                        <a:pt x="94" y="258"/>
                        <a:pt x="98" y="254"/>
                        <a:pt x="98" y="248"/>
                      </a:cubicBezTo>
                      <a:lnTo>
                        <a:pt x="98" y="170"/>
                      </a:lnTo>
                      <a:cubicBezTo>
                        <a:pt x="98" y="164"/>
                        <a:pt x="94" y="160"/>
                        <a:pt x="88" y="160"/>
                      </a:cubicBezTo>
                      <a:lnTo>
                        <a:pt x="59" y="160"/>
                      </a:lnTo>
                      <a:lnTo>
                        <a:pt x="59" y="57"/>
                      </a:lnTo>
                      <a:cubicBezTo>
                        <a:pt x="59" y="45"/>
                        <a:pt x="69" y="35"/>
                        <a:pt x="81" y="35"/>
                      </a:cubicBezTo>
                      <a:lnTo>
                        <a:pt x="120" y="35"/>
                      </a:lnTo>
                      <a:cubicBezTo>
                        <a:pt x="124" y="39"/>
                        <a:pt x="129" y="42"/>
                        <a:pt x="136" y="42"/>
                      </a:cubicBezTo>
                      <a:cubicBezTo>
                        <a:pt x="147" y="42"/>
                        <a:pt x="157" y="33"/>
                        <a:pt x="157" y="21"/>
                      </a:cubicBezTo>
                      <a:cubicBezTo>
                        <a:pt x="157" y="9"/>
                        <a:pt x="147" y="0"/>
                        <a:pt x="1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Autofit/>
                </a:bodyPr>
                <a:lstStyle/>
                <a:p>
                  <a:pPr defTabSz="685594" fontAlgn="ctr">
                    <a:defRPr/>
                  </a:pPr>
                  <a:endParaRPr lang="en-US" altLang="zh-CN" sz="3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</p:grpSp>
          <p:sp>
            <p:nvSpPr>
              <p:cNvPr id="80" name="同心圆 79"/>
              <p:cNvSpPr/>
              <p:nvPr/>
            </p:nvSpPr>
            <p:spPr>
              <a:xfrm rot="5400000">
                <a:off x="7027328" y="2397790"/>
                <a:ext cx="727700" cy="681037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594" fontAlgn="ctr">
                  <a:defRPr/>
                </a:pPr>
                <a:endParaRPr lang="en-US" altLang="zh-CN" sz="135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 rot="5400000">
                <a:off x="7043212" y="2412653"/>
                <a:ext cx="695935" cy="65131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594" fontAlgn="ctr">
                  <a:defRPr/>
                </a:pPr>
                <a:endParaRPr lang="en-US" altLang="zh-CN" sz="1350" kern="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grpSp>
            <p:nvGrpSpPr>
              <p:cNvPr id="82" name="组合 66"/>
              <p:cNvGrpSpPr>
                <a:grpSpLocks noChangeAspect="1"/>
              </p:cNvGrpSpPr>
              <p:nvPr/>
            </p:nvGrpSpPr>
            <p:grpSpPr>
              <a:xfrm>
                <a:off x="7146980" y="2472883"/>
                <a:ext cx="482965" cy="513670"/>
                <a:chOff x="12361863" y="998538"/>
                <a:chExt cx="436562" cy="476250"/>
              </a:xfrm>
              <a:solidFill>
                <a:srgbClr val="929292"/>
              </a:solidFill>
            </p:grpSpPr>
            <p:sp>
              <p:nvSpPr>
                <p:cNvPr id="83" name="Freeform 11"/>
                <p:cNvSpPr>
                  <a:spLocks noEditPoints="1"/>
                </p:cNvSpPr>
                <p:nvPr/>
              </p:nvSpPr>
              <p:spPr bwMode="auto">
                <a:xfrm>
                  <a:off x="12361863" y="998538"/>
                  <a:ext cx="436562" cy="476250"/>
                </a:xfrm>
                <a:custGeom>
                  <a:avLst/>
                  <a:gdLst>
                    <a:gd name="T0" fmla="*/ 151 w 160"/>
                    <a:gd name="T1" fmla="*/ 37 h 177"/>
                    <a:gd name="T2" fmla="*/ 90 w 160"/>
                    <a:gd name="T3" fmla="*/ 3 h 177"/>
                    <a:gd name="T4" fmla="*/ 71 w 160"/>
                    <a:gd name="T5" fmla="*/ 3 h 177"/>
                    <a:gd name="T6" fmla="*/ 10 w 160"/>
                    <a:gd name="T7" fmla="*/ 37 h 177"/>
                    <a:gd name="T8" fmla="*/ 0 w 160"/>
                    <a:gd name="T9" fmla="*/ 53 h 177"/>
                    <a:gd name="T10" fmla="*/ 0 w 160"/>
                    <a:gd name="T11" fmla="*/ 125 h 177"/>
                    <a:gd name="T12" fmla="*/ 10 w 160"/>
                    <a:gd name="T13" fmla="*/ 141 h 177"/>
                    <a:gd name="T14" fmla="*/ 71 w 160"/>
                    <a:gd name="T15" fmla="*/ 175 h 177"/>
                    <a:gd name="T16" fmla="*/ 80 w 160"/>
                    <a:gd name="T17" fmla="*/ 177 h 177"/>
                    <a:gd name="T18" fmla="*/ 90 w 160"/>
                    <a:gd name="T19" fmla="*/ 175 h 177"/>
                    <a:gd name="T20" fmla="*/ 151 w 160"/>
                    <a:gd name="T21" fmla="*/ 141 h 177"/>
                    <a:gd name="T22" fmla="*/ 160 w 160"/>
                    <a:gd name="T23" fmla="*/ 125 h 177"/>
                    <a:gd name="T24" fmla="*/ 160 w 160"/>
                    <a:gd name="T25" fmla="*/ 53 h 177"/>
                    <a:gd name="T26" fmla="*/ 151 w 160"/>
                    <a:gd name="T27" fmla="*/ 37 h 177"/>
                    <a:gd name="T28" fmla="*/ 152 w 160"/>
                    <a:gd name="T29" fmla="*/ 125 h 177"/>
                    <a:gd name="T30" fmla="*/ 147 w 160"/>
                    <a:gd name="T31" fmla="*/ 134 h 177"/>
                    <a:gd name="T32" fmla="*/ 85 w 160"/>
                    <a:gd name="T33" fmla="*/ 168 h 177"/>
                    <a:gd name="T34" fmla="*/ 75 w 160"/>
                    <a:gd name="T35" fmla="*/ 168 h 177"/>
                    <a:gd name="T36" fmla="*/ 14 w 160"/>
                    <a:gd name="T37" fmla="*/ 134 h 177"/>
                    <a:gd name="T38" fmla="*/ 9 w 160"/>
                    <a:gd name="T39" fmla="*/ 125 h 177"/>
                    <a:gd name="T40" fmla="*/ 9 w 160"/>
                    <a:gd name="T41" fmla="*/ 53 h 177"/>
                    <a:gd name="T42" fmla="*/ 14 w 160"/>
                    <a:gd name="T43" fmla="*/ 44 h 177"/>
                    <a:gd name="T44" fmla="*/ 75 w 160"/>
                    <a:gd name="T45" fmla="*/ 10 h 177"/>
                    <a:gd name="T46" fmla="*/ 80 w 160"/>
                    <a:gd name="T47" fmla="*/ 9 h 177"/>
                    <a:gd name="T48" fmla="*/ 85 w 160"/>
                    <a:gd name="T49" fmla="*/ 10 h 177"/>
                    <a:gd name="T50" fmla="*/ 147 w 160"/>
                    <a:gd name="T51" fmla="*/ 44 h 177"/>
                    <a:gd name="T52" fmla="*/ 152 w 160"/>
                    <a:gd name="T53" fmla="*/ 53 h 177"/>
                    <a:gd name="T54" fmla="*/ 152 w 160"/>
                    <a:gd name="T55" fmla="*/ 12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60" h="177">
                      <a:moveTo>
                        <a:pt x="151" y="37"/>
                      </a:move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84" y="0"/>
                        <a:pt x="76" y="0"/>
                        <a:pt x="71" y="3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4" y="40"/>
                        <a:pt x="0" y="47"/>
                        <a:pt x="0" y="53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131"/>
                        <a:pt x="4" y="138"/>
                        <a:pt x="10" y="141"/>
                      </a:cubicBezTo>
                      <a:cubicBezTo>
                        <a:pt x="71" y="175"/>
                        <a:pt x="71" y="175"/>
                        <a:pt x="71" y="175"/>
                      </a:cubicBezTo>
                      <a:cubicBezTo>
                        <a:pt x="73" y="176"/>
                        <a:pt x="77" y="177"/>
                        <a:pt x="80" y="177"/>
                      </a:cubicBezTo>
                      <a:cubicBezTo>
                        <a:pt x="84" y="177"/>
                        <a:pt x="87" y="176"/>
                        <a:pt x="90" y="175"/>
                      </a:cubicBezTo>
                      <a:cubicBezTo>
                        <a:pt x="151" y="141"/>
                        <a:pt x="151" y="141"/>
                        <a:pt x="151" y="141"/>
                      </a:cubicBezTo>
                      <a:cubicBezTo>
                        <a:pt x="156" y="138"/>
                        <a:pt x="160" y="131"/>
                        <a:pt x="160" y="125"/>
                      </a:cubicBezTo>
                      <a:cubicBezTo>
                        <a:pt x="160" y="53"/>
                        <a:pt x="160" y="53"/>
                        <a:pt x="160" y="53"/>
                      </a:cubicBezTo>
                      <a:cubicBezTo>
                        <a:pt x="160" y="47"/>
                        <a:pt x="156" y="40"/>
                        <a:pt x="151" y="37"/>
                      </a:cubicBezTo>
                      <a:close/>
                      <a:moveTo>
                        <a:pt x="152" y="125"/>
                      </a:moveTo>
                      <a:cubicBezTo>
                        <a:pt x="152" y="128"/>
                        <a:pt x="149" y="132"/>
                        <a:pt x="147" y="134"/>
                      </a:cubicBezTo>
                      <a:cubicBezTo>
                        <a:pt x="85" y="168"/>
                        <a:pt x="85" y="168"/>
                        <a:pt x="85" y="168"/>
                      </a:cubicBezTo>
                      <a:cubicBezTo>
                        <a:pt x="83" y="169"/>
                        <a:pt x="78" y="169"/>
                        <a:pt x="75" y="168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11" y="132"/>
                        <a:pt x="9" y="128"/>
                        <a:pt x="9" y="125"/>
                      </a:cubicBezTo>
                      <a:cubicBezTo>
                        <a:pt x="9" y="53"/>
                        <a:pt x="9" y="53"/>
                        <a:pt x="9" y="53"/>
                      </a:cubicBezTo>
                      <a:cubicBezTo>
                        <a:pt x="9" y="50"/>
                        <a:pt x="11" y="46"/>
                        <a:pt x="14" y="44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6" y="10"/>
                        <a:pt x="78" y="9"/>
                        <a:pt x="80" y="9"/>
                      </a:cubicBezTo>
                      <a:cubicBezTo>
                        <a:pt x="82" y="9"/>
                        <a:pt x="84" y="10"/>
                        <a:pt x="85" y="10"/>
                      </a:cubicBezTo>
                      <a:cubicBezTo>
                        <a:pt x="147" y="44"/>
                        <a:pt x="147" y="44"/>
                        <a:pt x="147" y="44"/>
                      </a:cubicBezTo>
                      <a:cubicBezTo>
                        <a:pt x="149" y="46"/>
                        <a:pt x="152" y="50"/>
                        <a:pt x="152" y="53"/>
                      </a:cubicBezTo>
                      <a:lnTo>
                        <a:pt x="152" y="1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594"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4" name="Freeform 12"/>
                <p:cNvSpPr>
                  <a:spLocks/>
                </p:cNvSpPr>
                <p:nvPr/>
              </p:nvSpPr>
              <p:spPr bwMode="auto">
                <a:xfrm>
                  <a:off x="12414250" y="1122363"/>
                  <a:ext cx="314325" cy="227012"/>
                </a:xfrm>
                <a:custGeom>
                  <a:avLst/>
                  <a:gdLst>
                    <a:gd name="T0" fmla="*/ 103 w 115"/>
                    <a:gd name="T1" fmla="*/ 15 h 84"/>
                    <a:gd name="T2" fmla="*/ 88 w 115"/>
                    <a:gd name="T3" fmla="*/ 12 h 84"/>
                    <a:gd name="T4" fmla="*/ 57 w 115"/>
                    <a:gd name="T5" fmla="*/ 0 h 84"/>
                    <a:gd name="T6" fmla="*/ 16 w 115"/>
                    <a:gd name="T7" fmla="*/ 21 h 84"/>
                    <a:gd name="T8" fmla="*/ 15 w 115"/>
                    <a:gd name="T9" fmla="*/ 22 h 84"/>
                    <a:gd name="T10" fmla="*/ 15 w 115"/>
                    <a:gd name="T11" fmla="*/ 22 h 84"/>
                    <a:gd name="T12" fmla="*/ 17 w 115"/>
                    <a:gd name="T13" fmla="*/ 63 h 84"/>
                    <a:gd name="T14" fmla="*/ 20 w 115"/>
                    <a:gd name="T15" fmla="*/ 76 h 84"/>
                    <a:gd name="T16" fmla="*/ 26 w 115"/>
                    <a:gd name="T17" fmla="*/ 78 h 84"/>
                    <a:gd name="T18" fmla="*/ 46 w 115"/>
                    <a:gd name="T19" fmla="*/ 39 h 84"/>
                    <a:gd name="T20" fmla="*/ 44 w 115"/>
                    <a:gd name="T21" fmla="*/ 37 h 84"/>
                    <a:gd name="T22" fmla="*/ 38 w 115"/>
                    <a:gd name="T23" fmla="*/ 70 h 84"/>
                    <a:gd name="T24" fmla="*/ 25 w 115"/>
                    <a:gd name="T25" fmla="*/ 74 h 84"/>
                    <a:gd name="T26" fmla="*/ 22 w 115"/>
                    <a:gd name="T27" fmla="*/ 68 h 84"/>
                    <a:gd name="T28" fmla="*/ 7 w 115"/>
                    <a:gd name="T29" fmla="*/ 49 h 84"/>
                    <a:gd name="T30" fmla="*/ 19 w 115"/>
                    <a:gd name="T31" fmla="*/ 23 h 84"/>
                    <a:gd name="T32" fmla="*/ 32 w 115"/>
                    <a:gd name="T33" fmla="*/ 16 h 84"/>
                    <a:gd name="T34" fmla="*/ 81 w 115"/>
                    <a:gd name="T35" fmla="*/ 11 h 84"/>
                    <a:gd name="T36" fmla="*/ 84 w 115"/>
                    <a:gd name="T37" fmla="*/ 13 h 84"/>
                    <a:gd name="T38" fmla="*/ 85 w 115"/>
                    <a:gd name="T39" fmla="*/ 16 h 84"/>
                    <a:gd name="T40" fmla="*/ 87 w 115"/>
                    <a:gd name="T41" fmla="*/ 18 h 84"/>
                    <a:gd name="T42" fmla="*/ 91 w 115"/>
                    <a:gd name="T43" fmla="*/ 26 h 84"/>
                    <a:gd name="T44" fmla="*/ 91 w 115"/>
                    <a:gd name="T45" fmla="*/ 43 h 84"/>
                    <a:gd name="T46" fmla="*/ 94 w 115"/>
                    <a:gd name="T47" fmla="*/ 36 h 84"/>
                    <a:gd name="T48" fmla="*/ 91 w 115"/>
                    <a:gd name="T49" fmla="*/ 18 h 84"/>
                    <a:gd name="T50" fmla="*/ 102 w 115"/>
                    <a:gd name="T51" fmla="*/ 20 h 84"/>
                    <a:gd name="T52" fmla="*/ 105 w 115"/>
                    <a:gd name="T53" fmla="*/ 60 h 84"/>
                    <a:gd name="T54" fmla="*/ 82 w 115"/>
                    <a:gd name="T55" fmla="*/ 70 h 84"/>
                    <a:gd name="T56" fmla="*/ 82 w 115"/>
                    <a:gd name="T57" fmla="*/ 70 h 84"/>
                    <a:gd name="T58" fmla="*/ 70 w 115"/>
                    <a:gd name="T59" fmla="*/ 80 h 84"/>
                    <a:gd name="T60" fmla="*/ 61 w 115"/>
                    <a:gd name="T61" fmla="*/ 82 h 84"/>
                    <a:gd name="T62" fmla="*/ 76 w 115"/>
                    <a:gd name="T63" fmla="*/ 83 h 84"/>
                    <a:gd name="T64" fmla="*/ 108 w 115"/>
                    <a:gd name="T65" fmla="*/ 63 h 84"/>
                    <a:gd name="T66" fmla="*/ 105 w 115"/>
                    <a:gd name="T67" fmla="*/ 17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5" h="84">
                      <a:moveTo>
                        <a:pt x="105" y="17"/>
                      </a:moveTo>
                      <a:cubicBezTo>
                        <a:pt x="105" y="17"/>
                        <a:pt x="103" y="16"/>
                        <a:pt x="103" y="15"/>
                      </a:cubicBezTo>
                      <a:cubicBezTo>
                        <a:pt x="101" y="14"/>
                        <a:pt x="94" y="12"/>
                        <a:pt x="90" y="14"/>
                      </a:cubicBezTo>
                      <a:cubicBezTo>
                        <a:pt x="89" y="14"/>
                        <a:pt x="89" y="13"/>
                        <a:pt x="88" y="12"/>
                      </a:cubicBezTo>
                      <a:cubicBezTo>
                        <a:pt x="85" y="8"/>
                        <a:pt x="80" y="5"/>
                        <a:pt x="74" y="3"/>
                      </a:cubicBezTo>
                      <a:cubicBezTo>
                        <a:pt x="69" y="1"/>
                        <a:pt x="63" y="0"/>
                        <a:pt x="57" y="0"/>
                      </a:cubicBezTo>
                      <a:cubicBezTo>
                        <a:pt x="47" y="0"/>
                        <a:pt x="36" y="5"/>
                        <a:pt x="29" y="13"/>
                      </a:cubicBezTo>
                      <a:cubicBezTo>
                        <a:pt x="25" y="14"/>
                        <a:pt x="20" y="17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5" y="21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0" y="27"/>
                        <a:pt x="0" y="39"/>
                        <a:pt x="3" y="50"/>
                      </a:cubicBezTo>
                      <a:cubicBezTo>
                        <a:pt x="4" y="56"/>
                        <a:pt x="9" y="60"/>
                        <a:pt x="17" y="63"/>
                      </a:cubicBezTo>
                      <a:cubicBezTo>
                        <a:pt x="18" y="63"/>
                        <a:pt x="18" y="65"/>
                        <a:pt x="18" y="68"/>
                      </a:cubicBezTo>
                      <a:cubicBezTo>
                        <a:pt x="18" y="71"/>
                        <a:pt x="18" y="74"/>
                        <a:pt x="20" y="76"/>
                      </a:cubicBezTo>
                      <a:cubicBezTo>
                        <a:pt x="21" y="77"/>
                        <a:pt x="23" y="78"/>
                        <a:pt x="25" y="78"/>
                      </a:cubicBezTo>
                      <a:cubicBezTo>
                        <a:pt x="25" y="78"/>
                        <a:pt x="26" y="78"/>
                        <a:pt x="26" y="78"/>
                      </a:cubicBezTo>
                      <a:cubicBezTo>
                        <a:pt x="26" y="78"/>
                        <a:pt x="35" y="79"/>
                        <a:pt x="41" y="73"/>
                      </a:cubicBezTo>
                      <a:cubicBezTo>
                        <a:pt x="47" y="66"/>
                        <a:pt x="49" y="55"/>
                        <a:pt x="46" y="39"/>
                      </a:cubicBezTo>
                      <a:cubicBezTo>
                        <a:pt x="46" y="38"/>
                        <a:pt x="45" y="37"/>
                        <a:pt x="44" y="37"/>
                      </a:cubicBezTo>
                      <a:cubicBezTo>
                        <a:pt x="44" y="37"/>
                        <a:pt x="44" y="37"/>
                        <a:pt x="44" y="37"/>
                      </a:cubicBezTo>
                      <a:cubicBezTo>
                        <a:pt x="42" y="37"/>
                        <a:pt x="42" y="38"/>
                        <a:pt x="42" y="39"/>
                      </a:cubicBezTo>
                      <a:cubicBezTo>
                        <a:pt x="44" y="54"/>
                        <a:pt x="43" y="64"/>
                        <a:pt x="38" y="70"/>
                      </a:cubicBezTo>
                      <a:cubicBezTo>
                        <a:pt x="33" y="74"/>
                        <a:pt x="28" y="74"/>
                        <a:pt x="26" y="74"/>
                      </a:cubicBezTo>
                      <a:cubicBezTo>
                        <a:pt x="26" y="74"/>
                        <a:pt x="25" y="74"/>
                        <a:pt x="25" y="74"/>
                      </a:cubicBezTo>
                      <a:cubicBezTo>
                        <a:pt x="24" y="74"/>
                        <a:pt x="24" y="74"/>
                        <a:pt x="23" y="73"/>
                      </a:cubicBezTo>
                      <a:cubicBezTo>
                        <a:pt x="22" y="72"/>
                        <a:pt x="22" y="70"/>
                        <a:pt x="22" y="68"/>
                      </a:cubicBezTo>
                      <a:cubicBezTo>
                        <a:pt x="22" y="65"/>
                        <a:pt x="22" y="60"/>
                        <a:pt x="19" y="59"/>
                      </a:cubicBezTo>
                      <a:cubicBezTo>
                        <a:pt x="12" y="57"/>
                        <a:pt x="8" y="53"/>
                        <a:pt x="7" y="49"/>
                      </a:cubicBezTo>
                      <a:cubicBezTo>
                        <a:pt x="4" y="38"/>
                        <a:pt x="19" y="24"/>
                        <a:pt x="19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23" y="20"/>
                        <a:pt x="27" y="18"/>
                        <a:pt x="31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8" y="8"/>
                        <a:pt x="48" y="4"/>
                        <a:pt x="57" y="4"/>
                      </a:cubicBezTo>
                      <a:cubicBezTo>
                        <a:pt x="67" y="4"/>
                        <a:pt x="75" y="7"/>
                        <a:pt x="81" y="11"/>
                      </a:cubicBezTo>
                      <a:cubicBezTo>
                        <a:pt x="82" y="12"/>
                        <a:pt x="83" y="13"/>
                        <a:pt x="83" y="13"/>
                      </a:cubicBezTo>
                      <a:cubicBezTo>
                        <a:pt x="83" y="13"/>
                        <a:pt x="84" y="13"/>
                        <a:pt x="84" y="13"/>
                      </a:cubicBezTo>
                      <a:cubicBezTo>
                        <a:pt x="84" y="14"/>
                        <a:pt x="84" y="14"/>
                        <a:pt x="84" y="14"/>
                      </a:cubicBezTo>
                      <a:cubicBezTo>
                        <a:pt x="85" y="15"/>
                        <a:pt x="85" y="15"/>
                        <a:pt x="85" y="16"/>
                      </a:cubicBezTo>
                      <a:cubicBezTo>
                        <a:pt x="86" y="16"/>
                        <a:pt x="86" y="17"/>
                        <a:pt x="87" y="17"/>
                      </a:cubicBezTo>
                      <a:cubicBezTo>
                        <a:pt x="87" y="17"/>
                        <a:pt x="87" y="17"/>
                        <a:pt x="87" y="18"/>
                      </a:cubicBezTo>
                      <a:cubicBezTo>
                        <a:pt x="87" y="18"/>
                        <a:pt x="87" y="18"/>
                        <a:pt x="87" y="18"/>
                      </a:cubicBezTo>
                      <a:cubicBezTo>
                        <a:pt x="89" y="20"/>
                        <a:pt x="90" y="23"/>
                        <a:pt x="91" y="26"/>
                      </a:cubicBezTo>
                      <a:cubicBezTo>
                        <a:pt x="91" y="27"/>
                        <a:pt x="92" y="31"/>
                        <a:pt x="92" y="35"/>
                      </a:cubicBezTo>
                      <a:cubicBezTo>
                        <a:pt x="92" y="40"/>
                        <a:pt x="91" y="41"/>
                        <a:pt x="91" y="43"/>
                      </a:cubicBezTo>
                      <a:cubicBezTo>
                        <a:pt x="91" y="43"/>
                        <a:pt x="91" y="44"/>
                        <a:pt x="91" y="44"/>
                      </a:cubicBezTo>
                      <a:cubicBezTo>
                        <a:pt x="93" y="43"/>
                        <a:pt x="94" y="41"/>
                        <a:pt x="94" y="36"/>
                      </a:cubicBezTo>
                      <a:cubicBezTo>
                        <a:pt x="95" y="33"/>
                        <a:pt x="95" y="31"/>
                        <a:pt x="94" y="27"/>
                      </a:cubicBezTo>
                      <a:cubicBezTo>
                        <a:pt x="94" y="22"/>
                        <a:pt x="92" y="20"/>
                        <a:pt x="91" y="18"/>
                      </a:cubicBezTo>
                      <a:cubicBezTo>
                        <a:pt x="94" y="17"/>
                        <a:pt x="99" y="18"/>
                        <a:pt x="100" y="19"/>
                      </a:cubicBezTo>
                      <a:cubicBezTo>
                        <a:pt x="101" y="19"/>
                        <a:pt x="102" y="20"/>
                        <a:pt x="102" y="20"/>
                      </a:cubicBezTo>
                      <a:cubicBezTo>
                        <a:pt x="102" y="20"/>
                        <a:pt x="102" y="21"/>
                        <a:pt x="103" y="22"/>
                      </a:cubicBezTo>
                      <a:cubicBezTo>
                        <a:pt x="110" y="39"/>
                        <a:pt x="110" y="52"/>
                        <a:pt x="105" y="60"/>
                      </a:cubicBezTo>
                      <a:cubicBezTo>
                        <a:pt x="99" y="69"/>
                        <a:pt x="88" y="70"/>
                        <a:pt x="82" y="70"/>
                      </a:cubicBezTo>
                      <a:cubicBezTo>
                        <a:pt x="82" y="70"/>
                        <a:pt x="82" y="70"/>
                        <a:pt x="82" y="70"/>
                      </a:cubicBezTo>
                      <a:cubicBezTo>
                        <a:pt x="82" y="70"/>
                        <a:pt x="82" y="70"/>
                        <a:pt x="82" y="70"/>
                      </a:cubicBezTo>
                      <a:cubicBezTo>
                        <a:pt x="82" y="70"/>
                        <a:pt x="82" y="70"/>
                        <a:pt x="82" y="70"/>
                      </a:cubicBezTo>
                      <a:cubicBezTo>
                        <a:pt x="81" y="74"/>
                        <a:pt x="78" y="77"/>
                        <a:pt x="75" y="79"/>
                      </a:cubicBezTo>
                      <a:cubicBezTo>
                        <a:pt x="73" y="79"/>
                        <a:pt x="71" y="80"/>
                        <a:pt x="70" y="80"/>
                      </a:cubicBezTo>
                      <a:cubicBezTo>
                        <a:pt x="65" y="80"/>
                        <a:pt x="61" y="77"/>
                        <a:pt x="59" y="74"/>
                      </a:cubicBezTo>
                      <a:cubicBezTo>
                        <a:pt x="61" y="82"/>
                        <a:pt x="61" y="82"/>
                        <a:pt x="61" y="82"/>
                      </a:cubicBezTo>
                      <a:cubicBezTo>
                        <a:pt x="64" y="83"/>
                        <a:pt x="67" y="84"/>
                        <a:pt x="70" y="84"/>
                      </a:cubicBezTo>
                      <a:cubicBezTo>
                        <a:pt x="72" y="84"/>
                        <a:pt x="74" y="84"/>
                        <a:pt x="76" y="83"/>
                      </a:cubicBezTo>
                      <a:cubicBezTo>
                        <a:pt x="80" y="81"/>
                        <a:pt x="83" y="78"/>
                        <a:pt x="85" y="74"/>
                      </a:cubicBezTo>
                      <a:cubicBezTo>
                        <a:pt x="92" y="74"/>
                        <a:pt x="102" y="72"/>
                        <a:pt x="108" y="63"/>
                      </a:cubicBezTo>
                      <a:cubicBezTo>
                        <a:pt x="115" y="53"/>
                        <a:pt x="114" y="39"/>
                        <a:pt x="107" y="20"/>
                      </a:cubicBezTo>
                      <a:cubicBezTo>
                        <a:pt x="106" y="19"/>
                        <a:pt x="106" y="18"/>
                        <a:pt x="10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594"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85" name="Freeform 13"/>
                <p:cNvSpPr>
                  <a:spLocks/>
                </p:cNvSpPr>
                <p:nvPr/>
              </p:nvSpPr>
              <p:spPr bwMode="auto">
                <a:xfrm>
                  <a:off x="12599988" y="1211263"/>
                  <a:ext cx="34925" cy="22225"/>
                </a:xfrm>
                <a:custGeom>
                  <a:avLst/>
                  <a:gdLst>
                    <a:gd name="T0" fmla="*/ 1 w 13"/>
                    <a:gd name="T1" fmla="*/ 8 h 8"/>
                    <a:gd name="T2" fmla="*/ 3 w 13"/>
                    <a:gd name="T3" fmla="*/ 8 h 8"/>
                    <a:gd name="T4" fmla="*/ 4 w 13"/>
                    <a:gd name="T5" fmla="*/ 7 h 8"/>
                    <a:gd name="T6" fmla="*/ 9 w 13"/>
                    <a:gd name="T7" fmla="*/ 5 h 8"/>
                    <a:gd name="T8" fmla="*/ 10 w 13"/>
                    <a:gd name="T9" fmla="*/ 5 h 8"/>
                    <a:gd name="T10" fmla="*/ 11 w 13"/>
                    <a:gd name="T11" fmla="*/ 5 h 8"/>
                    <a:gd name="T12" fmla="*/ 13 w 13"/>
                    <a:gd name="T13" fmla="*/ 3 h 8"/>
                    <a:gd name="T14" fmla="*/ 13 w 13"/>
                    <a:gd name="T15" fmla="*/ 2 h 8"/>
                    <a:gd name="T16" fmla="*/ 11 w 13"/>
                    <a:gd name="T17" fmla="*/ 1 h 8"/>
                    <a:gd name="T18" fmla="*/ 9 w 13"/>
                    <a:gd name="T19" fmla="*/ 0 h 8"/>
                    <a:gd name="T20" fmla="*/ 1 w 13"/>
                    <a:gd name="T21" fmla="*/ 5 h 8"/>
                    <a:gd name="T22" fmla="*/ 0 w 13"/>
                    <a:gd name="T23" fmla="*/ 6 h 8"/>
                    <a:gd name="T24" fmla="*/ 1 w 13"/>
                    <a:gd name="T2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1" y="8"/>
                      </a:move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5" y="7"/>
                        <a:pt x="6" y="5"/>
                        <a:pt x="9" y="5"/>
                      </a:cubicBezTo>
                      <a:cubicBezTo>
                        <a:pt x="9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3" y="4"/>
                        <a:pt x="13" y="3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2" y="1"/>
                        <a:pt x="12" y="1"/>
                        <a:pt x="11" y="1"/>
                      </a:cubicBezTo>
                      <a:cubicBezTo>
                        <a:pt x="11" y="1"/>
                        <a:pt x="10" y="0"/>
                        <a:pt x="9" y="0"/>
                      </a:cubicBezTo>
                      <a:cubicBezTo>
                        <a:pt x="5" y="0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594"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</p:grpSp>
          <p:sp>
            <p:nvSpPr>
              <p:cNvPr id="86" name="Line 41"/>
              <p:cNvSpPr>
                <a:spLocks noChangeShapeType="1"/>
              </p:cNvSpPr>
              <p:nvPr/>
            </p:nvSpPr>
            <p:spPr bwMode="auto">
              <a:xfrm rot="5400000" flipV="1">
                <a:off x="5033013" y="3272223"/>
                <a:ext cx="658194" cy="137665"/>
              </a:xfrm>
              <a:prstGeom prst="line">
                <a:avLst/>
              </a:prstGeom>
              <a:noFill/>
              <a:ln w="57150" cap="rnd">
                <a:solidFill>
                  <a:srgbClr val="929292"/>
                </a:solidFill>
                <a:prstDash val="sysDot"/>
                <a:round/>
                <a:headEnd/>
                <a:tailEnd type="triangle" w="med" len="med"/>
              </a:ln>
              <a:scene3d>
                <a:camera prst="orthographicFront">
                  <a:rot lat="0" lon="0" rev="21299999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defTabSz="685594" fontAlgn="ctr">
                  <a:defRPr/>
                </a:pPr>
                <a:endParaRPr lang="en-US" altLang="zh-CN" sz="135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42" name="文本框 141"/>
              <p:cNvSpPr txBox="1"/>
              <p:nvPr/>
            </p:nvSpPr>
            <p:spPr>
              <a:xfrm flipH="1">
                <a:off x="2555162" y="2414873"/>
                <a:ext cx="1699276" cy="36829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685594" font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Сервис блочного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/>
                </a:r>
                <a:b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</a:br>
                <a: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хранения</a:t>
                </a:r>
                <a:endParaRPr lang="ru-RU" sz="1200" dirty="0">
                  <a:solidFill>
                    <a:prstClr val="black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4359318" y="1839255"/>
                <a:ext cx="671391" cy="23534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685594" font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Сервис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файлового</a:t>
                </a:r>
                <a:b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</a:br>
                <a: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 </a:t>
                </a:r>
                <a:r>
                  <a:rPr lang="ru-RU" sz="1200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хранения</a:t>
                </a:r>
              </a:p>
            </p:txBody>
          </p:sp>
          <p:sp>
            <p:nvSpPr>
              <p:cNvPr id="144" name="文本框 143"/>
              <p:cNvSpPr txBox="1"/>
              <p:nvPr/>
            </p:nvSpPr>
            <p:spPr>
              <a:xfrm>
                <a:off x="6154991" y="1774235"/>
                <a:ext cx="671391" cy="23534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685594" font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Сервис объектного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/>
                </a:r>
                <a:b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</a:br>
                <a: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хранения</a:t>
                </a:r>
                <a:endParaRPr lang="ru-RU" sz="1200" dirty="0">
                  <a:solidFill>
                    <a:prstClr val="black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45" name="文本框 144"/>
              <p:cNvSpPr txBox="1"/>
              <p:nvPr/>
            </p:nvSpPr>
            <p:spPr>
              <a:xfrm>
                <a:off x="7146980" y="2000661"/>
                <a:ext cx="742673" cy="23534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685594" font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Сервис HDFS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/>
                </a:r>
                <a:b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</a:br>
                <a:r>
                  <a:rPr lang="ru-RU" sz="1200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хранения</a:t>
                </a:r>
                <a:endParaRPr lang="ru-RU" sz="1200" dirty="0">
                  <a:solidFill>
                    <a:prstClr val="black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46" name="文本框 145"/>
              <p:cNvSpPr txBox="1"/>
              <p:nvPr/>
            </p:nvSpPr>
            <p:spPr>
              <a:xfrm>
                <a:off x="4572750" y="3922908"/>
                <a:ext cx="305569" cy="26149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defTabSz="685594" fontAlgn="ctr">
                  <a:defRPr/>
                </a:pPr>
                <a:r>
                  <a:rPr lang="ru-RU" sz="1400" dirty="0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Блоки</a:t>
                </a:r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5145943" y="3855821"/>
                <a:ext cx="456202" cy="26149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defTabSz="685594" fontAlgn="ctr">
                  <a:defRPr/>
                </a:pPr>
                <a:r>
                  <a:rPr lang="ru-RU" sz="1400" b="1" dirty="0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Файлы</a:t>
                </a:r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5813330" y="3856810"/>
                <a:ext cx="456202" cy="26149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defTabSz="685594" fontAlgn="ctr">
                  <a:defRPr/>
                </a:pPr>
                <a:r>
                  <a:rPr lang="ru-RU" sz="1400" dirty="0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Объекты</a:t>
                </a: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6584802" y="3959562"/>
                <a:ext cx="538242" cy="26149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defTabSz="685594" fontAlgn="ctr">
                  <a:defRPr/>
                </a:pPr>
                <a:r>
                  <a:rPr lang="ru-RU" sz="1400" dirty="0">
                    <a:solidFill>
                      <a:prstClr val="white"/>
                    </a:solidFill>
                    <a:latin typeface="Huawei Sans" panose="020C0503030203020204" pitchFamily="34" charset="0"/>
                  </a:rPr>
                  <a:t>HDFS</a:t>
                </a:r>
              </a:p>
            </p:txBody>
          </p:sp>
          <p:sp>
            <p:nvSpPr>
              <p:cNvPr id="150" name="文本框 149"/>
              <p:cNvSpPr txBox="1"/>
              <p:nvPr/>
            </p:nvSpPr>
            <p:spPr>
              <a:xfrm>
                <a:off x="4867306" y="4519196"/>
                <a:ext cx="1885866" cy="28763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685594" fontAlgn="ctr">
                  <a:defRPr/>
                </a:pPr>
                <a:r>
                  <a:rPr lang="ru-RU" sz="1600" b="1" dirty="0">
                    <a:solidFill>
                      <a:srgbClr val="FBA000"/>
                    </a:solidFill>
                    <a:latin typeface="Huawei Sans" panose="020C0503030203020204" pitchFamily="34" charset="0"/>
                  </a:rPr>
                  <a:t>Распределенная </a:t>
                </a:r>
                <a:r>
                  <a:rPr lang="ru-RU" sz="1600" b="1" dirty="0" smtClean="0">
                    <a:solidFill>
                      <a:srgbClr val="FBA000"/>
                    </a:solidFill>
                    <a:latin typeface="Huawei Sans" panose="020C0503030203020204" pitchFamily="34" charset="0"/>
                  </a:rPr>
                  <a:t>СХД </a:t>
                </a:r>
                <a:r>
                  <a:rPr lang="ru-RU" sz="1600" b="1" dirty="0" err="1" smtClean="0">
                    <a:solidFill>
                      <a:srgbClr val="FBA000"/>
                    </a:solidFill>
                    <a:latin typeface="Huawei Sans" panose="020C0503030203020204" pitchFamily="34" charset="0"/>
                  </a:rPr>
                  <a:t>OceanStor</a:t>
                </a:r>
                <a:endParaRPr lang="ru-RU" sz="1600" b="1" dirty="0">
                  <a:solidFill>
                    <a:srgbClr val="FBA000"/>
                  </a:solidFill>
                  <a:latin typeface="Huawei Sans" panose="020C0503030203020204" pitchFamily="34" charset="0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3095568" y="5029036"/>
              <a:ext cx="5916224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>
                  <a:latin typeface="Huawei Sans" panose="020C0503030203020204" pitchFamily="34" charset="0"/>
                </a:rPr>
                <a:t>Сервис хранения «четыре в одном» позволяет одной СХД предоставлять доступ к четырем видам данных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570926" y="5416946"/>
            <a:ext cx="3458613" cy="5579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Huawei Sans" panose="020C0503030203020204" pitchFamily="34" charset="0"/>
              </a:rPr>
              <a:t>Примечание: </a:t>
            </a:r>
            <a:r>
              <a:rPr lang="ru-RU" sz="1400" dirty="0" smtClean="0">
                <a:latin typeface="Huawei Sans" panose="020C0503030203020204" pitchFamily="34" charset="0"/>
              </a:rPr>
              <a:t/>
            </a:r>
            <a:br>
              <a:rPr lang="ru-RU" sz="1400" dirty="0" smtClean="0">
                <a:latin typeface="Huawei Sans" panose="020C0503030203020204" pitchFamily="34" charset="0"/>
              </a:rPr>
            </a:br>
            <a:r>
              <a:rPr lang="ru-RU" sz="1400" dirty="0" smtClean="0">
                <a:latin typeface="Huawei Sans" panose="020C0503030203020204" pitchFamily="34" charset="0"/>
              </a:rPr>
              <a:t>В </a:t>
            </a:r>
            <a:r>
              <a:rPr lang="ru-RU" sz="1400" dirty="0">
                <a:latin typeface="Huawei Sans" panose="020C0503030203020204" pitchFamily="34" charset="0"/>
              </a:rPr>
              <a:t>данном </a:t>
            </a:r>
            <a:r>
              <a:rPr lang="ru-RU" sz="1400" dirty="0" smtClean="0">
                <a:latin typeface="Huawei Sans" panose="020C0503030203020204" pitchFamily="34" charset="0"/>
              </a:rPr>
              <a:t>примере используется СХД </a:t>
            </a:r>
            <a:r>
              <a:rPr lang="ru-RU" sz="1400" dirty="0">
                <a:latin typeface="Huawei Sans" panose="020C0503030203020204" pitchFamily="34" charset="0"/>
              </a:rPr>
              <a:t>Huawei </a:t>
            </a:r>
            <a:r>
              <a:rPr lang="ru-RU" sz="1400" dirty="0" err="1">
                <a:latin typeface="Huawei Sans" panose="020C0503030203020204" pitchFamily="34" charset="0"/>
              </a:rPr>
              <a:t>OceanStor</a:t>
            </a:r>
            <a:r>
              <a:rPr lang="ru-RU" sz="1400" dirty="0">
                <a:latin typeface="Huawei Sans" panose="020C0503030203020204" pitchFamily="34" charset="0"/>
              </a:rPr>
              <a:t> 100D.</a:t>
            </a:r>
          </a:p>
        </p:txBody>
      </p:sp>
    </p:spTree>
    <p:extLst>
      <p:ext uri="{BB962C8B-B14F-4D97-AF65-F5344CB8AC3E}">
        <p14:creationId xmlns:p14="http://schemas.microsoft.com/office/powerpoint/2010/main" val="37331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Примеры аппаратных узлов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848374026"/>
              </p:ext>
            </p:extLst>
          </p:nvPr>
        </p:nvGraphicFramePr>
        <p:xfrm>
          <a:off x="1110577" y="1021017"/>
          <a:ext cx="7031318" cy="480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565" y="1075624"/>
            <a:ext cx="2071340" cy="8314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923" y="2762813"/>
            <a:ext cx="1689686" cy="7961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895" y="4266432"/>
            <a:ext cx="2198099" cy="9565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851928" y="1867144"/>
            <a:ext cx="2541080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ctr"/>
            <a:r>
              <a:rPr lang="ru-RU" sz="1200">
                <a:latin typeface="Huawei Sans" panose="020C0503030203020204" pitchFamily="34" charset="0"/>
              </a:rPr>
              <a:t>Например, OceanStor 100D P100 и P110</a:t>
            </a:r>
          </a:p>
        </p:txBody>
      </p:sp>
      <p:sp>
        <p:nvSpPr>
          <p:cNvPr id="10" name="矩形 9"/>
          <p:cNvSpPr/>
          <p:nvPr/>
        </p:nvSpPr>
        <p:spPr>
          <a:xfrm>
            <a:off x="7851928" y="3712505"/>
            <a:ext cx="2541080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ctr"/>
            <a:r>
              <a:rPr lang="ru-RU" sz="1200">
                <a:latin typeface="Huawei Sans" panose="020C0503030203020204" pitchFamily="34" charset="0"/>
              </a:rPr>
              <a:t>Например, OceanStor 100D C100 и C110</a:t>
            </a:r>
          </a:p>
        </p:txBody>
      </p:sp>
      <p:sp>
        <p:nvSpPr>
          <p:cNvPr id="11" name="矩形 10"/>
          <p:cNvSpPr/>
          <p:nvPr/>
        </p:nvSpPr>
        <p:spPr>
          <a:xfrm>
            <a:off x="7851928" y="5280867"/>
            <a:ext cx="2541080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ctr"/>
            <a:r>
              <a:rPr lang="ru-RU" sz="1200">
                <a:latin typeface="Huawei Sans" panose="020C0503030203020204" pitchFamily="34" charset="0"/>
              </a:rPr>
              <a:t>Например, OceanStor 100D F100 и F110</a:t>
            </a:r>
          </a:p>
        </p:txBody>
      </p:sp>
      <p:sp>
        <p:nvSpPr>
          <p:cNvPr id="12" name="矩形 11"/>
          <p:cNvSpPr/>
          <p:nvPr/>
        </p:nvSpPr>
        <p:spPr>
          <a:xfrm>
            <a:off x="700417" y="5696548"/>
            <a:ext cx="2964273" cy="36163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defTabSz="1219304" fontAlgn="ctr"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z="1400" dirty="0">
                <a:latin typeface="Huawei Sans" panose="020C0503030203020204" pitchFamily="34" charset="0"/>
              </a:rPr>
              <a:t>Примечание: </a:t>
            </a:r>
            <a:r>
              <a:rPr lang="ru-RU" sz="1400" dirty="0" smtClean="0">
                <a:latin typeface="Huawei Sans" panose="020C0503030203020204" pitchFamily="34" charset="0"/>
              </a:rPr>
              <a:t/>
            </a:r>
            <a:br>
              <a:rPr lang="ru-RU" sz="1400" dirty="0" smtClean="0">
                <a:latin typeface="Huawei Sans" panose="020C0503030203020204" pitchFamily="34" charset="0"/>
              </a:rPr>
            </a:br>
            <a:r>
              <a:rPr lang="ru-RU" sz="1400" dirty="0" smtClean="0">
                <a:latin typeface="Huawei Sans" panose="020C0503030203020204" pitchFamily="34" charset="0"/>
              </a:rPr>
              <a:t>В </a:t>
            </a:r>
            <a:r>
              <a:rPr lang="ru-RU" sz="1400" dirty="0">
                <a:latin typeface="Huawei Sans" panose="020C0503030203020204" pitchFamily="34" charset="0"/>
              </a:rPr>
              <a:t>данном случае показана СХД Huawei </a:t>
            </a:r>
            <a:r>
              <a:rPr lang="ru-RU" sz="1400" dirty="0" err="1">
                <a:latin typeface="Huawei Sans" panose="020C0503030203020204" pitchFamily="34" charset="0"/>
              </a:rPr>
              <a:t>OceanStor</a:t>
            </a:r>
            <a:r>
              <a:rPr lang="ru-RU" sz="1400" dirty="0">
                <a:latin typeface="Huawei Sans" panose="020C0503030203020204" pitchFamily="34" charset="0"/>
              </a:rPr>
              <a:t> 100D.</a:t>
            </a:r>
          </a:p>
        </p:txBody>
      </p:sp>
    </p:spTree>
    <p:extLst>
      <p:ext uri="{BB962C8B-B14F-4D97-AF65-F5344CB8AC3E}">
        <p14:creationId xmlns:p14="http://schemas.microsoft.com/office/powerpoint/2010/main" val="26976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Примеры аппаратных узлов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957103" y="1224699"/>
            <a:ext cx="2244779" cy="810748"/>
            <a:chOff x="1229056" y="2342811"/>
            <a:chExt cx="2244779" cy="810748"/>
          </a:xfrm>
        </p:grpSpPr>
        <p:sp>
          <p:nvSpPr>
            <p:cNvPr id="5" name="Rectangle 41"/>
            <p:cNvSpPr>
              <a:spLocks noChangeArrowheads="1"/>
            </p:cNvSpPr>
            <p:nvPr/>
          </p:nvSpPr>
          <p:spPr bwMode="auto">
            <a:xfrm>
              <a:off x="1229056" y="2342811"/>
              <a:ext cx="2191013" cy="810748"/>
            </a:xfrm>
            <a:prstGeom prst="rect">
              <a:avLst/>
            </a:prstGeom>
            <a:solidFill>
              <a:srgbClr val="0080C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rIns="0" anchor="ctr">
              <a:noAutofit/>
            </a:bodyPr>
            <a:lstStyle/>
            <a:p>
              <a:pPr algn="ctr" font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kumimoji="1" lang="en-US" altLang="en-US" sz="1440" b="1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6" name="Text Box 60"/>
            <p:cNvSpPr txBox="1">
              <a:spLocks noChangeArrowheads="1"/>
            </p:cNvSpPr>
            <p:nvPr/>
          </p:nvSpPr>
          <p:spPr bwMode="auto">
            <a:xfrm>
              <a:off x="1229056" y="2398364"/>
              <a:ext cx="2244779" cy="62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B3B3B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>
              <a:noAutofit/>
              <a:flatTx/>
            </a:bodyPr>
            <a:lstStyle/>
            <a:p>
              <a:pPr algn="ctr" fontAlgn="ctr">
                <a:spcBef>
                  <a:spcPct val="50000"/>
                </a:spcBef>
                <a:defRPr/>
              </a:pPr>
              <a:r>
                <a:rPr lang="ru-RU" sz="2520" b="1" baseline="-25000">
                  <a:solidFill>
                    <a:srgbClr val="FFFFFF"/>
                  </a:solidFill>
                  <a:latin typeface="Huawei Sans" panose="020C0503030203020204" pitchFamily="34" charset="0"/>
                </a:rPr>
                <a:t>P36A</a:t>
              </a:r>
            </a:p>
            <a:p>
              <a:pPr algn="ctr" fontAlgn="ctr">
                <a:spcBef>
                  <a:spcPct val="50000"/>
                </a:spcBef>
                <a:defRPr/>
              </a:pPr>
              <a:r>
                <a:rPr lang="ru-RU" b="1" baseline="-25000">
                  <a:solidFill>
                    <a:srgbClr val="FFFFFF"/>
                  </a:solidFill>
                  <a:latin typeface="Huawei Sans" panose="020C0503030203020204" pitchFamily="34" charset="0"/>
                </a:rPr>
                <a:t>TaiShan 5280 V2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60708" y="2315986"/>
            <a:ext cx="2264898" cy="810748"/>
            <a:chOff x="1182200" y="4039796"/>
            <a:chExt cx="2264898" cy="810748"/>
          </a:xfrm>
        </p:grpSpPr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1182200" y="4039796"/>
              <a:ext cx="2264898" cy="810748"/>
            </a:xfrm>
            <a:prstGeom prst="rect">
              <a:avLst/>
            </a:prstGeom>
            <a:solidFill>
              <a:srgbClr val="0080C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rIns="0" anchor="ctr">
              <a:noAutofit/>
            </a:bodyPr>
            <a:lstStyle/>
            <a:p>
              <a:pPr algn="ctr" font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kumimoji="1" lang="en-US" altLang="en-US" sz="1440" b="1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9" name="Text Box 60"/>
            <p:cNvSpPr txBox="1">
              <a:spLocks noChangeArrowheads="1"/>
            </p:cNvSpPr>
            <p:nvPr/>
          </p:nvSpPr>
          <p:spPr bwMode="auto">
            <a:xfrm>
              <a:off x="1182200" y="4131238"/>
              <a:ext cx="2244779" cy="62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B3B3B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>
              <a:noAutofit/>
              <a:flatTx/>
            </a:bodyPr>
            <a:lstStyle/>
            <a:p>
              <a:pPr algn="ctr" fontAlgn="ctr">
                <a:spcBef>
                  <a:spcPct val="50000"/>
                </a:spcBef>
                <a:defRPr/>
              </a:pPr>
              <a:r>
                <a:rPr lang="ru-RU" sz="2520" b="1" baseline="-25000">
                  <a:solidFill>
                    <a:srgbClr val="FFFFFF"/>
                  </a:solidFill>
                  <a:latin typeface="Huawei Sans" panose="020C0503030203020204" pitchFamily="34" charset="0"/>
                </a:rPr>
                <a:t>P12A</a:t>
              </a:r>
            </a:p>
            <a:p>
              <a:pPr algn="ctr" fontAlgn="ctr">
                <a:spcBef>
                  <a:spcPct val="50000"/>
                </a:spcBef>
                <a:defRPr/>
              </a:pPr>
              <a:r>
                <a:rPr lang="ru-RU" sz="1200" b="1">
                  <a:solidFill>
                    <a:schemeClr val="bg2"/>
                  </a:solidFill>
                  <a:latin typeface="Huawei Sans" panose="020C0503030203020204" pitchFamily="34" charset="0"/>
                </a:rPr>
                <a:t>TaiShan 2280 V2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953" y="1184248"/>
            <a:ext cx="3997490" cy="30102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953" y="4344213"/>
            <a:ext cx="3997491" cy="152439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8622633" y="1175553"/>
            <a:ext cx="2282684" cy="851199"/>
            <a:chOff x="8749295" y="2208896"/>
            <a:chExt cx="2282684" cy="851199"/>
          </a:xfrm>
        </p:grpSpPr>
        <p:sp>
          <p:nvSpPr>
            <p:cNvPr id="14" name="Rectangle 41"/>
            <p:cNvSpPr>
              <a:spLocks noChangeArrowheads="1"/>
            </p:cNvSpPr>
            <p:nvPr/>
          </p:nvSpPr>
          <p:spPr bwMode="auto">
            <a:xfrm>
              <a:off x="8817010" y="2275381"/>
              <a:ext cx="2147255" cy="784714"/>
            </a:xfrm>
            <a:prstGeom prst="rect">
              <a:avLst/>
            </a:prstGeom>
            <a:solidFill>
              <a:srgbClr val="0080C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rIns="0" anchor="ctr">
              <a:noAutofit/>
            </a:bodyPr>
            <a:lstStyle/>
            <a:p>
              <a:pPr algn="ctr" font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kumimoji="1" lang="en-US" altLang="en-US" sz="1440" b="1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5" name="Text Box 60"/>
            <p:cNvSpPr txBox="1">
              <a:spLocks noChangeArrowheads="1"/>
            </p:cNvSpPr>
            <p:nvPr/>
          </p:nvSpPr>
          <p:spPr bwMode="auto">
            <a:xfrm>
              <a:off x="8749295" y="2208896"/>
              <a:ext cx="2282684" cy="62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B3B3B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>
              <a:noAutofit/>
              <a:flatTx/>
            </a:bodyPr>
            <a:lstStyle/>
            <a:p>
              <a:pPr algn="ctr" fontAlgn="ctr">
                <a:spcBef>
                  <a:spcPct val="50000"/>
                </a:spcBef>
                <a:defRPr/>
              </a:pPr>
              <a:r>
                <a:rPr lang="ru-RU" sz="2520" b="1" baseline="-25000">
                  <a:solidFill>
                    <a:srgbClr val="FFFFFF"/>
                  </a:solidFill>
                  <a:latin typeface="Huawei Sans" panose="020C0503030203020204" pitchFamily="34" charset="0"/>
                </a:rPr>
                <a:t>C36A</a:t>
              </a:r>
            </a:p>
            <a:p>
              <a:pPr algn="ctr" fontAlgn="ctr">
                <a:spcBef>
                  <a:spcPct val="50000"/>
                </a:spcBef>
                <a:defRPr/>
              </a:pPr>
              <a:r>
                <a:rPr lang="ru-RU" b="1" baseline="-25000">
                  <a:solidFill>
                    <a:srgbClr val="FFFFFF"/>
                  </a:solidFill>
                  <a:latin typeface="Huawei Sans" panose="020C0503030203020204" pitchFamily="34" charset="0"/>
                </a:rPr>
                <a:t>TaiShan 5280 V2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22633" y="2322464"/>
            <a:ext cx="2393316" cy="797791"/>
            <a:chOff x="8852679" y="2862450"/>
            <a:chExt cx="2393316" cy="797791"/>
          </a:xfrm>
        </p:grpSpPr>
        <p:sp>
          <p:nvSpPr>
            <p:cNvPr id="17" name="Rectangle 41"/>
            <p:cNvSpPr>
              <a:spLocks noChangeArrowheads="1"/>
            </p:cNvSpPr>
            <p:nvPr/>
          </p:nvSpPr>
          <p:spPr bwMode="auto">
            <a:xfrm>
              <a:off x="8920394" y="2862450"/>
              <a:ext cx="2161751" cy="797791"/>
            </a:xfrm>
            <a:prstGeom prst="rect">
              <a:avLst/>
            </a:prstGeom>
            <a:solidFill>
              <a:srgbClr val="0080C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rIns="0" anchor="ctr">
              <a:noAutofit/>
            </a:bodyPr>
            <a:lstStyle/>
            <a:p>
              <a:pPr algn="ctr" font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kumimoji="1" lang="en-US" altLang="en-US" sz="1440" b="1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 Light" panose="020C0303030203020204" pitchFamily="34" charset="0"/>
              </a:endParaRPr>
            </a:p>
          </p:txBody>
        </p:sp>
        <p:sp>
          <p:nvSpPr>
            <p:cNvPr id="18" name="Text Box 60"/>
            <p:cNvSpPr txBox="1">
              <a:spLocks noChangeArrowheads="1"/>
            </p:cNvSpPr>
            <p:nvPr/>
          </p:nvSpPr>
          <p:spPr bwMode="auto">
            <a:xfrm>
              <a:off x="8852679" y="2931659"/>
              <a:ext cx="2393316" cy="62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B3B3B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>
              <a:noAutofit/>
              <a:flatTx/>
            </a:bodyPr>
            <a:lstStyle/>
            <a:p>
              <a:pPr algn="ctr" fontAlgn="ctr">
                <a:spcBef>
                  <a:spcPct val="50000"/>
                </a:spcBef>
                <a:defRPr/>
              </a:pPr>
              <a:r>
                <a:rPr lang="ru-RU" sz="2520" b="1" baseline="-25000">
                  <a:solidFill>
                    <a:srgbClr val="FFFFFF"/>
                  </a:solidFill>
                  <a:latin typeface="Huawei Sans" panose="020C0503030203020204" pitchFamily="34" charset="0"/>
                </a:rPr>
                <a:t>S12A</a:t>
              </a:r>
            </a:p>
            <a:p>
              <a:pPr algn="ctr" fontAlgn="ctr">
                <a:spcBef>
                  <a:spcPct val="50000"/>
                </a:spcBef>
                <a:defRPr/>
              </a:pPr>
              <a:r>
                <a:rPr lang="ru-RU" sz="1200" b="1">
                  <a:solidFill>
                    <a:schemeClr val="bg2"/>
                  </a:solidFill>
                  <a:latin typeface="Huawei Sans" panose="020C0503030203020204" pitchFamily="34" charset="0"/>
                </a:rPr>
                <a:t>TaiShan 2280 V2</a:t>
              </a:r>
            </a:p>
          </p:txBody>
        </p:sp>
      </p:grpSp>
      <p:graphicFrame>
        <p:nvGraphicFramePr>
          <p:cNvPr id="19" name="表格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40252"/>
              </p:ext>
            </p:extLst>
          </p:nvPr>
        </p:nvGraphicFramePr>
        <p:xfrm>
          <a:off x="5865954" y="3292452"/>
          <a:ext cx="5364163" cy="2350521"/>
        </p:xfrm>
        <a:graphic>
          <a:graphicData uri="http://schemas.openxmlformats.org/drawingml/2006/table">
            <a:tbl>
              <a:tblPr/>
              <a:tblGrid>
                <a:gridCol w="1180973"/>
                <a:gridCol w="2866507"/>
                <a:gridCol w="1316683"/>
              </a:tblGrid>
              <a:tr h="43922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1pPr>
                      <a:lvl2pPr marL="608807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2pPr>
                      <a:lvl3pPr marL="121761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3pPr>
                      <a:lvl4pPr marL="182642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4pPr>
                      <a:lvl5pPr marL="2435231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5pPr>
                      <a:lvl6pPr marL="304403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6pPr>
                      <a:lvl7pPr marL="3652845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7pPr>
                      <a:lvl8pPr marL="426165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8pPr>
                      <a:lvl9pPr marL="4870464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9pPr>
                    </a:lstStyle>
                    <a:p>
                      <a:pPr marL="0" algn="ctr" defTabSz="913927" rtl="0" eaLnBrk="1" fontAlgn="ctr" latinLnBrk="0" hangingPunct="1"/>
                      <a:r>
                        <a:rPr lang="ru-RU" sz="1400" b="1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Платформа x86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1pPr>
                      <a:lvl2pPr marL="608807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2pPr>
                      <a:lvl3pPr marL="121761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3pPr>
                      <a:lvl4pPr marL="182642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4pPr>
                      <a:lvl5pPr marL="2435231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5pPr>
                      <a:lvl6pPr marL="304403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6pPr>
                      <a:lvl7pPr marL="3652845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7pPr>
                      <a:lvl8pPr marL="426165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8pPr>
                      <a:lvl9pPr marL="4870464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9pPr>
                    </a:lstStyle>
                    <a:p>
                      <a:pPr marL="0" algn="ctr" defTabSz="913927" rtl="0" eaLnBrk="1" fontAlgn="ctr" latinLnBrk="0" hangingPunct="1"/>
                      <a:r>
                        <a:rPr lang="ru-RU" sz="1400" b="1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Сценарий применения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1pPr>
                      <a:lvl2pPr marL="608807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2pPr>
                      <a:lvl3pPr marL="121761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3pPr>
                      <a:lvl4pPr marL="182642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4pPr>
                      <a:lvl5pPr marL="2435231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5pPr>
                      <a:lvl6pPr marL="304403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6pPr>
                      <a:lvl7pPr marL="3652845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7pPr>
                      <a:lvl8pPr marL="426165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8pPr>
                      <a:lvl9pPr marL="4870464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9pPr>
                    </a:lstStyle>
                    <a:p>
                      <a:pPr marL="0" algn="ctr" defTabSz="913927" rtl="0" eaLnBrk="1" fontAlgn="ctr" latinLnBrk="0" hangingPunct="1"/>
                      <a:r>
                        <a:rPr lang="ru-RU" sz="1400" b="1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Примечания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582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1pPr>
                      <a:lvl2pPr marL="608807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2pPr>
                      <a:lvl3pPr marL="121761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3pPr>
                      <a:lvl4pPr marL="182642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4pPr>
                      <a:lvl5pPr marL="2435231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5pPr>
                      <a:lvl6pPr marL="304403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6pPr>
                      <a:lvl7pPr marL="3652845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7pPr>
                      <a:lvl8pPr marL="426165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8pPr>
                      <a:lvl9pPr marL="4870464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9pPr>
                    </a:lstStyle>
                    <a:p>
                      <a:pPr marL="0" algn="ctr" defTabSz="913927" rtl="0" eaLnBrk="1" fontAlgn="ctr" latinLnBrk="0" hangingPunct="1"/>
                      <a:r>
                        <a:rPr lang="ru-RU" sz="110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</a:rPr>
                        <a:t>P36X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1pPr>
                      <a:lvl2pPr marL="608807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2pPr>
                      <a:lvl3pPr marL="121761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3pPr>
                      <a:lvl4pPr marL="182642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4pPr>
                      <a:lvl5pPr marL="2435231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5pPr>
                      <a:lvl6pPr marL="304403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6pPr>
                      <a:lvl7pPr marL="3652845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7pPr>
                      <a:lvl8pPr marL="426165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8pPr>
                      <a:lvl9pPr marL="4870464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9pPr>
                    </a:lstStyle>
                    <a:p>
                      <a:pPr marL="0" algn="ctr" defTabSz="913927" rtl="0" eaLnBrk="1" fontAlgn="ctr" latinLnBrk="0" hangingPunct="1"/>
                      <a:r>
                        <a:rPr lang="ru-RU" sz="110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</a:rPr>
                        <a:t>Хранение фотографий объектов и лиц на пропускных пунктах, гибридное хранение видео и изображений, создание медиаресурсов, выполнение HPC и мобильные централизованные закупки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1pPr>
                      <a:lvl2pPr marL="608807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2pPr>
                      <a:lvl3pPr marL="121761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3pPr>
                      <a:lvl4pPr marL="182642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4pPr>
                      <a:lvl5pPr marL="2435231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5pPr>
                      <a:lvl6pPr marL="304403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6pPr>
                      <a:lvl7pPr marL="3652845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7pPr>
                      <a:lvl8pPr marL="426165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8pPr>
                      <a:lvl9pPr marL="4870464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9pPr>
                    </a:lstStyle>
                    <a:p>
                      <a:pPr marL="0" algn="ctr" defTabSz="913927" rtl="0" eaLnBrk="1" fontAlgn="ctr" latinLnBrk="0" hangingPunct="1"/>
                      <a:r>
                        <a:rPr lang="ru-RU" sz="110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</a:rPr>
                        <a:t>Сервер TaiShan 5280 V2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133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1pPr>
                      <a:lvl2pPr marL="608807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2pPr>
                      <a:lvl3pPr marL="121761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3pPr>
                      <a:lvl4pPr marL="182642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4pPr>
                      <a:lvl5pPr marL="2435231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5pPr>
                      <a:lvl6pPr marL="304403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6pPr>
                      <a:lvl7pPr marL="3652845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7pPr>
                      <a:lvl8pPr marL="426165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8pPr>
                      <a:lvl9pPr marL="4870464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9pPr>
                    </a:lstStyle>
                    <a:p>
                      <a:pPr marL="0" algn="ctr" defTabSz="913927" rtl="0" eaLnBrk="1" fontAlgn="ctr" latinLnBrk="0" hangingPunct="1"/>
                      <a:r>
                        <a:rPr lang="ru-RU" sz="110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</a:rPr>
                        <a:t>C36X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1pPr>
                      <a:lvl2pPr marL="608807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2pPr>
                      <a:lvl3pPr marL="121761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3pPr>
                      <a:lvl4pPr marL="182642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4pPr>
                      <a:lvl5pPr marL="2435231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5pPr>
                      <a:lvl6pPr marL="304403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6pPr>
                      <a:lvl7pPr marL="3652845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7pPr>
                      <a:lvl8pPr marL="426165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8pPr>
                      <a:lvl9pPr marL="4870464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9pPr>
                    </a:lstStyle>
                    <a:p>
                      <a:pPr marL="0" algn="ctr" defTabSz="913927" rtl="0" eaLnBrk="1" fontAlgn="ctr" latinLnBrk="0" hangingPunct="1"/>
                      <a:r>
                        <a:rPr lang="ru-RU" sz="110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</a:rPr>
                        <a:t>Видеонаблюдение, библиотека медиаресурсов и архивирование данных HPC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zh-CN"/>
                      </a:defPPr>
                      <a:lvl1pPr marL="0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1pPr>
                      <a:lvl2pPr marL="608807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2pPr>
                      <a:lvl3pPr marL="121761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3pPr>
                      <a:lvl4pPr marL="182642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4pPr>
                      <a:lvl5pPr marL="2435231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5pPr>
                      <a:lvl6pPr marL="3044039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6pPr>
                      <a:lvl7pPr marL="3652845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7pPr>
                      <a:lvl8pPr marL="4261656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8pPr>
                      <a:lvl9pPr marL="4870464" algn="l" defTabSz="121761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华文细黑"/>
                        </a:defRPr>
                      </a:lvl9pPr>
                    </a:lstStyle>
                    <a:p>
                      <a:pPr marL="0" algn="l" defTabSz="913927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846" marR="4846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4462">
                <a:tc>
                  <a:txBody>
                    <a:bodyPr/>
                    <a:lstStyle/>
                    <a:p>
                      <a:pPr marL="0" algn="ctr" defTabSz="913927" rtl="0" eaLnBrk="1" fontAlgn="ctr" latinLnBrk="0" hangingPunct="1"/>
                      <a:r>
                        <a:rPr lang="ru-RU" sz="110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</a:rPr>
                        <a:t>P25X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927" rtl="0" eaLnBrk="1" fontAlgn="ctr" latinLnBrk="0" hangingPunct="1"/>
                      <a:r>
                        <a:rPr lang="ru-RU" sz="110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</a:rPr>
                        <a:t>Производство медиаресурсов небольшого размера и пул ресурсов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927" rtl="0" eaLnBrk="1" fontAlgn="ctr" latinLnBrk="0" hangingPunct="1"/>
                      <a:r>
                        <a:rPr lang="ru-RU" sz="1100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</a:rPr>
                        <a:t>—</a:t>
                      </a:r>
                    </a:p>
                  </a:txBody>
                  <a:tcPr marL="3028" marR="3028" marT="4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5865954" y="5682960"/>
            <a:ext cx="6541060" cy="3712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Huawei Sans" panose="020C0503030203020204" pitchFamily="34" charset="0"/>
              </a:rPr>
              <a:t>Примечание: </a:t>
            </a:r>
            <a:r>
              <a:rPr lang="ru-RU" sz="1400" dirty="0" smtClean="0">
                <a:latin typeface="Huawei Sans" panose="020C0503030203020204" pitchFamily="34" charset="0"/>
              </a:rPr>
              <a:t/>
            </a:r>
            <a:br>
              <a:rPr lang="ru-RU" sz="1400" dirty="0" smtClean="0">
                <a:latin typeface="Huawei Sans" panose="020C0503030203020204" pitchFamily="34" charset="0"/>
              </a:rPr>
            </a:br>
            <a:r>
              <a:rPr lang="ru-RU" sz="1400" dirty="0" smtClean="0">
                <a:latin typeface="Huawei Sans" panose="020C0503030203020204" pitchFamily="34" charset="0"/>
              </a:rPr>
              <a:t>В </a:t>
            </a:r>
            <a:r>
              <a:rPr lang="ru-RU" sz="1400" dirty="0">
                <a:latin typeface="Huawei Sans" panose="020C0503030203020204" pitchFamily="34" charset="0"/>
              </a:rPr>
              <a:t>этом примере используется горизонтально масштабируемая система файлового хранения данных Huawei </a:t>
            </a:r>
            <a:r>
              <a:rPr lang="ru-RU" sz="1400" dirty="0" err="1">
                <a:latin typeface="Huawei Sans" panose="020C0503030203020204" pitchFamily="34" charset="0"/>
              </a:rPr>
              <a:t>OceanStor</a:t>
            </a:r>
            <a:r>
              <a:rPr lang="ru-RU" sz="1400" dirty="0">
                <a:latin typeface="Huawei Sans" panose="020C0503030203020204" pitchFamily="34" charset="0"/>
              </a:rPr>
              <a:t> 9000.</a:t>
            </a:r>
          </a:p>
        </p:txBody>
      </p:sp>
    </p:spTree>
    <p:extLst>
      <p:ext uri="{BB962C8B-B14F-4D97-AF65-F5344CB8AC3E}">
        <p14:creationId xmlns:p14="http://schemas.microsoft.com/office/powerpoint/2010/main" val="40422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Программная архитектура системы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83709" y="1617840"/>
            <a:ext cx="10698770" cy="4141643"/>
            <a:chOff x="656717" y="1378794"/>
            <a:chExt cx="11055751" cy="3825429"/>
          </a:xfrm>
        </p:grpSpPr>
        <p:grpSp>
          <p:nvGrpSpPr>
            <p:cNvPr id="5" name="组合 4"/>
            <p:cNvGrpSpPr/>
            <p:nvPr/>
          </p:nvGrpSpPr>
          <p:grpSpPr>
            <a:xfrm>
              <a:off x="656717" y="1378794"/>
              <a:ext cx="11055751" cy="3179427"/>
              <a:chOff x="656717" y="1426687"/>
              <a:chExt cx="11055751" cy="3601719"/>
            </a:xfrm>
          </p:grpSpPr>
          <p:sp>
            <p:nvSpPr>
              <p:cNvPr id="7" name="圆角矩形 6"/>
              <p:cNvSpPr/>
              <p:nvPr/>
            </p:nvSpPr>
            <p:spPr bwMode="auto">
              <a:xfrm>
                <a:off x="10196405" y="1426687"/>
                <a:ext cx="1516063" cy="3601718"/>
              </a:xfrm>
              <a:prstGeom prst="roundRect">
                <a:avLst>
                  <a:gd name="adj" fmla="val 2557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1981" tIns="60944" rIns="71981" bIns="6094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75852" eaLnBrk="0" fontAlgn="ctr" hangingPunct="0"/>
                <a:r>
                  <a:rPr lang="ru-RU" sz="1600" b="1" dirty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Плоскость OAM</a:t>
                </a:r>
              </a:p>
              <a:p>
                <a:pPr algn="ctr" defTabSz="875852" eaLnBrk="0" fontAlgn="ctr" hangingPunct="0"/>
                <a:r>
                  <a:rPr lang="ru-RU" sz="1400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Управление </a:t>
                </a:r>
                <a:r>
                  <a:rPr lang="ru-RU" sz="1400" dirty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кластерами</a:t>
                </a:r>
              </a:p>
              <a:p>
                <a:pPr algn="ctr" defTabSz="875852" eaLnBrk="0" fontAlgn="ctr" hangingPunct="0"/>
                <a:endParaRPr lang="en-US" altLang="zh-CN" sz="1400" kern="0" dirty="0" smtClean="0"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 Light" panose="020C0303030203020204" pitchFamily="34" charset="0"/>
                </a:endParaRPr>
              </a:p>
              <a:p>
                <a:pPr algn="ctr" defTabSz="875852" eaLnBrk="0" fontAlgn="ctr" hangingPunct="0"/>
                <a:r>
                  <a:rPr lang="ru-RU" sz="1400" dirty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Управление устройствами</a:t>
                </a:r>
              </a:p>
              <a:p>
                <a:pPr algn="ctr" defTabSz="875852" eaLnBrk="0" fontAlgn="ctr" hangingPunct="0"/>
                <a:endParaRPr lang="en-US" altLang="zh-CN" sz="1400" kern="0" dirty="0" smtClean="0"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 Light" panose="020C0303030203020204" pitchFamily="34" charset="0"/>
                </a:endParaRPr>
              </a:p>
              <a:p>
                <a:pPr algn="ctr" defTabSz="875852" eaLnBrk="0" fontAlgn="ctr" hangingPunct="0"/>
                <a:r>
                  <a:rPr lang="ru-RU" sz="1400" dirty="0" err="1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QoS</a:t>
                </a:r>
                <a:endParaRPr lang="ru-RU" sz="1400" dirty="0">
                  <a:solidFill>
                    <a:srgbClr val="FFFFFF"/>
                  </a:solidFill>
                  <a:latin typeface="Huawei Sans" panose="020C0503030203020204" pitchFamily="34" charset="0"/>
                </a:endParaRPr>
              </a:p>
              <a:p>
                <a:pPr algn="ctr" defTabSz="875852" eaLnBrk="0" fontAlgn="ctr" hangingPunct="0"/>
                <a:endParaRPr lang="en-US" altLang="zh-CN" sz="1400" kern="0" dirty="0" smtClean="0"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 Light" panose="020C0303030203020204" pitchFamily="34" charset="0"/>
                </a:endParaRPr>
              </a:p>
              <a:p>
                <a:pPr algn="ctr" defTabSz="875852" eaLnBrk="0" fontAlgn="ctr" hangingPunct="0"/>
                <a:r>
                  <a:rPr lang="ru-RU" sz="1400" dirty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Аварии</a:t>
                </a:r>
                <a:r>
                  <a:rPr lang="ru-RU" sz="1400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/</a:t>
                </a:r>
                <a:br>
                  <a:rPr lang="ru-RU" sz="1400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</a:br>
                <a:r>
                  <a:rPr lang="ru-RU" sz="1400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журналы</a:t>
                </a:r>
                <a:endParaRPr lang="ru-RU" sz="1400" dirty="0">
                  <a:solidFill>
                    <a:srgbClr val="FFFFFF"/>
                  </a:solidFill>
                  <a:latin typeface="Huawei Sans" panose="020C0503030203020204" pitchFamily="34" charset="0"/>
                </a:endParaRPr>
              </a:p>
              <a:p>
                <a:pPr algn="ctr" defTabSz="875852" eaLnBrk="0" fontAlgn="ctr" hangingPunct="0"/>
                <a:endParaRPr lang="en-US" altLang="zh-CN" sz="1400" kern="0" dirty="0" smtClean="0"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 Light" panose="020C0303030203020204" pitchFamily="34" charset="0"/>
                </a:endParaRPr>
              </a:p>
              <a:p>
                <a:pPr algn="ctr" defTabSz="875852" eaLnBrk="0" fontAlgn="ctr" hangingPunct="0"/>
                <a:r>
                  <a:rPr lang="ru-RU" sz="1400" dirty="0" err="1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Аутентифика</a:t>
                </a:r>
                <a:r>
                  <a:rPr lang="ru-RU" sz="1400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-</a:t>
                </a:r>
                <a:br>
                  <a:rPr lang="ru-RU" sz="1400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</a:br>
                <a:r>
                  <a:rPr lang="ru-RU" sz="1400" dirty="0" err="1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ция</a:t>
                </a:r>
                <a:endParaRPr lang="ru-RU" sz="1400" dirty="0">
                  <a:solidFill>
                    <a:srgbClr val="FFFFFF"/>
                  </a:solidFill>
                  <a:latin typeface="Huawei Sans" panose="020C0503030203020204" pitchFamily="34" charset="0"/>
                </a:endParaRPr>
              </a:p>
              <a:p>
                <a:pPr algn="ctr" defTabSz="875852" eaLnBrk="0" fontAlgn="ctr" hangingPunct="0"/>
                <a:endParaRPr lang="en-US" altLang="zh-CN" sz="1400" kern="0" dirty="0" smtClean="0"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 Light" panose="020C0303030203020204" pitchFamily="34" charset="0"/>
                </a:endParaRPr>
              </a:p>
              <a:p>
                <a:pPr algn="ctr" defTabSz="875852" eaLnBrk="0" fontAlgn="ctr" hangingPunct="0"/>
                <a:r>
                  <a:rPr lang="ru-RU" sz="1400" dirty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Лицензия</a:t>
                </a: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656717" y="1426687"/>
                <a:ext cx="9449307" cy="3601719"/>
                <a:chOff x="656717" y="1394620"/>
                <a:chExt cx="9449307" cy="3318981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656717" y="1394620"/>
                  <a:ext cx="9449307" cy="3318981"/>
                  <a:chOff x="656717" y="2216560"/>
                  <a:chExt cx="9449307" cy="2923690"/>
                </a:xfrm>
              </p:grpSpPr>
              <p:sp>
                <p:nvSpPr>
                  <p:cNvPr id="11" name="圆角矩形 8"/>
                  <p:cNvSpPr/>
                  <p:nvPr/>
                </p:nvSpPr>
                <p:spPr bwMode="auto">
                  <a:xfrm>
                    <a:off x="656717" y="4420292"/>
                    <a:ext cx="9449307" cy="71995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00B0F0"/>
                  </a:solidFill>
                  <a:ln w="952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lIns="0" tIns="0" rIns="0" bIns="60917" anchor="ctr" anchorCtr="0">
                    <a:noAutofit/>
                  </a:bodyPr>
                  <a:lstStyle/>
                  <a:p>
                    <a:pPr algn="ctr" defTabSz="875852" eaLnBrk="0" fontAlgn="ctr" hangingPunct="0">
                      <a:defRPr/>
                    </a:pPr>
                    <a:r>
                      <a: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</a:rPr>
                      <a:t>Уровень постоянного хранения</a:t>
                    </a:r>
                  </a:p>
                  <a:p>
                    <a:pPr indent="182563" defTabSz="875852" eaLnBrk="0" fontAlgn="ctr" hangingPunct="0">
                      <a:lnSpc>
                        <a:spcPct val="150000"/>
                      </a:lnSpc>
                      <a:defRPr/>
                    </a:pPr>
                    <a:r>
                      <a:rPr lang="ru-RU" sz="1400" dirty="0" err="1">
                        <a:solidFill>
                          <a:srgbClr val="FFFFFF"/>
                        </a:solidFill>
                        <a:latin typeface="Huawei Sans" panose="020C0503030203020204" pitchFamily="34" charset="0"/>
                      </a:rPr>
                      <a:t>Зеркалирование</a:t>
                    </a:r>
                    <a:r>
                      <a:rPr lang="ru-RU" sz="1400" dirty="0">
                        <a:solidFill>
                          <a:srgbClr val="FFFFFF"/>
                        </a:solidFill>
                        <a:latin typeface="Huawei Sans" panose="020C0503030203020204" pitchFamily="34" charset="0"/>
                      </a:rPr>
                      <a:t>   </a:t>
                    </a:r>
                    <a:r>
                      <a:rPr lang="ru-RU" sz="1400" dirty="0" smtClean="0">
                        <a:solidFill>
                          <a:srgbClr val="FFFFFF"/>
                        </a:solidFill>
                        <a:latin typeface="Huawei Sans" panose="020C0503030203020204" pitchFamily="34" charset="0"/>
                      </a:rPr>
                      <a:t>   Стирающий код</a:t>
                    </a:r>
                    <a:endParaRPr lang="ru-RU" sz="1400" dirty="0">
                      <a:solidFill>
                        <a:srgbClr val="FFFFFF"/>
                      </a:solidFill>
                      <a:latin typeface="Huawei Sans" panose="020C0503030203020204" pitchFamily="34" charset="0"/>
                    </a:endParaRPr>
                  </a:p>
                </p:txBody>
              </p:sp>
              <p:sp>
                <p:nvSpPr>
                  <p:cNvPr id="12" name="圆角矩形 11"/>
                  <p:cNvSpPr/>
                  <p:nvPr/>
                </p:nvSpPr>
                <p:spPr bwMode="auto">
                  <a:xfrm>
                    <a:off x="656717" y="3518856"/>
                    <a:ext cx="9449307" cy="82834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00B0F0"/>
                  </a:solidFill>
                  <a:ln w="952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60944" rIns="0" bIns="60944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67390" fontAlgn="ctr">
                      <a:defRPr/>
                    </a:pPr>
                    <a:r>
                      <a: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</a:rPr>
                      <a:t>Уровень </a:t>
                    </a:r>
                    <a:r>
                      <a:rPr lang="ru-RU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</a:rPr>
                      <a:t>индексов</a:t>
                    </a:r>
                    <a:endParaRPr lang="ru-RU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uawei Sans" panose="020C0503030203020204" pitchFamily="34" charset="0"/>
                    </a:endParaRPr>
                  </a:p>
                </p:txBody>
              </p:sp>
              <p:grpSp>
                <p:nvGrpSpPr>
                  <p:cNvPr id="13" name="组合 12"/>
                  <p:cNvGrpSpPr/>
                  <p:nvPr/>
                </p:nvGrpSpPr>
                <p:grpSpPr>
                  <a:xfrm>
                    <a:off x="656717" y="2216561"/>
                    <a:ext cx="7106158" cy="1229143"/>
                    <a:chOff x="656717" y="2216561"/>
                    <a:chExt cx="9156342" cy="1229143"/>
                  </a:xfrm>
                </p:grpSpPr>
                <p:sp>
                  <p:nvSpPr>
                    <p:cNvPr id="15" name="圆角矩形 14"/>
                    <p:cNvSpPr/>
                    <p:nvPr/>
                  </p:nvSpPr>
                  <p:spPr bwMode="auto">
                    <a:xfrm>
                      <a:off x="656717" y="2216561"/>
                      <a:ext cx="2565720" cy="346625"/>
                    </a:xfrm>
                    <a:prstGeom prst="roundRect">
                      <a:avLst>
                        <a:gd name="adj" fmla="val 2557"/>
                      </a:avLst>
                    </a:prstGeom>
                    <a:solidFill>
                      <a:srgbClr val="00B0F0"/>
                    </a:solidFill>
                    <a:ln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121888" tIns="60944" rIns="121888" bIns="60944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875852" eaLnBrk="0" fontAlgn="ctr" hangingPunct="0">
                        <a:defRPr/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Huawei Sans" panose="020C0503030203020204" pitchFamily="34" charset="0"/>
                        </a:rPr>
                        <a:t>VBS (SCSI/iSCSI)</a:t>
                      </a:r>
                    </a:p>
                  </p:txBody>
                </p:sp>
                <p:sp>
                  <p:nvSpPr>
                    <p:cNvPr id="16" name="圆角矩形 15"/>
                    <p:cNvSpPr/>
                    <p:nvPr/>
                  </p:nvSpPr>
                  <p:spPr bwMode="auto">
                    <a:xfrm>
                      <a:off x="656717" y="2615121"/>
                      <a:ext cx="2565720" cy="830583"/>
                    </a:xfrm>
                    <a:prstGeom prst="roundRect">
                      <a:avLst>
                        <a:gd name="adj" fmla="val 2557"/>
                      </a:avLst>
                    </a:prstGeom>
                    <a:solidFill>
                      <a:srgbClr val="00B0F0"/>
                    </a:solidFill>
                    <a:ln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71981" tIns="60944" rIns="71981" bIns="60944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875852" eaLnBrk="0" fontAlgn="ctr" hangingPunct="0">
                        <a:lnSpc>
                          <a:spcPct val="150000"/>
                        </a:lnSpc>
                        <a:defRPr/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latin typeface="Huawei Sans" panose="020C0503030203020204" pitchFamily="34" charset="0"/>
                        </a:rPr>
                        <a:t>Блоки</a:t>
                      </a:r>
                    </a:p>
                    <a:p>
                      <a:pPr algn="ctr" defTabSz="875852" eaLnBrk="0" fontAlgn="ctr" hangingPunct="0">
                        <a:lnSpc>
                          <a:spcPct val="150000"/>
                        </a:lnSpc>
                        <a:defRPr/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Huawei Sans" panose="020C0503030203020204" pitchFamily="34" charset="0"/>
                        </a:rPr>
                        <a:t>LUN        Том        </a:t>
                      </a:r>
                    </a:p>
                  </p:txBody>
                </p:sp>
                <p:sp>
                  <p:nvSpPr>
                    <p:cNvPr id="17" name="圆角矩形 16"/>
                    <p:cNvSpPr/>
                    <p:nvPr/>
                  </p:nvSpPr>
                  <p:spPr bwMode="auto">
                    <a:xfrm>
                      <a:off x="3351959" y="2216561"/>
                      <a:ext cx="1693777" cy="346625"/>
                    </a:xfrm>
                    <a:prstGeom prst="roundRect">
                      <a:avLst>
                        <a:gd name="adj" fmla="val 2557"/>
                      </a:avLst>
                    </a:prstGeom>
                    <a:solidFill>
                      <a:srgbClr val="00B0F0"/>
                    </a:solidFill>
                    <a:ln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0" tIns="60944" rIns="0" bIns="60944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875852" eaLnBrk="0" fontAlgn="ctr" hangingPunct="0">
                        <a:defRPr/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Huawei Sans" panose="020C0503030203020204" pitchFamily="34" charset="0"/>
                        </a:rPr>
                        <a:t>NFS/SMB</a:t>
                      </a:r>
                    </a:p>
                  </p:txBody>
                </p:sp>
                <p:sp>
                  <p:nvSpPr>
                    <p:cNvPr id="18" name="圆角矩形 17"/>
                    <p:cNvSpPr/>
                    <p:nvPr/>
                  </p:nvSpPr>
                  <p:spPr bwMode="auto">
                    <a:xfrm>
                      <a:off x="3360817" y="2615121"/>
                      <a:ext cx="2413015" cy="830583"/>
                    </a:xfrm>
                    <a:prstGeom prst="roundRect">
                      <a:avLst>
                        <a:gd name="adj" fmla="val 2557"/>
                      </a:avLst>
                    </a:prstGeom>
                    <a:solidFill>
                      <a:srgbClr val="00B0F0"/>
                    </a:solidFill>
                    <a:ln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0" tIns="60944" rIns="0" bIns="60944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875852" eaLnBrk="0" fontAlgn="ctr" hangingPunct="0">
                        <a:lnSpc>
                          <a:spcPct val="150000"/>
                        </a:lnSpc>
                        <a:defRPr/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Huawei Sans" panose="020C0503030203020204" pitchFamily="34" charset="0"/>
                        </a:rPr>
                        <a:t>Файлы</a:t>
                      </a:r>
                    </a:p>
                    <a:p>
                      <a:pPr algn="ctr" defTabSz="875852" eaLnBrk="0" fontAlgn="ctr" hangingPunct="0">
                        <a:defRPr/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Huawei Sans" panose="020C0503030203020204" pitchFamily="34" charset="0"/>
                        </a:rPr>
                        <a:t>Прямой ввод-вывод   Кэширование</a:t>
                      </a:r>
                    </a:p>
                  </p:txBody>
                </p:sp>
                <p:sp>
                  <p:nvSpPr>
                    <p:cNvPr id="19" name="圆角矩形 18"/>
                    <p:cNvSpPr/>
                    <p:nvPr/>
                  </p:nvSpPr>
                  <p:spPr bwMode="auto">
                    <a:xfrm>
                      <a:off x="7616184" y="2615121"/>
                      <a:ext cx="2196874" cy="830583"/>
                    </a:xfrm>
                    <a:prstGeom prst="roundRect">
                      <a:avLst>
                        <a:gd name="adj" fmla="val 2557"/>
                      </a:avLst>
                    </a:prstGeom>
                    <a:solidFill>
                      <a:srgbClr val="00B0F0"/>
                    </a:solidFill>
                    <a:ln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121888" tIns="60944" rIns="121888" bIns="60944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875852" eaLnBrk="0" fontAlgn="ctr" hangingPunct="0">
                        <a:lnSpc>
                          <a:spcPct val="150000"/>
                        </a:lnSpc>
                        <a:defRPr/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latin typeface="Huawei Sans" panose="020C0503030203020204" pitchFamily="34" charset="0"/>
                        </a:rPr>
                        <a:t>Объекты</a:t>
                      </a:r>
                    </a:p>
                    <a:p>
                      <a:pPr algn="ctr" defTabSz="875852" eaLnBrk="0" fontAlgn="ctr" hangingPunct="0">
                        <a:lnSpc>
                          <a:spcPct val="150000"/>
                        </a:lnSpc>
                        <a:defRPr/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Huawei Sans" panose="020C0503030203020204" pitchFamily="34" charset="0"/>
                        </a:rPr>
                        <a:t>LS    OSC  Биллинг</a:t>
                      </a:r>
                    </a:p>
                  </p:txBody>
                </p:sp>
                <p:sp>
                  <p:nvSpPr>
                    <p:cNvPr id="20" name="圆角矩形 19"/>
                    <p:cNvSpPr/>
                    <p:nvPr/>
                  </p:nvSpPr>
                  <p:spPr bwMode="auto">
                    <a:xfrm>
                      <a:off x="7616184" y="2216561"/>
                      <a:ext cx="2196875" cy="346625"/>
                    </a:xfrm>
                    <a:prstGeom prst="roundRect">
                      <a:avLst>
                        <a:gd name="adj" fmla="val 2557"/>
                      </a:avLst>
                    </a:prstGeom>
                    <a:solidFill>
                      <a:srgbClr val="00B0F0"/>
                    </a:solidFill>
                    <a:ln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lIns="47976" tIns="0" rIns="47976" bIns="60917" anchor="ctr" anchorCtr="0">
                      <a:noAutofit/>
                    </a:bodyPr>
                    <a:lstStyle/>
                    <a:p>
                      <a:pPr algn="ctr" defTabSz="875852" eaLnBrk="0" fontAlgn="ctr" hangingPunct="0"/>
                      <a:r>
                        <a:rPr lang="ru-RU" sz="1400">
                          <a:solidFill>
                            <a:srgbClr val="FFFFFF"/>
                          </a:solidFill>
                          <a:latin typeface="Huawei Sans" panose="020C0503030203020204" pitchFamily="34" charset="0"/>
                        </a:rPr>
                        <a:t>S3/SWIFT/POE</a:t>
                      </a:r>
                    </a:p>
                  </p:txBody>
                </p:sp>
                <p:sp>
                  <p:nvSpPr>
                    <p:cNvPr id="21" name="圆角矩形 20"/>
                    <p:cNvSpPr/>
                    <p:nvPr/>
                  </p:nvSpPr>
                  <p:spPr bwMode="auto">
                    <a:xfrm>
                      <a:off x="5175258" y="2216561"/>
                      <a:ext cx="2300937" cy="346625"/>
                    </a:xfrm>
                    <a:prstGeom prst="roundRect">
                      <a:avLst>
                        <a:gd name="adj" fmla="val 2557"/>
                      </a:avLst>
                    </a:prstGeom>
                    <a:solidFill>
                      <a:srgbClr val="00B0F0"/>
                    </a:solidFill>
                    <a:ln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121888" tIns="60944" rIns="121888" bIns="60944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875852" eaLnBrk="0" fontAlgn="ctr" hangingPunct="0">
                        <a:defRPr/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Huawei Sans" panose="020C0503030203020204" pitchFamily="34" charset="0"/>
                        </a:rPr>
                        <a:t>HDFS</a:t>
                      </a:r>
                    </a:p>
                  </p:txBody>
                </p:sp>
              </p:grpSp>
              <p:sp>
                <p:nvSpPr>
                  <p:cNvPr id="14" name="圆角矩形 13"/>
                  <p:cNvSpPr/>
                  <p:nvPr/>
                </p:nvSpPr>
                <p:spPr bwMode="auto">
                  <a:xfrm>
                    <a:off x="7853255" y="2216560"/>
                    <a:ext cx="2252769" cy="1229150"/>
                  </a:xfrm>
                  <a:prstGeom prst="roundRect">
                    <a:avLst>
                      <a:gd name="adj" fmla="val 2557"/>
                    </a:avLst>
                  </a:prstGeom>
                  <a:solidFill>
                    <a:srgbClr val="00B0F0"/>
                  </a:solidFill>
                  <a:ln w="952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71981" tIns="60944" rIns="71981" bIns="60944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875852" eaLnBrk="0" fontAlgn="ctr" hangingPunct="0">
                      <a:lnSpc>
                        <a:spcPct val="150000"/>
                      </a:lnSpc>
                      <a:defRPr/>
                    </a:pPr>
                    <a:r>
                      <a:rPr lang="ru-RU" sz="1600" b="1">
                        <a:solidFill>
                          <a:srgbClr val="FFFFFF"/>
                        </a:solidFill>
                        <a:latin typeface="Huawei Sans" panose="020C0503030203020204" pitchFamily="34" charset="0"/>
                      </a:rPr>
                      <a:t>Аварийное восстановление </a:t>
                    </a:r>
                  </a:p>
                  <a:p>
                    <a:pPr algn="ctr" defTabSz="875852" eaLnBrk="0" fontAlgn="ctr" hangingPunct="0">
                      <a:lnSpc>
                        <a:spcPct val="150000"/>
                      </a:lnSpc>
                      <a:defRPr/>
                    </a:pPr>
                    <a:r>
                      <a:rPr lang="ru-RU" sz="1400">
                        <a:solidFill>
                          <a:srgbClr val="FFFFFF"/>
                        </a:solidFill>
                        <a:latin typeface="Huawei Sans" panose="020C0503030203020204" pitchFamily="34" charset="0"/>
                      </a:rPr>
                      <a:t>HyperReplication              </a:t>
                    </a:r>
                  </a:p>
                  <a:p>
                    <a:pPr algn="ctr" defTabSz="875852" eaLnBrk="0" fontAlgn="ctr" hangingPunct="0">
                      <a:lnSpc>
                        <a:spcPct val="150000"/>
                      </a:lnSpc>
                      <a:defRPr/>
                    </a:pPr>
                    <a:r>
                      <a:rPr lang="ru-RU" sz="1400">
                        <a:solidFill>
                          <a:srgbClr val="FFFFFF"/>
                        </a:solidFill>
                        <a:latin typeface="Huawei Sans" panose="020C0503030203020204" pitchFamily="34" charset="0"/>
                      </a:rPr>
                      <a:t>HyperMetro</a:t>
                    </a:r>
                    <a:r>
                      <a:rPr lang="ru-RU" sz="1400" baseline="30000">
                        <a:solidFill>
                          <a:srgbClr val="FFFFFF"/>
                        </a:solidFill>
                        <a:latin typeface="Huawei Sans" panose="020C0503030203020204" pitchFamily="34" charset="0"/>
                      </a:rPr>
                      <a:t> </a:t>
                    </a:r>
                    <a:r>
                      <a:rPr lang="ru-RU" sz="1400">
                        <a:solidFill>
                          <a:srgbClr val="FFFFFF"/>
                        </a:solidFill>
                        <a:latin typeface="Huawei Sans" panose="020C0503030203020204" pitchFamily="34" charset="0"/>
                      </a:rPr>
                      <a:t>     </a:t>
                    </a:r>
                  </a:p>
                </p:txBody>
              </p:sp>
            </p:grpSp>
            <p:sp>
              <p:nvSpPr>
                <p:cNvPr id="10" name="圆角矩形 9"/>
                <p:cNvSpPr/>
                <p:nvPr/>
              </p:nvSpPr>
              <p:spPr bwMode="auto">
                <a:xfrm>
                  <a:off x="4736710" y="1847075"/>
                  <a:ext cx="1212545" cy="942881"/>
                </a:xfrm>
                <a:prstGeom prst="roundRect">
                  <a:avLst>
                    <a:gd name="adj" fmla="val 2557"/>
                  </a:avLst>
                </a:prstGeom>
                <a:solidFill>
                  <a:srgbClr val="00B0F0"/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71981" tIns="60944" rIns="71981" bIns="60944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875852" eaLnBrk="0" fontAlgn="ctr" hangingPunct="0">
                    <a:lnSpc>
                      <a:spcPct val="150000"/>
                    </a:lnSpc>
                    <a:defRPr/>
                  </a:pPr>
                  <a:r>
                    <a:rPr lang="ru-RU" sz="1600" b="1" dirty="0">
                      <a:solidFill>
                        <a:srgbClr val="FFFFFF"/>
                      </a:solidFill>
                      <a:latin typeface="Huawei Sans" panose="020C0503030203020204" pitchFamily="34" charset="0"/>
                    </a:rPr>
                    <a:t>HDFS</a:t>
                  </a:r>
                  <a:r>
                    <a:rPr lang="ru-RU" sz="1400" dirty="0">
                      <a:solidFill>
                        <a:srgbClr val="FFFFFF"/>
                      </a:solidFill>
                      <a:latin typeface="Huawei Sans" panose="020C0503030203020204" pitchFamily="34" charset="0"/>
                    </a:rPr>
                    <a:t>      </a:t>
                  </a:r>
                </a:p>
                <a:p>
                  <a:pPr algn="ctr" defTabSz="875852" eaLnBrk="0" fontAlgn="ctr" hangingPunct="0">
                    <a:lnSpc>
                      <a:spcPct val="150000"/>
                    </a:lnSpc>
                    <a:defRPr/>
                  </a:pPr>
                  <a:r>
                    <a:rPr lang="ru-RU" sz="1400" dirty="0" err="1">
                      <a:solidFill>
                        <a:srgbClr val="FFFFFF"/>
                      </a:solidFill>
                      <a:latin typeface="Huawei Sans" panose="020C0503030203020204" pitchFamily="34" charset="0"/>
                    </a:rPr>
                    <a:t>NameNode</a:t>
                  </a:r>
                  <a:r>
                    <a:rPr lang="ru-RU" sz="1400" dirty="0">
                      <a:solidFill>
                        <a:srgbClr val="FFFFFF"/>
                      </a:solidFill>
                      <a:latin typeface="Huawei Sans" panose="020C0503030203020204" pitchFamily="34" charset="0"/>
                    </a:rPr>
                    <a:t>    </a:t>
                  </a:r>
                </a:p>
              </p:txBody>
            </p:sp>
          </p:grpSp>
        </p:grpSp>
        <p:sp>
          <p:nvSpPr>
            <p:cNvPr id="6" name="圆角矩形 8"/>
            <p:cNvSpPr/>
            <p:nvPr/>
          </p:nvSpPr>
          <p:spPr bwMode="auto">
            <a:xfrm>
              <a:off x="656717" y="4652015"/>
              <a:ext cx="11055751" cy="552208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7976" tIns="0" rIns="47976" bIns="60917" anchor="ctr" anchorCtr="0">
              <a:noAutofit/>
            </a:bodyPr>
            <a:lstStyle/>
            <a:p>
              <a:pPr defTabSz="875852" eaLnBrk="0" fontAlgn="ctr" hangingPunct="0">
                <a:lnSpc>
                  <a:spcPct val="150000"/>
                </a:lnSpc>
                <a:defRPr/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uawei Sans" panose="020C0503030203020204" pitchFamily="34" charset="0"/>
                </a:rPr>
                <a:t>Оборудование    x86/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uawei Sans" panose="020C0503030203020204" pitchFamily="34" charset="0"/>
                </a:rPr>
                <a:t>Kunpeng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uawei Sans" panose="020C0503030203020204" pitchFamily="34" charset="0"/>
                </a:rPr>
                <a:t> </a:t>
              </a:r>
            </a:p>
          </p:txBody>
        </p:sp>
      </p:grpSp>
      <p:pic>
        <p:nvPicPr>
          <p:cNvPr id="22" name="Picture 10" descr="C:\Documents and Settings\h00107722\桌面\IT图标\服务器图标\RH2288 V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961" y="5355638"/>
            <a:ext cx="1295952" cy="23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Documents and Settings\h00107722\桌面\IT图标\服务器图标\RH2288 V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547" y="5355638"/>
            <a:ext cx="1295952" cy="23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C:\Documents and Settings\h00107722\桌面\IT图标\服务器图标\RH2288 V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133" y="5355638"/>
            <a:ext cx="1295952" cy="23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 bwMode="auto">
          <a:xfrm>
            <a:off x="731838" y="1081713"/>
            <a:ext cx="9144197" cy="1792498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5" tIns="45847" rIns="91695" bIns="45847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Huawei Sans" panose="020C0503030203020204" pitchFamily="34" charset="0"/>
              </a:rPr>
              <a:t>Уровень сервисов</a:t>
            </a:r>
          </a:p>
        </p:txBody>
      </p:sp>
      <p:sp>
        <p:nvSpPr>
          <p:cNvPr id="26" name="矩形 25"/>
          <p:cNvSpPr/>
          <p:nvPr/>
        </p:nvSpPr>
        <p:spPr>
          <a:xfrm>
            <a:off x="708945" y="5759483"/>
            <a:ext cx="2679308" cy="2640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Примечание: </a:t>
            </a:r>
            <a:endParaRPr lang="ru-RU" sz="1200" dirty="0" smtClean="0">
              <a:latin typeface="Huawei Sans" panose="020C0503030203020204" pitchFamily="34" charset="0"/>
            </a:endParaRPr>
          </a:p>
          <a:p>
            <a:pPr fontAlgn="ctr"/>
            <a:r>
              <a:rPr lang="ru-RU" sz="1200" dirty="0" smtClean="0">
                <a:latin typeface="Huawei Sans" panose="020C0503030203020204" pitchFamily="34" charset="0"/>
              </a:rPr>
              <a:t>В </a:t>
            </a:r>
            <a:r>
              <a:rPr lang="ru-RU" sz="1200" dirty="0">
                <a:latin typeface="Huawei Sans" panose="020C0503030203020204" pitchFamily="34" charset="0"/>
              </a:rPr>
              <a:t>данном </a:t>
            </a:r>
            <a:r>
              <a:rPr lang="ru-RU" sz="1200" dirty="0" smtClean="0">
                <a:latin typeface="Huawei Sans" panose="020C0503030203020204" pitchFamily="34" charset="0"/>
              </a:rPr>
              <a:t>примере используется СХД </a:t>
            </a:r>
            <a:r>
              <a:rPr lang="ru-RU" sz="1200" dirty="0">
                <a:latin typeface="Huawei Sans" panose="020C0503030203020204" pitchFamily="34" charset="0"/>
              </a:rPr>
              <a:t>Huawei </a:t>
            </a:r>
            <a:r>
              <a:rPr lang="ru-RU" sz="1200" dirty="0" err="1">
                <a:latin typeface="Huawei Sans" panose="020C0503030203020204" pitchFamily="34" charset="0"/>
              </a:rPr>
              <a:t>OceanStor</a:t>
            </a:r>
            <a:r>
              <a:rPr lang="ru-RU" sz="1200" dirty="0">
                <a:latin typeface="Huawei Sans" panose="020C0503030203020204" pitchFamily="34" charset="0"/>
              </a:rPr>
              <a:t> 100D.</a:t>
            </a:r>
          </a:p>
        </p:txBody>
      </p:sp>
      <p:sp>
        <p:nvSpPr>
          <p:cNvPr id="27" name="矩形 25"/>
          <p:cNvSpPr/>
          <p:nvPr/>
        </p:nvSpPr>
        <p:spPr>
          <a:xfrm>
            <a:off x="8544206" y="4530292"/>
            <a:ext cx="1502053" cy="47064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875852" eaLnBrk="0" fontAlgn="ctr" hangingPunct="0">
              <a:defRPr/>
            </a:pPr>
            <a:r>
              <a:rPr lang="ru-RU" sz="1400" dirty="0">
                <a:solidFill>
                  <a:srgbClr val="FFFFFF"/>
                </a:solidFill>
                <a:latin typeface="Huawei Sans" panose="020C0503030203020204" pitchFamily="34" charset="0"/>
              </a:rPr>
              <a:t>Функция </a:t>
            </a:r>
            <a: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  <a:t/>
            </a:r>
            <a:b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</a:br>
            <a:r>
              <a:rPr lang="ru-RU" sz="1400" dirty="0" err="1" smtClean="0">
                <a:solidFill>
                  <a:srgbClr val="FFFFFF"/>
                </a:solidFill>
                <a:latin typeface="Huawei Sans" panose="020C0503030203020204" pitchFamily="34" charset="0"/>
              </a:rPr>
              <a:t>SmartCache</a:t>
            </a:r>
            <a:endParaRPr lang="ru-RU" sz="1400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28" name="矩形 25"/>
          <p:cNvSpPr/>
          <p:nvPr/>
        </p:nvSpPr>
        <p:spPr>
          <a:xfrm>
            <a:off x="6909388" y="4524780"/>
            <a:ext cx="1502053" cy="47064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875852" eaLnBrk="0" fontAlgn="ctr" hangingPunct="0">
              <a:defRPr/>
            </a:pPr>
            <a:r>
              <a:rPr lang="ru-RU" sz="1400" dirty="0">
                <a:solidFill>
                  <a:srgbClr val="FFFFFF"/>
                </a:solidFill>
                <a:latin typeface="Huawei Sans" panose="020C0503030203020204" pitchFamily="34" charset="0"/>
              </a:rPr>
              <a:t>Кэш с отложенной </a:t>
            </a:r>
            <a: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  <a:t/>
            </a:r>
            <a:b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</a:br>
            <a: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  <a:t>записью</a:t>
            </a:r>
            <a:endParaRPr lang="ru-RU" sz="1400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29" name="矩形 25"/>
          <p:cNvSpPr/>
          <p:nvPr/>
        </p:nvSpPr>
        <p:spPr>
          <a:xfrm>
            <a:off x="4897187" y="4524781"/>
            <a:ext cx="1502053" cy="47064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875852" eaLnBrk="0" fontAlgn="ctr" hangingPunct="0">
              <a:defRPr/>
            </a:pPr>
            <a:r>
              <a:rPr lang="ru-RU" sz="1400" dirty="0">
                <a:solidFill>
                  <a:srgbClr val="FFFFFF"/>
                </a:solidFill>
                <a:latin typeface="Huawei Sans" panose="020C0503030203020204" pitchFamily="34" charset="0"/>
              </a:rPr>
              <a:t>Быстрое </a:t>
            </a:r>
            <a: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  <a:t/>
            </a:r>
            <a:b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</a:br>
            <a: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  <a:t>восстановление</a:t>
            </a:r>
            <a:endParaRPr lang="ru-RU" sz="1400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30" name="矩形 25"/>
          <p:cNvSpPr/>
          <p:nvPr/>
        </p:nvSpPr>
        <p:spPr>
          <a:xfrm>
            <a:off x="8285133" y="3713104"/>
            <a:ext cx="1502053" cy="47064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875852" eaLnBrk="0" fontAlgn="ctr" hangingPunct="0">
              <a:defRPr/>
            </a:pPr>
            <a:r>
              <a:rPr lang="ru-RU" sz="1400" dirty="0">
                <a:solidFill>
                  <a:srgbClr val="FFFFFF"/>
                </a:solidFill>
                <a:latin typeface="Huawei Sans" panose="020C0503030203020204" pitchFamily="34" charset="0"/>
              </a:rPr>
              <a:t>Очистка памяти</a:t>
            </a:r>
          </a:p>
        </p:txBody>
      </p:sp>
      <p:sp>
        <p:nvSpPr>
          <p:cNvPr id="31" name="矩形 25"/>
          <p:cNvSpPr/>
          <p:nvPr/>
        </p:nvSpPr>
        <p:spPr>
          <a:xfrm>
            <a:off x="6452818" y="3723652"/>
            <a:ext cx="1502053" cy="47064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875852" eaLnBrk="0" fontAlgn="ctr" hangingPunct="0">
              <a:defRPr/>
            </a:pPr>
            <a:r>
              <a:rPr lang="ru-RU" sz="1400" dirty="0" err="1">
                <a:solidFill>
                  <a:srgbClr val="FFFFFF"/>
                </a:solidFill>
                <a:latin typeface="Huawei Sans" panose="020C0503030203020204" pitchFamily="34" charset="0"/>
              </a:rPr>
              <a:t>Дедупликация</a:t>
            </a:r>
            <a:endParaRPr lang="ru-RU" sz="1400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32" name="矩形 25"/>
          <p:cNvSpPr/>
          <p:nvPr/>
        </p:nvSpPr>
        <p:spPr>
          <a:xfrm>
            <a:off x="4665819" y="3721803"/>
            <a:ext cx="1502053" cy="47064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875852" eaLnBrk="0" fontAlgn="ctr" hangingPunct="0">
              <a:defRPr/>
            </a:pPr>
            <a:r>
              <a:rPr lang="ru-RU" sz="1400" dirty="0">
                <a:solidFill>
                  <a:srgbClr val="FFFFFF"/>
                </a:solidFill>
                <a:latin typeface="Huawei Sans" panose="020C0503030203020204" pitchFamily="34" charset="0"/>
              </a:rPr>
              <a:t>Сжатие</a:t>
            </a:r>
          </a:p>
        </p:txBody>
      </p:sp>
      <p:sp>
        <p:nvSpPr>
          <p:cNvPr id="33" name="矩形 25"/>
          <p:cNvSpPr/>
          <p:nvPr/>
        </p:nvSpPr>
        <p:spPr>
          <a:xfrm>
            <a:off x="3049935" y="3599715"/>
            <a:ext cx="1502053" cy="47064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875852" eaLnBrk="0" fontAlgn="ctr" hangingPunct="0">
              <a:defRPr/>
            </a:pPr>
            <a:r>
              <a:rPr lang="ru-RU" sz="1400" dirty="0">
                <a:solidFill>
                  <a:srgbClr val="FFFFFF"/>
                </a:solidFill>
                <a:latin typeface="Huawei Sans" panose="020C0503030203020204" pitchFamily="34" charset="0"/>
              </a:rPr>
              <a:t>Мгновенный </a:t>
            </a:r>
            <a: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  <a:t/>
            </a:r>
            <a:b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</a:br>
            <a: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  <a:t>снимок</a:t>
            </a:r>
            <a:endParaRPr lang="ru-RU" sz="1400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34" name="矩形 25"/>
          <p:cNvSpPr/>
          <p:nvPr/>
        </p:nvSpPr>
        <p:spPr>
          <a:xfrm>
            <a:off x="1103269" y="3594510"/>
            <a:ext cx="1502053" cy="47064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875852" eaLnBrk="0" fontAlgn="ctr" hangingPunct="0">
              <a:defRPr/>
            </a:pPr>
            <a:r>
              <a:rPr lang="ru-RU" sz="1400" dirty="0">
                <a:solidFill>
                  <a:srgbClr val="FFFFFF"/>
                </a:solidFill>
                <a:latin typeface="Huawei Sans" panose="020C0503030203020204" pitchFamily="34" charset="0"/>
              </a:rPr>
              <a:t>Регистрация записи </a:t>
            </a:r>
            <a: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  <a:t/>
            </a:r>
            <a:b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</a:br>
            <a:r>
              <a:rPr lang="ru-RU" sz="1400" dirty="0" smtClean="0">
                <a:solidFill>
                  <a:srgbClr val="FFFFFF"/>
                </a:solidFill>
                <a:latin typeface="Huawei Sans" panose="020C0503030203020204" pitchFamily="34" charset="0"/>
              </a:rPr>
              <a:t>с </a:t>
            </a:r>
            <a:r>
              <a:rPr lang="ru-RU" sz="1400" dirty="0">
                <a:solidFill>
                  <a:srgbClr val="FFFFFF"/>
                </a:solidFill>
                <a:latin typeface="Huawei Sans" panose="020C0503030203020204" pitchFamily="34" charset="0"/>
              </a:rPr>
              <a:t>упреждением</a:t>
            </a:r>
          </a:p>
        </p:txBody>
      </p:sp>
    </p:spTree>
    <p:extLst>
      <p:ext uri="{BB962C8B-B14F-4D97-AF65-F5344CB8AC3E}">
        <p14:creationId xmlns:p14="http://schemas.microsoft.com/office/powerpoint/2010/main" val="31107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Сценарий применения — пул облачных ресурсов</a:t>
            </a:r>
          </a:p>
        </p:txBody>
      </p:sp>
      <p:grpSp>
        <p:nvGrpSpPr>
          <p:cNvPr id="179" name="组合 178"/>
          <p:cNvGrpSpPr/>
          <p:nvPr/>
        </p:nvGrpSpPr>
        <p:grpSpPr>
          <a:xfrm>
            <a:off x="2162081" y="999733"/>
            <a:ext cx="7974667" cy="5040723"/>
            <a:chOff x="4073720" y="1491539"/>
            <a:chExt cx="5188566" cy="4316859"/>
          </a:xfrm>
        </p:grpSpPr>
        <p:sp>
          <p:nvSpPr>
            <p:cNvPr id="5" name="TextBox 453"/>
            <p:cNvSpPr txBox="1"/>
            <p:nvPr/>
          </p:nvSpPr>
          <p:spPr>
            <a:xfrm>
              <a:off x="4073720" y="1491539"/>
              <a:ext cx="3737312" cy="3945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3724" fontAlgn="ctr"/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uawei Sans" panose="020C0503030203020204" pitchFamily="34" charset="0"/>
                </a:rPr>
                <a:t>Традиционная конвергенция вычислительных ресурсов и ресурсов хранения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429303" y="1958719"/>
              <a:ext cx="4671419" cy="1382782"/>
              <a:chOff x="1846960" y="891413"/>
              <a:chExt cx="9740562" cy="1854709"/>
            </a:xfrm>
          </p:grpSpPr>
          <p:sp>
            <p:nvSpPr>
              <p:cNvPr id="7" name="object 2"/>
              <p:cNvSpPr/>
              <p:nvPr/>
            </p:nvSpPr>
            <p:spPr>
              <a:xfrm>
                <a:off x="3006598" y="1798827"/>
                <a:ext cx="4320793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257290">
                    <a:moveTo>
                      <a:pt x="0" y="0"/>
                    </a:moveTo>
                    <a:lnTo>
                      <a:pt x="6257290" y="0"/>
                    </a:lnTo>
                  </a:path>
                </a:pathLst>
              </a:custGeom>
              <a:ln w="28575">
                <a:solidFill>
                  <a:srgbClr val="2C94DD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" name="object 3"/>
              <p:cNvSpPr/>
              <p:nvPr/>
            </p:nvSpPr>
            <p:spPr>
              <a:xfrm flipH="1">
                <a:off x="3006851" y="1359155"/>
                <a:ext cx="0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h="879475">
                    <a:moveTo>
                      <a:pt x="0" y="0"/>
                    </a:moveTo>
                    <a:lnTo>
                      <a:pt x="0" y="879220"/>
                    </a:lnTo>
                  </a:path>
                </a:pathLst>
              </a:custGeom>
              <a:ln w="28575">
                <a:solidFill>
                  <a:srgbClr val="2C94DD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9" name="object 4"/>
              <p:cNvSpPr/>
              <p:nvPr/>
            </p:nvSpPr>
            <p:spPr>
              <a:xfrm flipH="1">
                <a:off x="5167122" y="1456944"/>
                <a:ext cx="0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h="879475">
                    <a:moveTo>
                      <a:pt x="0" y="0"/>
                    </a:moveTo>
                    <a:lnTo>
                      <a:pt x="0" y="879094"/>
                    </a:lnTo>
                  </a:path>
                </a:pathLst>
              </a:custGeom>
              <a:ln w="28575">
                <a:solidFill>
                  <a:srgbClr val="2C94DD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0" name="object 5"/>
              <p:cNvSpPr/>
              <p:nvPr/>
            </p:nvSpPr>
            <p:spPr>
              <a:xfrm flipH="1">
                <a:off x="7327391" y="1310386"/>
                <a:ext cx="0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h="879475">
                    <a:moveTo>
                      <a:pt x="0" y="0"/>
                    </a:moveTo>
                    <a:lnTo>
                      <a:pt x="0" y="879094"/>
                    </a:lnTo>
                  </a:path>
                </a:pathLst>
              </a:custGeom>
              <a:ln w="28575">
                <a:solidFill>
                  <a:srgbClr val="2C94DD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1846960" y="891413"/>
                <a:ext cx="2121408" cy="827532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3" name="object 9"/>
              <p:cNvSpPr/>
              <p:nvPr/>
            </p:nvSpPr>
            <p:spPr>
              <a:xfrm>
                <a:off x="1894928" y="919620"/>
                <a:ext cx="2026285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2026285" h="732790">
                    <a:moveTo>
                      <a:pt x="0" y="732650"/>
                    </a:moveTo>
                    <a:lnTo>
                      <a:pt x="2025904" y="732650"/>
                    </a:lnTo>
                    <a:lnTo>
                      <a:pt x="2025904" y="0"/>
                    </a:lnTo>
                    <a:lnTo>
                      <a:pt x="0" y="0"/>
                    </a:lnTo>
                    <a:lnTo>
                      <a:pt x="0" y="73265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4" name="object 10"/>
              <p:cNvSpPr/>
              <p:nvPr/>
            </p:nvSpPr>
            <p:spPr>
              <a:xfrm>
                <a:off x="4007992" y="891413"/>
                <a:ext cx="2119884" cy="827532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5" name="object 12"/>
              <p:cNvSpPr/>
              <p:nvPr/>
            </p:nvSpPr>
            <p:spPr>
              <a:xfrm>
                <a:off x="4055236" y="919620"/>
                <a:ext cx="2026285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2026285" h="732790">
                    <a:moveTo>
                      <a:pt x="0" y="732650"/>
                    </a:moveTo>
                    <a:lnTo>
                      <a:pt x="2025903" y="732650"/>
                    </a:lnTo>
                    <a:lnTo>
                      <a:pt x="2025903" y="0"/>
                    </a:lnTo>
                    <a:lnTo>
                      <a:pt x="0" y="0"/>
                    </a:lnTo>
                    <a:lnTo>
                      <a:pt x="0" y="73265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6" name="object 13"/>
              <p:cNvSpPr/>
              <p:nvPr/>
            </p:nvSpPr>
            <p:spPr>
              <a:xfrm>
                <a:off x="6167501" y="891413"/>
                <a:ext cx="2121408" cy="827532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7" name="object 15"/>
              <p:cNvSpPr/>
              <p:nvPr/>
            </p:nvSpPr>
            <p:spPr>
              <a:xfrm>
                <a:off x="6215507" y="919620"/>
                <a:ext cx="2026285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2026283" h="732790">
                    <a:moveTo>
                      <a:pt x="0" y="732650"/>
                    </a:moveTo>
                    <a:lnTo>
                      <a:pt x="2025903" y="732650"/>
                    </a:lnTo>
                    <a:lnTo>
                      <a:pt x="2025903" y="0"/>
                    </a:lnTo>
                    <a:lnTo>
                      <a:pt x="0" y="0"/>
                    </a:lnTo>
                    <a:lnTo>
                      <a:pt x="0" y="73265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8" name="object 16"/>
              <p:cNvSpPr/>
              <p:nvPr/>
            </p:nvSpPr>
            <p:spPr>
              <a:xfrm>
                <a:off x="6167501" y="1918590"/>
                <a:ext cx="2121408" cy="827532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9" name="object 18"/>
              <p:cNvSpPr/>
              <p:nvPr/>
            </p:nvSpPr>
            <p:spPr>
              <a:xfrm>
                <a:off x="6215507" y="1945272"/>
                <a:ext cx="2026285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2026283" h="732789">
                    <a:moveTo>
                      <a:pt x="0" y="732650"/>
                    </a:moveTo>
                    <a:lnTo>
                      <a:pt x="2025903" y="732650"/>
                    </a:lnTo>
                    <a:lnTo>
                      <a:pt x="2025903" y="0"/>
                    </a:lnTo>
                    <a:lnTo>
                      <a:pt x="0" y="0"/>
                    </a:lnTo>
                    <a:lnTo>
                      <a:pt x="0" y="73265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0" name="object 19"/>
              <p:cNvSpPr/>
              <p:nvPr/>
            </p:nvSpPr>
            <p:spPr>
              <a:xfrm>
                <a:off x="1846960" y="1918590"/>
                <a:ext cx="2121408" cy="827532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894928" y="1945272"/>
                <a:ext cx="2026285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2026285" h="732789">
                    <a:moveTo>
                      <a:pt x="0" y="732650"/>
                    </a:moveTo>
                    <a:lnTo>
                      <a:pt x="2025904" y="732650"/>
                    </a:lnTo>
                    <a:lnTo>
                      <a:pt x="2025904" y="0"/>
                    </a:lnTo>
                    <a:lnTo>
                      <a:pt x="0" y="0"/>
                    </a:lnTo>
                    <a:lnTo>
                      <a:pt x="0" y="73265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4007992" y="1918590"/>
                <a:ext cx="2119884" cy="827532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3" name="object 24"/>
              <p:cNvSpPr/>
              <p:nvPr/>
            </p:nvSpPr>
            <p:spPr>
              <a:xfrm>
                <a:off x="4055236" y="1945272"/>
                <a:ext cx="2026285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2026285" h="732789">
                    <a:moveTo>
                      <a:pt x="0" y="732650"/>
                    </a:moveTo>
                    <a:lnTo>
                      <a:pt x="2025903" y="732650"/>
                    </a:lnTo>
                    <a:lnTo>
                      <a:pt x="2025903" y="0"/>
                    </a:lnTo>
                    <a:lnTo>
                      <a:pt x="0" y="0"/>
                    </a:lnTo>
                    <a:lnTo>
                      <a:pt x="0" y="73265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5" name="object 34"/>
              <p:cNvSpPr/>
              <p:nvPr/>
            </p:nvSpPr>
            <p:spPr>
              <a:xfrm>
                <a:off x="3357117" y="991871"/>
                <a:ext cx="276606" cy="266826"/>
              </a:xfrm>
              <a:prstGeom prst="rect">
                <a:avLst/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6" name="object 35"/>
              <p:cNvSpPr/>
              <p:nvPr/>
            </p:nvSpPr>
            <p:spPr>
              <a:xfrm>
                <a:off x="3357117" y="991871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606" y="35051"/>
                    </a:moveTo>
                    <a:lnTo>
                      <a:pt x="265729" y="48726"/>
                    </a:lnTo>
                    <a:lnTo>
                      <a:pt x="236077" y="59864"/>
                    </a:lnTo>
                    <a:lnTo>
                      <a:pt x="192113" y="67359"/>
                    </a:lnTo>
                    <a:lnTo>
                      <a:pt x="138302" y="70103"/>
                    </a:lnTo>
                    <a:lnTo>
                      <a:pt x="84492" y="67359"/>
                    </a:lnTo>
                    <a:lnTo>
                      <a:pt x="40528" y="59864"/>
                    </a:lnTo>
                    <a:lnTo>
                      <a:pt x="10876" y="48726"/>
                    </a:lnTo>
                    <a:lnTo>
                      <a:pt x="0" y="35051"/>
                    </a:lnTo>
                    <a:lnTo>
                      <a:pt x="10876" y="21431"/>
                    </a:lnTo>
                    <a:lnTo>
                      <a:pt x="40528" y="10287"/>
                    </a:lnTo>
                    <a:lnTo>
                      <a:pt x="84492" y="2762"/>
                    </a:lnTo>
                    <a:lnTo>
                      <a:pt x="138302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4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7" name="object 36"/>
              <p:cNvSpPr/>
              <p:nvPr/>
            </p:nvSpPr>
            <p:spPr>
              <a:xfrm>
                <a:off x="3357117" y="1026922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97"/>
                    </a:lnTo>
                    <a:lnTo>
                      <a:pt x="236077" y="221535"/>
                    </a:lnTo>
                    <a:lnTo>
                      <a:pt x="192113" y="229030"/>
                    </a:lnTo>
                    <a:lnTo>
                      <a:pt x="138302" y="231775"/>
                    </a:lnTo>
                    <a:lnTo>
                      <a:pt x="84492" y="229030"/>
                    </a:lnTo>
                    <a:lnTo>
                      <a:pt x="40528" y="221535"/>
                    </a:lnTo>
                    <a:lnTo>
                      <a:pt x="10876" y="210397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8" name="object 37"/>
              <p:cNvSpPr/>
              <p:nvPr/>
            </p:nvSpPr>
            <p:spPr>
              <a:xfrm>
                <a:off x="3147313" y="1030860"/>
                <a:ext cx="276479" cy="266826"/>
              </a:xfrm>
              <a:prstGeom prst="rect">
                <a:avLst/>
              </a:prstGeom>
              <a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29" name="object 38"/>
              <p:cNvSpPr/>
              <p:nvPr/>
            </p:nvSpPr>
            <p:spPr>
              <a:xfrm>
                <a:off x="3147313" y="1030860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479" y="35051"/>
                    </a:moveTo>
                    <a:lnTo>
                      <a:pt x="265620" y="48672"/>
                    </a:lnTo>
                    <a:lnTo>
                      <a:pt x="235997" y="59816"/>
                    </a:lnTo>
                    <a:lnTo>
                      <a:pt x="192039" y="67341"/>
                    </a:lnTo>
                    <a:lnTo>
                      <a:pt x="138175" y="70103"/>
                    </a:lnTo>
                    <a:lnTo>
                      <a:pt x="84385" y="67341"/>
                    </a:lnTo>
                    <a:lnTo>
                      <a:pt x="40465" y="59817"/>
                    </a:lnTo>
                    <a:lnTo>
                      <a:pt x="10856" y="48672"/>
                    </a:lnTo>
                    <a:lnTo>
                      <a:pt x="0" y="35051"/>
                    </a:lnTo>
                    <a:lnTo>
                      <a:pt x="10856" y="21377"/>
                    </a:lnTo>
                    <a:lnTo>
                      <a:pt x="40465" y="10239"/>
                    </a:lnTo>
                    <a:lnTo>
                      <a:pt x="84385" y="2744"/>
                    </a:lnTo>
                    <a:lnTo>
                      <a:pt x="138175" y="0"/>
                    </a:lnTo>
                    <a:lnTo>
                      <a:pt x="192039" y="2744"/>
                    </a:lnTo>
                    <a:lnTo>
                      <a:pt x="235997" y="10239"/>
                    </a:lnTo>
                    <a:lnTo>
                      <a:pt x="265620" y="21377"/>
                    </a:lnTo>
                    <a:lnTo>
                      <a:pt x="276479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0" name="object 39"/>
              <p:cNvSpPr/>
              <p:nvPr/>
            </p:nvSpPr>
            <p:spPr>
              <a:xfrm>
                <a:off x="3147313" y="1065911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479" y="0"/>
                    </a:moveTo>
                    <a:lnTo>
                      <a:pt x="276479" y="196723"/>
                    </a:lnTo>
                    <a:lnTo>
                      <a:pt x="265620" y="210343"/>
                    </a:lnTo>
                    <a:lnTo>
                      <a:pt x="235997" y="221487"/>
                    </a:lnTo>
                    <a:lnTo>
                      <a:pt x="192039" y="229012"/>
                    </a:lnTo>
                    <a:lnTo>
                      <a:pt x="138175" y="231775"/>
                    </a:lnTo>
                    <a:lnTo>
                      <a:pt x="84385" y="229012"/>
                    </a:lnTo>
                    <a:lnTo>
                      <a:pt x="40465" y="221488"/>
                    </a:lnTo>
                    <a:lnTo>
                      <a:pt x="10856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1" name="object 42"/>
              <p:cNvSpPr/>
              <p:nvPr/>
            </p:nvSpPr>
            <p:spPr>
              <a:xfrm>
                <a:off x="3505708" y="1100455"/>
                <a:ext cx="276479" cy="266826"/>
              </a:xfrm>
              <a:prstGeom prst="rect">
                <a:avLst/>
              </a:pr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2" name="object 43"/>
              <p:cNvSpPr/>
              <p:nvPr/>
            </p:nvSpPr>
            <p:spPr>
              <a:xfrm>
                <a:off x="3505708" y="1100455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479" y="35051"/>
                    </a:moveTo>
                    <a:lnTo>
                      <a:pt x="265620" y="48726"/>
                    </a:lnTo>
                    <a:lnTo>
                      <a:pt x="235997" y="59864"/>
                    </a:lnTo>
                    <a:lnTo>
                      <a:pt x="192039" y="67359"/>
                    </a:lnTo>
                    <a:lnTo>
                      <a:pt x="138175" y="70103"/>
                    </a:lnTo>
                    <a:lnTo>
                      <a:pt x="84385" y="67359"/>
                    </a:lnTo>
                    <a:lnTo>
                      <a:pt x="40465" y="59864"/>
                    </a:lnTo>
                    <a:lnTo>
                      <a:pt x="10856" y="48726"/>
                    </a:lnTo>
                    <a:lnTo>
                      <a:pt x="0" y="35051"/>
                    </a:lnTo>
                    <a:lnTo>
                      <a:pt x="10856" y="21431"/>
                    </a:lnTo>
                    <a:lnTo>
                      <a:pt x="40465" y="10287"/>
                    </a:lnTo>
                    <a:lnTo>
                      <a:pt x="84385" y="2762"/>
                    </a:lnTo>
                    <a:lnTo>
                      <a:pt x="138175" y="0"/>
                    </a:lnTo>
                    <a:lnTo>
                      <a:pt x="192039" y="2762"/>
                    </a:lnTo>
                    <a:lnTo>
                      <a:pt x="235997" y="10286"/>
                    </a:lnTo>
                    <a:lnTo>
                      <a:pt x="265620" y="21431"/>
                    </a:lnTo>
                    <a:lnTo>
                      <a:pt x="276479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3" name="object 44"/>
              <p:cNvSpPr/>
              <p:nvPr/>
            </p:nvSpPr>
            <p:spPr>
              <a:xfrm>
                <a:off x="3505708" y="1135508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479" y="0"/>
                    </a:moveTo>
                    <a:lnTo>
                      <a:pt x="276479" y="196723"/>
                    </a:lnTo>
                    <a:lnTo>
                      <a:pt x="265620" y="210397"/>
                    </a:lnTo>
                    <a:lnTo>
                      <a:pt x="235997" y="221535"/>
                    </a:lnTo>
                    <a:lnTo>
                      <a:pt x="192039" y="229030"/>
                    </a:lnTo>
                    <a:lnTo>
                      <a:pt x="138175" y="231775"/>
                    </a:lnTo>
                    <a:lnTo>
                      <a:pt x="84385" y="229030"/>
                    </a:lnTo>
                    <a:lnTo>
                      <a:pt x="40465" y="221535"/>
                    </a:lnTo>
                    <a:lnTo>
                      <a:pt x="10856" y="210397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4" name="object 45"/>
              <p:cNvSpPr/>
              <p:nvPr/>
            </p:nvSpPr>
            <p:spPr>
              <a:xfrm>
                <a:off x="3295777" y="1139444"/>
                <a:ext cx="276606" cy="266826"/>
              </a:xfrm>
              <a:prstGeom prst="rect">
                <a:avLst/>
              </a:prstGeom>
              <a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5" name="object 46"/>
              <p:cNvSpPr/>
              <p:nvPr/>
            </p:nvSpPr>
            <p:spPr>
              <a:xfrm>
                <a:off x="3295777" y="1139444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606" y="35051"/>
                    </a:moveTo>
                    <a:lnTo>
                      <a:pt x="265729" y="48672"/>
                    </a:lnTo>
                    <a:lnTo>
                      <a:pt x="236077" y="59816"/>
                    </a:lnTo>
                    <a:lnTo>
                      <a:pt x="192113" y="67341"/>
                    </a:lnTo>
                    <a:lnTo>
                      <a:pt x="138303" y="70103"/>
                    </a:lnTo>
                    <a:lnTo>
                      <a:pt x="84439" y="67341"/>
                    </a:lnTo>
                    <a:lnTo>
                      <a:pt x="40481" y="59816"/>
                    </a:lnTo>
                    <a:lnTo>
                      <a:pt x="10858" y="48672"/>
                    </a:lnTo>
                    <a:lnTo>
                      <a:pt x="0" y="35051"/>
                    </a:lnTo>
                    <a:lnTo>
                      <a:pt x="10858" y="21431"/>
                    </a:lnTo>
                    <a:lnTo>
                      <a:pt x="40481" y="10287"/>
                    </a:lnTo>
                    <a:lnTo>
                      <a:pt x="84439" y="2762"/>
                    </a:lnTo>
                    <a:lnTo>
                      <a:pt x="138303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4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6" name="object 47"/>
              <p:cNvSpPr/>
              <p:nvPr/>
            </p:nvSpPr>
            <p:spPr>
              <a:xfrm>
                <a:off x="3295777" y="1174496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43"/>
                    </a:lnTo>
                    <a:lnTo>
                      <a:pt x="236077" y="221487"/>
                    </a:lnTo>
                    <a:lnTo>
                      <a:pt x="192113" y="229012"/>
                    </a:lnTo>
                    <a:lnTo>
                      <a:pt x="138303" y="231775"/>
                    </a:lnTo>
                    <a:lnTo>
                      <a:pt x="84439" y="229012"/>
                    </a:lnTo>
                    <a:lnTo>
                      <a:pt x="40481" y="221487"/>
                    </a:lnTo>
                    <a:lnTo>
                      <a:pt x="10858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8" name="object 50"/>
              <p:cNvSpPr/>
              <p:nvPr/>
            </p:nvSpPr>
            <p:spPr>
              <a:xfrm>
                <a:off x="3357117" y="2014856"/>
                <a:ext cx="276606" cy="266826"/>
              </a:xfrm>
              <a:prstGeom prst="rect">
                <a:avLst/>
              </a:prstGeom>
              <a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9" name="object 51"/>
              <p:cNvSpPr/>
              <p:nvPr/>
            </p:nvSpPr>
            <p:spPr>
              <a:xfrm>
                <a:off x="3357117" y="2014856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606" y="35051"/>
                    </a:moveTo>
                    <a:lnTo>
                      <a:pt x="265729" y="48726"/>
                    </a:lnTo>
                    <a:lnTo>
                      <a:pt x="236077" y="59864"/>
                    </a:lnTo>
                    <a:lnTo>
                      <a:pt x="192113" y="67359"/>
                    </a:lnTo>
                    <a:lnTo>
                      <a:pt x="138302" y="70103"/>
                    </a:lnTo>
                    <a:lnTo>
                      <a:pt x="84492" y="67359"/>
                    </a:lnTo>
                    <a:lnTo>
                      <a:pt x="40528" y="59864"/>
                    </a:lnTo>
                    <a:lnTo>
                      <a:pt x="10876" y="48726"/>
                    </a:lnTo>
                    <a:lnTo>
                      <a:pt x="0" y="35051"/>
                    </a:lnTo>
                    <a:lnTo>
                      <a:pt x="10876" y="21431"/>
                    </a:lnTo>
                    <a:lnTo>
                      <a:pt x="40528" y="10287"/>
                    </a:lnTo>
                    <a:lnTo>
                      <a:pt x="84492" y="2762"/>
                    </a:lnTo>
                    <a:lnTo>
                      <a:pt x="138302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4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0" name="object 52"/>
              <p:cNvSpPr/>
              <p:nvPr/>
            </p:nvSpPr>
            <p:spPr>
              <a:xfrm>
                <a:off x="3357117" y="2049908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97"/>
                    </a:lnTo>
                    <a:lnTo>
                      <a:pt x="236077" y="221535"/>
                    </a:lnTo>
                    <a:lnTo>
                      <a:pt x="192113" y="229030"/>
                    </a:lnTo>
                    <a:lnTo>
                      <a:pt x="138302" y="231775"/>
                    </a:lnTo>
                    <a:lnTo>
                      <a:pt x="84492" y="229030"/>
                    </a:lnTo>
                    <a:lnTo>
                      <a:pt x="40528" y="221535"/>
                    </a:lnTo>
                    <a:lnTo>
                      <a:pt x="10876" y="210397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1" name="object 53"/>
              <p:cNvSpPr/>
              <p:nvPr/>
            </p:nvSpPr>
            <p:spPr>
              <a:xfrm>
                <a:off x="3147313" y="2053844"/>
                <a:ext cx="276479" cy="266826"/>
              </a:xfrm>
              <a:prstGeom prst="rect">
                <a:avLst/>
              </a:prstGeom>
              <a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2" name="object 54"/>
              <p:cNvSpPr/>
              <p:nvPr/>
            </p:nvSpPr>
            <p:spPr>
              <a:xfrm>
                <a:off x="3147313" y="2053844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479" y="35051"/>
                    </a:moveTo>
                    <a:lnTo>
                      <a:pt x="265620" y="48672"/>
                    </a:lnTo>
                    <a:lnTo>
                      <a:pt x="235997" y="59817"/>
                    </a:lnTo>
                    <a:lnTo>
                      <a:pt x="192039" y="67341"/>
                    </a:lnTo>
                    <a:lnTo>
                      <a:pt x="138175" y="70104"/>
                    </a:lnTo>
                    <a:lnTo>
                      <a:pt x="84385" y="67341"/>
                    </a:lnTo>
                    <a:lnTo>
                      <a:pt x="40465" y="59817"/>
                    </a:lnTo>
                    <a:lnTo>
                      <a:pt x="10856" y="48672"/>
                    </a:lnTo>
                    <a:lnTo>
                      <a:pt x="0" y="35051"/>
                    </a:lnTo>
                    <a:lnTo>
                      <a:pt x="10856" y="21377"/>
                    </a:lnTo>
                    <a:lnTo>
                      <a:pt x="40465" y="10239"/>
                    </a:lnTo>
                    <a:lnTo>
                      <a:pt x="84385" y="2744"/>
                    </a:lnTo>
                    <a:lnTo>
                      <a:pt x="138175" y="0"/>
                    </a:lnTo>
                    <a:lnTo>
                      <a:pt x="192039" y="2744"/>
                    </a:lnTo>
                    <a:lnTo>
                      <a:pt x="235997" y="10239"/>
                    </a:lnTo>
                    <a:lnTo>
                      <a:pt x="265620" y="21377"/>
                    </a:lnTo>
                    <a:lnTo>
                      <a:pt x="276479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3" name="object 55"/>
              <p:cNvSpPr/>
              <p:nvPr/>
            </p:nvSpPr>
            <p:spPr>
              <a:xfrm>
                <a:off x="3147313" y="2088897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479" y="0"/>
                    </a:moveTo>
                    <a:lnTo>
                      <a:pt x="276479" y="196723"/>
                    </a:lnTo>
                    <a:lnTo>
                      <a:pt x="265620" y="210343"/>
                    </a:lnTo>
                    <a:lnTo>
                      <a:pt x="235997" y="221487"/>
                    </a:lnTo>
                    <a:lnTo>
                      <a:pt x="192039" y="229012"/>
                    </a:lnTo>
                    <a:lnTo>
                      <a:pt x="138175" y="231775"/>
                    </a:lnTo>
                    <a:lnTo>
                      <a:pt x="84385" y="229012"/>
                    </a:lnTo>
                    <a:lnTo>
                      <a:pt x="40465" y="221487"/>
                    </a:lnTo>
                    <a:lnTo>
                      <a:pt x="10856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4" name="object 58"/>
              <p:cNvSpPr/>
              <p:nvPr/>
            </p:nvSpPr>
            <p:spPr>
              <a:xfrm>
                <a:off x="3505708" y="2123440"/>
                <a:ext cx="276479" cy="266827"/>
              </a:xfrm>
              <a:prstGeom prst="rect">
                <a:avLst/>
              </a:prstGeom>
              <a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5" name="object 59"/>
              <p:cNvSpPr/>
              <p:nvPr/>
            </p:nvSpPr>
            <p:spPr>
              <a:xfrm>
                <a:off x="3505708" y="2123440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479" y="35052"/>
                    </a:moveTo>
                    <a:lnTo>
                      <a:pt x="265620" y="48726"/>
                    </a:lnTo>
                    <a:lnTo>
                      <a:pt x="235997" y="59864"/>
                    </a:lnTo>
                    <a:lnTo>
                      <a:pt x="192039" y="67359"/>
                    </a:lnTo>
                    <a:lnTo>
                      <a:pt x="138175" y="70104"/>
                    </a:lnTo>
                    <a:lnTo>
                      <a:pt x="84385" y="67359"/>
                    </a:lnTo>
                    <a:lnTo>
                      <a:pt x="40465" y="59864"/>
                    </a:lnTo>
                    <a:lnTo>
                      <a:pt x="10856" y="48726"/>
                    </a:lnTo>
                    <a:lnTo>
                      <a:pt x="0" y="35052"/>
                    </a:lnTo>
                    <a:lnTo>
                      <a:pt x="10856" y="21431"/>
                    </a:lnTo>
                    <a:lnTo>
                      <a:pt x="40465" y="10287"/>
                    </a:lnTo>
                    <a:lnTo>
                      <a:pt x="84385" y="2762"/>
                    </a:lnTo>
                    <a:lnTo>
                      <a:pt x="138175" y="0"/>
                    </a:lnTo>
                    <a:lnTo>
                      <a:pt x="192039" y="2762"/>
                    </a:lnTo>
                    <a:lnTo>
                      <a:pt x="235997" y="10287"/>
                    </a:lnTo>
                    <a:lnTo>
                      <a:pt x="265620" y="21431"/>
                    </a:lnTo>
                    <a:lnTo>
                      <a:pt x="276479" y="35052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6" name="object 60"/>
              <p:cNvSpPr/>
              <p:nvPr/>
            </p:nvSpPr>
            <p:spPr>
              <a:xfrm>
                <a:off x="3505708" y="2158493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479" y="0"/>
                    </a:moveTo>
                    <a:lnTo>
                      <a:pt x="276479" y="196722"/>
                    </a:lnTo>
                    <a:lnTo>
                      <a:pt x="265620" y="210397"/>
                    </a:lnTo>
                    <a:lnTo>
                      <a:pt x="235997" y="221535"/>
                    </a:lnTo>
                    <a:lnTo>
                      <a:pt x="192039" y="229030"/>
                    </a:lnTo>
                    <a:lnTo>
                      <a:pt x="138175" y="231775"/>
                    </a:lnTo>
                    <a:lnTo>
                      <a:pt x="84385" y="229030"/>
                    </a:lnTo>
                    <a:lnTo>
                      <a:pt x="40465" y="221535"/>
                    </a:lnTo>
                    <a:lnTo>
                      <a:pt x="10856" y="210397"/>
                    </a:lnTo>
                    <a:lnTo>
                      <a:pt x="0" y="196722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7" name="object 61"/>
              <p:cNvSpPr/>
              <p:nvPr/>
            </p:nvSpPr>
            <p:spPr>
              <a:xfrm>
                <a:off x="3295777" y="2162430"/>
                <a:ext cx="276606" cy="266826"/>
              </a:xfrm>
              <a:prstGeom prst="rect">
                <a:avLst/>
              </a:prstGeom>
              <a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8" name="object 62"/>
              <p:cNvSpPr/>
              <p:nvPr/>
            </p:nvSpPr>
            <p:spPr>
              <a:xfrm>
                <a:off x="3295777" y="2162430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606" y="35051"/>
                    </a:moveTo>
                    <a:lnTo>
                      <a:pt x="265729" y="48672"/>
                    </a:lnTo>
                    <a:lnTo>
                      <a:pt x="236077" y="59816"/>
                    </a:lnTo>
                    <a:lnTo>
                      <a:pt x="192113" y="67341"/>
                    </a:lnTo>
                    <a:lnTo>
                      <a:pt x="138303" y="70103"/>
                    </a:lnTo>
                    <a:lnTo>
                      <a:pt x="84439" y="67341"/>
                    </a:lnTo>
                    <a:lnTo>
                      <a:pt x="40481" y="59816"/>
                    </a:lnTo>
                    <a:lnTo>
                      <a:pt x="10858" y="48672"/>
                    </a:lnTo>
                    <a:lnTo>
                      <a:pt x="0" y="35051"/>
                    </a:lnTo>
                    <a:lnTo>
                      <a:pt x="10858" y="21431"/>
                    </a:lnTo>
                    <a:lnTo>
                      <a:pt x="40481" y="10287"/>
                    </a:lnTo>
                    <a:lnTo>
                      <a:pt x="84439" y="2762"/>
                    </a:lnTo>
                    <a:lnTo>
                      <a:pt x="138303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4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49" name="object 63"/>
              <p:cNvSpPr/>
              <p:nvPr/>
            </p:nvSpPr>
            <p:spPr>
              <a:xfrm>
                <a:off x="3295777" y="2197481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43"/>
                    </a:lnTo>
                    <a:lnTo>
                      <a:pt x="236077" y="221487"/>
                    </a:lnTo>
                    <a:lnTo>
                      <a:pt x="192113" y="229012"/>
                    </a:lnTo>
                    <a:lnTo>
                      <a:pt x="138303" y="231775"/>
                    </a:lnTo>
                    <a:lnTo>
                      <a:pt x="84439" y="229012"/>
                    </a:lnTo>
                    <a:lnTo>
                      <a:pt x="40481" y="221487"/>
                    </a:lnTo>
                    <a:lnTo>
                      <a:pt x="10858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1" name="object 66"/>
              <p:cNvSpPr/>
              <p:nvPr/>
            </p:nvSpPr>
            <p:spPr>
              <a:xfrm>
                <a:off x="5516117" y="991871"/>
                <a:ext cx="276606" cy="266826"/>
              </a:xfrm>
              <a:prstGeom prst="rect">
                <a:avLst/>
              </a:prstGeom>
              <a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2" name="object 67"/>
              <p:cNvSpPr/>
              <p:nvPr/>
            </p:nvSpPr>
            <p:spPr>
              <a:xfrm>
                <a:off x="5516117" y="991871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606" y="35051"/>
                    </a:moveTo>
                    <a:lnTo>
                      <a:pt x="265729" y="48726"/>
                    </a:lnTo>
                    <a:lnTo>
                      <a:pt x="236077" y="59864"/>
                    </a:lnTo>
                    <a:lnTo>
                      <a:pt x="192113" y="67359"/>
                    </a:lnTo>
                    <a:lnTo>
                      <a:pt x="138303" y="70103"/>
                    </a:lnTo>
                    <a:lnTo>
                      <a:pt x="84492" y="67359"/>
                    </a:lnTo>
                    <a:lnTo>
                      <a:pt x="40528" y="59864"/>
                    </a:lnTo>
                    <a:lnTo>
                      <a:pt x="10876" y="48726"/>
                    </a:lnTo>
                    <a:lnTo>
                      <a:pt x="0" y="35051"/>
                    </a:lnTo>
                    <a:lnTo>
                      <a:pt x="10876" y="21431"/>
                    </a:lnTo>
                    <a:lnTo>
                      <a:pt x="40528" y="10287"/>
                    </a:lnTo>
                    <a:lnTo>
                      <a:pt x="84492" y="2762"/>
                    </a:lnTo>
                    <a:lnTo>
                      <a:pt x="138303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3" name="object 68"/>
              <p:cNvSpPr/>
              <p:nvPr/>
            </p:nvSpPr>
            <p:spPr>
              <a:xfrm>
                <a:off x="5516117" y="1026922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97"/>
                    </a:lnTo>
                    <a:lnTo>
                      <a:pt x="236077" y="221535"/>
                    </a:lnTo>
                    <a:lnTo>
                      <a:pt x="192113" y="229030"/>
                    </a:lnTo>
                    <a:lnTo>
                      <a:pt x="138303" y="231775"/>
                    </a:lnTo>
                    <a:lnTo>
                      <a:pt x="84492" y="229030"/>
                    </a:lnTo>
                    <a:lnTo>
                      <a:pt x="40528" y="221535"/>
                    </a:lnTo>
                    <a:lnTo>
                      <a:pt x="10876" y="210397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4" name="object 69"/>
              <p:cNvSpPr/>
              <p:nvPr/>
            </p:nvSpPr>
            <p:spPr>
              <a:xfrm>
                <a:off x="5306314" y="1030860"/>
                <a:ext cx="276478" cy="266826"/>
              </a:xfrm>
              <a:prstGeom prst="rect">
                <a:avLst/>
              </a:prstGeom>
              <a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5" name="object 70"/>
              <p:cNvSpPr/>
              <p:nvPr/>
            </p:nvSpPr>
            <p:spPr>
              <a:xfrm>
                <a:off x="5306314" y="1030860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478" y="35051"/>
                    </a:moveTo>
                    <a:lnTo>
                      <a:pt x="265620" y="48672"/>
                    </a:lnTo>
                    <a:lnTo>
                      <a:pt x="235997" y="59816"/>
                    </a:lnTo>
                    <a:lnTo>
                      <a:pt x="192039" y="67341"/>
                    </a:lnTo>
                    <a:lnTo>
                      <a:pt x="138175" y="70103"/>
                    </a:lnTo>
                    <a:lnTo>
                      <a:pt x="84385" y="67341"/>
                    </a:lnTo>
                    <a:lnTo>
                      <a:pt x="40465" y="59817"/>
                    </a:lnTo>
                    <a:lnTo>
                      <a:pt x="10856" y="48672"/>
                    </a:lnTo>
                    <a:lnTo>
                      <a:pt x="0" y="35051"/>
                    </a:lnTo>
                    <a:lnTo>
                      <a:pt x="10856" y="21377"/>
                    </a:lnTo>
                    <a:lnTo>
                      <a:pt x="40465" y="10239"/>
                    </a:lnTo>
                    <a:lnTo>
                      <a:pt x="84385" y="2744"/>
                    </a:lnTo>
                    <a:lnTo>
                      <a:pt x="138175" y="0"/>
                    </a:lnTo>
                    <a:lnTo>
                      <a:pt x="192039" y="2744"/>
                    </a:lnTo>
                    <a:lnTo>
                      <a:pt x="235997" y="10239"/>
                    </a:lnTo>
                    <a:lnTo>
                      <a:pt x="265620" y="21377"/>
                    </a:lnTo>
                    <a:lnTo>
                      <a:pt x="276478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6" name="object 71"/>
              <p:cNvSpPr/>
              <p:nvPr/>
            </p:nvSpPr>
            <p:spPr>
              <a:xfrm>
                <a:off x="5306314" y="1065911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478" y="0"/>
                    </a:moveTo>
                    <a:lnTo>
                      <a:pt x="276478" y="196723"/>
                    </a:lnTo>
                    <a:lnTo>
                      <a:pt x="265620" y="210343"/>
                    </a:lnTo>
                    <a:lnTo>
                      <a:pt x="235997" y="221487"/>
                    </a:lnTo>
                    <a:lnTo>
                      <a:pt x="192039" y="229012"/>
                    </a:lnTo>
                    <a:lnTo>
                      <a:pt x="138175" y="231775"/>
                    </a:lnTo>
                    <a:lnTo>
                      <a:pt x="84385" y="229012"/>
                    </a:lnTo>
                    <a:lnTo>
                      <a:pt x="40465" y="221488"/>
                    </a:lnTo>
                    <a:lnTo>
                      <a:pt x="10856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7" name="object 74"/>
              <p:cNvSpPr/>
              <p:nvPr/>
            </p:nvSpPr>
            <p:spPr>
              <a:xfrm>
                <a:off x="5664708" y="1100455"/>
                <a:ext cx="276478" cy="266826"/>
              </a:xfrm>
              <a:prstGeom prst="rect">
                <a:avLst/>
              </a:pr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8" name="object 75"/>
              <p:cNvSpPr/>
              <p:nvPr/>
            </p:nvSpPr>
            <p:spPr>
              <a:xfrm>
                <a:off x="5664708" y="1100455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478" y="35051"/>
                    </a:moveTo>
                    <a:lnTo>
                      <a:pt x="265620" y="48726"/>
                    </a:lnTo>
                    <a:lnTo>
                      <a:pt x="235997" y="59864"/>
                    </a:lnTo>
                    <a:lnTo>
                      <a:pt x="192039" y="67359"/>
                    </a:lnTo>
                    <a:lnTo>
                      <a:pt x="138175" y="70103"/>
                    </a:lnTo>
                    <a:lnTo>
                      <a:pt x="84385" y="67359"/>
                    </a:lnTo>
                    <a:lnTo>
                      <a:pt x="40465" y="59864"/>
                    </a:lnTo>
                    <a:lnTo>
                      <a:pt x="10856" y="48726"/>
                    </a:lnTo>
                    <a:lnTo>
                      <a:pt x="0" y="35051"/>
                    </a:lnTo>
                    <a:lnTo>
                      <a:pt x="10856" y="21431"/>
                    </a:lnTo>
                    <a:lnTo>
                      <a:pt x="40465" y="10287"/>
                    </a:lnTo>
                    <a:lnTo>
                      <a:pt x="84385" y="2762"/>
                    </a:lnTo>
                    <a:lnTo>
                      <a:pt x="138175" y="0"/>
                    </a:lnTo>
                    <a:lnTo>
                      <a:pt x="192039" y="2762"/>
                    </a:lnTo>
                    <a:lnTo>
                      <a:pt x="235997" y="10286"/>
                    </a:lnTo>
                    <a:lnTo>
                      <a:pt x="265620" y="21431"/>
                    </a:lnTo>
                    <a:lnTo>
                      <a:pt x="276478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59" name="object 76"/>
              <p:cNvSpPr/>
              <p:nvPr/>
            </p:nvSpPr>
            <p:spPr>
              <a:xfrm>
                <a:off x="5664708" y="1135508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478" y="0"/>
                    </a:moveTo>
                    <a:lnTo>
                      <a:pt x="276478" y="196723"/>
                    </a:lnTo>
                    <a:lnTo>
                      <a:pt x="265620" y="210397"/>
                    </a:lnTo>
                    <a:lnTo>
                      <a:pt x="235997" y="221535"/>
                    </a:lnTo>
                    <a:lnTo>
                      <a:pt x="192039" y="229030"/>
                    </a:lnTo>
                    <a:lnTo>
                      <a:pt x="138175" y="231775"/>
                    </a:lnTo>
                    <a:lnTo>
                      <a:pt x="84385" y="229030"/>
                    </a:lnTo>
                    <a:lnTo>
                      <a:pt x="40465" y="221535"/>
                    </a:lnTo>
                    <a:lnTo>
                      <a:pt x="10856" y="210397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0" name="object 77"/>
              <p:cNvSpPr/>
              <p:nvPr/>
            </p:nvSpPr>
            <p:spPr>
              <a:xfrm>
                <a:off x="5454777" y="1139444"/>
                <a:ext cx="276606" cy="266826"/>
              </a:xfrm>
              <a:prstGeom prst="rect">
                <a:avLst/>
              </a:prstGeom>
              <a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1" name="object 78"/>
              <p:cNvSpPr/>
              <p:nvPr/>
            </p:nvSpPr>
            <p:spPr>
              <a:xfrm>
                <a:off x="5454777" y="1139444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606" y="35051"/>
                    </a:moveTo>
                    <a:lnTo>
                      <a:pt x="265729" y="48672"/>
                    </a:lnTo>
                    <a:lnTo>
                      <a:pt x="236077" y="59816"/>
                    </a:lnTo>
                    <a:lnTo>
                      <a:pt x="192113" y="67341"/>
                    </a:lnTo>
                    <a:lnTo>
                      <a:pt x="138302" y="70103"/>
                    </a:lnTo>
                    <a:lnTo>
                      <a:pt x="84439" y="67341"/>
                    </a:lnTo>
                    <a:lnTo>
                      <a:pt x="40481" y="59816"/>
                    </a:lnTo>
                    <a:lnTo>
                      <a:pt x="10858" y="48672"/>
                    </a:lnTo>
                    <a:lnTo>
                      <a:pt x="0" y="35051"/>
                    </a:lnTo>
                    <a:lnTo>
                      <a:pt x="10858" y="21431"/>
                    </a:lnTo>
                    <a:lnTo>
                      <a:pt x="40481" y="10287"/>
                    </a:lnTo>
                    <a:lnTo>
                      <a:pt x="84439" y="2762"/>
                    </a:lnTo>
                    <a:lnTo>
                      <a:pt x="138302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2" name="object 79"/>
              <p:cNvSpPr/>
              <p:nvPr/>
            </p:nvSpPr>
            <p:spPr>
              <a:xfrm>
                <a:off x="5454777" y="1174496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43"/>
                    </a:lnTo>
                    <a:lnTo>
                      <a:pt x="236077" y="221487"/>
                    </a:lnTo>
                    <a:lnTo>
                      <a:pt x="192113" y="229012"/>
                    </a:lnTo>
                    <a:lnTo>
                      <a:pt x="138302" y="231775"/>
                    </a:lnTo>
                    <a:lnTo>
                      <a:pt x="84439" y="229012"/>
                    </a:lnTo>
                    <a:lnTo>
                      <a:pt x="40481" y="221487"/>
                    </a:lnTo>
                    <a:lnTo>
                      <a:pt x="10858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4" name="object 82"/>
              <p:cNvSpPr/>
              <p:nvPr/>
            </p:nvSpPr>
            <p:spPr>
              <a:xfrm>
                <a:off x="5516117" y="2014856"/>
                <a:ext cx="276606" cy="266826"/>
              </a:xfrm>
              <a:prstGeom prst="rect">
                <a:avLst/>
              </a:prstGeom>
              <a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5" name="object 83"/>
              <p:cNvSpPr/>
              <p:nvPr/>
            </p:nvSpPr>
            <p:spPr>
              <a:xfrm>
                <a:off x="5516117" y="2014856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606" y="35051"/>
                    </a:moveTo>
                    <a:lnTo>
                      <a:pt x="265729" y="48726"/>
                    </a:lnTo>
                    <a:lnTo>
                      <a:pt x="236077" y="59864"/>
                    </a:lnTo>
                    <a:lnTo>
                      <a:pt x="192113" y="67359"/>
                    </a:lnTo>
                    <a:lnTo>
                      <a:pt x="138303" y="70103"/>
                    </a:lnTo>
                    <a:lnTo>
                      <a:pt x="84492" y="67359"/>
                    </a:lnTo>
                    <a:lnTo>
                      <a:pt x="40528" y="59864"/>
                    </a:lnTo>
                    <a:lnTo>
                      <a:pt x="10876" y="48726"/>
                    </a:lnTo>
                    <a:lnTo>
                      <a:pt x="0" y="35051"/>
                    </a:lnTo>
                    <a:lnTo>
                      <a:pt x="10876" y="21431"/>
                    </a:lnTo>
                    <a:lnTo>
                      <a:pt x="40528" y="10287"/>
                    </a:lnTo>
                    <a:lnTo>
                      <a:pt x="84492" y="2762"/>
                    </a:lnTo>
                    <a:lnTo>
                      <a:pt x="138303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6" name="object 84"/>
              <p:cNvSpPr/>
              <p:nvPr/>
            </p:nvSpPr>
            <p:spPr>
              <a:xfrm>
                <a:off x="5516117" y="2049908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97"/>
                    </a:lnTo>
                    <a:lnTo>
                      <a:pt x="236077" y="221535"/>
                    </a:lnTo>
                    <a:lnTo>
                      <a:pt x="192113" y="229030"/>
                    </a:lnTo>
                    <a:lnTo>
                      <a:pt x="138303" y="231775"/>
                    </a:lnTo>
                    <a:lnTo>
                      <a:pt x="84492" y="229030"/>
                    </a:lnTo>
                    <a:lnTo>
                      <a:pt x="40528" y="221535"/>
                    </a:lnTo>
                    <a:lnTo>
                      <a:pt x="10876" y="210397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7" name="object 85"/>
              <p:cNvSpPr/>
              <p:nvPr/>
            </p:nvSpPr>
            <p:spPr>
              <a:xfrm>
                <a:off x="5306314" y="2053844"/>
                <a:ext cx="276478" cy="266826"/>
              </a:xfrm>
              <a:prstGeom prst="rect">
                <a:avLst/>
              </a:prstGeom>
              <a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8" name="object 86"/>
              <p:cNvSpPr/>
              <p:nvPr/>
            </p:nvSpPr>
            <p:spPr>
              <a:xfrm>
                <a:off x="5306314" y="2053844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478" y="35051"/>
                    </a:moveTo>
                    <a:lnTo>
                      <a:pt x="265620" y="48672"/>
                    </a:lnTo>
                    <a:lnTo>
                      <a:pt x="235997" y="59817"/>
                    </a:lnTo>
                    <a:lnTo>
                      <a:pt x="192039" y="67341"/>
                    </a:lnTo>
                    <a:lnTo>
                      <a:pt x="138175" y="70104"/>
                    </a:lnTo>
                    <a:lnTo>
                      <a:pt x="84385" y="67341"/>
                    </a:lnTo>
                    <a:lnTo>
                      <a:pt x="40465" y="59817"/>
                    </a:lnTo>
                    <a:lnTo>
                      <a:pt x="10856" y="48672"/>
                    </a:lnTo>
                    <a:lnTo>
                      <a:pt x="0" y="35051"/>
                    </a:lnTo>
                    <a:lnTo>
                      <a:pt x="10856" y="21377"/>
                    </a:lnTo>
                    <a:lnTo>
                      <a:pt x="40465" y="10239"/>
                    </a:lnTo>
                    <a:lnTo>
                      <a:pt x="84385" y="2744"/>
                    </a:lnTo>
                    <a:lnTo>
                      <a:pt x="138175" y="0"/>
                    </a:lnTo>
                    <a:lnTo>
                      <a:pt x="192039" y="2744"/>
                    </a:lnTo>
                    <a:lnTo>
                      <a:pt x="235997" y="10239"/>
                    </a:lnTo>
                    <a:lnTo>
                      <a:pt x="265620" y="21377"/>
                    </a:lnTo>
                    <a:lnTo>
                      <a:pt x="276478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69" name="object 87"/>
              <p:cNvSpPr/>
              <p:nvPr/>
            </p:nvSpPr>
            <p:spPr>
              <a:xfrm>
                <a:off x="5306314" y="2088897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478" y="0"/>
                    </a:moveTo>
                    <a:lnTo>
                      <a:pt x="276478" y="196723"/>
                    </a:lnTo>
                    <a:lnTo>
                      <a:pt x="265620" y="210343"/>
                    </a:lnTo>
                    <a:lnTo>
                      <a:pt x="235997" y="221487"/>
                    </a:lnTo>
                    <a:lnTo>
                      <a:pt x="192039" y="229012"/>
                    </a:lnTo>
                    <a:lnTo>
                      <a:pt x="138175" y="231775"/>
                    </a:lnTo>
                    <a:lnTo>
                      <a:pt x="84385" y="229012"/>
                    </a:lnTo>
                    <a:lnTo>
                      <a:pt x="40465" y="221487"/>
                    </a:lnTo>
                    <a:lnTo>
                      <a:pt x="10856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0" name="object 90"/>
              <p:cNvSpPr/>
              <p:nvPr/>
            </p:nvSpPr>
            <p:spPr>
              <a:xfrm>
                <a:off x="5664708" y="2123440"/>
                <a:ext cx="276478" cy="266827"/>
              </a:xfrm>
              <a:prstGeom prst="rect">
                <a:avLst/>
              </a:prstGeom>
              <a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1" name="object 91"/>
              <p:cNvSpPr/>
              <p:nvPr/>
            </p:nvSpPr>
            <p:spPr>
              <a:xfrm>
                <a:off x="5664708" y="2123440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478" y="35052"/>
                    </a:moveTo>
                    <a:lnTo>
                      <a:pt x="265620" y="48726"/>
                    </a:lnTo>
                    <a:lnTo>
                      <a:pt x="235997" y="59864"/>
                    </a:lnTo>
                    <a:lnTo>
                      <a:pt x="192039" y="67359"/>
                    </a:lnTo>
                    <a:lnTo>
                      <a:pt x="138175" y="70104"/>
                    </a:lnTo>
                    <a:lnTo>
                      <a:pt x="84385" y="67359"/>
                    </a:lnTo>
                    <a:lnTo>
                      <a:pt x="40465" y="59864"/>
                    </a:lnTo>
                    <a:lnTo>
                      <a:pt x="10856" y="48726"/>
                    </a:lnTo>
                    <a:lnTo>
                      <a:pt x="0" y="35052"/>
                    </a:lnTo>
                    <a:lnTo>
                      <a:pt x="10856" y="21431"/>
                    </a:lnTo>
                    <a:lnTo>
                      <a:pt x="40465" y="10287"/>
                    </a:lnTo>
                    <a:lnTo>
                      <a:pt x="84385" y="2762"/>
                    </a:lnTo>
                    <a:lnTo>
                      <a:pt x="138175" y="0"/>
                    </a:lnTo>
                    <a:lnTo>
                      <a:pt x="192039" y="2762"/>
                    </a:lnTo>
                    <a:lnTo>
                      <a:pt x="235997" y="10287"/>
                    </a:lnTo>
                    <a:lnTo>
                      <a:pt x="265620" y="21431"/>
                    </a:lnTo>
                    <a:lnTo>
                      <a:pt x="276478" y="35052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2" name="object 92"/>
              <p:cNvSpPr/>
              <p:nvPr/>
            </p:nvSpPr>
            <p:spPr>
              <a:xfrm>
                <a:off x="5664708" y="2158493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478" y="0"/>
                    </a:moveTo>
                    <a:lnTo>
                      <a:pt x="276478" y="196722"/>
                    </a:lnTo>
                    <a:lnTo>
                      <a:pt x="265620" y="210397"/>
                    </a:lnTo>
                    <a:lnTo>
                      <a:pt x="235997" y="221535"/>
                    </a:lnTo>
                    <a:lnTo>
                      <a:pt x="192039" y="229030"/>
                    </a:lnTo>
                    <a:lnTo>
                      <a:pt x="138175" y="231775"/>
                    </a:lnTo>
                    <a:lnTo>
                      <a:pt x="84385" y="229030"/>
                    </a:lnTo>
                    <a:lnTo>
                      <a:pt x="40465" y="221535"/>
                    </a:lnTo>
                    <a:lnTo>
                      <a:pt x="10856" y="210397"/>
                    </a:lnTo>
                    <a:lnTo>
                      <a:pt x="0" y="196722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3" name="object 93"/>
              <p:cNvSpPr/>
              <p:nvPr/>
            </p:nvSpPr>
            <p:spPr>
              <a:xfrm>
                <a:off x="5454777" y="2162430"/>
                <a:ext cx="276606" cy="266826"/>
              </a:xfrm>
              <a:prstGeom prst="rect">
                <a:avLst/>
              </a:prstGeom>
              <a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4" name="object 94"/>
              <p:cNvSpPr/>
              <p:nvPr/>
            </p:nvSpPr>
            <p:spPr>
              <a:xfrm>
                <a:off x="5454777" y="2162430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606" y="35051"/>
                    </a:moveTo>
                    <a:lnTo>
                      <a:pt x="265729" y="48672"/>
                    </a:lnTo>
                    <a:lnTo>
                      <a:pt x="236077" y="59816"/>
                    </a:lnTo>
                    <a:lnTo>
                      <a:pt x="192113" y="67341"/>
                    </a:lnTo>
                    <a:lnTo>
                      <a:pt x="138302" y="70103"/>
                    </a:lnTo>
                    <a:lnTo>
                      <a:pt x="84439" y="67341"/>
                    </a:lnTo>
                    <a:lnTo>
                      <a:pt x="40481" y="59816"/>
                    </a:lnTo>
                    <a:lnTo>
                      <a:pt x="10858" y="48672"/>
                    </a:lnTo>
                    <a:lnTo>
                      <a:pt x="0" y="35051"/>
                    </a:lnTo>
                    <a:lnTo>
                      <a:pt x="10858" y="21431"/>
                    </a:lnTo>
                    <a:lnTo>
                      <a:pt x="40481" y="10287"/>
                    </a:lnTo>
                    <a:lnTo>
                      <a:pt x="84439" y="2762"/>
                    </a:lnTo>
                    <a:lnTo>
                      <a:pt x="138302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5" name="object 95"/>
              <p:cNvSpPr/>
              <p:nvPr/>
            </p:nvSpPr>
            <p:spPr>
              <a:xfrm>
                <a:off x="5454777" y="2197481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43"/>
                    </a:lnTo>
                    <a:lnTo>
                      <a:pt x="236077" y="221487"/>
                    </a:lnTo>
                    <a:lnTo>
                      <a:pt x="192113" y="229012"/>
                    </a:lnTo>
                    <a:lnTo>
                      <a:pt x="138302" y="231775"/>
                    </a:lnTo>
                    <a:lnTo>
                      <a:pt x="84439" y="229012"/>
                    </a:lnTo>
                    <a:lnTo>
                      <a:pt x="40481" y="221487"/>
                    </a:lnTo>
                    <a:lnTo>
                      <a:pt x="10858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6" name="object 97"/>
              <p:cNvSpPr txBox="1"/>
              <p:nvPr/>
            </p:nvSpPr>
            <p:spPr>
              <a:xfrm>
                <a:off x="8358305" y="1211101"/>
                <a:ext cx="3164438" cy="390339"/>
              </a:xfrm>
              <a:prstGeom prst="rect">
                <a:avLst/>
              </a:prstGeom>
            </p:spPr>
            <p:txBody>
              <a:bodyPr vert="horz" wrap="square" lIns="0" tIns="12052" rIns="0" bIns="0" rtlCol="0">
                <a:noAutofit/>
              </a:bodyPr>
              <a:lstStyle/>
              <a:p>
                <a:pPr marL="12686" defTabSz="913724" fontAlgn="ctr">
                  <a:spcBef>
                    <a:spcPts val="95"/>
                  </a:spcBef>
                </a:pPr>
                <a:r>
                  <a:rPr lang="ru-RU" sz="120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Узлы хранения данных + вычислительные узлы</a:t>
                </a:r>
              </a:p>
            </p:txBody>
          </p:sp>
          <p:sp>
            <p:nvSpPr>
              <p:cNvPr id="77" name="object 98"/>
              <p:cNvSpPr/>
              <p:nvPr/>
            </p:nvSpPr>
            <p:spPr>
              <a:xfrm>
                <a:off x="7662417" y="991871"/>
                <a:ext cx="276606" cy="266826"/>
              </a:xfrm>
              <a:prstGeom prst="rect">
                <a:avLst/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8" name="object 99"/>
              <p:cNvSpPr/>
              <p:nvPr/>
            </p:nvSpPr>
            <p:spPr>
              <a:xfrm>
                <a:off x="7662417" y="991871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606" y="35051"/>
                    </a:moveTo>
                    <a:lnTo>
                      <a:pt x="265729" y="48726"/>
                    </a:lnTo>
                    <a:lnTo>
                      <a:pt x="236077" y="59864"/>
                    </a:lnTo>
                    <a:lnTo>
                      <a:pt x="192113" y="67359"/>
                    </a:lnTo>
                    <a:lnTo>
                      <a:pt x="138303" y="70103"/>
                    </a:lnTo>
                    <a:lnTo>
                      <a:pt x="84492" y="67359"/>
                    </a:lnTo>
                    <a:lnTo>
                      <a:pt x="40528" y="59864"/>
                    </a:lnTo>
                    <a:lnTo>
                      <a:pt x="10876" y="48726"/>
                    </a:lnTo>
                    <a:lnTo>
                      <a:pt x="0" y="35051"/>
                    </a:lnTo>
                    <a:lnTo>
                      <a:pt x="10876" y="21431"/>
                    </a:lnTo>
                    <a:lnTo>
                      <a:pt x="40528" y="10287"/>
                    </a:lnTo>
                    <a:lnTo>
                      <a:pt x="84492" y="2762"/>
                    </a:lnTo>
                    <a:lnTo>
                      <a:pt x="138303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9" name="object 100"/>
              <p:cNvSpPr/>
              <p:nvPr/>
            </p:nvSpPr>
            <p:spPr>
              <a:xfrm>
                <a:off x="7662417" y="1026922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97"/>
                    </a:lnTo>
                    <a:lnTo>
                      <a:pt x="236077" y="221535"/>
                    </a:lnTo>
                    <a:lnTo>
                      <a:pt x="192113" y="229030"/>
                    </a:lnTo>
                    <a:lnTo>
                      <a:pt x="138303" y="231775"/>
                    </a:lnTo>
                    <a:lnTo>
                      <a:pt x="84492" y="229030"/>
                    </a:lnTo>
                    <a:lnTo>
                      <a:pt x="40528" y="221535"/>
                    </a:lnTo>
                    <a:lnTo>
                      <a:pt x="10876" y="210397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0" name="object 101"/>
              <p:cNvSpPr/>
              <p:nvPr/>
            </p:nvSpPr>
            <p:spPr>
              <a:xfrm>
                <a:off x="7452614" y="1030860"/>
                <a:ext cx="276478" cy="266826"/>
              </a:xfrm>
              <a:prstGeom prst="rect">
                <a:avLst/>
              </a:prstGeom>
              <a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1" name="object 102"/>
              <p:cNvSpPr/>
              <p:nvPr/>
            </p:nvSpPr>
            <p:spPr>
              <a:xfrm>
                <a:off x="7452614" y="1030860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478" y="35051"/>
                    </a:moveTo>
                    <a:lnTo>
                      <a:pt x="265620" y="48672"/>
                    </a:lnTo>
                    <a:lnTo>
                      <a:pt x="235997" y="59816"/>
                    </a:lnTo>
                    <a:lnTo>
                      <a:pt x="192039" y="67341"/>
                    </a:lnTo>
                    <a:lnTo>
                      <a:pt x="138175" y="70103"/>
                    </a:lnTo>
                    <a:lnTo>
                      <a:pt x="84385" y="67341"/>
                    </a:lnTo>
                    <a:lnTo>
                      <a:pt x="40465" y="59817"/>
                    </a:lnTo>
                    <a:lnTo>
                      <a:pt x="10856" y="48672"/>
                    </a:lnTo>
                    <a:lnTo>
                      <a:pt x="0" y="35051"/>
                    </a:lnTo>
                    <a:lnTo>
                      <a:pt x="10856" y="21377"/>
                    </a:lnTo>
                    <a:lnTo>
                      <a:pt x="40465" y="10239"/>
                    </a:lnTo>
                    <a:lnTo>
                      <a:pt x="84385" y="2744"/>
                    </a:lnTo>
                    <a:lnTo>
                      <a:pt x="138175" y="0"/>
                    </a:lnTo>
                    <a:lnTo>
                      <a:pt x="192039" y="2744"/>
                    </a:lnTo>
                    <a:lnTo>
                      <a:pt x="235997" y="10239"/>
                    </a:lnTo>
                    <a:lnTo>
                      <a:pt x="265620" y="21377"/>
                    </a:lnTo>
                    <a:lnTo>
                      <a:pt x="276478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2" name="object 103"/>
              <p:cNvSpPr/>
              <p:nvPr/>
            </p:nvSpPr>
            <p:spPr>
              <a:xfrm>
                <a:off x="7452614" y="1065911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478" y="0"/>
                    </a:moveTo>
                    <a:lnTo>
                      <a:pt x="276478" y="196723"/>
                    </a:lnTo>
                    <a:lnTo>
                      <a:pt x="265620" y="210343"/>
                    </a:lnTo>
                    <a:lnTo>
                      <a:pt x="235997" y="221487"/>
                    </a:lnTo>
                    <a:lnTo>
                      <a:pt x="192039" y="229012"/>
                    </a:lnTo>
                    <a:lnTo>
                      <a:pt x="138175" y="231775"/>
                    </a:lnTo>
                    <a:lnTo>
                      <a:pt x="84385" y="229012"/>
                    </a:lnTo>
                    <a:lnTo>
                      <a:pt x="40465" y="221488"/>
                    </a:lnTo>
                    <a:lnTo>
                      <a:pt x="10856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3" name="object 106"/>
              <p:cNvSpPr/>
              <p:nvPr/>
            </p:nvSpPr>
            <p:spPr>
              <a:xfrm>
                <a:off x="7811008" y="1100455"/>
                <a:ext cx="276478" cy="266826"/>
              </a:xfrm>
              <a:prstGeom prst="rect">
                <a:avLst/>
              </a:pr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4" name="object 107"/>
              <p:cNvSpPr/>
              <p:nvPr/>
            </p:nvSpPr>
            <p:spPr>
              <a:xfrm>
                <a:off x="7811008" y="1100455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59" h="70484">
                    <a:moveTo>
                      <a:pt x="276478" y="35051"/>
                    </a:moveTo>
                    <a:lnTo>
                      <a:pt x="265620" y="48726"/>
                    </a:lnTo>
                    <a:lnTo>
                      <a:pt x="235997" y="59864"/>
                    </a:lnTo>
                    <a:lnTo>
                      <a:pt x="192039" y="67359"/>
                    </a:lnTo>
                    <a:lnTo>
                      <a:pt x="138175" y="70103"/>
                    </a:lnTo>
                    <a:lnTo>
                      <a:pt x="84385" y="67359"/>
                    </a:lnTo>
                    <a:lnTo>
                      <a:pt x="40465" y="59864"/>
                    </a:lnTo>
                    <a:lnTo>
                      <a:pt x="10856" y="48726"/>
                    </a:lnTo>
                    <a:lnTo>
                      <a:pt x="0" y="35051"/>
                    </a:lnTo>
                    <a:lnTo>
                      <a:pt x="10856" y="21431"/>
                    </a:lnTo>
                    <a:lnTo>
                      <a:pt x="40465" y="10287"/>
                    </a:lnTo>
                    <a:lnTo>
                      <a:pt x="84385" y="2762"/>
                    </a:lnTo>
                    <a:lnTo>
                      <a:pt x="138175" y="0"/>
                    </a:lnTo>
                    <a:lnTo>
                      <a:pt x="192039" y="2762"/>
                    </a:lnTo>
                    <a:lnTo>
                      <a:pt x="235997" y="10286"/>
                    </a:lnTo>
                    <a:lnTo>
                      <a:pt x="265620" y="21431"/>
                    </a:lnTo>
                    <a:lnTo>
                      <a:pt x="276478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5" name="object 108"/>
              <p:cNvSpPr/>
              <p:nvPr/>
            </p:nvSpPr>
            <p:spPr>
              <a:xfrm>
                <a:off x="7811008" y="1135508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59" h="231775">
                    <a:moveTo>
                      <a:pt x="276478" y="0"/>
                    </a:moveTo>
                    <a:lnTo>
                      <a:pt x="276478" y="196723"/>
                    </a:lnTo>
                    <a:lnTo>
                      <a:pt x="265620" y="210397"/>
                    </a:lnTo>
                    <a:lnTo>
                      <a:pt x="235997" y="221535"/>
                    </a:lnTo>
                    <a:lnTo>
                      <a:pt x="192039" y="229030"/>
                    </a:lnTo>
                    <a:lnTo>
                      <a:pt x="138175" y="231775"/>
                    </a:lnTo>
                    <a:lnTo>
                      <a:pt x="84385" y="229030"/>
                    </a:lnTo>
                    <a:lnTo>
                      <a:pt x="40465" y="221535"/>
                    </a:lnTo>
                    <a:lnTo>
                      <a:pt x="10856" y="210397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6" name="object 109"/>
              <p:cNvSpPr/>
              <p:nvPr/>
            </p:nvSpPr>
            <p:spPr>
              <a:xfrm>
                <a:off x="7601077" y="1139444"/>
                <a:ext cx="276606" cy="266826"/>
              </a:xfrm>
              <a:prstGeom prst="rect">
                <a:avLst/>
              </a:prstGeom>
              <a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7" name="object 110"/>
              <p:cNvSpPr/>
              <p:nvPr/>
            </p:nvSpPr>
            <p:spPr>
              <a:xfrm>
                <a:off x="7601077" y="1139444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4">
                    <a:moveTo>
                      <a:pt x="276606" y="35051"/>
                    </a:moveTo>
                    <a:lnTo>
                      <a:pt x="265729" y="48672"/>
                    </a:lnTo>
                    <a:lnTo>
                      <a:pt x="236077" y="59816"/>
                    </a:lnTo>
                    <a:lnTo>
                      <a:pt x="192113" y="67341"/>
                    </a:lnTo>
                    <a:lnTo>
                      <a:pt x="138302" y="70103"/>
                    </a:lnTo>
                    <a:lnTo>
                      <a:pt x="84439" y="67341"/>
                    </a:lnTo>
                    <a:lnTo>
                      <a:pt x="40481" y="59816"/>
                    </a:lnTo>
                    <a:lnTo>
                      <a:pt x="10858" y="48672"/>
                    </a:lnTo>
                    <a:lnTo>
                      <a:pt x="0" y="35051"/>
                    </a:lnTo>
                    <a:lnTo>
                      <a:pt x="10858" y="21431"/>
                    </a:lnTo>
                    <a:lnTo>
                      <a:pt x="40481" y="10287"/>
                    </a:lnTo>
                    <a:lnTo>
                      <a:pt x="84439" y="2762"/>
                    </a:lnTo>
                    <a:lnTo>
                      <a:pt x="138302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8" name="object 111"/>
              <p:cNvSpPr/>
              <p:nvPr/>
            </p:nvSpPr>
            <p:spPr>
              <a:xfrm>
                <a:off x="7601077" y="1174496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43"/>
                    </a:lnTo>
                    <a:lnTo>
                      <a:pt x="236077" y="221487"/>
                    </a:lnTo>
                    <a:lnTo>
                      <a:pt x="192113" y="229012"/>
                    </a:lnTo>
                    <a:lnTo>
                      <a:pt x="138302" y="231775"/>
                    </a:lnTo>
                    <a:lnTo>
                      <a:pt x="84439" y="229012"/>
                    </a:lnTo>
                    <a:lnTo>
                      <a:pt x="40481" y="221487"/>
                    </a:lnTo>
                    <a:lnTo>
                      <a:pt x="10858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9" name="object 113"/>
              <p:cNvSpPr txBox="1"/>
              <p:nvPr/>
            </p:nvSpPr>
            <p:spPr>
              <a:xfrm>
                <a:off x="8437372" y="2256948"/>
                <a:ext cx="3150150" cy="258362"/>
              </a:xfrm>
              <a:prstGeom prst="rect">
                <a:avLst/>
              </a:prstGeom>
            </p:spPr>
            <p:txBody>
              <a:bodyPr vert="horz" wrap="square" lIns="0" tIns="12052" rIns="0" bIns="0" rtlCol="0">
                <a:noAutofit/>
              </a:bodyPr>
              <a:lstStyle/>
              <a:p>
                <a:pPr marL="12686" defTabSz="913724" fontAlgn="ctr">
                  <a:spcBef>
                    <a:spcPts val="95"/>
                  </a:spcBef>
                </a:pPr>
                <a:r>
                  <a:rPr lang="ru-RU" sz="120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Узлы хранения данных + вычислительные узлы</a:t>
                </a:r>
              </a:p>
            </p:txBody>
          </p:sp>
          <p:sp>
            <p:nvSpPr>
              <p:cNvPr id="90" name="object 114"/>
              <p:cNvSpPr/>
              <p:nvPr/>
            </p:nvSpPr>
            <p:spPr>
              <a:xfrm>
                <a:off x="7662417" y="2014856"/>
                <a:ext cx="276606" cy="266826"/>
              </a:xfrm>
              <a:prstGeom prst="rect">
                <a:avLst/>
              </a:prstGeom>
              <a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91" name="object 115"/>
              <p:cNvSpPr/>
              <p:nvPr/>
            </p:nvSpPr>
            <p:spPr>
              <a:xfrm>
                <a:off x="7662417" y="2014856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606" y="35051"/>
                    </a:moveTo>
                    <a:lnTo>
                      <a:pt x="265729" y="48726"/>
                    </a:lnTo>
                    <a:lnTo>
                      <a:pt x="236077" y="59864"/>
                    </a:lnTo>
                    <a:lnTo>
                      <a:pt x="192113" y="67359"/>
                    </a:lnTo>
                    <a:lnTo>
                      <a:pt x="138303" y="70103"/>
                    </a:lnTo>
                    <a:lnTo>
                      <a:pt x="84492" y="67359"/>
                    </a:lnTo>
                    <a:lnTo>
                      <a:pt x="40528" y="59864"/>
                    </a:lnTo>
                    <a:lnTo>
                      <a:pt x="10876" y="48726"/>
                    </a:lnTo>
                    <a:lnTo>
                      <a:pt x="0" y="35051"/>
                    </a:lnTo>
                    <a:lnTo>
                      <a:pt x="10876" y="21431"/>
                    </a:lnTo>
                    <a:lnTo>
                      <a:pt x="40528" y="10287"/>
                    </a:lnTo>
                    <a:lnTo>
                      <a:pt x="84492" y="2762"/>
                    </a:lnTo>
                    <a:lnTo>
                      <a:pt x="138303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92" name="object 116"/>
              <p:cNvSpPr/>
              <p:nvPr/>
            </p:nvSpPr>
            <p:spPr>
              <a:xfrm>
                <a:off x="7662417" y="2049908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97"/>
                    </a:lnTo>
                    <a:lnTo>
                      <a:pt x="236077" y="221535"/>
                    </a:lnTo>
                    <a:lnTo>
                      <a:pt x="192113" y="229030"/>
                    </a:lnTo>
                    <a:lnTo>
                      <a:pt x="138303" y="231775"/>
                    </a:lnTo>
                    <a:lnTo>
                      <a:pt x="84492" y="229030"/>
                    </a:lnTo>
                    <a:lnTo>
                      <a:pt x="40528" y="221535"/>
                    </a:lnTo>
                    <a:lnTo>
                      <a:pt x="10876" y="210397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93" name="object 117"/>
              <p:cNvSpPr/>
              <p:nvPr/>
            </p:nvSpPr>
            <p:spPr>
              <a:xfrm>
                <a:off x="7452614" y="2053844"/>
                <a:ext cx="276478" cy="266826"/>
              </a:xfrm>
              <a:prstGeom prst="rect">
                <a:avLst/>
              </a:prstGeom>
              <a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94" name="object 118"/>
              <p:cNvSpPr/>
              <p:nvPr/>
            </p:nvSpPr>
            <p:spPr>
              <a:xfrm>
                <a:off x="7452614" y="2053844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478" y="35051"/>
                    </a:moveTo>
                    <a:lnTo>
                      <a:pt x="265620" y="48672"/>
                    </a:lnTo>
                    <a:lnTo>
                      <a:pt x="235997" y="59817"/>
                    </a:lnTo>
                    <a:lnTo>
                      <a:pt x="192039" y="67341"/>
                    </a:lnTo>
                    <a:lnTo>
                      <a:pt x="138175" y="70104"/>
                    </a:lnTo>
                    <a:lnTo>
                      <a:pt x="84385" y="67341"/>
                    </a:lnTo>
                    <a:lnTo>
                      <a:pt x="40465" y="59817"/>
                    </a:lnTo>
                    <a:lnTo>
                      <a:pt x="10856" y="48672"/>
                    </a:lnTo>
                    <a:lnTo>
                      <a:pt x="0" y="35051"/>
                    </a:lnTo>
                    <a:lnTo>
                      <a:pt x="10856" y="21377"/>
                    </a:lnTo>
                    <a:lnTo>
                      <a:pt x="40465" y="10239"/>
                    </a:lnTo>
                    <a:lnTo>
                      <a:pt x="84385" y="2744"/>
                    </a:lnTo>
                    <a:lnTo>
                      <a:pt x="138175" y="0"/>
                    </a:lnTo>
                    <a:lnTo>
                      <a:pt x="192039" y="2744"/>
                    </a:lnTo>
                    <a:lnTo>
                      <a:pt x="235997" y="10239"/>
                    </a:lnTo>
                    <a:lnTo>
                      <a:pt x="265620" y="21377"/>
                    </a:lnTo>
                    <a:lnTo>
                      <a:pt x="276478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95" name="object 119"/>
              <p:cNvSpPr/>
              <p:nvPr/>
            </p:nvSpPr>
            <p:spPr>
              <a:xfrm>
                <a:off x="7452614" y="2088897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478" y="0"/>
                    </a:moveTo>
                    <a:lnTo>
                      <a:pt x="276478" y="196723"/>
                    </a:lnTo>
                    <a:lnTo>
                      <a:pt x="265620" y="210343"/>
                    </a:lnTo>
                    <a:lnTo>
                      <a:pt x="235997" y="221487"/>
                    </a:lnTo>
                    <a:lnTo>
                      <a:pt x="192039" y="229012"/>
                    </a:lnTo>
                    <a:lnTo>
                      <a:pt x="138175" y="231775"/>
                    </a:lnTo>
                    <a:lnTo>
                      <a:pt x="84385" y="229012"/>
                    </a:lnTo>
                    <a:lnTo>
                      <a:pt x="40465" y="221487"/>
                    </a:lnTo>
                    <a:lnTo>
                      <a:pt x="10856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96" name="object 122"/>
              <p:cNvSpPr/>
              <p:nvPr/>
            </p:nvSpPr>
            <p:spPr>
              <a:xfrm>
                <a:off x="7811008" y="2123440"/>
                <a:ext cx="276478" cy="266827"/>
              </a:xfrm>
              <a:prstGeom prst="rect">
                <a:avLst/>
              </a:prstGeom>
              <a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97" name="object 123"/>
              <p:cNvSpPr/>
              <p:nvPr/>
            </p:nvSpPr>
            <p:spPr>
              <a:xfrm>
                <a:off x="7811008" y="2123440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59" h="70485">
                    <a:moveTo>
                      <a:pt x="276478" y="35052"/>
                    </a:moveTo>
                    <a:lnTo>
                      <a:pt x="265620" y="48726"/>
                    </a:lnTo>
                    <a:lnTo>
                      <a:pt x="235997" y="59864"/>
                    </a:lnTo>
                    <a:lnTo>
                      <a:pt x="192039" y="67359"/>
                    </a:lnTo>
                    <a:lnTo>
                      <a:pt x="138175" y="70104"/>
                    </a:lnTo>
                    <a:lnTo>
                      <a:pt x="84385" y="67359"/>
                    </a:lnTo>
                    <a:lnTo>
                      <a:pt x="40465" y="59864"/>
                    </a:lnTo>
                    <a:lnTo>
                      <a:pt x="10856" y="48726"/>
                    </a:lnTo>
                    <a:lnTo>
                      <a:pt x="0" y="35052"/>
                    </a:lnTo>
                    <a:lnTo>
                      <a:pt x="10856" y="21431"/>
                    </a:lnTo>
                    <a:lnTo>
                      <a:pt x="40465" y="10287"/>
                    </a:lnTo>
                    <a:lnTo>
                      <a:pt x="84385" y="2762"/>
                    </a:lnTo>
                    <a:lnTo>
                      <a:pt x="138175" y="0"/>
                    </a:lnTo>
                    <a:lnTo>
                      <a:pt x="192039" y="2762"/>
                    </a:lnTo>
                    <a:lnTo>
                      <a:pt x="235997" y="10287"/>
                    </a:lnTo>
                    <a:lnTo>
                      <a:pt x="265620" y="21431"/>
                    </a:lnTo>
                    <a:lnTo>
                      <a:pt x="276478" y="35052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98" name="object 124"/>
              <p:cNvSpPr/>
              <p:nvPr/>
            </p:nvSpPr>
            <p:spPr>
              <a:xfrm>
                <a:off x="7811008" y="2158493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59" h="231775">
                    <a:moveTo>
                      <a:pt x="276478" y="0"/>
                    </a:moveTo>
                    <a:lnTo>
                      <a:pt x="276478" y="196722"/>
                    </a:lnTo>
                    <a:lnTo>
                      <a:pt x="265620" y="210397"/>
                    </a:lnTo>
                    <a:lnTo>
                      <a:pt x="235997" y="221535"/>
                    </a:lnTo>
                    <a:lnTo>
                      <a:pt x="192039" y="229030"/>
                    </a:lnTo>
                    <a:lnTo>
                      <a:pt x="138175" y="231775"/>
                    </a:lnTo>
                    <a:lnTo>
                      <a:pt x="84385" y="229030"/>
                    </a:lnTo>
                    <a:lnTo>
                      <a:pt x="40465" y="221535"/>
                    </a:lnTo>
                    <a:lnTo>
                      <a:pt x="10856" y="210397"/>
                    </a:lnTo>
                    <a:lnTo>
                      <a:pt x="0" y="196722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99" name="object 125"/>
              <p:cNvSpPr/>
              <p:nvPr/>
            </p:nvSpPr>
            <p:spPr>
              <a:xfrm>
                <a:off x="7601077" y="2162430"/>
                <a:ext cx="276606" cy="266826"/>
              </a:xfrm>
              <a:prstGeom prst="rect">
                <a:avLst/>
              </a:prstGeom>
              <a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00" name="object 126"/>
              <p:cNvSpPr/>
              <p:nvPr/>
            </p:nvSpPr>
            <p:spPr>
              <a:xfrm>
                <a:off x="7601077" y="2162430"/>
                <a:ext cx="27686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70485">
                    <a:moveTo>
                      <a:pt x="276606" y="35051"/>
                    </a:moveTo>
                    <a:lnTo>
                      <a:pt x="265729" y="48672"/>
                    </a:lnTo>
                    <a:lnTo>
                      <a:pt x="236077" y="59816"/>
                    </a:lnTo>
                    <a:lnTo>
                      <a:pt x="192113" y="67341"/>
                    </a:lnTo>
                    <a:lnTo>
                      <a:pt x="138302" y="70103"/>
                    </a:lnTo>
                    <a:lnTo>
                      <a:pt x="84439" y="67341"/>
                    </a:lnTo>
                    <a:lnTo>
                      <a:pt x="40481" y="59816"/>
                    </a:lnTo>
                    <a:lnTo>
                      <a:pt x="10858" y="48672"/>
                    </a:lnTo>
                    <a:lnTo>
                      <a:pt x="0" y="35051"/>
                    </a:lnTo>
                    <a:lnTo>
                      <a:pt x="10858" y="21431"/>
                    </a:lnTo>
                    <a:lnTo>
                      <a:pt x="40481" y="10287"/>
                    </a:lnTo>
                    <a:lnTo>
                      <a:pt x="84439" y="2762"/>
                    </a:lnTo>
                    <a:lnTo>
                      <a:pt x="138302" y="0"/>
                    </a:lnTo>
                    <a:lnTo>
                      <a:pt x="192113" y="2762"/>
                    </a:lnTo>
                    <a:lnTo>
                      <a:pt x="236077" y="10287"/>
                    </a:lnTo>
                    <a:lnTo>
                      <a:pt x="265729" y="21431"/>
                    </a:lnTo>
                    <a:lnTo>
                      <a:pt x="276606" y="35051"/>
                    </a:lnTo>
                    <a:close/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01" name="object 127"/>
              <p:cNvSpPr/>
              <p:nvPr/>
            </p:nvSpPr>
            <p:spPr>
              <a:xfrm>
                <a:off x="7601077" y="2197481"/>
                <a:ext cx="27686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31775">
                    <a:moveTo>
                      <a:pt x="276606" y="0"/>
                    </a:moveTo>
                    <a:lnTo>
                      <a:pt x="276606" y="196723"/>
                    </a:lnTo>
                    <a:lnTo>
                      <a:pt x="265729" y="210343"/>
                    </a:lnTo>
                    <a:lnTo>
                      <a:pt x="236077" y="221487"/>
                    </a:lnTo>
                    <a:lnTo>
                      <a:pt x="192113" y="229012"/>
                    </a:lnTo>
                    <a:lnTo>
                      <a:pt x="138302" y="231775"/>
                    </a:lnTo>
                    <a:lnTo>
                      <a:pt x="84439" y="229012"/>
                    </a:lnTo>
                    <a:lnTo>
                      <a:pt x="40481" y="221487"/>
                    </a:lnTo>
                    <a:lnTo>
                      <a:pt x="10858" y="210343"/>
                    </a:lnTo>
                    <a:lnTo>
                      <a:pt x="0" y="196723"/>
                    </a:ln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3892D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913724" fontAlgn="ctr"/>
                <a:endParaRPr lang="en-US" sz="120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pic>
            <p:nvPicPr>
              <p:cNvPr id="102" name="图片 101" descr="X6000 d_8.jpg"/>
              <p:cNvPicPr preferRelativeResize="0"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6367124" y="2143801"/>
                <a:ext cx="1085490" cy="349889"/>
              </a:xfrm>
              <a:prstGeom prst="rect">
                <a:avLst/>
              </a:prstGeom>
            </p:spPr>
          </p:pic>
          <p:pic>
            <p:nvPicPr>
              <p:cNvPr id="103" name="图片 102" descr="X6000 d_8.jpg"/>
              <p:cNvPicPr preferRelativeResize="0"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4220824" y="2143801"/>
                <a:ext cx="1085490" cy="349889"/>
              </a:xfrm>
              <a:prstGeom prst="rect">
                <a:avLst/>
              </a:prstGeom>
            </p:spPr>
          </p:pic>
          <p:pic>
            <p:nvPicPr>
              <p:cNvPr id="104" name="图片 103" descr="X6000 d_8.jpg"/>
              <p:cNvPicPr preferRelativeResize="0"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2061823" y="2137787"/>
                <a:ext cx="1085490" cy="349889"/>
              </a:xfrm>
              <a:prstGeom prst="rect">
                <a:avLst/>
              </a:prstGeom>
            </p:spPr>
          </p:pic>
          <p:pic>
            <p:nvPicPr>
              <p:cNvPr id="105" name="图片 104" descr="X6000 d_8.jpg"/>
              <p:cNvPicPr preferRelativeResize="0"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6367124" y="1139444"/>
                <a:ext cx="1085490" cy="349889"/>
              </a:xfrm>
              <a:prstGeom prst="rect">
                <a:avLst/>
              </a:prstGeom>
            </p:spPr>
          </p:pic>
          <p:pic>
            <p:nvPicPr>
              <p:cNvPr id="106" name="图片 105" descr="X6000 d_8.jpg"/>
              <p:cNvPicPr preferRelativeResize="0"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4220824" y="1139444"/>
                <a:ext cx="1085490" cy="349889"/>
              </a:xfrm>
              <a:prstGeom prst="rect">
                <a:avLst/>
              </a:prstGeom>
            </p:spPr>
          </p:pic>
          <p:pic>
            <p:nvPicPr>
              <p:cNvPr id="107" name="图片 106" descr="X6000 d_8.jpg"/>
              <p:cNvPicPr preferRelativeResize="0"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2061823" y="1133430"/>
                <a:ext cx="1085490" cy="349889"/>
              </a:xfrm>
              <a:prstGeom prst="rect">
                <a:avLst/>
              </a:prstGeom>
            </p:spPr>
          </p:pic>
        </p:grpSp>
        <p:grpSp>
          <p:nvGrpSpPr>
            <p:cNvPr id="108" name="组合 107"/>
            <p:cNvGrpSpPr/>
            <p:nvPr/>
          </p:nvGrpSpPr>
          <p:grpSpPr>
            <a:xfrm>
              <a:off x="4460543" y="3554509"/>
              <a:ext cx="4175152" cy="2094517"/>
              <a:chOff x="329817" y="2888262"/>
              <a:chExt cx="11875245" cy="2989804"/>
            </a:xfrm>
          </p:grpSpPr>
          <p:sp>
            <p:nvSpPr>
              <p:cNvPr id="109" name="流程图: 磁盘 108"/>
              <p:cNvSpPr/>
              <p:nvPr/>
            </p:nvSpPr>
            <p:spPr>
              <a:xfrm>
                <a:off x="329817" y="4637458"/>
                <a:ext cx="8648090" cy="1240608"/>
              </a:xfrm>
              <a:prstGeom prst="flowChartMagneticDisk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31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 kern="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10" name="object 129"/>
              <p:cNvSpPr/>
              <p:nvPr/>
            </p:nvSpPr>
            <p:spPr>
              <a:xfrm>
                <a:off x="1958174" y="4509914"/>
                <a:ext cx="5607516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257290">
                    <a:moveTo>
                      <a:pt x="0" y="0"/>
                    </a:moveTo>
                    <a:lnTo>
                      <a:pt x="6257290" y="0"/>
                    </a:lnTo>
                  </a:path>
                </a:pathLst>
              </a:custGeom>
              <a:ln w="28575">
                <a:solidFill>
                  <a:srgbClr val="2C94DD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fontAlgn="ctr">
                  <a:defRPr/>
                </a:pPr>
                <a:endParaRPr lang="en-US" sz="1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11" name="object 133"/>
              <p:cNvSpPr/>
              <p:nvPr/>
            </p:nvSpPr>
            <p:spPr>
              <a:xfrm>
                <a:off x="1956357" y="3950621"/>
                <a:ext cx="59357" cy="1174974"/>
              </a:xfrm>
              <a:custGeom>
                <a:avLst/>
                <a:gdLst/>
                <a:ahLst/>
                <a:cxnLst/>
                <a:rect l="l" t="t" r="r" b="b"/>
                <a:pathLst>
                  <a:path h="879475">
                    <a:moveTo>
                      <a:pt x="0" y="0"/>
                    </a:moveTo>
                    <a:lnTo>
                      <a:pt x="0" y="879144"/>
                    </a:lnTo>
                  </a:path>
                </a:pathLst>
              </a:custGeom>
              <a:ln w="28575">
                <a:solidFill>
                  <a:srgbClr val="2C94DD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fontAlgn="ctr">
                  <a:defRPr/>
                </a:pPr>
                <a:endParaRPr lang="en-US" sz="1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12" name="object 134"/>
              <p:cNvSpPr/>
              <p:nvPr/>
            </p:nvSpPr>
            <p:spPr>
              <a:xfrm>
                <a:off x="4761024" y="4048284"/>
                <a:ext cx="59357" cy="1077311"/>
              </a:xfrm>
              <a:custGeom>
                <a:avLst/>
                <a:gdLst/>
                <a:ahLst/>
                <a:cxnLst/>
                <a:rect l="l" t="t" r="r" b="b"/>
                <a:pathLst>
                  <a:path h="879475">
                    <a:moveTo>
                      <a:pt x="0" y="0"/>
                    </a:moveTo>
                    <a:lnTo>
                      <a:pt x="0" y="879170"/>
                    </a:lnTo>
                  </a:path>
                </a:pathLst>
              </a:custGeom>
              <a:ln w="28575">
                <a:solidFill>
                  <a:srgbClr val="2C94DD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fontAlgn="ctr">
                  <a:defRPr/>
                </a:pPr>
                <a:endParaRPr lang="en-US" sz="1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13" name="object 135"/>
              <p:cNvSpPr/>
              <p:nvPr/>
            </p:nvSpPr>
            <p:spPr>
              <a:xfrm>
                <a:off x="7565689" y="3901726"/>
                <a:ext cx="59357" cy="1223869"/>
              </a:xfrm>
              <a:custGeom>
                <a:avLst/>
                <a:gdLst/>
                <a:ahLst/>
                <a:cxnLst/>
                <a:rect l="l" t="t" r="r" b="b"/>
                <a:pathLst>
                  <a:path h="879475">
                    <a:moveTo>
                      <a:pt x="0" y="0"/>
                    </a:moveTo>
                    <a:lnTo>
                      <a:pt x="0" y="879195"/>
                    </a:lnTo>
                  </a:path>
                </a:pathLst>
              </a:custGeom>
              <a:ln w="28575">
                <a:solidFill>
                  <a:srgbClr val="2C94DD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fontAlgn="ctr">
                  <a:defRPr/>
                </a:pPr>
                <a:endParaRPr lang="en-US" sz="1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14" name="object 136"/>
              <p:cNvSpPr/>
              <p:nvPr/>
            </p:nvSpPr>
            <p:spPr>
              <a:xfrm>
                <a:off x="515774" y="3501802"/>
                <a:ext cx="2623624" cy="790955"/>
              </a:xfrm>
              <a:prstGeom prst="rect">
                <a:avLst/>
              </a:prstGeom>
              <a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fontAlgn="ctr">
                  <a:defRPr/>
                </a:pPr>
                <a:endParaRPr lang="en-US" sz="1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15" name="object 138"/>
              <p:cNvSpPr/>
              <p:nvPr/>
            </p:nvSpPr>
            <p:spPr>
              <a:xfrm>
                <a:off x="577621" y="3529057"/>
                <a:ext cx="2500456" cy="696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5" h="696595">
                    <a:moveTo>
                      <a:pt x="0" y="696518"/>
                    </a:moveTo>
                    <a:lnTo>
                      <a:pt x="1925955" y="696518"/>
                    </a:lnTo>
                    <a:lnTo>
                      <a:pt x="1925955" y="0"/>
                    </a:lnTo>
                    <a:lnTo>
                      <a:pt x="0" y="0"/>
                    </a:lnTo>
                    <a:lnTo>
                      <a:pt x="0" y="696518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fontAlgn="ctr">
                  <a:defRPr/>
                </a:pPr>
                <a:endParaRPr lang="en-US" sz="1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17" name="object 146"/>
              <p:cNvSpPr/>
              <p:nvPr/>
            </p:nvSpPr>
            <p:spPr>
              <a:xfrm>
                <a:off x="3321429" y="3501802"/>
                <a:ext cx="2623624" cy="790955"/>
              </a:xfrm>
              <a:prstGeom prst="rect">
                <a:avLst/>
              </a:prstGeom>
              <a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fontAlgn="ctr">
                  <a:defRPr/>
                </a:pPr>
                <a:endParaRPr lang="en-US" sz="1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18" name="object 148"/>
              <p:cNvSpPr/>
              <p:nvPr/>
            </p:nvSpPr>
            <p:spPr>
              <a:xfrm>
                <a:off x="3382271" y="3529057"/>
                <a:ext cx="2500456" cy="696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4" h="696595">
                    <a:moveTo>
                      <a:pt x="0" y="696518"/>
                    </a:moveTo>
                    <a:lnTo>
                      <a:pt x="1925955" y="696518"/>
                    </a:lnTo>
                    <a:lnTo>
                      <a:pt x="1925955" y="0"/>
                    </a:lnTo>
                    <a:lnTo>
                      <a:pt x="0" y="0"/>
                    </a:lnTo>
                    <a:lnTo>
                      <a:pt x="0" y="696518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fontAlgn="ctr">
                  <a:defRPr/>
                </a:pPr>
                <a:endParaRPr lang="en-US" sz="1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20" name="object 156"/>
              <p:cNvSpPr/>
              <p:nvPr/>
            </p:nvSpPr>
            <p:spPr>
              <a:xfrm>
                <a:off x="6125102" y="3501802"/>
                <a:ext cx="2623624" cy="790956"/>
              </a:xfrm>
              <a:prstGeom prst="rect">
                <a:avLst/>
              </a:prstGeom>
              <a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pPr fontAlgn="ctr">
                  <a:defRPr/>
                </a:pPr>
                <a:endParaRPr lang="en-US" sz="1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21" name="object 158"/>
              <p:cNvSpPr/>
              <p:nvPr/>
            </p:nvSpPr>
            <p:spPr>
              <a:xfrm>
                <a:off x="6186936" y="3529057"/>
                <a:ext cx="2500456" cy="696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4" h="696595">
                    <a:moveTo>
                      <a:pt x="0" y="696518"/>
                    </a:moveTo>
                    <a:lnTo>
                      <a:pt x="1925954" y="696518"/>
                    </a:lnTo>
                    <a:lnTo>
                      <a:pt x="1925954" y="0"/>
                    </a:lnTo>
                    <a:lnTo>
                      <a:pt x="0" y="0"/>
                    </a:lnTo>
                    <a:lnTo>
                      <a:pt x="0" y="696518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fontAlgn="ctr">
                  <a:defRPr/>
                </a:pPr>
                <a:endParaRPr lang="en-US" sz="1200" kern="0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122" name="object 159"/>
              <p:cNvSpPr txBox="1"/>
              <p:nvPr/>
            </p:nvSpPr>
            <p:spPr>
              <a:xfrm>
                <a:off x="8990456" y="3759011"/>
                <a:ext cx="3214606" cy="536801"/>
              </a:xfrm>
              <a:prstGeom prst="rect">
                <a:avLst/>
              </a:prstGeom>
            </p:spPr>
            <p:txBody>
              <a:bodyPr vert="horz" wrap="square" lIns="0" tIns="12687" rIns="0" bIns="0" rtlCol="0">
                <a:noAutofit/>
              </a:bodyPr>
              <a:lstStyle/>
              <a:p>
                <a:pPr marL="12686" fontAlgn="ctr">
                  <a:spcBef>
                    <a:spcPts val="100"/>
                  </a:spcBef>
                  <a:defRPr/>
                </a:pPr>
                <a:r>
                  <a:rPr lang="ru-RU" sz="120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Вычислительный узел</a:t>
                </a:r>
              </a:p>
            </p:txBody>
          </p:sp>
          <p:pic>
            <p:nvPicPr>
              <p:cNvPr id="123" name="图片 122" descr="X6000 d_8.jpg"/>
              <p:cNvPicPr preferRelativeResize="0">
                <a:picLocks noChangeAspect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6491675" y="3619313"/>
                <a:ext cx="1409285" cy="349889"/>
              </a:xfrm>
              <a:prstGeom prst="rect">
                <a:avLst/>
              </a:prstGeom>
            </p:spPr>
          </p:pic>
          <p:pic>
            <p:nvPicPr>
              <p:cNvPr id="124" name="图片 123" descr="X6000 d_8.jpg"/>
              <p:cNvPicPr preferRelativeResize="0">
                <a:picLocks noChangeAspect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3705147" y="3619313"/>
                <a:ext cx="1409285" cy="349889"/>
              </a:xfrm>
              <a:prstGeom prst="rect">
                <a:avLst/>
              </a:prstGeom>
            </p:spPr>
          </p:pic>
          <p:pic>
            <p:nvPicPr>
              <p:cNvPr id="125" name="图片 124" descr="X6000 d_8.jpg"/>
              <p:cNvPicPr preferRelativeResize="0">
                <a:picLocks noChangeAspect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902128" y="3613299"/>
                <a:ext cx="1409285" cy="349889"/>
              </a:xfrm>
              <a:prstGeom prst="rect">
                <a:avLst/>
              </a:prstGeom>
            </p:spPr>
          </p:pic>
          <p:grpSp>
            <p:nvGrpSpPr>
              <p:cNvPr id="126" name="组合 125"/>
              <p:cNvGrpSpPr/>
              <p:nvPr/>
            </p:nvGrpSpPr>
            <p:grpSpPr>
              <a:xfrm>
                <a:off x="497949" y="5074562"/>
                <a:ext cx="2630219" cy="646158"/>
                <a:chOff x="1908898" y="4876725"/>
                <a:chExt cx="2025904" cy="646158"/>
              </a:xfrm>
            </p:grpSpPr>
            <p:pic>
              <p:nvPicPr>
                <p:cNvPr id="161" name="图片 160" descr="X6000 d_8.jpg"/>
                <p:cNvPicPr preferRelativeResize="0">
                  <a:picLocks noChangeAspect="1"/>
                </p:cNvPicPr>
                <p:nvPr/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1910482" y="5132583"/>
                  <a:ext cx="1085490" cy="349889"/>
                </a:xfrm>
                <a:prstGeom prst="rect">
                  <a:avLst/>
                </a:prstGeom>
              </p:spPr>
            </p:pic>
            <p:sp>
              <p:nvSpPr>
                <p:cNvPr id="162" name="object 20"/>
                <p:cNvSpPr/>
                <p:nvPr/>
              </p:nvSpPr>
              <p:spPr>
                <a:xfrm>
                  <a:off x="1908898" y="4876725"/>
                  <a:ext cx="2025904" cy="646158"/>
                </a:xfrm>
                <a:prstGeom prst="rect">
                  <a:avLst/>
                </a:prstGeom>
                <a:blipFill>
                  <a:blip r:embed="rId2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 fontAlgn="ctr">
                    <a:defRPr/>
                  </a:pPr>
                  <a:r>
                    <a:rPr lang="ru-RU" sz="1200" b="1" dirty="0">
                      <a:solidFill>
                        <a:prstClr val="black"/>
                      </a:solidFill>
                      <a:latin typeface="Huawei Sans" panose="020C0503030203020204" pitchFamily="34" charset="0"/>
                    </a:rPr>
                    <a:t>Узел </a:t>
                  </a:r>
                  <a:r>
                    <a:rPr lang="ru-RU" sz="1200" b="1" dirty="0" smtClean="0">
                      <a:solidFill>
                        <a:prstClr val="black"/>
                      </a:solidFill>
                      <a:latin typeface="Huawei Sans" panose="020C0503030203020204" pitchFamily="34" charset="0"/>
                    </a:rPr>
                    <a:t>данных</a:t>
                  </a:r>
                  <a:endParaRPr lang="ru-RU" sz="1200" b="1" dirty="0">
                    <a:solidFill>
                      <a:prstClr val="black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63" name="object 50"/>
                <p:cNvSpPr/>
                <p:nvPr/>
              </p:nvSpPr>
              <p:spPr>
                <a:xfrm>
                  <a:off x="3371087" y="5045206"/>
                  <a:ext cx="276606" cy="266826"/>
                </a:xfrm>
                <a:prstGeom prst="rect">
                  <a:avLst/>
                </a:prstGeom>
                <a:blipFill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64" name="object 51"/>
                <p:cNvSpPr/>
                <p:nvPr/>
              </p:nvSpPr>
              <p:spPr>
                <a:xfrm>
                  <a:off x="3371087" y="5045206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606" y="35051"/>
                      </a:moveTo>
                      <a:lnTo>
                        <a:pt x="265729" y="48726"/>
                      </a:lnTo>
                      <a:lnTo>
                        <a:pt x="236077" y="59864"/>
                      </a:lnTo>
                      <a:lnTo>
                        <a:pt x="192113" y="67359"/>
                      </a:lnTo>
                      <a:lnTo>
                        <a:pt x="138302" y="70103"/>
                      </a:lnTo>
                      <a:lnTo>
                        <a:pt x="84492" y="67359"/>
                      </a:lnTo>
                      <a:lnTo>
                        <a:pt x="40528" y="59864"/>
                      </a:lnTo>
                      <a:lnTo>
                        <a:pt x="10876" y="48726"/>
                      </a:lnTo>
                      <a:lnTo>
                        <a:pt x="0" y="35051"/>
                      </a:lnTo>
                      <a:lnTo>
                        <a:pt x="10876" y="21431"/>
                      </a:lnTo>
                      <a:lnTo>
                        <a:pt x="40528" y="10287"/>
                      </a:lnTo>
                      <a:lnTo>
                        <a:pt x="84492" y="2762"/>
                      </a:lnTo>
                      <a:lnTo>
                        <a:pt x="138302" y="0"/>
                      </a:lnTo>
                      <a:lnTo>
                        <a:pt x="192113" y="2762"/>
                      </a:lnTo>
                      <a:lnTo>
                        <a:pt x="236077" y="10287"/>
                      </a:lnTo>
                      <a:lnTo>
                        <a:pt x="265729" y="21431"/>
                      </a:lnTo>
                      <a:lnTo>
                        <a:pt x="276606" y="35051"/>
                      </a:lnTo>
                      <a:close/>
                    </a:path>
                  </a:pathLst>
                </a:custGeom>
                <a:ln w="9524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65" name="object 52"/>
                <p:cNvSpPr/>
                <p:nvPr/>
              </p:nvSpPr>
              <p:spPr>
                <a:xfrm>
                  <a:off x="3371087" y="5080258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606" y="0"/>
                      </a:moveTo>
                      <a:lnTo>
                        <a:pt x="276606" y="196723"/>
                      </a:lnTo>
                      <a:lnTo>
                        <a:pt x="265729" y="210397"/>
                      </a:lnTo>
                      <a:lnTo>
                        <a:pt x="236077" y="221535"/>
                      </a:lnTo>
                      <a:lnTo>
                        <a:pt x="192113" y="229030"/>
                      </a:lnTo>
                      <a:lnTo>
                        <a:pt x="138302" y="231775"/>
                      </a:lnTo>
                      <a:lnTo>
                        <a:pt x="84492" y="229030"/>
                      </a:lnTo>
                      <a:lnTo>
                        <a:pt x="40528" y="221535"/>
                      </a:lnTo>
                      <a:lnTo>
                        <a:pt x="10876" y="210397"/>
                      </a:lnTo>
                      <a:lnTo>
                        <a:pt x="0" y="196723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66" name="object 53"/>
                <p:cNvSpPr/>
                <p:nvPr/>
              </p:nvSpPr>
              <p:spPr>
                <a:xfrm>
                  <a:off x="3161283" y="5084194"/>
                  <a:ext cx="276479" cy="266826"/>
                </a:xfrm>
                <a:prstGeom prst="rect">
                  <a:avLst/>
                </a:prstGeom>
                <a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67" name="object 54"/>
                <p:cNvSpPr/>
                <p:nvPr/>
              </p:nvSpPr>
              <p:spPr>
                <a:xfrm>
                  <a:off x="3161283" y="5084194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479" y="35051"/>
                      </a:moveTo>
                      <a:lnTo>
                        <a:pt x="265620" y="48672"/>
                      </a:lnTo>
                      <a:lnTo>
                        <a:pt x="235997" y="59817"/>
                      </a:lnTo>
                      <a:lnTo>
                        <a:pt x="192039" y="67341"/>
                      </a:lnTo>
                      <a:lnTo>
                        <a:pt x="138175" y="70104"/>
                      </a:lnTo>
                      <a:lnTo>
                        <a:pt x="84385" y="67341"/>
                      </a:lnTo>
                      <a:lnTo>
                        <a:pt x="40465" y="59817"/>
                      </a:lnTo>
                      <a:lnTo>
                        <a:pt x="10856" y="48672"/>
                      </a:lnTo>
                      <a:lnTo>
                        <a:pt x="0" y="35051"/>
                      </a:lnTo>
                      <a:lnTo>
                        <a:pt x="10856" y="21377"/>
                      </a:lnTo>
                      <a:lnTo>
                        <a:pt x="40465" y="10239"/>
                      </a:lnTo>
                      <a:lnTo>
                        <a:pt x="84385" y="2744"/>
                      </a:lnTo>
                      <a:lnTo>
                        <a:pt x="138175" y="0"/>
                      </a:lnTo>
                      <a:lnTo>
                        <a:pt x="192039" y="2744"/>
                      </a:lnTo>
                      <a:lnTo>
                        <a:pt x="235997" y="10239"/>
                      </a:lnTo>
                      <a:lnTo>
                        <a:pt x="265620" y="21377"/>
                      </a:lnTo>
                      <a:lnTo>
                        <a:pt x="276479" y="35051"/>
                      </a:lnTo>
                      <a:close/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68" name="object 55"/>
                <p:cNvSpPr/>
                <p:nvPr/>
              </p:nvSpPr>
              <p:spPr>
                <a:xfrm>
                  <a:off x="3161283" y="5119247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479" y="0"/>
                      </a:moveTo>
                      <a:lnTo>
                        <a:pt x="276479" y="196723"/>
                      </a:lnTo>
                      <a:lnTo>
                        <a:pt x="265620" y="210343"/>
                      </a:lnTo>
                      <a:lnTo>
                        <a:pt x="235997" y="221487"/>
                      </a:lnTo>
                      <a:lnTo>
                        <a:pt x="192039" y="229012"/>
                      </a:lnTo>
                      <a:lnTo>
                        <a:pt x="138175" y="231775"/>
                      </a:lnTo>
                      <a:lnTo>
                        <a:pt x="84385" y="229012"/>
                      </a:lnTo>
                      <a:lnTo>
                        <a:pt x="40465" y="221487"/>
                      </a:lnTo>
                      <a:lnTo>
                        <a:pt x="10856" y="210343"/>
                      </a:lnTo>
                      <a:lnTo>
                        <a:pt x="0" y="196723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69" name="object 58"/>
                <p:cNvSpPr/>
                <p:nvPr/>
              </p:nvSpPr>
              <p:spPr>
                <a:xfrm>
                  <a:off x="3519678" y="5153790"/>
                  <a:ext cx="276479" cy="266827"/>
                </a:xfrm>
                <a:prstGeom prst="rect">
                  <a:avLst/>
                </a:prstGeom>
                <a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70" name="object 59"/>
                <p:cNvSpPr/>
                <p:nvPr/>
              </p:nvSpPr>
              <p:spPr>
                <a:xfrm>
                  <a:off x="3519678" y="5153790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479" y="35052"/>
                      </a:moveTo>
                      <a:lnTo>
                        <a:pt x="265620" y="48726"/>
                      </a:lnTo>
                      <a:lnTo>
                        <a:pt x="235997" y="59864"/>
                      </a:lnTo>
                      <a:lnTo>
                        <a:pt x="192039" y="67359"/>
                      </a:lnTo>
                      <a:lnTo>
                        <a:pt x="138175" y="70104"/>
                      </a:lnTo>
                      <a:lnTo>
                        <a:pt x="84385" y="67359"/>
                      </a:lnTo>
                      <a:lnTo>
                        <a:pt x="40465" y="59864"/>
                      </a:lnTo>
                      <a:lnTo>
                        <a:pt x="10856" y="48726"/>
                      </a:lnTo>
                      <a:lnTo>
                        <a:pt x="0" y="35052"/>
                      </a:lnTo>
                      <a:lnTo>
                        <a:pt x="10856" y="21431"/>
                      </a:lnTo>
                      <a:lnTo>
                        <a:pt x="40465" y="10287"/>
                      </a:lnTo>
                      <a:lnTo>
                        <a:pt x="84385" y="2762"/>
                      </a:lnTo>
                      <a:lnTo>
                        <a:pt x="138175" y="0"/>
                      </a:lnTo>
                      <a:lnTo>
                        <a:pt x="192039" y="2762"/>
                      </a:lnTo>
                      <a:lnTo>
                        <a:pt x="235997" y="10287"/>
                      </a:lnTo>
                      <a:lnTo>
                        <a:pt x="265620" y="21431"/>
                      </a:lnTo>
                      <a:lnTo>
                        <a:pt x="276479" y="35052"/>
                      </a:lnTo>
                      <a:close/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71" name="object 60"/>
                <p:cNvSpPr/>
                <p:nvPr/>
              </p:nvSpPr>
              <p:spPr>
                <a:xfrm>
                  <a:off x="3519678" y="5188843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479" y="0"/>
                      </a:moveTo>
                      <a:lnTo>
                        <a:pt x="276479" y="196722"/>
                      </a:lnTo>
                      <a:lnTo>
                        <a:pt x="265620" y="210397"/>
                      </a:lnTo>
                      <a:lnTo>
                        <a:pt x="235997" y="221535"/>
                      </a:lnTo>
                      <a:lnTo>
                        <a:pt x="192039" y="229030"/>
                      </a:lnTo>
                      <a:lnTo>
                        <a:pt x="138175" y="231775"/>
                      </a:lnTo>
                      <a:lnTo>
                        <a:pt x="84385" y="229030"/>
                      </a:lnTo>
                      <a:lnTo>
                        <a:pt x="40465" y="221535"/>
                      </a:lnTo>
                      <a:lnTo>
                        <a:pt x="10856" y="210397"/>
                      </a:lnTo>
                      <a:lnTo>
                        <a:pt x="0" y="196722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72" name="object 61"/>
                <p:cNvSpPr/>
                <p:nvPr/>
              </p:nvSpPr>
              <p:spPr>
                <a:xfrm>
                  <a:off x="3309747" y="5192780"/>
                  <a:ext cx="276606" cy="266826"/>
                </a:xfrm>
                <a:prstGeom prst="rect">
                  <a:avLst/>
                </a:prstGeom>
                <a:blipFill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73" name="object 62"/>
                <p:cNvSpPr/>
                <p:nvPr/>
              </p:nvSpPr>
              <p:spPr>
                <a:xfrm>
                  <a:off x="3309747" y="5192780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606" y="35051"/>
                      </a:moveTo>
                      <a:lnTo>
                        <a:pt x="265729" y="48672"/>
                      </a:lnTo>
                      <a:lnTo>
                        <a:pt x="236077" y="59816"/>
                      </a:lnTo>
                      <a:lnTo>
                        <a:pt x="192113" y="67341"/>
                      </a:lnTo>
                      <a:lnTo>
                        <a:pt x="138303" y="70103"/>
                      </a:lnTo>
                      <a:lnTo>
                        <a:pt x="84439" y="67341"/>
                      </a:lnTo>
                      <a:lnTo>
                        <a:pt x="40481" y="59816"/>
                      </a:lnTo>
                      <a:lnTo>
                        <a:pt x="10858" y="48672"/>
                      </a:lnTo>
                      <a:lnTo>
                        <a:pt x="0" y="35051"/>
                      </a:lnTo>
                      <a:lnTo>
                        <a:pt x="10858" y="21431"/>
                      </a:lnTo>
                      <a:lnTo>
                        <a:pt x="40481" y="10287"/>
                      </a:lnTo>
                      <a:lnTo>
                        <a:pt x="84439" y="2762"/>
                      </a:lnTo>
                      <a:lnTo>
                        <a:pt x="138303" y="0"/>
                      </a:lnTo>
                      <a:lnTo>
                        <a:pt x="192113" y="2762"/>
                      </a:lnTo>
                      <a:lnTo>
                        <a:pt x="236077" y="10287"/>
                      </a:lnTo>
                      <a:lnTo>
                        <a:pt x="265729" y="21431"/>
                      </a:lnTo>
                      <a:lnTo>
                        <a:pt x="276606" y="35051"/>
                      </a:lnTo>
                      <a:close/>
                    </a:path>
                  </a:pathLst>
                </a:custGeom>
                <a:ln w="9524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74" name="object 63"/>
                <p:cNvSpPr/>
                <p:nvPr/>
              </p:nvSpPr>
              <p:spPr>
                <a:xfrm>
                  <a:off x="3309747" y="5227831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606" y="0"/>
                      </a:moveTo>
                      <a:lnTo>
                        <a:pt x="276606" y="196723"/>
                      </a:lnTo>
                      <a:lnTo>
                        <a:pt x="265729" y="210343"/>
                      </a:lnTo>
                      <a:lnTo>
                        <a:pt x="236077" y="221487"/>
                      </a:lnTo>
                      <a:lnTo>
                        <a:pt x="192113" y="229012"/>
                      </a:lnTo>
                      <a:lnTo>
                        <a:pt x="138303" y="231775"/>
                      </a:lnTo>
                      <a:lnTo>
                        <a:pt x="84439" y="229012"/>
                      </a:lnTo>
                      <a:lnTo>
                        <a:pt x="40481" y="221487"/>
                      </a:lnTo>
                      <a:lnTo>
                        <a:pt x="10858" y="210343"/>
                      </a:lnTo>
                      <a:lnTo>
                        <a:pt x="0" y="196723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pic>
              <p:nvPicPr>
                <p:cNvPr id="175" name="图片 174" descr="X6000 d_8.jpg"/>
                <p:cNvPicPr preferRelativeResize="0">
                  <a:picLocks noChangeAspect="1"/>
                </p:cNvPicPr>
                <p:nvPr/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075793" y="5168137"/>
                  <a:ext cx="1085490" cy="349889"/>
                </a:xfrm>
                <a:prstGeom prst="rect">
                  <a:avLst/>
                </a:prstGeom>
              </p:spPr>
            </p:pic>
          </p:grpSp>
          <p:grpSp>
            <p:nvGrpSpPr>
              <p:cNvPr id="127" name="组合 126"/>
              <p:cNvGrpSpPr/>
              <p:nvPr/>
            </p:nvGrpSpPr>
            <p:grpSpPr>
              <a:xfrm>
                <a:off x="3290008" y="5075915"/>
                <a:ext cx="2630219" cy="646158"/>
                <a:chOff x="1908898" y="4878078"/>
                <a:chExt cx="2025904" cy="646158"/>
              </a:xfrm>
            </p:grpSpPr>
            <p:pic>
              <p:nvPicPr>
                <p:cNvPr id="146" name="图片 145" descr="X6000 d_8.jpg"/>
                <p:cNvPicPr preferRelativeResize="0">
                  <a:picLocks noChangeAspect="1"/>
                </p:cNvPicPr>
                <p:nvPr/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1910482" y="5132583"/>
                  <a:ext cx="1085490" cy="349889"/>
                </a:xfrm>
                <a:prstGeom prst="rect">
                  <a:avLst/>
                </a:prstGeom>
              </p:spPr>
            </p:pic>
            <p:sp>
              <p:nvSpPr>
                <p:cNvPr id="147" name="object 20"/>
                <p:cNvSpPr/>
                <p:nvPr/>
              </p:nvSpPr>
              <p:spPr>
                <a:xfrm>
                  <a:off x="1908898" y="4878078"/>
                  <a:ext cx="2025904" cy="646158"/>
                </a:xfrm>
                <a:prstGeom prst="rect">
                  <a:avLst/>
                </a:prstGeom>
                <a:blipFill>
                  <a:blip r:embed="rId2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 fontAlgn="ctr">
                    <a:defRPr/>
                  </a:pPr>
                  <a:r>
                    <a:rPr lang="ru-RU" sz="1200" b="1" dirty="0">
                      <a:solidFill>
                        <a:prstClr val="black"/>
                      </a:solidFill>
                      <a:latin typeface="Huawei Sans" panose="020C0503030203020204" pitchFamily="34" charset="0"/>
                    </a:rPr>
                    <a:t>Узел </a:t>
                  </a:r>
                  <a:r>
                    <a:rPr lang="ru-RU" sz="1200" b="1" dirty="0" smtClean="0">
                      <a:solidFill>
                        <a:prstClr val="black"/>
                      </a:solidFill>
                      <a:latin typeface="Huawei Sans" panose="020C0503030203020204" pitchFamily="34" charset="0"/>
                    </a:rPr>
                    <a:t>данных</a:t>
                  </a:r>
                  <a:endParaRPr lang="ru-RU" sz="1200" b="1" dirty="0">
                    <a:solidFill>
                      <a:prstClr val="black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48" name="object 50"/>
                <p:cNvSpPr/>
                <p:nvPr/>
              </p:nvSpPr>
              <p:spPr>
                <a:xfrm>
                  <a:off x="3371087" y="5045206"/>
                  <a:ext cx="276606" cy="266826"/>
                </a:xfrm>
                <a:prstGeom prst="rect">
                  <a:avLst/>
                </a:prstGeom>
                <a:blipFill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49" name="object 51"/>
                <p:cNvSpPr/>
                <p:nvPr/>
              </p:nvSpPr>
              <p:spPr>
                <a:xfrm>
                  <a:off x="3371087" y="5045206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606" y="35051"/>
                      </a:moveTo>
                      <a:lnTo>
                        <a:pt x="265729" y="48726"/>
                      </a:lnTo>
                      <a:lnTo>
                        <a:pt x="236077" y="59864"/>
                      </a:lnTo>
                      <a:lnTo>
                        <a:pt x="192113" y="67359"/>
                      </a:lnTo>
                      <a:lnTo>
                        <a:pt x="138302" y="70103"/>
                      </a:lnTo>
                      <a:lnTo>
                        <a:pt x="84492" y="67359"/>
                      </a:lnTo>
                      <a:lnTo>
                        <a:pt x="40528" y="59864"/>
                      </a:lnTo>
                      <a:lnTo>
                        <a:pt x="10876" y="48726"/>
                      </a:lnTo>
                      <a:lnTo>
                        <a:pt x="0" y="35051"/>
                      </a:lnTo>
                      <a:lnTo>
                        <a:pt x="10876" y="21431"/>
                      </a:lnTo>
                      <a:lnTo>
                        <a:pt x="40528" y="10287"/>
                      </a:lnTo>
                      <a:lnTo>
                        <a:pt x="84492" y="2762"/>
                      </a:lnTo>
                      <a:lnTo>
                        <a:pt x="138302" y="0"/>
                      </a:lnTo>
                      <a:lnTo>
                        <a:pt x="192113" y="2762"/>
                      </a:lnTo>
                      <a:lnTo>
                        <a:pt x="236077" y="10287"/>
                      </a:lnTo>
                      <a:lnTo>
                        <a:pt x="265729" y="21431"/>
                      </a:lnTo>
                      <a:lnTo>
                        <a:pt x="276606" y="35051"/>
                      </a:lnTo>
                      <a:close/>
                    </a:path>
                  </a:pathLst>
                </a:custGeom>
                <a:ln w="9524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0" name="object 52"/>
                <p:cNvSpPr/>
                <p:nvPr/>
              </p:nvSpPr>
              <p:spPr>
                <a:xfrm>
                  <a:off x="3371087" y="5080258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606" y="0"/>
                      </a:moveTo>
                      <a:lnTo>
                        <a:pt x="276606" y="196723"/>
                      </a:lnTo>
                      <a:lnTo>
                        <a:pt x="265729" y="210397"/>
                      </a:lnTo>
                      <a:lnTo>
                        <a:pt x="236077" y="221535"/>
                      </a:lnTo>
                      <a:lnTo>
                        <a:pt x="192113" y="229030"/>
                      </a:lnTo>
                      <a:lnTo>
                        <a:pt x="138302" y="231775"/>
                      </a:lnTo>
                      <a:lnTo>
                        <a:pt x="84492" y="229030"/>
                      </a:lnTo>
                      <a:lnTo>
                        <a:pt x="40528" y="221535"/>
                      </a:lnTo>
                      <a:lnTo>
                        <a:pt x="10876" y="210397"/>
                      </a:lnTo>
                      <a:lnTo>
                        <a:pt x="0" y="196723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1" name="object 53"/>
                <p:cNvSpPr/>
                <p:nvPr/>
              </p:nvSpPr>
              <p:spPr>
                <a:xfrm>
                  <a:off x="3161283" y="5084194"/>
                  <a:ext cx="276479" cy="266826"/>
                </a:xfrm>
                <a:prstGeom prst="rect">
                  <a:avLst/>
                </a:prstGeom>
                <a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2" name="object 54"/>
                <p:cNvSpPr/>
                <p:nvPr/>
              </p:nvSpPr>
              <p:spPr>
                <a:xfrm>
                  <a:off x="3161283" y="5084194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479" y="35051"/>
                      </a:moveTo>
                      <a:lnTo>
                        <a:pt x="265620" y="48672"/>
                      </a:lnTo>
                      <a:lnTo>
                        <a:pt x="235997" y="59817"/>
                      </a:lnTo>
                      <a:lnTo>
                        <a:pt x="192039" y="67341"/>
                      </a:lnTo>
                      <a:lnTo>
                        <a:pt x="138175" y="70104"/>
                      </a:lnTo>
                      <a:lnTo>
                        <a:pt x="84385" y="67341"/>
                      </a:lnTo>
                      <a:lnTo>
                        <a:pt x="40465" y="59817"/>
                      </a:lnTo>
                      <a:lnTo>
                        <a:pt x="10856" y="48672"/>
                      </a:lnTo>
                      <a:lnTo>
                        <a:pt x="0" y="35051"/>
                      </a:lnTo>
                      <a:lnTo>
                        <a:pt x="10856" y="21377"/>
                      </a:lnTo>
                      <a:lnTo>
                        <a:pt x="40465" y="10239"/>
                      </a:lnTo>
                      <a:lnTo>
                        <a:pt x="84385" y="2744"/>
                      </a:lnTo>
                      <a:lnTo>
                        <a:pt x="138175" y="0"/>
                      </a:lnTo>
                      <a:lnTo>
                        <a:pt x="192039" y="2744"/>
                      </a:lnTo>
                      <a:lnTo>
                        <a:pt x="235997" y="10239"/>
                      </a:lnTo>
                      <a:lnTo>
                        <a:pt x="265620" y="21377"/>
                      </a:lnTo>
                      <a:lnTo>
                        <a:pt x="276479" y="35051"/>
                      </a:lnTo>
                      <a:close/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3" name="object 55"/>
                <p:cNvSpPr/>
                <p:nvPr/>
              </p:nvSpPr>
              <p:spPr>
                <a:xfrm>
                  <a:off x="3161283" y="5119247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479" y="0"/>
                      </a:moveTo>
                      <a:lnTo>
                        <a:pt x="276479" y="196723"/>
                      </a:lnTo>
                      <a:lnTo>
                        <a:pt x="265620" y="210343"/>
                      </a:lnTo>
                      <a:lnTo>
                        <a:pt x="235997" y="221487"/>
                      </a:lnTo>
                      <a:lnTo>
                        <a:pt x="192039" y="229012"/>
                      </a:lnTo>
                      <a:lnTo>
                        <a:pt x="138175" y="231775"/>
                      </a:lnTo>
                      <a:lnTo>
                        <a:pt x="84385" y="229012"/>
                      </a:lnTo>
                      <a:lnTo>
                        <a:pt x="40465" y="221487"/>
                      </a:lnTo>
                      <a:lnTo>
                        <a:pt x="10856" y="210343"/>
                      </a:lnTo>
                      <a:lnTo>
                        <a:pt x="0" y="196723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4" name="object 58"/>
                <p:cNvSpPr/>
                <p:nvPr/>
              </p:nvSpPr>
              <p:spPr>
                <a:xfrm>
                  <a:off x="3519678" y="5153790"/>
                  <a:ext cx="276479" cy="266827"/>
                </a:xfrm>
                <a:prstGeom prst="rect">
                  <a:avLst/>
                </a:prstGeom>
                <a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5" name="object 59"/>
                <p:cNvSpPr/>
                <p:nvPr/>
              </p:nvSpPr>
              <p:spPr>
                <a:xfrm>
                  <a:off x="3519678" y="5153790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479" y="35052"/>
                      </a:moveTo>
                      <a:lnTo>
                        <a:pt x="265620" y="48726"/>
                      </a:lnTo>
                      <a:lnTo>
                        <a:pt x="235997" y="59864"/>
                      </a:lnTo>
                      <a:lnTo>
                        <a:pt x="192039" y="67359"/>
                      </a:lnTo>
                      <a:lnTo>
                        <a:pt x="138175" y="70104"/>
                      </a:lnTo>
                      <a:lnTo>
                        <a:pt x="84385" y="67359"/>
                      </a:lnTo>
                      <a:lnTo>
                        <a:pt x="40465" y="59864"/>
                      </a:lnTo>
                      <a:lnTo>
                        <a:pt x="10856" y="48726"/>
                      </a:lnTo>
                      <a:lnTo>
                        <a:pt x="0" y="35052"/>
                      </a:lnTo>
                      <a:lnTo>
                        <a:pt x="10856" y="21431"/>
                      </a:lnTo>
                      <a:lnTo>
                        <a:pt x="40465" y="10287"/>
                      </a:lnTo>
                      <a:lnTo>
                        <a:pt x="84385" y="2762"/>
                      </a:lnTo>
                      <a:lnTo>
                        <a:pt x="138175" y="0"/>
                      </a:lnTo>
                      <a:lnTo>
                        <a:pt x="192039" y="2762"/>
                      </a:lnTo>
                      <a:lnTo>
                        <a:pt x="235997" y="10287"/>
                      </a:lnTo>
                      <a:lnTo>
                        <a:pt x="265620" y="21431"/>
                      </a:lnTo>
                      <a:lnTo>
                        <a:pt x="276479" y="35052"/>
                      </a:lnTo>
                      <a:close/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6" name="object 60"/>
                <p:cNvSpPr/>
                <p:nvPr/>
              </p:nvSpPr>
              <p:spPr>
                <a:xfrm>
                  <a:off x="3519678" y="5188843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479" y="0"/>
                      </a:moveTo>
                      <a:lnTo>
                        <a:pt x="276479" y="196722"/>
                      </a:lnTo>
                      <a:lnTo>
                        <a:pt x="265620" y="210397"/>
                      </a:lnTo>
                      <a:lnTo>
                        <a:pt x="235997" y="221535"/>
                      </a:lnTo>
                      <a:lnTo>
                        <a:pt x="192039" y="229030"/>
                      </a:lnTo>
                      <a:lnTo>
                        <a:pt x="138175" y="231775"/>
                      </a:lnTo>
                      <a:lnTo>
                        <a:pt x="84385" y="229030"/>
                      </a:lnTo>
                      <a:lnTo>
                        <a:pt x="40465" y="221535"/>
                      </a:lnTo>
                      <a:lnTo>
                        <a:pt x="10856" y="210397"/>
                      </a:lnTo>
                      <a:lnTo>
                        <a:pt x="0" y="196722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7" name="object 61"/>
                <p:cNvSpPr/>
                <p:nvPr/>
              </p:nvSpPr>
              <p:spPr>
                <a:xfrm>
                  <a:off x="3309747" y="5192780"/>
                  <a:ext cx="276606" cy="266826"/>
                </a:xfrm>
                <a:prstGeom prst="rect">
                  <a:avLst/>
                </a:prstGeom>
                <a:blipFill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8" name="object 62"/>
                <p:cNvSpPr/>
                <p:nvPr/>
              </p:nvSpPr>
              <p:spPr>
                <a:xfrm>
                  <a:off x="3309747" y="5192780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606" y="35051"/>
                      </a:moveTo>
                      <a:lnTo>
                        <a:pt x="265729" y="48672"/>
                      </a:lnTo>
                      <a:lnTo>
                        <a:pt x="236077" y="59816"/>
                      </a:lnTo>
                      <a:lnTo>
                        <a:pt x="192113" y="67341"/>
                      </a:lnTo>
                      <a:lnTo>
                        <a:pt x="138303" y="70103"/>
                      </a:lnTo>
                      <a:lnTo>
                        <a:pt x="84439" y="67341"/>
                      </a:lnTo>
                      <a:lnTo>
                        <a:pt x="40481" y="59816"/>
                      </a:lnTo>
                      <a:lnTo>
                        <a:pt x="10858" y="48672"/>
                      </a:lnTo>
                      <a:lnTo>
                        <a:pt x="0" y="35051"/>
                      </a:lnTo>
                      <a:lnTo>
                        <a:pt x="10858" y="21431"/>
                      </a:lnTo>
                      <a:lnTo>
                        <a:pt x="40481" y="10287"/>
                      </a:lnTo>
                      <a:lnTo>
                        <a:pt x="84439" y="2762"/>
                      </a:lnTo>
                      <a:lnTo>
                        <a:pt x="138303" y="0"/>
                      </a:lnTo>
                      <a:lnTo>
                        <a:pt x="192113" y="2762"/>
                      </a:lnTo>
                      <a:lnTo>
                        <a:pt x="236077" y="10287"/>
                      </a:lnTo>
                      <a:lnTo>
                        <a:pt x="265729" y="21431"/>
                      </a:lnTo>
                      <a:lnTo>
                        <a:pt x="276606" y="35051"/>
                      </a:lnTo>
                      <a:close/>
                    </a:path>
                  </a:pathLst>
                </a:custGeom>
                <a:ln w="9524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9" name="object 63"/>
                <p:cNvSpPr/>
                <p:nvPr/>
              </p:nvSpPr>
              <p:spPr>
                <a:xfrm>
                  <a:off x="3309747" y="5227831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606" y="0"/>
                      </a:moveTo>
                      <a:lnTo>
                        <a:pt x="276606" y="196723"/>
                      </a:lnTo>
                      <a:lnTo>
                        <a:pt x="265729" y="210343"/>
                      </a:lnTo>
                      <a:lnTo>
                        <a:pt x="236077" y="221487"/>
                      </a:lnTo>
                      <a:lnTo>
                        <a:pt x="192113" y="229012"/>
                      </a:lnTo>
                      <a:lnTo>
                        <a:pt x="138303" y="231775"/>
                      </a:lnTo>
                      <a:lnTo>
                        <a:pt x="84439" y="229012"/>
                      </a:lnTo>
                      <a:lnTo>
                        <a:pt x="40481" y="221487"/>
                      </a:lnTo>
                      <a:lnTo>
                        <a:pt x="10858" y="210343"/>
                      </a:lnTo>
                      <a:lnTo>
                        <a:pt x="0" y="196723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pic>
              <p:nvPicPr>
                <p:cNvPr id="160" name="图片 159" descr="X6000 d_8.jpg"/>
                <p:cNvPicPr preferRelativeResize="0">
                  <a:picLocks noChangeAspect="1"/>
                </p:cNvPicPr>
                <p:nvPr/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075793" y="5168137"/>
                  <a:ext cx="1085490" cy="349889"/>
                </a:xfrm>
                <a:prstGeom prst="rect">
                  <a:avLst/>
                </a:prstGeom>
              </p:spPr>
            </p:pic>
          </p:grpSp>
          <p:grpSp>
            <p:nvGrpSpPr>
              <p:cNvPr id="128" name="组合 127"/>
              <p:cNvGrpSpPr/>
              <p:nvPr/>
            </p:nvGrpSpPr>
            <p:grpSpPr>
              <a:xfrm>
                <a:off x="6107202" y="5069705"/>
                <a:ext cx="2630219" cy="646158"/>
                <a:chOff x="1908898" y="4871868"/>
                <a:chExt cx="2025904" cy="646158"/>
              </a:xfrm>
            </p:grpSpPr>
            <p:pic>
              <p:nvPicPr>
                <p:cNvPr id="131" name="图片 130" descr="X6000 d_8.jpg"/>
                <p:cNvPicPr preferRelativeResize="0">
                  <a:picLocks noChangeAspect="1"/>
                </p:cNvPicPr>
                <p:nvPr/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1910482" y="5132583"/>
                  <a:ext cx="1085490" cy="349889"/>
                </a:xfrm>
                <a:prstGeom prst="rect">
                  <a:avLst/>
                </a:prstGeom>
              </p:spPr>
            </p:pic>
            <p:sp>
              <p:nvSpPr>
                <p:cNvPr id="132" name="object 20"/>
                <p:cNvSpPr/>
                <p:nvPr/>
              </p:nvSpPr>
              <p:spPr>
                <a:xfrm>
                  <a:off x="1908898" y="4871868"/>
                  <a:ext cx="2025904" cy="646158"/>
                </a:xfrm>
                <a:prstGeom prst="rect">
                  <a:avLst/>
                </a:prstGeom>
                <a:blipFill>
                  <a:blip r:embed="rId2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 fontAlgn="ctr">
                    <a:defRPr/>
                  </a:pPr>
                  <a:r>
                    <a:rPr lang="ru-RU" sz="1200" b="1" dirty="0">
                      <a:solidFill>
                        <a:prstClr val="black"/>
                      </a:solidFill>
                      <a:latin typeface="Huawei Sans" panose="020C0503030203020204" pitchFamily="34" charset="0"/>
                    </a:rPr>
                    <a:t>Узел </a:t>
                  </a:r>
                  <a:r>
                    <a:rPr lang="ru-RU" sz="1200" b="1" dirty="0" smtClean="0">
                      <a:solidFill>
                        <a:prstClr val="black"/>
                      </a:solidFill>
                      <a:latin typeface="Huawei Sans" panose="020C0503030203020204" pitchFamily="34" charset="0"/>
                    </a:rPr>
                    <a:t>данных</a:t>
                  </a:r>
                  <a:endParaRPr lang="ru-RU" sz="1200" b="1" dirty="0">
                    <a:solidFill>
                      <a:prstClr val="black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33" name="object 50"/>
                <p:cNvSpPr/>
                <p:nvPr/>
              </p:nvSpPr>
              <p:spPr>
                <a:xfrm>
                  <a:off x="3371087" y="5045206"/>
                  <a:ext cx="276606" cy="266826"/>
                </a:xfrm>
                <a:prstGeom prst="rect">
                  <a:avLst/>
                </a:prstGeom>
                <a:blipFill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34" name="object 51"/>
                <p:cNvSpPr/>
                <p:nvPr/>
              </p:nvSpPr>
              <p:spPr>
                <a:xfrm>
                  <a:off x="3371087" y="5045206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606" y="35051"/>
                      </a:moveTo>
                      <a:lnTo>
                        <a:pt x="265729" y="48726"/>
                      </a:lnTo>
                      <a:lnTo>
                        <a:pt x="236077" y="59864"/>
                      </a:lnTo>
                      <a:lnTo>
                        <a:pt x="192113" y="67359"/>
                      </a:lnTo>
                      <a:lnTo>
                        <a:pt x="138302" y="70103"/>
                      </a:lnTo>
                      <a:lnTo>
                        <a:pt x="84492" y="67359"/>
                      </a:lnTo>
                      <a:lnTo>
                        <a:pt x="40528" y="59864"/>
                      </a:lnTo>
                      <a:lnTo>
                        <a:pt x="10876" y="48726"/>
                      </a:lnTo>
                      <a:lnTo>
                        <a:pt x="0" y="35051"/>
                      </a:lnTo>
                      <a:lnTo>
                        <a:pt x="10876" y="21431"/>
                      </a:lnTo>
                      <a:lnTo>
                        <a:pt x="40528" y="10287"/>
                      </a:lnTo>
                      <a:lnTo>
                        <a:pt x="84492" y="2762"/>
                      </a:lnTo>
                      <a:lnTo>
                        <a:pt x="138302" y="0"/>
                      </a:lnTo>
                      <a:lnTo>
                        <a:pt x="192113" y="2762"/>
                      </a:lnTo>
                      <a:lnTo>
                        <a:pt x="236077" y="10287"/>
                      </a:lnTo>
                      <a:lnTo>
                        <a:pt x="265729" y="21431"/>
                      </a:lnTo>
                      <a:lnTo>
                        <a:pt x="276606" y="35051"/>
                      </a:lnTo>
                      <a:close/>
                    </a:path>
                  </a:pathLst>
                </a:custGeom>
                <a:ln w="9524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35" name="object 52"/>
                <p:cNvSpPr/>
                <p:nvPr/>
              </p:nvSpPr>
              <p:spPr>
                <a:xfrm>
                  <a:off x="3371087" y="5080258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606" y="0"/>
                      </a:moveTo>
                      <a:lnTo>
                        <a:pt x="276606" y="196723"/>
                      </a:lnTo>
                      <a:lnTo>
                        <a:pt x="265729" y="210397"/>
                      </a:lnTo>
                      <a:lnTo>
                        <a:pt x="236077" y="221535"/>
                      </a:lnTo>
                      <a:lnTo>
                        <a:pt x="192113" y="229030"/>
                      </a:lnTo>
                      <a:lnTo>
                        <a:pt x="138302" y="231775"/>
                      </a:lnTo>
                      <a:lnTo>
                        <a:pt x="84492" y="229030"/>
                      </a:lnTo>
                      <a:lnTo>
                        <a:pt x="40528" y="221535"/>
                      </a:lnTo>
                      <a:lnTo>
                        <a:pt x="10876" y="210397"/>
                      </a:lnTo>
                      <a:lnTo>
                        <a:pt x="0" y="196723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36" name="object 53"/>
                <p:cNvSpPr/>
                <p:nvPr/>
              </p:nvSpPr>
              <p:spPr>
                <a:xfrm>
                  <a:off x="3161283" y="5084194"/>
                  <a:ext cx="276479" cy="266826"/>
                </a:xfrm>
                <a:prstGeom prst="rect">
                  <a:avLst/>
                </a:prstGeom>
                <a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37" name="object 54"/>
                <p:cNvSpPr/>
                <p:nvPr/>
              </p:nvSpPr>
              <p:spPr>
                <a:xfrm>
                  <a:off x="3161283" y="5084194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479" y="35051"/>
                      </a:moveTo>
                      <a:lnTo>
                        <a:pt x="265620" y="48672"/>
                      </a:lnTo>
                      <a:lnTo>
                        <a:pt x="235997" y="59817"/>
                      </a:lnTo>
                      <a:lnTo>
                        <a:pt x="192039" y="67341"/>
                      </a:lnTo>
                      <a:lnTo>
                        <a:pt x="138175" y="70104"/>
                      </a:lnTo>
                      <a:lnTo>
                        <a:pt x="84385" y="67341"/>
                      </a:lnTo>
                      <a:lnTo>
                        <a:pt x="40465" y="59817"/>
                      </a:lnTo>
                      <a:lnTo>
                        <a:pt x="10856" y="48672"/>
                      </a:lnTo>
                      <a:lnTo>
                        <a:pt x="0" y="35051"/>
                      </a:lnTo>
                      <a:lnTo>
                        <a:pt x="10856" y="21377"/>
                      </a:lnTo>
                      <a:lnTo>
                        <a:pt x="40465" y="10239"/>
                      </a:lnTo>
                      <a:lnTo>
                        <a:pt x="84385" y="2744"/>
                      </a:lnTo>
                      <a:lnTo>
                        <a:pt x="138175" y="0"/>
                      </a:lnTo>
                      <a:lnTo>
                        <a:pt x="192039" y="2744"/>
                      </a:lnTo>
                      <a:lnTo>
                        <a:pt x="235997" y="10239"/>
                      </a:lnTo>
                      <a:lnTo>
                        <a:pt x="265620" y="21377"/>
                      </a:lnTo>
                      <a:lnTo>
                        <a:pt x="276479" y="35051"/>
                      </a:lnTo>
                      <a:close/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38" name="object 55"/>
                <p:cNvSpPr/>
                <p:nvPr/>
              </p:nvSpPr>
              <p:spPr>
                <a:xfrm>
                  <a:off x="3161283" y="5119247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479" y="0"/>
                      </a:moveTo>
                      <a:lnTo>
                        <a:pt x="276479" y="196723"/>
                      </a:lnTo>
                      <a:lnTo>
                        <a:pt x="265620" y="210343"/>
                      </a:lnTo>
                      <a:lnTo>
                        <a:pt x="235997" y="221487"/>
                      </a:lnTo>
                      <a:lnTo>
                        <a:pt x="192039" y="229012"/>
                      </a:lnTo>
                      <a:lnTo>
                        <a:pt x="138175" y="231775"/>
                      </a:lnTo>
                      <a:lnTo>
                        <a:pt x="84385" y="229012"/>
                      </a:lnTo>
                      <a:lnTo>
                        <a:pt x="40465" y="221487"/>
                      </a:lnTo>
                      <a:lnTo>
                        <a:pt x="10856" y="210343"/>
                      </a:lnTo>
                      <a:lnTo>
                        <a:pt x="0" y="196723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39" name="object 58"/>
                <p:cNvSpPr/>
                <p:nvPr/>
              </p:nvSpPr>
              <p:spPr>
                <a:xfrm>
                  <a:off x="3519678" y="5153790"/>
                  <a:ext cx="276479" cy="266827"/>
                </a:xfrm>
                <a:prstGeom prst="rect">
                  <a:avLst/>
                </a:prstGeom>
                <a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40" name="object 59"/>
                <p:cNvSpPr/>
                <p:nvPr/>
              </p:nvSpPr>
              <p:spPr>
                <a:xfrm>
                  <a:off x="3519678" y="5153790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479" y="35052"/>
                      </a:moveTo>
                      <a:lnTo>
                        <a:pt x="265620" y="48726"/>
                      </a:lnTo>
                      <a:lnTo>
                        <a:pt x="235997" y="59864"/>
                      </a:lnTo>
                      <a:lnTo>
                        <a:pt x="192039" y="67359"/>
                      </a:lnTo>
                      <a:lnTo>
                        <a:pt x="138175" y="70104"/>
                      </a:lnTo>
                      <a:lnTo>
                        <a:pt x="84385" y="67359"/>
                      </a:lnTo>
                      <a:lnTo>
                        <a:pt x="40465" y="59864"/>
                      </a:lnTo>
                      <a:lnTo>
                        <a:pt x="10856" y="48726"/>
                      </a:lnTo>
                      <a:lnTo>
                        <a:pt x="0" y="35052"/>
                      </a:lnTo>
                      <a:lnTo>
                        <a:pt x="10856" y="21431"/>
                      </a:lnTo>
                      <a:lnTo>
                        <a:pt x="40465" y="10287"/>
                      </a:lnTo>
                      <a:lnTo>
                        <a:pt x="84385" y="2762"/>
                      </a:lnTo>
                      <a:lnTo>
                        <a:pt x="138175" y="0"/>
                      </a:lnTo>
                      <a:lnTo>
                        <a:pt x="192039" y="2762"/>
                      </a:lnTo>
                      <a:lnTo>
                        <a:pt x="235997" y="10287"/>
                      </a:lnTo>
                      <a:lnTo>
                        <a:pt x="265620" y="21431"/>
                      </a:lnTo>
                      <a:lnTo>
                        <a:pt x="276479" y="35052"/>
                      </a:lnTo>
                      <a:close/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41" name="object 60"/>
                <p:cNvSpPr/>
                <p:nvPr/>
              </p:nvSpPr>
              <p:spPr>
                <a:xfrm>
                  <a:off x="3519678" y="5188843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479" y="0"/>
                      </a:moveTo>
                      <a:lnTo>
                        <a:pt x="276479" y="196722"/>
                      </a:lnTo>
                      <a:lnTo>
                        <a:pt x="265620" y="210397"/>
                      </a:lnTo>
                      <a:lnTo>
                        <a:pt x="235997" y="221535"/>
                      </a:lnTo>
                      <a:lnTo>
                        <a:pt x="192039" y="229030"/>
                      </a:lnTo>
                      <a:lnTo>
                        <a:pt x="138175" y="231775"/>
                      </a:lnTo>
                      <a:lnTo>
                        <a:pt x="84385" y="229030"/>
                      </a:lnTo>
                      <a:lnTo>
                        <a:pt x="40465" y="221535"/>
                      </a:lnTo>
                      <a:lnTo>
                        <a:pt x="10856" y="210397"/>
                      </a:lnTo>
                      <a:lnTo>
                        <a:pt x="0" y="196722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42" name="object 61"/>
                <p:cNvSpPr/>
                <p:nvPr/>
              </p:nvSpPr>
              <p:spPr>
                <a:xfrm>
                  <a:off x="3309747" y="5192780"/>
                  <a:ext cx="276606" cy="266826"/>
                </a:xfrm>
                <a:prstGeom prst="rect">
                  <a:avLst/>
                </a:prstGeom>
                <a:blipFill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43" name="object 62"/>
                <p:cNvSpPr/>
                <p:nvPr/>
              </p:nvSpPr>
              <p:spPr>
                <a:xfrm>
                  <a:off x="3309747" y="5192780"/>
                  <a:ext cx="276860" cy="70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70485">
                      <a:moveTo>
                        <a:pt x="276606" y="35051"/>
                      </a:moveTo>
                      <a:lnTo>
                        <a:pt x="265729" y="48672"/>
                      </a:lnTo>
                      <a:lnTo>
                        <a:pt x="236077" y="59816"/>
                      </a:lnTo>
                      <a:lnTo>
                        <a:pt x="192113" y="67341"/>
                      </a:lnTo>
                      <a:lnTo>
                        <a:pt x="138303" y="70103"/>
                      </a:lnTo>
                      <a:lnTo>
                        <a:pt x="84439" y="67341"/>
                      </a:lnTo>
                      <a:lnTo>
                        <a:pt x="40481" y="59816"/>
                      </a:lnTo>
                      <a:lnTo>
                        <a:pt x="10858" y="48672"/>
                      </a:lnTo>
                      <a:lnTo>
                        <a:pt x="0" y="35051"/>
                      </a:lnTo>
                      <a:lnTo>
                        <a:pt x="10858" y="21431"/>
                      </a:lnTo>
                      <a:lnTo>
                        <a:pt x="40481" y="10287"/>
                      </a:lnTo>
                      <a:lnTo>
                        <a:pt x="84439" y="2762"/>
                      </a:lnTo>
                      <a:lnTo>
                        <a:pt x="138303" y="0"/>
                      </a:lnTo>
                      <a:lnTo>
                        <a:pt x="192113" y="2762"/>
                      </a:lnTo>
                      <a:lnTo>
                        <a:pt x="236077" y="10287"/>
                      </a:lnTo>
                      <a:lnTo>
                        <a:pt x="265729" y="21431"/>
                      </a:lnTo>
                      <a:lnTo>
                        <a:pt x="276606" y="35051"/>
                      </a:lnTo>
                      <a:close/>
                    </a:path>
                  </a:pathLst>
                </a:custGeom>
                <a:ln w="9524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44" name="object 63"/>
                <p:cNvSpPr/>
                <p:nvPr/>
              </p:nvSpPr>
              <p:spPr>
                <a:xfrm>
                  <a:off x="3309747" y="5227831"/>
                  <a:ext cx="27686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60" h="231775">
                      <a:moveTo>
                        <a:pt x="276606" y="0"/>
                      </a:moveTo>
                      <a:lnTo>
                        <a:pt x="276606" y="196723"/>
                      </a:lnTo>
                      <a:lnTo>
                        <a:pt x="265729" y="210343"/>
                      </a:lnTo>
                      <a:lnTo>
                        <a:pt x="236077" y="221487"/>
                      </a:lnTo>
                      <a:lnTo>
                        <a:pt x="192113" y="229012"/>
                      </a:lnTo>
                      <a:lnTo>
                        <a:pt x="138303" y="231775"/>
                      </a:lnTo>
                      <a:lnTo>
                        <a:pt x="84439" y="229012"/>
                      </a:lnTo>
                      <a:lnTo>
                        <a:pt x="40481" y="221487"/>
                      </a:lnTo>
                      <a:lnTo>
                        <a:pt x="10858" y="210343"/>
                      </a:lnTo>
                      <a:lnTo>
                        <a:pt x="0" y="196723"/>
                      </a:ln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3892D0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fontAlgn="ctr">
                    <a:defRPr/>
                  </a:pPr>
                  <a:endParaRPr lang="en-US" sz="1200" kern="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 Light" panose="020C0303030203020204" pitchFamily="34" charset="0"/>
                  </a:endParaRPr>
                </a:p>
              </p:txBody>
            </p:sp>
            <p:pic>
              <p:nvPicPr>
                <p:cNvPr id="145" name="图片 144" descr="X6000 d_8.jpg"/>
                <p:cNvPicPr preferRelativeResize="0">
                  <a:picLocks noChangeAspect="1"/>
                </p:cNvPicPr>
                <p:nvPr/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075793" y="5168137"/>
                  <a:ext cx="1085490" cy="349889"/>
                </a:xfrm>
                <a:prstGeom prst="rect">
                  <a:avLst/>
                </a:prstGeom>
              </p:spPr>
            </p:pic>
          </p:grpSp>
          <p:sp>
            <p:nvSpPr>
              <p:cNvPr id="129" name="TextBox 451"/>
              <p:cNvSpPr txBox="1"/>
              <p:nvPr/>
            </p:nvSpPr>
            <p:spPr>
              <a:xfrm>
                <a:off x="2235232" y="4657898"/>
                <a:ext cx="5881807" cy="4139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Пул ресурсов облачного </a:t>
                </a:r>
                <a:r>
                  <a:rPr lang="ru-RU" sz="1200" b="1" dirty="0" smtClean="0">
                    <a:solidFill>
                      <a:prstClr val="black"/>
                    </a:solidFill>
                    <a:latin typeface="Huawei Sans" panose="020C0503030203020204" pitchFamily="34" charset="0"/>
                  </a:rPr>
                  <a:t>хранения</a:t>
                </a:r>
                <a:endParaRPr lang="ru-RU" sz="1200" b="1" dirty="0">
                  <a:solidFill>
                    <a:prstClr val="black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594330" y="2888262"/>
                <a:ext cx="8452099" cy="21920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>
                  <a:defRPr/>
                </a:pPr>
                <a:r>
                  <a:rPr lang="ru-RU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uawei Sans" panose="020C0503030203020204" pitchFamily="34" charset="0"/>
                  </a:rPr>
                  <a:t>Разделение вычислительных ресурсов и ресурсов хранения</a:t>
                </a:r>
              </a:p>
            </p:txBody>
          </p:sp>
        </p:grpSp>
        <p:sp>
          <p:nvSpPr>
            <p:cNvPr id="176" name="矩形 175"/>
            <p:cNvSpPr/>
            <p:nvPr/>
          </p:nvSpPr>
          <p:spPr>
            <a:xfrm>
              <a:off x="4232743" y="1491539"/>
              <a:ext cx="5029543" cy="4316859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fontAlgn="ctr">
                <a:defRPr/>
              </a:pPr>
              <a:endParaRPr kumimoji="1" lang="en-US" altLang="zh-CN" sz="1200" b="1" kern="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/>
                <a:sym typeface="Huawei Sans Light" panose="020C0303030203020204" pitchFamily="34" charset="0"/>
              </a:endParaRPr>
            </a:p>
          </p:txBody>
        </p:sp>
        <p:sp>
          <p:nvSpPr>
            <p:cNvPr id="178" name="梯形 81"/>
            <p:cNvSpPr/>
            <p:nvPr/>
          </p:nvSpPr>
          <p:spPr>
            <a:xfrm rot="10800000">
              <a:off x="4679154" y="3528724"/>
              <a:ext cx="2539148" cy="309761"/>
            </a:xfrm>
            <a:prstGeom prst="trapezoid">
              <a:avLst>
                <a:gd name="adj" fmla="val 556566"/>
              </a:avLst>
            </a:prstGeom>
            <a:gradFill>
              <a:gsLst>
                <a:gs pos="0">
                  <a:srgbClr val="2298F0">
                    <a:alpha val="74000"/>
                  </a:srgbClr>
                </a:gs>
                <a:gs pos="100000">
                  <a:srgbClr val="2298F0">
                    <a:alpha val="0"/>
                  </a:srgbClr>
                </a:gs>
              </a:gsLst>
              <a:lin ang="5400000" scaled="0"/>
            </a:gradFill>
            <a:ln w="3175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456863" lvl="1" defTabSz="913724" fontAlgn="ctr"/>
              <a:endParaRPr lang="en-US" altLang="zh-CN" sz="120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3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Система хранения данных на флеш-накопителях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Гибридная флеш-система хранения данных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Распределенная система хранения данных</a:t>
            </a:r>
          </a:p>
          <a:p>
            <a:r>
              <a:rPr lang="ru-RU" b="1">
                <a:latin typeface="Huawei Sans" panose="020C0503030203020204" pitchFamily="34" charset="0"/>
              </a:rPr>
              <a:t>Граничная система хранения данных (FusionCube)</a:t>
            </a:r>
          </a:p>
          <a:p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Граничная система хранения данных (FusionCube)</a:t>
            </a:r>
          </a:p>
        </p:txBody>
      </p:sp>
      <p:sp>
        <p:nvSpPr>
          <p:cNvPr id="8" name="矩形 7"/>
          <p:cNvSpPr/>
          <p:nvPr/>
        </p:nvSpPr>
        <p:spPr>
          <a:xfrm>
            <a:off x="356839" y="1156805"/>
            <a:ext cx="3476259" cy="4853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85750" indent="-285750" fontAlgn="ctr">
              <a:buSzPct val="50000"/>
              <a:buFont typeface="Wingdings" panose="05000000000000000000" pitchFamily="2" charset="2"/>
              <a:buChar char="l"/>
            </a:pPr>
            <a:r>
              <a:rPr lang="ru-RU" sz="1400" dirty="0" err="1">
                <a:latin typeface="Huawei Sans" panose="020C0503030203020204" pitchFamily="34" charset="0"/>
              </a:rPr>
              <a:t>FusionCube</a:t>
            </a:r>
            <a:r>
              <a:rPr lang="ru-RU" sz="1400" dirty="0">
                <a:latin typeface="Huawei Sans" panose="020C0503030203020204" pitchFamily="34" charset="0"/>
              </a:rPr>
              <a:t>:</a:t>
            </a:r>
          </a:p>
          <a:p>
            <a:pPr marL="569913" lvl="1" indent="-295275" fontAlgn="ctr">
              <a:buSzPct val="60000"/>
              <a:buFont typeface="Wingdings" panose="05000000000000000000" pitchFamily="2" charset="2"/>
              <a:buChar char="p"/>
            </a:pPr>
            <a:r>
              <a:rPr lang="ru-RU" sz="1400" dirty="0">
                <a:latin typeface="Huawei Sans" panose="020C0503030203020204" pitchFamily="34" charset="0"/>
              </a:rPr>
              <a:t>Инфраструктура граничной системы хранения данных имеет конвергентную архитектуру. В основном используется в сценариях гибридной нагрузки, включая базы данных, облачные рабочие столы, контейнеры и виртуализацию.</a:t>
            </a:r>
          </a:p>
          <a:p>
            <a:pPr marL="569913" lvl="1" indent="-295275" fontAlgn="ctr">
              <a:buSzPct val="60000"/>
              <a:buFont typeface="Wingdings" panose="05000000000000000000" pitchFamily="2" charset="2"/>
              <a:buChar char="p"/>
            </a:pPr>
            <a:r>
              <a:rPr lang="ru-RU" sz="1400" dirty="0">
                <a:latin typeface="Huawei Sans" panose="020C0503030203020204" pitchFamily="34" charset="0"/>
              </a:rPr>
              <a:t>Поддержка экосистемы </a:t>
            </a:r>
            <a:r>
              <a:rPr lang="ru-RU" sz="1400" dirty="0" err="1">
                <a:latin typeface="Huawei Sans" panose="020C0503030203020204" pitchFamily="34" charset="0"/>
              </a:rPr>
              <a:t>Kunpeng</a:t>
            </a:r>
            <a:r>
              <a:rPr lang="ru-RU" sz="1400" dirty="0">
                <a:latin typeface="Huawei Sans" panose="020C0503030203020204" pitchFamily="34" charset="0"/>
              </a:rPr>
              <a:t> обеспечивает гибкое конфигурирование вычислительных ресурсов, ресурсов хранения и ввода-вывода. Граничная ИТ-инфраструктура экосистемы </a:t>
            </a:r>
            <a:r>
              <a:rPr lang="ru-RU" sz="1400" dirty="0" err="1">
                <a:latin typeface="Huawei Sans" panose="020C0503030203020204" pitchFamily="34" charset="0"/>
              </a:rPr>
              <a:t>Kunpeng</a:t>
            </a:r>
            <a:r>
              <a:rPr lang="ru-RU" sz="1400" dirty="0">
                <a:latin typeface="Huawei Sans" panose="020C0503030203020204" pitchFamily="34" charset="0"/>
              </a:rPr>
              <a:t> соответствует требованиям различных режимов загрузки приложений.</a:t>
            </a:r>
          </a:p>
        </p:txBody>
      </p:sp>
      <p:sp>
        <p:nvSpPr>
          <p:cNvPr id="10" name="矩形 9"/>
          <p:cNvSpPr/>
          <p:nvPr/>
        </p:nvSpPr>
        <p:spPr>
          <a:xfrm>
            <a:off x="8236368" y="1156805"/>
            <a:ext cx="3673134" cy="4853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85750" indent="-285750" fontAlgn="ctr">
              <a:buSzPct val="50000"/>
              <a:buFont typeface="Wingdings" panose="05000000000000000000" pitchFamily="2" charset="2"/>
              <a:buChar char="l"/>
            </a:pPr>
            <a:r>
              <a:rPr lang="ru-RU" sz="1400" dirty="0" err="1">
                <a:latin typeface="Huawei Sans" panose="020C0503030203020204" pitchFamily="34" charset="0"/>
              </a:rPr>
              <a:t>FusionCube</a:t>
            </a:r>
            <a:r>
              <a:rPr lang="ru-RU" sz="1400" dirty="0">
                <a:latin typeface="Huawei Sans" panose="020C0503030203020204" pitchFamily="34" charset="0"/>
              </a:rPr>
              <a:t> 1000:</a:t>
            </a:r>
          </a:p>
          <a:p>
            <a:pPr marL="569913" lvl="1" indent="-295275" fontAlgn="ctr">
              <a:buSzPct val="60000"/>
              <a:buFont typeface="Wingdings" panose="05000000000000000000" pitchFamily="2" charset="2"/>
              <a:buChar char="p"/>
            </a:pPr>
            <a:r>
              <a:rPr lang="ru-RU" sz="1400" dirty="0">
                <a:latin typeface="Huawei Sans" panose="020C0503030203020204" pitchFamily="34" charset="0"/>
              </a:rPr>
              <a:t>Решение граничной ИТ-инфраструктуры, имеющее интегрированную конструкцию, поставляется в виде интегрированного шкафа. Решение, главным образом, используется в периферийных центрах обработки данных и прикладных сценариях граничных вычислений в вертикальных отраслях.</a:t>
            </a:r>
          </a:p>
          <a:p>
            <a:pPr marL="569913" lvl="1" indent="-295275" fontAlgn="ctr">
              <a:buSzPct val="60000"/>
              <a:buFont typeface="Wingdings" panose="05000000000000000000" pitchFamily="2" charset="2"/>
              <a:buChar char="p"/>
            </a:pPr>
            <a:r>
              <a:rPr lang="ru-RU" sz="1400" dirty="0">
                <a:latin typeface="Huawei Sans" panose="020C0503030203020204" pitchFamily="34" charset="0"/>
              </a:rPr>
              <a:t>Поддерживается экосистема </a:t>
            </a:r>
            <a:r>
              <a:rPr lang="ru-RU" sz="1400" dirty="0" err="1">
                <a:latin typeface="Huawei Sans" panose="020C0503030203020204" pitchFamily="34" charset="0"/>
              </a:rPr>
              <a:t>Kunpeng</a:t>
            </a:r>
            <a:r>
              <a:rPr lang="ru-RU" sz="1400" dirty="0">
                <a:latin typeface="Huawei Sans" panose="020C0503030203020204" pitchFamily="34" charset="0"/>
              </a:rPr>
              <a:t>. Предварительная прокладка кабелей и настройка могут быть выполнены в соответствии с планом реализации проекта заказчика, и решение будет поставлено в виде интегрированного шкафа, обеспечивая быстрое развертывание.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645846" y="622546"/>
            <a:ext cx="4957519" cy="3409110"/>
            <a:chOff x="675310" y="770530"/>
            <a:chExt cx="5203416" cy="3825568"/>
          </a:xfrm>
        </p:grpSpPr>
        <p:pic>
          <p:nvPicPr>
            <p:cNvPr id="1028" name="Picture 4" descr="FusionCube for 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10" y="770530"/>
              <a:ext cx="5203416" cy="3825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921451" y="4142434"/>
              <a:ext cx="2571218" cy="4144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</a:rPr>
                <a:t>Huawei FusionCube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63182" y="2955003"/>
            <a:ext cx="3600461" cy="3150705"/>
            <a:chOff x="6985847" y="1165530"/>
            <a:chExt cx="3927141" cy="3369252"/>
          </a:xfrm>
        </p:grpSpPr>
        <p:pic>
          <p:nvPicPr>
            <p:cNvPr id="1026" name="Picture 2" descr="https://e-file.huawei.com/-/media/EBG/Images/SolutionV2/business-needs/data-center/fusionrobo/fusionrobo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847" y="1165530"/>
              <a:ext cx="3927141" cy="2948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7747001" y="4139832"/>
              <a:ext cx="2671979" cy="3949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</a:rPr>
                <a:t>Huawei FusionCube 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5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Примеры аппаратных моделей</a:t>
            </a:r>
          </a:p>
        </p:txBody>
      </p:sp>
      <p:sp>
        <p:nvSpPr>
          <p:cNvPr id="3" name="TextBox 212"/>
          <p:cNvSpPr txBox="1"/>
          <p:nvPr/>
        </p:nvSpPr>
        <p:spPr>
          <a:xfrm>
            <a:off x="321807" y="1808565"/>
            <a:ext cx="5378141" cy="3899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62560" tIns="81280" rIns="162560" bIns="81280" anchor="t" anchorCtr="0" compatLnSpc="1">
            <a:noAutofit/>
          </a:bodyPr>
          <a:lstStyle/>
          <a:p>
            <a:pPr algn="ctr" font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7" b="1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 Light" panose="020C0303030203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1838" y="1730817"/>
            <a:ext cx="3444247" cy="3857268"/>
            <a:chOff x="266020" y="887730"/>
            <a:chExt cx="2891158" cy="2892951"/>
          </a:xfrm>
        </p:grpSpPr>
        <p:sp>
          <p:nvSpPr>
            <p:cNvPr id="5" name="矩形 4"/>
            <p:cNvSpPr/>
            <p:nvPr/>
          </p:nvSpPr>
          <p:spPr>
            <a:xfrm>
              <a:off x="277178" y="887730"/>
              <a:ext cx="2880000" cy="4742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ctr"/>
              <a:endPara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>
              <a:off x="266020" y="1414289"/>
              <a:ext cx="2880000" cy="193590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lIns="121883" tIns="60941" rIns="121883" bIns="60941" anchor="ctr">
              <a:noAutofit/>
            </a:bodyPr>
            <a:lstStyle/>
            <a:p>
              <a:pPr eaLnBrk="0" fontAlgn="ctr" hangingPunct="0">
                <a:buClr>
                  <a:srgbClr val="990000"/>
                </a:buClr>
                <a:buSzPct val="60000"/>
              </a:pPr>
              <a:endParaRPr lang="en-US" altLang="zh-CN" sz="2133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pic>
          <p:nvPicPr>
            <p:cNvPr id="7" name="Picture 2" descr="D:\FusionCube\E90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89" y="1551673"/>
              <a:ext cx="2527606" cy="1687603"/>
            </a:xfrm>
            <a:prstGeom prst="rect">
              <a:avLst/>
            </a:prstGeom>
            <a:noFill/>
          </p:spPr>
        </p:pic>
        <p:sp>
          <p:nvSpPr>
            <p:cNvPr id="8" name="矩形 7"/>
            <p:cNvSpPr/>
            <p:nvPr/>
          </p:nvSpPr>
          <p:spPr>
            <a:xfrm>
              <a:off x="650649" y="1007818"/>
              <a:ext cx="2214251" cy="28474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867" b="1">
                  <a:latin typeface="Huawei Sans" panose="020C0503030203020204" pitchFamily="34" charset="0"/>
                </a:rPr>
                <a:t>Блейд-сервер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66020" y="3117478"/>
              <a:ext cx="2880000" cy="663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600" b="1">
                  <a:solidFill>
                    <a:schemeClr val="bg1"/>
                  </a:solidFill>
                  <a:latin typeface="Huawei Sans" panose="020C0503030203020204" pitchFamily="34" charset="0"/>
                </a:rPr>
                <a:t>12U, 8 или 16 узлов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55987" y="1730817"/>
            <a:ext cx="3554026" cy="3853929"/>
            <a:chOff x="3413760" y="890234"/>
            <a:chExt cx="2788920" cy="2890447"/>
          </a:xfrm>
        </p:grpSpPr>
        <p:sp>
          <p:nvSpPr>
            <p:cNvPr id="11" name="矩形 10"/>
            <p:cNvSpPr/>
            <p:nvPr/>
          </p:nvSpPr>
          <p:spPr>
            <a:xfrm>
              <a:off x="3461936" y="890234"/>
              <a:ext cx="2700000" cy="4742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ctr"/>
              <a:endPara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3469556" y="1414252"/>
              <a:ext cx="2700000" cy="1935459"/>
            </a:xfrm>
            <a:prstGeom prst="roundRect">
              <a:avLst>
                <a:gd name="adj" fmla="val 515"/>
              </a:avLst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lIns="121883" tIns="60941" rIns="121883" bIns="60941" anchor="ctr">
              <a:noAutofit/>
            </a:bodyPr>
            <a:lstStyle/>
            <a:p>
              <a:pPr eaLnBrk="0" fontAlgn="ctr" hangingPunct="0">
                <a:buClr>
                  <a:srgbClr val="990000"/>
                </a:buClr>
                <a:buSzPct val="60000"/>
              </a:pPr>
              <a:endParaRPr lang="en-US" altLang="zh-CN" sz="2133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413760" y="978274"/>
              <a:ext cx="2788920" cy="284742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867" b="1">
                  <a:latin typeface="Huawei Sans" panose="020C0503030203020204" pitchFamily="34" charset="0"/>
                </a:rPr>
                <a:t>Высокоплотный сервер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467300" y="3117478"/>
              <a:ext cx="2703600" cy="663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600" b="1">
                  <a:solidFill>
                    <a:schemeClr val="bg1"/>
                  </a:solidFill>
                  <a:latin typeface="Huawei Sans" panose="020C0503030203020204" pitchFamily="34" charset="0"/>
                </a:rPr>
                <a:t>4U, 4 узла или 2U, 4 узла</a:t>
              </a:r>
            </a:p>
          </p:txBody>
        </p:sp>
        <p:pic>
          <p:nvPicPr>
            <p:cNvPr id="15" name="Picture 2" descr="D:\PPT素材\服务器图片\FusionCube\x6800高密服器21x29.7cm-0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831" y="1603879"/>
              <a:ext cx="1917863" cy="613541"/>
            </a:xfrm>
            <a:prstGeom prst="rect">
              <a:avLst/>
            </a:prstGeom>
            <a:noFill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31" y="2369820"/>
              <a:ext cx="1842502" cy="62484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090786" y="1734156"/>
            <a:ext cx="3271658" cy="3853930"/>
            <a:chOff x="6093202" y="890234"/>
            <a:chExt cx="2714218" cy="2890447"/>
          </a:xfrm>
        </p:grpSpPr>
        <p:sp>
          <p:nvSpPr>
            <p:cNvPr id="18" name="矩形 17"/>
            <p:cNvSpPr/>
            <p:nvPr/>
          </p:nvSpPr>
          <p:spPr>
            <a:xfrm>
              <a:off x="6098456" y="890234"/>
              <a:ext cx="2700000" cy="4742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ctr"/>
              <a:endPara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6106076" y="1414252"/>
              <a:ext cx="2700000" cy="1935459"/>
            </a:xfrm>
            <a:prstGeom prst="roundRect">
              <a:avLst>
                <a:gd name="adj" fmla="val 515"/>
              </a:avLst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lIns="121883" tIns="60941" rIns="121883" bIns="60941" anchor="ctr">
              <a:noAutofit/>
            </a:bodyPr>
            <a:lstStyle/>
            <a:p>
              <a:pPr eaLnBrk="0" fontAlgn="ctr" hangingPunct="0">
                <a:buClr>
                  <a:srgbClr val="990000"/>
                </a:buClr>
                <a:buSzPct val="60000"/>
              </a:pPr>
              <a:endParaRPr lang="en-US" altLang="zh-CN" sz="2133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093202" y="966939"/>
              <a:ext cx="2682240" cy="284742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867" b="1">
                  <a:latin typeface="Huawei Sans" panose="020C0503030203020204" pitchFamily="34" charset="0"/>
                </a:rPr>
                <a:t>Стоечный сервер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03820" y="3117478"/>
              <a:ext cx="2703600" cy="663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600" b="1">
                  <a:solidFill>
                    <a:schemeClr val="bg1"/>
                  </a:solidFill>
                  <a:latin typeface="Huawei Sans" panose="020C0503030203020204" pitchFamily="34" charset="0"/>
                </a:rPr>
                <a:t>2U, один узел</a:t>
              </a:r>
            </a:p>
          </p:txBody>
        </p:sp>
        <p:pic>
          <p:nvPicPr>
            <p:cNvPr id="22" name="图片 21" descr="9I5B4190_2288 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1614" y="1189430"/>
              <a:ext cx="2592096" cy="1728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6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/>
              <a:t>В данном курсе подробно описываются функциональные особенности и стандартные сценарии применения интеллектуальных продуктов хранения данных, выпускаемых компанией Huawei, включая серию Huawei OceanStor, в которой представлены флеш-СХД, гибридная СХД, распределенная СХД и граничная СХД (FusionCube).</a:t>
            </a:r>
          </a:p>
        </p:txBody>
      </p:sp>
    </p:spTree>
    <p:extLst>
      <p:ext uri="{BB962C8B-B14F-4D97-AF65-F5344CB8AC3E}">
        <p14:creationId xmlns:p14="http://schemas.microsoft.com/office/powerpoint/2010/main" val="23372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Интеллектуальное управление</a:t>
            </a:r>
          </a:p>
        </p:txBody>
      </p:sp>
      <p:grpSp>
        <p:nvGrpSpPr>
          <p:cNvPr id="3" name="组合 72"/>
          <p:cNvGrpSpPr>
            <a:grpSpLocks/>
          </p:cNvGrpSpPr>
          <p:nvPr/>
        </p:nvGrpSpPr>
        <p:grpSpPr bwMode="auto">
          <a:xfrm>
            <a:off x="837710" y="4522470"/>
            <a:ext cx="3528729" cy="585632"/>
            <a:chOff x="7114621" y="1955251"/>
            <a:chExt cx="1571302" cy="270364"/>
          </a:xfrm>
        </p:grpSpPr>
        <p:sp>
          <p:nvSpPr>
            <p:cNvPr id="4" name="椭圆 3"/>
            <p:cNvSpPr/>
            <p:nvPr/>
          </p:nvSpPr>
          <p:spPr>
            <a:xfrm flipH="1" flipV="1">
              <a:off x="7169953" y="1955251"/>
              <a:ext cx="1460638" cy="228388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>
              <a:noAutofit/>
            </a:bodyPr>
            <a:lstStyle/>
            <a:p>
              <a:pPr indent="-239978" algn="ctr" defTabSz="1219170" fontAlgn="ctr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100000"/>
                <a:defRPr/>
              </a:pPr>
              <a:endParaRPr lang="en-US" altLang="zh-CN" sz="177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H="1" flipV="1">
              <a:off x="7114621" y="1979923"/>
              <a:ext cx="1571302" cy="245692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>
              <a:noAutofit/>
            </a:bodyPr>
            <a:lstStyle/>
            <a:p>
              <a:pPr indent="-239978" algn="ctr" defTabSz="1219170" fontAlgn="ctr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100000"/>
                <a:defRPr/>
              </a:pPr>
              <a:endParaRPr lang="en-US" altLang="zh-CN" sz="177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6" name="组合 72"/>
          <p:cNvGrpSpPr>
            <a:grpSpLocks/>
          </p:cNvGrpSpPr>
          <p:nvPr/>
        </p:nvGrpSpPr>
        <p:grpSpPr bwMode="auto">
          <a:xfrm>
            <a:off x="7146586" y="4474999"/>
            <a:ext cx="3528729" cy="585632"/>
            <a:chOff x="7114621" y="1955251"/>
            <a:chExt cx="1571302" cy="270364"/>
          </a:xfrm>
        </p:grpSpPr>
        <p:sp>
          <p:nvSpPr>
            <p:cNvPr id="7" name="椭圆 6"/>
            <p:cNvSpPr/>
            <p:nvPr/>
          </p:nvSpPr>
          <p:spPr>
            <a:xfrm flipH="1" flipV="1">
              <a:off x="7169953" y="1955251"/>
              <a:ext cx="1460638" cy="228388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>
              <a:noAutofit/>
            </a:bodyPr>
            <a:lstStyle/>
            <a:p>
              <a:pPr indent="-239978" algn="ctr" defTabSz="1219170" fontAlgn="ctr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100000"/>
                <a:defRPr/>
              </a:pPr>
              <a:endParaRPr lang="en-US" altLang="zh-CN" sz="177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flipH="1" flipV="1">
              <a:off x="7114621" y="1979923"/>
              <a:ext cx="1571302" cy="245692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>
              <a:noAutofit/>
            </a:bodyPr>
            <a:lstStyle/>
            <a:p>
              <a:pPr indent="-239978" algn="ctr" defTabSz="1219170" fontAlgn="ctr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100000"/>
                <a:defRPr/>
              </a:pPr>
              <a:endParaRPr lang="en-US" altLang="zh-CN" sz="177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9" name="组合 72"/>
          <p:cNvGrpSpPr>
            <a:grpSpLocks/>
          </p:cNvGrpSpPr>
          <p:nvPr/>
        </p:nvGrpSpPr>
        <p:grpSpPr bwMode="auto">
          <a:xfrm>
            <a:off x="837710" y="1357808"/>
            <a:ext cx="3528729" cy="585632"/>
            <a:chOff x="7114621" y="1955251"/>
            <a:chExt cx="1571302" cy="270364"/>
          </a:xfrm>
        </p:grpSpPr>
        <p:sp>
          <p:nvSpPr>
            <p:cNvPr id="10" name="椭圆 9"/>
            <p:cNvSpPr/>
            <p:nvPr/>
          </p:nvSpPr>
          <p:spPr>
            <a:xfrm flipH="1" flipV="1">
              <a:off x="7169953" y="1955251"/>
              <a:ext cx="1460638" cy="228388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>
              <a:noAutofit/>
            </a:bodyPr>
            <a:lstStyle/>
            <a:p>
              <a:pPr indent="-239978" algn="ctr" defTabSz="1219170" fontAlgn="ctr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100000"/>
                <a:defRPr/>
              </a:pPr>
              <a:endParaRPr lang="en-US" altLang="zh-CN" sz="177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 flipV="1">
              <a:off x="7114621" y="1979923"/>
              <a:ext cx="1571302" cy="245692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>
              <a:noAutofit/>
            </a:bodyPr>
            <a:lstStyle/>
            <a:p>
              <a:pPr indent="-239978" algn="ctr" defTabSz="1219170" fontAlgn="ctr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100000"/>
                <a:defRPr/>
              </a:pPr>
              <a:endParaRPr lang="en-US" altLang="zh-CN" sz="177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 bwMode="auto">
          <a:xfrm>
            <a:off x="1065741" y="1348246"/>
            <a:ext cx="32462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Huawei Sans" panose="020C0503030203020204" pitchFamily="34" charset="0"/>
              </a:rPr>
              <a:t>Управление </a:t>
            </a:r>
            <a:r>
              <a:rPr lang="ru-RU" sz="1800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Huawei Sans" panose="020C0503030203020204" pitchFamily="34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>системными</a:t>
            </a:r>
            <a:r>
              <a:rPr lang="ru-RU" sz="1800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Huawei Sans" panose="020C0503030203020204" pitchFamily="34" charset="0"/>
              </a:rPr>
              <a:t>устройствами</a:t>
            </a:r>
          </a:p>
        </p:txBody>
      </p:sp>
      <p:grpSp>
        <p:nvGrpSpPr>
          <p:cNvPr id="13" name="组合 72"/>
          <p:cNvGrpSpPr>
            <a:grpSpLocks/>
          </p:cNvGrpSpPr>
          <p:nvPr/>
        </p:nvGrpSpPr>
        <p:grpSpPr bwMode="auto">
          <a:xfrm>
            <a:off x="7028053" y="1311643"/>
            <a:ext cx="3528729" cy="585632"/>
            <a:chOff x="7114621" y="1955251"/>
            <a:chExt cx="1571302" cy="270364"/>
          </a:xfrm>
        </p:grpSpPr>
        <p:sp>
          <p:nvSpPr>
            <p:cNvPr id="14" name="椭圆 13"/>
            <p:cNvSpPr/>
            <p:nvPr/>
          </p:nvSpPr>
          <p:spPr>
            <a:xfrm flipH="1" flipV="1">
              <a:off x="7169953" y="1955251"/>
              <a:ext cx="1460638" cy="228388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>
              <a:noAutofit/>
            </a:bodyPr>
            <a:lstStyle/>
            <a:p>
              <a:pPr indent="-239978" algn="ctr" defTabSz="1219170" fontAlgn="ctr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100000"/>
                <a:defRPr/>
              </a:pPr>
              <a:endParaRPr lang="en-US" altLang="zh-CN" sz="177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 flipV="1">
              <a:off x="7114621" y="1979923"/>
              <a:ext cx="1571302" cy="245692"/>
            </a:xfrm>
            <a:prstGeom prst="ellipse">
              <a:avLst/>
            </a:prstGeom>
            <a:gradFill flip="none" rotWithShape="1">
              <a:gsLst>
                <a:gs pos="68000">
                  <a:srgbClr val="00ADED">
                    <a:alpha val="0"/>
                  </a:srgbClr>
                </a:gs>
                <a:gs pos="100000">
                  <a:srgbClr val="00B0F0">
                    <a:alpha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>
              <a:noAutofit/>
            </a:bodyPr>
            <a:lstStyle/>
            <a:p>
              <a:pPr indent="-239978" algn="ctr" defTabSz="1219170" fontAlgn="ctr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100000"/>
                <a:defRPr/>
              </a:pPr>
              <a:endParaRPr lang="en-US" altLang="zh-CN" sz="177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</p:grpSp>
      <p:sp>
        <p:nvSpPr>
          <p:cNvPr id="16" name="标题 1"/>
          <p:cNvSpPr txBox="1">
            <a:spLocks/>
          </p:cNvSpPr>
          <p:nvPr/>
        </p:nvSpPr>
        <p:spPr bwMode="auto">
          <a:xfrm>
            <a:off x="7270847" y="1285454"/>
            <a:ext cx="31360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Huawei Sans" panose="020C0503030203020204" pitchFamily="34" charset="0"/>
              </a:rPr>
              <a:t>Управление </a:t>
            </a:r>
            <a:r>
              <a:rPr lang="ru-RU" sz="1800" b="1" dirty="0">
                <a:solidFill>
                  <a:srgbClr val="000000"/>
                </a:solidFill>
                <a:latin typeface="Huawei Sans" panose="020C0503030203020204" pitchFamily="34" charset="0"/>
              </a:rPr>
              <a:t>виртуальными</a:t>
            </a:r>
            <a:r>
              <a:rPr lang="ru-RU" sz="1800" dirty="0">
                <a:solidFill>
                  <a:srgbClr val="000000"/>
                </a:solidFill>
                <a:latin typeface="Huawei Sans" panose="020C0503030203020204" pitchFamily="34" charset="0"/>
              </a:rPr>
              <a:t> ресурсами</a:t>
            </a:r>
          </a:p>
        </p:txBody>
      </p:sp>
      <p:sp>
        <p:nvSpPr>
          <p:cNvPr id="17" name="标题 1"/>
          <p:cNvSpPr txBox="1">
            <a:spLocks/>
          </p:cNvSpPr>
          <p:nvPr/>
        </p:nvSpPr>
        <p:spPr bwMode="auto">
          <a:xfrm>
            <a:off x="1251687" y="4549569"/>
            <a:ext cx="26681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Huawei Sans" panose="020C0503030203020204" pitchFamily="34" charset="0"/>
              </a:rPr>
              <a:t>Управление </a:t>
            </a:r>
            <a:r>
              <a:rPr lang="ru-RU" sz="1800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Huawei Sans" panose="020C0503030203020204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>ресурсами </a:t>
            </a:r>
            <a:r>
              <a:rPr lang="ru-RU" sz="1800" b="1" dirty="0">
                <a:solidFill>
                  <a:srgbClr val="000000"/>
                </a:solidFill>
                <a:latin typeface="Huawei Sans" panose="020C0503030203020204" pitchFamily="34" charset="0"/>
              </a:rPr>
              <a:t>хранения</a:t>
            </a:r>
          </a:p>
        </p:txBody>
      </p:sp>
      <p:sp>
        <p:nvSpPr>
          <p:cNvPr id="18" name="标题 1"/>
          <p:cNvSpPr txBox="1">
            <a:spLocks/>
          </p:cNvSpPr>
          <p:nvPr/>
        </p:nvSpPr>
        <p:spPr bwMode="auto">
          <a:xfrm>
            <a:off x="7297093" y="4522470"/>
            <a:ext cx="339261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font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Huawei Sans" panose="020C0503030203020204" pitchFamily="34" charset="0"/>
              </a:rPr>
              <a:t>Управление ресурсами </a:t>
            </a:r>
            <a:r>
              <a:rPr lang="ru-RU" sz="1800" b="1" dirty="0">
                <a:solidFill>
                  <a:srgbClr val="000000"/>
                </a:solidFill>
                <a:latin typeface="Huawei Sans" panose="020C0503030203020204" pitchFamily="34" charset="0"/>
              </a:rPr>
              <a:t>«чистых» серверов (без ОС)</a:t>
            </a:r>
          </a:p>
        </p:txBody>
      </p:sp>
      <p:sp>
        <p:nvSpPr>
          <p:cNvPr id="19" name="矩形 25"/>
          <p:cNvSpPr>
            <a:spLocks noChangeArrowheads="1"/>
          </p:cNvSpPr>
          <p:nvPr/>
        </p:nvSpPr>
        <p:spPr bwMode="auto">
          <a:xfrm>
            <a:off x="1888668" y="1982280"/>
            <a:ext cx="2982924" cy="94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68" tIns="22635" rIns="45268" bIns="22635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Автоматическое обнаружение</a:t>
            </a:r>
          </a:p>
          <a:p>
            <a:pPr algn="ctr" defTabSz="1219170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Мониторинг состояния</a:t>
            </a:r>
          </a:p>
          <a:p>
            <a:pPr algn="ctr" defTabSz="1219170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Расширение емкости одним нажатием кнопки</a:t>
            </a:r>
          </a:p>
          <a:p>
            <a:pPr algn="ctr" defTabSz="1219170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O&amp;M одним нажатием кнопки</a:t>
            </a:r>
          </a:p>
        </p:txBody>
      </p:sp>
      <p:sp>
        <p:nvSpPr>
          <p:cNvPr id="20" name="文本框 21"/>
          <p:cNvSpPr txBox="1">
            <a:spLocks noChangeArrowheads="1"/>
          </p:cNvSpPr>
          <p:nvPr/>
        </p:nvSpPr>
        <p:spPr bwMode="auto">
          <a:xfrm>
            <a:off x="8160073" y="2069174"/>
            <a:ext cx="3628732" cy="4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68" tIns="22635" rIns="45268" bIns="22635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Предоставление и управление ВМ</a:t>
            </a:r>
          </a:p>
          <a:p>
            <a:pPr algn="ctr" defTabSz="1219170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Мониторинг использования ресурсов</a:t>
            </a:r>
          </a:p>
        </p:txBody>
      </p:sp>
      <p:sp>
        <p:nvSpPr>
          <p:cNvPr id="21" name="矩形 30"/>
          <p:cNvSpPr>
            <a:spLocks noChangeArrowheads="1"/>
          </p:cNvSpPr>
          <p:nvPr/>
        </p:nvSpPr>
        <p:spPr bwMode="auto">
          <a:xfrm>
            <a:off x="2032883" y="5215851"/>
            <a:ext cx="4117745" cy="81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68" tIns="22635" rIns="45268" bIns="22635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fontAlgn="ctr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Мониторинг состояния пула хранения</a:t>
            </a:r>
          </a:p>
          <a:p>
            <a:pPr algn="ctr" defTabSz="1219170" fontAlgn="ctr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Мониторинг использования хранилища</a:t>
            </a:r>
          </a:p>
          <a:p>
            <a:pPr algn="ctr" defTabSz="1219170" fontAlgn="ctr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Управление устройствами с дисковыми томами</a:t>
            </a:r>
          </a:p>
        </p:txBody>
      </p:sp>
      <p:sp>
        <p:nvSpPr>
          <p:cNvPr id="22" name="矩形 32"/>
          <p:cNvSpPr>
            <a:spLocks noChangeArrowheads="1"/>
          </p:cNvSpPr>
          <p:nvPr/>
        </p:nvSpPr>
        <p:spPr bwMode="auto">
          <a:xfrm>
            <a:off x="7470772" y="5158212"/>
            <a:ext cx="4146977" cy="55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68" tIns="22635" rIns="45268" bIns="22635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fontAlgn="ctr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Мониторинг использования ресурсов</a:t>
            </a:r>
          </a:p>
          <a:p>
            <a:pPr algn="ctr" defTabSz="1219170" fontAlgn="ctr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Конфигурирование сети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477878" y="1963102"/>
            <a:ext cx="2586850" cy="2903421"/>
            <a:chOff x="4561049" y="2060007"/>
            <a:chExt cx="2665729" cy="3321582"/>
          </a:xfrm>
        </p:grpSpPr>
        <p:sp>
          <p:nvSpPr>
            <p:cNvPr id="24" name="AutoShape 110"/>
            <p:cNvSpPr>
              <a:spLocks noChangeArrowheads="1"/>
            </p:cNvSpPr>
            <p:nvPr/>
          </p:nvSpPr>
          <p:spPr bwMode="auto">
            <a:xfrm rot="2700000" flipH="1">
              <a:off x="4514163" y="2127681"/>
              <a:ext cx="818363" cy="683016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121897" tIns="60956" rIns="121897" bIns="60956" anchor="ctr">
              <a:noAutofit/>
            </a:bodyPr>
            <a:lstStyle/>
            <a:p>
              <a:pPr defTabSz="1219080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5" name="AutoShape 110"/>
            <p:cNvSpPr>
              <a:spLocks noChangeArrowheads="1"/>
            </p:cNvSpPr>
            <p:nvPr/>
          </p:nvSpPr>
          <p:spPr bwMode="auto">
            <a:xfrm rot="2700000">
              <a:off x="6338457" y="4579811"/>
              <a:ext cx="919199" cy="623717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121897" tIns="60956" rIns="121897" bIns="60956" anchor="ctr">
              <a:noAutofit/>
            </a:bodyPr>
            <a:lstStyle/>
            <a:p>
              <a:pPr defTabSz="1219080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6" name="AutoShape 110"/>
            <p:cNvSpPr>
              <a:spLocks noChangeArrowheads="1"/>
            </p:cNvSpPr>
            <p:nvPr/>
          </p:nvSpPr>
          <p:spPr bwMode="auto">
            <a:xfrm rot="8100000" flipH="1">
              <a:off x="6261024" y="2092505"/>
              <a:ext cx="919199" cy="750167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121897" tIns="60956" rIns="121897" bIns="60956" anchor="ctr">
              <a:noAutofit/>
            </a:bodyPr>
            <a:lstStyle/>
            <a:p>
              <a:pPr defTabSz="1219080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7" name="AutoShape 110"/>
            <p:cNvSpPr>
              <a:spLocks noChangeArrowheads="1"/>
            </p:cNvSpPr>
            <p:nvPr/>
          </p:nvSpPr>
          <p:spPr bwMode="auto">
            <a:xfrm rot="8100000">
              <a:off x="4561049" y="4538990"/>
              <a:ext cx="818363" cy="842599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121897" tIns="60956" rIns="121897" bIns="60956" anchor="ctr">
              <a:noAutofit/>
            </a:bodyPr>
            <a:lstStyle/>
            <a:p>
              <a:pPr defTabSz="1219080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grpSp>
          <p:nvGrpSpPr>
            <p:cNvPr id="28" name="Group 16"/>
            <p:cNvGrpSpPr>
              <a:grpSpLocks/>
            </p:cNvGrpSpPr>
            <p:nvPr/>
          </p:nvGrpSpPr>
          <p:grpSpPr bwMode="auto">
            <a:xfrm>
              <a:off x="4818210" y="2644218"/>
              <a:ext cx="2122629" cy="2270591"/>
              <a:chOff x="2895599" y="838200"/>
              <a:chExt cx="3657600" cy="3657600"/>
            </a:xfrm>
          </p:grpSpPr>
          <p:sp>
            <p:nvSpPr>
              <p:cNvPr id="31" name="Oval 115"/>
              <p:cNvSpPr/>
              <p:nvPr/>
            </p:nvSpPr>
            <p:spPr>
              <a:xfrm>
                <a:off x="2895599" y="838200"/>
                <a:ext cx="3657600" cy="36576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EAFFE">
                      <a:alpha val="40000"/>
                    </a:srgbClr>
                  </a:gs>
                  <a:gs pos="56000">
                    <a:srgbClr val="298FFF">
                      <a:alpha val="40000"/>
                    </a:srgbClr>
                  </a:gs>
                </a:gsLst>
                <a:lin ang="5400000" scaled="1"/>
                <a:tileRect/>
              </a:gradFill>
              <a:ln w="38100" cap="rnd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>
                    <a:alpha val="50000"/>
                  </a:srgbClr>
                </a:outerShdw>
              </a:effectLst>
            </p:spPr>
            <p:txBody>
              <a:bodyPr anchor="ctr">
                <a:noAutofit/>
              </a:bodyPr>
              <a:lstStyle/>
              <a:p>
                <a:pPr algn="ctr" defTabSz="121908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32" name="Oval 116"/>
              <p:cNvSpPr/>
              <p:nvPr/>
            </p:nvSpPr>
            <p:spPr>
              <a:xfrm rot="5400000">
                <a:off x="2984500" y="876300"/>
                <a:ext cx="3467099" cy="34671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39000">
                    <a:srgbClr val="4A66AC">
                      <a:tint val="44500"/>
                      <a:satMod val="160000"/>
                      <a:alpha val="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>
                <a:noAutofit/>
              </a:bodyPr>
              <a:lstStyle/>
              <a:p>
                <a:pPr algn="ctr" defTabSz="121908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 Light" panose="020C0303030203020204" pitchFamily="34" charset="0"/>
                </a:endParaRPr>
              </a:p>
            </p:txBody>
          </p:sp>
        </p:grpSp>
        <p:sp>
          <p:nvSpPr>
            <p:cNvPr id="29" name="Oval 112"/>
            <p:cNvSpPr/>
            <p:nvPr/>
          </p:nvSpPr>
          <p:spPr bwMode="auto">
            <a:xfrm>
              <a:off x="4929030" y="2770361"/>
              <a:ext cx="1898148" cy="2030461"/>
            </a:xfrm>
            <a:prstGeom prst="ellipse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  <a:effectLst>
              <a:outerShdw blurRad="25400" dist="12700" dir="5400000" algn="tl" rotWithShape="0">
                <a:prstClr val="black">
                  <a:alpha val="20000"/>
                </a:prstClr>
              </a:outerShdw>
            </a:effectLst>
          </p:spPr>
          <p:txBody>
            <a:bodyPr lIns="24383" tIns="24383" rIns="24383" bIns="24383" anchor="ctr" anchorCtr="1">
              <a:noAutofit/>
            </a:bodyPr>
            <a:lstStyle/>
            <a:p>
              <a:pPr algn="ctr" defTabSz="1219080" fontAlgn="ctr">
                <a:lnSpc>
                  <a:spcPct val="85000"/>
                </a:lnSpc>
                <a:spcBef>
                  <a:spcPts val="27"/>
                </a:spcBef>
                <a:spcAft>
                  <a:spcPct val="0"/>
                </a:spcAft>
                <a:defRPr/>
              </a:pPr>
              <a:endParaRPr lang="en-US" sz="2133" kern="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0" name="TextBox 117"/>
            <p:cNvSpPr txBox="1">
              <a:spLocks noChangeArrowheads="1"/>
            </p:cNvSpPr>
            <p:nvPr/>
          </p:nvSpPr>
          <p:spPr bwMode="auto">
            <a:xfrm>
              <a:off x="4585931" y="3271697"/>
              <a:ext cx="2640847" cy="112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897" tIns="60956" rIns="121897" bIns="60956">
              <a:noAutofit/>
            </a:bodyPr>
            <a:lstStyle/>
            <a:p>
              <a:pPr algn="ctr" defTabSz="121908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srgbClr val="FFFFFF"/>
                  </a:solidFill>
                  <a:latin typeface="Huawei Sans" panose="020C0503030203020204" pitchFamily="34" charset="0"/>
                </a:rPr>
                <a:t>Унифицированное управление </a:t>
              </a:r>
              <a:r>
                <a:rPr lang="ru-RU" sz="1600" dirty="0" err="1">
                  <a:solidFill>
                    <a:srgbClr val="FFFFFF"/>
                  </a:solidFill>
                  <a:latin typeface="Huawei Sans" panose="020C0503030203020204" pitchFamily="34" charset="0"/>
                </a:rPr>
                <a:t>FusionCube</a:t>
              </a:r>
              <a:r>
                <a:rPr lang="ru-RU" sz="1600" dirty="0">
                  <a:solidFill>
                    <a:srgbClr val="FFFFFF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600" dirty="0" err="1">
                  <a:solidFill>
                    <a:srgbClr val="FFFFFF"/>
                  </a:solidFill>
                  <a:latin typeface="Huawei Sans" panose="020C0503030203020204" pitchFamily="34" charset="0"/>
                </a:rPr>
                <a:t>Center</a:t>
              </a:r>
              <a:endParaRPr lang="ru-RU" sz="1600" dirty="0">
                <a:solidFill>
                  <a:srgbClr val="FFFFFF"/>
                </a:solidFill>
                <a:latin typeface="Huawei Sans" panose="020C0503030203020204" pitchFamily="34" charset="0"/>
              </a:endParaRPr>
            </a:p>
            <a:p>
              <a:pPr algn="ctr" defTabSz="1219080" font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FFFFFF"/>
                </a:solidFill>
                <a:latin typeface="Huawei Sans" panose="020C0503030203020204" pitchFamily="34" charset="0"/>
              </a:endParaRPr>
            </a:p>
          </p:txBody>
        </p:sp>
      </p:grpSp>
      <p:pic>
        <p:nvPicPr>
          <p:cNvPr id="33" name="Picture 1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7196" y="2573355"/>
            <a:ext cx="613295" cy="14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200"/>
          <p:cNvSpPr txBox="1"/>
          <p:nvPr/>
        </p:nvSpPr>
        <p:spPr>
          <a:xfrm>
            <a:off x="1285650" y="2208967"/>
            <a:ext cx="784879" cy="338578"/>
          </a:xfrm>
          <a:prstGeom prst="rect">
            <a:avLst/>
          </a:prstGeom>
          <a:noFill/>
        </p:spPr>
        <p:txBody>
          <a:bodyPr wrap="none" lIns="121944" tIns="60972" rIns="121944" bIns="60972" rtlCol="0">
            <a:noAutofit/>
          </a:bodyPr>
          <a:lstStyle/>
          <a:p>
            <a:pPr defTabSz="121908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>
                <a:solidFill>
                  <a:srgbClr val="000000"/>
                </a:solidFill>
                <a:latin typeface="Huawei Sans" panose="020C0503030203020204" pitchFamily="34" charset="0"/>
              </a:rPr>
              <a:t>Сервер</a:t>
            </a:r>
          </a:p>
        </p:txBody>
      </p:sp>
      <p:sp>
        <p:nvSpPr>
          <p:cNvPr id="35" name="TextBox 201"/>
          <p:cNvSpPr txBox="1"/>
          <p:nvPr/>
        </p:nvSpPr>
        <p:spPr>
          <a:xfrm>
            <a:off x="944136" y="2731470"/>
            <a:ext cx="784879" cy="338578"/>
          </a:xfrm>
          <a:prstGeom prst="rect">
            <a:avLst/>
          </a:prstGeom>
          <a:noFill/>
        </p:spPr>
        <p:txBody>
          <a:bodyPr wrap="none" lIns="121944" tIns="60972" rIns="121944" bIns="60972" rtlCol="0">
            <a:noAutofit/>
          </a:bodyPr>
          <a:lstStyle/>
          <a:p>
            <a:pPr defTabSz="121908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Коммутатор</a:t>
            </a:r>
          </a:p>
        </p:txBody>
      </p:sp>
      <p:pic>
        <p:nvPicPr>
          <p:cNvPr id="36" name="Picture 3" descr="D:\PPT素材\服务器图片\X6800\4u4_GPU_lookingDown 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196" y="1901828"/>
            <a:ext cx="647263" cy="422017"/>
          </a:xfrm>
          <a:prstGeom prst="rect">
            <a:avLst/>
          </a:prstGeom>
          <a:noFill/>
        </p:spPr>
      </p:pic>
      <p:grpSp>
        <p:nvGrpSpPr>
          <p:cNvPr id="37" name="组合 109"/>
          <p:cNvGrpSpPr/>
          <p:nvPr/>
        </p:nvGrpSpPr>
        <p:grpSpPr>
          <a:xfrm>
            <a:off x="1270079" y="5149352"/>
            <a:ext cx="728029" cy="377556"/>
            <a:chOff x="1897883" y="4935533"/>
            <a:chExt cx="838272" cy="400459"/>
          </a:xfrm>
        </p:grpSpPr>
        <p:pic>
          <p:nvPicPr>
            <p:cNvPr id="38" name="Picture 464" descr="图片15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9" y="4937508"/>
              <a:ext cx="218586" cy="390559"/>
            </a:xfrm>
            <a:prstGeom prst="rect">
              <a:avLst/>
            </a:prstGeom>
            <a:noFill/>
          </p:spPr>
        </p:pic>
        <p:pic>
          <p:nvPicPr>
            <p:cNvPr id="39" name="Picture 464" descr="图片15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727" y="4935533"/>
              <a:ext cx="218587" cy="390559"/>
            </a:xfrm>
            <a:prstGeom prst="rect">
              <a:avLst/>
            </a:prstGeom>
            <a:noFill/>
          </p:spPr>
        </p:pic>
        <p:pic>
          <p:nvPicPr>
            <p:cNvPr id="40" name="Picture 464" descr="图片15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883" y="4945433"/>
              <a:ext cx="218587" cy="390559"/>
            </a:xfrm>
            <a:prstGeom prst="rect">
              <a:avLst/>
            </a:prstGeom>
            <a:noFill/>
          </p:spPr>
        </p:pic>
      </p:grpSp>
      <p:sp>
        <p:nvSpPr>
          <p:cNvPr id="41" name="TextBox 193"/>
          <p:cNvSpPr txBox="1"/>
          <p:nvPr/>
        </p:nvSpPr>
        <p:spPr>
          <a:xfrm>
            <a:off x="367990" y="5541070"/>
            <a:ext cx="1836387" cy="328256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noAutofit/>
          </a:bodyPr>
          <a:lstStyle/>
          <a:p>
            <a:pPr algn="ctr" defTabSz="121917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33" dirty="0">
                <a:solidFill>
                  <a:srgbClr val="000000"/>
                </a:solidFill>
                <a:latin typeface="Huawei Sans" panose="020C0503030203020204" pitchFamily="34" charset="0"/>
              </a:rPr>
              <a:t>Распределенное блочное </a:t>
            </a:r>
            <a:r>
              <a:rPr lang="ru-RU" sz="1333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>хранилище</a:t>
            </a:r>
            <a:endParaRPr lang="ru-RU" sz="1333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9175" y="2129468"/>
            <a:ext cx="1162484" cy="30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8" descr="图片242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0909" y="5169768"/>
            <a:ext cx="189296" cy="55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8" descr="图片242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1640" y="5169768"/>
            <a:ext cx="186987" cy="55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8" descr="图片242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0772" y="5169768"/>
            <a:ext cx="186988" cy="55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2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Система хранения данных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55387" y="1329331"/>
            <a:ext cx="8172908" cy="4464236"/>
            <a:chOff x="1612494" y="1520825"/>
            <a:chExt cx="5868987" cy="3348038"/>
          </a:xfrm>
        </p:grpSpPr>
        <p:sp>
          <p:nvSpPr>
            <p:cNvPr id="4" name="下箭头 137"/>
            <p:cNvSpPr>
              <a:spLocks noChangeArrowheads="1"/>
            </p:cNvSpPr>
            <p:nvPr/>
          </p:nvSpPr>
          <p:spPr bwMode="auto">
            <a:xfrm rot="10800000">
              <a:off x="2411661" y="2928179"/>
              <a:ext cx="282575" cy="341584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" name="下箭头 129"/>
            <p:cNvSpPr>
              <a:spLocks noChangeArrowheads="1"/>
            </p:cNvSpPr>
            <p:nvPr/>
          </p:nvSpPr>
          <p:spPr bwMode="auto">
            <a:xfrm>
              <a:off x="2396332" y="3643590"/>
              <a:ext cx="293687" cy="372711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" name="矩形 91"/>
            <p:cNvSpPr>
              <a:spLocks noChangeArrowheads="1"/>
            </p:cNvSpPr>
            <p:nvPr/>
          </p:nvSpPr>
          <p:spPr bwMode="auto">
            <a:xfrm>
              <a:off x="1738313" y="1878012"/>
              <a:ext cx="1632292" cy="2990851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7" name="矩形 92"/>
            <p:cNvSpPr>
              <a:spLocks noChangeArrowheads="1"/>
            </p:cNvSpPr>
            <p:nvPr/>
          </p:nvSpPr>
          <p:spPr bwMode="auto">
            <a:xfrm>
              <a:off x="3629026" y="1878012"/>
              <a:ext cx="1609726" cy="2990851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8" name="矩形 93"/>
            <p:cNvSpPr>
              <a:spLocks noChangeArrowheads="1"/>
            </p:cNvSpPr>
            <p:nvPr/>
          </p:nvSpPr>
          <p:spPr bwMode="auto">
            <a:xfrm>
              <a:off x="5713413" y="1878012"/>
              <a:ext cx="1606550" cy="2990851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9" name="圆角矩形 94"/>
            <p:cNvSpPr>
              <a:spLocks noChangeArrowheads="1"/>
            </p:cNvSpPr>
            <p:nvPr/>
          </p:nvSpPr>
          <p:spPr bwMode="auto">
            <a:xfrm>
              <a:off x="1612494" y="3321863"/>
              <a:ext cx="5868987" cy="27066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Huawei Sans" panose="020C0503030203020204" pitchFamily="34" charset="0"/>
                </a:rPr>
                <a:t>Пул ресурсов распределенного </a:t>
              </a:r>
              <a:r>
                <a:rPr lang="ru-RU" sz="1600" b="1" dirty="0" smtClean="0">
                  <a:latin typeface="Huawei Sans" panose="020C0503030203020204" pitchFamily="34" charset="0"/>
                </a:rPr>
                <a:t>хранения</a:t>
              </a:r>
              <a:endParaRPr lang="ru-RU" sz="1600" b="1" dirty="0">
                <a:latin typeface="Huawei Sans" panose="020C0503030203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1937792" y="1520825"/>
              <a:ext cx="1230313" cy="245123"/>
            </a:xfrm>
            <a:prstGeom prst="roundRect">
              <a:avLst/>
            </a:prstGeom>
            <a:solidFill>
              <a:srgbClr val="000000">
                <a:lumMod val="65000"/>
                <a:lumOff val="3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solidFill>
                    <a:srgbClr val="FFFFFF"/>
                  </a:solidFill>
                  <a:latin typeface="Huawei Sans" panose="020C0503030203020204" pitchFamily="34" charset="0"/>
                </a:rPr>
                <a:t>Узел 1</a:t>
              </a: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3819526" y="1520825"/>
              <a:ext cx="1230313" cy="245123"/>
            </a:xfrm>
            <a:prstGeom prst="roundRect">
              <a:avLst/>
            </a:prstGeom>
            <a:solidFill>
              <a:srgbClr val="000000">
                <a:lumMod val="65000"/>
                <a:lumOff val="3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solidFill>
                    <a:srgbClr val="FFFFFF"/>
                  </a:solidFill>
                  <a:latin typeface="Huawei Sans" panose="020C0503030203020204" pitchFamily="34" charset="0"/>
                </a:rPr>
                <a:t>Узел 2</a:t>
              </a: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5903913" y="1520825"/>
              <a:ext cx="1228724" cy="245123"/>
            </a:xfrm>
            <a:prstGeom prst="roundRect">
              <a:avLst/>
            </a:prstGeom>
            <a:solidFill>
              <a:srgbClr val="000000">
                <a:lumMod val="65000"/>
                <a:lumOff val="3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solidFill>
                    <a:srgbClr val="FFFFFF"/>
                  </a:solidFill>
                  <a:latin typeface="Huawei Sans" panose="020C0503030203020204" pitchFamily="34" charset="0"/>
                </a:rPr>
                <a:t>Узел N</a:t>
              </a:r>
            </a:p>
          </p:txBody>
        </p:sp>
        <p:sp>
          <p:nvSpPr>
            <p:cNvPr id="13" name="圆柱形 12"/>
            <p:cNvSpPr/>
            <p:nvPr/>
          </p:nvSpPr>
          <p:spPr bwMode="auto">
            <a:xfrm>
              <a:off x="2543969" y="4108177"/>
              <a:ext cx="661988" cy="215899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4" name="圆柱形 13"/>
            <p:cNvSpPr/>
            <p:nvPr/>
          </p:nvSpPr>
          <p:spPr bwMode="auto">
            <a:xfrm>
              <a:off x="2637632" y="4324078"/>
              <a:ext cx="663575" cy="212726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HDD</a:t>
              </a:r>
            </a:p>
          </p:txBody>
        </p:sp>
        <p:sp>
          <p:nvSpPr>
            <p:cNvPr id="15" name="圆柱形 14"/>
            <p:cNvSpPr/>
            <p:nvPr/>
          </p:nvSpPr>
          <p:spPr bwMode="auto">
            <a:xfrm>
              <a:off x="2543969" y="4536802"/>
              <a:ext cx="661988" cy="215899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6" name="圆柱形 118"/>
            <p:cNvSpPr>
              <a:spLocks noChangeArrowheads="1"/>
            </p:cNvSpPr>
            <p:nvPr/>
          </p:nvSpPr>
          <p:spPr bwMode="auto">
            <a:xfrm>
              <a:off x="1880394" y="4324078"/>
              <a:ext cx="473075" cy="212726"/>
            </a:xfrm>
            <a:prstGeom prst="can">
              <a:avLst>
                <a:gd name="adj" fmla="val 25000"/>
              </a:avLst>
            </a:prstGeom>
            <a:solidFill>
              <a:srgbClr val="66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SSD</a:t>
              </a:r>
            </a:p>
          </p:txBody>
        </p:sp>
        <p:sp>
          <p:nvSpPr>
            <p:cNvPr id="17" name="圆柱形 130"/>
            <p:cNvSpPr>
              <a:spLocks noChangeArrowheads="1"/>
            </p:cNvSpPr>
            <p:nvPr/>
          </p:nvSpPr>
          <p:spPr bwMode="auto">
            <a:xfrm>
              <a:off x="2684463" y="2723639"/>
              <a:ext cx="473075" cy="212726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8" name="圆柱形 131"/>
            <p:cNvSpPr>
              <a:spLocks noChangeArrowheads="1"/>
            </p:cNvSpPr>
            <p:nvPr/>
          </p:nvSpPr>
          <p:spPr bwMode="auto">
            <a:xfrm>
              <a:off x="1927224" y="2723639"/>
              <a:ext cx="474664" cy="212726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19" name="TextBox 105"/>
            <p:cNvSpPr txBox="1">
              <a:spLocks noChangeArrowheads="1"/>
            </p:cNvSpPr>
            <p:nvPr/>
          </p:nvSpPr>
          <p:spPr bwMode="auto">
            <a:xfrm>
              <a:off x="5350462" y="2590891"/>
              <a:ext cx="215490" cy="230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fontAlgn="ctr">
                <a:defRPr/>
              </a:pPr>
              <a:r>
                <a:rPr lang="ru-RU" sz="1400" b="1">
                  <a:solidFill>
                    <a:srgbClr val="000000"/>
                  </a:solidFill>
                  <a:latin typeface="Huawei Sans" panose="020C0503030203020204" pitchFamily="34" charset="0"/>
                </a:rPr>
                <a:t>...</a:t>
              </a:r>
            </a:p>
          </p:txBody>
        </p:sp>
        <p:sp>
          <p:nvSpPr>
            <p:cNvPr id="20" name="圆角矩形 106"/>
            <p:cNvSpPr>
              <a:spLocks noChangeArrowheads="1"/>
            </p:cNvSpPr>
            <p:nvPr/>
          </p:nvSpPr>
          <p:spPr bwMode="auto">
            <a:xfrm>
              <a:off x="2677526" y="2097608"/>
              <a:ext cx="486948" cy="245123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50195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1" name="圆角矩形 106"/>
            <p:cNvSpPr>
              <a:spLocks noChangeArrowheads="1"/>
            </p:cNvSpPr>
            <p:nvPr/>
          </p:nvSpPr>
          <p:spPr bwMode="auto">
            <a:xfrm>
              <a:off x="1937792" y="2097608"/>
              <a:ext cx="486948" cy="245123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50195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2" name="下箭头 137"/>
            <p:cNvSpPr>
              <a:spLocks noChangeArrowheads="1"/>
            </p:cNvSpPr>
            <p:nvPr/>
          </p:nvSpPr>
          <p:spPr bwMode="auto">
            <a:xfrm rot="10800000">
              <a:off x="4283545" y="2928179"/>
              <a:ext cx="282575" cy="341584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3" name="下箭头 129"/>
            <p:cNvSpPr>
              <a:spLocks noChangeArrowheads="1"/>
            </p:cNvSpPr>
            <p:nvPr/>
          </p:nvSpPr>
          <p:spPr bwMode="auto">
            <a:xfrm>
              <a:off x="4268216" y="3643590"/>
              <a:ext cx="293687" cy="372711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4" name="圆柱形 23"/>
            <p:cNvSpPr/>
            <p:nvPr/>
          </p:nvSpPr>
          <p:spPr bwMode="auto">
            <a:xfrm>
              <a:off x="4415853" y="4108177"/>
              <a:ext cx="661988" cy="215899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5" name="圆柱形 24"/>
            <p:cNvSpPr/>
            <p:nvPr/>
          </p:nvSpPr>
          <p:spPr bwMode="auto">
            <a:xfrm>
              <a:off x="4509516" y="4324078"/>
              <a:ext cx="663575" cy="212726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HDD</a:t>
              </a:r>
            </a:p>
          </p:txBody>
        </p:sp>
        <p:sp>
          <p:nvSpPr>
            <p:cNvPr id="26" name="圆柱形 25"/>
            <p:cNvSpPr/>
            <p:nvPr/>
          </p:nvSpPr>
          <p:spPr bwMode="auto">
            <a:xfrm>
              <a:off x="4415853" y="4536802"/>
              <a:ext cx="661988" cy="215899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7" name="圆柱形 118"/>
            <p:cNvSpPr>
              <a:spLocks noChangeArrowheads="1"/>
            </p:cNvSpPr>
            <p:nvPr/>
          </p:nvSpPr>
          <p:spPr bwMode="auto">
            <a:xfrm>
              <a:off x="3752278" y="4324078"/>
              <a:ext cx="473075" cy="212726"/>
            </a:xfrm>
            <a:prstGeom prst="can">
              <a:avLst>
                <a:gd name="adj" fmla="val 25000"/>
              </a:avLst>
            </a:prstGeom>
            <a:solidFill>
              <a:srgbClr val="66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SSD</a:t>
              </a:r>
            </a:p>
          </p:txBody>
        </p:sp>
        <p:sp>
          <p:nvSpPr>
            <p:cNvPr id="28" name="圆柱形 130"/>
            <p:cNvSpPr>
              <a:spLocks noChangeArrowheads="1"/>
            </p:cNvSpPr>
            <p:nvPr/>
          </p:nvSpPr>
          <p:spPr bwMode="auto">
            <a:xfrm>
              <a:off x="4556347" y="2723639"/>
              <a:ext cx="473075" cy="212726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9" name="圆柱形 131"/>
            <p:cNvSpPr>
              <a:spLocks noChangeArrowheads="1"/>
            </p:cNvSpPr>
            <p:nvPr/>
          </p:nvSpPr>
          <p:spPr bwMode="auto">
            <a:xfrm>
              <a:off x="3799108" y="2723639"/>
              <a:ext cx="474664" cy="212726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0" name="圆角矩形 106"/>
            <p:cNvSpPr>
              <a:spLocks noChangeArrowheads="1"/>
            </p:cNvSpPr>
            <p:nvPr/>
          </p:nvSpPr>
          <p:spPr bwMode="auto">
            <a:xfrm>
              <a:off x="4549410" y="2097608"/>
              <a:ext cx="486948" cy="245123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50195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31" name="圆角矩形 106"/>
            <p:cNvSpPr>
              <a:spLocks noChangeArrowheads="1"/>
            </p:cNvSpPr>
            <p:nvPr/>
          </p:nvSpPr>
          <p:spPr bwMode="auto">
            <a:xfrm>
              <a:off x="3809676" y="2097608"/>
              <a:ext cx="486948" cy="245123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50195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32" name="下箭头 137"/>
            <p:cNvSpPr>
              <a:spLocks noChangeArrowheads="1"/>
            </p:cNvSpPr>
            <p:nvPr/>
          </p:nvSpPr>
          <p:spPr bwMode="auto">
            <a:xfrm rot="10800000">
              <a:off x="6364800" y="2928179"/>
              <a:ext cx="282575" cy="341584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3" name="下箭头 129"/>
            <p:cNvSpPr>
              <a:spLocks noChangeArrowheads="1"/>
            </p:cNvSpPr>
            <p:nvPr/>
          </p:nvSpPr>
          <p:spPr bwMode="auto">
            <a:xfrm>
              <a:off x="6349470" y="3643590"/>
              <a:ext cx="293687" cy="372711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4" name="圆柱形 33"/>
            <p:cNvSpPr/>
            <p:nvPr/>
          </p:nvSpPr>
          <p:spPr bwMode="auto">
            <a:xfrm>
              <a:off x="6497108" y="4108177"/>
              <a:ext cx="661988" cy="215899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5" name="圆柱形 34"/>
            <p:cNvSpPr/>
            <p:nvPr/>
          </p:nvSpPr>
          <p:spPr bwMode="auto">
            <a:xfrm>
              <a:off x="6590771" y="4324078"/>
              <a:ext cx="663575" cy="212726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HDD</a:t>
              </a:r>
            </a:p>
          </p:txBody>
        </p:sp>
        <p:sp>
          <p:nvSpPr>
            <p:cNvPr id="36" name="圆柱形 35"/>
            <p:cNvSpPr/>
            <p:nvPr/>
          </p:nvSpPr>
          <p:spPr bwMode="auto">
            <a:xfrm>
              <a:off x="6497108" y="4536802"/>
              <a:ext cx="661988" cy="215899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7" name="圆柱形 118"/>
            <p:cNvSpPr>
              <a:spLocks noChangeArrowheads="1"/>
            </p:cNvSpPr>
            <p:nvPr/>
          </p:nvSpPr>
          <p:spPr bwMode="auto">
            <a:xfrm>
              <a:off x="5833532" y="4324078"/>
              <a:ext cx="473075" cy="212726"/>
            </a:xfrm>
            <a:prstGeom prst="can">
              <a:avLst>
                <a:gd name="adj" fmla="val 25000"/>
              </a:avLst>
            </a:prstGeom>
            <a:solidFill>
              <a:srgbClr val="66CC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SSD</a:t>
              </a:r>
            </a:p>
          </p:txBody>
        </p:sp>
        <p:sp>
          <p:nvSpPr>
            <p:cNvPr id="38" name="圆柱形 130"/>
            <p:cNvSpPr>
              <a:spLocks noChangeArrowheads="1"/>
            </p:cNvSpPr>
            <p:nvPr/>
          </p:nvSpPr>
          <p:spPr bwMode="auto">
            <a:xfrm>
              <a:off x="6637602" y="2723639"/>
              <a:ext cx="473075" cy="212726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9" name="圆柱形 131"/>
            <p:cNvSpPr>
              <a:spLocks noChangeArrowheads="1"/>
            </p:cNvSpPr>
            <p:nvPr/>
          </p:nvSpPr>
          <p:spPr bwMode="auto">
            <a:xfrm>
              <a:off x="5880363" y="2723639"/>
              <a:ext cx="474664" cy="212726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9200" tIns="39600" rIns="79200" bIns="39600">
              <a:noAutofit/>
            </a:bodyPr>
            <a:lstStyle/>
            <a:p>
              <a:pPr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40" name="圆角矩形 106"/>
            <p:cNvSpPr>
              <a:spLocks noChangeArrowheads="1"/>
            </p:cNvSpPr>
            <p:nvPr/>
          </p:nvSpPr>
          <p:spPr bwMode="auto">
            <a:xfrm>
              <a:off x="6630664" y="2097608"/>
              <a:ext cx="486948" cy="245123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50195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41" name="圆角矩形 106"/>
            <p:cNvSpPr>
              <a:spLocks noChangeArrowheads="1"/>
            </p:cNvSpPr>
            <p:nvPr/>
          </p:nvSpPr>
          <p:spPr bwMode="auto">
            <a:xfrm>
              <a:off x="5890931" y="2097608"/>
              <a:ext cx="486948" cy="245123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50195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/>
            <a:p>
              <a:pPr algn="ctr" defTabSz="801688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Huawei Sans" panose="020C0503030203020204" pitchFamily="34" charset="0"/>
                </a:rPr>
                <a:t>ВМ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Архитектура программного обеспечения</a:t>
            </a:r>
          </a:p>
        </p:txBody>
      </p:sp>
      <p:sp>
        <p:nvSpPr>
          <p:cNvPr id="3" name="TextBox 68"/>
          <p:cNvSpPr txBox="1"/>
          <p:nvPr/>
        </p:nvSpPr>
        <p:spPr>
          <a:xfrm>
            <a:off x="6779533" y="1996464"/>
            <a:ext cx="2553742" cy="571273"/>
          </a:xfrm>
          <a:prstGeom prst="rect">
            <a:avLst/>
          </a:prstGeom>
          <a:solidFill>
            <a:srgbClr val="9999FF"/>
          </a:solidFill>
        </p:spPr>
        <p:txBody>
          <a:bodyPr wrap="square" lIns="0" tIns="0" rIns="0" bIns="0" rtlCol="0" anchor="ctr">
            <a:noAutofit/>
          </a:bodyPr>
          <a:lstStyle/>
          <a:p>
            <a:pPr defTabSz="1218834" fontAlgn="ctr"/>
            <a:endParaRPr lang="en-US" altLang="zh-CN" sz="1200" b="1" dirty="0">
              <a:solidFill>
                <a:schemeClr val="bg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 Light" panose="020C0303030203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80178" y="2599432"/>
            <a:ext cx="2553096" cy="509899"/>
          </a:xfrm>
          <a:prstGeom prst="rect">
            <a:avLst/>
          </a:prstGeom>
          <a:solidFill>
            <a:srgbClr val="92D050"/>
          </a:solidFill>
        </p:spPr>
        <p:txBody>
          <a:bodyPr wrap="square" lIns="35981" tIns="0" rIns="35981" bIns="0" anchor="ctr" anchorCtr="0">
            <a:noAutofit/>
          </a:bodyPr>
          <a:lstStyle/>
          <a:p>
            <a:pPr algn="ctr" defTabSz="1218834" fontAlgn="ctr">
              <a:lnSpc>
                <a:spcPct val="130000"/>
              </a:lnSpc>
            </a:pPr>
            <a:endParaRPr lang="en-US" altLang="zh-CN" sz="1200" b="1" dirty="0">
              <a:solidFill>
                <a:schemeClr val="bg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 Light" panose="020C0303030203020204" pitchFamily="34" charset="0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9433548" y="1990838"/>
            <a:ext cx="1760127" cy="3747739"/>
          </a:xfrm>
          <a:prstGeom prst="rect">
            <a:avLst/>
          </a:prstGeom>
          <a:solidFill>
            <a:srgbClr val="4391C6"/>
          </a:solidFill>
          <a:ln w="12700">
            <a:miter lim="400000"/>
          </a:ln>
        </p:spPr>
        <p:txBody>
          <a:bodyPr lIns="45706" rIns="45706" anchor="ctr">
            <a:noAutofit/>
          </a:bodyPr>
          <a:lstStyle/>
          <a:p>
            <a:pPr algn="ctr" defTabSz="914309" font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 lang="en-US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 Light" panose="020C0303030203020204" pitchFamily="34" charset="0"/>
            </a:endParaRPr>
          </a:p>
        </p:txBody>
      </p:sp>
      <p:sp>
        <p:nvSpPr>
          <p:cNvPr id="6" name="Rectangle"/>
          <p:cNvSpPr/>
          <p:nvPr/>
        </p:nvSpPr>
        <p:spPr>
          <a:xfrm>
            <a:off x="2924563" y="1990838"/>
            <a:ext cx="3774696" cy="1118493"/>
          </a:xfrm>
          <a:prstGeom prst="rect">
            <a:avLst/>
          </a:prstGeom>
          <a:solidFill>
            <a:srgbClr val="FF9900"/>
          </a:solidFill>
          <a:ln w="12700">
            <a:miter lim="400000"/>
          </a:ln>
        </p:spPr>
        <p:txBody>
          <a:bodyPr lIns="45706" rIns="45706" anchor="ctr">
            <a:noAutofit/>
          </a:bodyPr>
          <a:lstStyle/>
          <a:p>
            <a:pPr algn="ctr" defTabSz="914309" fontAlgn="ctr">
              <a:lnSpc>
                <a:spcPct val="120000"/>
              </a:lnSpc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微软雅黑"/>
                <a:cs typeface="微软雅黑"/>
                <a:sym typeface="微软雅黑"/>
              </a:defRPr>
            </a:pPr>
            <a:endParaRPr lang="en-US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 Light" panose="020C0303030203020204" pitchFamily="34" charset="0"/>
            </a:endParaRPr>
          </a:p>
        </p:txBody>
      </p:sp>
      <p:sp>
        <p:nvSpPr>
          <p:cNvPr id="7" name="Rectangle"/>
          <p:cNvSpPr/>
          <p:nvPr/>
        </p:nvSpPr>
        <p:spPr>
          <a:xfrm>
            <a:off x="1428256" y="1990838"/>
            <a:ext cx="1394913" cy="378122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45706" rIns="45706" anchor="ctr">
            <a:noAutofit/>
          </a:bodyPr>
          <a:lstStyle/>
          <a:p>
            <a:pPr algn="ctr" defTabSz="914309" fontAlgn="ctr">
              <a:defRPr sz="1600">
                <a:solidFill>
                  <a:schemeClr val="accent3">
                    <a:lumOff val="44000"/>
                  </a:schemeClr>
                </a:solidFill>
                <a:latin typeface="Arial"/>
                <a:ea typeface="Arial Narrow"/>
                <a:cs typeface="Arial Narrow"/>
                <a:sym typeface="Arial Narrow"/>
              </a:defRPr>
            </a:pPr>
            <a:endParaRPr lang="en-US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 Light" panose="020C0303030203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563" y="4725986"/>
            <a:ext cx="6408711" cy="10460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 fontAlgn="ctr"/>
            <a:r>
              <a:rPr lang="ru-RU" sz="1200">
                <a:solidFill>
                  <a:schemeClr val="bg1"/>
                </a:solidFill>
                <a:latin typeface="Huawei Sans" panose="020C0503030203020204" pitchFamily="34" charset="0"/>
              </a:rPr>
              <a:t>Серверное оборудование Huawei</a:t>
            </a:r>
          </a:p>
        </p:txBody>
      </p:sp>
      <p:sp>
        <p:nvSpPr>
          <p:cNvPr id="9" name="Rectangle"/>
          <p:cNvSpPr/>
          <p:nvPr/>
        </p:nvSpPr>
        <p:spPr>
          <a:xfrm>
            <a:off x="2931634" y="3183802"/>
            <a:ext cx="6401640" cy="1467713"/>
          </a:xfrm>
          <a:prstGeom prst="rect">
            <a:avLst/>
          </a:prstGeom>
          <a:solidFill>
            <a:srgbClr val="00CC99"/>
          </a:solidFill>
          <a:ln w="9525" cap="flat">
            <a:solidFill>
              <a:srgbClr val="46AAC4"/>
            </a:solidFill>
            <a:prstDash val="solid"/>
            <a:round/>
          </a:ln>
          <a:effectLst/>
        </p:spPr>
        <p:txBody>
          <a:bodyPr wrap="square" lIns="45706" tIns="45706" rIns="45706" bIns="45706" numCol="1" anchor="t">
            <a:noAutofit/>
          </a:bodyPr>
          <a:lstStyle/>
          <a:p>
            <a:pPr algn="ctr" defTabSz="914126" fontAlgn="ctr"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微软雅黑"/>
                <a:cs typeface="微软雅黑"/>
                <a:sym typeface="微软雅黑"/>
              </a:defRPr>
            </a:pPr>
            <a:r>
              <a:rPr lang="ru-RU" sz="1200">
                <a:latin typeface="Huawei Sans" panose="020C0503030203020204" pitchFamily="34" charset="0"/>
              </a:rPr>
              <a:t>Распределенная файловая система</a:t>
            </a:r>
          </a:p>
        </p:txBody>
      </p:sp>
      <p:pic>
        <p:nvPicPr>
          <p:cNvPr id="10" name="图片 9" descr="9I5B4190_2288 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76" y="4816856"/>
            <a:ext cx="1761278" cy="955209"/>
          </a:xfrm>
          <a:prstGeom prst="rect">
            <a:avLst/>
          </a:prstGeom>
        </p:spPr>
      </p:pic>
      <p:pic>
        <p:nvPicPr>
          <p:cNvPr id="11" name="Picture 2" descr="D:\FusionCube\E90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908" y="5022364"/>
            <a:ext cx="1317231" cy="906183"/>
          </a:xfrm>
          <a:prstGeom prst="rect">
            <a:avLst/>
          </a:prstGeom>
          <a:noFill/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475" y="5267580"/>
            <a:ext cx="1656928" cy="470997"/>
          </a:xfrm>
          <a:prstGeom prst="rect">
            <a:avLst/>
          </a:prstGeom>
        </p:spPr>
      </p:pic>
      <p:pic>
        <p:nvPicPr>
          <p:cNvPr id="13" name="129070390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122" y="5267580"/>
            <a:ext cx="1383258" cy="34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6"/>
          <p:cNvSpPr/>
          <p:nvPr/>
        </p:nvSpPr>
        <p:spPr>
          <a:xfrm>
            <a:off x="1660433" y="1227516"/>
            <a:ext cx="1800935" cy="403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Офисное приложение</a:t>
            </a:r>
          </a:p>
        </p:txBody>
      </p:sp>
      <p:sp>
        <p:nvSpPr>
          <p:cNvPr id="15" name="Rectangle 79"/>
          <p:cNvSpPr/>
          <p:nvPr/>
        </p:nvSpPr>
        <p:spPr>
          <a:xfrm>
            <a:off x="8021446" y="1223610"/>
            <a:ext cx="943112" cy="4076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Эл. почта</a:t>
            </a:r>
          </a:p>
        </p:txBody>
      </p:sp>
      <p:sp>
        <p:nvSpPr>
          <p:cNvPr id="16" name="Rectangle 81"/>
          <p:cNvSpPr/>
          <p:nvPr/>
        </p:nvSpPr>
        <p:spPr>
          <a:xfrm>
            <a:off x="5043508" y="1232911"/>
            <a:ext cx="969708" cy="403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BI</a:t>
            </a:r>
          </a:p>
        </p:txBody>
      </p:sp>
      <p:sp>
        <p:nvSpPr>
          <p:cNvPr id="17" name="Rectangle 84"/>
          <p:cNvSpPr/>
          <p:nvPr/>
        </p:nvSpPr>
        <p:spPr>
          <a:xfrm>
            <a:off x="6283332" y="1227516"/>
            <a:ext cx="1467998" cy="403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CRM&amp;ERP</a:t>
            </a:r>
          </a:p>
        </p:txBody>
      </p:sp>
      <p:sp>
        <p:nvSpPr>
          <p:cNvPr id="18" name="Rectangle 87"/>
          <p:cNvSpPr/>
          <p:nvPr/>
        </p:nvSpPr>
        <p:spPr>
          <a:xfrm>
            <a:off x="3731484" y="1225252"/>
            <a:ext cx="1041908" cy="406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VDI</a:t>
            </a:r>
          </a:p>
        </p:txBody>
      </p:sp>
      <p:sp>
        <p:nvSpPr>
          <p:cNvPr id="19" name="Rectangle 91"/>
          <p:cNvSpPr/>
          <p:nvPr/>
        </p:nvSpPr>
        <p:spPr>
          <a:xfrm>
            <a:off x="9234674" y="1227516"/>
            <a:ext cx="1619058" cy="403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Веб-приложение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570" y="2351425"/>
            <a:ext cx="1631087" cy="397317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1428256" y="2836938"/>
            <a:ext cx="1359227" cy="458553"/>
          </a:xfrm>
          <a:prstGeom prst="rect">
            <a:avLst/>
          </a:prstGeom>
          <a:solidFill>
            <a:srgbClr val="008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>
            <a:noAutofit/>
          </a:bodyPr>
          <a:lstStyle/>
          <a:p>
            <a:pPr algn="ctr" fontAlgn="ctr"/>
            <a:r>
              <a:rPr lang="ru-RU" sz="1000" b="1" dirty="0" err="1">
                <a:solidFill>
                  <a:schemeClr val="bg1"/>
                </a:solidFill>
                <a:latin typeface="Huawei Sans" panose="020C0503030203020204" pitchFamily="34" charset="0"/>
              </a:rPr>
              <a:t>Гиперконвергенция</a:t>
            </a:r>
            <a:endParaRPr lang="ru-RU" sz="1000" b="1" dirty="0">
              <a:solidFill>
                <a:schemeClr val="bg1"/>
              </a:solidFill>
              <a:latin typeface="Huawei Sans" panose="020C0503030203020204" pitchFamily="34" charset="0"/>
            </a:endParaRPr>
          </a:p>
          <a:p>
            <a:pPr algn="ctr" fontAlgn="ctr"/>
            <a:r>
              <a:rPr lang="ru-RU" sz="1000" b="1" dirty="0">
                <a:solidFill>
                  <a:schemeClr val="bg1"/>
                </a:solidFill>
                <a:latin typeface="Huawei Sans" panose="020C0503030203020204" pitchFamily="34" charset="0"/>
              </a:rPr>
              <a:t>Унифицированное управление</a:t>
            </a:r>
          </a:p>
        </p:txBody>
      </p:sp>
      <p:sp>
        <p:nvSpPr>
          <p:cNvPr id="22" name="矩形 21"/>
          <p:cNvSpPr/>
          <p:nvPr/>
        </p:nvSpPr>
        <p:spPr>
          <a:xfrm>
            <a:off x="1428257" y="4502945"/>
            <a:ext cx="1352156" cy="446082"/>
          </a:xfrm>
          <a:prstGeom prst="rect">
            <a:avLst/>
          </a:prstGeom>
          <a:solidFill>
            <a:srgbClr val="008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>
            <a:noAutofit/>
          </a:bodyPr>
          <a:lstStyle/>
          <a:p>
            <a:pPr algn="ctr" fontAlgn="ctr"/>
            <a:r>
              <a:rPr lang="ru-RU" sz="1000" b="1" dirty="0" err="1">
                <a:solidFill>
                  <a:schemeClr val="bg1"/>
                </a:solidFill>
                <a:latin typeface="Huawei Sans" panose="020C0503030203020204" pitchFamily="34" charset="0"/>
              </a:rPr>
              <a:t>Гиперконвергенция</a:t>
            </a:r>
            <a:endParaRPr lang="ru-RU" sz="1000" b="1" dirty="0">
              <a:solidFill>
                <a:schemeClr val="bg1"/>
              </a:solidFill>
              <a:latin typeface="Huawei Sans" panose="020C0503030203020204" pitchFamily="34" charset="0"/>
            </a:endParaRPr>
          </a:p>
          <a:p>
            <a:pPr algn="ctr" fontAlgn="ctr"/>
            <a:r>
              <a:rPr lang="ru-RU" sz="1000" b="1" dirty="0">
                <a:solidFill>
                  <a:schemeClr val="bg1"/>
                </a:solidFill>
                <a:latin typeface="Huawei Sans" panose="020C0503030203020204" pitchFamily="34" charset="0"/>
              </a:rPr>
              <a:t>Унифицированная установка</a:t>
            </a:r>
          </a:p>
        </p:txBody>
      </p:sp>
      <p:sp>
        <p:nvSpPr>
          <p:cNvPr id="23" name="矩形 22"/>
          <p:cNvSpPr/>
          <p:nvPr/>
        </p:nvSpPr>
        <p:spPr>
          <a:xfrm>
            <a:off x="9562774" y="2635200"/>
            <a:ext cx="1486750" cy="1004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>
              <a:spcBef>
                <a:spcPts val="423"/>
              </a:spcBef>
              <a:buClr>
                <a:prstClr val="white"/>
              </a:buClr>
              <a:buSzPct val="60000"/>
            </a:pPr>
            <a:r>
              <a:rPr lang="ru-RU" sz="1200" b="1">
                <a:solidFill>
                  <a:schemeClr val="tx1"/>
                </a:solidFill>
                <a:latin typeface="Huawei Sans" panose="020C0503030203020204" pitchFamily="34" charset="0"/>
              </a:rPr>
              <a:t>ПО резервного копирования</a:t>
            </a:r>
          </a:p>
        </p:txBody>
      </p:sp>
      <p:sp>
        <p:nvSpPr>
          <p:cNvPr id="24" name="矩形 23"/>
          <p:cNvSpPr/>
          <p:nvPr/>
        </p:nvSpPr>
        <p:spPr>
          <a:xfrm>
            <a:off x="9562774" y="4390371"/>
            <a:ext cx="1486750" cy="897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>
              <a:spcBef>
                <a:spcPts val="423"/>
              </a:spcBef>
              <a:buClr>
                <a:prstClr val="white"/>
              </a:buClr>
              <a:buSzPct val="60000"/>
            </a:pPr>
            <a:r>
              <a:rPr lang="ru-RU" sz="1200" b="1">
                <a:solidFill>
                  <a:sysClr val="windowText" lastClr="000000"/>
                </a:solidFill>
                <a:latin typeface="Huawei Sans" panose="020C0503030203020204" pitchFamily="34" charset="0"/>
              </a:rPr>
              <a:t>Аварийное восстановление данных</a:t>
            </a:r>
          </a:p>
        </p:txBody>
      </p:sp>
      <p:sp>
        <p:nvSpPr>
          <p:cNvPr id="25" name="矩形 24"/>
          <p:cNvSpPr/>
          <p:nvPr/>
        </p:nvSpPr>
        <p:spPr>
          <a:xfrm>
            <a:off x="1428256" y="958553"/>
            <a:ext cx="9732526" cy="9555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 Light" panose="020C0303030203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94240" y="4087802"/>
            <a:ext cx="1127492" cy="5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 fontAlgn="ctr"/>
            <a:r>
              <a:rPr lang="ru-RU" sz="1050">
                <a:latin typeface="Huawei Sans" panose="020C0503030203020204" pitchFamily="34" charset="0"/>
              </a:rPr>
              <a:t>Динамическое выделение емкости</a:t>
            </a:r>
          </a:p>
        </p:txBody>
      </p:sp>
      <p:sp>
        <p:nvSpPr>
          <p:cNvPr id="27" name="矩形 26"/>
          <p:cNvSpPr/>
          <p:nvPr/>
        </p:nvSpPr>
        <p:spPr>
          <a:xfrm>
            <a:off x="8189746" y="4087802"/>
            <a:ext cx="879128" cy="5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 fontAlgn="ctr"/>
            <a:r>
              <a:rPr lang="ru-RU" sz="1050" dirty="0">
                <a:latin typeface="Huawei Sans" panose="020C0503030203020204" pitchFamily="34" charset="0"/>
              </a:rPr>
              <a:t>Несколько пулов ресурсов</a:t>
            </a:r>
          </a:p>
        </p:txBody>
      </p:sp>
      <p:sp>
        <p:nvSpPr>
          <p:cNvPr id="28" name="矩形 27"/>
          <p:cNvSpPr/>
          <p:nvPr/>
        </p:nvSpPr>
        <p:spPr>
          <a:xfrm>
            <a:off x="5608860" y="4087802"/>
            <a:ext cx="1032364" cy="5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 fontAlgn="ctr"/>
            <a:r>
              <a:rPr lang="ru-RU" sz="1050" dirty="0">
                <a:latin typeface="Huawei Sans" panose="020C0503030203020204" pitchFamily="34" charset="0"/>
              </a:rPr>
              <a:t>Мгновенный снимок</a:t>
            </a:r>
          </a:p>
        </p:txBody>
      </p:sp>
      <p:sp>
        <p:nvSpPr>
          <p:cNvPr id="29" name="矩形 28"/>
          <p:cNvSpPr/>
          <p:nvPr/>
        </p:nvSpPr>
        <p:spPr>
          <a:xfrm>
            <a:off x="6836632" y="4087802"/>
            <a:ext cx="1157784" cy="5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 fontAlgn="ctr"/>
            <a:r>
              <a:rPr lang="ru-RU" sz="1050" dirty="0">
                <a:latin typeface="Huawei Sans" panose="020C0503030203020204" pitchFamily="34" charset="0"/>
              </a:rPr>
              <a:t>Распределенный кэш</a:t>
            </a:r>
          </a:p>
        </p:txBody>
      </p:sp>
      <p:sp>
        <p:nvSpPr>
          <p:cNvPr id="30" name="矩形 29"/>
          <p:cNvSpPr/>
          <p:nvPr/>
        </p:nvSpPr>
        <p:spPr>
          <a:xfrm>
            <a:off x="4517388" y="4087802"/>
            <a:ext cx="893470" cy="5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45692" rIns="0" bIns="45692" rtlCol="0" anchor="ctr">
            <a:noAutofit/>
          </a:bodyPr>
          <a:lstStyle/>
          <a:p>
            <a:pPr algn="ctr" fontAlgn="ctr"/>
            <a:r>
              <a:rPr lang="ru-RU" sz="1050" dirty="0">
                <a:latin typeface="Huawei Sans" panose="020C0503030203020204" pitchFamily="34" charset="0"/>
              </a:rPr>
              <a:t>Связанный клон</a:t>
            </a:r>
          </a:p>
        </p:txBody>
      </p:sp>
      <p:sp>
        <p:nvSpPr>
          <p:cNvPr id="31" name="矩形 30"/>
          <p:cNvSpPr/>
          <p:nvPr/>
        </p:nvSpPr>
        <p:spPr>
          <a:xfrm>
            <a:off x="3196882" y="3489384"/>
            <a:ext cx="1127492" cy="5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 fontAlgn="ctr"/>
            <a:r>
              <a:rPr lang="ru-RU" sz="1050">
                <a:latin typeface="Huawei Sans" panose="020C0503030203020204" pitchFamily="34" charset="0"/>
              </a:rPr>
              <a:t>Расширение емкости одним нажатием кнопки</a:t>
            </a:r>
          </a:p>
        </p:txBody>
      </p:sp>
      <p:sp>
        <p:nvSpPr>
          <p:cNvPr id="32" name="矩形 31"/>
          <p:cNvSpPr/>
          <p:nvPr/>
        </p:nvSpPr>
        <p:spPr>
          <a:xfrm>
            <a:off x="5630265" y="3489384"/>
            <a:ext cx="1032364" cy="5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 fontAlgn="ctr"/>
            <a:r>
              <a:rPr lang="ru-RU" sz="1050" dirty="0">
                <a:latin typeface="Huawei Sans" panose="020C0503030203020204" pitchFamily="34" charset="0"/>
              </a:rPr>
              <a:t>Активный-активный</a:t>
            </a:r>
          </a:p>
        </p:txBody>
      </p:sp>
      <p:sp>
        <p:nvSpPr>
          <p:cNvPr id="33" name="矩形 32"/>
          <p:cNvSpPr/>
          <p:nvPr/>
        </p:nvSpPr>
        <p:spPr>
          <a:xfrm>
            <a:off x="6854397" y="3489384"/>
            <a:ext cx="1157784" cy="5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 fontAlgn="ctr"/>
            <a:r>
              <a:rPr lang="ru-RU" sz="1050" dirty="0">
                <a:latin typeface="Huawei Sans" panose="020C0503030203020204" pitchFamily="34" charset="0"/>
              </a:rPr>
              <a:t>Асинхронная репликация</a:t>
            </a:r>
          </a:p>
        </p:txBody>
      </p:sp>
      <p:sp>
        <p:nvSpPr>
          <p:cNvPr id="34" name="矩形 33"/>
          <p:cNvSpPr/>
          <p:nvPr/>
        </p:nvSpPr>
        <p:spPr>
          <a:xfrm>
            <a:off x="4516237" y="3489384"/>
            <a:ext cx="920024" cy="5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86" tIns="45692" rIns="91386" bIns="45692" rtlCol="0" anchor="ctr">
            <a:noAutofit/>
          </a:bodyPr>
          <a:lstStyle/>
          <a:p>
            <a:pPr algn="ctr" fontAlgn="ctr"/>
            <a:r>
              <a:rPr lang="ru-RU" sz="1050">
                <a:latin typeface="Huawei Sans" panose="020C0503030203020204" pitchFamily="34" charset="0"/>
              </a:rPr>
              <a:t>ЕС</a:t>
            </a:r>
          </a:p>
        </p:txBody>
      </p:sp>
      <p:sp>
        <p:nvSpPr>
          <p:cNvPr id="35" name="矩形 34"/>
          <p:cNvSpPr/>
          <p:nvPr/>
        </p:nvSpPr>
        <p:spPr>
          <a:xfrm>
            <a:off x="8203949" y="3489384"/>
            <a:ext cx="865939" cy="5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050">
                <a:latin typeface="Huawei Sans" panose="020C0503030203020204" pitchFamily="34" charset="0"/>
              </a:rPr>
              <a:t>QoS</a:t>
            </a:r>
          </a:p>
        </p:txBody>
      </p:sp>
      <p:sp>
        <p:nvSpPr>
          <p:cNvPr id="36" name="Rectangle 79"/>
          <p:cNvSpPr/>
          <p:nvPr/>
        </p:nvSpPr>
        <p:spPr>
          <a:xfrm>
            <a:off x="6842500" y="2070815"/>
            <a:ext cx="943112" cy="407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База данных</a:t>
            </a:r>
          </a:p>
        </p:txBody>
      </p:sp>
      <p:sp>
        <p:nvSpPr>
          <p:cNvPr id="37" name="Rectangle 79"/>
          <p:cNvSpPr/>
          <p:nvPr/>
        </p:nvSpPr>
        <p:spPr>
          <a:xfrm>
            <a:off x="8056404" y="2065720"/>
            <a:ext cx="1207769" cy="407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Сервисное ПО</a:t>
            </a:r>
          </a:p>
        </p:txBody>
      </p:sp>
      <p:sp>
        <p:nvSpPr>
          <p:cNvPr id="38" name="Rectangle 79"/>
          <p:cNvSpPr/>
          <p:nvPr/>
        </p:nvSpPr>
        <p:spPr>
          <a:xfrm>
            <a:off x="6862266" y="2623313"/>
            <a:ext cx="943112" cy="407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ОС Linux</a:t>
            </a:r>
          </a:p>
        </p:txBody>
      </p:sp>
      <p:sp>
        <p:nvSpPr>
          <p:cNvPr id="39" name="Rectangle 79"/>
          <p:cNvSpPr/>
          <p:nvPr/>
        </p:nvSpPr>
        <p:spPr>
          <a:xfrm>
            <a:off x="7809749" y="2656150"/>
            <a:ext cx="1541884" cy="407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Операционная система</a:t>
            </a:r>
          </a:p>
        </p:txBody>
      </p:sp>
      <p:pic>
        <p:nvPicPr>
          <p:cNvPr id="40" name="Picture 4" descr="ç¸å³å¾ç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021" y="2331815"/>
            <a:ext cx="1490245" cy="4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矩形 40"/>
          <p:cNvSpPr/>
          <p:nvPr/>
        </p:nvSpPr>
        <p:spPr>
          <a:xfrm>
            <a:off x="675090" y="5772431"/>
            <a:ext cx="2855269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ctr"/>
            <a:r>
              <a:rPr lang="ru-RU" sz="1400" dirty="0">
                <a:latin typeface="Huawei Sans" panose="020C0503030203020204" pitchFamily="34" charset="0"/>
              </a:rPr>
              <a:t>Примечание: </a:t>
            </a:r>
            <a:endParaRPr lang="ru-RU" sz="1400" dirty="0" smtClean="0">
              <a:latin typeface="Huawei Sans" panose="020C0503030203020204" pitchFamily="34" charset="0"/>
            </a:endParaRPr>
          </a:p>
          <a:p>
            <a:pPr fontAlgn="ctr"/>
            <a:r>
              <a:rPr lang="ru-RU" sz="1400" dirty="0" smtClean="0">
                <a:latin typeface="Huawei Sans" panose="020C0503030203020204" pitchFamily="34" charset="0"/>
              </a:rPr>
              <a:t>В </a:t>
            </a:r>
            <a:r>
              <a:rPr lang="ru-RU" sz="1400" dirty="0">
                <a:latin typeface="Huawei Sans" panose="020C0503030203020204" pitchFamily="34" charset="0"/>
              </a:rPr>
              <a:t>качестве примера используется </a:t>
            </a:r>
            <a:r>
              <a:rPr lang="ru-RU" sz="1400" dirty="0" err="1">
                <a:latin typeface="Huawei Sans" panose="020C0503030203020204" pitchFamily="34" charset="0"/>
              </a:rPr>
              <a:t>FusionCube</a:t>
            </a:r>
            <a:r>
              <a:rPr lang="ru-RU" sz="1400" dirty="0">
                <a:latin typeface="Huawei Sans" panose="020C05030302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3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Сценарий применения — </a:t>
            </a:r>
            <a:r>
              <a:rPr lang="ru-RU" dirty="0" smtClean="0">
                <a:latin typeface="Huawei Sans" panose="020C0503030203020204" pitchFamily="34" charset="0"/>
              </a:rPr>
              <a:t>сервисы </a:t>
            </a:r>
            <a:r>
              <a:rPr lang="ru-RU" dirty="0">
                <a:latin typeface="Huawei Sans" panose="020C0503030203020204" pitchFamily="34" charset="0"/>
              </a:rPr>
              <a:t>периферийного центра обработки данных</a:t>
            </a: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 rot="1441504">
            <a:off x="2994874" y="3169714"/>
            <a:ext cx="1256973" cy="1231579"/>
          </a:xfrm>
          <a:custGeom>
            <a:avLst/>
            <a:gdLst>
              <a:gd name="T0" fmla="*/ 380 w 380"/>
              <a:gd name="T1" fmla="*/ 219 h 372"/>
              <a:gd name="T2" fmla="*/ 285 w 380"/>
              <a:gd name="T3" fmla="*/ 130 h 372"/>
              <a:gd name="T4" fmla="*/ 290 w 380"/>
              <a:gd name="T5" fmla="*/ 0 h 372"/>
              <a:gd name="T6" fmla="*/ 290 w 380"/>
              <a:gd name="T7" fmla="*/ 0 h 372"/>
              <a:gd name="T8" fmla="*/ 0 w 380"/>
              <a:gd name="T9" fmla="*/ 78 h 372"/>
              <a:gd name="T10" fmla="*/ 59 w 380"/>
              <a:gd name="T11" fmla="*/ 121 h 372"/>
              <a:gd name="T12" fmla="*/ 112 w 380"/>
              <a:gd name="T13" fmla="*/ 201 h 372"/>
              <a:gd name="T14" fmla="*/ 118 w 380"/>
              <a:gd name="T15" fmla="*/ 372 h 372"/>
              <a:gd name="T16" fmla="*/ 118 w 380"/>
              <a:gd name="T17" fmla="*/ 372 h 372"/>
              <a:gd name="T18" fmla="*/ 380 w 380"/>
              <a:gd name="T19" fmla="*/ 219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0" h="372">
                <a:moveTo>
                  <a:pt x="380" y="219"/>
                </a:moveTo>
                <a:cubicBezTo>
                  <a:pt x="338" y="205"/>
                  <a:pt x="303" y="174"/>
                  <a:pt x="285" y="130"/>
                </a:cubicBezTo>
                <a:cubicBezTo>
                  <a:pt x="267" y="87"/>
                  <a:pt x="270" y="39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37" y="104"/>
                  <a:pt x="163" y="160"/>
                  <a:pt x="0" y="78"/>
                </a:cubicBezTo>
                <a:cubicBezTo>
                  <a:pt x="21" y="89"/>
                  <a:pt x="41" y="104"/>
                  <a:pt x="59" y="121"/>
                </a:cubicBezTo>
                <a:cubicBezTo>
                  <a:pt x="82" y="145"/>
                  <a:pt x="100" y="172"/>
                  <a:pt x="112" y="201"/>
                </a:cubicBezTo>
                <a:cubicBezTo>
                  <a:pt x="134" y="256"/>
                  <a:pt x="136" y="316"/>
                  <a:pt x="118" y="372"/>
                </a:cubicBezTo>
                <a:cubicBezTo>
                  <a:pt x="118" y="372"/>
                  <a:pt x="118" y="372"/>
                  <a:pt x="118" y="372"/>
                </a:cubicBezTo>
                <a:cubicBezTo>
                  <a:pt x="176" y="196"/>
                  <a:pt x="268" y="182"/>
                  <a:pt x="380" y="219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783478" y="2891002"/>
            <a:ext cx="1628351" cy="16251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1888226" y="2994164"/>
            <a:ext cx="1418856" cy="141885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470787" y="4082905"/>
            <a:ext cx="1231579" cy="1256973"/>
          </a:xfrm>
          <a:custGeom>
            <a:avLst/>
            <a:gdLst>
              <a:gd name="T0" fmla="*/ 294 w 372"/>
              <a:gd name="T1" fmla="*/ 0 h 380"/>
              <a:gd name="T2" fmla="*/ 251 w 372"/>
              <a:gd name="T3" fmla="*/ 59 h 380"/>
              <a:gd name="T4" fmla="*/ 171 w 372"/>
              <a:gd name="T5" fmla="*/ 112 h 380"/>
              <a:gd name="T6" fmla="*/ 0 w 372"/>
              <a:gd name="T7" fmla="*/ 118 h 380"/>
              <a:gd name="T8" fmla="*/ 0 w 372"/>
              <a:gd name="T9" fmla="*/ 118 h 380"/>
              <a:gd name="T10" fmla="*/ 153 w 372"/>
              <a:gd name="T11" fmla="*/ 380 h 380"/>
              <a:gd name="T12" fmla="*/ 153 w 372"/>
              <a:gd name="T13" fmla="*/ 380 h 380"/>
              <a:gd name="T14" fmla="*/ 242 w 372"/>
              <a:gd name="T15" fmla="*/ 285 h 380"/>
              <a:gd name="T16" fmla="*/ 372 w 372"/>
              <a:gd name="T17" fmla="*/ 290 h 380"/>
              <a:gd name="T18" fmla="*/ 372 w 372"/>
              <a:gd name="T19" fmla="*/ 290 h 380"/>
              <a:gd name="T20" fmla="*/ 294 w 372"/>
              <a:gd name="T21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380">
                <a:moveTo>
                  <a:pt x="294" y="0"/>
                </a:moveTo>
                <a:cubicBezTo>
                  <a:pt x="283" y="21"/>
                  <a:pt x="268" y="41"/>
                  <a:pt x="251" y="59"/>
                </a:cubicBezTo>
                <a:cubicBezTo>
                  <a:pt x="227" y="82"/>
                  <a:pt x="200" y="100"/>
                  <a:pt x="171" y="112"/>
                </a:cubicBezTo>
                <a:cubicBezTo>
                  <a:pt x="116" y="134"/>
                  <a:pt x="56" y="136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177" y="176"/>
                  <a:pt x="190" y="268"/>
                  <a:pt x="153" y="380"/>
                </a:cubicBezTo>
                <a:cubicBezTo>
                  <a:pt x="153" y="380"/>
                  <a:pt x="153" y="380"/>
                  <a:pt x="153" y="380"/>
                </a:cubicBezTo>
                <a:cubicBezTo>
                  <a:pt x="167" y="338"/>
                  <a:pt x="198" y="303"/>
                  <a:pt x="242" y="285"/>
                </a:cubicBezTo>
                <a:cubicBezTo>
                  <a:pt x="286" y="267"/>
                  <a:pt x="333" y="270"/>
                  <a:pt x="372" y="290"/>
                </a:cubicBezTo>
                <a:cubicBezTo>
                  <a:pt x="372" y="290"/>
                  <a:pt x="372" y="290"/>
                  <a:pt x="372" y="290"/>
                </a:cubicBezTo>
                <a:cubicBezTo>
                  <a:pt x="268" y="237"/>
                  <a:pt x="212" y="163"/>
                  <a:pt x="294" y="0"/>
                </a:cubicBezTo>
                <a:close/>
              </a:path>
            </a:pathLst>
          </a:custGeom>
          <a:solidFill>
            <a:srgbClr val="5C7795">
              <a:alpha val="50000"/>
            </a:srgb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092925" y="3463942"/>
            <a:ext cx="1271257" cy="1217296"/>
          </a:xfrm>
          <a:custGeom>
            <a:avLst/>
            <a:gdLst>
              <a:gd name="T0" fmla="*/ 124 w 384"/>
              <a:gd name="T1" fmla="*/ 0 h 368"/>
              <a:gd name="T2" fmla="*/ 135 w 384"/>
              <a:gd name="T3" fmla="*/ 72 h 368"/>
              <a:gd name="T4" fmla="*/ 116 w 384"/>
              <a:gd name="T5" fmla="*/ 166 h 368"/>
              <a:gd name="T6" fmla="*/ 0 w 384"/>
              <a:gd name="T7" fmla="*/ 291 h 368"/>
              <a:gd name="T8" fmla="*/ 0 w 384"/>
              <a:gd name="T9" fmla="*/ 291 h 368"/>
              <a:gd name="T10" fmla="*/ 293 w 384"/>
              <a:gd name="T11" fmla="*/ 368 h 368"/>
              <a:gd name="T12" fmla="*/ 293 w 384"/>
              <a:gd name="T13" fmla="*/ 368 h 368"/>
              <a:gd name="T14" fmla="*/ 288 w 384"/>
              <a:gd name="T15" fmla="*/ 238 h 368"/>
              <a:gd name="T16" fmla="*/ 384 w 384"/>
              <a:gd name="T17" fmla="*/ 150 h 368"/>
              <a:gd name="T18" fmla="*/ 384 w 384"/>
              <a:gd name="T19" fmla="*/ 150 h 368"/>
              <a:gd name="T20" fmla="*/ 124 w 384"/>
              <a:gd name="T21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4" h="368">
                <a:moveTo>
                  <a:pt x="124" y="0"/>
                </a:moveTo>
                <a:cubicBezTo>
                  <a:pt x="131" y="22"/>
                  <a:pt x="135" y="47"/>
                  <a:pt x="135" y="72"/>
                </a:cubicBezTo>
                <a:cubicBezTo>
                  <a:pt x="135" y="105"/>
                  <a:pt x="128" y="137"/>
                  <a:pt x="116" y="166"/>
                </a:cubicBezTo>
                <a:cubicBezTo>
                  <a:pt x="93" y="221"/>
                  <a:pt x="52" y="265"/>
                  <a:pt x="0" y="291"/>
                </a:cubicBezTo>
                <a:cubicBezTo>
                  <a:pt x="0" y="291"/>
                  <a:pt x="0" y="291"/>
                  <a:pt x="0" y="291"/>
                </a:cubicBezTo>
                <a:cubicBezTo>
                  <a:pt x="165" y="208"/>
                  <a:pt x="240" y="263"/>
                  <a:pt x="293" y="368"/>
                </a:cubicBezTo>
                <a:cubicBezTo>
                  <a:pt x="293" y="368"/>
                  <a:pt x="293" y="368"/>
                  <a:pt x="293" y="368"/>
                </a:cubicBezTo>
                <a:cubicBezTo>
                  <a:pt x="273" y="329"/>
                  <a:pt x="270" y="282"/>
                  <a:pt x="288" y="238"/>
                </a:cubicBezTo>
                <a:cubicBezTo>
                  <a:pt x="306" y="194"/>
                  <a:pt x="342" y="163"/>
                  <a:pt x="384" y="150"/>
                </a:cubicBezTo>
                <a:cubicBezTo>
                  <a:pt x="384" y="150"/>
                  <a:pt x="384" y="150"/>
                  <a:pt x="384" y="150"/>
                </a:cubicBezTo>
                <a:cubicBezTo>
                  <a:pt x="273" y="186"/>
                  <a:pt x="181" y="173"/>
                  <a:pt x="124" y="0"/>
                </a:cubicBezTo>
                <a:close/>
              </a:path>
            </a:pathLst>
          </a:custGeom>
          <a:solidFill>
            <a:srgbClr val="86B81B">
              <a:alpha val="50000"/>
            </a:srgb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107209" y="2725945"/>
            <a:ext cx="1256973" cy="1231579"/>
          </a:xfrm>
          <a:custGeom>
            <a:avLst/>
            <a:gdLst>
              <a:gd name="T0" fmla="*/ 380 w 380"/>
              <a:gd name="T1" fmla="*/ 219 h 372"/>
              <a:gd name="T2" fmla="*/ 285 w 380"/>
              <a:gd name="T3" fmla="*/ 130 h 372"/>
              <a:gd name="T4" fmla="*/ 290 w 380"/>
              <a:gd name="T5" fmla="*/ 0 h 372"/>
              <a:gd name="T6" fmla="*/ 290 w 380"/>
              <a:gd name="T7" fmla="*/ 0 h 372"/>
              <a:gd name="T8" fmla="*/ 0 w 380"/>
              <a:gd name="T9" fmla="*/ 78 h 372"/>
              <a:gd name="T10" fmla="*/ 59 w 380"/>
              <a:gd name="T11" fmla="*/ 121 h 372"/>
              <a:gd name="T12" fmla="*/ 112 w 380"/>
              <a:gd name="T13" fmla="*/ 201 h 372"/>
              <a:gd name="T14" fmla="*/ 118 w 380"/>
              <a:gd name="T15" fmla="*/ 372 h 372"/>
              <a:gd name="T16" fmla="*/ 118 w 380"/>
              <a:gd name="T17" fmla="*/ 372 h 372"/>
              <a:gd name="T18" fmla="*/ 380 w 380"/>
              <a:gd name="T19" fmla="*/ 219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0" h="372">
                <a:moveTo>
                  <a:pt x="380" y="219"/>
                </a:moveTo>
                <a:cubicBezTo>
                  <a:pt x="338" y="205"/>
                  <a:pt x="303" y="174"/>
                  <a:pt x="285" y="130"/>
                </a:cubicBezTo>
                <a:cubicBezTo>
                  <a:pt x="267" y="87"/>
                  <a:pt x="270" y="39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37" y="104"/>
                  <a:pt x="163" y="160"/>
                  <a:pt x="0" y="78"/>
                </a:cubicBezTo>
                <a:cubicBezTo>
                  <a:pt x="21" y="89"/>
                  <a:pt x="41" y="104"/>
                  <a:pt x="59" y="121"/>
                </a:cubicBezTo>
                <a:cubicBezTo>
                  <a:pt x="82" y="145"/>
                  <a:pt x="100" y="172"/>
                  <a:pt x="112" y="201"/>
                </a:cubicBezTo>
                <a:cubicBezTo>
                  <a:pt x="134" y="256"/>
                  <a:pt x="136" y="316"/>
                  <a:pt x="118" y="372"/>
                </a:cubicBezTo>
                <a:cubicBezTo>
                  <a:pt x="118" y="372"/>
                  <a:pt x="118" y="372"/>
                  <a:pt x="118" y="372"/>
                </a:cubicBezTo>
                <a:cubicBezTo>
                  <a:pt x="176" y="196"/>
                  <a:pt x="268" y="182"/>
                  <a:pt x="380" y="219"/>
                </a:cubicBezTo>
                <a:close/>
              </a:path>
            </a:pathLst>
          </a:custGeom>
          <a:solidFill>
            <a:srgbClr val="FF9900">
              <a:alpha val="50000"/>
            </a:srgb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488246" y="2064131"/>
            <a:ext cx="1217296" cy="1271257"/>
          </a:xfrm>
          <a:custGeom>
            <a:avLst/>
            <a:gdLst>
              <a:gd name="T0" fmla="*/ 368 w 368"/>
              <a:gd name="T1" fmla="*/ 91 h 384"/>
              <a:gd name="T2" fmla="*/ 368 w 368"/>
              <a:gd name="T3" fmla="*/ 91 h 384"/>
              <a:gd name="T4" fmla="*/ 238 w 368"/>
              <a:gd name="T5" fmla="*/ 96 h 384"/>
              <a:gd name="T6" fmla="*/ 150 w 368"/>
              <a:gd name="T7" fmla="*/ 0 h 384"/>
              <a:gd name="T8" fmla="*/ 150 w 368"/>
              <a:gd name="T9" fmla="*/ 0 h 384"/>
              <a:gd name="T10" fmla="*/ 0 w 368"/>
              <a:gd name="T11" fmla="*/ 260 h 384"/>
              <a:gd name="T12" fmla="*/ 72 w 368"/>
              <a:gd name="T13" fmla="*/ 250 h 384"/>
              <a:gd name="T14" fmla="*/ 166 w 368"/>
              <a:gd name="T15" fmla="*/ 268 h 384"/>
              <a:gd name="T16" fmla="*/ 291 w 368"/>
              <a:gd name="T17" fmla="*/ 384 h 384"/>
              <a:gd name="T18" fmla="*/ 291 w 368"/>
              <a:gd name="T19" fmla="*/ 384 h 384"/>
              <a:gd name="T20" fmla="*/ 368 w 368"/>
              <a:gd name="T21" fmla="*/ 91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8" h="384">
                <a:moveTo>
                  <a:pt x="368" y="91"/>
                </a:moveTo>
                <a:cubicBezTo>
                  <a:pt x="368" y="91"/>
                  <a:pt x="368" y="91"/>
                  <a:pt x="368" y="91"/>
                </a:cubicBezTo>
                <a:cubicBezTo>
                  <a:pt x="329" y="111"/>
                  <a:pt x="282" y="114"/>
                  <a:pt x="238" y="96"/>
                </a:cubicBezTo>
                <a:cubicBezTo>
                  <a:pt x="194" y="78"/>
                  <a:pt x="163" y="42"/>
                  <a:pt x="150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86" y="111"/>
                  <a:pt x="173" y="203"/>
                  <a:pt x="0" y="260"/>
                </a:cubicBezTo>
                <a:cubicBezTo>
                  <a:pt x="22" y="253"/>
                  <a:pt x="47" y="250"/>
                  <a:pt x="72" y="250"/>
                </a:cubicBezTo>
                <a:cubicBezTo>
                  <a:pt x="105" y="250"/>
                  <a:pt x="137" y="256"/>
                  <a:pt x="166" y="268"/>
                </a:cubicBezTo>
                <a:cubicBezTo>
                  <a:pt x="220" y="291"/>
                  <a:pt x="265" y="332"/>
                  <a:pt x="291" y="384"/>
                </a:cubicBezTo>
                <a:cubicBezTo>
                  <a:pt x="291" y="384"/>
                  <a:pt x="291" y="384"/>
                  <a:pt x="291" y="384"/>
                </a:cubicBezTo>
                <a:cubicBezTo>
                  <a:pt x="208" y="219"/>
                  <a:pt x="263" y="144"/>
                  <a:pt x="368" y="91"/>
                </a:cubicBezTo>
                <a:close/>
              </a:path>
            </a:pathLst>
          </a:custGeom>
          <a:solidFill>
            <a:srgbClr val="48A5D9">
              <a:alpha val="50000"/>
            </a:srgb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954849" y="4985957"/>
            <a:ext cx="1028432" cy="1028432"/>
          </a:xfrm>
          <a:prstGeom prst="ellipse">
            <a:avLst/>
          </a:prstGeom>
          <a:solidFill>
            <a:srgbClr val="1D84BE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007087" y="3933719"/>
            <a:ext cx="1028432" cy="1028432"/>
          </a:xfrm>
          <a:prstGeom prst="ellipse">
            <a:avLst/>
          </a:prstGeom>
          <a:solidFill>
            <a:srgbClr val="86B81B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010261" y="2445032"/>
            <a:ext cx="1028432" cy="103160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958023" y="1392792"/>
            <a:ext cx="1028432" cy="1028432"/>
          </a:xfrm>
          <a:prstGeom prst="ellipse">
            <a:avLst/>
          </a:prstGeom>
          <a:solidFill>
            <a:srgbClr val="48A5D9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912133" y="2891002"/>
            <a:ext cx="1628351" cy="1625177"/>
          </a:xfrm>
          <a:prstGeom prst="ellipse">
            <a:avLst/>
          </a:prstGeom>
          <a:solidFill>
            <a:srgbClr val="E76C60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034204" y="5058515"/>
            <a:ext cx="866549" cy="86972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089616" y="4016248"/>
            <a:ext cx="866549" cy="86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089615" y="2527561"/>
            <a:ext cx="869724" cy="86654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5040552" y="1472147"/>
            <a:ext cx="866549" cy="86654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018468" y="2994164"/>
            <a:ext cx="1418856" cy="141885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2230241" y="3091253"/>
            <a:ext cx="719813" cy="184618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algn="ctr">
              <a:buClr>
                <a:srgbClr val="CC9900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 pitchFamily="34" charset="-122"/>
              </a:defRPr>
            </a:lvl1pPr>
          </a:lstStyle>
          <a:p>
            <a:pPr defTabSz="1625098" font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</a:rPr>
              <a:t>Управление площадкой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2021803" y="3502850"/>
            <a:ext cx="1151700" cy="184618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algn="ctr">
              <a:buClr>
                <a:srgbClr val="CC9900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 pitchFamily="34" charset="-122"/>
              </a:defRPr>
            </a:lvl1pPr>
          </a:lstStyle>
          <a:p>
            <a:pPr defTabSz="1625098" font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888226" y="3862999"/>
            <a:ext cx="1285277" cy="178807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algn="ctr">
              <a:buClr>
                <a:srgbClr val="CC9900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 pitchFamily="34" charset="-122"/>
              </a:defRPr>
            </a:lvl1pPr>
          </a:lstStyle>
          <a:p>
            <a:pPr defTabSz="1625098" font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</a:rPr>
              <a:t>Резервное копирование данных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36575" y="3605751"/>
            <a:ext cx="1377708" cy="208936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algn="ctr">
              <a:buClr>
                <a:srgbClr val="CC9900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 pitchFamily="34" charset="-122"/>
              </a:defRPr>
            </a:lvl1pPr>
          </a:lstStyle>
          <a:p>
            <a:pPr defTabSz="1625098" font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</a:rPr>
              <a:t>Мониторинг в режиме реального времени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1571" y="4130839"/>
            <a:ext cx="1076863" cy="168216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algn="ctr">
              <a:buClr>
                <a:srgbClr val="CC9900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 pitchFamily="34" charset="-122"/>
              </a:defRPr>
            </a:lvl1pPr>
          </a:lstStyle>
          <a:p>
            <a:pPr defTabSz="1625098" font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</a:rPr>
              <a:t>Интеллектуальные операции O&amp;M</a:t>
            </a:r>
          </a:p>
        </p:txBody>
      </p:sp>
      <p:grpSp>
        <p:nvGrpSpPr>
          <p:cNvPr id="25" name="组合 28911"/>
          <p:cNvGrpSpPr>
            <a:grpSpLocks/>
          </p:cNvGrpSpPr>
          <p:nvPr/>
        </p:nvGrpSpPr>
        <p:grpSpPr bwMode="auto">
          <a:xfrm>
            <a:off x="4414515" y="3175280"/>
            <a:ext cx="626759" cy="639407"/>
            <a:chOff x="2435225" y="2540001"/>
            <a:chExt cx="630238" cy="644525"/>
          </a:xfrm>
          <a:solidFill>
            <a:srgbClr val="5C7795"/>
          </a:solidFill>
        </p:grpSpPr>
        <p:sp>
          <p:nvSpPr>
            <p:cNvPr id="26" name="Freeform 133"/>
            <p:cNvSpPr>
              <a:spLocks/>
            </p:cNvSpPr>
            <p:nvPr/>
          </p:nvSpPr>
          <p:spPr bwMode="auto">
            <a:xfrm>
              <a:off x="2652713" y="2624138"/>
              <a:ext cx="28575" cy="107950"/>
            </a:xfrm>
            <a:custGeom>
              <a:avLst/>
              <a:gdLst>
                <a:gd name="T0" fmla="*/ 2147483647 w 67"/>
                <a:gd name="T1" fmla="*/ 2147483647 h 256"/>
                <a:gd name="T2" fmla="*/ 2147483647 w 67"/>
                <a:gd name="T3" fmla="*/ 2147483647 h 256"/>
                <a:gd name="T4" fmla="*/ 0 w 67"/>
                <a:gd name="T5" fmla="*/ 2147483647 h 256"/>
                <a:gd name="T6" fmla="*/ 0 w 67"/>
                <a:gd name="T7" fmla="*/ 2147483647 h 256"/>
                <a:gd name="T8" fmla="*/ 2147483647 w 67"/>
                <a:gd name="T9" fmla="*/ 0 h 256"/>
                <a:gd name="T10" fmla="*/ 2147483647 w 67"/>
                <a:gd name="T11" fmla="*/ 2147483647 h 256"/>
                <a:gd name="T12" fmla="*/ 2147483647 w 67"/>
                <a:gd name="T13" fmla="*/ 2147483647 h 256"/>
                <a:gd name="T14" fmla="*/ 2147483647 w 67"/>
                <a:gd name="T15" fmla="*/ 2147483647 h 2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256"/>
                <a:gd name="T26" fmla="*/ 67 w 67"/>
                <a:gd name="T27" fmla="*/ 256 h 2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256">
                  <a:moveTo>
                    <a:pt x="34" y="256"/>
                  </a:moveTo>
                  <a:lnTo>
                    <a:pt x="34" y="256"/>
                  </a:lnTo>
                  <a:cubicBezTo>
                    <a:pt x="15" y="256"/>
                    <a:pt x="0" y="241"/>
                    <a:pt x="0" y="223"/>
                  </a:cubicBez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4"/>
                  </a:cubicBezTo>
                  <a:lnTo>
                    <a:pt x="67" y="223"/>
                  </a:lnTo>
                  <a:cubicBezTo>
                    <a:pt x="67" y="241"/>
                    <a:pt x="52" y="256"/>
                    <a:pt x="34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7" name="Freeform 134"/>
            <p:cNvSpPr>
              <a:spLocks/>
            </p:cNvSpPr>
            <p:nvPr/>
          </p:nvSpPr>
          <p:spPr bwMode="auto">
            <a:xfrm>
              <a:off x="2541588" y="2800351"/>
              <a:ext cx="36513" cy="36513"/>
            </a:xfrm>
            <a:custGeom>
              <a:avLst/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0 w 86"/>
                <a:gd name="T5" fmla="*/ 2147483647 h 86"/>
                <a:gd name="T6" fmla="*/ 0 w 86"/>
                <a:gd name="T7" fmla="*/ 0 h 86"/>
                <a:gd name="T8" fmla="*/ 2147483647 w 86"/>
                <a:gd name="T9" fmla="*/ 0 h 86"/>
                <a:gd name="T10" fmla="*/ 2147483647 w 86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6"/>
                <a:gd name="T20" fmla="*/ 86 w 86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8" name="Freeform 135"/>
            <p:cNvSpPr>
              <a:spLocks/>
            </p:cNvSpPr>
            <p:nvPr/>
          </p:nvSpPr>
          <p:spPr bwMode="auto">
            <a:xfrm>
              <a:off x="2595563" y="2800351"/>
              <a:ext cx="36513" cy="36513"/>
            </a:xfrm>
            <a:custGeom>
              <a:avLst/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0 w 86"/>
                <a:gd name="T5" fmla="*/ 2147483647 h 86"/>
                <a:gd name="T6" fmla="*/ 0 w 86"/>
                <a:gd name="T7" fmla="*/ 0 h 86"/>
                <a:gd name="T8" fmla="*/ 2147483647 w 86"/>
                <a:gd name="T9" fmla="*/ 0 h 86"/>
                <a:gd name="T10" fmla="*/ 2147483647 w 86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6"/>
                <a:gd name="T20" fmla="*/ 86 w 86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29" name="Freeform 136"/>
            <p:cNvSpPr>
              <a:spLocks/>
            </p:cNvSpPr>
            <p:nvPr/>
          </p:nvSpPr>
          <p:spPr bwMode="auto">
            <a:xfrm>
              <a:off x="2651125" y="2800351"/>
              <a:ext cx="36513" cy="36513"/>
            </a:xfrm>
            <a:custGeom>
              <a:avLst/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0 w 86"/>
                <a:gd name="T5" fmla="*/ 2147483647 h 86"/>
                <a:gd name="T6" fmla="*/ 0 w 86"/>
                <a:gd name="T7" fmla="*/ 0 h 86"/>
                <a:gd name="T8" fmla="*/ 2147483647 w 86"/>
                <a:gd name="T9" fmla="*/ 0 h 86"/>
                <a:gd name="T10" fmla="*/ 2147483647 w 86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6"/>
                <a:gd name="T20" fmla="*/ 86 w 86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0" name="Freeform 137"/>
            <p:cNvSpPr>
              <a:spLocks/>
            </p:cNvSpPr>
            <p:nvPr/>
          </p:nvSpPr>
          <p:spPr bwMode="auto">
            <a:xfrm>
              <a:off x="2541588" y="2855913"/>
              <a:ext cx="36513" cy="36513"/>
            </a:xfrm>
            <a:custGeom>
              <a:avLst/>
              <a:gdLst>
                <a:gd name="T0" fmla="*/ 2147483647 w 86"/>
                <a:gd name="T1" fmla="*/ 2147483647 h 87"/>
                <a:gd name="T2" fmla="*/ 2147483647 w 86"/>
                <a:gd name="T3" fmla="*/ 2147483647 h 87"/>
                <a:gd name="T4" fmla="*/ 0 w 86"/>
                <a:gd name="T5" fmla="*/ 2147483647 h 87"/>
                <a:gd name="T6" fmla="*/ 0 w 86"/>
                <a:gd name="T7" fmla="*/ 0 h 87"/>
                <a:gd name="T8" fmla="*/ 2147483647 w 86"/>
                <a:gd name="T9" fmla="*/ 0 h 87"/>
                <a:gd name="T10" fmla="*/ 2147483647 w 86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7"/>
                <a:gd name="T20" fmla="*/ 86 w 86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7">
                  <a:moveTo>
                    <a:pt x="86" y="87"/>
                  </a:moveTo>
                  <a:lnTo>
                    <a:pt x="86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1" name="Freeform 138"/>
            <p:cNvSpPr>
              <a:spLocks/>
            </p:cNvSpPr>
            <p:nvPr/>
          </p:nvSpPr>
          <p:spPr bwMode="auto">
            <a:xfrm>
              <a:off x="2595563" y="2855913"/>
              <a:ext cx="36513" cy="36513"/>
            </a:xfrm>
            <a:custGeom>
              <a:avLst/>
              <a:gdLst>
                <a:gd name="T0" fmla="*/ 2147483647 w 86"/>
                <a:gd name="T1" fmla="*/ 2147483647 h 87"/>
                <a:gd name="T2" fmla="*/ 2147483647 w 86"/>
                <a:gd name="T3" fmla="*/ 2147483647 h 87"/>
                <a:gd name="T4" fmla="*/ 0 w 86"/>
                <a:gd name="T5" fmla="*/ 2147483647 h 87"/>
                <a:gd name="T6" fmla="*/ 0 w 86"/>
                <a:gd name="T7" fmla="*/ 0 h 87"/>
                <a:gd name="T8" fmla="*/ 2147483647 w 86"/>
                <a:gd name="T9" fmla="*/ 0 h 87"/>
                <a:gd name="T10" fmla="*/ 2147483647 w 86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7"/>
                <a:gd name="T20" fmla="*/ 86 w 86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7">
                  <a:moveTo>
                    <a:pt x="86" y="87"/>
                  </a:moveTo>
                  <a:lnTo>
                    <a:pt x="86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2" name="Freeform 139"/>
            <p:cNvSpPr>
              <a:spLocks/>
            </p:cNvSpPr>
            <p:nvPr/>
          </p:nvSpPr>
          <p:spPr bwMode="auto">
            <a:xfrm>
              <a:off x="2651125" y="2855913"/>
              <a:ext cx="36513" cy="36513"/>
            </a:xfrm>
            <a:custGeom>
              <a:avLst/>
              <a:gdLst>
                <a:gd name="T0" fmla="*/ 2147483647 w 86"/>
                <a:gd name="T1" fmla="*/ 2147483647 h 87"/>
                <a:gd name="T2" fmla="*/ 2147483647 w 86"/>
                <a:gd name="T3" fmla="*/ 2147483647 h 87"/>
                <a:gd name="T4" fmla="*/ 0 w 86"/>
                <a:gd name="T5" fmla="*/ 2147483647 h 87"/>
                <a:gd name="T6" fmla="*/ 0 w 86"/>
                <a:gd name="T7" fmla="*/ 0 h 87"/>
                <a:gd name="T8" fmla="*/ 2147483647 w 86"/>
                <a:gd name="T9" fmla="*/ 0 h 87"/>
                <a:gd name="T10" fmla="*/ 2147483647 w 86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7"/>
                <a:gd name="T20" fmla="*/ 86 w 86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7">
                  <a:moveTo>
                    <a:pt x="86" y="87"/>
                  </a:moveTo>
                  <a:lnTo>
                    <a:pt x="86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3" name="Freeform 140"/>
            <p:cNvSpPr>
              <a:spLocks/>
            </p:cNvSpPr>
            <p:nvPr/>
          </p:nvSpPr>
          <p:spPr bwMode="auto">
            <a:xfrm>
              <a:off x="2541588" y="2911476"/>
              <a:ext cx="36513" cy="36513"/>
            </a:xfrm>
            <a:custGeom>
              <a:avLst/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0 w 86"/>
                <a:gd name="T5" fmla="*/ 2147483647 h 86"/>
                <a:gd name="T6" fmla="*/ 0 w 86"/>
                <a:gd name="T7" fmla="*/ 0 h 86"/>
                <a:gd name="T8" fmla="*/ 2147483647 w 86"/>
                <a:gd name="T9" fmla="*/ 0 h 86"/>
                <a:gd name="T10" fmla="*/ 2147483647 w 86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6"/>
                <a:gd name="T20" fmla="*/ 86 w 86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4" name="Freeform 141"/>
            <p:cNvSpPr>
              <a:spLocks/>
            </p:cNvSpPr>
            <p:nvPr/>
          </p:nvSpPr>
          <p:spPr bwMode="auto">
            <a:xfrm>
              <a:off x="2595563" y="2911476"/>
              <a:ext cx="36513" cy="36513"/>
            </a:xfrm>
            <a:custGeom>
              <a:avLst/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0 w 86"/>
                <a:gd name="T5" fmla="*/ 2147483647 h 86"/>
                <a:gd name="T6" fmla="*/ 0 w 86"/>
                <a:gd name="T7" fmla="*/ 0 h 86"/>
                <a:gd name="T8" fmla="*/ 2147483647 w 86"/>
                <a:gd name="T9" fmla="*/ 0 h 86"/>
                <a:gd name="T10" fmla="*/ 2147483647 w 86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6"/>
                <a:gd name="T20" fmla="*/ 86 w 86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5" name="Freeform 142"/>
            <p:cNvSpPr>
              <a:spLocks/>
            </p:cNvSpPr>
            <p:nvPr/>
          </p:nvSpPr>
          <p:spPr bwMode="auto">
            <a:xfrm>
              <a:off x="2651125" y="2911476"/>
              <a:ext cx="36513" cy="36513"/>
            </a:xfrm>
            <a:custGeom>
              <a:avLst/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0 w 86"/>
                <a:gd name="T5" fmla="*/ 2147483647 h 86"/>
                <a:gd name="T6" fmla="*/ 0 w 86"/>
                <a:gd name="T7" fmla="*/ 0 h 86"/>
                <a:gd name="T8" fmla="*/ 2147483647 w 86"/>
                <a:gd name="T9" fmla="*/ 0 h 86"/>
                <a:gd name="T10" fmla="*/ 2147483647 w 86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6"/>
                <a:gd name="T20" fmla="*/ 86 w 86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6" name="Freeform 143"/>
            <p:cNvSpPr>
              <a:spLocks/>
            </p:cNvSpPr>
            <p:nvPr/>
          </p:nvSpPr>
          <p:spPr bwMode="auto">
            <a:xfrm>
              <a:off x="2541588" y="2967038"/>
              <a:ext cx="36513" cy="36513"/>
            </a:xfrm>
            <a:custGeom>
              <a:avLst/>
              <a:gdLst>
                <a:gd name="T0" fmla="*/ 2147483647 w 86"/>
                <a:gd name="T1" fmla="*/ 2147483647 h 87"/>
                <a:gd name="T2" fmla="*/ 2147483647 w 86"/>
                <a:gd name="T3" fmla="*/ 2147483647 h 87"/>
                <a:gd name="T4" fmla="*/ 0 w 86"/>
                <a:gd name="T5" fmla="*/ 2147483647 h 87"/>
                <a:gd name="T6" fmla="*/ 0 w 86"/>
                <a:gd name="T7" fmla="*/ 0 h 87"/>
                <a:gd name="T8" fmla="*/ 2147483647 w 86"/>
                <a:gd name="T9" fmla="*/ 0 h 87"/>
                <a:gd name="T10" fmla="*/ 2147483647 w 86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7"/>
                <a:gd name="T20" fmla="*/ 86 w 86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7">
                  <a:moveTo>
                    <a:pt x="86" y="87"/>
                  </a:moveTo>
                  <a:lnTo>
                    <a:pt x="86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7" name="Freeform 144"/>
            <p:cNvSpPr>
              <a:spLocks/>
            </p:cNvSpPr>
            <p:nvPr/>
          </p:nvSpPr>
          <p:spPr bwMode="auto">
            <a:xfrm>
              <a:off x="2595563" y="2967038"/>
              <a:ext cx="36513" cy="36513"/>
            </a:xfrm>
            <a:custGeom>
              <a:avLst/>
              <a:gdLst>
                <a:gd name="T0" fmla="*/ 2147483647 w 86"/>
                <a:gd name="T1" fmla="*/ 2147483647 h 87"/>
                <a:gd name="T2" fmla="*/ 2147483647 w 86"/>
                <a:gd name="T3" fmla="*/ 2147483647 h 87"/>
                <a:gd name="T4" fmla="*/ 0 w 86"/>
                <a:gd name="T5" fmla="*/ 2147483647 h 87"/>
                <a:gd name="T6" fmla="*/ 0 w 86"/>
                <a:gd name="T7" fmla="*/ 0 h 87"/>
                <a:gd name="T8" fmla="*/ 2147483647 w 86"/>
                <a:gd name="T9" fmla="*/ 0 h 87"/>
                <a:gd name="T10" fmla="*/ 2147483647 w 86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7"/>
                <a:gd name="T20" fmla="*/ 86 w 86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7">
                  <a:moveTo>
                    <a:pt x="86" y="87"/>
                  </a:moveTo>
                  <a:lnTo>
                    <a:pt x="86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8" name="Freeform 145"/>
            <p:cNvSpPr>
              <a:spLocks/>
            </p:cNvSpPr>
            <p:nvPr/>
          </p:nvSpPr>
          <p:spPr bwMode="auto">
            <a:xfrm>
              <a:off x="2651125" y="2967038"/>
              <a:ext cx="36513" cy="36513"/>
            </a:xfrm>
            <a:custGeom>
              <a:avLst/>
              <a:gdLst>
                <a:gd name="T0" fmla="*/ 2147483647 w 86"/>
                <a:gd name="T1" fmla="*/ 2147483647 h 87"/>
                <a:gd name="T2" fmla="*/ 2147483647 w 86"/>
                <a:gd name="T3" fmla="*/ 2147483647 h 87"/>
                <a:gd name="T4" fmla="*/ 0 w 86"/>
                <a:gd name="T5" fmla="*/ 2147483647 h 87"/>
                <a:gd name="T6" fmla="*/ 0 w 86"/>
                <a:gd name="T7" fmla="*/ 0 h 87"/>
                <a:gd name="T8" fmla="*/ 2147483647 w 86"/>
                <a:gd name="T9" fmla="*/ 0 h 87"/>
                <a:gd name="T10" fmla="*/ 2147483647 w 86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87"/>
                <a:gd name="T20" fmla="*/ 86 w 86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87">
                  <a:moveTo>
                    <a:pt x="86" y="87"/>
                  </a:moveTo>
                  <a:lnTo>
                    <a:pt x="86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39" name="Freeform 146"/>
            <p:cNvSpPr>
              <a:spLocks/>
            </p:cNvSpPr>
            <p:nvPr/>
          </p:nvSpPr>
          <p:spPr bwMode="auto">
            <a:xfrm>
              <a:off x="2819400" y="2628901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40" name="Freeform 147"/>
            <p:cNvSpPr>
              <a:spLocks/>
            </p:cNvSpPr>
            <p:nvPr/>
          </p:nvSpPr>
          <p:spPr bwMode="auto">
            <a:xfrm>
              <a:off x="2874963" y="2628901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41" name="Freeform 148"/>
            <p:cNvSpPr>
              <a:spLocks/>
            </p:cNvSpPr>
            <p:nvPr/>
          </p:nvSpPr>
          <p:spPr bwMode="auto">
            <a:xfrm>
              <a:off x="2928938" y="2628901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42" name="Freeform 149"/>
            <p:cNvSpPr>
              <a:spLocks/>
            </p:cNvSpPr>
            <p:nvPr/>
          </p:nvSpPr>
          <p:spPr bwMode="auto">
            <a:xfrm>
              <a:off x="2819400" y="2684463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43" name="Freeform 150"/>
            <p:cNvSpPr>
              <a:spLocks/>
            </p:cNvSpPr>
            <p:nvPr/>
          </p:nvSpPr>
          <p:spPr bwMode="auto">
            <a:xfrm>
              <a:off x="2874963" y="2684463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44" name="Freeform 151"/>
            <p:cNvSpPr>
              <a:spLocks/>
            </p:cNvSpPr>
            <p:nvPr/>
          </p:nvSpPr>
          <p:spPr bwMode="auto">
            <a:xfrm>
              <a:off x="2928938" y="2684463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45" name="Freeform 152"/>
            <p:cNvSpPr>
              <a:spLocks/>
            </p:cNvSpPr>
            <p:nvPr/>
          </p:nvSpPr>
          <p:spPr bwMode="auto">
            <a:xfrm>
              <a:off x="2819400" y="2738438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46" name="Freeform 153"/>
            <p:cNvSpPr>
              <a:spLocks/>
            </p:cNvSpPr>
            <p:nvPr/>
          </p:nvSpPr>
          <p:spPr bwMode="auto">
            <a:xfrm>
              <a:off x="2874963" y="2738438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47" name="Freeform 154"/>
            <p:cNvSpPr>
              <a:spLocks/>
            </p:cNvSpPr>
            <p:nvPr/>
          </p:nvSpPr>
          <p:spPr bwMode="auto">
            <a:xfrm>
              <a:off x="2928938" y="2738438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48" name="Freeform 155"/>
            <p:cNvSpPr>
              <a:spLocks/>
            </p:cNvSpPr>
            <p:nvPr/>
          </p:nvSpPr>
          <p:spPr bwMode="auto">
            <a:xfrm>
              <a:off x="2819400" y="2794001"/>
              <a:ext cx="36513" cy="36513"/>
            </a:xfrm>
            <a:custGeom>
              <a:avLst/>
              <a:gdLst>
                <a:gd name="T0" fmla="*/ 2147483647 w 87"/>
                <a:gd name="T1" fmla="*/ 2147483647 h 86"/>
                <a:gd name="T2" fmla="*/ 2147483647 w 87"/>
                <a:gd name="T3" fmla="*/ 2147483647 h 86"/>
                <a:gd name="T4" fmla="*/ 0 w 87"/>
                <a:gd name="T5" fmla="*/ 2147483647 h 86"/>
                <a:gd name="T6" fmla="*/ 0 w 87"/>
                <a:gd name="T7" fmla="*/ 0 h 86"/>
                <a:gd name="T8" fmla="*/ 2147483647 w 87"/>
                <a:gd name="T9" fmla="*/ 0 h 86"/>
                <a:gd name="T10" fmla="*/ 2147483647 w 87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6"/>
                <a:gd name="T20" fmla="*/ 87 w 87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6">
                  <a:moveTo>
                    <a:pt x="87" y="86"/>
                  </a:moveTo>
                  <a:lnTo>
                    <a:pt x="87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49" name="Freeform 156"/>
            <p:cNvSpPr>
              <a:spLocks/>
            </p:cNvSpPr>
            <p:nvPr/>
          </p:nvSpPr>
          <p:spPr bwMode="auto">
            <a:xfrm>
              <a:off x="2874963" y="2794001"/>
              <a:ext cx="36513" cy="36513"/>
            </a:xfrm>
            <a:custGeom>
              <a:avLst/>
              <a:gdLst>
                <a:gd name="T0" fmla="*/ 2147483647 w 87"/>
                <a:gd name="T1" fmla="*/ 2147483647 h 86"/>
                <a:gd name="T2" fmla="*/ 2147483647 w 87"/>
                <a:gd name="T3" fmla="*/ 2147483647 h 86"/>
                <a:gd name="T4" fmla="*/ 0 w 87"/>
                <a:gd name="T5" fmla="*/ 2147483647 h 86"/>
                <a:gd name="T6" fmla="*/ 0 w 87"/>
                <a:gd name="T7" fmla="*/ 0 h 86"/>
                <a:gd name="T8" fmla="*/ 2147483647 w 87"/>
                <a:gd name="T9" fmla="*/ 0 h 86"/>
                <a:gd name="T10" fmla="*/ 2147483647 w 87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6"/>
                <a:gd name="T20" fmla="*/ 87 w 87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6">
                  <a:moveTo>
                    <a:pt x="87" y="86"/>
                  </a:moveTo>
                  <a:lnTo>
                    <a:pt x="87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50" name="Freeform 157"/>
            <p:cNvSpPr>
              <a:spLocks/>
            </p:cNvSpPr>
            <p:nvPr/>
          </p:nvSpPr>
          <p:spPr bwMode="auto">
            <a:xfrm>
              <a:off x="2928938" y="2794001"/>
              <a:ext cx="36513" cy="36513"/>
            </a:xfrm>
            <a:custGeom>
              <a:avLst/>
              <a:gdLst>
                <a:gd name="T0" fmla="*/ 2147483647 w 87"/>
                <a:gd name="T1" fmla="*/ 2147483647 h 86"/>
                <a:gd name="T2" fmla="*/ 2147483647 w 87"/>
                <a:gd name="T3" fmla="*/ 2147483647 h 86"/>
                <a:gd name="T4" fmla="*/ 0 w 87"/>
                <a:gd name="T5" fmla="*/ 2147483647 h 86"/>
                <a:gd name="T6" fmla="*/ 0 w 87"/>
                <a:gd name="T7" fmla="*/ 0 h 86"/>
                <a:gd name="T8" fmla="*/ 2147483647 w 87"/>
                <a:gd name="T9" fmla="*/ 0 h 86"/>
                <a:gd name="T10" fmla="*/ 2147483647 w 87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6"/>
                <a:gd name="T20" fmla="*/ 87 w 87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6">
                  <a:moveTo>
                    <a:pt x="87" y="86"/>
                  </a:moveTo>
                  <a:lnTo>
                    <a:pt x="87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51" name="Freeform 158"/>
            <p:cNvSpPr>
              <a:spLocks/>
            </p:cNvSpPr>
            <p:nvPr/>
          </p:nvSpPr>
          <p:spPr bwMode="auto">
            <a:xfrm>
              <a:off x="2819400" y="2849563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52" name="Freeform 159"/>
            <p:cNvSpPr>
              <a:spLocks/>
            </p:cNvSpPr>
            <p:nvPr/>
          </p:nvSpPr>
          <p:spPr bwMode="auto">
            <a:xfrm>
              <a:off x="2874963" y="2849563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53" name="Freeform 160"/>
            <p:cNvSpPr>
              <a:spLocks/>
            </p:cNvSpPr>
            <p:nvPr/>
          </p:nvSpPr>
          <p:spPr bwMode="auto">
            <a:xfrm>
              <a:off x="2928938" y="2849563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54" name="Freeform 161"/>
            <p:cNvSpPr>
              <a:spLocks/>
            </p:cNvSpPr>
            <p:nvPr/>
          </p:nvSpPr>
          <p:spPr bwMode="auto">
            <a:xfrm>
              <a:off x="2819400" y="2905126"/>
              <a:ext cx="36513" cy="36513"/>
            </a:xfrm>
            <a:custGeom>
              <a:avLst/>
              <a:gdLst>
                <a:gd name="T0" fmla="*/ 2147483647 w 87"/>
                <a:gd name="T1" fmla="*/ 2147483647 h 86"/>
                <a:gd name="T2" fmla="*/ 2147483647 w 87"/>
                <a:gd name="T3" fmla="*/ 2147483647 h 86"/>
                <a:gd name="T4" fmla="*/ 0 w 87"/>
                <a:gd name="T5" fmla="*/ 2147483647 h 86"/>
                <a:gd name="T6" fmla="*/ 0 w 87"/>
                <a:gd name="T7" fmla="*/ 0 h 86"/>
                <a:gd name="T8" fmla="*/ 2147483647 w 87"/>
                <a:gd name="T9" fmla="*/ 0 h 86"/>
                <a:gd name="T10" fmla="*/ 2147483647 w 87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6"/>
                <a:gd name="T20" fmla="*/ 87 w 87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6">
                  <a:moveTo>
                    <a:pt x="87" y="86"/>
                  </a:moveTo>
                  <a:lnTo>
                    <a:pt x="87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55" name="Freeform 162"/>
            <p:cNvSpPr>
              <a:spLocks/>
            </p:cNvSpPr>
            <p:nvPr/>
          </p:nvSpPr>
          <p:spPr bwMode="auto">
            <a:xfrm>
              <a:off x="2874963" y="2905126"/>
              <a:ext cx="36513" cy="36513"/>
            </a:xfrm>
            <a:custGeom>
              <a:avLst/>
              <a:gdLst>
                <a:gd name="T0" fmla="*/ 2147483647 w 87"/>
                <a:gd name="T1" fmla="*/ 2147483647 h 86"/>
                <a:gd name="T2" fmla="*/ 2147483647 w 87"/>
                <a:gd name="T3" fmla="*/ 2147483647 h 86"/>
                <a:gd name="T4" fmla="*/ 0 w 87"/>
                <a:gd name="T5" fmla="*/ 2147483647 h 86"/>
                <a:gd name="T6" fmla="*/ 0 w 87"/>
                <a:gd name="T7" fmla="*/ 0 h 86"/>
                <a:gd name="T8" fmla="*/ 2147483647 w 87"/>
                <a:gd name="T9" fmla="*/ 0 h 86"/>
                <a:gd name="T10" fmla="*/ 2147483647 w 87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6"/>
                <a:gd name="T20" fmla="*/ 87 w 87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6">
                  <a:moveTo>
                    <a:pt x="87" y="86"/>
                  </a:moveTo>
                  <a:lnTo>
                    <a:pt x="87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56" name="Freeform 163"/>
            <p:cNvSpPr>
              <a:spLocks/>
            </p:cNvSpPr>
            <p:nvPr/>
          </p:nvSpPr>
          <p:spPr bwMode="auto">
            <a:xfrm>
              <a:off x="2928938" y="2905126"/>
              <a:ext cx="36513" cy="36513"/>
            </a:xfrm>
            <a:custGeom>
              <a:avLst/>
              <a:gdLst>
                <a:gd name="T0" fmla="*/ 2147483647 w 87"/>
                <a:gd name="T1" fmla="*/ 2147483647 h 86"/>
                <a:gd name="T2" fmla="*/ 2147483647 w 87"/>
                <a:gd name="T3" fmla="*/ 2147483647 h 86"/>
                <a:gd name="T4" fmla="*/ 0 w 87"/>
                <a:gd name="T5" fmla="*/ 2147483647 h 86"/>
                <a:gd name="T6" fmla="*/ 0 w 87"/>
                <a:gd name="T7" fmla="*/ 0 h 86"/>
                <a:gd name="T8" fmla="*/ 2147483647 w 87"/>
                <a:gd name="T9" fmla="*/ 0 h 86"/>
                <a:gd name="T10" fmla="*/ 2147483647 w 87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6"/>
                <a:gd name="T20" fmla="*/ 87 w 87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6">
                  <a:moveTo>
                    <a:pt x="87" y="86"/>
                  </a:moveTo>
                  <a:lnTo>
                    <a:pt x="87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57" name="Freeform 164"/>
            <p:cNvSpPr>
              <a:spLocks/>
            </p:cNvSpPr>
            <p:nvPr/>
          </p:nvSpPr>
          <p:spPr bwMode="auto">
            <a:xfrm>
              <a:off x="2819400" y="2960688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58" name="Freeform 165"/>
            <p:cNvSpPr>
              <a:spLocks/>
            </p:cNvSpPr>
            <p:nvPr/>
          </p:nvSpPr>
          <p:spPr bwMode="auto">
            <a:xfrm>
              <a:off x="2874963" y="2960688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59" name="Freeform 166"/>
            <p:cNvSpPr>
              <a:spLocks/>
            </p:cNvSpPr>
            <p:nvPr/>
          </p:nvSpPr>
          <p:spPr bwMode="auto">
            <a:xfrm>
              <a:off x="2928938" y="2960688"/>
              <a:ext cx="36513" cy="36513"/>
            </a:xfrm>
            <a:custGeom>
              <a:avLst/>
              <a:gdLst>
                <a:gd name="T0" fmla="*/ 2147483647 w 87"/>
                <a:gd name="T1" fmla="*/ 2147483647 h 87"/>
                <a:gd name="T2" fmla="*/ 2147483647 w 87"/>
                <a:gd name="T3" fmla="*/ 2147483647 h 87"/>
                <a:gd name="T4" fmla="*/ 0 w 87"/>
                <a:gd name="T5" fmla="*/ 2147483647 h 87"/>
                <a:gd name="T6" fmla="*/ 0 w 87"/>
                <a:gd name="T7" fmla="*/ 0 h 87"/>
                <a:gd name="T8" fmla="*/ 2147483647 w 87"/>
                <a:gd name="T9" fmla="*/ 0 h 87"/>
                <a:gd name="T10" fmla="*/ 2147483647 w 87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87" y="87"/>
                  </a:moveTo>
                  <a:lnTo>
                    <a:pt x="87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60" name="Freeform 167"/>
            <p:cNvSpPr>
              <a:spLocks/>
            </p:cNvSpPr>
            <p:nvPr/>
          </p:nvSpPr>
          <p:spPr bwMode="auto">
            <a:xfrm>
              <a:off x="2819400" y="3016251"/>
              <a:ext cx="36513" cy="36513"/>
            </a:xfrm>
            <a:custGeom>
              <a:avLst/>
              <a:gdLst>
                <a:gd name="T0" fmla="*/ 2147483647 w 87"/>
                <a:gd name="T1" fmla="*/ 2147483647 h 86"/>
                <a:gd name="T2" fmla="*/ 2147483647 w 87"/>
                <a:gd name="T3" fmla="*/ 2147483647 h 86"/>
                <a:gd name="T4" fmla="*/ 0 w 87"/>
                <a:gd name="T5" fmla="*/ 2147483647 h 86"/>
                <a:gd name="T6" fmla="*/ 0 w 87"/>
                <a:gd name="T7" fmla="*/ 0 h 86"/>
                <a:gd name="T8" fmla="*/ 2147483647 w 87"/>
                <a:gd name="T9" fmla="*/ 0 h 86"/>
                <a:gd name="T10" fmla="*/ 2147483647 w 87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6"/>
                <a:gd name="T20" fmla="*/ 87 w 87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6">
                  <a:moveTo>
                    <a:pt x="87" y="86"/>
                  </a:moveTo>
                  <a:lnTo>
                    <a:pt x="87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61" name="Freeform 168"/>
            <p:cNvSpPr>
              <a:spLocks/>
            </p:cNvSpPr>
            <p:nvPr/>
          </p:nvSpPr>
          <p:spPr bwMode="auto">
            <a:xfrm>
              <a:off x="2874963" y="3016251"/>
              <a:ext cx="36513" cy="36513"/>
            </a:xfrm>
            <a:custGeom>
              <a:avLst/>
              <a:gdLst>
                <a:gd name="T0" fmla="*/ 2147483647 w 87"/>
                <a:gd name="T1" fmla="*/ 2147483647 h 86"/>
                <a:gd name="T2" fmla="*/ 2147483647 w 87"/>
                <a:gd name="T3" fmla="*/ 2147483647 h 86"/>
                <a:gd name="T4" fmla="*/ 0 w 87"/>
                <a:gd name="T5" fmla="*/ 2147483647 h 86"/>
                <a:gd name="T6" fmla="*/ 0 w 87"/>
                <a:gd name="T7" fmla="*/ 0 h 86"/>
                <a:gd name="T8" fmla="*/ 2147483647 w 87"/>
                <a:gd name="T9" fmla="*/ 0 h 86"/>
                <a:gd name="T10" fmla="*/ 2147483647 w 87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6"/>
                <a:gd name="T20" fmla="*/ 87 w 87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6">
                  <a:moveTo>
                    <a:pt x="87" y="86"/>
                  </a:moveTo>
                  <a:lnTo>
                    <a:pt x="87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62" name="Freeform 169"/>
            <p:cNvSpPr>
              <a:spLocks/>
            </p:cNvSpPr>
            <p:nvPr/>
          </p:nvSpPr>
          <p:spPr bwMode="auto">
            <a:xfrm>
              <a:off x="2928938" y="3016251"/>
              <a:ext cx="36513" cy="36513"/>
            </a:xfrm>
            <a:custGeom>
              <a:avLst/>
              <a:gdLst>
                <a:gd name="T0" fmla="*/ 2147483647 w 87"/>
                <a:gd name="T1" fmla="*/ 2147483647 h 86"/>
                <a:gd name="T2" fmla="*/ 2147483647 w 87"/>
                <a:gd name="T3" fmla="*/ 2147483647 h 86"/>
                <a:gd name="T4" fmla="*/ 0 w 87"/>
                <a:gd name="T5" fmla="*/ 2147483647 h 86"/>
                <a:gd name="T6" fmla="*/ 0 w 87"/>
                <a:gd name="T7" fmla="*/ 0 h 86"/>
                <a:gd name="T8" fmla="*/ 2147483647 w 87"/>
                <a:gd name="T9" fmla="*/ 0 h 86"/>
                <a:gd name="T10" fmla="*/ 2147483647 w 87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6"/>
                <a:gd name="T20" fmla="*/ 87 w 87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6">
                  <a:moveTo>
                    <a:pt x="87" y="86"/>
                  </a:moveTo>
                  <a:lnTo>
                    <a:pt x="87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63" name="Freeform 170"/>
            <p:cNvSpPr>
              <a:spLocks/>
            </p:cNvSpPr>
            <p:nvPr/>
          </p:nvSpPr>
          <p:spPr bwMode="auto">
            <a:xfrm>
              <a:off x="2435225" y="2540001"/>
              <a:ext cx="630238" cy="628650"/>
            </a:xfrm>
            <a:custGeom>
              <a:avLst/>
              <a:gdLst>
                <a:gd name="T0" fmla="*/ 2147483647 w 1505"/>
                <a:gd name="T1" fmla="*/ 2147483647 h 1499"/>
                <a:gd name="T2" fmla="*/ 2147483647 w 1505"/>
                <a:gd name="T3" fmla="*/ 2147483647 h 1499"/>
                <a:gd name="T4" fmla="*/ 2147483647 w 1505"/>
                <a:gd name="T5" fmla="*/ 2147483647 h 1499"/>
                <a:gd name="T6" fmla="*/ 2147483647 w 1505"/>
                <a:gd name="T7" fmla="*/ 2147483647 h 1499"/>
                <a:gd name="T8" fmla="*/ 2147483647 w 1505"/>
                <a:gd name="T9" fmla="*/ 2147483647 h 1499"/>
                <a:gd name="T10" fmla="*/ 2147483647 w 1505"/>
                <a:gd name="T11" fmla="*/ 2147483647 h 1499"/>
                <a:gd name="T12" fmla="*/ 2147483647 w 1505"/>
                <a:gd name="T13" fmla="*/ 2147483647 h 1499"/>
                <a:gd name="T14" fmla="*/ 2147483647 w 1505"/>
                <a:gd name="T15" fmla="*/ 2147483647 h 1499"/>
                <a:gd name="T16" fmla="*/ 2147483647 w 1505"/>
                <a:gd name="T17" fmla="*/ 2147483647 h 1499"/>
                <a:gd name="T18" fmla="*/ 2147483647 w 1505"/>
                <a:gd name="T19" fmla="*/ 2147483647 h 1499"/>
                <a:gd name="T20" fmla="*/ 2147483647 w 1505"/>
                <a:gd name="T21" fmla="*/ 2147483647 h 1499"/>
                <a:gd name="T22" fmla="*/ 2147483647 w 1505"/>
                <a:gd name="T23" fmla="*/ 2147483647 h 1499"/>
                <a:gd name="T24" fmla="*/ 2147483647 w 1505"/>
                <a:gd name="T25" fmla="*/ 2147483647 h 1499"/>
                <a:gd name="T26" fmla="*/ 2147483647 w 1505"/>
                <a:gd name="T27" fmla="*/ 2147483647 h 1499"/>
                <a:gd name="T28" fmla="*/ 2147483647 w 1505"/>
                <a:gd name="T29" fmla="*/ 2147483647 h 1499"/>
                <a:gd name="T30" fmla="*/ 2147483647 w 1505"/>
                <a:gd name="T31" fmla="*/ 2147483647 h 1499"/>
                <a:gd name="T32" fmla="*/ 2147483647 w 1505"/>
                <a:gd name="T33" fmla="*/ 2147483647 h 1499"/>
                <a:gd name="T34" fmla="*/ 2147483647 w 1505"/>
                <a:gd name="T35" fmla="*/ 2147483647 h 1499"/>
                <a:gd name="T36" fmla="*/ 2147483647 w 1505"/>
                <a:gd name="T37" fmla="*/ 2147483647 h 1499"/>
                <a:gd name="T38" fmla="*/ 2147483647 w 1505"/>
                <a:gd name="T39" fmla="*/ 2147483647 h 1499"/>
                <a:gd name="T40" fmla="*/ 2147483647 w 1505"/>
                <a:gd name="T41" fmla="*/ 2147483647 h 1499"/>
                <a:gd name="T42" fmla="*/ 2147483647 w 1505"/>
                <a:gd name="T43" fmla="*/ 2147483647 h 1499"/>
                <a:gd name="T44" fmla="*/ 2147483647 w 1505"/>
                <a:gd name="T45" fmla="*/ 2147483647 h 1499"/>
                <a:gd name="T46" fmla="*/ 2147483647 w 1505"/>
                <a:gd name="T47" fmla="*/ 2147483647 h 1499"/>
                <a:gd name="T48" fmla="*/ 0 w 1505"/>
                <a:gd name="T49" fmla="*/ 2147483647 h 1499"/>
                <a:gd name="T50" fmla="*/ 0 w 1505"/>
                <a:gd name="T51" fmla="*/ 2147483647 h 1499"/>
                <a:gd name="T52" fmla="*/ 2147483647 w 1505"/>
                <a:gd name="T53" fmla="*/ 2147483647 h 1499"/>
                <a:gd name="T54" fmla="*/ 2147483647 w 1505"/>
                <a:gd name="T55" fmla="*/ 2147483647 h 1499"/>
                <a:gd name="T56" fmla="*/ 2147483647 w 1505"/>
                <a:gd name="T57" fmla="*/ 2147483647 h 1499"/>
                <a:gd name="T58" fmla="*/ 2147483647 w 1505"/>
                <a:gd name="T59" fmla="*/ 2147483647 h 1499"/>
                <a:gd name="T60" fmla="*/ 2147483647 w 1505"/>
                <a:gd name="T61" fmla="*/ 2147483647 h 1499"/>
                <a:gd name="T62" fmla="*/ 2147483647 w 1505"/>
                <a:gd name="T63" fmla="*/ 2147483647 h 1499"/>
                <a:gd name="T64" fmla="*/ 2147483647 w 1505"/>
                <a:gd name="T65" fmla="*/ 2147483647 h 1499"/>
                <a:gd name="T66" fmla="*/ 2147483647 w 1505"/>
                <a:gd name="T67" fmla="*/ 2147483647 h 1499"/>
                <a:gd name="T68" fmla="*/ 2147483647 w 1505"/>
                <a:gd name="T69" fmla="*/ 0 h 1499"/>
                <a:gd name="T70" fmla="*/ 2147483647 w 1505"/>
                <a:gd name="T71" fmla="*/ 0 h 1499"/>
                <a:gd name="T72" fmla="*/ 2147483647 w 1505"/>
                <a:gd name="T73" fmla="*/ 2147483647 h 1499"/>
                <a:gd name="T74" fmla="*/ 2147483647 w 1505"/>
                <a:gd name="T75" fmla="*/ 2147483647 h 1499"/>
                <a:gd name="T76" fmla="*/ 2147483647 w 1505"/>
                <a:gd name="T77" fmla="*/ 2147483647 h 1499"/>
                <a:gd name="T78" fmla="*/ 2147483647 w 1505"/>
                <a:gd name="T79" fmla="*/ 2147483647 h 14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05"/>
                <a:gd name="T121" fmla="*/ 0 h 1499"/>
                <a:gd name="T122" fmla="*/ 1505 w 1505"/>
                <a:gd name="T123" fmla="*/ 1499 h 14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05" h="1499">
                  <a:moveTo>
                    <a:pt x="1505" y="1499"/>
                  </a:moveTo>
                  <a:lnTo>
                    <a:pt x="1505" y="1499"/>
                  </a:lnTo>
                  <a:lnTo>
                    <a:pt x="1218" y="1499"/>
                  </a:lnTo>
                  <a:cubicBezTo>
                    <a:pt x="1200" y="1499"/>
                    <a:pt x="1185" y="1484"/>
                    <a:pt x="1185" y="1466"/>
                  </a:cubicBezTo>
                  <a:cubicBezTo>
                    <a:pt x="1185" y="1447"/>
                    <a:pt x="1200" y="1432"/>
                    <a:pt x="1218" y="1432"/>
                  </a:cubicBezTo>
                  <a:lnTo>
                    <a:pt x="1438" y="1432"/>
                  </a:lnTo>
                  <a:lnTo>
                    <a:pt x="1438" y="1340"/>
                  </a:lnTo>
                  <a:lnTo>
                    <a:pt x="1309" y="1340"/>
                  </a:lnTo>
                  <a:lnTo>
                    <a:pt x="1309" y="118"/>
                  </a:lnTo>
                  <a:cubicBezTo>
                    <a:pt x="1309" y="90"/>
                    <a:pt x="1286" y="67"/>
                    <a:pt x="1258" y="67"/>
                  </a:cubicBezTo>
                  <a:lnTo>
                    <a:pt x="927" y="67"/>
                  </a:lnTo>
                  <a:cubicBezTo>
                    <a:pt x="899" y="67"/>
                    <a:pt x="876" y="90"/>
                    <a:pt x="876" y="118"/>
                  </a:cubicBezTo>
                  <a:lnTo>
                    <a:pt x="876" y="1340"/>
                  </a:lnTo>
                  <a:lnTo>
                    <a:pt x="644" y="1340"/>
                  </a:lnTo>
                  <a:lnTo>
                    <a:pt x="644" y="508"/>
                  </a:lnTo>
                  <a:cubicBezTo>
                    <a:pt x="644" y="480"/>
                    <a:pt x="621" y="457"/>
                    <a:pt x="593" y="457"/>
                  </a:cubicBezTo>
                  <a:lnTo>
                    <a:pt x="263" y="457"/>
                  </a:lnTo>
                  <a:cubicBezTo>
                    <a:pt x="234" y="457"/>
                    <a:pt x="211" y="480"/>
                    <a:pt x="211" y="508"/>
                  </a:cubicBezTo>
                  <a:lnTo>
                    <a:pt x="211" y="1340"/>
                  </a:lnTo>
                  <a:lnTo>
                    <a:pt x="66" y="1340"/>
                  </a:lnTo>
                  <a:lnTo>
                    <a:pt x="66" y="1432"/>
                  </a:lnTo>
                  <a:lnTo>
                    <a:pt x="984" y="1432"/>
                  </a:lnTo>
                  <a:cubicBezTo>
                    <a:pt x="1002" y="1432"/>
                    <a:pt x="1017" y="1447"/>
                    <a:pt x="1017" y="1466"/>
                  </a:cubicBezTo>
                  <a:cubicBezTo>
                    <a:pt x="1017" y="1484"/>
                    <a:pt x="1002" y="1499"/>
                    <a:pt x="984" y="1499"/>
                  </a:cubicBezTo>
                  <a:lnTo>
                    <a:pt x="0" y="1499"/>
                  </a:lnTo>
                  <a:lnTo>
                    <a:pt x="0" y="1273"/>
                  </a:lnTo>
                  <a:lnTo>
                    <a:pt x="145" y="1273"/>
                  </a:lnTo>
                  <a:lnTo>
                    <a:pt x="145" y="508"/>
                  </a:lnTo>
                  <a:cubicBezTo>
                    <a:pt x="145" y="443"/>
                    <a:pt x="198" y="391"/>
                    <a:pt x="263" y="391"/>
                  </a:cubicBezTo>
                  <a:lnTo>
                    <a:pt x="593" y="391"/>
                  </a:lnTo>
                  <a:cubicBezTo>
                    <a:pt x="658" y="391"/>
                    <a:pt x="711" y="443"/>
                    <a:pt x="711" y="508"/>
                  </a:cubicBezTo>
                  <a:lnTo>
                    <a:pt x="711" y="1273"/>
                  </a:lnTo>
                  <a:lnTo>
                    <a:pt x="809" y="1273"/>
                  </a:lnTo>
                  <a:lnTo>
                    <a:pt x="809" y="118"/>
                  </a:lnTo>
                  <a:cubicBezTo>
                    <a:pt x="809" y="53"/>
                    <a:pt x="862" y="0"/>
                    <a:pt x="927" y="0"/>
                  </a:cubicBezTo>
                  <a:lnTo>
                    <a:pt x="1258" y="0"/>
                  </a:lnTo>
                  <a:cubicBezTo>
                    <a:pt x="1323" y="0"/>
                    <a:pt x="1376" y="53"/>
                    <a:pt x="1376" y="118"/>
                  </a:cubicBezTo>
                  <a:lnTo>
                    <a:pt x="1376" y="1273"/>
                  </a:lnTo>
                  <a:lnTo>
                    <a:pt x="1505" y="1273"/>
                  </a:lnTo>
                  <a:lnTo>
                    <a:pt x="1505" y="14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64" name="Freeform 171"/>
            <p:cNvSpPr>
              <a:spLocks/>
            </p:cNvSpPr>
            <p:nvPr/>
          </p:nvSpPr>
          <p:spPr bwMode="auto">
            <a:xfrm>
              <a:off x="2817813" y="3125788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0 w 139"/>
                <a:gd name="T7" fmla="*/ 2147483647 h 139"/>
                <a:gd name="T8" fmla="*/ 2147483647 w 139"/>
                <a:gd name="T9" fmla="*/ 0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139" y="70"/>
                  </a:moveTo>
                  <a:lnTo>
                    <a:pt x="139" y="70"/>
                  </a:lnTo>
                  <a:cubicBezTo>
                    <a:pt x="139" y="108"/>
                    <a:pt x="107" y="139"/>
                    <a:pt x="69" y="139"/>
                  </a:cubicBez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9" y="31"/>
                    <a:pt x="139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65" name="Freeform 172"/>
            <p:cNvSpPr>
              <a:spLocks/>
            </p:cNvSpPr>
            <p:nvPr/>
          </p:nvSpPr>
          <p:spPr bwMode="auto">
            <a:xfrm>
              <a:off x="2914650" y="3125788"/>
              <a:ext cx="58738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2147483647 w 138"/>
                <a:gd name="T5" fmla="*/ 2147483647 h 139"/>
                <a:gd name="T6" fmla="*/ 0 w 138"/>
                <a:gd name="T7" fmla="*/ 2147483647 h 139"/>
                <a:gd name="T8" fmla="*/ 2147483647 w 138"/>
                <a:gd name="T9" fmla="*/ 0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138" y="70"/>
                  </a:moveTo>
                  <a:lnTo>
                    <a:pt x="138" y="70"/>
                  </a:lnTo>
                  <a:cubicBezTo>
                    <a:pt x="138" y="108"/>
                    <a:pt x="107" y="139"/>
                    <a:pt x="69" y="139"/>
                  </a:cubicBez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fontAlgn="ctr"/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</p:grpSp>
      <p:sp>
        <p:nvSpPr>
          <p:cNvPr id="66" name="TextBox 443"/>
          <p:cNvSpPr txBox="1"/>
          <p:nvPr/>
        </p:nvSpPr>
        <p:spPr>
          <a:xfrm>
            <a:off x="3808163" y="3819048"/>
            <a:ext cx="1815613" cy="373644"/>
          </a:xfrm>
          <a:prstGeom prst="rect">
            <a:avLst/>
          </a:prstGeom>
          <a:noFill/>
        </p:spPr>
        <p:txBody>
          <a:bodyPr wrap="square" lIns="121887" tIns="60944" rIns="121887" bIns="60944" rtlCol="0">
            <a:noAutofit/>
          </a:bodyPr>
          <a:lstStyle/>
          <a:p>
            <a:pPr algn="ctr" fontAlgn="ctr"/>
            <a:r>
              <a:rPr lang="ru-RU" sz="1200" b="1" dirty="0" smtClean="0">
                <a:solidFill>
                  <a:srgbClr val="E76C60"/>
                </a:solidFill>
                <a:latin typeface="Huawei Sans" panose="020C0503030203020204" pitchFamily="34" charset="0"/>
              </a:rPr>
              <a:t>ЦОД головного </a:t>
            </a:r>
            <a:r>
              <a:rPr lang="ru-RU" sz="1200" b="1" dirty="0">
                <a:solidFill>
                  <a:srgbClr val="E76C60"/>
                </a:solidFill>
                <a:latin typeface="Huawei Sans" panose="020C0503030203020204" pitchFamily="34" charset="0"/>
              </a:rPr>
              <a:t>офиса</a:t>
            </a:r>
          </a:p>
        </p:txBody>
      </p:sp>
      <p:sp>
        <p:nvSpPr>
          <p:cNvPr id="67" name="TextBox 443"/>
          <p:cNvSpPr txBox="1"/>
          <p:nvPr/>
        </p:nvSpPr>
        <p:spPr>
          <a:xfrm>
            <a:off x="5934172" y="1713587"/>
            <a:ext cx="1490380" cy="350543"/>
          </a:xfrm>
          <a:prstGeom prst="rect">
            <a:avLst/>
          </a:prstGeom>
          <a:noFill/>
        </p:spPr>
        <p:txBody>
          <a:bodyPr wrap="square" lIns="121887" tIns="60944" rIns="121887" bIns="60944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Периферийный </a:t>
            </a:r>
            <a:r>
              <a:rPr lang="ru-RU" sz="1200" dirty="0" smtClean="0">
                <a:latin typeface="Huawei Sans" panose="020C0503030203020204" pitchFamily="34" charset="0"/>
              </a:rPr>
              <a:t>ЦОД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sp>
        <p:nvSpPr>
          <p:cNvPr id="68" name="TextBox 443"/>
          <p:cNvSpPr txBox="1"/>
          <p:nvPr/>
        </p:nvSpPr>
        <p:spPr>
          <a:xfrm>
            <a:off x="6022122" y="5360712"/>
            <a:ext cx="1763092" cy="378193"/>
          </a:xfrm>
          <a:prstGeom prst="rect">
            <a:avLst/>
          </a:prstGeom>
          <a:noFill/>
        </p:spPr>
        <p:txBody>
          <a:bodyPr wrap="square" lIns="121887" tIns="60944" rIns="121887" bIns="60944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Периферийный </a:t>
            </a:r>
            <a:r>
              <a:rPr lang="ru-RU" sz="1200" dirty="0" smtClean="0">
                <a:latin typeface="Huawei Sans" panose="020C0503030203020204" pitchFamily="34" charset="0"/>
              </a:rPr>
              <a:t>ЦОД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sp>
        <p:nvSpPr>
          <p:cNvPr id="69" name="TextBox 443"/>
          <p:cNvSpPr txBox="1"/>
          <p:nvPr/>
        </p:nvSpPr>
        <p:spPr>
          <a:xfrm>
            <a:off x="5832798" y="3500495"/>
            <a:ext cx="1602914" cy="338466"/>
          </a:xfrm>
          <a:prstGeom prst="rect">
            <a:avLst/>
          </a:prstGeom>
          <a:noFill/>
        </p:spPr>
        <p:txBody>
          <a:bodyPr wrap="square" lIns="121887" tIns="60944" rIns="121887" bIns="60944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Периферийный </a:t>
            </a:r>
            <a:r>
              <a:rPr lang="ru-RU" sz="1200" dirty="0" smtClean="0">
                <a:latin typeface="Huawei Sans" panose="020C0503030203020204" pitchFamily="34" charset="0"/>
              </a:rPr>
              <a:t>ЦОД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sp>
        <p:nvSpPr>
          <p:cNvPr id="70" name="TextBox 23"/>
          <p:cNvSpPr txBox="1"/>
          <p:nvPr/>
        </p:nvSpPr>
        <p:spPr>
          <a:xfrm>
            <a:off x="8311002" y="1044204"/>
            <a:ext cx="2104497" cy="709971"/>
          </a:xfrm>
          <a:prstGeom prst="rect">
            <a:avLst/>
          </a:prstGeom>
          <a:solidFill>
            <a:srgbClr val="FF99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algn="ctr">
              <a:buClr>
                <a:srgbClr val="CC9900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 pitchFamily="34" charset="-122"/>
              </a:defRPr>
            </a:lvl1pPr>
          </a:lstStyle>
          <a:p>
            <a:pPr defTabSz="1625098" fontAlgn="ctr"/>
            <a:r>
              <a:rPr lang="ru-RU" sz="1400" dirty="0">
                <a:latin typeface="Huawei Sans" panose="020C0503030203020204" pitchFamily="34" charset="0"/>
              </a:rPr>
              <a:t>Установка оборудования в периферийном </a:t>
            </a:r>
            <a:r>
              <a:rPr lang="ru-RU" sz="1400" dirty="0" err="1" smtClean="0">
                <a:latin typeface="Huawei Sans" panose="020C0503030203020204" pitchFamily="34" charset="0"/>
              </a:rPr>
              <a:t>ЦОДе</a:t>
            </a:r>
            <a:endParaRPr lang="ru-RU" sz="1400" dirty="0">
              <a:latin typeface="Huawei Sans" panose="020C0503030203020204" pitchFamily="34" charset="0"/>
            </a:endParaRPr>
          </a:p>
        </p:txBody>
      </p:sp>
      <p:sp>
        <p:nvSpPr>
          <p:cNvPr id="71" name="TextBox 43"/>
          <p:cNvSpPr txBox="1"/>
          <p:nvPr/>
        </p:nvSpPr>
        <p:spPr>
          <a:xfrm>
            <a:off x="8912881" y="4915947"/>
            <a:ext cx="2026465" cy="830970"/>
          </a:xfrm>
          <a:prstGeom prst="rect">
            <a:avLst/>
          </a:prstGeom>
          <a:noFill/>
        </p:spPr>
        <p:txBody>
          <a:bodyPr wrap="square" lIns="91413" tIns="45707" rIns="91413" bIns="45707" rtlCol="0" anchor="ctr">
            <a:noAutofit/>
          </a:bodyPr>
          <a:lstStyle/>
          <a:p>
            <a:pPr algn="ctr" fontAlgn="ctr"/>
            <a:r>
              <a:rPr lang="ru-RU" b="1" dirty="0">
                <a:solidFill>
                  <a:srgbClr val="FF9900"/>
                </a:solidFill>
                <a:latin typeface="Huawei Sans" panose="020C0503030203020204" pitchFamily="34" charset="0"/>
              </a:rPr>
              <a:t>Модульная конструкция и единый шкаф</a:t>
            </a:r>
          </a:p>
        </p:txBody>
      </p:sp>
      <p:sp>
        <p:nvSpPr>
          <p:cNvPr id="72" name="矩形 71"/>
          <p:cNvSpPr/>
          <p:nvPr/>
        </p:nvSpPr>
        <p:spPr>
          <a:xfrm>
            <a:off x="7786918" y="1818768"/>
            <a:ext cx="3854955" cy="4336673"/>
          </a:xfrm>
          <a:prstGeom prst="rect">
            <a:avLst/>
          </a:prstGeom>
          <a:noFill/>
          <a:ln w="19050"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>
            <a:noAutofit/>
          </a:bodyPr>
          <a:lstStyle/>
          <a:p>
            <a:pPr algn="ctr" fontAlgn="ctr"/>
            <a:endParaRPr lang="en-US" altLang="zh-CN" sz="2099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73" name="Freeform 24"/>
          <p:cNvSpPr>
            <a:spLocks/>
          </p:cNvSpPr>
          <p:nvPr/>
        </p:nvSpPr>
        <p:spPr bwMode="auto">
          <a:xfrm>
            <a:off x="7308766" y="1403585"/>
            <a:ext cx="1002237" cy="1617956"/>
          </a:xfrm>
          <a:custGeom>
            <a:avLst/>
            <a:gdLst>
              <a:gd name="T0" fmla="*/ 0 w 820"/>
              <a:gd name="T1" fmla="*/ 870 h 870"/>
              <a:gd name="T2" fmla="*/ 0 w 820"/>
              <a:gd name="T3" fmla="*/ 0 h 870"/>
              <a:gd name="T4" fmla="*/ 820 w 820"/>
              <a:gd name="T5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0" h="870">
                <a:moveTo>
                  <a:pt x="0" y="870"/>
                </a:moveTo>
                <a:lnTo>
                  <a:pt x="0" y="0"/>
                </a:lnTo>
                <a:lnTo>
                  <a:pt x="820" y="0"/>
                </a:lnTo>
              </a:path>
            </a:pathLst>
          </a:custGeom>
          <a:noFill/>
          <a:ln w="19050" cap="flat">
            <a:solidFill>
              <a:srgbClr val="FF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7035519" y="2914473"/>
            <a:ext cx="273247" cy="1452"/>
          </a:xfrm>
          <a:prstGeom prst="line">
            <a:avLst/>
          </a:prstGeom>
          <a:noFill/>
          <a:ln w="19050" cap="flat">
            <a:solidFill>
              <a:srgbClr val="FF9900"/>
            </a:solidFill>
            <a:prstDash val="solid"/>
            <a:miter lim="800000"/>
            <a:headEnd/>
            <a:tailEnd/>
          </a:ln>
        </p:spPr>
      </p:cxnSp>
      <p:sp>
        <p:nvSpPr>
          <p:cNvPr id="75" name="TextBox 23"/>
          <p:cNvSpPr txBox="1"/>
          <p:nvPr/>
        </p:nvSpPr>
        <p:spPr>
          <a:xfrm>
            <a:off x="7321020" y="972834"/>
            <a:ext cx="952897" cy="390235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algn="ctr">
              <a:buClr>
                <a:srgbClr val="CC9900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 pitchFamily="34" charset="-122"/>
              </a:defRPr>
            </a:lvl1pPr>
          </a:lstStyle>
          <a:p>
            <a:pPr defTabSz="1625098" fontAlgn="ctr">
              <a:lnSpc>
                <a:spcPct val="120000"/>
              </a:lnSpc>
            </a:pPr>
            <a:r>
              <a:rPr lang="ru-RU" sz="1100">
                <a:solidFill>
                  <a:schemeClr val="tx1"/>
                </a:solidFill>
                <a:latin typeface="Huawei Sans" panose="020C0503030203020204" pitchFamily="34" charset="0"/>
              </a:rPr>
              <a:t>Установщик FusionCube</a:t>
            </a:r>
          </a:p>
        </p:txBody>
      </p:sp>
      <p:sp>
        <p:nvSpPr>
          <p:cNvPr id="76" name="Freeform 24"/>
          <p:cNvSpPr>
            <a:spLocks/>
          </p:cNvSpPr>
          <p:nvPr/>
        </p:nvSpPr>
        <p:spPr bwMode="auto">
          <a:xfrm flipV="1">
            <a:off x="7308766" y="3022266"/>
            <a:ext cx="476448" cy="984490"/>
          </a:xfrm>
          <a:custGeom>
            <a:avLst/>
            <a:gdLst>
              <a:gd name="T0" fmla="*/ 0 w 820"/>
              <a:gd name="T1" fmla="*/ 870 h 870"/>
              <a:gd name="T2" fmla="*/ 0 w 820"/>
              <a:gd name="T3" fmla="*/ 0 h 870"/>
              <a:gd name="T4" fmla="*/ 820 w 820"/>
              <a:gd name="T5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0" h="870">
                <a:moveTo>
                  <a:pt x="0" y="870"/>
                </a:moveTo>
                <a:lnTo>
                  <a:pt x="0" y="0"/>
                </a:lnTo>
                <a:lnTo>
                  <a:pt x="820" y="0"/>
                </a:lnTo>
              </a:path>
            </a:pathLst>
          </a:custGeom>
          <a:noFill/>
          <a:ln w="19050" cap="flat">
            <a:solidFill>
              <a:srgbClr val="FF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font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sp>
        <p:nvSpPr>
          <p:cNvPr id="80" name="TextBox 23"/>
          <p:cNvSpPr txBox="1"/>
          <p:nvPr/>
        </p:nvSpPr>
        <p:spPr>
          <a:xfrm>
            <a:off x="2014298" y="3348502"/>
            <a:ext cx="1151700" cy="184618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 algn="ctr">
              <a:buClr>
                <a:srgbClr val="CC9900"/>
              </a:buClr>
              <a:buFont typeface="Wingdings" pitchFamily="2" charset="2"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 pitchFamily="34" charset="-122"/>
              </a:defRPr>
            </a:lvl1pPr>
          </a:lstStyle>
          <a:p>
            <a:pPr defTabSz="1625098" font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</a:rPr>
              <a:t>Предоставление сервисов</a:t>
            </a:r>
          </a:p>
        </p:txBody>
      </p:sp>
      <p:sp>
        <p:nvSpPr>
          <p:cNvPr id="81" name="AutoShape 44"/>
          <p:cNvSpPr>
            <a:spLocks noChangeArrowheads="1"/>
          </p:cNvSpPr>
          <p:nvPr/>
        </p:nvSpPr>
        <p:spPr bwMode="auto">
          <a:xfrm>
            <a:off x="7931655" y="1863951"/>
            <a:ext cx="3528508" cy="259257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fontAlgn="ctr">
              <a:buClr>
                <a:srgbClr val="CC9900"/>
              </a:buClr>
            </a:pPr>
            <a:endParaRPr lang="en-US" altLang="zh-CN" sz="1100" dirty="0">
              <a:solidFill>
                <a:prstClr val="white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134" y="2348725"/>
            <a:ext cx="837152" cy="283318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4" cstate="email">
            <a:lum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0836" y="3491165"/>
            <a:ext cx="780452" cy="226271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5" cstate="email">
            <a:lum bright="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16649" y="3767158"/>
            <a:ext cx="228825" cy="780450"/>
          </a:xfrm>
          <a:prstGeom prst="rect">
            <a:avLst/>
          </a:prstGeom>
        </p:spPr>
      </p:pic>
      <p:sp>
        <p:nvSpPr>
          <p:cNvPr id="85" name="TextBox 50"/>
          <p:cNvSpPr txBox="1"/>
          <p:nvPr/>
        </p:nvSpPr>
        <p:spPr>
          <a:xfrm>
            <a:off x="9280151" y="2416086"/>
            <a:ext cx="2025687" cy="2858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Вычислительный модуль</a:t>
            </a:r>
          </a:p>
        </p:txBody>
      </p:sp>
      <p:sp>
        <p:nvSpPr>
          <p:cNvPr id="86" name="TextBox 52"/>
          <p:cNvSpPr txBox="1"/>
          <p:nvPr/>
        </p:nvSpPr>
        <p:spPr>
          <a:xfrm>
            <a:off x="9270785" y="3488340"/>
            <a:ext cx="1378630" cy="229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Модуль хранения</a:t>
            </a:r>
          </a:p>
        </p:txBody>
      </p:sp>
      <p:sp>
        <p:nvSpPr>
          <p:cNvPr id="87" name="TextBox 53"/>
          <p:cNvSpPr txBox="1"/>
          <p:nvPr/>
        </p:nvSpPr>
        <p:spPr>
          <a:xfrm>
            <a:off x="9314315" y="4051389"/>
            <a:ext cx="2145848" cy="247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Источник бесперебойного питания (ИБП)</a:t>
            </a:r>
          </a:p>
        </p:txBody>
      </p:sp>
      <p:sp>
        <p:nvSpPr>
          <p:cNvPr id="88" name="TextBox 54"/>
          <p:cNvSpPr txBox="1"/>
          <p:nvPr/>
        </p:nvSpPr>
        <p:spPr>
          <a:xfrm>
            <a:off x="8709371" y="2502636"/>
            <a:ext cx="240932" cy="369106"/>
          </a:xfrm>
          <a:prstGeom prst="rect">
            <a:avLst/>
          </a:prstGeom>
          <a:noFill/>
        </p:spPr>
        <p:txBody>
          <a:bodyPr wrap="square" lIns="91413" tIns="45707" rIns="91413" bIns="45707" rtlCol="0">
            <a:noAutofit/>
          </a:bodyPr>
          <a:lstStyle/>
          <a:p>
            <a:pPr algn="ctr" fontAlgn="ctr"/>
            <a:r>
              <a:rPr lang="ru-RU" sz="1799">
                <a:latin typeface="Huawei Sans" panose="020C0503030203020204" pitchFamily="34" charset="0"/>
              </a:rPr>
              <a:t>+</a:t>
            </a:r>
          </a:p>
        </p:txBody>
      </p:sp>
      <p:sp>
        <p:nvSpPr>
          <p:cNvPr id="89" name="TextBox 55"/>
          <p:cNvSpPr txBox="1"/>
          <p:nvPr/>
        </p:nvSpPr>
        <p:spPr>
          <a:xfrm>
            <a:off x="8664299" y="3634744"/>
            <a:ext cx="331074" cy="369106"/>
          </a:xfrm>
          <a:prstGeom prst="rect">
            <a:avLst/>
          </a:prstGeom>
          <a:noFill/>
        </p:spPr>
        <p:txBody>
          <a:bodyPr wrap="square" lIns="91413" tIns="45707" rIns="91413" bIns="45707" rtlCol="0">
            <a:noAutofit/>
          </a:bodyPr>
          <a:lstStyle/>
          <a:p>
            <a:pPr algn="ctr" fontAlgn="ctr"/>
            <a:r>
              <a:rPr lang="ru-RU" sz="1799">
                <a:latin typeface="Huawei Sans" panose="020C0503030203020204" pitchFamily="34" charset="0"/>
              </a:rPr>
              <a:t>+</a:t>
            </a:r>
          </a:p>
        </p:txBody>
      </p:sp>
      <p:sp>
        <p:nvSpPr>
          <p:cNvPr id="90" name="TextBox 56"/>
          <p:cNvSpPr txBox="1"/>
          <p:nvPr/>
        </p:nvSpPr>
        <p:spPr>
          <a:xfrm>
            <a:off x="8664299" y="3059634"/>
            <a:ext cx="331074" cy="369106"/>
          </a:xfrm>
          <a:prstGeom prst="rect">
            <a:avLst/>
          </a:prstGeom>
          <a:noFill/>
        </p:spPr>
        <p:txBody>
          <a:bodyPr wrap="square" lIns="91413" tIns="45707" rIns="91413" bIns="45707" rtlCol="0">
            <a:noAutofit/>
          </a:bodyPr>
          <a:lstStyle/>
          <a:p>
            <a:pPr algn="ctr" fontAlgn="ctr"/>
            <a:r>
              <a:rPr lang="ru-RU" sz="1799">
                <a:latin typeface="Huawei Sans" panose="020C0503030203020204" pitchFamily="34" charset="0"/>
              </a:rPr>
              <a:t>+</a:t>
            </a:r>
          </a:p>
        </p:txBody>
      </p:sp>
      <p:sp>
        <p:nvSpPr>
          <p:cNvPr id="91" name="TextBox 58"/>
          <p:cNvSpPr txBox="1"/>
          <p:nvPr/>
        </p:nvSpPr>
        <p:spPr>
          <a:xfrm>
            <a:off x="9278298" y="2915777"/>
            <a:ext cx="1475641" cy="1640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ctr"/>
            <a:r>
              <a:rPr lang="ru-RU" sz="1200" dirty="0">
                <a:latin typeface="Huawei Sans" panose="020C0503030203020204" pitchFamily="34" charset="0"/>
              </a:rPr>
              <a:t>Сетевой модуль</a:t>
            </a: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852" y="2934166"/>
            <a:ext cx="786850" cy="18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图片 9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868" y="1989707"/>
            <a:ext cx="1020951" cy="358246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21" y="4732856"/>
            <a:ext cx="628591" cy="1227948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222" y="4132105"/>
            <a:ext cx="332881" cy="650280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237" y="5154228"/>
            <a:ext cx="332881" cy="65028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067" y="1573531"/>
            <a:ext cx="332881" cy="650280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719" y="2617972"/>
            <a:ext cx="332881" cy="650280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689" y="1989707"/>
            <a:ext cx="1609716" cy="4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019176" y="1844675"/>
            <a:ext cx="8782746" cy="406881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1800" dirty="0"/>
              <a:t>(Один правильный вариант ответа) Какое из следующих утверждений о </a:t>
            </a:r>
            <a:r>
              <a:rPr lang="ru-RU" sz="1800" dirty="0" err="1"/>
              <a:t>флеш</a:t>
            </a:r>
            <a:r>
              <a:rPr lang="ru-RU" sz="1800" dirty="0"/>
              <a:t>-системе хранения данных Huawei </a:t>
            </a:r>
            <a:r>
              <a:rPr lang="ru-RU" sz="1800" dirty="0" err="1"/>
              <a:t>OceanStor</a:t>
            </a:r>
            <a:r>
              <a:rPr lang="ru-RU" sz="1800" dirty="0"/>
              <a:t> неверно?</a:t>
            </a:r>
          </a:p>
          <a:p>
            <a:pPr marL="742950" lvl="1" indent="-261938">
              <a:lnSpc>
                <a:spcPct val="130000"/>
              </a:lnSpc>
              <a:buFont typeface="+mj-lt"/>
              <a:buAutoNum type="alphaUcPeriod"/>
            </a:pPr>
            <a:r>
              <a:rPr lang="ru-RU" sz="1600" dirty="0" err="1">
                <a:latin typeface="Huawei Sans" panose="020C0503030203020204" pitchFamily="34" charset="0"/>
              </a:rPr>
              <a:t>Флеш</a:t>
            </a:r>
            <a:r>
              <a:rPr lang="ru-RU" sz="1600" dirty="0">
                <a:latin typeface="Huawei Sans" panose="020C0503030203020204" pitchFamily="34" charset="0"/>
              </a:rPr>
              <a:t>-система поддерживает твердотельные накопители и диски </a:t>
            </a:r>
            <a:r>
              <a:rPr lang="ru-RU" sz="1600" dirty="0" err="1">
                <a:latin typeface="Huawei Sans" panose="020C0503030203020204" pitchFamily="34" charset="0"/>
              </a:rPr>
              <a:t>NVMe</a:t>
            </a:r>
            <a:r>
              <a:rPr lang="ru-RU" sz="1600" dirty="0">
                <a:latin typeface="Huawei Sans" panose="020C0503030203020204" pitchFamily="34" charset="0"/>
              </a:rPr>
              <a:t>.</a:t>
            </a:r>
          </a:p>
          <a:p>
            <a:pPr marL="742950" lvl="1" indent="-261938">
              <a:lnSpc>
                <a:spcPct val="130000"/>
              </a:lnSpc>
              <a:buFont typeface="+mj-lt"/>
              <a:buAutoNum type="alphaUcPeriod"/>
            </a:pPr>
            <a:r>
              <a:rPr lang="ru-RU" sz="1600" dirty="0" err="1">
                <a:latin typeface="Huawei Sans" panose="020C0503030203020204" pitchFamily="34" charset="0"/>
              </a:rPr>
              <a:t>Флеш</a:t>
            </a:r>
            <a:r>
              <a:rPr lang="ru-RU" sz="1600" dirty="0">
                <a:latin typeface="Huawei Sans" panose="020C0503030203020204" pitchFamily="34" charset="0"/>
              </a:rPr>
              <a:t>-система поддерживает диски SAS.</a:t>
            </a:r>
          </a:p>
          <a:p>
            <a:pPr marL="742950" lvl="1" indent="-261938">
              <a:lnSpc>
                <a:spcPct val="130000"/>
              </a:lnSpc>
              <a:buFont typeface="+mj-lt"/>
              <a:buAutoNum type="alphaUcPeriod"/>
            </a:pPr>
            <a:r>
              <a:rPr lang="ru-RU" sz="1600" dirty="0" err="1">
                <a:latin typeface="Huawei Sans" panose="020C0503030203020204" pitchFamily="34" charset="0"/>
              </a:rPr>
              <a:t>Флеш</a:t>
            </a:r>
            <a:r>
              <a:rPr lang="ru-RU" sz="1600" dirty="0">
                <a:latin typeface="Huawei Sans" panose="020C0503030203020204" pitchFamily="34" charset="0"/>
              </a:rPr>
              <a:t>-система поддерживает жесткие диски.</a:t>
            </a:r>
          </a:p>
          <a:p>
            <a:pPr marL="742950" lvl="1" indent="-261938">
              <a:lnSpc>
                <a:spcPct val="130000"/>
              </a:lnSpc>
              <a:buFont typeface="+mj-lt"/>
              <a:buAutoNum type="alphaUcPeriod"/>
            </a:pPr>
            <a:r>
              <a:rPr lang="ru-RU" sz="1600" dirty="0" err="1">
                <a:latin typeface="Huawei Sans" panose="020C0503030203020204" pitchFamily="34" charset="0"/>
              </a:rPr>
              <a:t>Флеш</a:t>
            </a:r>
            <a:r>
              <a:rPr lang="ru-RU" sz="1600" dirty="0">
                <a:latin typeface="Huawei Sans" panose="020C0503030203020204" pitchFamily="34" charset="0"/>
              </a:rPr>
              <a:t>-система поддерживает SSD размером с ладонь.</a:t>
            </a:r>
          </a:p>
        </p:txBody>
      </p:sp>
    </p:spTree>
    <p:extLst>
      <p:ext uri="{BB962C8B-B14F-4D97-AF65-F5344CB8AC3E}">
        <p14:creationId xmlns:p14="http://schemas.microsoft.com/office/powerpoint/2010/main" val="1837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  <a:buAutoNum type="arabicPeriod" startAt="2"/>
            </a:pPr>
            <a:r>
              <a:rPr lang="ru-RU" sz="1800"/>
              <a:t>(Несколько правильных вариантов ответа) Какие из следующих сервисов поддерживает распределенное хранилище Huawei (например, Huawei OceanStor 100D)?</a:t>
            </a:r>
          </a:p>
          <a:p>
            <a:pPr marL="742950" lvl="1" indent="-261938">
              <a:lnSpc>
                <a:spcPct val="130000"/>
              </a:lnSpc>
            </a:pPr>
            <a:r>
              <a:rPr lang="ru-RU" sz="1600"/>
              <a:t>Блочное хранение</a:t>
            </a:r>
          </a:p>
          <a:p>
            <a:pPr marL="742950" lvl="1" indent="-261938">
              <a:lnSpc>
                <a:spcPct val="130000"/>
              </a:lnSpc>
            </a:pPr>
            <a:r>
              <a:rPr lang="ru-RU" sz="1600"/>
              <a:t>Файловое хранение</a:t>
            </a:r>
          </a:p>
          <a:p>
            <a:pPr marL="742950" lvl="1" indent="-261938">
              <a:lnSpc>
                <a:spcPct val="130000"/>
              </a:lnSpc>
            </a:pPr>
            <a:r>
              <a:rPr lang="ru-RU" sz="1600"/>
              <a:t>Объектное хранение</a:t>
            </a:r>
          </a:p>
          <a:p>
            <a:pPr marL="742950" lvl="1" indent="-261938">
              <a:lnSpc>
                <a:spcPct val="130000"/>
              </a:lnSpc>
            </a:pPr>
            <a:r>
              <a:rPr lang="ru-RU" sz="1600"/>
              <a:t>Хранение HDFS</a:t>
            </a:r>
          </a:p>
          <a:p>
            <a:pPr marL="742950" lvl="1" indent="-261938">
              <a:lnSpc>
                <a:spcPct val="130000"/>
              </a:lnSpc>
            </a:pPr>
            <a:r>
              <a:rPr lang="ru-RU" sz="1600"/>
              <a:t>Связанное 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15882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894912100"/>
              </p:ext>
            </p:extLst>
          </p:nvPr>
        </p:nvGraphicFramePr>
        <p:xfrm>
          <a:off x="-145813" y="2150681"/>
          <a:ext cx="8380325" cy="338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右大括号 3"/>
          <p:cNvSpPr/>
          <p:nvPr/>
        </p:nvSpPr>
        <p:spPr>
          <a:xfrm>
            <a:off x="7223760" y="2246240"/>
            <a:ext cx="355056" cy="3190461"/>
          </a:xfrm>
          <a:prstGeom prst="rightBrace">
            <a:avLst/>
          </a:prstGeom>
          <a:noFill/>
          <a:ln w="19050">
            <a:solidFill>
              <a:srgbClr val="15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 Light" panose="020C0303030203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779255" y="3451545"/>
            <a:ext cx="2704814" cy="781498"/>
            <a:chOff x="4977592" y="561"/>
            <a:chExt cx="3280556" cy="1000569"/>
          </a:xfrm>
          <a:noFill/>
        </p:grpSpPr>
        <p:sp>
          <p:nvSpPr>
            <p:cNvPr id="6" name="矩形 5"/>
            <p:cNvSpPr/>
            <p:nvPr/>
          </p:nvSpPr>
          <p:spPr>
            <a:xfrm>
              <a:off x="4977592" y="561"/>
              <a:ext cx="3280556" cy="1000569"/>
            </a:xfrm>
            <a:prstGeom prst="rect">
              <a:avLst/>
            </a:prstGeom>
            <a:grpFill/>
            <a:ln w="19050">
              <a:solidFill>
                <a:srgbClr val="15151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noAutofit/>
            </a:bodyPr>
            <a:lstStyle/>
            <a:p>
              <a:pPr fontAlgn="ctr"/>
              <a:endParaRPr lang="en-US" altLang="zh-CN" sz="16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 Light" panose="020C0303030203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77592" y="561"/>
              <a:ext cx="3280556" cy="1000569"/>
            </a:xfrm>
            <a:prstGeom prst="rect">
              <a:avLst/>
            </a:prstGeom>
            <a:grpFill/>
            <a:ln w="19050">
              <a:solidFill>
                <a:srgbClr val="15151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font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>
                  <a:solidFill>
                    <a:schemeClr val="tx1"/>
                  </a:solidFill>
                  <a:latin typeface="Huawei Sans" panose="020C0503030203020204" pitchFamily="34" charset="0"/>
                </a:rPr>
                <a:t>Характеристики, позиционирование и сценарии применения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14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C3E1400-CBB3-4C18-9B3A-F07CE69B01B7}"/>
              </a:ext>
            </a:extLst>
          </p:cNvPr>
          <p:cNvGrpSpPr/>
          <p:nvPr/>
        </p:nvGrpSpPr>
        <p:grpSpPr>
          <a:xfrm>
            <a:off x="3370148" y="1948181"/>
            <a:ext cx="5314470" cy="3515917"/>
            <a:chOff x="3289780" y="1948181"/>
            <a:chExt cx="5314470" cy="351591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5AA13BF6-30FC-4CE7-92A8-F7EDBB270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015" y="1948181"/>
              <a:ext cx="2520000" cy="2520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E1BB73AF-7917-463E-9DE8-FD69630F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250" y="1948181"/>
              <a:ext cx="2520000" cy="252000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9BABD157-ECCC-4194-ADE5-234A95F2A814}"/>
                </a:ext>
              </a:extLst>
            </p:cNvPr>
            <p:cNvSpPr/>
            <p:nvPr/>
          </p:nvSpPr>
          <p:spPr>
            <a:xfrm>
              <a:off x="6249180" y="4077092"/>
              <a:ext cx="2190140" cy="12677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Huawei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/>
              </a:r>
              <a:b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</a:br>
              <a:r>
                <a:rPr lang="ru-RU" sz="1200" b="1" dirty="0" err="1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Service</a:t>
              </a:r>
              <a: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</a:rPr>
                <a:t>App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/>
              </a:r>
              <a:b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</a:br>
              <a: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(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Сервисное приложение Huawei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)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67A1AE1E-23DA-48D1-87C9-D26402CBE0DC}"/>
                </a:ext>
              </a:extLst>
            </p:cNvPr>
            <p:cNvSpPr/>
            <p:nvPr/>
          </p:nvSpPr>
          <p:spPr>
            <a:xfrm>
              <a:off x="3289780" y="4090181"/>
              <a:ext cx="2764413" cy="13739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</a:rPr>
                <a:t>Technical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/>
              </a:r>
              <a:b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</a:br>
              <a:r>
                <a:rPr lang="ru-RU" sz="1200" b="1" dirty="0" err="1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Support</a:t>
              </a:r>
              <a: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</a:rPr>
                <a:t>App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/>
              </a:r>
              <a:b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</a:br>
              <a:r>
                <a:rPr lang="ru-RU" sz="1200" b="1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(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Приложение техподдержки Huawei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)</a:t>
              </a:r>
            </a:p>
          </p:txBody>
        </p:sp>
        <p:pic>
          <p:nvPicPr>
            <p:cNvPr id="22" name="图片 21" descr="屏幕剪辑">
              <a:extLst>
                <a:ext uri="{FF2B5EF4-FFF2-40B4-BE49-F238E27FC236}">
                  <a16:creationId xmlns:a16="http://schemas.microsoft.com/office/drawing/2014/main" xmlns="" id="{94EF2E64-506C-4AE2-B3EF-9ED9B3DC0D2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333" y="2326181"/>
              <a:ext cx="1764000" cy="1764000"/>
            </a:xfrm>
            <a:prstGeom prst="rect">
              <a:avLst/>
            </a:prstGeom>
          </p:spPr>
        </p:pic>
        <p:pic>
          <p:nvPicPr>
            <p:cNvPr id="23" name="图片 22" descr="屏幕剪辑">
              <a:extLst>
                <a:ext uri="{FF2B5EF4-FFF2-40B4-BE49-F238E27FC236}">
                  <a16:creationId xmlns:a16="http://schemas.microsoft.com/office/drawing/2014/main" xmlns="" id="{A89346DD-A6D1-4AE8-8F9F-E314DE08616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15" y="2326181"/>
              <a:ext cx="1764000" cy="17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4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907661" y="1487836"/>
            <a:ext cx="11024143" cy="408288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Huawei Sans" panose="020C0503030203020204" pitchFamily="34" charset="0"/>
              </a:rPr>
              <a:t>Официальные веб-сайты компании Huawei</a:t>
            </a:r>
          </a:p>
          <a:p>
            <a:pPr lvl="1"/>
            <a:r>
              <a:rPr lang="ru-RU" dirty="0">
                <a:latin typeface="Huawei Sans" panose="020C0503030203020204" pitchFamily="34" charset="0"/>
              </a:rPr>
              <a:t>Направление корпоративных решений: </a:t>
            </a:r>
            <a:r>
              <a:rPr lang="ru-RU" dirty="0">
                <a:latin typeface="Huawei Sans" panose="020C0503030203020204" pitchFamily="34" charset="0"/>
                <a:hlinkClick r:id="rId3"/>
              </a:rPr>
              <a:t>https://e.huawei.com/en/</a:t>
            </a:r>
          </a:p>
          <a:p>
            <a:pPr lvl="1"/>
            <a:r>
              <a:rPr lang="ru-RU" dirty="0">
                <a:latin typeface="Huawei Sans" panose="020C0503030203020204" pitchFamily="34" charset="0"/>
              </a:rPr>
              <a:t>Техническая поддержка: </a:t>
            </a:r>
            <a:r>
              <a:rPr lang="ru-RU" dirty="0">
                <a:latin typeface="Huawei Sans" panose="020C0503030203020204" pitchFamily="34" charset="0"/>
                <a:hlinkClick r:id="rId4"/>
              </a:rPr>
              <a:t>https://support.huawei.com/enterprise/en/index.html</a:t>
            </a:r>
            <a:r>
              <a:rPr lang="ru-RU" dirty="0">
                <a:latin typeface="Huawei Sans" panose="020C0503030203020204" pitchFamily="34" charset="0"/>
              </a:rPr>
              <a:t> </a:t>
            </a:r>
          </a:p>
          <a:p>
            <a:pPr lvl="1"/>
            <a:r>
              <a:rPr lang="ru-RU" dirty="0">
                <a:latin typeface="Huawei Sans" panose="020C0503030203020204" pitchFamily="34" charset="0"/>
              </a:rPr>
              <a:t>Платформа онлайн-обучения: </a:t>
            </a:r>
            <a:r>
              <a:rPr lang="ru-RU" dirty="0">
                <a:latin typeface="Huawei Sans" panose="020C0503030203020204" pitchFamily="34" charset="0"/>
                <a:hlinkClick r:id="rId5"/>
              </a:rPr>
              <a:t>https://www.huawei.com/en/learning</a:t>
            </a:r>
          </a:p>
          <a:p>
            <a:r>
              <a:rPr lang="ru-RU" dirty="0">
                <a:latin typeface="Huawei Sans" panose="020C0503030203020204" pitchFamily="34" charset="0"/>
              </a:rPr>
              <a:t>Популярные инструменты</a:t>
            </a:r>
          </a:p>
          <a:p>
            <a:pPr lvl="1"/>
            <a:r>
              <a:rPr lang="ru-RU" dirty="0" err="1">
                <a:latin typeface="Huawei Sans" panose="020C0503030203020204" pitchFamily="34" charset="0"/>
              </a:rPr>
              <a:t>HedEx</a:t>
            </a:r>
            <a:r>
              <a:rPr lang="ru-RU" dirty="0">
                <a:latin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</a:rPr>
              <a:t>Lite</a:t>
            </a:r>
            <a:endParaRPr lang="ru-RU" dirty="0">
              <a:latin typeface="Huawei Sans" panose="020C0503030203020204" pitchFamily="34" charset="0"/>
            </a:endParaRPr>
          </a:p>
          <a:p>
            <a:pPr lvl="1"/>
            <a:r>
              <a:rPr lang="ru-RU" dirty="0" err="1">
                <a:latin typeface="Huawei Sans" panose="020C0503030203020204" pitchFamily="34" charset="0"/>
              </a:rPr>
              <a:t>Network</a:t>
            </a:r>
            <a:r>
              <a:rPr lang="ru-RU" dirty="0">
                <a:latin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</a:rPr>
              <a:t>Document</a:t>
            </a:r>
            <a:r>
              <a:rPr lang="ru-RU" dirty="0">
                <a:latin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</a:rPr>
              <a:t>Tool</a:t>
            </a:r>
            <a:r>
              <a:rPr lang="ru-RU" dirty="0">
                <a:latin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</a:rPr>
              <a:t>Center</a:t>
            </a:r>
            <a:r>
              <a:rPr lang="ru-RU" dirty="0">
                <a:latin typeface="Huawei Sans" panose="020C0503030203020204" pitchFamily="34" charset="0"/>
              </a:rPr>
              <a:t> (Центр инструментов сетевой документации)</a:t>
            </a:r>
          </a:p>
          <a:p>
            <a:pPr lvl="1"/>
            <a:r>
              <a:rPr lang="ru-RU" dirty="0" err="1">
                <a:latin typeface="Huawei Sans" panose="020C0503030203020204" pitchFamily="34" charset="0"/>
              </a:rPr>
              <a:t>Information</a:t>
            </a:r>
            <a:r>
              <a:rPr lang="ru-RU" dirty="0">
                <a:latin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</a:rPr>
              <a:t>Query</a:t>
            </a:r>
            <a:r>
              <a:rPr lang="ru-RU" dirty="0">
                <a:latin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</a:rPr>
              <a:t>Assistant</a:t>
            </a:r>
            <a:r>
              <a:rPr lang="ru-RU" dirty="0">
                <a:latin typeface="Huawei Sans" panose="020C0503030203020204" pitchFamily="34" charset="0"/>
              </a:rPr>
              <a:t> (Помощник по информационным запросам)</a:t>
            </a:r>
          </a:p>
          <a:p>
            <a:endParaRPr lang="en-US" altLang="zh-CN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6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По окончании данного курса слушатели получат следующие знания об интеллектуальных продуктах хранения данных Huawei:</a:t>
            </a:r>
          </a:p>
          <a:p>
            <a:pPr lvl="1"/>
            <a:r>
              <a:rPr lang="ru-RU">
                <a:latin typeface="Huawei Sans" panose="020C0503030203020204" pitchFamily="34" charset="0"/>
              </a:rPr>
              <a:t>Функциональные особенности</a:t>
            </a:r>
          </a:p>
          <a:p>
            <a:pPr lvl="1"/>
            <a:r>
              <a:rPr lang="ru-RU">
                <a:latin typeface="Huawei Sans" panose="020C0503030203020204" pitchFamily="34" charset="0"/>
              </a:rPr>
              <a:t>Позиционирование</a:t>
            </a:r>
          </a:p>
          <a:p>
            <a:pPr lvl="1"/>
            <a:r>
              <a:rPr lang="ru-RU">
                <a:latin typeface="Huawei Sans" panose="020C0503030203020204" pitchFamily="34" charset="0"/>
              </a:rPr>
              <a:t>Стандартные сценарии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935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 b="1">
                <a:latin typeface="Huawei Sans" panose="020C0503030203020204" pitchFamily="34" charset="0"/>
              </a:rPr>
              <a:t>Система хранения данных на флеш-накопителях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Гибридная флеш-система хранения данных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Распределенная система хранения данных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Граничная система хранения данных (FusionCube)</a:t>
            </a:r>
          </a:p>
        </p:txBody>
      </p:sp>
    </p:spTree>
    <p:extLst>
      <p:ext uri="{BB962C8B-B14F-4D97-AF65-F5344CB8AC3E}">
        <p14:creationId xmlns:p14="http://schemas.microsoft.com/office/powerpoint/2010/main" val="8095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Продукты, созданные на базе флеш-накопителей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551526" y="4915130"/>
            <a:ext cx="8710847" cy="892855"/>
            <a:chOff x="3248335" y="4316410"/>
            <a:chExt cx="6660890" cy="892855"/>
          </a:xfrm>
        </p:grpSpPr>
        <p:cxnSp>
          <p:nvCxnSpPr>
            <p:cNvPr id="35" name="直接连接符 36"/>
            <p:cNvCxnSpPr>
              <a:cxnSpLocks noChangeShapeType="1"/>
            </p:cNvCxnSpPr>
            <p:nvPr/>
          </p:nvCxnSpPr>
          <p:spPr bwMode="auto">
            <a:xfrm flipV="1">
              <a:off x="4763757" y="4806659"/>
              <a:ext cx="0" cy="40260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直接连接符 36"/>
            <p:cNvCxnSpPr>
              <a:cxnSpLocks noChangeShapeType="1"/>
            </p:cNvCxnSpPr>
            <p:nvPr/>
          </p:nvCxnSpPr>
          <p:spPr bwMode="auto">
            <a:xfrm flipV="1">
              <a:off x="7348752" y="4316410"/>
              <a:ext cx="0" cy="527223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" name="组合 36"/>
            <p:cNvGrpSpPr/>
            <p:nvPr/>
          </p:nvGrpSpPr>
          <p:grpSpPr>
            <a:xfrm>
              <a:off x="3248335" y="4339474"/>
              <a:ext cx="6660890" cy="857464"/>
              <a:chOff x="3248335" y="4339474"/>
              <a:chExt cx="6660890" cy="857464"/>
            </a:xfrm>
          </p:grpSpPr>
          <p:cxnSp>
            <p:nvCxnSpPr>
              <p:cNvPr id="38" name="直接连接符 44"/>
              <p:cNvCxnSpPr>
                <a:cxnSpLocks noChangeShapeType="1"/>
              </p:cNvCxnSpPr>
              <p:nvPr/>
            </p:nvCxnSpPr>
            <p:spPr bwMode="auto">
              <a:xfrm>
                <a:off x="4768325" y="4825583"/>
                <a:ext cx="2573544" cy="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直接连接符 44"/>
              <p:cNvCxnSpPr>
                <a:cxnSpLocks noChangeShapeType="1"/>
              </p:cNvCxnSpPr>
              <p:nvPr/>
            </p:nvCxnSpPr>
            <p:spPr bwMode="auto">
              <a:xfrm>
                <a:off x="7373253" y="4339474"/>
                <a:ext cx="2535972" cy="14027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直接连接符 32"/>
              <p:cNvCxnSpPr>
                <a:cxnSpLocks noChangeShapeType="1"/>
              </p:cNvCxnSpPr>
              <p:nvPr/>
            </p:nvCxnSpPr>
            <p:spPr bwMode="auto">
              <a:xfrm>
                <a:off x="3248335" y="5196938"/>
                <a:ext cx="1496256" cy="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41" name="Picture 27" descr="D:\正在进行中\Wangjiaxin\OceanStor-Dorado6000-V3-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368" y="4359969"/>
            <a:ext cx="1040172" cy="4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正在进行中\Wangjiaxin\图片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562" y="4040509"/>
            <a:ext cx="1124029" cy="56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gray">
          <a:xfrm>
            <a:off x="3594640" y="4853170"/>
            <a:ext cx="1628972" cy="17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Huawei OceanStor</a:t>
            </a:r>
          </a:p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Dorado 5000 V3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gray">
          <a:xfrm>
            <a:off x="5438539" y="4616014"/>
            <a:ext cx="1507391" cy="28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Huawei OceanStor</a:t>
            </a:r>
          </a:p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Dorado 6000 V3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gray">
          <a:xfrm>
            <a:off x="8070242" y="4482156"/>
            <a:ext cx="1536256" cy="17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Huawei OceanStor</a:t>
            </a:r>
          </a:p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Dorado 18000 V3</a:t>
            </a:r>
          </a:p>
        </p:txBody>
      </p:sp>
      <p:pic>
        <p:nvPicPr>
          <p:cNvPr id="46" name="Picture 27" descr="D:\正在进行中\Wangjiaxin\OceanStor-Dorado6000-V3-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541" y="4901151"/>
            <a:ext cx="1040172" cy="4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9"/>
          <p:cNvSpPr txBox="1">
            <a:spLocks noChangeArrowheads="1"/>
          </p:cNvSpPr>
          <p:nvPr/>
        </p:nvSpPr>
        <p:spPr bwMode="gray">
          <a:xfrm>
            <a:off x="1605617" y="5315574"/>
            <a:ext cx="1848561" cy="34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Huawei OceanStor</a:t>
            </a:r>
          </a:p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Dorado 3000 V3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369386" y="2628681"/>
            <a:ext cx="8856984" cy="892855"/>
            <a:chOff x="3134379" y="4316410"/>
            <a:chExt cx="7008281" cy="892855"/>
          </a:xfrm>
        </p:grpSpPr>
        <p:cxnSp>
          <p:nvCxnSpPr>
            <p:cNvPr id="49" name="直接连接符 36"/>
            <p:cNvCxnSpPr>
              <a:cxnSpLocks noChangeShapeType="1"/>
            </p:cNvCxnSpPr>
            <p:nvPr/>
          </p:nvCxnSpPr>
          <p:spPr bwMode="auto">
            <a:xfrm flipV="1">
              <a:off x="4649801" y="4806659"/>
              <a:ext cx="0" cy="40260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直接连接符 36"/>
            <p:cNvCxnSpPr>
              <a:cxnSpLocks noChangeShapeType="1"/>
            </p:cNvCxnSpPr>
            <p:nvPr/>
          </p:nvCxnSpPr>
          <p:spPr bwMode="auto">
            <a:xfrm flipV="1">
              <a:off x="7208298" y="4316410"/>
              <a:ext cx="0" cy="527223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" name="组合 50"/>
            <p:cNvGrpSpPr/>
            <p:nvPr/>
          </p:nvGrpSpPr>
          <p:grpSpPr>
            <a:xfrm>
              <a:off x="3134379" y="4334188"/>
              <a:ext cx="7008281" cy="862750"/>
              <a:chOff x="3134379" y="4334188"/>
              <a:chExt cx="7008281" cy="862750"/>
            </a:xfrm>
          </p:grpSpPr>
          <p:cxnSp>
            <p:nvCxnSpPr>
              <p:cNvPr id="52" name="直接连接符 44"/>
              <p:cNvCxnSpPr>
                <a:cxnSpLocks noChangeShapeType="1"/>
              </p:cNvCxnSpPr>
              <p:nvPr/>
            </p:nvCxnSpPr>
            <p:spPr bwMode="auto">
              <a:xfrm>
                <a:off x="4654370" y="4828798"/>
                <a:ext cx="2573544" cy="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直接连接符 44"/>
              <p:cNvCxnSpPr>
                <a:cxnSpLocks noChangeShapeType="1"/>
              </p:cNvCxnSpPr>
              <p:nvPr/>
            </p:nvCxnSpPr>
            <p:spPr bwMode="auto">
              <a:xfrm>
                <a:off x="7198027" y="4334188"/>
                <a:ext cx="2944633" cy="24604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直接连接符 32"/>
              <p:cNvCxnSpPr>
                <a:cxnSpLocks noChangeShapeType="1"/>
              </p:cNvCxnSpPr>
              <p:nvPr/>
            </p:nvCxnSpPr>
            <p:spPr bwMode="auto">
              <a:xfrm>
                <a:off x="3134379" y="5196938"/>
                <a:ext cx="1496256" cy="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8" name="Text Box 9"/>
          <p:cNvSpPr txBox="1">
            <a:spLocks noChangeArrowheads="1"/>
          </p:cNvSpPr>
          <p:nvPr/>
        </p:nvSpPr>
        <p:spPr bwMode="gray">
          <a:xfrm>
            <a:off x="1557329" y="3012397"/>
            <a:ext cx="1534343" cy="15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Huawei OceanStor</a:t>
            </a:r>
          </a:p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Dorado 3000 V6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04" y="2181546"/>
            <a:ext cx="1481768" cy="59572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559" y="1937138"/>
            <a:ext cx="1429118" cy="6173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804" y="1829945"/>
            <a:ext cx="1475517" cy="599206"/>
          </a:xfrm>
          <a:prstGeom prst="rect">
            <a:avLst/>
          </a:prstGeom>
        </p:spPr>
      </p:pic>
      <p:pic>
        <p:nvPicPr>
          <p:cNvPr id="63" name="Picture 3" descr="D:\01 高端存储\外观\新机柜外观图\渲染图（透明）\4柜-透明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057582" y="1439410"/>
            <a:ext cx="1012660" cy="690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3" descr="D:\01 高端存储\外观\新机柜外观图\渲染图（透明）\4柜-透明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9213710" y="1327021"/>
            <a:ext cx="1012660" cy="690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Text Box 9"/>
          <p:cNvSpPr txBox="1">
            <a:spLocks noChangeArrowheads="1"/>
          </p:cNvSpPr>
          <p:nvPr/>
        </p:nvSpPr>
        <p:spPr bwMode="gray">
          <a:xfrm>
            <a:off x="3260337" y="2711172"/>
            <a:ext cx="1646817" cy="26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Huawei OceanStor</a:t>
            </a:r>
          </a:p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Dorado 5000 V6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gray">
          <a:xfrm>
            <a:off x="4904975" y="2417826"/>
            <a:ext cx="1600002" cy="20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Huawei OceanStor</a:t>
            </a:r>
          </a:p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Dorado 6000 V6</a:t>
            </a: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gray">
          <a:xfrm>
            <a:off x="6641210" y="2176453"/>
            <a:ext cx="2023924" cy="17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Huawei OceanStor</a:t>
            </a:r>
          </a:p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Dorado 8000 V6</a:t>
            </a: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gray">
          <a:xfrm>
            <a:off x="9073296" y="2081576"/>
            <a:ext cx="1536256" cy="17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Huawei OceanStor</a:t>
            </a:r>
          </a:p>
          <a:p>
            <a:pPr algn="ctr" defTabSz="1023660" fontAlgn="ctr">
              <a:lnSpc>
                <a:spcPct val="85000"/>
              </a:lnSpc>
              <a:spcBef>
                <a:spcPct val="30000"/>
              </a:spcBef>
              <a:buClr>
                <a:srgbClr val="F8E5B9"/>
              </a:buClr>
              <a:buSzPct val="50000"/>
            </a:pPr>
            <a:r>
              <a:rPr lang="ru-RU" sz="1300" b="1">
                <a:solidFill>
                  <a:prstClr val="black"/>
                </a:solidFill>
                <a:latin typeface="Huawei Sans" panose="020C0503030203020204" pitchFamily="34" charset="0"/>
              </a:rPr>
              <a:t>Dorado 18000 V6</a:t>
            </a:r>
          </a:p>
        </p:txBody>
      </p:sp>
      <p:pic>
        <p:nvPicPr>
          <p:cNvPr id="71" name="Picture 3" descr="D:\01 高端存储\外观\新机柜外观图\渲染图（透明）\4柜-透明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201050" y="3768197"/>
            <a:ext cx="1012660" cy="690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0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图片 16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036" y="1980008"/>
            <a:ext cx="4886916" cy="31107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Функциональные особенности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07776" y="3094478"/>
            <a:ext cx="1599473" cy="1755687"/>
            <a:chOff x="1223790" y="3641754"/>
            <a:chExt cx="1599473" cy="1755687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DB4714E6-F508-4C71-8333-9A8877D8570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75740" y="5388427"/>
              <a:ext cx="1440502" cy="9014"/>
            </a:xfrm>
            <a:prstGeom prst="line">
              <a:avLst/>
            </a:prstGeom>
            <a:ln w="15875"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EFDD9CE1-4A01-4898-9553-D9D090B7E836}"/>
                </a:ext>
              </a:extLst>
            </p:cNvPr>
            <p:cNvGrpSpPr/>
            <p:nvPr/>
          </p:nvGrpSpPr>
          <p:grpSpPr>
            <a:xfrm>
              <a:off x="1223790" y="3641754"/>
              <a:ext cx="1599473" cy="1605319"/>
              <a:chOff x="12547120" y="1677921"/>
              <a:chExt cx="1758808" cy="1739675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xmlns="" id="{6A697E79-0542-4610-9B5A-D1CA654E8DD6}"/>
                  </a:ext>
                </a:extLst>
              </p:cNvPr>
              <p:cNvGrpSpPr/>
              <p:nvPr/>
            </p:nvGrpSpPr>
            <p:grpSpPr>
              <a:xfrm>
                <a:off x="12547120" y="1677921"/>
                <a:ext cx="1758808" cy="1739675"/>
                <a:chOff x="12547120" y="1677921"/>
                <a:chExt cx="1758808" cy="17396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0" name="Freeform 32">
                  <a:extLst>
                    <a:ext uri="{FF2B5EF4-FFF2-40B4-BE49-F238E27FC236}">
                      <a16:creationId xmlns:a16="http://schemas.microsoft.com/office/drawing/2014/main" xmlns="" id="{5CC0D0F7-201A-49FD-9B40-A34CB8C77C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547120" y="1677921"/>
                  <a:ext cx="1758808" cy="1739675"/>
                </a:xfrm>
                <a:custGeom>
                  <a:avLst/>
                  <a:gdLst/>
                  <a:ahLst/>
                  <a:cxnLst>
                    <a:cxn ang="0">
                      <a:pos x="2464" y="4990"/>
                    </a:cxn>
                    <a:cxn ang="0">
                      <a:pos x="2306" y="5168"/>
                    </a:cxn>
                    <a:cxn ang="0">
                      <a:pos x="2182" y="5152"/>
                    </a:cxn>
                    <a:cxn ang="0">
                      <a:pos x="3050" y="5144"/>
                    </a:cxn>
                    <a:cxn ang="0">
                      <a:pos x="3220" y="5108"/>
                    </a:cxn>
                    <a:cxn ang="0">
                      <a:pos x="3284" y="4892"/>
                    </a:cxn>
                    <a:cxn ang="0">
                      <a:pos x="3482" y="5028"/>
                    </a:cxn>
                    <a:cxn ang="0">
                      <a:pos x="1680" y="4814"/>
                    </a:cxn>
                    <a:cxn ang="0">
                      <a:pos x="1532" y="4746"/>
                    </a:cxn>
                    <a:cxn ang="0">
                      <a:pos x="1336" y="4862"/>
                    </a:cxn>
                    <a:cxn ang="0">
                      <a:pos x="3888" y="4838"/>
                    </a:cxn>
                    <a:cxn ang="0">
                      <a:pos x="4034" y="4746"/>
                    </a:cxn>
                    <a:cxn ang="0">
                      <a:pos x="4040" y="4506"/>
                    </a:cxn>
                    <a:cxn ang="0">
                      <a:pos x="4130" y="4434"/>
                    </a:cxn>
                    <a:cxn ang="0">
                      <a:pos x="852" y="4514"/>
                    </a:cxn>
                    <a:cxn ang="0">
                      <a:pos x="864" y="4258"/>
                    </a:cxn>
                    <a:cxn ang="0">
                      <a:pos x="626" y="4282"/>
                    </a:cxn>
                    <a:cxn ang="0">
                      <a:pos x="546" y="4186"/>
                    </a:cxn>
                    <a:cxn ang="0">
                      <a:pos x="4664" y="4150"/>
                    </a:cxn>
                    <a:cxn ang="0">
                      <a:pos x="4764" y="4006"/>
                    </a:cxn>
                    <a:cxn ang="0">
                      <a:pos x="4664" y="3804"/>
                    </a:cxn>
                    <a:cxn ang="0">
                      <a:pos x="4902" y="3770"/>
                    </a:cxn>
                    <a:cxn ang="0">
                      <a:pos x="410" y="3596"/>
                    </a:cxn>
                    <a:cxn ang="0">
                      <a:pos x="348" y="3448"/>
                    </a:cxn>
                    <a:cxn ang="0">
                      <a:pos x="128" y="3398"/>
                    </a:cxn>
                    <a:cxn ang="0">
                      <a:pos x="5072" y="3354"/>
                    </a:cxn>
                    <a:cxn ang="0">
                      <a:pos x="5116" y="3184"/>
                    </a:cxn>
                    <a:cxn ang="0">
                      <a:pos x="4958" y="3006"/>
                    </a:cxn>
                    <a:cxn ang="0">
                      <a:pos x="4974" y="2892"/>
                    </a:cxn>
                    <a:cxn ang="0">
                      <a:pos x="8" y="2814"/>
                    </a:cxn>
                    <a:cxn ang="0">
                      <a:pos x="192" y="2636"/>
                    </a:cxn>
                    <a:cxn ang="0">
                      <a:pos x="0" y="2516"/>
                    </a:cxn>
                    <a:cxn ang="0">
                      <a:pos x="200" y="2382"/>
                    </a:cxn>
                    <a:cxn ang="0">
                      <a:pos x="5170" y="2322"/>
                    </a:cxn>
                    <a:cxn ang="0">
                      <a:pos x="5148" y="2150"/>
                    </a:cxn>
                    <a:cxn ang="0">
                      <a:pos x="4936" y="2070"/>
                    </a:cxn>
                    <a:cxn ang="0">
                      <a:pos x="272" y="1974"/>
                    </a:cxn>
                    <a:cxn ang="0">
                      <a:pos x="318" y="1820"/>
                    </a:cxn>
                    <a:cxn ang="0">
                      <a:pos x="188" y="1618"/>
                    </a:cxn>
                    <a:cxn ang="0">
                      <a:pos x="238" y="1502"/>
                    </a:cxn>
                    <a:cxn ang="0">
                      <a:pos x="4754" y="1548"/>
                    </a:cxn>
                    <a:cxn ang="0">
                      <a:pos x="4846" y="1310"/>
                    </a:cxn>
                    <a:cxn ang="0">
                      <a:pos x="4608" y="1288"/>
                    </a:cxn>
                    <a:cxn ang="0">
                      <a:pos x="4542" y="1192"/>
                    </a:cxn>
                    <a:cxn ang="0">
                      <a:pos x="702" y="1112"/>
                    </a:cxn>
                    <a:cxn ang="0">
                      <a:pos x="806" y="988"/>
                    </a:cxn>
                    <a:cxn ang="0">
                      <a:pos x="748" y="770"/>
                    </a:cxn>
                    <a:cxn ang="0">
                      <a:pos x="984" y="808"/>
                    </a:cxn>
                    <a:cxn ang="0">
                      <a:pos x="4298" y="638"/>
                    </a:cxn>
                    <a:cxn ang="0">
                      <a:pos x="4162" y="528"/>
                    </a:cxn>
                    <a:cxn ang="0">
                      <a:pos x="3952" y="614"/>
                    </a:cxn>
                    <a:cxn ang="0">
                      <a:pos x="1316" y="558"/>
                    </a:cxn>
                    <a:cxn ang="0">
                      <a:pos x="1454" y="478"/>
                    </a:cxn>
                    <a:cxn ang="0">
                      <a:pos x="1496" y="242"/>
                    </a:cxn>
                    <a:cxn ang="0">
                      <a:pos x="1610" y="192"/>
                    </a:cxn>
                    <a:cxn ang="0">
                      <a:pos x="3464" y="354"/>
                    </a:cxn>
                    <a:cxn ang="0">
                      <a:pos x="3368" y="118"/>
                    </a:cxn>
                    <a:cxn ang="0">
                      <a:pos x="3178" y="264"/>
                    </a:cxn>
                    <a:cxn ang="0">
                      <a:pos x="3064" y="238"/>
                    </a:cxn>
                    <a:cxn ang="0">
                      <a:pos x="2216" y="220"/>
                    </a:cxn>
                    <a:cxn ang="0">
                      <a:pos x="2376" y="202"/>
                    </a:cxn>
                    <a:cxn ang="0">
                      <a:pos x="2482" y="2"/>
                    </a:cxn>
                  </a:cxnLst>
                  <a:rect l="0" t="0" r="r" b="b"/>
                  <a:pathLst>
                    <a:path w="5184" h="5184">
                      <a:moveTo>
                        <a:pt x="2604" y="5184"/>
                      </a:moveTo>
                      <a:lnTo>
                        <a:pt x="2602" y="4992"/>
                      </a:lnTo>
                      <a:lnTo>
                        <a:pt x="2602" y="4992"/>
                      </a:lnTo>
                      <a:lnTo>
                        <a:pt x="2626" y="4992"/>
                      </a:lnTo>
                      <a:lnTo>
                        <a:pt x="2628" y="5184"/>
                      </a:lnTo>
                      <a:lnTo>
                        <a:pt x="2628" y="5184"/>
                      </a:lnTo>
                      <a:lnTo>
                        <a:pt x="2604" y="5184"/>
                      </a:lnTo>
                      <a:lnTo>
                        <a:pt x="2604" y="5184"/>
                      </a:lnTo>
                      <a:close/>
                      <a:moveTo>
                        <a:pt x="2478" y="5182"/>
                      </a:moveTo>
                      <a:lnTo>
                        <a:pt x="2478" y="5182"/>
                      </a:lnTo>
                      <a:lnTo>
                        <a:pt x="2454" y="5180"/>
                      </a:lnTo>
                      <a:lnTo>
                        <a:pt x="2464" y="4990"/>
                      </a:lnTo>
                      <a:lnTo>
                        <a:pt x="2464" y="4990"/>
                      </a:lnTo>
                      <a:lnTo>
                        <a:pt x="2488" y="4990"/>
                      </a:lnTo>
                      <a:lnTo>
                        <a:pt x="2478" y="5182"/>
                      </a:lnTo>
                      <a:close/>
                      <a:moveTo>
                        <a:pt x="2752" y="5180"/>
                      </a:moveTo>
                      <a:lnTo>
                        <a:pt x="2740" y="4988"/>
                      </a:lnTo>
                      <a:lnTo>
                        <a:pt x="2740" y="4988"/>
                      </a:lnTo>
                      <a:lnTo>
                        <a:pt x="2764" y="4986"/>
                      </a:lnTo>
                      <a:lnTo>
                        <a:pt x="2778" y="5178"/>
                      </a:lnTo>
                      <a:lnTo>
                        <a:pt x="2778" y="5178"/>
                      </a:lnTo>
                      <a:lnTo>
                        <a:pt x="2752" y="5180"/>
                      </a:lnTo>
                      <a:lnTo>
                        <a:pt x="2752" y="5180"/>
                      </a:lnTo>
                      <a:close/>
                      <a:moveTo>
                        <a:pt x="2330" y="5172"/>
                      </a:moveTo>
                      <a:lnTo>
                        <a:pt x="2330" y="5172"/>
                      </a:lnTo>
                      <a:lnTo>
                        <a:pt x="2306" y="5168"/>
                      </a:lnTo>
                      <a:lnTo>
                        <a:pt x="2326" y="4978"/>
                      </a:lnTo>
                      <a:lnTo>
                        <a:pt x="2326" y="4978"/>
                      </a:lnTo>
                      <a:lnTo>
                        <a:pt x="2350" y="4980"/>
                      </a:lnTo>
                      <a:lnTo>
                        <a:pt x="2330" y="5172"/>
                      </a:lnTo>
                      <a:close/>
                      <a:moveTo>
                        <a:pt x="2902" y="5166"/>
                      </a:moveTo>
                      <a:lnTo>
                        <a:pt x="2878" y="4976"/>
                      </a:lnTo>
                      <a:lnTo>
                        <a:pt x="2878" y="4976"/>
                      </a:lnTo>
                      <a:lnTo>
                        <a:pt x="2902" y="4972"/>
                      </a:lnTo>
                      <a:lnTo>
                        <a:pt x="2926" y="5164"/>
                      </a:lnTo>
                      <a:lnTo>
                        <a:pt x="2926" y="5164"/>
                      </a:lnTo>
                      <a:lnTo>
                        <a:pt x="2902" y="5166"/>
                      </a:lnTo>
                      <a:lnTo>
                        <a:pt x="2902" y="5166"/>
                      </a:lnTo>
                      <a:close/>
                      <a:moveTo>
                        <a:pt x="2182" y="5152"/>
                      </a:moveTo>
                      <a:lnTo>
                        <a:pt x="2182" y="5152"/>
                      </a:lnTo>
                      <a:lnTo>
                        <a:pt x="2158" y="5148"/>
                      </a:lnTo>
                      <a:lnTo>
                        <a:pt x="2190" y="4958"/>
                      </a:lnTo>
                      <a:lnTo>
                        <a:pt x="2190" y="4958"/>
                      </a:lnTo>
                      <a:lnTo>
                        <a:pt x="2212" y="4962"/>
                      </a:lnTo>
                      <a:lnTo>
                        <a:pt x="2182" y="5152"/>
                      </a:lnTo>
                      <a:close/>
                      <a:moveTo>
                        <a:pt x="3050" y="5144"/>
                      </a:moveTo>
                      <a:lnTo>
                        <a:pt x="3016" y="4956"/>
                      </a:lnTo>
                      <a:lnTo>
                        <a:pt x="3016" y="4956"/>
                      </a:lnTo>
                      <a:lnTo>
                        <a:pt x="3038" y="4952"/>
                      </a:lnTo>
                      <a:lnTo>
                        <a:pt x="3074" y="5140"/>
                      </a:lnTo>
                      <a:lnTo>
                        <a:pt x="3074" y="5140"/>
                      </a:lnTo>
                      <a:lnTo>
                        <a:pt x="3050" y="5144"/>
                      </a:lnTo>
                      <a:lnTo>
                        <a:pt x="3050" y="5144"/>
                      </a:lnTo>
                      <a:close/>
                      <a:moveTo>
                        <a:pt x="2034" y="5124"/>
                      </a:moveTo>
                      <a:lnTo>
                        <a:pt x="2034" y="5124"/>
                      </a:lnTo>
                      <a:lnTo>
                        <a:pt x="2010" y="5120"/>
                      </a:lnTo>
                      <a:lnTo>
                        <a:pt x="2054" y="4932"/>
                      </a:lnTo>
                      <a:lnTo>
                        <a:pt x="2054" y="4932"/>
                      </a:lnTo>
                      <a:lnTo>
                        <a:pt x="2076" y="4938"/>
                      </a:lnTo>
                      <a:lnTo>
                        <a:pt x="2034" y="5124"/>
                      </a:lnTo>
                      <a:close/>
                      <a:moveTo>
                        <a:pt x="3196" y="5114"/>
                      </a:moveTo>
                      <a:lnTo>
                        <a:pt x="3152" y="4928"/>
                      </a:lnTo>
                      <a:lnTo>
                        <a:pt x="3152" y="4928"/>
                      </a:lnTo>
                      <a:lnTo>
                        <a:pt x="3174" y="4922"/>
                      </a:lnTo>
                      <a:lnTo>
                        <a:pt x="3220" y="5108"/>
                      </a:lnTo>
                      <a:lnTo>
                        <a:pt x="3220" y="5108"/>
                      </a:lnTo>
                      <a:lnTo>
                        <a:pt x="3196" y="5114"/>
                      </a:lnTo>
                      <a:lnTo>
                        <a:pt x="3196" y="5114"/>
                      </a:lnTo>
                      <a:close/>
                      <a:moveTo>
                        <a:pt x="1890" y="5088"/>
                      </a:moveTo>
                      <a:lnTo>
                        <a:pt x="1890" y="5088"/>
                      </a:lnTo>
                      <a:lnTo>
                        <a:pt x="1866" y="5082"/>
                      </a:lnTo>
                      <a:lnTo>
                        <a:pt x="1920" y="4898"/>
                      </a:lnTo>
                      <a:lnTo>
                        <a:pt x="1920" y="4898"/>
                      </a:lnTo>
                      <a:lnTo>
                        <a:pt x="1942" y="4904"/>
                      </a:lnTo>
                      <a:lnTo>
                        <a:pt x="1890" y="5088"/>
                      </a:lnTo>
                      <a:close/>
                      <a:moveTo>
                        <a:pt x="3340" y="5074"/>
                      </a:moveTo>
                      <a:lnTo>
                        <a:pt x="3284" y="4892"/>
                      </a:lnTo>
                      <a:lnTo>
                        <a:pt x="3284" y="4892"/>
                      </a:lnTo>
                      <a:lnTo>
                        <a:pt x="3306" y="4884"/>
                      </a:lnTo>
                      <a:lnTo>
                        <a:pt x="3364" y="5068"/>
                      </a:lnTo>
                      <a:lnTo>
                        <a:pt x="3364" y="5068"/>
                      </a:lnTo>
                      <a:lnTo>
                        <a:pt x="3340" y="5074"/>
                      </a:lnTo>
                      <a:lnTo>
                        <a:pt x="3340" y="5074"/>
                      </a:lnTo>
                      <a:close/>
                      <a:moveTo>
                        <a:pt x="1748" y="5044"/>
                      </a:moveTo>
                      <a:lnTo>
                        <a:pt x="1748" y="5044"/>
                      </a:lnTo>
                      <a:lnTo>
                        <a:pt x="1724" y="5036"/>
                      </a:lnTo>
                      <a:lnTo>
                        <a:pt x="1788" y="4854"/>
                      </a:lnTo>
                      <a:lnTo>
                        <a:pt x="1788" y="4854"/>
                      </a:lnTo>
                      <a:lnTo>
                        <a:pt x="1810" y="4862"/>
                      </a:lnTo>
                      <a:lnTo>
                        <a:pt x="1748" y="5044"/>
                      </a:lnTo>
                      <a:close/>
                      <a:moveTo>
                        <a:pt x="3482" y="5028"/>
                      </a:moveTo>
                      <a:lnTo>
                        <a:pt x="3416" y="4848"/>
                      </a:lnTo>
                      <a:lnTo>
                        <a:pt x="3416" y="4848"/>
                      </a:lnTo>
                      <a:lnTo>
                        <a:pt x="3438" y="4840"/>
                      </a:lnTo>
                      <a:lnTo>
                        <a:pt x="3506" y="5020"/>
                      </a:lnTo>
                      <a:lnTo>
                        <a:pt x="3506" y="5020"/>
                      </a:lnTo>
                      <a:lnTo>
                        <a:pt x="3482" y="5028"/>
                      </a:lnTo>
                      <a:lnTo>
                        <a:pt x="3482" y="5028"/>
                      </a:lnTo>
                      <a:close/>
                      <a:moveTo>
                        <a:pt x="1606" y="4990"/>
                      </a:moveTo>
                      <a:lnTo>
                        <a:pt x="1606" y="4990"/>
                      </a:lnTo>
                      <a:lnTo>
                        <a:pt x="1584" y="4982"/>
                      </a:lnTo>
                      <a:lnTo>
                        <a:pt x="1658" y="4804"/>
                      </a:lnTo>
                      <a:lnTo>
                        <a:pt x="1658" y="4804"/>
                      </a:lnTo>
                      <a:lnTo>
                        <a:pt x="1680" y="4814"/>
                      </a:lnTo>
                      <a:lnTo>
                        <a:pt x="1606" y="4990"/>
                      </a:lnTo>
                      <a:close/>
                      <a:moveTo>
                        <a:pt x="3620" y="4972"/>
                      </a:moveTo>
                      <a:lnTo>
                        <a:pt x="3544" y="4796"/>
                      </a:lnTo>
                      <a:lnTo>
                        <a:pt x="3544" y="4796"/>
                      </a:lnTo>
                      <a:lnTo>
                        <a:pt x="3566" y="4788"/>
                      </a:lnTo>
                      <a:lnTo>
                        <a:pt x="3644" y="4962"/>
                      </a:lnTo>
                      <a:lnTo>
                        <a:pt x="3644" y="4962"/>
                      </a:lnTo>
                      <a:lnTo>
                        <a:pt x="3620" y="4972"/>
                      </a:lnTo>
                      <a:lnTo>
                        <a:pt x="3620" y="4972"/>
                      </a:lnTo>
                      <a:close/>
                      <a:moveTo>
                        <a:pt x="1470" y="4930"/>
                      </a:moveTo>
                      <a:lnTo>
                        <a:pt x="1470" y="4930"/>
                      </a:lnTo>
                      <a:lnTo>
                        <a:pt x="1448" y="4918"/>
                      </a:lnTo>
                      <a:lnTo>
                        <a:pt x="1532" y="4746"/>
                      </a:lnTo>
                      <a:lnTo>
                        <a:pt x="1532" y="4746"/>
                      </a:lnTo>
                      <a:lnTo>
                        <a:pt x="1554" y="4756"/>
                      </a:lnTo>
                      <a:lnTo>
                        <a:pt x="1470" y="4930"/>
                      </a:lnTo>
                      <a:close/>
                      <a:moveTo>
                        <a:pt x="3756" y="4910"/>
                      </a:moveTo>
                      <a:lnTo>
                        <a:pt x="3670" y="4738"/>
                      </a:lnTo>
                      <a:lnTo>
                        <a:pt x="3670" y="4738"/>
                      </a:lnTo>
                      <a:lnTo>
                        <a:pt x="3690" y="4728"/>
                      </a:lnTo>
                      <a:lnTo>
                        <a:pt x="3778" y="4898"/>
                      </a:lnTo>
                      <a:lnTo>
                        <a:pt x="3778" y="4898"/>
                      </a:lnTo>
                      <a:lnTo>
                        <a:pt x="3756" y="4910"/>
                      </a:lnTo>
                      <a:lnTo>
                        <a:pt x="3756" y="4910"/>
                      </a:lnTo>
                      <a:close/>
                      <a:moveTo>
                        <a:pt x="1336" y="4862"/>
                      </a:moveTo>
                      <a:lnTo>
                        <a:pt x="1336" y="4862"/>
                      </a:lnTo>
                      <a:lnTo>
                        <a:pt x="1316" y="4848"/>
                      </a:lnTo>
                      <a:lnTo>
                        <a:pt x="1410" y="4682"/>
                      </a:lnTo>
                      <a:lnTo>
                        <a:pt x="1410" y="4682"/>
                      </a:lnTo>
                      <a:lnTo>
                        <a:pt x="1430" y="4694"/>
                      </a:lnTo>
                      <a:lnTo>
                        <a:pt x="1336" y="4862"/>
                      </a:lnTo>
                      <a:close/>
                      <a:moveTo>
                        <a:pt x="3888" y="4838"/>
                      </a:moveTo>
                      <a:lnTo>
                        <a:pt x="3792" y="4672"/>
                      </a:lnTo>
                      <a:lnTo>
                        <a:pt x="3792" y="4672"/>
                      </a:lnTo>
                      <a:lnTo>
                        <a:pt x="3810" y="4660"/>
                      </a:lnTo>
                      <a:lnTo>
                        <a:pt x="3908" y="4826"/>
                      </a:lnTo>
                      <a:lnTo>
                        <a:pt x="3908" y="4826"/>
                      </a:lnTo>
                      <a:lnTo>
                        <a:pt x="3888" y="4838"/>
                      </a:lnTo>
                      <a:lnTo>
                        <a:pt x="3888" y="4838"/>
                      </a:lnTo>
                      <a:close/>
                      <a:moveTo>
                        <a:pt x="1208" y="4784"/>
                      </a:moveTo>
                      <a:lnTo>
                        <a:pt x="1208" y="4784"/>
                      </a:lnTo>
                      <a:lnTo>
                        <a:pt x="1188" y="4772"/>
                      </a:lnTo>
                      <a:lnTo>
                        <a:pt x="1292" y="4610"/>
                      </a:lnTo>
                      <a:lnTo>
                        <a:pt x="1292" y="4610"/>
                      </a:lnTo>
                      <a:lnTo>
                        <a:pt x="1310" y="4622"/>
                      </a:lnTo>
                      <a:lnTo>
                        <a:pt x="1208" y="4784"/>
                      </a:lnTo>
                      <a:close/>
                      <a:moveTo>
                        <a:pt x="4014" y="4760"/>
                      </a:moveTo>
                      <a:lnTo>
                        <a:pt x="3908" y="4600"/>
                      </a:lnTo>
                      <a:lnTo>
                        <a:pt x="3908" y="4600"/>
                      </a:lnTo>
                      <a:lnTo>
                        <a:pt x="3928" y="4586"/>
                      </a:lnTo>
                      <a:lnTo>
                        <a:pt x="4034" y="4746"/>
                      </a:lnTo>
                      <a:lnTo>
                        <a:pt x="4034" y="4746"/>
                      </a:lnTo>
                      <a:lnTo>
                        <a:pt x="4014" y="4760"/>
                      </a:lnTo>
                      <a:lnTo>
                        <a:pt x="4014" y="4760"/>
                      </a:lnTo>
                      <a:close/>
                      <a:moveTo>
                        <a:pt x="1084" y="4702"/>
                      </a:moveTo>
                      <a:lnTo>
                        <a:pt x="1084" y="4702"/>
                      </a:lnTo>
                      <a:lnTo>
                        <a:pt x="1064" y="4686"/>
                      </a:lnTo>
                      <a:lnTo>
                        <a:pt x="1178" y="4532"/>
                      </a:lnTo>
                      <a:lnTo>
                        <a:pt x="1178" y="4532"/>
                      </a:lnTo>
                      <a:lnTo>
                        <a:pt x="1196" y="4546"/>
                      </a:lnTo>
                      <a:lnTo>
                        <a:pt x="1084" y="4702"/>
                      </a:lnTo>
                      <a:close/>
                      <a:moveTo>
                        <a:pt x="4136" y="4674"/>
                      </a:moveTo>
                      <a:lnTo>
                        <a:pt x="4022" y="4520"/>
                      </a:lnTo>
                      <a:lnTo>
                        <a:pt x="4022" y="4520"/>
                      </a:lnTo>
                      <a:lnTo>
                        <a:pt x="4040" y="4506"/>
                      </a:lnTo>
                      <a:lnTo>
                        <a:pt x="4156" y="4660"/>
                      </a:lnTo>
                      <a:lnTo>
                        <a:pt x="4156" y="4660"/>
                      </a:lnTo>
                      <a:lnTo>
                        <a:pt x="4136" y="4674"/>
                      </a:lnTo>
                      <a:lnTo>
                        <a:pt x="4136" y="4674"/>
                      </a:lnTo>
                      <a:close/>
                      <a:moveTo>
                        <a:pt x="966" y="4610"/>
                      </a:moveTo>
                      <a:lnTo>
                        <a:pt x="966" y="4610"/>
                      </a:lnTo>
                      <a:lnTo>
                        <a:pt x="946" y="4594"/>
                      </a:lnTo>
                      <a:lnTo>
                        <a:pt x="1068" y="4446"/>
                      </a:lnTo>
                      <a:lnTo>
                        <a:pt x="1068" y="4446"/>
                      </a:lnTo>
                      <a:lnTo>
                        <a:pt x="1086" y="4462"/>
                      </a:lnTo>
                      <a:lnTo>
                        <a:pt x="966" y="4610"/>
                      </a:lnTo>
                      <a:close/>
                      <a:moveTo>
                        <a:pt x="4254" y="4582"/>
                      </a:moveTo>
                      <a:lnTo>
                        <a:pt x="4130" y="4434"/>
                      </a:lnTo>
                      <a:lnTo>
                        <a:pt x="4130" y="4434"/>
                      </a:lnTo>
                      <a:lnTo>
                        <a:pt x="4148" y="4420"/>
                      </a:lnTo>
                      <a:lnTo>
                        <a:pt x="4272" y="4566"/>
                      </a:lnTo>
                      <a:lnTo>
                        <a:pt x="4272" y="4566"/>
                      </a:lnTo>
                      <a:lnTo>
                        <a:pt x="4254" y="4582"/>
                      </a:lnTo>
                      <a:lnTo>
                        <a:pt x="4254" y="4582"/>
                      </a:lnTo>
                      <a:close/>
                      <a:moveTo>
                        <a:pt x="852" y="4514"/>
                      </a:moveTo>
                      <a:lnTo>
                        <a:pt x="852" y="4514"/>
                      </a:lnTo>
                      <a:lnTo>
                        <a:pt x="834" y="4496"/>
                      </a:lnTo>
                      <a:lnTo>
                        <a:pt x="964" y="4356"/>
                      </a:lnTo>
                      <a:lnTo>
                        <a:pt x="964" y="4356"/>
                      </a:lnTo>
                      <a:lnTo>
                        <a:pt x="980" y="4372"/>
                      </a:lnTo>
                      <a:lnTo>
                        <a:pt x="852" y="4514"/>
                      </a:lnTo>
                      <a:close/>
                      <a:moveTo>
                        <a:pt x="4366" y="4482"/>
                      </a:moveTo>
                      <a:lnTo>
                        <a:pt x="4234" y="4342"/>
                      </a:lnTo>
                      <a:lnTo>
                        <a:pt x="4234" y="4342"/>
                      </a:lnTo>
                      <a:lnTo>
                        <a:pt x="4252" y="4328"/>
                      </a:lnTo>
                      <a:lnTo>
                        <a:pt x="4384" y="4466"/>
                      </a:lnTo>
                      <a:lnTo>
                        <a:pt x="4384" y="4466"/>
                      </a:lnTo>
                      <a:lnTo>
                        <a:pt x="4366" y="4482"/>
                      </a:lnTo>
                      <a:lnTo>
                        <a:pt x="4366" y="4482"/>
                      </a:lnTo>
                      <a:close/>
                      <a:moveTo>
                        <a:pt x="744" y="4410"/>
                      </a:moveTo>
                      <a:lnTo>
                        <a:pt x="744" y="4410"/>
                      </a:lnTo>
                      <a:lnTo>
                        <a:pt x="726" y="4392"/>
                      </a:lnTo>
                      <a:lnTo>
                        <a:pt x="864" y="4258"/>
                      </a:lnTo>
                      <a:lnTo>
                        <a:pt x="864" y="4258"/>
                      </a:lnTo>
                      <a:lnTo>
                        <a:pt x="880" y="4276"/>
                      </a:lnTo>
                      <a:lnTo>
                        <a:pt x="744" y="4410"/>
                      </a:lnTo>
                      <a:close/>
                      <a:moveTo>
                        <a:pt x="4472" y="4378"/>
                      </a:moveTo>
                      <a:lnTo>
                        <a:pt x="4332" y="4246"/>
                      </a:lnTo>
                      <a:lnTo>
                        <a:pt x="4332" y="4246"/>
                      </a:lnTo>
                      <a:lnTo>
                        <a:pt x="4348" y="4228"/>
                      </a:lnTo>
                      <a:lnTo>
                        <a:pt x="4488" y="4360"/>
                      </a:lnTo>
                      <a:lnTo>
                        <a:pt x="4488" y="4360"/>
                      </a:lnTo>
                      <a:lnTo>
                        <a:pt x="4472" y="4378"/>
                      </a:lnTo>
                      <a:lnTo>
                        <a:pt x="4472" y="4378"/>
                      </a:lnTo>
                      <a:close/>
                      <a:moveTo>
                        <a:pt x="642" y="4300"/>
                      </a:moveTo>
                      <a:lnTo>
                        <a:pt x="642" y="4300"/>
                      </a:lnTo>
                      <a:lnTo>
                        <a:pt x="626" y="4282"/>
                      </a:lnTo>
                      <a:lnTo>
                        <a:pt x="772" y="4156"/>
                      </a:lnTo>
                      <a:lnTo>
                        <a:pt x="772" y="4156"/>
                      </a:lnTo>
                      <a:lnTo>
                        <a:pt x="786" y="4174"/>
                      </a:lnTo>
                      <a:lnTo>
                        <a:pt x="642" y="4300"/>
                      </a:lnTo>
                      <a:close/>
                      <a:moveTo>
                        <a:pt x="4572" y="4266"/>
                      </a:moveTo>
                      <a:lnTo>
                        <a:pt x="4424" y="4142"/>
                      </a:lnTo>
                      <a:lnTo>
                        <a:pt x="4424" y="4142"/>
                      </a:lnTo>
                      <a:lnTo>
                        <a:pt x="4440" y="4124"/>
                      </a:lnTo>
                      <a:lnTo>
                        <a:pt x="4588" y="4248"/>
                      </a:lnTo>
                      <a:lnTo>
                        <a:pt x="4588" y="4248"/>
                      </a:lnTo>
                      <a:lnTo>
                        <a:pt x="4572" y="4266"/>
                      </a:lnTo>
                      <a:lnTo>
                        <a:pt x="4572" y="4266"/>
                      </a:lnTo>
                      <a:close/>
                      <a:moveTo>
                        <a:pt x="546" y="4186"/>
                      </a:moveTo>
                      <a:lnTo>
                        <a:pt x="546" y="4186"/>
                      </a:lnTo>
                      <a:lnTo>
                        <a:pt x="532" y="4166"/>
                      </a:lnTo>
                      <a:lnTo>
                        <a:pt x="684" y="4050"/>
                      </a:lnTo>
                      <a:lnTo>
                        <a:pt x="684" y="4050"/>
                      </a:lnTo>
                      <a:lnTo>
                        <a:pt x="698" y="4068"/>
                      </a:lnTo>
                      <a:lnTo>
                        <a:pt x="546" y="4186"/>
                      </a:lnTo>
                      <a:close/>
                      <a:moveTo>
                        <a:pt x="4664" y="4150"/>
                      </a:moveTo>
                      <a:lnTo>
                        <a:pt x="4512" y="4034"/>
                      </a:lnTo>
                      <a:lnTo>
                        <a:pt x="4512" y="4034"/>
                      </a:lnTo>
                      <a:lnTo>
                        <a:pt x="4526" y="4016"/>
                      </a:lnTo>
                      <a:lnTo>
                        <a:pt x="4680" y="4130"/>
                      </a:lnTo>
                      <a:lnTo>
                        <a:pt x="4680" y="4130"/>
                      </a:lnTo>
                      <a:lnTo>
                        <a:pt x="4664" y="4150"/>
                      </a:lnTo>
                      <a:lnTo>
                        <a:pt x="4664" y="4150"/>
                      </a:lnTo>
                      <a:close/>
                      <a:moveTo>
                        <a:pt x="458" y="4066"/>
                      </a:moveTo>
                      <a:lnTo>
                        <a:pt x="458" y="4066"/>
                      </a:lnTo>
                      <a:lnTo>
                        <a:pt x="444" y="4044"/>
                      </a:lnTo>
                      <a:lnTo>
                        <a:pt x="604" y="3936"/>
                      </a:lnTo>
                      <a:lnTo>
                        <a:pt x="604" y="3936"/>
                      </a:lnTo>
                      <a:lnTo>
                        <a:pt x="616" y="3956"/>
                      </a:lnTo>
                      <a:lnTo>
                        <a:pt x="458" y="4066"/>
                      </a:lnTo>
                      <a:close/>
                      <a:moveTo>
                        <a:pt x="4752" y="4028"/>
                      </a:moveTo>
                      <a:lnTo>
                        <a:pt x="4592" y="3920"/>
                      </a:lnTo>
                      <a:lnTo>
                        <a:pt x="4592" y="3920"/>
                      </a:lnTo>
                      <a:lnTo>
                        <a:pt x="4604" y="3902"/>
                      </a:lnTo>
                      <a:lnTo>
                        <a:pt x="4764" y="4006"/>
                      </a:lnTo>
                      <a:lnTo>
                        <a:pt x="4764" y="4006"/>
                      </a:lnTo>
                      <a:lnTo>
                        <a:pt x="4752" y="4028"/>
                      </a:lnTo>
                      <a:lnTo>
                        <a:pt x="4752" y="4028"/>
                      </a:lnTo>
                      <a:close/>
                      <a:moveTo>
                        <a:pt x="376" y="3940"/>
                      </a:moveTo>
                      <a:lnTo>
                        <a:pt x="376" y="3940"/>
                      </a:lnTo>
                      <a:lnTo>
                        <a:pt x="364" y="3918"/>
                      </a:lnTo>
                      <a:lnTo>
                        <a:pt x="528" y="3820"/>
                      </a:lnTo>
                      <a:lnTo>
                        <a:pt x="528" y="3820"/>
                      </a:lnTo>
                      <a:lnTo>
                        <a:pt x="540" y="3840"/>
                      </a:lnTo>
                      <a:lnTo>
                        <a:pt x="376" y="3940"/>
                      </a:lnTo>
                      <a:close/>
                      <a:moveTo>
                        <a:pt x="4830" y="3900"/>
                      </a:moveTo>
                      <a:lnTo>
                        <a:pt x="4664" y="3804"/>
                      </a:lnTo>
                      <a:lnTo>
                        <a:pt x="4664" y="3804"/>
                      </a:lnTo>
                      <a:lnTo>
                        <a:pt x="4676" y="3784"/>
                      </a:lnTo>
                      <a:lnTo>
                        <a:pt x="4844" y="3880"/>
                      </a:lnTo>
                      <a:lnTo>
                        <a:pt x="4844" y="3880"/>
                      </a:lnTo>
                      <a:lnTo>
                        <a:pt x="4830" y="3900"/>
                      </a:lnTo>
                      <a:lnTo>
                        <a:pt x="4830" y="3900"/>
                      </a:lnTo>
                      <a:close/>
                      <a:moveTo>
                        <a:pt x="302" y="3810"/>
                      </a:moveTo>
                      <a:lnTo>
                        <a:pt x="302" y="3810"/>
                      </a:lnTo>
                      <a:lnTo>
                        <a:pt x="292" y="3788"/>
                      </a:lnTo>
                      <a:lnTo>
                        <a:pt x="462" y="3700"/>
                      </a:lnTo>
                      <a:lnTo>
                        <a:pt x="462" y="3700"/>
                      </a:lnTo>
                      <a:lnTo>
                        <a:pt x="472" y="3720"/>
                      </a:lnTo>
                      <a:lnTo>
                        <a:pt x="302" y="3810"/>
                      </a:lnTo>
                      <a:close/>
                      <a:moveTo>
                        <a:pt x="4902" y="3770"/>
                      </a:moveTo>
                      <a:lnTo>
                        <a:pt x="4732" y="3682"/>
                      </a:lnTo>
                      <a:lnTo>
                        <a:pt x="4732" y="3682"/>
                      </a:lnTo>
                      <a:lnTo>
                        <a:pt x="4742" y="3662"/>
                      </a:lnTo>
                      <a:lnTo>
                        <a:pt x="4914" y="3746"/>
                      </a:lnTo>
                      <a:lnTo>
                        <a:pt x="4914" y="3746"/>
                      </a:lnTo>
                      <a:lnTo>
                        <a:pt x="4902" y="3770"/>
                      </a:lnTo>
                      <a:lnTo>
                        <a:pt x="4902" y="3770"/>
                      </a:lnTo>
                      <a:close/>
                      <a:moveTo>
                        <a:pt x="236" y="3676"/>
                      </a:moveTo>
                      <a:lnTo>
                        <a:pt x="236" y="3676"/>
                      </a:lnTo>
                      <a:lnTo>
                        <a:pt x="226" y="3654"/>
                      </a:lnTo>
                      <a:lnTo>
                        <a:pt x="402" y="3576"/>
                      </a:lnTo>
                      <a:lnTo>
                        <a:pt x="402" y="3576"/>
                      </a:lnTo>
                      <a:lnTo>
                        <a:pt x="410" y="3596"/>
                      </a:lnTo>
                      <a:lnTo>
                        <a:pt x="236" y="3676"/>
                      </a:lnTo>
                      <a:close/>
                      <a:moveTo>
                        <a:pt x="4966" y="3634"/>
                      </a:moveTo>
                      <a:lnTo>
                        <a:pt x="4790" y="3556"/>
                      </a:lnTo>
                      <a:lnTo>
                        <a:pt x="4790" y="3556"/>
                      </a:lnTo>
                      <a:lnTo>
                        <a:pt x="4800" y="3536"/>
                      </a:lnTo>
                      <a:lnTo>
                        <a:pt x="4976" y="3610"/>
                      </a:lnTo>
                      <a:lnTo>
                        <a:pt x="4976" y="3610"/>
                      </a:lnTo>
                      <a:lnTo>
                        <a:pt x="4966" y="3634"/>
                      </a:lnTo>
                      <a:lnTo>
                        <a:pt x="4966" y="3634"/>
                      </a:lnTo>
                      <a:close/>
                      <a:moveTo>
                        <a:pt x="178" y="3540"/>
                      </a:moveTo>
                      <a:lnTo>
                        <a:pt x="178" y="3540"/>
                      </a:lnTo>
                      <a:lnTo>
                        <a:pt x="170" y="3516"/>
                      </a:lnTo>
                      <a:lnTo>
                        <a:pt x="348" y="3448"/>
                      </a:lnTo>
                      <a:lnTo>
                        <a:pt x="348" y="3448"/>
                      </a:lnTo>
                      <a:lnTo>
                        <a:pt x="356" y="3470"/>
                      </a:lnTo>
                      <a:lnTo>
                        <a:pt x="178" y="3540"/>
                      </a:lnTo>
                      <a:close/>
                      <a:moveTo>
                        <a:pt x="5022" y="3496"/>
                      </a:moveTo>
                      <a:lnTo>
                        <a:pt x="4842" y="3428"/>
                      </a:lnTo>
                      <a:lnTo>
                        <a:pt x="4842" y="3428"/>
                      </a:lnTo>
                      <a:lnTo>
                        <a:pt x="4850" y="3406"/>
                      </a:lnTo>
                      <a:lnTo>
                        <a:pt x="5032" y="3472"/>
                      </a:lnTo>
                      <a:lnTo>
                        <a:pt x="5032" y="3472"/>
                      </a:lnTo>
                      <a:lnTo>
                        <a:pt x="5022" y="3496"/>
                      </a:lnTo>
                      <a:lnTo>
                        <a:pt x="5022" y="3496"/>
                      </a:lnTo>
                      <a:close/>
                      <a:moveTo>
                        <a:pt x="128" y="3398"/>
                      </a:moveTo>
                      <a:lnTo>
                        <a:pt x="128" y="3398"/>
                      </a:lnTo>
                      <a:lnTo>
                        <a:pt x="120" y="3376"/>
                      </a:lnTo>
                      <a:lnTo>
                        <a:pt x="302" y="3318"/>
                      </a:lnTo>
                      <a:lnTo>
                        <a:pt x="302" y="3318"/>
                      </a:lnTo>
                      <a:lnTo>
                        <a:pt x="310" y="3340"/>
                      </a:lnTo>
                      <a:lnTo>
                        <a:pt x="128" y="3398"/>
                      </a:lnTo>
                      <a:close/>
                      <a:moveTo>
                        <a:pt x="5072" y="3354"/>
                      </a:moveTo>
                      <a:lnTo>
                        <a:pt x="4888" y="3296"/>
                      </a:lnTo>
                      <a:lnTo>
                        <a:pt x="4888" y="3296"/>
                      </a:lnTo>
                      <a:lnTo>
                        <a:pt x="4894" y="3274"/>
                      </a:lnTo>
                      <a:lnTo>
                        <a:pt x="5078" y="3330"/>
                      </a:lnTo>
                      <a:lnTo>
                        <a:pt x="5078" y="3330"/>
                      </a:lnTo>
                      <a:lnTo>
                        <a:pt x="5072" y="3354"/>
                      </a:lnTo>
                      <a:lnTo>
                        <a:pt x="5072" y="3354"/>
                      </a:lnTo>
                      <a:close/>
                      <a:moveTo>
                        <a:pt x="86" y="3256"/>
                      </a:moveTo>
                      <a:lnTo>
                        <a:pt x="86" y="3256"/>
                      </a:lnTo>
                      <a:lnTo>
                        <a:pt x="78" y="3232"/>
                      </a:lnTo>
                      <a:lnTo>
                        <a:pt x="264" y="3184"/>
                      </a:lnTo>
                      <a:lnTo>
                        <a:pt x="264" y="3184"/>
                      </a:lnTo>
                      <a:lnTo>
                        <a:pt x="270" y="3206"/>
                      </a:lnTo>
                      <a:lnTo>
                        <a:pt x="86" y="3256"/>
                      </a:lnTo>
                      <a:close/>
                      <a:moveTo>
                        <a:pt x="5110" y="3208"/>
                      </a:moveTo>
                      <a:lnTo>
                        <a:pt x="4924" y="3164"/>
                      </a:lnTo>
                      <a:lnTo>
                        <a:pt x="4924" y="3164"/>
                      </a:lnTo>
                      <a:lnTo>
                        <a:pt x="4930" y="3140"/>
                      </a:lnTo>
                      <a:lnTo>
                        <a:pt x="5116" y="3184"/>
                      </a:lnTo>
                      <a:lnTo>
                        <a:pt x="5116" y="3184"/>
                      </a:lnTo>
                      <a:lnTo>
                        <a:pt x="5110" y="3208"/>
                      </a:lnTo>
                      <a:lnTo>
                        <a:pt x="5110" y="3208"/>
                      </a:lnTo>
                      <a:close/>
                      <a:moveTo>
                        <a:pt x="52" y="3110"/>
                      </a:moveTo>
                      <a:lnTo>
                        <a:pt x="52" y="3110"/>
                      </a:lnTo>
                      <a:lnTo>
                        <a:pt x="46" y="3086"/>
                      </a:lnTo>
                      <a:lnTo>
                        <a:pt x="234" y="3048"/>
                      </a:lnTo>
                      <a:lnTo>
                        <a:pt x="234" y="3048"/>
                      </a:lnTo>
                      <a:lnTo>
                        <a:pt x="240" y="3072"/>
                      </a:lnTo>
                      <a:lnTo>
                        <a:pt x="52" y="3110"/>
                      </a:lnTo>
                      <a:close/>
                      <a:moveTo>
                        <a:pt x="5142" y="3062"/>
                      </a:moveTo>
                      <a:lnTo>
                        <a:pt x="4954" y="3028"/>
                      </a:lnTo>
                      <a:lnTo>
                        <a:pt x="4954" y="3028"/>
                      </a:lnTo>
                      <a:lnTo>
                        <a:pt x="4958" y="3006"/>
                      </a:lnTo>
                      <a:lnTo>
                        <a:pt x="5146" y="3038"/>
                      </a:lnTo>
                      <a:lnTo>
                        <a:pt x="5146" y="3038"/>
                      </a:lnTo>
                      <a:lnTo>
                        <a:pt x="5142" y="3062"/>
                      </a:lnTo>
                      <a:lnTo>
                        <a:pt x="5142" y="3062"/>
                      </a:lnTo>
                      <a:close/>
                      <a:moveTo>
                        <a:pt x="26" y="2962"/>
                      </a:moveTo>
                      <a:lnTo>
                        <a:pt x="26" y="2962"/>
                      </a:lnTo>
                      <a:lnTo>
                        <a:pt x="22" y="2938"/>
                      </a:lnTo>
                      <a:lnTo>
                        <a:pt x="212" y="2912"/>
                      </a:lnTo>
                      <a:lnTo>
                        <a:pt x="212" y="2912"/>
                      </a:lnTo>
                      <a:lnTo>
                        <a:pt x="216" y="2936"/>
                      </a:lnTo>
                      <a:lnTo>
                        <a:pt x="26" y="2962"/>
                      </a:lnTo>
                      <a:close/>
                      <a:moveTo>
                        <a:pt x="5164" y="2914"/>
                      </a:moveTo>
                      <a:lnTo>
                        <a:pt x="4974" y="2892"/>
                      </a:lnTo>
                      <a:lnTo>
                        <a:pt x="4974" y="2892"/>
                      </a:lnTo>
                      <a:lnTo>
                        <a:pt x="4976" y="2868"/>
                      </a:lnTo>
                      <a:lnTo>
                        <a:pt x="5168" y="2890"/>
                      </a:lnTo>
                      <a:lnTo>
                        <a:pt x="5168" y="2890"/>
                      </a:lnTo>
                      <a:lnTo>
                        <a:pt x="5164" y="2914"/>
                      </a:lnTo>
                      <a:lnTo>
                        <a:pt x="5164" y="2914"/>
                      </a:lnTo>
                      <a:close/>
                      <a:moveTo>
                        <a:pt x="8" y="2814"/>
                      </a:moveTo>
                      <a:lnTo>
                        <a:pt x="8" y="2814"/>
                      </a:lnTo>
                      <a:lnTo>
                        <a:pt x="6" y="2790"/>
                      </a:lnTo>
                      <a:lnTo>
                        <a:pt x="198" y="2774"/>
                      </a:lnTo>
                      <a:lnTo>
                        <a:pt x="198" y="2774"/>
                      </a:lnTo>
                      <a:lnTo>
                        <a:pt x="200" y="2798"/>
                      </a:lnTo>
                      <a:lnTo>
                        <a:pt x="8" y="2814"/>
                      </a:lnTo>
                      <a:close/>
                      <a:moveTo>
                        <a:pt x="5178" y="2766"/>
                      </a:moveTo>
                      <a:lnTo>
                        <a:pt x="4988" y="2754"/>
                      </a:lnTo>
                      <a:lnTo>
                        <a:pt x="4988" y="2754"/>
                      </a:lnTo>
                      <a:lnTo>
                        <a:pt x="4988" y="2730"/>
                      </a:lnTo>
                      <a:lnTo>
                        <a:pt x="5180" y="2742"/>
                      </a:lnTo>
                      <a:lnTo>
                        <a:pt x="5180" y="2742"/>
                      </a:lnTo>
                      <a:lnTo>
                        <a:pt x="5178" y="2766"/>
                      </a:lnTo>
                      <a:lnTo>
                        <a:pt x="5178" y="2766"/>
                      </a:lnTo>
                      <a:close/>
                      <a:moveTo>
                        <a:pt x="0" y="2664"/>
                      </a:moveTo>
                      <a:lnTo>
                        <a:pt x="0" y="2664"/>
                      </a:lnTo>
                      <a:lnTo>
                        <a:pt x="0" y="2640"/>
                      </a:lnTo>
                      <a:lnTo>
                        <a:pt x="192" y="2636"/>
                      </a:lnTo>
                      <a:lnTo>
                        <a:pt x="192" y="2636"/>
                      </a:lnTo>
                      <a:lnTo>
                        <a:pt x="192" y="2660"/>
                      </a:lnTo>
                      <a:lnTo>
                        <a:pt x="0" y="2664"/>
                      </a:lnTo>
                      <a:close/>
                      <a:moveTo>
                        <a:pt x="5184" y="2616"/>
                      </a:moveTo>
                      <a:lnTo>
                        <a:pt x="4992" y="2616"/>
                      </a:lnTo>
                      <a:lnTo>
                        <a:pt x="4992" y="2616"/>
                      </a:lnTo>
                      <a:lnTo>
                        <a:pt x="4992" y="2592"/>
                      </a:lnTo>
                      <a:lnTo>
                        <a:pt x="5184" y="2592"/>
                      </a:lnTo>
                      <a:lnTo>
                        <a:pt x="5184" y="2592"/>
                      </a:lnTo>
                      <a:lnTo>
                        <a:pt x="5184" y="2616"/>
                      </a:lnTo>
                      <a:lnTo>
                        <a:pt x="5184" y="2616"/>
                      </a:lnTo>
                      <a:close/>
                      <a:moveTo>
                        <a:pt x="192" y="2520"/>
                      </a:moveTo>
                      <a:lnTo>
                        <a:pt x="0" y="2516"/>
                      </a:lnTo>
                      <a:lnTo>
                        <a:pt x="0" y="2516"/>
                      </a:lnTo>
                      <a:lnTo>
                        <a:pt x="2" y="2490"/>
                      </a:lnTo>
                      <a:lnTo>
                        <a:pt x="194" y="2498"/>
                      </a:lnTo>
                      <a:lnTo>
                        <a:pt x="194" y="2498"/>
                      </a:lnTo>
                      <a:lnTo>
                        <a:pt x="192" y="2520"/>
                      </a:lnTo>
                      <a:lnTo>
                        <a:pt x="192" y="2520"/>
                      </a:lnTo>
                      <a:close/>
                      <a:moveTo>
                        <a:pt x="4990" y="2480"/>
                      </a:moveTo>
                      <a:lnTo>
                        <a:pt x="4990" y="2480"/>
                      </a:lnTo>
                      <a:lnTo>
                        <a:pt x="4988" y="2458"/>
                      </a:lnTo>
                      <a:lnTo>
                        <a:pt x="5180" y="2446"/>
                      </a:lnTo>
                      <a:lnTo>
                        <a:pt x="5180" y="2446"/>
                      </a:lnTo>
                      <a:lnTo>
                        <a:pt x="5182" y="2472"/>
                      </a:lnTo>
                      <a:lnTo>
                        <a:pt x="4990" y="2480"/>
                      </a:lnTo>
                      <a:close/>
                      <a:moveTo>
                        <a:pt x="200" y="2382"/>
                      </a:moveTo>
                      <a:lnTo>
                        <a:pt x="10" y="2366"/>
                      </a:lnTo>
                      <a:lnTo>
                        <a:pt x="10" y="2366"/>
                      </a:lnTo>
                      <a:lnTo>
                        <a:pt x="12" y="2342"/>
                      </a:lnTo>
                      <a:lnTo>
                        <a:pt x="202" y="2360"/>
                      </a:lnTo>
                      <a:lnTo>
                        <a:pt x="202" y="2360"/>
                      </a:lnTo>
                      <a:lnTo>
                        <a:pt x="200" y="2382"/>
                      </a:lnTo>
                      <a:lnTo>
                        <a:pt x="200" y="2382"/>
                      </a:lnTo>
                      <a:close/>
                      <a:moveTo>
                        <a:pt x="4980" y="2342"/>
                      </a:moveTo>
                      <a:lnTo>
                        <a:pt x="4980" y="2342"/>
                      </a:lnTo>
                      <a:lnTo>
                        <a:pt x="4978" y="2320"/>
                      </a:lnTo>
                      <a:lnTo>
                        <a:pt x="5168" y="2298"/>
                      </a:lnTo>
                      <a:lnTo>
                        <a:pt x="5168" y="2298"/>
                      </a:lnTo>
                      <a:lnTo>
                        <a:pt x="5170" y="2322"/>
                      </a:lnTo>
                      <a:lnTo>
                        <a:pt x="4980" y="2342"/>
                      </a:lnTo>
                      <a:close/>
                      <a:moveTo>
                        <a:pt x="216" y="2246"/>
                      </a:moveTo>
                      <a:lnTo>
                        <a:pt x="26" y="2218"/>
                      </a:lnTo>
                      <a:lnTo>
                        <a:pt x="26" y="2218"/>
                      </a:lnTo>
                      <a:lnTo>
                        <a:pt x="30" y="2194"/>
                      </a:lnTo>
                      <a:lnTo>
                        <a:pt x="220" y="2222"/>
                      </a:lnTo>
                      <a:lnTo>
                        <a:pt x="220" y="2222"/>
                      </a:lnTo>
                      <a:lnTo>
                        <a:pt x="216" y="2246"/>
                      </a:lnTo>
                      <a:lnTo>
                        <a:pt x="216" y="2246"/>
                      </a:lnTo>
                      <a:close/>
                      <a:moveTo>
                        <a:pt x="4962" y="2206"/>
                      </a:moveTo>
                      <a:lnTo>
                        <a:pt x="4962" y="2206"/>
                      </a:lnTo>
                      <a:lnTo>
                        <a:pt x="4958" y="2182"/>
                      </a:lnTo>
                      <a:lnTo>
                        <a:pt x="5148" y="2150"/>
                      </a:lnTo>
                      <a:lnTo>
                        <a:pt x="5148" y="2150"/>
                      </a:lnTo>
                      <a:lnTo>
                        <a:pt x="5152" y="2174"/>
                      </a:lnTo>
                      <a:lnTo>
                        <a:pt x="4962" y="2206"/>
                      </a:lnTo>
                      <a:close/>
                      <a:moveTo>
                        <a:pt x="240" y="2108"/>
                      </a:moveTo>
                      <a:lnTo>
                        <a:pt x="52" y="2070"/>
                      </a:lnTo>
                      <a:lnTo>
                        <a:pt x="52" y="2070"/>
                      </a:lnTo>
                      <a:lnTo>
                        <a:pt x="56" y="2046"/>
                      </a:lnTo>
                      <a:lnTo>
                        <a:pt x="244" y="2086"/>
                      </a:lnTo>
                      <a:lnTo>
                        <a:pt x="244" y="2086"/>
                      </a:lnTo>
                      <a:lnTo>
                        <a:pt x="240" y="2108"/>
                      </a:lnTo>
                      <a:lnTo>
                        <a:pt x="240" y="2108"/>
                      </a:lnTo>
                      <a:close/>
                      <a:moveTo>
                        <a:pt x="4936" y="2070"/>
                      </a:moveTo>
                      <a:lnTo>
                        <a:pt x="4936" y="2070"/>
                      </a:lnTo>
                      <a:lnTo>
                        <a:pt x="4930" y="2046"/>
                      </a:lnTo>
                      <a:lnTo>
                        <a:pt x="5118" y="2004"/>
                      </a:lnTo>
                      <a:lnTo>
                        <a:pt x="5118" y="2004"/>
                      </a:lnTo>
                      <a:lnTo>
                        <a:pt x="5122" y="2028"/>
                      </a:lnTo>
                      <a:lnTo>
                        <a:pt x="4936" y="2070"/>
                      </a:lnTo>
                      <a:close/>
                      <a:moveTo>
                        <a:pt x="272" y="1974"/>
                      </a:moveTo>
                      <a:lnTo>
                        <a:pt x="86" y="1924"/>
                      </a:lnTo>
                      <a:lnTo>
                        <a:pt x="86" y="1924"/>
                      </a:lnTo>
                      <a:lnTo>
                        <a:pt x="92" y="1900"/>
                      </a:lnTo>
                      <a:lnTo>
                        <a:pt x="278" y="1952"/>
                      </a:lnTo>
                      <a:lnTo>
                        <a:pt x="278" y="1952"/>
                      </a:lnTo>
                      <a:lnTo>
                        <a:pt x="272" y="1974"/>
                      </a:lnTo>
                      <a:lnTo>
                        <a:pt x="272" y="1974"/>
                      </a:lnTo>
                      <a:close/>
                      <a:moveTo>
                        <a:pt x="4902" y="1936"/>
                      </a:moveTo>
                      <a:lnTo>
                        <a:pt x="4902" y="1936"/>
                      </a:lnTo>
                      <a:lnTo>
                        <a:pt x="4896" y="1912"/>
                      </a:lnTo>
                      <a:lnTo>
                        <a:pt x="5080" y="1858"/>
                      </a:lnTo>
                      <a:lnTo>
                        <a:pt x="5080" y="1858"/>
                      </a:lnTo>
                      <a:lnTo>
                        <a:pt x="5086" y="1882"/>
                      </a:lnTo>
                      <a:lnTo>
                        <a:pt x="4902" y="1936"/>
                      </a:lnTo>
                      <a:close/>
                      <a:moveTo>
                        <a:pt x="310" y="1842"/>
                      </a:moveTo>
                      <a:lnTo>
                        <a:pt x="128" y="1782"/>
                      </a:lnTo>
                      <a:lnTo>
                        <a:pt x="128" y="1782"/>
                      </a:lnTo>
                      <a:lnTo>
                        <a:pt x="136" y="1758"/>
                      </a:lnTo>
                      <a:lnTo>
                        <a:pt x="318" y="1820"/>
                      </a:lnTo>
                      <a:lnTo>
                        <a:pt x="318" y="1820"/>
                      </a:lnTo>
                      <a:lnTo>
                        <a:pt x="310" y="1842"/>
                      </a:lnTo>
                      <a:lnTo>
                        <a:pt x="310" y="1842"/>
                      </a:lnTo>
                      <a:close/>
                      <a:moveTo>
                        <a:pt x="4860" y="1804"/>
                      </a:moveTo>
                      <a:lnTo>
                        <a:pt x="4860" y="1804"/>
                      </a:lnTo>
                      <a:lnTo>
                        <a:pt x="4852" y="1782"/>
                      </a:lnTo>
                      <a:lnTo>
                        <a:pt x="5034" y="1716"/>
                      </a:lnTo>
                      <a:lnTo>
                        <a:pt x="5034" y="1716"/>
                      </a:lnTo>
                      <a:lnTo>
                        <a:pt x="5042" y="1740"/>
                      </a:lnTo>
                      <a:lnTo>
                        <a:pt x="4860" y="1804"/>
                      </a:lnTo>
                      <a:close/>
                      <a:moveTo>
                        <a:pt x="358" y="1712"/>
                      </a:moveTo>
                      <a:lnTo>
                        <a:pt x="180" y="1640"/>
                      </a:lnTo>
                      <a:lnTo>
                        <a:pt x="180" y="1640"/>
                      </a:lnTo>
                      <a:lnTo>
                        <a:pt x="188" y="1618"/>
                      </a:lnTo>
                      <a:lnTo>
                        <a:pt x="366" y="1690"/>
                      </a:lnTo>
                      <a:lnTo>
                        <a:pt x="366" y="1690"/>
                      </a:lnTo>
                      <a:lnTo>
                        <a:pt x="358" y="1712"/>
                      </a:lnTo>
                      <a:lnTo>
                        <a:pt x="358" y="1712"/>
                      </a:lnTo>
                      <a:close/>
                      <a:moveTo>
                        <a:pt x="4810" y="1674"/>
                      </a:moveTo>
                      <a:lnTo>
                        <a:pt x="4810" y="1674"/>
                      </a:lnTo>
                      <a:lnTo>
                        <a:pt x="4802" y="1652"/>
                      </a:lnTo>
                      <a:lnTo>
                        <a:pt x="4978" y="1578"/>
                      </a:lnTo>
                      <a:lnTo>
                        <a:pt x="4978" y="1578"/>
                      </a:lnTo>
                      <a:lnTo>
                        <a:pt x="4988" y="1600"/>
                      </a:lnTo>
                      <a:lnTo>
                        <a:pt x="4810" y="1674"/>
                      </a:lnTo>
                      <a:close/>
                      <a:moveTo>
                        <a:pt x="412" y="1584"/>
                      </a:moveTo>
                      <a:lnTo>
                        <a:pt x="238" y="1502"/>
                      </a:lnTo>
                      <a:lnTo>
                        <a:pt x="238" y="1502"/>
                      </a:lnTo>
                      <a:lnTo>
                        <a:pt x="250" y="1480"/>
                      </a:lnTo>
                      <a:lnTo>
                        <a:pt x="422" y="1562"/>
                      </a:lnTo>
                      <a:lnTo>
                        <a:pt x="422" y="1562"/>
                      </a:lnTo>
                      <a:lnTo>
                        <a:pt x="412" y="1584"/>
                      </a:lnTo>
                      <a:lnTo>
                        <a:pt x="412" y="1584"/>
                      </a:lnTo>
                      <a:close/>
                      <a:moveTo>
                        <a:pt x="4754" y="1548"/>
                      </a:moveTo>
                      <a:lnTo>
                        <a:pt x="4754" y="1548"/>
                      </a:lnTo>
                      <a:lnTo>
                        <a:pt x="4744" y="1528"/>
                      </a:lnTo>
                      <a:lnTo>
                        <a:pt x="4916" y="1442"/>
                      </a:lnTo>
                      <a:lnTo>
                        <a:pt x="4916" y="1442"/>
                      </a:lnTo>
                      <a:lnTo>
                        <a:pt x="4928" y="1464"/>
                      </a:lnTo>
                      <a:lnTo>
                        <a:pt x="4754" y="1548"/>
                      </a:lnTo>
                      <a:close/>
                      <a:moveTo>
                        <a:pt x="474" y="1460"/>
                      </a:moveTo>
                      <a:lnTo>
                        <a:pt x="306" y="1368"/>
                      </a:lnTo>
                      <a:lnTo>
                        <a:pt x="306" y="1368"/>
                      </a:lnTo>
                      <a:lnTo>
                        <a:pt x="318" y="1348"/>
                      </a:lnTo>
                      <a:lnTo>
                        <a:pt x="486" y="1440"/>
                      </a:lnTo>
                      <a:lnTo>
                        <a:pt x="486" y="1440"/>
                      </a:lnTo>
                      <a:lnTo>
                        <a:pt x="474" y="1460"/>
                      </a:lnTo>
                      <a:lnTo>
                        <a:pt x="474" y="1460"/>
                      </a:lnTo>
                      <a:close/>
                      <a:moveTo>
                        <a:pt x="4690" y="1426"/>
                      </a:moveTo>
                      <a:lnTo>
                        <a:pt x="4690" y="1426"/>
                      </a:lnTo>
                      <a:lnTo>
                        <a:pt x="4680" y="1406"/>
                      </a:lnTo>
                      <a:lnTo>
                        <a:pt x="4846" y="1310"/>
                      </a:lnTo>
                      <a:lnTo>
                        <a:pt x="4846" y="1310"/>
                      </a:lnTo>
                      <a:lnTo>
                        <a:pt x="4858" y="1332"/>
                      </a:lnTo>
                      <a:lnTo>
                        <a:pt x="4690" y="1426"/>
                      </a:lnTo>
                      <a:close/>
                      <a:moveTo>
                        <a:pt x="544" y="1340"/>
                      </a:moveTo>
                      <a:lnTo>
                        <a:pt x="380" y="1240"/>
                      </a:lnTo>
                      <a:lnTo>
                        <a:pt x="380" y="1240"/>
                      </a:lnTo>
                      <a:lnTo>
                        <a:pt x="394" y="1218"/>
                      </a:lnTo>
                      <a:lnTo>
                        <a:pt x="556" y="1320"/>
                      </a:lnTo>
                      <a:lnTo>
                        <a:pt x="556" y="1320"/>
                      </a:lnTo>
                      <a:lnTo>
                        <a:pt x="544" y="1340"/>
                      </a:lnTo>
                      <a:lnTo>
                        <a:pt x="544" y="1340"/>
                      </a:lnTo>
                      <a:close/>
                      <a:moveTo>
                        <a:pt x="4620" y="1306"/>
                      </a:moveTo>
                      <a:lnTo>
                        <a:pt x="4620" y="1306"/>
                      </a:lnTo>
                      <a:lnTo>
                        <a:pt x="4608" y="1288"/>
                      </a:lnTo>
                      <a:lnTo>
                        <a:pt x="4768" y="1182"/>
                      </a:lnTo>
                      <a:lnTo>
                        <a:pt x="4768" y="1182"/>
                      </a:lnTo>
                      <a:lnTo>
                        <a:pt x="4782" y="1204"/>
                      </a:lnTo>
                      <a:lnTo>
                        <a:pt x="4620" y="1306"/>
                      </a:lnTo>
                      <a:close/>
                      <a:moveTo>
                        <a:pt x="620" y="1224"/>
                      </a:moveTo>
                      <a:lnTo>
                        <a:pt x="462" y="1114"/>
                      </a:lnTo>
                      <a:lnTo>
                        <a:pt x="462" y="1114"/>
                      </a:lnTo>
                      <a:lnTo>
                        <a:pt x="476" y="1094"/>
                      </a:lnTo>
                      <a:lnTo>
                        <a:pt x="632" y="1204"/>
                      </a:lnTo>
                      <a:lnTo>
                        <a:pt x="632" y="1204"/>
                      </a:lnTo>
                      <a:lnTo>
                        <a:pt x="620" y="1224"/>
                      </a:lnTo>
                      <a:lnTo>
                        <a:pt x="620" y="1224"/>
                      </a:lnTo>
                      <a:close/>
                      <a:moveTo>
                        <a:pt x="4542" y="1192"/>
                      </a:moveTo>
                      <a:lnTo>
                        <a:pt x="4542" y="1192"/>
                      </a:lnTo>
                      <a:lnTo>
                        <a:pt x="4528" y="1174"/>
                      </a:lnTo>
                      <a:lnTo>
                        <a:pt x="4684" y="1060"/>
                      </a:lnTo>
                      <a:lnTo>
                        <a:pt x="4684" y="1060"/>
                      </a:lnTo>
                      <a:lnTo>
                        <a:pt x="4698" y="1080"/>
                      </a:lnTo>
                      <a:lnTo>
                        <a:pt x="4542" y="1192"/>
                      </a:lnTo>
                      <a:close/>
                      <a:moveTo>
                        <a:pt x="702" y="1112"/>
                      </a:moveTo>
                      <a:lnTo>
                        <a:pt x="550" y="994"/>
                      </a:lnTo>
                      <a:lnTo>
                        <a:pt x="550" y="994"/>
                      </a:lnTo>
                      <a:lnTo>
                        <a:pt x="566" y="974"/>
                      </a:lnTo>
                      <a:lnTo>
                        <a:pt x="716" y="1094"/>
                      </a:lnTo>
                      <a:lnTo>
                        <a:pt x="716" y="1094"/>
                      </a:lnTo>
                      <a:lnTo>
                        <a:pt x="702" y="1112"/>
                      </a:lnTo>
                      <a:lnTo>
                        <a:pt x="702" y="1112"/>
                      </a:lnTo>
                      <a:close/>
                      <a:moveTo>
                        <a:pt x="4458" y="1082"/>
                      </a:moveTo>
                      <a:lnTo>
                        <a:pt x="4458" y="1082"/>
                      </a:lnTo>
                      <a:lnTo>
                        <a:pt x="4444" y="1064"/>
                      </a:lnTo>
                      <a:lnTo>
                        <a:pt x="4592" y="942"/>
                      </a:lnTo>
                      <a:lnTo>
                        <a:pt x="4592" y="942"/>
                      </a:lnTo>
                      <a:lnTo>
                        <a:pt x="4608" y="962"/>
                      </a:lnTo>
                      <a:lnTo>
                        <a:pt x="4458" y="1082"/>
                      </a:lnTo>
                      <a:close/>
                      <a:moveTo>
                        <a:pt x="790" y="1006"/>
                      </a:moveTo>
                      <a:lnTo>
                        <a:pt x="646" y="878"/>
                      </a:lnTo>
                      <a:lnTo>
                        <a:pt x="646" y="878"/>
                      </a:lnTo>
                      <a:lnTo>
                        <a:pt x="662" y="860"/>
                      </a:lnTo>
                      <a:lnTo>
                        <a:pt x="806" y="988"/>
                      </a:lnTo>
                      <a:lnTo>
                        <a:pt x="806" y="988"/>
                      </a:lnTo>
                      <a:lnTo>
                        <a:pt x="790" y="1006"/>
                      </a:lnTo>
                      <a:lnTo>
                        <a:pt x="790" y="1006"/>
                      </a:lnTo>
                      <a:close/>
                      <a:moveTo>
                        <a:pt x="4368" y="978"/>
                      </a:moveTo>
                      <a:lnTo>
                        <a:pt x="4368" y="978"/>
                      </a:lnTo>
                      <a:lnTo>
                        <a:pt x="4352" y="960"/>
                      </a:lnTo>
                      <a:lnTo>
                        <a:pt x="4494" y="830"/>
                      </a:lnTo>
                      <a:lnTo>
                        <a:pt x="4494" y="830"/>
                      </a:lnTo>
                      <a:lnTo>
                        <a:pt x="4510" y="848"/>
                      </a:lnTo>
                      <a:lnTo>
                        <a:pt x="4368" y="978"/>
                      </a:lnTo>
                      <a:close/>
                      <a:moveTo>
                        <a:pt x="884" y="904"/>
                      </a:moveTo>
                      <a:lnTo>
                        <a:pt x="748" y="770"/>
                      </a:lnTo>
                      <a:lnTo>
                        <a:pt x="748" y="770"/>
                      </a:lnTo>
                      <a:lnTo>
                        <a:pt x="766" y="752"/>
                      </a:lnTo>
                      <a:lnTo>
                        <a:pt x="902" y="888"/>
                      </a:lnTo>
                      <a:lnTo>
                        <a:pt x="902" y="888"/>
                      </a:lnTo>
                      <a:lnTo>
                        <a:pt x="884" y="904"/>
                      </a:lnTo>
                      <a:lnTo>
                        <a:pt x="884" y="904"/>
                      </a:lnTo>
                      <a:close/>
                      <a:moveTo>
                        <a:pt x="4272" y="878"/>
                      </a:moveTo>
                      <a:lnTo>
                        <a:pt x="4272" y="878"/>
                      </a:lnTo>
                      <a:lnTo>
                        <a:pt x="4256" y="862"/>
                      </a:lnTo>
                      <a:lnTo>
                        <a:pt x="4388" y="722"/>
                      </a:lnTo>
                      <a:lnTo>
                        <a:pt x="4388" y="722"/>
                      </a:lnTo>
                      <a:lnTo>
                        <a:pt x="4406" y="740"/>
                      </a:lnTo>
                      <a:lnTo>
                        <a:pt x="4272" y="878"/>
                      </a:lnTo>
                      <a:close/>
                      <a:moveTo>
                        <a:pt x="984" y="808"/>
                      </a:moveTo>
                      <a:lnTo>
                        <a:pt x="856" y="666"/>
                      </a:lnTo>
                      <a:lnTo>
                        <a:pt x="856" y="666"/>
                      </a:lnTo>
                      <a:lnTo>
                        <a:pt x="874" y="650"/>
                      </a:lnTo>
                      <a:lnTo>
                        <a:pt x="1002" y="794"/>
                      </a:lnTo>
                      <a:lnTo>
                        <a:pt x="1002" y="794"/>
                      </a:lnTo>
                      <a:lnTo>
                        <a:pt x="984" y="808"/>
                      </a:lnTo>
                      <a:lnTo>
                        <a:pt x="984" y="808"/>
                      </a:lnTo>
                      <a:close/>
                      <a:moveTo>
                        <a:pt x="4170" y="784"/>
                      </a:moveTo>
                      <a:lnTo>
                        <a:pt x="4170" y="784"/>
                      </a:lnTo>
                      <a:lnTo>
                        <a:pt x="4154" y="768"/>
                      </a:lnTo>
                      <a:lnTo>
                        <a:pt x="4278" y="622"/>
                      </a:lnTo>
                      <a:lnTo>
                        <a:pt x="4278" y="622"/>
                      </a:lnTo>
                      <a:lnTo>
                        <a:pt x="4298" y="638"/>
                      </a:lnTo>
                      <a:lnTo>
                        <a:pt x="4170" y="784"/>
                      </a:lnTo>
                      <a:close/>
                      <a:moveTo>
                        <a:pt x="1090" y="720"/>
                      </a:moveTo>
                      <a:lnTo>
                        <a:pt x="970" y="570"/>
                      </a:lnTo>
                      <a:lnTo>
                        <a:pt x="970" y="570"/>
                      </a:lnTo>
                      <a:lnTo>
                        <a:pt x="990" y="554"/>
                      </a:lnTo>
                      <a:lnTo>
                        <a:pt x="1108" y="704"/>
                      </a:lnTo>
                      <a:lnTo>
                        <a:pt x="1108" y="704"/>
                      </a:lnTo>
                      <a:lnTo>
                        <a:pt x="1090" y="720"/>
                      </a:lnTo>
                      <a:lnTo>
                        <a:pt x="1090" y="720"/>
                      </a:lnTo>
                      <a:close/>
                      <a:moveTo>
                        <a:pt x="4064" y="696"/>
                      </a:moveTo>
                      <a:lnTo>
                        <a:pt x="4064" y="696"/>
                      </a:lnTo>
                      <a:lnTo>
                        <a:pt x="4046" y="682"/>
                      </a:lnTo>
                      <a:lnTo>
                        <a:pt x="4162" y="528"/>
                      </a:lnTo>
                      <a:lnTo>
                        <a:pt x="4162" y="528"/>
                      </a:lnTo>
                      <a:lnTo>
                        <a:pt x="4182" y="544"/>
                      </a:lnTo>
                      <a:lnTo>
                        <a:pt x="4064" y="696"/>
                      </a:lnTo>
                      <a:close/>
                      <a:moveTo>
                        <a:pt x="1200" y="636"/>
                      </a:moveTo>
                      <a:lnTo>
                        <a:pt x="1090" y="480"/>
                      </a:lnTo>
                      <a:lnTo>
                        <a:pt x="1090" y="480"/>
                      </a:lnTo>
                      <a:lnTo>
                        <a:pt x="1110" y="464"/>
                      </a:lnTo>
                      <a:lnTo>
                        <a:pt x="1220" y="622"/>
                      </a:lnTo>
                      <a:lnTo>
                        <a:pt x="1220" y="622"/>
                      </a:lnTo>
                      <a:lnTo>
                        <a:pt x="1200" y="636"/>
                      </a:lnTo>
                      <a:lnTo>
                        <a:pt x="1200" y="636"/>
                      </a:lnTo>
                      <a:close/>
                      <a:moveTo>
                        <a:pt x="3952" y="614"/>
                      </a:moveTo>
                      <a:lnTo>
                        <a:pt x="3952" y="614"/>
                      </a:lnTo>
                      <a:lnTo>
                        <a:pt x="3932" y="600"/>
                      </a:lnTo>
                      <a:lnTo>
                        <a:pt x="4040" y="442"/>
                      </a:lnTo>
                      <a:lnTo>
                        <a:pt x="4040" y="442"/>
                      </a:lnTo>
                      <a:lnTo>
                        <a:pt x="4060" y="456"/>
                      </a:lnTo>
                      <a:lnTo>
                        <a:pt x="3952" y="614"/>
                      </a:lnTo>
                      <a:close/>
                      <a:moveTo>
                        <a:pt x="1316" y="558"/>
                      </a:moveTo>
                      <a:lnTo>
                        <a:pt x="1214" y="396"/>
                      </a:lnTo>
                      <a:lnTo>
                        <a:pt x="1214" y="396"/>
                      </a:lnTo>
                      <a:lnTo>
                        <a:pt x="1234" y="382"/>
                      </a:lnTo>
                      <a:lnTo>
                        <a:pt x="1334" y="546"/>
                      </a:lnTo>
                      <a:lnTo>
                        <a:pt x="1334" y="546"/>
                      </a:lnTo>
                      <a:lnTo>
                        <a:pt x="1316" y="558"/>
                      </a:lnTo>
                      <a:lnTo>
                        <a:pt x="1316" y="558"/>
                      </a:lnTo>
                      <a:close/>
                      <a:moveTo>
                        <a:pt x="3836" y="538"/>
                      </a:moveTo>
                      <a:lnTo>
                        <a:pt x="3836" y="538"/>
                      </a:lnTo>
                      <a:lnTo>
                        <a:pt x="3816" y="526"/>
                      </a:lnTo>
                      <a:lnTo>
                        <a:pt x="3914" y="362"/>
                      </a:lnTo>
                      <a:lnTo>
                        <a:pt x="3914" y="362"/>
                      </a:lnTo>
                      <a:lnTo>
                        <a:pt x="3936" y="374"/>
                      </a:lnTo>
                      <a:lnTo>
                        <a:pt x="3836" y="538"/>
                      </a:lnTo>
                      <a:close/>
                      <a:moveTo>
                        <a:pt x="1434" y="488"/>
                      </a:moveTo>
                      <a:lnTo>
                        <a:pt x="1342" y="320"/>
                      </a:lnTo>
                      <a:lnTo>
                        <a:pt x="1342" y="320"/>
                      </a:lnTo>
                      <a:lnTo>
                        <a:pt x="1364" y="308"/>
                      </a:lnTo>
                      <a:lnTo>
                        <a:pt x="1454" y="478"/>
                      </a:lnTo>
                      <a:lnTo>
                        <a:pt x="1454" y="478"/>
                      </a:lnTo>
                      <a:lnTo>
                        <a:pt x="1434" y="488"/>
                      </a:lnTo>
                      <a:lnTo>
                        <a:pt x="1434" y="488"/>
                      </a:lnTo>
                      <a:close/>
                      <a:moveTo>
                        <a:pt x="3716" y="470"/>
                      </a:moveTo>
                      <a:lnTo>
                        <a:pt x="3716" y="470"/>
                      </a:lnTo>
                      <a:lnTo>
                        <a:pt x="3694" y="460"/>
                      </a:lnTo>
                      <a:lnTo>
                        <a:pt x="3782" y="288"/>
                      </a:lnTo>
                      <a:lnTo>
                        <a:pt x="3782" y="288"/>
                      </a:lnTo>
                      <a:lnTo>
                        <a:pt x="3806" y="300"/>
                      </a:lnTo>
                      <a:lnTo>
                        <a:pt x="3716" y="470"/>
                      </a:lnTo>
                      <a:close/>
                      <a:moveTo>
                        <a:pt x="1558" y="426"/>
                      </a:moveTo>
                      <a:lnTo>
                        <a:pt x="1474" y="252"/>
                      </a:lnTo>
                      <a:lnTo>
                        <a:pt x="1474" y="252"/>
                      </a:lnTo>
                      <a:lnTo>
                        <a:pt x="1496" y="242"/>
                      </a:lnTo>
                      <a:lnTo>
                        <a:pt x="1578" y="416"/>
                      </a:lnTo>
                      <a:lnTo>
                        <a:pt x="1578" y="416"/>
                      </a:lnTo>
                      <a:lnTo>
                        <a:pt x="1558" y="426"/>
                      </a:lnTo>
                      <a:lnTo>
                        <a:pt x="1558" y="426"/>
                      </a:lnTo>
                      <a:close/>
                      <a:moveTo>
                        <a:pt x="3590" y="408"/>
                      </a:moveTo>
                      <a:lnTo>
                        <a:pt x="3590" y="408"/>
                      </a:lnTo>
                      <a:lnTo>
                        <a:pt x="3570" y="398"/>
                      </a:lnTo>
                      <a:lnTo>
                        <a:pt x="3648" y="224"/>
                      </a:lnTo>
                      <a:lnTo>
                        <a:pt x="3648" y="224"/>
                      </a:lnTo>
                      <a:lnTo>
                        <a:pt x="3670" y="234"/>
                      </a:lnTo>
                      <a:lnTo>
                        <a:pt x="3590" y="408"/>
                      </a:lnTo>
                      <a:close/>
                      <a:moveTo>
                        <a:pt x="1684" y="370"/>
                      </a:moveTo>
                      <a:lnTo>
                        <a:pt x="1610" y="192"/>
                      </a:lnTo>
                      <a:lnTo>
                        <a:pt x="1610" y="192"/>
                      </a:lnTo>
                      <a:lnTo>
                        <a:pt x="1634" y="182"/>
                      </a:lnTo>
                      <a:lnTo>
                        <a:pt x="1704" y="360"/>
                      </a:lnTo>
                      <a:lnTo>
                        <a:pt x="1704" y="360"/>
                      </a:lnTo>
                      <a:lnTo>
                        <a:pt x="1684" y="370"/>
                      </a:lnTo>
                      <a:lnTo>
                        <a:pt x="1684" y="370"/>
                      </a:lnTo>
                      <a:close/>
                      <a:moveTo>
                        <a:pt x="3464" y="354"/>
                      </a:moveTo>
                      <a:lnTo>
                        <a:pt x="3464" y="354"/>
                      </a:lnTo>
                      <a:lnTo>
                        <a:pt x="3442" y="346"/>
                      </a:lnTo>
                      <a:lnTo>
                        <a:pt x="3510" y="166"/>
                      </a:lnTo>
                      <a:lnTo>
                        <a:pt x="3510" y="166"/>
                      </a:lnTo>
                      <a:lnTo>
                        <a:pt x="3532" y="176"/>
                      </a:lnTo>
                      <a:lnTo>
                        <a:pt x="3464" y="354"/>
                      </a:lnTo>
                      <a:close/>
                      <a:moveTo>
                        <a:pt x="1814" y="320"/>
                      </a:moveTo>
                      <a:lnTo>
                        <a:pt x="1750" y="138"/>
                      </a:lnTo>
                      <a:lnTo>
                        <a:pt x="1750" y="138"/>
                      </a:lnTo>
                      <a:lnTo>
                        <a:pt x="1774" y="130"/>
                      </a:lnTo>
                      <a:lnTo>
                        <a:pt x="1834" y="314"/>
                      </a:lnTo>
                      <a:lnTo>
                        <a:pt x="1834" y="314"/>
                      </a:lnTo>
                      <a:lnTo>
                        <a:pt x="1814" y="320"/>
                      </a:lnTo>
                      <a:lnTo>
                        <a:pt x="1814" y="320"/>
                      </a:lnTo>
                      <a:close/>
                      <a:moveTo>
                        <a:pt x="3332" y="308"/>
                      </a:moveTo>
                      <a:lnTo>
                        <a:pt x="3332" y="308"/>
                      </a:lnTo>
                      <a:lnTo>
                        <a:pt x="3310" y="300"/>
                      </a:lnTo>
                      <a:lnTo>
                        <a:pt x="3368" y="118"/>
                      </a:lnTo>
                      <a:lnTo>
                        <a:pt x="3368" y="118"/>
                      </a:lnTo>
                      <a:lnTo>
                        <a:pt x="3392" y="126"/>
                      </a:lnTo>
                      <a:lnTo>
                        <a:pt x="3332" y="308"/>
                      </a:lnTo>
                      <a:close/>
                      <a:moveTo>
                        <a:pt x="1946" y="280"/>
                      </a:moveTo>
                      <a:lnTo>
                        <a:pt x="1894" y="94"/>
                      </a:lnTo>
                      <a:lnTo>
                        <a:pt x="1894" y="94"/>
                      </a:lnTo>
                      <a:lnTo>
                        <a:pt x="1918" y="88"/>
                      </a:lnTo>
                      <a:lnTo>
                        <a:pt x="1968" y="274"/>
                      </a:lnTo>
                      <a:lnTo>
                        <a:pt x="1968" y="274"/>
                      </a:lnTo>
                      <a:lnTo>
                        <a:pt x="1946" y="280"/>
                      </a:lnTo>
                      <a:lnTo>
                        <a:pt x="1946" y="280"/>
                      </a:lnTo>
                      <a:close/>
                      <a:moveTo>
                        <a:pt x="3200" y="268"/>
                      </a:moveTo>
                      <a:lnTo>
                        <a:pt x="3200" y="268"/>
                      </a:lnTo>
                      <a:lnTo>
                        <a:pt x="3178" y="264"/>
                      </a:lnTo>
                      <a:lnTo>
                        <a:pt x="3224" y="76"/>
                      </a:lnTo>
                      <a:lnTo>
                        <a:pt x="3224" y="76"/>
                      </a:lnTo>
                      <a:lnTo>
                        <a:pt x="3248" y="84"/>
                      </a:lnTo>
                      <a:lnTo>
                        <a:pt x="3200" y="268"/>
                      </a:lnTo>
                      <a:close/>
                      <a:moveTo>
                        <a:pt x="2080" y="246"/>
                      </a:moveTo>
                      <a:lnTo>
                        <a:pt x="2038" y="58"/>
                      </a:lnTo>
                      <a:lnTo>
                        <a:pt x="2038" y="58"/>
                      </a:lnTo>
                      <a:lnTo>
                        <a:pt x="2064" y="54"/>
                      </a:lnTo>
                      <a:lnTo>
                        <a:pt x="2102" y="242"/>
                      </a:lnTo>
                      <a:lnTo>
                        <a:pt x="2102" y="242"/>
                      </a:lnTo>
                      <a:lnTo>
                        <a:pt x="2080" y="246"/>
                      </a:lnTo>
                      <a:lnTo>
                        <a:pt x="2080" y="246"/>
                      </a:lnTo>
                      <a:close/>
                      <a:moveTo>
                        <a:pt x="3064" y="238"/>
                      </a:moveTo>
                      <a:lnTo>
                        <a:pt x="3064" y="238"/>
                      </a:lnTo>
                      <a:lnTo>
                        <a:pt x="3042" y="234"/>
                      </a:lnTo>
                      <a:lnTo>
                        <a:pt x="3078" y="44"/>
                      </a:lnTo>
                      <a:lnTo>
                        <a:pt x="3078" y="44"/>
                      </a:lnTo>
                      <a:lnTo>
                        <a:pt x="3102" y="50"/>
                      </a:lnTo>
                      <a:lnTo>
                        <a:pt x="3064" y="238"/>
                      </a:lnTo>
                      <a:close/>
                      <a:moveTo>
                        <a:pt x="2216" y="220"/>
                      </a:moveTo>
                      <a:lnTo>
                        <a:pt x="2186" y="32"/>
                      </a:lnTo>
                      <a:lnTo>
                        <a:pt x="2186" y="32"/>
                      </a:lnTo>
                      <a:lnTo>
                        <a:pt x="2210" y="28"/>
                      </a:lnTo>
                      <a:lnTo>
                        <a:pt x="2238" y="218"/>
                      </a:lnTo>
                      <a:lnTo>
                        <a:pt x="2238" y="218"/>
                      </a:lnTo>
                      <a:lnTo>
                        <a:pt x="2216" y="220"/>
                      </a:lnTo>
                      <a:lnTo>
                        <a:pt x="2216" y="220"/>
                      </a:lnTo>
                      <a:close/>
                      <a:moveTo>
                        <a:pt x="2928" y="214"/>
                      </a:moveTo>
                      <a:lnTo>
                        <a:pt x="2928" y="214"/>
                      </a:lnTo>
                      <a:lnTo>
                        <a:pt x="2906" y="212"/>
                      </a:lnTo>
                      <a:lnTo>
                        <a:pt x="2930" y="22"/>
                      </a:lnTo>
                      <a:lnTo>
                        <a:pt x="2930" y="22"/>
                      </a:lnTo>
                      <a:lnTo>
                        <a:pt x="2954" y="24"/>
                      </a:lnTo>
                      <a:lnTo>
                        <a:pt x="2928" y="214"/>
                      </a:lnTo>
                      <a:close/>
                      <a:moveTo>
                        <a:pt x="2352" y="204"/>
                      </a:moveTo>
                      <a:lnTo>
                        <a:pt x="2334" y="12"/>
                      </a:lnTo>
                      <a:lnTo>
                        <a:pt x="2334" y="12"/>
                      </a:lnTo>
                      <a:lnTo>
                        <a:pt x="2358" y="10"/>
                      </a:lnTo>
                      <a:lnTo>
                        <a:pt x="2376" y="202"/>
                      </a:lnTo>
                      <a:lnTo>
                        <a:pt x="2376" y="202"/>
                      </a:lnTo>
                      <a:lnTo>
                        <a:pt x="2352" y="204"/>
                      </a:lnTo>
                      <a:lnTo>
                        <a:pt x="2352" y="204"/>
                      </a:lnTo>
                      <a:close/>
                      <a:moveTo>
                        <a:pt x="2790" y="200"/>
                      </a:moveTo>
                      <a:lnTo>
                        <a:pt x="2790" y="200"/>
                      </a:lnTo>
                      <a:lnTo>
                        <a:pt x="2768" y="198"/>
                      </a:lnTo>
                      <a:lnTo>
                        <a:pt x="2782" y="6"/>
                      </a:lnTo>
                      <a:lnTo>
                        <a:pt x="2782" y="6"/>
                      </a:lnTo>
                      <a:lnTo>
                        <a:pt x="2806" y="8"/>
                      </a:lnTo>
                      <a:lnTo>
                        <a:pt x="2790" y="200"/>
                      </a:lnTo>
                      <a:close/>
                      <a:moveTo>
                        <a:pt x="2490" y="194"/>
                      </a:moveTo>
                      <a:lnTo>
                        <a:pt x="2482" y="2"/>
                      </a:lnTo>
                      <a:lnTo>
                        <a:pt x="2482" y="2"/>
                      </a:lnTo>
                      <a:lnTo>
                        <a:pt x="2508" y="0"/>
                      </a:lnTo>
                      <a:lnTo>
                        <a:pt x="2514" y="192"/>
                      </a:lnTo>
                      <a:lnTo>
                        <a:pt x="2514" y="192"/>
                      </a:lnTo>
                      <a:lnTo>
                        <a:pt x="2490" y="194"/>
                      </a:lnTo>
                      <a:lnTo>
                        <a:pt x="2490" y="194"/>
                      </a:lnTo>
                      <a:close/>
                      <a:moveTo>
                        <a:pt x="2652" y="192"/>
                      </a:moveTo>
                      <a:lnTo>
                        <a:pt x="2652" y="192"/>
                      </a:lnTo>
                      <a:lnTo>
                        <a:pt x="2630" y="192"/>
                      </a:lnTo>
                      <a:lnTo>
                        <a:pt x="2632" y="0"/>
                      </a:lnTo>
                      <a:lnTo>
                        <a:pt x="2632" y="0"/>
                      </a:lnTo>
                      <a:lnTo>
                        <a:pt x="2658" y="0"/>
                      </a:lnTo>
                      <a:lnTo>
                        <a:pt x="2652" y="1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1" name="Freeform 37">
                  <a:extLst>
                    <a:ext uri="{FF2B5EF4-FFF2-40B4-BE49-F238E27FC236}">
                      <a16:creationId xmlns:a16="http://schemas.microsoft.com/office/drawing/2014/main" xmlns="" id="{4A928831-15DE-44E7-B39C-FB998A66C3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648902" y="1778599"/>
                  <a:ext cx="1555243" cy="1538325"/>
                </a:xfrm>
                <a:custGeom>
                  <a:avLst/>
                  <a:gdLst/>
                  <a:ahLst/>
                  <a:cxnLst>
                    <a:cxn ang="0">
                      <a:pos x="2178" y="4582"/>
                    </a:cxn>
                    <a:cxn ang="0">
                      <a:pos x="2058" y="4572"/>
                    </a:cxn>
                    <a:cxn ang="0">
                      <a:pos x="1950" y="4536"/>
                    </a:cxn>
                    <a:cxn ang="0">
                      <a:pos x="1848" y="4518"/>
                    </a:cxn>
                    <a:cxn ang="0">
                      <a:pos x="1734" y="4516"/>
                    </a:cxn>
                    <a:cxn ang="0">
                      <a:pos x="3056" y="4454"/>
                    </a:cxn>
                    <a:cxn ang="0">
                      <a:pos x="3152" y="4392"/>
                    </a:cxn>
                    <a:cxn ang="0">
                      <a:pos x="3262" y="4344"/>
                    </a:cxn>
                    <a:cxn ang="0">
                      <a:pos x="3372" y="4314"/>
                    </a:cxn>
                    <a:cxn ang="0">
                      <a:pos x="3462" y="4264"/>
                    </a:cxn>
                    <a:cxn ang="0">
                      <a:pos x="1016" y="4198"/>
                    </a:cxn>
                    <a:cxn ang="0">
                      <a:pos x="918" y="4128"/>
                    </a:cxn>
                    <a:cxn ang="0">
                      <a:pos x="846" y="4040"/>
                    </a:cxn>
                    <a:cxn ang="0">
                      <a:pos x="766" y="3972"/>
                    </a:cxn>
                    <a:cxn ang="0">
                      <a:pos x="670" y="3912"/>
                    </a:cxn>
                    <a:cxn ang="0">
                      <a:pos x="4058" y="3754"/>
                    </a:cxn>
                    <a:cxn ang="0">
                      <a:pos x="4108" y="3650"/>
                    </a:cxn>
                    <a:cxn ang="0">
                      <a:pos x="4178" y="3554"/>
                    </a:cxn>
                    <a:cxn ang="0">
                      <a:pos x="4258" y="3472"/>
                    </a:cxn>
                    <a:cxn ang="0">
                      <a:pos x="4310" y="3380"/>
                    </a:cxn>
                    <a:cxn ang="0">
                      <a:pos x="218" y="3272"/>
                    </a:cxn>
                    <a:cxn ang="0">
                      <a:pos x="170" y="3162"/>
                    </a:cxn>
                    <a:cxn ang="0">
                      <a:pos x="152" y="3048"/>
                    </a:cxn>
                    <a:cxn ang="0">
                      <a:pos x="120" y="2950"/>
                    </a:cxn>
                    <a:cxn ang="0">
                      <a:pos x="68" y="2848"/>
                    </a:cxn>
                    <a:cxn ang="0">
                      <a:pos x="4558" y="2636"/>
                    </a:cxn>
                    <a:cxn ang="0">
                      <a:pos x="4550" y="2522"/>
                    </a:cxn>
                    <a:cxn ang="0">
                      <a:pos x="4558" y="2404"/>
                    </a:cxn>
                    <a:cxn ang="0">
                      <a:pos x="4584" y="2292"/>
                    </a:cxn>
                    <a:cxn ang="0">
                      <a:pos x="4558" y="2190"/>
                    </a:cxn>
                    <a:cxn ang="0">
                      <a:pos x="34" y="2068"/>
                    </a:cxn>
                    <a:cxn ang="0">
                      <a:pos x="24" y="1954"/>
                    </a:cxn>
                    <a:cxn ang="0">
                      <a:pos x="44" y="1836"/>
                    </a:cxn>
                    <a:cxn ang="0">
                      <a:pos x="94" y="1732"/>
                    </a:cxn>
                    <a:cxn ang="0">
                      <a:pos x="120" y="1632"/>
                    </a:cxn>
                    <a:cxn ang="0">
                      <a:pos x="4392" y="1434"/>
                    </a:cxn>
                    <a:cxn ang="0">
                      <a:pos x="4344" y="1324"/>
                    </a:cxn>
                    <a:cxn ang="0">
                      <a:pos x="4316" y="1214"/>
                    </a:cxn>
                    <a:cxn ang="0">
                      <a:pos x="4264" y="1122"/>
                    </a:cxn>
                    <a:cxn ang="0">
                      <a:pos x="4184" y="1040"/>
                    </a:cxn>
                    <a:cxn ang="0">
                      <a:pos x="472" y="938"/>
                    </a:cxn>
                    <a:cxn ang="0">
                      <a:pos x="522" y="836"/>
                    </a:cxn>
                    <a:cxn ang="0">
                      <a:pos x="600" y="744"/>
                    </a:cxn>
                    <a:cxn ang="0">
                      <a:pos x="696" y="680"/>
                    </a:cxn>
                    <a:cxn ang="0">
                      <a:pos x="770" y="610"/>
                    </a:cxn>
                    <a:cxn ang="0">
                      <a:pos x="3652" y="476"/>
                    </a:cxn>
                    <a:cxn ang="0">
                      <a:pos x="3556" y="408"/>
                    </a:cxn>
                    <a:cxn ang="0">
                      <a:pos x="3474" y="326"/>
                    </a:cxn>
                    <a:cxn ang="0">
                      <a:pos x="3382" y="274"/>
                    </a:cxn>
                    <a:cxn ang="0">
                      <a:pos x="3272" y="246"/>
                    </a:cxn>
                    <a:cxn ang="0">
                      <a:pos x="1426" y="194"/>
                    </a:cxn>
                    <a:cxn ang="0">
                      <a:pos x="1522" y="132"/>
                    </a:cxn>
                    <a:cxn ang="0">
                      <a:pos x="1636" y="94"/>
                    </a:cxn>
                    <a:cxn ang="0">
                      <a:pos x="1750" y="88"/>
                    </a:cxn>
                    <a:cxn ang="0">
                      <a:pos x="1852" y="66"/>
                    </a:cxn>
                    <a:cxn ang="0">
                      <a:pos x="2524" y="36"/>
                    </a:cxn>
                    <a:cxn ang="0">
                      <a:pos x="2406" y="26"/>
                    </a:cxn>
                    <a:cxn ang="0">
                      <a:pos x="2294" y="0"/>
                    </a:cxn>
                  </a:cxnLst>
                  <a:rect l="0" t="0" r="r" b="b"/>
                  <a:pathLst>
                    <a:path w="4584" h="4584">
                      <a:moveTo>
                        <a:pt x="2292" y="4584"/>
                      </a:moveTo>
                      <a:lnTo>
                        <a:pt x="2284" y="4584"/>
                      </a:lnTo>
                      <a:lnTo>
                        <a:pt x="2284" y="4560"/>
                      </a:lnTo>
                      <a:lnTo>
                        <a:pt x="2292" y="4560"/>
                      </a:lnTo>
                      <a:lnTo>
                        <a:pt x="2292" y="4584"/>
                      </a:lnTo>
                      <a:close/>
                      <a:moveTo>
                        <a:pt x="2396" y="4582"/>
                      </a:moveTo>
                      <a:lnTo>
                        <a:pt x="2394" y="4558"/>
                      </a:lnTo>
                      <a:lnTo>
                        <a:pt x="2402" y="4558"/>
                      </a:lnTo>
                      <a:lnTo>
                        <a:pt x="2404" y="4582"/>
                      </a:lnTo>
                      <a:lnTo>
                        <a:pt x="2396" y="4582"/>
                      </a:lnTo>
                      <a:close/>
                      <a:moveTo>
                        <a:pt x="2178" y="4582"/>
                      </a:moveTo>
                      <a:lnTo>
                        <a:pt x="2170" y="4582"/>
                      </a:lnTo>
                      <a:lnTo>
                        <a:pt x="2172" y="4558"/>
                      </a:lnTo>
                      <a:lnTo>
                        <a:pt x="2180" y="4558"/>
                      </a:lnTo>
                      <a:lnTo>
                        <a:pt x="2178" y="4582"/>
                      </a:lnTo>
                      <a:close/>
                      <a:moveTo>
                        <a:pt x="2508" y="4574"/>
                      </a:moveTo>
                      <a:lnTo>
                        <a:pt x="2506" y="4550"/>
                      </a:lnTo>
                      <a:lnTo>
                        <a:pt x="2514" y="4550"/>
                      </a:lnTo>
                      <a:lnTo>
                        <a:pt x="2516" y="4574"/>
                      </a:lnTo>
                      <a:lnTo>
                        <a:pt x="2508" y="4574"/>
                      </a:lnTo>
                      <a:close/>
                      <a:moveTo>
                        <a:pt x="2066" y="4574"/>
                      </a:moveTo>
                      <a:lnTo>
                        <a:pt x="2058" y="4572"/>
                      </a:lnTo>
                      <a:lnTo>
                        <a:pt x="2062" y="4550"/>
                      </a:lnTo>
                      <a:lnTo>
                        <a:pt x="2068" y="4550"/>
                      </a:lnTo>
                      <a:lnTo>
                        <a:pt x="2066" y="4574"/>
                      </a:lnTo>
                      <a:close/>
                      <a:moveTo>
                        <a:pt x="2620" y="4562"/>
                      </a:moveTo>
                      <a:lnTo>
                        <a:pt x="2616" y="4538"/>
                      </a:lnTo>
                      <a:lnTo>
                        <a:pt x="2624" y="4536"/>
                      </a:lnTo>
                      <a:lnTo>
                        <a:pt x="2628" y="4560"/>
                      </a:lnTo>
                      <a:lnTo>
                        <a:pt x="2620" y="4562"/>
                      </a:lnTo>
                      <a:close/>
                      <a:moveTo>
                        <a:pt x="1954" y="4560"/>
                      </a:moveTo>
                      <a:lnTo>
                        <a:pt x="1946" y="4558"/>
                      </a:lnTo>
                      <a:lnTo>
                        <a:pt x="1950" y="4536"/>
                      </a:lnTo>
                      <a:lnTo>
                        <a:pt x="1958" y="4536"/>
                      </a:lnTo>
                      <a:lnTo>
                        <a:pt x="1954" y="4560"/>
                      </a:lnTo>
                      <a:close/>
                      <a:moveTo>
                        <a:pt x="2730" y="4542"/>
                      </a:moveTo>
                      <a:lnTo>
                        <a:pt x="2726" y="4520"/>
                      </a:lnTo>
                      <a:lnTo>
                        <a:pt x="2734" y="4518"/>
                      </a:lnTo>
                      <a:lnTo>
                        <a:pt x="2738" y="4542"/>
                      </a:lnTo>
                      <a:lnTo>
                        <a:pt x="2730" y="4542"/>
                      </a:lnTo>
                      <a:close/>
                      <a:moveTo>
                        <a:pt x="1844" y="4540"/>
                      </a:moveTo>
                      <a:lnTo>
                        <a:pt x="1836" y="4540"/>
                      </a:lnTo>
                      <a:lnTo>
                        <a:pt x="1840" y="4516"/>
                      </a:lnTo>
                      <a:lnTo>
                        <a:pt x="1848" y="4518"/>
                      </a:lnTo>
                      <a:lnTo>
                        <a:pt x="1844" y="4540"/>
                      </a:lnTo>
                      <a:close/>
                      <a:moveTo>
                        <a:pt x="2840" y="4518"/>
                      </a:moveTo>
                      <a:lnTo>
                        <a:pt x="2836" y="4496"/>
                      </a:lnTo>
                      <a:lnTo>
                        <a:pt x="2842" y="4494"/>
                      </a:lnTo>
                      <a:lnTo>
                        <a:pt x="2848" y="4516"/>
                      </a:lnTo>
                      <a:lnTo>
                        <a:pt x="2840" y="4518"/>
                      </a:lnTo>
                      <a:close/>
                      <a:moveTo>
                        <a:pt x="1734" y="4516"/>
                      </a:moveTo>
                      <a:lnTo>
                        <a:pt x="1726" y="4514"/>
                      </a:lnTo>
                      <a:lnTo>
                        <a:pt x="1732" y="4492"/>
                      </a:lnTo>
                      <a:lnTo>
                        <a:pt x="1740" y="4492"/>
                      </a:lnTo>
                      <a:lnTo>
                        <a:pt x="1734" y="4516"/>
                      </a:lnTo>
                      <a:close/>
                      <a:moveTo>
                        <a:pt x="2950" y="4488"/>
                      </a:moveTo>
                      <a:lnTo>
                        <a:pt x="2942" y="4466"/>
                      </a:lnTo>
                      <a:lnTo>
                        <a:pt x="2950" y="4464"/>
                      </a:lnTo>
                      <a:lnTo>
                        <a:pt x="2958" y="4486"/>
                      </a:lnTo>
                      <a:lnTo>
                        <a:pt x="2950" y="4488"/>
                      </a:lnTo>
                      <a:close/>
                      <a:moveTo>
                        <a:pt x="1626" y="4486"/>
                      </a:moveTo>
                      <a:lnTo>
                        <a:pt x="1618" y="4484"/>
                      </a:lnTo>
                      <a:lnTo>
                        <a:pt x="1626" y="4460"/>
                      </a:lnTo>
                      <a:lnTo>
                        <a:pt x="1632" y="4464"/>
                      </a:lnTo>
                      <a:lnTo>
                        <a:pt x="1626" y="4486"/>
                      </a:lnTo>
                      <a:close/>
                      <a:moveTo>
                        <a:pt x="3056" y="4454"/>
                      </a:moveTo>
                      <a:lnTo>
                        <a:pt x="3048" y="4432"/>
                      </a:lnTo>
                      <a:lnTo>
                        <a:pt x="3056" y="4428"/>
                      </a:lnTo>
                      <a:lnTo>
                        <a:pt x="3064" y="4452"/>
                      </a:lnTo>
                      <a:lnTo>
                        <a:pt x="3056" y="4454"/>
                      </a:lnTo>
                      <a:close/>
                      <a:moveTo>
                        <a:pt x="1518" y="4450"/>
                      </a:moveTo>
                      <a:lnTo>
                        <a:pt x="1510" y="4448"/>
                      </a:lnTo>
                      <a:lnTo>
                        <a:pt x="1520" y="4426"/>
                      </a:lnTo>
                      <a:lnTo>
                        <a:pt x="1526" y="4428"/>
                      </a:lnTo>
                      <a:lnTo>
                        <a:pt x="1518" y="4450"/>
                      </a:lnTo>
                      <a:close/>
                      <a:moveTo>
                        <a:pt x="3162" y="4414"/>
                      </a:moveTo>
                      <a:lnTo>
                        <a:pt x="3152" y="4392"/>
                      </a:lnTo>
                      <a:lnTo>
                        <a:pt x="3160" y="4388"/>
                      </a:lnTo>
                      <a:lnTo>
                        <a:pt x="3170" y="4410"/>
                      </a:lnTo>
                      <a:lnTo>
                        <a:pt x="3162" y="4414"/>
                      </a:lnTo>
                      <a:close/>
                      <a:moveTo>
                        <a:pt x="1414" y="4410"/>
                      </a:moveTo>
                      <a:lnTo>
                        <a:pt x="1406" y="4408"/>
                      </a:lnTo>
                      <a:lnTo>
                        <a:pt x="1416" y="4384"/>
                      </a:lnTo>
                      <a:lnTo>
                        <a:pt x="1422" y="4388"/>
                      </a:lnTo>
                      <a:lnTo>
                        <a:pt x="1414" y="4410"/>
                      </a:lnTo>
                      <a:close/>
                      <a:moveTo>
                        <a:pt x="3264" y="4368"/>
                      </a:moveTo>
                      <a:lnTo>
                        <a:pt x="3254" y="4348"/>
                      </a:lnTo>
                      <a:lnTo>
                        <a:pt x="3262" y="4344"/>
                      </a:lnTo>
                      <a:lnTo>
                        <a:pt x="3272" y="4366"/>
                      </a:lnTo>
                      <a:lnTo>
                        <a:pt x="3264" y="4368"/>
                      </a:lnTo>
                      <a:close/>
                      <a:moveTo>
                        <a:pt x="1310" y="4364"/>
                      </a:moveTo>
                      <a:lnTo>
                        <a:pt x="1302" y="4360"/>
                      </a:lnTo>
                      <a:lnTo>
                        <a:pt x="1314" y="4340"/>
                      </a:lnTo>
                      <a:lnTo>
                        <a:pt x="1320" y="4342"/>
                      </a:lnTo>
                      <a:lnTo>
                        <a:pt x="1310" y="4364"/>
                      </a:lnTo>
                      <a:close/>
                      <a:moveTo>
                        <a:pt x="3364" y="4318"/>
                      </a:moveTo>
                      <a:lnTo>
                        <a:pt x="3354" y="4298"/>
                      </a:lnTo>
                      <a:lnTo>
                        <a:pt x="3360" y="4294"/>
                      </a:lnTo>
                      <a:lnTo>
                        <a:pt x="3372" y="4314"/>
                      </a:lnTo>
                      <a:lnTo>
                        <a:pt x="3364" y="4318"/>
                      </a:lnTo>
                      <a:close/>
                      <a:moveTo>
                        <a:pt x="1210" y="4314"/>
                      </a:moveTo>
                      <a:lnTo>
                        <a:pt x="1202" y="4310"/>
                      </a:lnTo>
                      <a:lnTo>
                        <a:pt x="1214" y="4288"/>
                      </a:lnTo>
                      <a:lnTo>
                        <a:pt x="1222" y="4292"/>
                      </a:lnTo>
                      <a:lnTo>
                        <a:pt x="1210" y="4314"/>
                      </a:lnTo>
                      <a:close/>
                      <a:moveTo>
                        <a:pt x="3462" y="4264"/>
                      </a:moveTo>
                      <a:lnTo>
                        <a:pt x="3450" y="4242"/>
                      </a:lnTo>
                      <a:lnTo>
                        <a:pt x="3458" y="4238"/>
                      </a:lnTo>
                      <a:lnTo>
                        <a:pt x="3470" y="4260"/>
                      </a:lnTo>
                      <a:lnTo>
                        <a:pt x="3462" y="4264"/>
                      </a:lnTo>
                      <a:close/>
                      <a:moveTo>
                        <a:pt x="1112" y="4258"/>
                      </a:moveTo>
                      <a:lnTo>
                        <a:pt x="1104" y="4254"/>
                      </a:lnTo>
                      <a:lnTo>
                        <a:pt x="1118" y="4234"/>
                      </a:lnTo>
                      <a:lnTo>
                        <a:pt x="1124" y="4238"/>
                      </a:lnTo>
                      <a:lnTo>
                        <a:pt x="1112" y="4258"/>
                      </a:lnTo>
                      <a:close/>
                      <a:moveTo>
                        <a:pt x="3558" y="4204"/>
                      </a:moveTo>
                      <a:lnTo>
                        <a:pt x="3544" y="4184"/>
                      </a:lnTo>
                      <a:lnTo>
                        <a:pt x="3552" y="4180"/>
                      </a:lnTo>
                      <a:lnTo>
                        <a:pt x="3564" y="4200"/>
                      </a:lnTo>
                      <a:lnTo>
                        <a:pt x="3558" y="4204"/>
                      </a:lnTo>
                      <a:close/>
                      <a:moveTo>
                        <a:pt x="1016" y="4198"/>
                      </a:moveTo>
                      <a:lnTo>
                        <a:pt x="1010" y="4192"/>
                      </a:lnTo>
                      <a:lnTo>
                        <a:pt x="1024" y="4172"/>
                      </a:lnTo>
                      <a:lnTo>
                        <a:pt x="1030" y="4178"/>
                      </a:lnTo>
                      <a:lnTo>
                        <a:pt x="1016" y="4198"/>
                      </a:lnTo>
                      <a:close/>
                      <a:moveTo>
                        <a:pt x="3650" y="4140"/>
                      </a:moveTo>
                      <a:lnTo>
                        <a:pt x="3636" y="4120"/>
                      </a:lnTo>
                      <a:lnTo>
                        <a:pt x="3642" y="4116"/>
                      </a:lnTo>
                      <a:lnTo>
                        <a:pt x="3656" y="4134"/>
                      </a:lnTo>
                      <a:lnTo>
                        <a:pt x="3650" y="4140"/>
                      </a:lnTo>
                      <a:close/>
                      <a:moveTo>
                        <a:pt x="924" y="4132"/>
                      </a:moveTo>
                      <a:lnTo>
                        <a:pt x="918" y="4128"/>
                      </a:lnTo>
                      <a:lnTo>
                        <a:pt x="932" y="4108"/>
                      </a:lnTo>
                      <a:lnTo>
                        <a:pt x="938" y="4114"/>
                      </a:lnTo>
                      <a:lnTo>
                        <a:pt x="924" y="4132"/>
                      </a:lnTo>
                      <a:close/>
                      <a:moveTo>
                        <a:pt x="3740" y="4070"/>
                      </a:moveTo>
                      <a:lnTo>
                        <a:pt x="3724" y="4052"/>
                      </a:lnTo>
                      <a:lnTo>
                        <a:pt x="3730" y="4046"/>
                      </a:lnTo>
                      <a:lnTo>
                        <a:pt x="3746" y="4066"/>
                      </a:lnTo>
                      <a:lnTo>
                        <a:pt x="3740" y="4070"/>
                      </a:lnTo>
                      <a:close/>
                      <a:moveTo>
                        <a:pt x="836" y="4062"/>
                      </a:moveTo>
                      <a:lnTo>
                        <a:pt x="830" y="4058"/>
                      </a:lnTo>
                      <a:lnTo>
                        <a:pt x="846" y="4040"/>
                      </a:lnTo>
                      <a:lnTo>
                        <a:pt x="852" y="4044"/>
                      </a:lnTo>
                      <a:lnTo>
                        <a:pt x="836" y="4062"/>
                      </a:lnTo>
                      <a:close/>
                      <a:moveTo>
                        <a:pt x="3824" y="3998"/>
                      </a:moveTo>
                      <a:lnTo>
                        <a:pt x="3808" y="3980"/>
                      </a:lnTo>
                      <a:lnTo>
                        <a:pt x="3814" y="3974"/>
                      </a:lnTo>
                      <a:lnTo>
                        <a:pt x="3830" y="3992"/>
                      </a:lnTo>
                      <a:lnTo>
                        <a:pt x="3824" y="3998"/>
                      </a:lnTo>
                      <a:close/>
                      <a:moveTo>
                        <a:pt x="750" y="3990"/>
                      </a:moveTo>
                      <a:lnTo>
                        <a:pt x="744" y="3984"/>
                      </a:lnTo>
                      <a:lnTo>
                        <a:pt x="762" y="3966"/>
                      </a:lnTo>
                      <a:lnTo>
                        <a:pt x="766" y="3972"/>
                      </a:lnTo>
                      <a:lnTo>
                        <a:pt x="750" y="3990"/>
                      </a:lnTo>
                      <a:close/>
                      <a:moveTo>
                        <a:pt x="3906" y="3920"/>
                      </a:moveTo>
                      <a:lnTo>
                        <a:pt x="3890" y="3902"/>
                      </a:lnTo>
                      <a:lnTo>
                        <a:pt x="3896" y="3898"/>
                      </a:lnTo>
                      <a:lnTo>
                        <a:pt x="3912" y="3914"/>
                      </a:lnTo>
                      <a:lnTo>
                        <a:pt x="3906" y="3920"/>
                      </a:lnTo>
                      <a:close/>
                      <a:moveTo>
                        <a:pt x="670" y="3912"/>
                      </a:moveTo>
                      <a:lnTo>
                        <a:pt x="664" y="3906"/>
                      </a:lnTo>
                      <a:lnTo>
                        <a:pt x="680" y="3888"/>
                      </a:lnTo>
                      <a:lnTo>
                        <a:pt x="686" y="3894"/>
                      </a:lnTo>
                      <a:lnTo>
                        <a:pt x="670" y="3912"/>
                      </a:lnTo>
                      <a:close/>
                      <a:moveTo>
                        <a:pt x="3984" y="3838"/>
                      </a:moveTo>
                      <a:lnTo>
                        <a:pt x="3966" y="3822"/>
                      </a:lnTo>
                      <a:lnTo>
                        <a:pt x="3972" y="3816"/>
                      </a:lnTo>
                      <a:lnTo>
                        <a:pt x="3990" y="3832"/>
                      </a:lnTo>
                      <a:lnTo>
                        <a:pt x="3984" y="3838"/>
                      </a:lnTo>
                      <a:close/>
                      <a:moveTo>
                        <a:pt x="592" y="3830"/>
                      </a:moveTo>
                      <a:lnTo>
                        <a:pt x="586" y="3824"/>
                      </a:lnTo>
                      <a:lnTo>
                        <a:pt x="604" y="3808"/>
                      </a:lnTo>
                      <a:lnTo>
                        <a:pt x="610" y="3814"/>
                      </a:lnTo>
                      <a:lnTo>
                        <a:pt x="592" y="3830"/>
                      </a:lnTo>
                      <a:close/>
                      <a:moveTo>
                        <a:pt x="4058" y="3754"/>
                      </a:moveTo>
                      <a:lnTo>
                        <a:pt x="4040" y="3738"/>
                      </a:lnTo>
                      <a:lnTo>
                        <a:pt x="4044" y="3732"/>
                      </a:lnTo>
                      <a:lnTo>
                        <a:pt x="4064" y="3748"/>
                      </a:lnTo>
                      <a:lnTo>
                        <a:pt x="4058" y="3754"/>
                      </a:lnTo>
                      <a:close/>
                      <a:moveTo>
                        <a:pt x="518" y="3744"/>
                      </a:moveTo>
                      <a:lnTo>
                        <a:pt x="514" y="3738"/>
                      </a:lnTo>
                      <a:lnTo>
                        <a:pt x="532" y="3724"/>
                      </a:lnTo>
                      <a:lnTo>
                        <a:pt x="536" y="3730"/>
                      </a:lnTo>
                      <a:lnTo>
                        <a:pt x="518" y="3744"/>
                      </a:lnTo>
                      <a:close/>
                      <a:moveTo>
                        <a:pt x="4128" y="3666"/>
                      </a:moveTo>
                      <a:lnTo>
                        <a:pt x="4108" y="3650"/>
                      </a:lnTo>
                      <a:lnTo>
                        <a:pt x="4114" y="3644"/>
                      </a:lnTo>
                      <a:lnTo>
                        <a:pt x="4132" y="3658"/>
                      </a:lnTo>
                      <a:lnTo>
                        <a:pt x="4128" y="3666"/>
                      </a:lnTo>
                      <a:close/>
                      <a:moveTo>
                        <a:pt x="450" y="3656"/>
                      </a:moveTo>
                      <a:lnTo>
                        <a:pt x="444" y="3650"/>
                      </a:lnTo>
                      <a:lnTo>
                        <a:pt x="464" y="3636"/>
                      </a:lnTo>
                      <a:lnTo>
                        <a:pt x="468" y="3642"/>
                      </a:lnTo>
                      <a:lnTo>
                        <a:pt x="450" y="3656"/>
                      </a:lnTo>
                      <a:close/>
                      <a:moveTo>
                        <a:pt x="4194" y="3574"/>
                      </a:moveTo>
                      <a:lnTo>
                        <a:pt x="4174" y="3560"/>
                      </a:lnTo>
                      <a:lnTo>
                        <a:pt x="4178" y="3554"/>
                      </a:lnTo>
                      <a:lnTo>
                        <a:pt x="4198" y="3566"/>
                      </a:lnTo>
                      <a:lnTo>
                        <a:pt x="4194" y="3574"/>
                      </a:lnTo>
                      <a:close/>
                      <a:moveTo>
                        <a:pt x="384" y="3564"/>
                      </a:moveTo>
                      <a:lnTo>
                        <a:pt x="380" y="3558"/>
                      </a:lnTo>
                      <a:lnTo>
                        <a:pt x="400" y="3544"/>
                      </a:lnTo>
                      <a:lnTo>
                        <a:pt x="404" y="3550"/>
                      </a:lnTo>
                      <a:lnTo>
                        <a:pt x="384" y="3564"/>
                      </a:lnTo>
                      <a:close/>
                      <a:moveTo>
                        <a:pt x="4254" y="3478"/>
                      </a:moveTo>
                      <a:lnTo>
                        <a:pt x="4234" y="3466"/>
                      </a:lnTo>
                      <a:lnTo>
                        <a:pt x="4238" y="3460"/>
                      </a:lnTo>
                      <a:lnTo>
                        <a:pt x="4258" y="3472"/>
                      </a:lnTo>
                      <a:lnTo>
                        <a:pt x="4254" y="3478"/>
                      </a:lnTo>
                      <a:close/>
                      <a:moveTo>
                        <a:pt x="324" y="3470"/>
                      </a:moveTo>
                      <a:lnTo>
                        <a:pt x="320" y="3462"/>
                      </a:lnTo>
                      <a:lnTo>
                        <a:pt x="340" y="3450"/>
                      </a:lnTo>
                      <a:lnTo>
                        <a:pt x="344" y="3456"/>
                      </a:lnTo>
                      <a:lnTo>
                        <a:pt x="324" y="3470"/>
                      </a:lnTo>
                      <a:close/>
                      <a:moveTo>
                        <a:pt x="4310" y="3380"/>
                      </a:moveTo>
                      <a:lnTo>
                        <a:pt x="4288" y="3370"/>
                      </a:lnTo>
                      <a:lnTo>
                        <a:pt x="4292" y="3362"/>
                      </a:lnTo>
                      <a:lnTo>
                        <a:pt x="4314" y="3374"/>
                      </a:lnTo>
                      <a:lnTo>
                        <a:pt x="4310" y="3380"/>
                      </a:lnTo>
                      <a:close/>
                      <a:moveTo>
                        <a:pt x="268" y="3372"/>
                      </a:moveTo>
                      <a:lnTo>
                        <a:pt x="266" y="3364"/>
                      </a:lnTo>
                      <a:lnTo>
                        <a:pt x="286" y="3354"/>
                      </a:lnTo>
                      <a:lnTo>
                        <a:pt x="290" y="3360"/>
                      </a:lnTo>
                      <a:lnTo>
                        <a:pt x="268" y="3372"/>
                      </a:lnTo>
                      <a:close/>
                      <a:moveTo>
                        <a:pt x="4362" y="3280"/>
                      </a:moveTo>
                      <a:lnTo>
                        <a:pt x="4340" y="3270"/>
                      </a:lnTo>
                      <a:lnTo>
                        <a:pt x="4342" y="3262"/>
                      </a:lnTo>
                      <a:lnTo>
                        <a:pt x="4364" y="3274"/>
                      </a:lnTo>
                      <a:lnTo>
                        <a:pt x="4362" y="3280"/>
                      </a:lnTo>
                      <a:close/>
                      <a:moveTo>
                        <a:pt x="218" y="3272"/>
                      </a:moveTo>
                      <a:lnTo>
                        <a:pt x="214" y="3264"/>
                      </a:lnTo>
                      <a:lnTo>
                        <a:pt x="236" y="3254"/>
                      </a:lnTo>
                      <a:lnTo>
                        <a:pt x="240" y="3260"/>
                      </a:lnTo>
                      <a:lnTo>
                        <a:pt x="218" y="3272"/>
                      </a:lnTo>
                      <a:close/>
                      <a:moveTo>
                        <a:pt x="4408" y="3178"/>
                      </a:moveTo>
                      <a:lnTo>
                        <a:pt x="4386" y="3168"/>
                      </a:lnTo>
                      <a:lnTo>
                        <a:pt x="4388" y="3160"/>
                      </a:lnTo>
                      <a:lnTo>
                        <a:pt x="4410" y="3170"/>
                      </a:lnTo>
                      <a:lnTo>
                        <a:pt x="4408" y="3178"/>
                      </a:lnTo>
                      <a:close/>
                      <a:moveTo>
                        <a:pt x="172" y="3168"/>
                      </a:moveTo>
                      <a:lnTo>
                        <a:pt x="170" y="3162"/>
                      </a:lnTo>
                      <a:lnTo>
                        <a:pt x="192" y="3152"/>
                      </a:lnTo>
                      <a:lnTo>
                        <a:pt x="196" y="3160"/>
                      </a:lnTo>
                      <a:lnTo>
                        <a:pt x="172" y="3168"/>
                      </a:lnTo>
                      <a:close/>
                      <a:moveTo>
                        <a:pt x="4448" y="3072"/>
                      </a:moveTo>
                      <a:lnTo>
                        <a:pt x="4426" y="3064"/>
                      </a:lnTo>
                      <a:lnTo>
                        <a:pt x="4428" y="3056"/>
                      </a:lnTo>
                      <a:lnTo>
                        <a:pt x="4452" y="3064"/>
                      </a:lnTo>
                      <a:lnTo>
                        <a:pt x="4448" y="3072"/>
                      </a:lnTo>
                      <a:close/>
                      <a:moveTo>
                        <a:pt x="132" y="3064"/>
                      </a:moveTo>
                      <a:lnTo>
                        <a:pt x="130" y="3056"/>
                      </a:lnTo>
                      <a:lnTo>
                        <a:pt x="152" y="3048"/>
                      </a:lnTo>
                      <a:lnTo>
                        <a:pt x="156" y="3056"/>
                      </a:lnTo>
                      <a:lnTo>
                        <a:pt x="132" y="3064"/>
                      </a:lnTo>
                      <a:close/>
                      <a:moveTo>
                        <a:pt x="4484" y="2966"/>
                      </a:moveTo>
                      <a:lnTo>
                        <a:pt x="4462" y="2958"/>
                      </a:lnTo>
                      <a:lnTo>
                        <a:pt x="4464" y="2950"/>
                      </a:lnTo>
                      <a:lnTo>
                        <a:pt x="4486" y="2958"/>
                      </a:lnTo>
                      <a:lnTo>
                        <a:pt x="4484" y="2966"/>
                      </a:lnTo>
                      <a:close/>
                      <a:moveTo>
                        <a:pt x="98" y="2956"/>
                      </a:moveTo>
                      <a:lnTo>
                        <a:pt x="94" y="2948"/>
                      </a:lnTo>
                      <a:lnTo>
                        <a:pt x="118" y="2942"/>
                      </a:lnTo>
                      <a:lnTo>
                        <a:pt x="120" y="2950"/>
                      </a:lnTo>
                      <a:lnTo>
                        <a:pt x="98" y="2956"/>
                      </a:lnTo>
                      <a:close/>
                      <a:moveTo>
                        <a:pt x="4514" y="2856"/>
                      </a:moveTo>
                      <a:lnTo>
                        <a:pt x="4492" y="2852"/>
                      </a:lnTo>
                      <a:lnTo>
                        <a:pt x="4494" y="2844"/>
                      </a:lnTo>
                      <a:lnTo>
                        <a:pt x="4516" y="2850"/>
                      </a:lnTo>
                      <a:lnTo>
                        <a:pt x="4514" y="2856"/>
                      </a:lnTo>
                      <a:close/>
                      <a:moveTo>
                        <a:pt x="68" y="2848"/>
                      </a:moveTo>
                      <a:lnTo>
                        <a:pt x="66" y="2840"/>
                      </a:lnTo>
                      <a:lnTo>
                        <a:pt x="88" y="2834"/>
                      </a:lnTo>
                      <a:lnTo>
                        <a:pt x="90" y="2842"/>
                      </a:lnTo>
                      <a:lnTo>
                        <a:pt x="68" y="2848"/>
                      </a:lnTo>
                      <a:close/>
                      <a:moveTo>
                        <a:pt x="4540" y="2748"/>
                      </a:moveTo>
                      <a:lnTo>
                        <a:pt x="4516" y="2742"/>
                      </a:lnTo>
                      <a:lnTo>
                        <a:pt x="4518" y="2734"/>
                      </a:lnTo>
                      <a:lnTo>
                        <a:pt x="4540" y="2740"/>
                      </a:lnTo>
                      <a:lnTo>
                        <a:pt x="4540" y="2748"/>
                      </a:lnTo>
                      <a:close/>
                      <a:moveTo>
                        <a:pt x="42" y="2738"/>
                      </a:moveTo>
                      <a:lnTo>
                        <a:pt x="42" y="2730"/>
                      </a:lnTo>
                      <a:lnTo>
                        <a:pt x="64" y="2726"/>
                      </a:lnTo>
                      <a:lnTo>
                        <a:pt x="66" y="2734"/>
                      </a:lnTo>
                      <a:lnTo>
                        <a:pt x="42" y="2738"/>
                      </a:lnTo>
                      <a:close/>
                      <a:moveTo>
                        <a:pt x="4558" y="2636"/>
                      </a:moveTo>
                      <a:lnTo>
                        <a:pt x="4536" y="2632"/>
                      </a:lnTo>
                      <a:lnTo>
                        <a:pt x="4536" y="2624"/>
                      </a:lnTo>
                      <a:lnTo>
                        <a:pt x="4560" y="2628"/>
                      </a:lnTo>
                      <a:lnTo>
                        <a:pt x="4558" y="2636"/>
                      </a:lnTo>
                      <a:close/>
                      <a:moveTo>
                        <a:pt x="24" y="2628"/>
                      </a:moveTo>
                      <a:lnTo>
                        <a:pt x="22" y="2620"/>
                      </a:lnTo>
                      <a:lnTo>
                        <a:pt x="46" y="2616"/>
                      </a:lnTo>
                      <a:lnTo>
                        <a:pt x="48" y="2624"/>
                      </a:lnTo>
                      <a:lnTo>
                        <a:pt x="24" y="2628"/>
                      </a:lnTo>
                      <a:close/>
                      <a:moveTo>
                        <a:pt x="4572" y="2524"/>
                      </a:moveTo>
                      <a:lnTo>
                        <a:pt x="4550" y="2522"/>
                      </a:lnTo>
                      <a:lnTo>
                        <a:pt x="4550" y="2514"/>
                      </a:lnTo>
                      <a:lnTo>
                        <a:pt x="4574" y="2516"/>
                      </a:lnTo>
                      <a:lnTo>
                        <a:pt x="4572" y="2524"/>
                      </a:lnTo>
                      <a:close/>
                      <a:moveTo>
                        <a:pt x="10" y="2516"/>
                      </a:moveTo>
                      <a:lnTo>
                        <a:pt x="10" y="2508"/>
                      </a:lnTo>
                      <a:lnTo>
                        <a:pt x="34" y="2506"/>
                      </a:lnTo>
                      <a:lnTo>
                        <a:pt x="34" y="2514"/>
                      </a:lnTo>
                      <a:lnTo>
                        <a:pt x="10" y="2516"/>
                      </a:lnTo>
                      <a:close/>
                      <a:moveTo>
                        <a:pt x="4582" y="2412"/>
                      </a:moveTo>
                      <a:lnTo>
                        <a:pt x="4558" y="2412"/>
                      </a:lnTo>
                      <a:lnTo>
                        <a:pt x="4558" y="2404"/>
                      </a:lnTo>
                      <a:lnTo>
                        <a:pt x="4582" y="2404"/>
                      </a:lnTo>
                      <a:lnTo>
                        <a:pt x="4582" y="2412"/>
                      </a:lnTo>
                      <a:close/>
                      <a:moveTo>
                        <a:pt x="2" y="2404"/>
                      </a:moveTo>
                      <a:lnTo>
                        <a:pt x="2" y="2396"/>
                      </a:lnTo>
                      <a:lnTo>
                        <a:pt x="26" y="2394"/>
                      </a:lnTo>
                      <a:lnTo>
                        <a:pt x="26" y="2402"/>
                      </a:lnTo>
                      <a:lnTo>
                        <a:pt x="2" y="2404"/>
                      </a:lnTo>
                      <a:close/>
                      <a:moveTo>
                        <a:pt x="4584" y="2300"/>
                      </a:moveTo>
                      <a:lnTo>
                        <a:pt x="4560" y="2300"/>
                      </a:lnTo>
                      <a:lnTo>
                        <a:pt x="4560" y="2292"/>
                      </a:lnTo>
                      <a:lnTo>
                        <a:pt x="4584" y="2292"/>
                      </a:lnTo>
                      <a:lnTo>
                        <a:pt x="4584" y="2300"/>
                      </a:lnTo>
                      <a:close/>
                      <a:moveTo>
                        <a:pt x="24" y="2290"/>
                      </a:moveTo>
                      <a:lnTo>
                        <a:pt x="0" y="2290"/>
                      </a:lnTo>
                      <a:lnTo>
                        <a:pt x="0" y="2282"/>
                      </a:lnTo>
                      <a:lnTo>
                        <a:pt x="24" y="2282"/>
                      </a:lnTo>
                      <a:lnTo>
                        <a:pt x="24" y="2290"/>
                      </a:lnTo>
                      <a:close/>
                      <a:moveTo>
                        <a:pt x="4558" y="2190"/>
                      </a:moveTo>
                      <a:lnTo>
                        <a:pt x="4558" y="2184"/>
                      </a:lnTo>
                      <a:lnTo>
                        <a:pt x="4582" y="2182"/>
                      </a:lnTo>
                      <a:lnTo>
                        <a:pt x="4582" y="2190"/>
                      </a:lnTo>
                      <a:lnTo>
                        <a:pt x="4558" y="2190"/>
                      </a:lnTo>
                      <a:close/>
                      <a:moveTo>
                        <a:pt x="26" y="2180"/>
                      </a:moveTo>
                      <a:lnTo>
                        <a:pt x="2" y="2178"/>
                      </a:lnTo>
                      <a:lnTo>
                        <a:pt x="2" y="2170"/>
                      </a:lnTo>
                      <a:lnTo>
                        <a:pt x="26" y="2172"/>
                      </a:lnTo>
                      <a:lnTo>
                        <a:pt x="26" y="2180"/>
                      </a:lnTo>
                      <a:close/>
                      <a:moveTo>
                        <a:pt x="4550" y="2080"/>
                      </a:moveTo>
                      <a:lnTo>
                        <a:pt x="4550" y="2072"/>
                      </a:lnTo>
                      <a:lnTo>
                        <a:pt x="4574" y="2070"/>
                      </a:lnTo>
                      <a:lnTo>
                        <a:pt x="4574" y="2078"/>
                      </a:lnTo>
                      <a:lnTo>
                        <a:pt x="4550" y="2080"/>
                      </a:lnTo>
                      <a:close/>
                      <a:moveTo>
                        <a:pt x="34" y="2068"/>
                      </a:moveTo>
                      <a:lnTo>
                        <a:pt x="10" y="2066"/>
                      </a:lnTo>
                      <a:lnTo>
                        <a:pt x="12" y="2058"/>
                      </a:lnTo>
                      <a:lnTo>
                        <a:pt x="36" y="2060"/>
                      </a:lnTo>
                      <a:lnTo>
                        <a:pt x="34" y="2068"/>
                      </a:lnTo>
                      <a:close/>
                      <a:moveTo>
                        <a:pt x="4538" y="1970"/>
                      </a:moveTo>
                      <a:lnTo>
                        <a:pt x="4536" y="1962"/>
                      </a:lnTo>
                      <a:lnTo>
                        <a:pt x="4560" y="1958"/>
                      </a:lnTo>
                      <a:lnTo>
                        <a:pt x="4562" y="1966"/>
                      </a:lnTo>
                      <a:lnTo>
                        <a:pt x="4538" y="1970"/>
                      </a:lnTo>
                      <a:close/>
                      <a:moveTo>
                        <a:pt x="48" y="1958"/>
                      </a:moveTo>
                      <a:lnTo>
                        <a:pt x="24" y="1954"/>
                      </a:lnTo>
                      <a:lnTo>
                        <a:pt x="26" y="1946"/>
                      </a:lnTo>
                      <a:lnTo>
                        <a:pt x="50" y="1950"/>
                      </a:lnTo>
                      <a:lnTo>
                        <a:pt x="48" y="1958"/>
                      </a:lnTo>
                      <a:close/>
                      <a:moveTo>
                        <a:pt x="4520" y="1860"/>
                      </a:moveTo>
                      <a:lnTo>
                        <a:pt x="4518" y="1852"/>
                      </a:lnTo>
                      <a:lnTo>
                        <a:pt x="4542" y="1846"/>
                      </a:lnTo>
                      <a:lnTo>
                        <a:pt x="4542" y="1854"/>
                      </a:lnTo>
                      <a:lnTo>
                        <a:pt x="4520" y="1860"/>
                      </a:lnTo>
                      <a:close/>
                      <a:moveTo>
                        <a:pt x="66" y="1848"/>
                      </a:moveTo>
                      <a:lnTo>
                        <a:pt x="44" y="1844"/>
                      </a:lnTo>
                      <a:lnTo>
                        <a:pt x="44" y="1836"/>
                      </a:lnTo>
                      <a:lnTo>
                        <a:pt x="68" y="1840"/>
                      </a:lnTo>
                      <a:lnTo>
                        <a:pt x="66" y="1848"/>
                      </a:lnTo>
                      <a:close/>
                      <a:moveTo>
                        <a:pt x="4496" y="1750"/>
                      </a:moveTo>
                      <a:lnTo>
                        <a:pt x="4494" y="1742"/>
                      </a:lnTo>
                      <a:lnTo>
                        <a:pt x="4518" y="1738"/>
                      </a:lnTo>
                      <a:lnTo>
                        <a:pt x="4518" y="1744"/>
                      </a:lnTo>
                      <a:lnTo>
                        <a:pt x="4496" y="1750"/>
                      </a:lnTo>
                      <a:close/>
                      <a:moveTo>
                        <a:pt x="92" y="1740"/>
                      </a:moveTo>
                      <a:lnTo>
                        <a:pt x="68" y="1734"/>
                      </a:lnTo>
                      <a:lnTo>
                        <a:pt x="70" y="1726"/>
                      </a:lnTo>
                      <a:lnTo>
                        <a:pt x="94" y="1732"/>
                      </a:lnTo>
                      <a:lnTo>
                        <a:pt x="92" y="1740"/>
                      </a:lnTo>
                      <a:close/>
                      <a:moveTo>
                        <a:pt x="4466" y="1644"/>
                      </a:moveTo>
                      <a:lnTo>
                        <a:pt x="4464" y="1636"/>
                      </a:lnTo>
                      <a:lnTo>
                        <a:pt x="4488" y="1628"/>
                      </a:lnTo>
                      <a:lnTo>
                        <a:pt x="4490" y="1636"/>
                      </a:lnTo>
                      <a:lnTo>
                        <a:pt x="4466" y="1644"/>
                      </a:lnTo>
                      <a:close/>
                      <a:moveTo>
                        <a:pt x="120" y="1632"/>
                      </a:moveTo>
                      <a:lnTo>
                        <a:pt x="98" y="1626"/>
                      </a:lnTo>
                      <a:lnTo>
                        <a:pt x="100" y="1618"/>
                      </a:lnTo>
                      <a:lnTo>
                        <a:pt x="124" y="1624"/>
                      </a:lnTo>
                      <a:lnTo>
                        <a:pt x="120" y="1632"/>
                      </a:lnTo>
                      <a:close/>
                      <a:moveTo>
                        <a:pt x="4432" y="1538"/>
                      </a:moveTo>
                      <a:lnTo>
                        <a:pt x="4430" y="1530"/>
                      </a:lnTo>
                      <a:lnTo>
                        <a:pt x="4452" y="1522"/>
                      </a:lnTo>
                      <a:lnTo>
                        <a:pt x="4454" y="1530"/>
                      </a:lnTo>
                      <a:lnTo>
                        <a:pt x="4432" y="1538"/>
                      </a:lnTo>
                      <a:close/>
                      <a:moveTo>
                        <a:pt x="156" y="1526"/>
                      </a:moveTo>
                      <a:lnTo>
                        <a:pt x="134" y="1518"/>
                      </a:lnTo>
                      <a:lnTo>
                        <a:pt x="136" y="1510"/>
                      </a:lnTo>
                      <a:lnTo>
                        <a:pt x="158" y="1518"/>
                      </a:lnTo>
                      <a:lnTo>
                        <a:pt x="156" y="1526"/>
                      </a:lnTo>
                      <a:close/>
                      <a:moveTo>
                        <a:pt x="4392" y="1434"/>
                      </a:moveTo>
                      <a:lnTo>
                        <a:pt x="4390" y="1426"/>
                      </a:lnTo>
                      <a:lnTo>
                        <a:pt x="4412" y="1416"/>
                      </a:lnTo>
                      <a:lnTo>
                        <a:pt x="4414" y="1424"/>
                      </a:lnTo>
                      <a:lnTo>
                        <a:pt x="4392" y="1434"/>
                      </a:lnTo>
                      <a:close/>
                      <a:moveTo>
                        <a:pt x="196" y="1422"/>
                      </a:moveTo>
                      <a:lnTo>
                        <a:pt x="174" y="1412"/>
                      </a:lnTo>
                      <a:lnTo>
                        <a:pt x="178" y="1406"/>
                      </a:lnTo>
                      <a:lnTo>
                        <a:pt x="200" y="1414"/>
                      </a:lnTo>
                      <a:lnTo>
                        <a:pt x="196" y="1422"/>
                      </a:lnTo>
                      <a:close/>
                      <a:moveTo>
                        <a:pt x="4348" y="1332"/>
                      </a:moveTo>
                      <a:lnTo>
                        <a:pt x="4344" y="1324"/>
                      </a:lnTo>
                      <a:lnTo>
                        <a:pt x="4366" y="1314"/>
                      </a:lnTo>
                      <a:lnTo>
                        <a:pt x="4370" y="1322"/>
                      </a:lnTo>
                      <a:lnTo>
                        <a:pt x="4348" y="1332"/>
                      </a:lnTo>
                      <a:close/>
                      <a:moveTo>
                        <a:pt x="242" y="1320"/>
                      </a:moveTo>
                      <a:lnTo>
                        <a:pt x="220" y="1310"/>
                      </a:lnTo>
                      <a:lnTo>
                        <a:pt x="224" y="1302"/>
                      </a:lnTo>
                      <a:lnTo>
                        <a:pt x="246" y="1312"/>
                      </a:lnTo>
                      <a:lnTo>
                        <a:pt x="242" y="1320"/>
                      </a:lnTo>
                      <a:close/>
                      <a:moveTo>
                        <a:pt x="4298" y="1232"/>
                      </a:moveTo>
                      <a:lnTo>
                        <a:pt x="4294" y="1224"/>
                      </a:lnTo>
                      <a:lnTo>
                        <a:pt x="4316" y="1214"/>
                      </a:lnTo>
                      <a:lnTo>
                        <a:pt x="4320" y="1220"/>
                      </a:lnTo>
                      <a:lnTo>
                        <a:pt x="4298" y="1232"/>
                      </a:lnTo>
                      <a:close/>
                      <a:moveTo>
                        <a:pt x="292" y="1220"/>
                      </a:moveTo>
                      <a:lnTo>
                        <a:pt x="270" y="1210"/>
                      </a:lnTo>
                      <a:lnTo>
                        <a:pt x="274" y="1202"/>
                      </a:lnTo>
                      <a:lnTo>
                        <a:pt x="296" y="1214"/>
                      </a:lnTo>
                      <a:lnTo>
                        <a:pt x="292" y="1220"/>
                      </a:lnTo>
                      <a:close/>
                      <a:moveTo>
                        <a:pt x="4244" y="1136"/>
                      </a:moveTo>
                      <a:lnTo>
                        <a:pt x="4240" y="1128"/>
                      </a:lnTo>
                      <a:lnTo>
                        <a:pt x="4260" y="1116"/>
                      </a:lnTo>
                      <a:lnTo>
                        <a:pt x="4264" y="1122"/>
                      </a:lnTo>
                      <a:lnTo>
                        <a:pt x="4244" y="1136"/>
                      </a:lnTo>
                      <a:close/>
                      <a:moveTo>
                        <a:pt x="348" y="1124"/>
                      </a:moveTo>
                      <a:lnTo>
                        <a:pt x="326" y="1112"/>
                      </a:lnTo>
                      <a:lnTo>
                        <a:pt x="330" y="1104"/>
                      </a:lnTo>
                      <a:lnTo>
                        <a:pt x="352" y="1116"/>
                      </a:lnTo>
                      <a:lnTo>
                        <a:pt x="348" y="1124"/>
                      </a:lnTo>
                      <a:close/>
                      <a:moveTo>
                        <a:pt x="4184" y="1040"/>
                      </a:moveTo>
                      <a:lnTo>
                        <a:pt x="4180" y="1034"/>
                      </a:lnTo>
                      <a:lnTo>
                        <a:pt x="4200" y="1020"/>
                      </a:lnTo>
                      <a:lnTo>
                        <a:pt x="4204" y="1028"/>
                      </a:lnTo>
                      <a:lnTo>
                        <a:pt x="4184" y="1040"/>
                      </a:lnTo>
                      <a:close/>
                      <a:moveTo>
                        <a:pt x="406" y="1030"/>
                      </a:moveTo>
                      <a:lnTo>
                        <a:pt x="386" y="1016"/>
                      </a:lnTo>
                      <a:lnTo>
                        <a:pt x="392" y="1010"/>
                      </a:lnTo>
                      <a:lnTo>
                        <a:pt x="412" y="1022"/>
                      </a:lnTo>
                      <a:lnTo>
                        <a:pt x="406" y="1030"/>
                      </a:lnTo>
                      <a:close/>
                      <a:moveTo>
                        <a:pt x="4120" y="950"/>
                      </a:moveTo>
                      <a:lnTo>
                        <a:pt x="4116" y="944"/>
                      </a:lnTo>
                      <a:lnTo>
                        <a:pt x="4136" y="928"/>
                      </a:lnTo>
                      <a:lnTo>
                        <a:pt x="4140" y="936"/>
                      </a:lnTo>
                      <a:lnTo>
                        <a:pt x="4120" y="950"/>
                      </a:lnTo>
                      <a:close/>
                      <a:moveTo>
                        <a:pt x="472" y="938"/>
                      </a:moveTo>
                      <a:lnTo>
                        <a:pt x="452" y="924"/>
                      </a:lnTo>
                      <a:lnTo>
                        <a:pt x="456" y="918"/>
                      </a:lnTo>
                      <a:lnTo>
                        <a:pt x="476" y="932"/>
                      </a:lnTo>
                      <a:lnTo>
                        <a:pt x="472" y="938"/>
                      </a:lnTo>
                      <a:close/>
                      <a:moveTo>
                        <a:pt x="4052" y="862"/>
                      </a:moveTo>
                      <a:lnTo>
                        <a:pt x="4048" y="856"/>
                      </a:lnTo>
                      <a:lnTo>
                        <a:pt x="4066" y="840"/>
                      </a:lnTo>
                      <a:lnTo>
                        <a:pt x="4072" y="846"/>
                      </a:lnTo>
                      <a:lnTo>
                        <a:pt x="4052" y="862"/>
                      </a:lnTo>
                      <a:close/>
                      <a:moveTo>
                        <a:pt x="540" y="850"/>
                      </a:moveTo>
                      <a:lnTo>
                        <a:pt x="522" y="836"/>
                      </a:lnTo>
                      <a:lnTo>
                        <a:pt x="526" y="830"/>
                      </a:lnTo>
                      <a:lnTo>
                        <a:pt x="546" y="844"/>
                      </a:lnTo>
                      <a:lnTo>
                        <a:pt x="540" y="850"/>
                      </a:lnTo>
                      <a:close/>
                      <a:moveTo>
                        <a:pt x="3980" y="776"/>
                      </a:moveTo>
                      <a:lnTo>
                        <a:pt x="3976" y="770"/>
                      </a:lnTo>
                      <a:lnTo>
                        <a:pt x="3992" y="754"/>
                      </a:lnTo>
                      <a:lnTo>
                        <a:pt x="3998" y="760"/>
                      </a:lnTo>
                      <a:lnTo>
                        <a:pt x="3980" y="776"/>
                      </a:lnTo>
                      <a:close/>
                      <a:moveTo>
                        <a:pt x="612" y="766"/>
                      </a:moveTo>
                      <a:lnTo>
                        <a:pt x="596" y="750"/>
                      </a:lnTo>
                      <a:lnTo>
                        <a:pt x="600" y="744"/>
                      </a:lnTo>
                      <a:lnTo>
                        <a:pt x="618" y="760"/>
                      </a:lnTo>
                      <a:lnTo>
                        <a:pt x="612" y="766"/>
                      </a:lnTo>
                      <a:close/>
                      <a:moveTo>
                        <a:pt x="3904" y="696"/>
                      </a:moveTo>
                      <a:lnTo>
                        <a:pt x="3898" y="690"/>
                      </a:lnTo>
                      <a:lnTo>
                        <a:pt x="3916" y="674"/>
                      </a:lnTo>
                      <a:lnTo>
                        <a:pt x="3922" y="678"/>
                      </a:lnTo>
                      <a:lnTo>
                        <a:pt x="3904" y="696"/>
                      </a:lnTo>
                      <a:close/>
                      <a:moveTo>
                        <a:pt x="690" y="686"/>
                      </a:moveTo>
                      <a:lnTo>
                        <a:pt x="672" y="668"/>
                      </a:lnTo>
                      <a:lnTo>
                        <a:pt x="678" y="664"/>
                      </a:lnTo>
                      <a:lnTo>
                        <a:pt x="696" y="680"/>
                      </a:lnTo>
                      <a:lnTo>
                        <a:pt x="690" y="686"/>
                      </a:lnTo>
                      <a:close/>
                      <a:moveTo>
                        <a:pt x="3824" y="618"/>
                      </a:moveTo>
                      <a:lnTo>
                        <a:pt x="3818" y="614"/>
                      </a:lnTo>
                      <a:lnTo>
                        <a:pt x="3834" y="596"/>
                      </a:lnTo>
                      <a:lnTo>
                        <a:pt x="3840" y="600"/>
                      </a:lnTo>
                      <a:lnTo>
                        <a:pt x="3824" y="618"/>
                      </a:lnTo>
                      <a:close/>
                      <a:moveTo>
                        <a:pt x="770" y="610"/>
                      </a:moveTo>
                      <a:lnTo>
                        <a:pt x="754" y="592"/>
                      </a:lnTo>
                      <a:lnTo>
                        <a:pt x="760" y="586"/>
                      </a:lnTo>
                      <a:lnTo>
                        <a:pt x="776" y="604"/>
                      </a:lnTo>
                      <a:lnTo>
                        <a:pt x="770" y="610"/>
                      </a:lnTo>
                      <a:close/>
                      <a:moveTo>
                        <a:pt x="3740" y="546"/>
                      </a:moveTo>
                      <a:lnTo>
                        <a:pt x="3734" y="540"/>
                      </a:lnTo>
                      <a:lnTo>
                        <a:pt x="3748" y="522"/>
                      </a:lnTo>
                      <a:lnTo>
                        <a:pt x="3756" y="526"/>
                      </a:lnTo>
                      <a:lnTo>
                        <a:pt x="3740" y="546"/>
                      </a:lnTo>
                      <a:close/>
                      <a:moveTo>
                        <a:pt x="854" y="536"/>
                      </a:moveTo>
                      <a:lnTo>
                        <a:pt x="840" y="518"/>
                      </a:lnTo>
                      <a:lnTo>
                        <a:pt x="846" y="512"/>
                      </a:lnTo>
                      <a:lnTo>
                        <a:pt x="862" y="532"/>
                      </a:lnTo>
                      <a:lnTo>
                        <a:pt x="854" y="536"/>
                      </a:lnTo>
                      <a:close/>
                      <a:moveTo>
                        <a:pt x="3652" y="476"/>
                      </a:moveTo>
                      <a:lnTo>
                        <a:pt x="3646" y="472"/>
                      </a:lnTo>
                      <a:lnTo>
                        <a:pt x="3660" y="452"/>
                      </a:lnTo>
                      <a:lnTo>
                        <a:pt x="3666" y="458"/>
                      </a:lnTo>
                      <a:lnTo>
                        <a:pt x="3652" y="476"/>
                      </a:lnTo>
                      <a:close/>
                      <a:moveTo>
                        <a:pt x="942" y="468"/>
                      </a:moveTo>
                      <a:lnTo>
                        <a:pt x="928" y="448"/>
                      </a:lnTo>
                      <a:lnTo>
                        <a:pt x="934" y="444"/>
                      </a:lnTo>
                      <a:lnTo>
                        <a:pt x="950" y="464"/>
                      </a:lnTo>
                      <a:lnTo>
                        <a:pt x="942" y="468"/>
                      </a:lnTo>
                      <a:close/>
                      <a:moveTo>
                        <a:pt x="3562" y="412"/>
                      </a:moveTo>
                      <a:lnTo>
                        <a:pt x="3556" y="408"/>
                      </a:lnTo>
                      <a:lnTo>
                        <a:pt x="3568" y="388"/>
                      </a:lnTo>
                      <a:lnTo>
                        <a:pt x="3576" y="392"/>
                      </a:lnTo>
                      <a:lnTo>
                        <a:pt x="3562" y="412"/>
                      </a:lnTo>
                      <a:close/>
                      <a:moveTo>
                        <a:pt x="1034" y="404"/>
                      </a:moveTo>
                      <a:lnTo>
                        <a:pt x="1020" y="384"/>
                      </a:lnTo>
                      <a:lnTo>
                        <a:pt x="1026" y="380"/>
                      </a:lnTo>
                      <a:lnTo>
                        <a:pt x="1040" y="400"/>
                      </a:lnTo>
                      <a:lnTo>
                        <a:pt x="1034" y="404"/>
                      </a:lnTo>
                      <a:close/>
                      <a:moveTo>
                        <a:pt x="3468" y="352"/>
                      </a:moveTo>
                      <a:lnTo>
                        <a:pt x="3460" y="348"/>
                      </a:lnTo>
                      <a:lnTo>
                        <a:pt x="3474" y="326"/>
                      </a:lnTo>
                      <a:lnTo>
                        <a:pt x="3480" y="330"/>
                      </a:lnTo>
                      <a:lnTo>
                        <a:pt x="3468" y="352"/>
                      </a:lnTo>
                      <a:close/>
                      <a:moveTo>
                        <a:pt x="1128" y="344"/>
                      </a:moveTo>
                      <a:lnTo>
                        <a:pt x="1116" y="324"/>
                      </a:lnTo>
                      <a:lnTo>
                        <a:pt x="1122" y="320"/>
                      </a:lnTo>
                      <a:lnTo>
                        <a:pt x="1134" y="340"/>
                      </a:lnTo>
                      <a:lnTo>
                        <a:pt x="1128" y="344"/>
                      </a:lnTo>
                      <a:close/>
                      <a:moveTo>
                        <a:pt x="3372" y="296"/>
                      </a:moveTo>
                      <a:lnTo>
                        <a:pt x="3364" y="292"/>
                      </a:lnTo>
                      <a:lnTo>
                        <a:pt x="3376" y="272"/>
                      </a:lnTo>
                      <a:lnTo>
                        <a:pt x="3382" y="274"/>
                      </a:lnTo>
                      <a:lnTo>
                        <a:pt x="3372" y="296"/>
                      </a:lnTo>
                      <a:close/>
                      <a:moveTo>
                        <a:pt x="1224" y="290"/>
                      </a:moveTo>
                      <a:lnTo>
                        <a:pt x="1214" y="268"/>
                      </a:lnTo>
                      <a:lnTo>
                        <a:pt x="1220" y="264"/>
                      </a:lnTo>
                      <a:lnTo>
                        <a:pt x="1232" y="286"/>
                      </a:lnTo>
                      <a:lnTo>
                        <a:pt x="1224" y="290"/>
                      </a:lnTo>
                      <a:close/>
                      <a:moveTo>
                        <a:pt x="3272" y="246"/>
                      </a:moveTo>
                      <a:lnTo>
                        <a:pt x="3264" y="242"/>
                      </a:lnTo>
                      <a:lnTo>
                        <a:pt x="3274" y="220"/>
                      </a:lnTo>
                      <a:lnTo>
                        <a:pt x="3282" y="224"/>
                      </a:lnTo>
                      <a:lnTo>
                        <a:pt x="3272" y="246"/>
                      </a:lnTo>
                      <a:close/>
                      <a:moveTo>
                        <a:pt x="1324" y="240"/>
                      </a:moveTo>
                      <a:lnTo>
                        <a:pt x="1314" y="218"/>
                      </a:lnTo>
                      <a:lnTo>
                        <a:pt x="1320" y="214"/>
                      </a:lnTo>
                      <a:lnTo>
                        <a:pt x="1330" y="236"/>
                      </a:lnTo>
                      <a:lnTo>
                        <a:pt x="1324" y="240"/>
                      </a:lnTo>
                      <a:close/>
                      <a:moveTo>
                        <a:pt x="3170" y="200"/>
                      </a:moveTo>
                      <a:lnTo>
                        <a:pt x="3162" y="196"/>
                      </a:lnTo>
                      <a:lnTo>
                        <a:pt x="3172" y="174"/>
                      </a:lnTo>
                      <a:lnTo>
                        <a:pt x="3180" y="178"/>
                      </a:lnTo>
                      <a:lnTo>
                        <a:pt x="3170" y="200"/>
                      </a:lnTo>
                      <a:close/>
                      <a:moveTo>
                        <a:pt x="1426" y="194"/>
                      </a:moveTo>
                      <a:lnTo>
                        <a:pt x="1416" y="172"/>
                      </a:lnTo>
                      <a:lnTo>
                        <a:pt x="1424" y="170"/>
                      </a:lnTo>
                      <a:lnTo>
                        <a:pt x="1432" y="192"/>
                      </a:lnTo>
                      <a:lnTo>
                        <a:pt x="1426" y="194"/>
                      </a:lnTo>
                      <a:close/>
                      <a:moveTo>
                        <a:pt x="3066" y="158"/>
                      </a:moveTo>
                      <a:lnTo>
                        <a:pt x="3058" y="156"/>
                      </a:lnTo>
                      <a:lnTo>
                        <a:pt x="3066" y="134"/>
                      </a:lnTo>
                      <a:lnTo>
                        <a:pt x="3074" y="136"/>
                      </a:lnTo>
                      <a:lnTo>
                        <a:pt x="3066" y="158"/>
                      </a:lnTo>
                      <a:close/>
                      <a:moveTo>
                        <a:pt x="1530" y="154"/>
                      </a:moveTo>
                      <a:lnTo>
                        <a:pt x="1522" y="132"/>
                      </a:lnTo>
                      <a:lnTo>
                        <a:pt x="1528" y="130"/>
                      </a:lnTo>
                      <a:lnTo>
                        <a:pt x="1536" y="152"/>
                      </a:lnTo>
                      <a:lnTo>
                        <a:pt x="1530" y="154"/>
                      </a:lnTo>
                      <a:close/>
                      <a:moveTo>
                        <a:pt x="2960" y="124"/>
                      </a:moveTo>
                      <a:lnTo>
                        <a:pt x="2952" y="122"/>
                      </a:lnTo>
                      <a:lnTo>
                        <a:pt x="2960" y="98"/>
                      </a:lnTo>
                      <a:lnTo>
                        <a:pt x="2968" y="100"/>
                      </a:lnTo>
                      <a:lnTo>
                        <a:pt x="2960" y="124"/>
                      </a:lnTo>
                      <a:close/>
                      <a:moveTo>
                        <a:pt x="1634" y="120"/>
                      </a:moveTo>
                      <a:lnTo>
                        <a:pt x="1628" y="98"/>
                      </a:lnTo>
                      <a:lnTo>
                        <a:pt x="1636" y="94"/>
                      </a:lnTo>
                      <a:lnTo>
                        <a:pt x="1642" y="118"/>
                      </a:lnTo>
                      <a:lnTo>
                        <a:pt x="1634" y="120"/>
                      </a:lnTo>
                      <a:close/>
                      <a:moveTo>
                        <a:pt x="2852" y="94"/>
                      </a:moveTo>
                      <a:lnTo>
                        <a:pt x="2846" y="92"/>
                      </a:lnTo>
                      <a:lnTo>
                        <a:pt x="2850" y="68"/>
                      </a:lnTo>
                      <a:lnTo>
                        <a:pt x="2858" y="70"/>
                      </a:lnTo>
                      <a:lnTo>
                        <a:pt x="2852" y="94"/>
                      </a:lnTo>
                      <a:close/>
                      <a:moveTo>
                        <a:pt x="1742" y="90"/>
                      </a:moveTo>
                      <a:lnTo>
                        <a:pt x="1736" y="68"/>
                      </a:lnTo>
                      <a:lnTo>
                        <a:pt x="1744" y="66"/>
                      </a:lnTo>
                      <a:lnTo>
                        <a:pt x="1750" y="88"/>
                      </a:lnTo>
                      <a:lnTo>
                        <a:pt x="1742" y="90"/>
                      </a:lnTo>
                      <a:close/>
                      <a:moveTo>
                        <a:pt x="2744" y="68"/>
                      </a:moveTo>
                      <a:lnTo>
                        <a:pt x="2736" y="66"/>
                      </a:lnTo>
                      <a:lnTo>
                        <a:pt x="2742" y="44"/>
                      </a:lnTo>
                      <a:lnTo>
                        <a:pt x="2750" y="44"/>
                      </a:lnTo>
                      <a:lnTo>
                        <a:pt x="2744" y="68"/>
                      </a:lnTo>
                      <a:close/>
                      <a:moveTo>
                        <a:pt x="1852" y="66"/>
                      </a:moveTo>
                      <a:lnTo>
                        <a:pt x="1846" y="42"/>
                      </a:lnTo>
                      <a:lnTo>
                        <a:pt x="1854" y="42"/>
                      </a:lnTo>
                      <a:lnTo>
                        <a:pt x="1858" y="64"/>
                      </a:lnTo>
                      <a:lnTo>
                        <a:pt x="1852" y="66"/>
                      </a:lnTo>
                      <a:close/>
                      <a:moveTo>
                        <a:pt x="2634" y="50"/>
                      </a:moveTo>
                      <a:lnTo>
                        <a:pt x="2626" y="48"/>
                      </a:lnTo>
                      <a:lnTo>
                        <a:pt x="2630" y="24"/>
                      </a:lnTo>
                      <a:lnTo>
                        <a:pt x="2638" y="26"/>
                      </a:lnTo>
                      <a:lnTo>
                        <a:pt x="2634" y="50"/>
                      </a:lnTo>
                      <a:close/>
                      <a:moveTo>
                        <a:pt x="1960" y="48"/>
                      </a:moveTo>
                      <a:lnTo>
                        <a:pt x="1958" y="24"/>
                      </a:lnTo>
                      <a:lnTo>
                        <a:pt x="1966" y="22"/>
                      </a:lnTo>
                      <a:lnTo>
                        <a:pt x="1968" y="46"/>
                      </a:lnTo>
                      <a:lnTo>
                        <a:pt x="1960" y="48"/>
                      </a:lnTo>
                      <a:close/>
                      <a:moveTo>
                        <a:pt x="2524" y="36"/>
                      </a:moveTo>
                      <a:lnTo>
                        <a:pt x="2516" y="34"/>
                      </a:lnTo>
                      <a:lnTo>
                        <a:pt x="2518" y="10"/>
                      </a:lnTo>
                      <a:lnTo>
                        <a:pt x="2526" y="12"/>
                      </a:lnTo>
                      <a:lnTo>
                        <a:pt x="2524" y="36"/>
                      </a:lnTo>
                      <a:close/>
                      <a:moveTo>
                        <a:pt x="2072" y="34"/>
                      </a:moveTo>
                      <a:lnTo>
                        <a:pt x="2070" y="10"/>
                      </a:lnTo>
                      <a:lnTo>
                        <a:pt x="2078" y="10"/>
                      </a:lnTo>
                      <a:lnTo>
                        <a:pt x="2080" y="34"/>
                      </a:lnTo>
                      <a:lnTo>
                        <a:pt x="2072" y="34"/>
                      </a:lnTo>
                      <a:close/>
                      <a:moveTo>
                        <a:pt x="2414" y="26"/>
                      </a:moveTo>
                      <a:lnTo>
                        <a:pt x="2406" y="26"/>
                      </a:lnTo>
                      <a:lnTo>
                        <a:pt x="2406" y="2"/>
                      </a:lnTo>
                      <a:lnTo>
                        <a:pt x="2414" y="2"/>
                      </a:lnTo>
                      <a:lnTo>
                        <a:pt x="2414" y="26"/>
                      </a:lnTo>
                      <a:close/>
                      <a:moveTo>
                        <a:pt x="2182" y="26"/>
                      </a:moveTo>
                      <a:lnTo>
                        <a:pt x="2182" y="2"/>
                      </a:lnTo>
                      <a:lnTo>
                        <a:pt x="2190" y="2"/>
                      </a:lnTo>
                      <a:lnTo>
                        <a:pt x="2190" y="26"/>
                      </a:lnTo>
                      <a:lnTo>
                        <a:pt x="2182" y="26"/>
                      </a:lnTo>
                      <a:close/>
                      <a:moveTo>
                        <a:pt x="2302" y="24"/>
                      </a:moveTo>
                      <a:lnTo>
                        <a:pt x="2294" y="24"/>
                      </a:lnTo>
                      <a:lnTo>
                        <a:pt x="2294" y="0"/>
                      </a:lnTo>
                      <a:lnTo>
                        <a:pt x="2302" y="0"/>
                      </a:lnTo>
                      <a:lnTo>
                        <a:pt x="2302" y="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62" name="Freeform 42">
                  <a:extLst>
                    <a:ext uri="{FF2B5EF4-FFF2-40B4-BE49-F238E27FC236}">
                      <a16:creationId xmlns:a16="http://schemas.microsoft.com/office/drawing/2014/main" xmlns="" id="{A311D5EE-8673-4BBF-93BA-26933B2483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707258" y="1836319"/>
                  <a:ext cx="1438532" cy="1422883"/>
                </a:xfrm>
                <a:custGeom>
                  <a:avLst/>
                  <a:gdLst/>
                  <a:ahLst/>
                  <a:cxnLst>
                    <a:cxn ang="0">
                      <a:pos x="2248" y="4236"/>
                    </a:cxn>
                    <a:cxn ang="0">
                      <a:pos x="1856" y="4224"/>
                    </a:cxn>
                    <a:cxn ang="0">
                      <a:pos x="2468" y="4196"/>
                    </a:cxn>
                    <a:cxn ang="0">
                      <a:pos x="1634" y="4184"/>
                    </a:cxn>
                    <a:cxn ang="0">
                      <a:pos x="2686" y="4148"/>
                    </a:cxn>
                    <a:cxn ang="0">
                      <a:pos x="1366" y="4102"/>
                    </a:cxn>
                    <a:cxn ang="0">
                      <a:pos x="2950" y="4056"/>
                    </a:cxn>
                    <a:cxn ang="0">
                      <a:pos x="1168" y="3998"/>
                    </a:cxn>
                    <a:cxn ang="0">
                      <a:pos x="3156" y="3970"/>
                    </a:cxn>
                    <a:cxn ang="0">
                      <a:pos x="974" y="3886"/>
                    </a:cxn>
                    <a:cxn ang="0">
                      <a:pos x="3346" y="3850"/>
                    </a:cxn>
                    <a:cxn ang="0">
                      <a:pos x="838" y="3788"/>
                    </a:cxn>
                    <a:cxn ang="0">
                      <a:pos x="3480" y="3748"/>
                    </a:cxn>
                    <a:cxn ang="0">
                      <a:pos x="658" y="3656"/>
                    </a:cxn>
                    <a:cxn ang="0">
                      <a:pos x="3644" y="3594"/>
                    </a:cxn>
                    <a:cxn ang="0">
                      <a:pos x="3792" y="3424"/>
                    </a:cxn>
                    <a:cxn ang="0">
                      <a:pos x="366" y="3314"/>
                    </a:cxn>
                    <a:cxn ang="0">
                      <a:pos x="3908" y="3232"/>
                    </a:cxn>
                    <a:cxn ang="0">
                      <a:pos x="250" y="3122"/>
                    </a:cxn>
                    <a:cxn ang="0">
                      <a:pos x="4014" y="3036"/>
                    </a:cxn>
                    <a:cxn ang="0">
                      <a:pos x="134" y="2866"/>
                    </a:cxn>
                    <a:cxn ang="0">
                      <a:pos x="4120" y="2778"/>
                    </a:cxn>
                    <a:cxn ang="0">
                      <a:pos x="82" y="2648"/>
                    </a:cxn>
                    <a:cxn ang="0">
                      <a:pos x="4194" y="2566"/>
                    </a:cxn>
                    <a:cxn ang="0">
                      <a:pos x="38" y="2430"/>
                    </a:cxn>
                    <a:cxn ang="0">
                      <a:pos x="4228" y="2344"/>
                    </a:cxn>
                    <a:cxn ang="0">
                      <a:pos x="20" y="2262"/>
                    </a:cxn>
                    <a:cxn ang="0">
                      <a:pos x="4240" y="2176"/>
                    </a:cxn>
                    <a:cxn ang="0">
                      <a:pos x="4224" y="2114"/>
                    </a:cxn>
                    <a:cxn ang="0">
                      <a:pos x="16" y="2040"/>
                    </a:cxn>
                    <a:cxn ang="0">
                      <a:pos x="36" y="1818"/>
                    </a:cxn>
                    <a:cxn ang="0">
                      <a:pos x="4176" y="1670"/>
                    </a:cxn>
                    <a:cxn ang="0">
                      <a:pos x="64" y="1596"/>
                    </a:cxn>
                    <a:cxn ang="0">
                      <a:pos x="4118" y="1456"/>
                    </a:cxn>
                    <a:cxn ang="0">
                      <a:pos x="132" y="1380"/>
                    </a:cxn>
                    <a:cxn ang="0">
                      <a:pos x="4012" y="1198"/>
                    </a:cxn>
                    <a:cxn ang="0">
                      <a:pos x="248" y="1124"/>
                    </a:cxn>
                    <a:cxn ang="0">
                      <a:pos x="3918" y="994"/>
                    </a:cxn>
                    <a:cxn ang="0">
                      <a:pos x="376" y="940"/>
                    </a:cxn>
                    <a:cxn ang="0">
                      <a:pos x="3788" y="810"/>
                    </a:cxn>
                    <a:cxn ang="0">
                      <a:pos x="512" y="762"/>
                    </a:cxn>
                    <a:cxn ang="0">
                      <a:pos x="3680" y="682"/>
                    </a:cxn>
                    <a:cxn ang="0">
                      <a:pos x="624" y="640"/>
                    </a:cxn>
                    <a:cxn ang="0">
                      <a:pos x="3508" y="538"/>
                    </a:cxn>
                    <a:cxn ang="0">
                      <a:pos x="790" y="490"/>
                    </a:cxn>
                    <a:cxn ang="0">
                      <a:pos x="970" y="358"/>
                    </a:cxn>
                    <a:cxn ang="0">
                      <a:pos x="3144" y="280"/>
                    </a:cxn>
                    <a:cxn ang="0">
                      <a:pos x="1154" y="232"/>
                    </a:cxn>
                    <a:cxn ang="0">
                      <a:pos x="2944" y="182"/>
                    </a:cxn>
                    <a:cxn ang="0">
                      <a:pos x="1360" y="140"/>
                    </a:cxn>
                    <a:cxn ang="0">
                      <a:pos x="2680" y="90"/>
                    </a:cxn>
                    <a:cxn ang="0">
                      <a:pos x="1628" y="56"/>
                    </a:cxn>
                    <a:cxn ang="0">
                      <a:pos x="2464" y="28"/>
                    </a:cxn>
                    <a:cxn ang="0">
                      <a:pos x="1850" y="32"/>
                    </a:cxn>
                    <a:cxn ang="0">
                      <a:pos x="2242" y="2"/>
                    </a:cxn>
                    <a:cxn ang="0">
                      <a:pos x="2074" y="16"/>
                    </a:cxn>
                  </a:cxnLst>
                  <a:rect l="0" t="0" r="r" b="b"/>
                  <a:pathLst>
                    <a:path w="4240" h="4240">
                      <a:moveTo>
                        <a:pt x="2080" y="4240"/>
                      </a:moveTo>
                      <a:lnTo>
                        <a:pt x="2080" y="4240"/>
                      </a:lnTo>
                      <a:lnTo>
                        <a:pt x="2024" y="4238"/>
                      </a:lnTo>
                      <a:lnTo>
                        <a:pt x="2024" y="4222"/>
                      </a:lnTo>
                      <a:lnTo>
                        <a:pt x="2024" y="4222"/>
                      </a:lnTo>
                      <a:lnTo>
                        <a:pt x="2080" y="4224"/>
                      </a:lnTo>
                      <a:lnTo>
                        <a:pt x="2080" y="4240"/>
                      </a:lnTo>
                      <a:close/>
                      <a:moveTo>
                        <a:pt x="2248" y="4236"/>
                      </a:moveTo>
                      <a:lnTo>
                        <a:pt x="2248" y="4220"/>
                      </a:lnTo>
                      <a:lnTo>
                        <a:pt x="2248" y="4220"/>
                      </a:lnTo>
                      <a:lnTo>
                        <a:pt x="2302" y="4216"/>
                      </a:lnTo>
                      <a:lnTo>
                        <a:pt x="2304" y="4232"/>
                      </a:lnTo>
                      <a:lnTo>
                        <a:pt x="2304" y="4232"/>
                      </a:lnTo>
                      <a:lnTo>
                        <a:pt x="2248" y="4236"/>
                      </a:lnTo>
                      <a:lnTo>
                        <a:pt x="2248" y="4236"/>
                      </a:lnTo>
                      <a:close/>
                      <a:moveTo>
                        <a:pt x="1856" y="4224"/>
                      </a:moveTo>
                      <a:lnTo>
                        <a:pt x="1856" y="4224"/>
                      </a:lnTo>
                      <a:lnTo>
                        <a:pt x="1800" y="4216"/>
                      </a:lnTo>
                      <a:lnTo>
                        <a:pt x="1802" y="4200"/>
                      </a:lnTo>
                      <a:lnTo>
                        <a:pt x="1802" y="4200"/>
                      </a:lnTo>
                      <a:lnTo>
                        <a:pt x="1858" y="4208"/>
                      </a:lnTo>
                      <a:lnTo>
                        <a:pt x="1856" y="4224"/>
                      </a:lnTo>
                      <a:close/>
                      <a:moveTo>
                        <a:pt x="2472" y="4212"/>
                      </a:moveTo>
                      <a:lnTo>
                        <a:pt x="2468" y="4196"/>
                      </a:lnTo>
                      <a:lnTo>
                        <a:pt x="2468" y="4196"/>
                      </a:lnTo>
                      <a:lnTo>
                        <a:pt x="2524" y="4186"/>
                      </a:lnTo>
                      <a:lnTo>
                        <a:pt x="2526" y="4202"/>
                      </a:lnTo>
                      <a:lnTo>
                        <a:pt x="2526" y="4202"/>
                      </a:lnTo>
                      <a:lnTo>
                        <a:pt x="2472" y="4212"/>
                      </a:lnTo>
                      <a:lnTo>
                        <a:pt x="2472" y="4212"/>
                      </a:lnTo>
                      <a:close/>
                      <a:moveTo>
                        <a:pt x="1634" y="4184"/>
                      </a:moveTo>
                      <a:lnTo>
                        <a:pt x="1634" y="4184"/>
                      </a:lnTo>
                      <a:lnTo>
                        <a:pt x="1580" y="4172"/>
                      </a:lnTo>
                      <a:lnTo>
                        <a:pt x="1584" y="4156"/>
                      </a:lnTo>
                      <a:lnTo>
                        <a:pt x="1584" y="4156"/>
                      </a:lnTo>
                      <a:lnTo>
                        <a:pt x="1638" y="4170"/>
                      </a:lnTo>
                      <a:lnTo>
                        <a:pt x="1634" y="4184"/>
                      </a:lnTo>
                      <a:close/>
                      <a:moveTo>
                        <a:pt x="2690" y="4162"/>
                      </a:moveTo>
                      <a:lnTo>
                        <a:pt x="2686" y="4148"/>
                      </a:lnTo>
                      <a:lnTo>
                        <a:pt x="2686" y="4148"/>
                      </a:lnTo>
                      <a:lnTo>
                        <a:pt x="2740" y="4132"/>
                      </a:lnTo>
                      <a:lnTo>
                        <a:pt x="2744" y="4148"/>
                      </a:lnTo>
                      <a:lnTo>
                        <a:pt x="2744" y="4148"/>
                      </a:lnTo>
                      <a:lnTo>
                        <a:pt x="2690" y="4162"/>
                      </a:lnTo>
                      <a:lnTo>
                        <a:pt x="2690" y="4162"/>
                      </a:lnTo>
                      <a:close/>
                      <a:moveTo>
                        <a:pt x="1418" y="4122"/>
                      </a:moveTo>
                      <a:lnTo>
                        <a:pt x="1418" y="4122"/>
                      </a:lnTo>
                      <a:lnTo>
                        <a:pt x="1366" y="4102"/>
                      </a:lnTo>
                      <a:lnTo>
                        <a:pt x="1372" y="4088"/>
                      </a:lnTo>
                      <a:lnTo>
                        <a:pt x="1372" y="4088"/>
                      </a:lnTo>
                      <a:lnTo>
                        <a:pt x="1424" y="4106"/>
                      </a:lnTo>
                      <a:lnTo>
                        <a:pt x="1418" y="4122"/>
                      </a:lnTo>
                      <a:close/>
                      <a:moveTo>
                        <a:pt x="2904" y="4092"/>
                      </a:moveTo>
                      <a:lnTo>
                        <a:pt x="2898" y="4076"/>
                      </a:lnTo>
                      <a:lnTo>
                        <a:pt x="2898" y="4076"/>
                      </a:lnTo>
                      <a:lnTo>
                        <a:pt x="2950" y="4056"/>
                      </a:lnTo>
                      <a:lnTo>
                        <a:pt x="2956" y="4070"/>
                      </a:lnTo>
                      <a:lnTo>
                        <a:pt x="2956" y="4070"/>
                      </a:lnTo>
                      <a:lnTo>
                        <a:pt x="2904" y="4092"/>
                      </a:lnTo>
                      <a:lnTo>
                        <a:pt x="2904" y="4092"/>
                      </a:lnTo>
                      <a:close/>
                      <a:moveTo>
                        <a:pt x="1210" y="4036"/>
                      </a:moveTo>
                      <a:lnTo>
                        <a:pt x="1210" y="4036"/>
                      </a:lnTo>
                      <a:lnTo>
                        <a:pt x="1160" y="4012"/>
                      </a:lnTo>
                      <a:lnTo>
                        <a:pt x="1168" y="3998"/>
                      </a:lnTo>
                      <a:lnTo>
                        <a:pt x="1168" y="3998"/>
                      </a:lnTo>
                      <a:lnTo>
                        <a:pt x="1218" y="4022"/>
                      </a:lnTo>
                      <a:lnTo>
                        <a:pt x="1210" y="4036"/>
                      </a:lnTo>
                      <a:close/>
                      <a:moveTo>
                        <a:pt x="3108" y="3998"/>
                      </a:moveTo>
                      <a:lnTo>
                        <a:pt x="3100" y="3984"/>
                      </a:lnTo>
                      <a:lnTo>
                        <a:pt x="3100" y="3984"/>
                      </a:lnTo>
                      <a:lnTo>
                        <a:pt x="3148" y="3956"/>
                      </a:lnTo>
                      <a:lnTo>
                        <a:pt x="3156" y="3970"/>
                      </a:lnTo>
                      <a:lnTo>
                        <a:pt x="3156" y="3970"/>
                      </a:lnTo>
                      <a:lnTo>
                        <a:pt x="3108" y="3998"/>
                      </a:lnTo>
                      <a:lnTo>
                        <a:pt x="3108" y="3998"/>
                      </a:lnTo>
                      <a:close/>
                      <a:moveTo>
                        <a:pt x="1012" y="3930"/>
                      </a:moveTo>
                      <a:lnTo>
                        <a:pt x="1012" y="3930"/>
                      </a:lnTo>
                      <a:lnTo>
                        <a:pt x="966" y="3898"/>
                      </a:lnTo>
                      <a:lnTo>
                        <a:pt x="974" y="3886"/>
                      </a:lnTo>
                      <a:lnTo>
                        <a:pt x="974" y="3886"/>
                      </a:lnTo>
                      <a:lnTo>
                        <a:pt x="1022" y="3916"/>
                      </a:lnTo>
                      <a:lnTo>
                        <a:pt x="1012" y="3930"/>
                      </a:lnTo>
                      <a:close/>
                      <a:moveTo>
                        <a:pt x="3300" y="3882"/>
                      </a:moveTo>
                      <a:lnTo>
                        <a:pt x="3292" y="3868"/>
                      </a:lnTo>
                      <a:lnTo>
                        <a:pt x="3292" y="3868"/>
                      </a:lnTo>
                      <a:lnTo>
                        <a:pt x="3338" y="3838"/>
                      </a:lnTo>
                      <a:lnTo>
                        <a:pt x="3346" y="3850"/>
                      </a:lnTo>
                      <a:lnTo>
                        <a:pt x="3346" y="3850"/>
                      </a:lnTo>
                      <a:lnTo>
                        <a:pt x="3300" y="3882"/>
                      </a:lnTo>
                      <a:lnTo>
                        <a:pt x="3300" y="3882"/>
                      </a:lnTo>
                      <a:close/>
                      <a:moveTo>
                        <a:pt x="828" y="3802"/>
                      </a:moveTo>
                      <a:lnTo>
                        <a:pt x="828" y="3802"/>
                      </a:lnTo>
                      <a:lnTo>
                        <a:pt x="784" y="3766"/>
                      </a:lnTo>
                      <a:lnTo>
                        <a:pt x="794" y="3754"/>
                      </a:lnTo>
                      <a:lnTo>
                        <a:pt x="794" y="3754"/>
                      </a:lnTo>
                      <a:lnTo>
                        <a:pt x="838" y="3788"/>
                      </a:lnTo>
                      <a:lnTo>
                        <a:pt x="828" y="3802"/>
                      </a:lnTo>
                      <a:close/>
                      <a:moveTo>
                        <a:pt x="3480" y="3748"/>
                      </a:moveTo>
                      <a:lnTo>
                        <a:pt x="3470" y="3736"/>
                      </a:lnTo>
                      <a:lnTo>
                        <a:pt x="3470" y="3736"/>
                      </a:lnTo>
                      <a:lnTo>
                        <a:pt x="3512" y="3698"/>
                      </a:lnTo>
                      <a:lnTo>
                        <a:pt x="3522" y="3710"/>
                      </a:lnTo>
                      <a:lnTo>
                        <a:pt x="3522" y="3710"/>
                      </a:lnTo>
                      <a:lnTo>
                        <a:pt x="3480" y="3748"/>
                      </a:lnTo>
                      <a:lnTo>
                        <a:pt x="3480" y="3748"/>
                      </a:lnTo>
                      <a:close/>
                      <a:moveTo>
                        <a:pt x="658" y="3656"/>
                      </a:moveTo>
                      <a:lnTo>
                        <a:pt x="658" y="3656"/>
                      </a:lnTo>
                      <a:lnTo>
                        <a:pt x="616" y="3616"/>
                      </a:lnTo>
                      <a:lnTo>
                        <a:pt x="628" y="3604"/>
                      </a:lnTo>
                      <a:lnTo>
                        <a:pt x="628" y="3604"/>
                      </a:lnTo>
                      <a:lnTo>
                        <a:pt x="668" y="3644"/>
                      </a:lnTo>
                      <a:lnTo>
                        <a:pt x="658" y="3656"/>
                      </a:lnTo>
                      <a:close/>
                      <a:moveTo>
                        <a:pt x="3644" y="3594"/>
                      </a:moveTo>
                      <a:lnTo>
                        <a:pt x="3632" y="3584"/>
                      </a:lnTo>
                      <a:lnTo>
                        <a:pt x="3632" y="3584"/>
                      </a:lnTo>
                      <a:lnTo>
                        <a:pt x="3672" y="3542"/>
                      </a:lnTo>
                      <a:lnTo>
                        <a:pt x="3682" y="3554"/>
                      </a:lnTo>
                      <a:lnTo>
                        <a:pt x="3682" y="3554"/>
                      </a:lnTo>
                      <a:lnTo>
                        <a:pt x="3644" y="3594"/>
                      </a:lnTo>
                      <a:lnTo>
                        <a:pt x="3644" y="3594"/>
                      </a:lnTo>
                      <a:close/>
                      <a:moveTo>
                        <a:pt x="502" y="3492"/>
                      </a:moveTo>
                      <a:lnTo>
                        <a:pt x="502" y="3492"/>
                      </a:lnTo>
                      <a:lnTo>
                        <a:pt x="468" y="3448"/>
                      </a:lnTo>
                      <a:lnTo>
                        <a:pt x="480" y="3438"/>
                      </a:lnTo>
                      <a:lnTo>
                        <a:pt x="480" y="3438"/>
                      </a:lnTo>
                      <a:lnTo>
                        <a:pt x="516" y="3482"/>
                      </a:lnTo>
                      <a:lnTo>
                        <a:pt x="502" y="3492"/>
                      </a:lnTo>
                      <a:close/>
                      <a:moveTo>
                        <a:pt x="3792" y="3424"/>
                      </a:moveTo>
                      <a:lnTo>
                        <a:pt x="3780" y="3414"/>
                      </a:lnTo>
                      <a:lnTo>
                        <a:pt x="3780" y="3414"/>
                      </a:lnTo>
                      <a:lnTo>
                        <a:pt x="3812" y="3370"/>
                      </a:lnTo>
                      <a:lnTo>
                        <a:pt x="3826" y="3380"/>
                      </a:lnTo>
                      <a:lnTo>
                        <a:pt x="3826" y="3380"/>
                      </a:lnTo>
                      <a:lnTo>
                        <a:pt x="3792" y="3424"/>
                      </a:lnTo>
                      <a:lnTo>
                        <a:pt x="3792" y="3424"/>
                      </a:lnTo>
                      <a:close/>
                      <a:moveTo>
                        <a:pt x="366" y="3314"/>
                      </a:moveTo>
                      <a:lnTo>
                        <a:pt x="366" y="3314"/>
                      </a:lnTo>
                      <a:lnTo>
                        <a:pt x="336" y="3266"/>
                      </a:lnTo>
                      <a:lnTo>
                        <a:pt x="350" y="3258"/>
                      </a:lnTo>
                      <a:lnTo>
                        <a:pt x="350" y="3258"/>
                      </a:lnTo>
                      <a:lnTo>
                        <a:pt x="380" y="3304"/>
                      </a:lnTo>
                      <a:lnTo>
                        <a:pt x="366" y="3314"/>
                      </a:lnTo>
                      <a:close/>
                      <a:moveTo>
                        <a:pt x="3920" y="3240"/>
                      </a:moveTo>
                      <a:lnTo>
                        <a:pt x="3908" y="3232"/>
                      </a:lnTo>
                      <a:lnTo>
                        <a:pt x="3908" y="3232"/>
                      </a:lnTo>
                      <a:lnTo>
                        <a:pt x="3936" y="3184"/>
                      </a:lnTo>
                      <a:lnTo>
                        <a:pt x="3950" y="3192"/>
                      </a:lnTo>
                      <a:lnTo>
                        <a:pt x="3950" y="3192"/>
                      </a:lnTo>
                      <a:lnTo>
                        <a:pt x="3920" y="3240"/>
                      </a:lnTo>
                      <a:lnTo>
                        <a:pt x="3920" y="3240"/>
                      </a:lnTo>
                      <a:close/>
                      <a:moveTo>
                        <a:pt x="250" y="3122"/>
                      </a:moveTo>
                      <a:lnTo>
                        <a:pt x="250" y="3122"/>
                      </a:lnTo>
                      <a:lnTo>
                        <a:pt x="224" y="3072"/>
                      </a:lnTo>
                      <a:lnTo>
                        <a:pt x="238" y="3064"/>
                      </a:lnTo>
                      <a:lnTo>
                        <a:pt x="238" y="3064"/>
                      </a:lnTo>
                      <a:lnTo>
                        <a:pt x="264" y="3114"/>
                      </a:lnTo>
                      <a:lnTo>
                        <a:pt x="250" y="3122"/>
                      </a:lnTo>
                      <a:close/>
                      <a:moveTo>
                        <a:pt x="4030" y="3044"/>
                      </a:moveTo>
                      <a:lnTo>
                        <a:pt x="4014" y="3036"/>
                      </a:lnTo>
                      <a:lnTo>
                        <a:pt x="4014" y="3036"/>
                      </a:lnTo>
                      <a:lnTo>
                        <a:pt x="4038" y="2986"/>
                      </a:lnTo>
                      <a:lnTo>
                        <a:pt x="4054" y="2992"/>
                      </a:lnTo>
                      <a:lnTo>
                        <a:pt x="4054" y="2992"/>
                      </a:lnTo>
                      <a:lnTo>
                        <a:pt x="4030" y="3044"/>
                      </a:lnTo>
                      <a:lnTo>
                        <a:pt x="4030" y="3044"/>
                      </a:lnTo>
                      <a:close/>
                      <a:moveTo>
                        <a:pt x="154" y="2918"/>
                      </a:moveTo>
                      <a:lnTo>
                        <a:pt x="154" y="2918"/>
                      </a:lnTo>
                      <a:lnTo>
                        <a:pt x="134" y="2866"/>
                      </a:lnTo>
                      <a:lnTo>
                        <a:pt x="150" y="2860"/>
                      </a:lnTo>
                      <a:lnTo>
                        <a:pt x="150" y="2860"/>
                      </a:lnTo>
                      <a:lnTo>
                        <a:pt x="170" y="2912"/>
                      </a:lnTo>
                      <a:lnTo>
                        <a:pt x="154" y="2918"/>
                      </a:lnTo>
                      <a:close/>
                      <a:moveTo>
                        <a:pt x="4116" y="2836"/>
                      </a:moveTo>
                      <a:lnTo>
                        <a:pt x="4102" y="2832"/>
                      </a:lnTo>
                      <a:lnTo>
                        <a:pt x="4102" y="2832"/>
                      </a:lnTo>
                      <a:lnTo>
                        <a:pt x="4120" y="2778"/>
                      </a:lnTo>
                      <a:lnTo>
                        <a:pt x="4134" y="2784"/>
                      </a:lnTo>
                      <a:lnTo>
                        <a:pt x="4134" y="2784"/>
                      </a:lnTo>
                      <a:lnTo>
                        <a:pt x="4116" y="2836"/>
                      </a:lnTo>
                      <a:lnTo>
                        <a:pt x="4116" y="2836"/>
                      </a:lnTo>
                      <a:close/>
                      <a:moveTo>
                        <a:pt x="82" y="2706"/>
                      </a:moveTo>
                      <a:lnTo>
                        <a:pt x="82" y="2706"/>
                      </a:lnTo>
                      <a:lnTo>
                        <a:pt x="66" y="2652"/>
                      </a:lnTo>
                      <a:lnTo>
                        <a:pt x="82" y="2648"/>
                      </a:lnTo>
                      <a:lnTo>
                        <a:pt x="82" y="2648"/>
                      </a:lnTo>
                      <a:lnTo>
                        <a:pt x="96" y="2702"/>
                      </a:lnTo>
                      <a:lnTo>
                        <a:pt x="82" y="2706"/>
                      </a:lnTo>
                      <a:close/>
                      <a:moveTo>
                        <a:pt x="4182" y="2622"/>
                      </a:moveTo>
                      <a:lnTo>
                        <a:pt x="4166" y="2618"/>
                      </a:lnTo>
                      <a:lnTo>
                        <a:pt x="4166" y="2618"/>
                      </a:lnTo>
                      <a:lnTo>
                        <a:pt x="4178" y="2562"/>
                      </a:lnTo>
                      <a:lnTo>
                        <a:pt x="4194" y="2566"/>
                      </a:lnTo>
                      <a:lnTo>
                        <a:pt x="4194" y="2566"/>
                      </a:lnTo>
                      <a:lnTo>
                        <a:pt x="4182" y="2622"/>
                      </a:lnTo>
                      <a:lnTo>
                        <a:pt x="4182" y="2622"/>
                      </a:lnTo>
                      <a:close/>
                      <a:moveTo>
                        <a:pt x="30" y="2486"/>
                      </a:moveTo>
                      <a:lnTo>
                        <a:pt x="30" y="2486"/>
                      </a:lnTo>
                      <a:lnTo>
                        <a:pt x="22" y="2432"/>
                      </a:lnTo>
                      <a:lnTo>
                        <a:pt x="38" y="2430"/>
                      </a:lnTo>
                      <a:lnTo>
                        <a:pt x="38" y="2430"/>
                      </a:lnTo>
                      <a:lnTo>
                        <a:pt x="46" y="2484"/>
                      </a:lnTo>
                      <a:lnTo>
                        <a:pt x="30" y="2486"/>
                      </a:lnTo>
                      <a:close/>
                      <a:moveTo>
                        <a:pt x="4222" y="2400"/>
                      </a:moveTo>
                      <a:lnTo>
                        <a:pt x="4206" y="2398"/>
                      </a:lnTo>
                      <a:lnTo>
                        <a:pt x="4206" y="2398"/>
                      </a:lnTo>
                      <a:lnTo>
                        <a:pt x="4212" y="2342"/>
                      </a:lnTo>
                      <a:lnTo>
                        <a:pt x="4228" y="2344"/>
                      </a:lnTo>
                      <a:lnTo>
                        <a:pt x="4228" y="2344"/>
                      </a:lnTo>
                      <a:lnTo>
                        <a:pt x="4222" y="2400"/>
                      </a:lnTo>
                      <a:lnTo>
                        <a:pt x="4222" y="2400"/>
                      </a:lnTo>
                      <a:close/>
                      <a:moveTo>
                        <a:pt x="4" y="2264"/>
                      </a:moveTo>
                      <a:lnTo>
                        <a:pt x="4" y="2264"/>
                      </a:lnTo>
                      <a:lnTo>
                        <a:pt x="2" y="2208"/>
                      </a:lnTo>
                      <a:lnTo>
                        <a:pt x="18" y="2208"/>
                      </a:lnTo>
                      <a:lnTo>
                        <a:pt x="18" y="2208"/>
                      </a:lnTo>
                      <a:lnTo>
                        <a:pt x="20" y="2262"/>
                      </a:lnTo>
                      <a:lnTo>
                        <a:pt x="4" y="2264"/>
                      </a:lnTo>
                      <a:close/>
                      <a:moveTo>
                        <a:pt x="4240" y="2176"/>
                      </a:moveTo>
                      <a:lnTo>
                        <a:pt x="4224" y="2176"/>
                      </a:lnTo>
                      <a:lnTo>
                        <a:pt x="4224" y="2176"/>
                      </a:lnTo>
                      <a:lnTo>
                        <a:pt x="4224" y="2120"/>
                      </a:lnTo>
                      <a:lnTo>
                        <a:pt x="4240" y="2120"/>
                      </a:lnTo>
                      <a:lnTo>
                        <a:pt x="4240" y="2120"/>
                      </a:lnTo>
                      <a:lnTo>
                        <a:pt x="4240" y="2176"/>
                      </a:lnTo>
                      <a:lnTo>
                        <a:pt x="4240" y="2176"/>
                      </a:lnTo>
                      <a:close/>
                      <a:moveTo>
                        <a:pt x="4224" y="2114"/>
                      </a:moveTo>
                      <a:lnTo>
                        <a:pt x="4224" y="2114"/>
                      </a:lnTo>
                      <a:lnTo>
                        <a:pt x="4224" y="2058"/>
                      </a:lnTo>
                      <a:lnTo>
                        <a:pt x="4240" y="2056"/>
                      </a:lnTo>
                      <a:lnTo>
                        <a:pt x="4240" y="2056"/>
                      </a:lnTo>
                      <a:lnTo>
                        <a:pt x="4240" y="2114"/>
                      </a:lnTo>
                      <a:lnTo>
                        <a:pt x="4224" y="2114"/>
                      </a:lnTo>
                      <a:close/>
                      <a:moveTo>
                        <a:pt x="16" y="2040"/>
                      </a:moveTo>
                      <a:lnTo>
                        <a:pt x="0" y="2040"/>
                      </a:lnTo>
                      <a:lnTo>
                        <a:pt x="0" y="2040"/>
                      </a:lnTo>
                      <a:lnTo>
                        <a:pt x="4" y="1984"/>
                      </a:lnTo>
                      <a:lnTo>
                        <a:pt x="20" y="1984"/>
                      </a:lnTo>
                      <a:lnTo>
                        <a:pt x="20" y="1984"/>
                      </a:lnTo>
                      <a:lnTo>
                        <a:pt x="16" y="2040"/>
                      </a:lnTo>
                      <a:lnTo>
                        <a:pt x="16" y="2040"/>
                      </a:lnTo>
                      <a:close/>
                      <a:moveTo>
                        <a:pt x="4212" y="1890"/>
                      </a:moveTo>
                      <a:lnTo>
                        <a:pt x="4212" y="1890"/>
                      </a:lnTo>
                      <a:lnTo>
                        <a:pt x="4206" y="1836"/>
                      </a:lnTo>
                      <a:lnTo>
                        <a:pt x="4222" y="1832"/>
                      </a:lnTo>
                      <a:lnTo>
                        <a:pt x="4222" y="1832"/>
                      </a:lnTo>
                      <a:lnTo>
                        <a:pt x="4228" y="1888"/>
                      </a:lnTo>
                      <a:lnTo>
                        <a:pt x="4212" y="1890"/>
                      </a:lnTo>
                      <a:close/>
                      <a:moveTo>
                        <a:pt x="36" y="1818"/>
                      </a:moveTo>
                      <a:lnTo>
                        <a:pt x="22" y="1816"/>
                      </a:lnTo>
                      <a:lnTo>
                        <a:pt x="22" y="1816"/>
                      </a:lnTo>
                      <a:lnTo>
                        <a:pt x="30" y="1760"/>
                      </a:lnTo>
                      <a:lnTo>
                        <a:pt x="46" y="1762"/>
                      </a:lnTo>
                      <a:lnTo>
                        <a:pt x="46" y="1762"/>
                      </a:lnTo>
                      <a:lnTo>
                        <a:pt x="36" y="1818"/>
                      </a:lnTo>
                      <a:lnTo>
                        <a:pt x="36" y="1818"/>
                      </a:lnTo>
                      <a:close/>
                      <a:moveTo>
                        <a:pt x="4176" y="1670"/>
                      </a:moveTo>
                      <a:lnTo>
                        <a:pt x="4176" y="1670"/>
                      </a:lnTo>
                      <a:lnTo>
                        <a:pt x="4164" y="1616"/>
                      </a:lnTo>
                      <a:lnTo>
                        <a:pt x="4180" y="1612"/>
                      </a:lnTo>
                      <a:lnTo>
                        <a:pt x="4180" y="1612"/>
                      </a:lnTo>
                      <a:lnTo>
                        <a:pt x="4192" y="1666"/>
                      </a:lnTo>
                      <a:lnTo>
                        <a:pt x="4176" y="1670"/>
                      </a:lnTo>
                      <a:close/>
                      <a:moveTo>
                        <a:pt x="80" y="1598"/>
                      </a:moveTo>
                      <a:lnTo>
                        <a:pt x="64" y="1596"/>
                      </a:lnTo>
                      <a:lnTo>
                        <a:pt x="64" y="1596"/>
                      </a:lnTo>
                      <a:lnTo>
                        <a:pt x="80" y="1540"/>
                      </a:lnTo>
                      <a:lnTo>
                        <a:pt x="94" y="1546"/>
                      </a:lnTo>
                      <a:lnTo>
                        <a:pt x="94" y="1546"/>
                      </a:lnTo>
                      <a:lnTo>
                        <a:pt x="80" y="1598"/>
                      </a:lnTo>
                      <a:lnTo>
                        <a:pt x="80" y="1598"/>
                      </a:lnTo>
                      <a:close/>
                      <a:moveTo>
                        <a:pt x="4118" y="1456"/>
                      </a:moveTo>
                      <a:lnTo>
                        <a:pt x="4118" y="1456"/>
                      </a:lnTo>
                      <a:lnTo>
                        <a:pt x="4100" y="1402"/>
                      </a:lnTo>
                      <a:lnTo>
                        <a:pt x="4114" y="1398"/>
                      </a:lnTo>
                      <a:lnTo>
                        <a:pt x="4114" y="1398"/>
                      </a:lnTo>
                      <a:lnTo>
                        <a:pt x="4132" y="1450"/>
                      </a:lnTo>
                      <a:lnTo>
                        <a:pt x="4118" y="1456"/>
                      </a:lnTo>
                      <a:close/>
                      <a:moveTo>
                        <a:pt x="146" y="1386"/>
                      </a:moveTo>
                      <a:lnTo>
                        <a:pt x="132" y="1380"/>
                      </a:lnTo>
                      <a:lnTo>
                        <a:pt x="132" y="1380"/>
                      </a:lnTo>
                      <a:lnTo>
                        <a:pt x="152" y="1328"/>
                      </a:lnTo>
                      <a:lnTo>
                        <a:pt x="168" y="1334"/>
                      </a:lnTo>
                      <a:lnTo>
                        <a:pt x="168" y="1334"/>
                      </a:lnTo>
                      <a:lnTo>
                        <a:pt x="146" y="1386"/>
                      </a:lnTo>
                      <a:lnTo>
                        <a:pt x="146" y="1386"/>
                      </a:lnTo>
                      <a:close/>
                      <a:moveTo>
                        <a:pt x="4036" y="1248"/>
                      </a:moveTo>
                      <a:lnTo>
                        <a:pt x="4036" y="1248"/>
                      </a:lnTo>
                      <a:lnTo>
                        <a:pt x="4012" y="1198"/>
                      </a:lnTo>
                      <a:lnTo>
                        <a:pt x="4026" y="1190"/>
                      </a:lnTo>
                      <a:lnTo>
                        <a:pt x="4026" y="1190"/>
                      </a:lnTo>
                      <a:lnTo>
                        <a:pt x="4050" y="1242"/>
                      </a:lnTo>
                      <a:lnTo>
                        <a:pt x="4036" y="1248"/>
                      </a:lnTo>
                      <a:close/>
                      <a:moveTo>
                        <a:pt x="236" y="1182"/>
                      </a:moveTo>
                      <a:lnTo>
                        <a:pt x="222" y="1174"/>
                      </a:lnTo>
                      <a:lnTo>
                        <a:pt x="222" y="1174"/>
                      </a:lnTo>
                      <a:lnTo>
                        <a:pt x="248" y="1124"/>
                      </a:lnTo>
                      <a:lnTo>
                        <a:pt x="262" y="1132"/>
                      </a:lnTo>
                      <a:lnTo>
                        <a:pt x="262" y="1132"/>
                      </a:lnTo>
                      <a:lnTo>
                        <a:pt x="236" y="1182"/>
                      </a:lnTo>
                      <a:lnTo>
                        <a:pt x="236" y="1182"/>
                      </a:lnTo>
                      <a:close/>
                      <a:moveTo>
                        <a:pt x="3932" y="1050"/>
                      </a:moveTo>
                      <a:lnTo>
                        <a:pt x="3932" y="1050"/>
                      </a:lnTo>
                      <a:lnTo>
                        <a:pt x="3904" y="1002"/>
                      </a:lnTo>
                      <a:lnTo>
                        <a:pt x="3918" y="994"/>
                      </a:lnTo>
                      <a:lnTo>
                        <a:pt x="3918" y="994"/>
                      </a:lnTo>
                      <a:lnTo>
                        <a:pt x="3946" y="1042"/>
                      </a:lnTo>
                      <a:lnTo>
                        <a:pt x="3932" y="1050"/>
                      </a:lnTo>
                      <a:close/>
                      <a:moveTo>
                        <a:pt x="346" y="988"/>
                      </a:moveTo>
                      <a:lnTo>
                        <a:pt x="332" y="978"/>
                      </a:lnTo>
                      <a:lnTo>
                        <a:pt x="332" y="978"/>
                      </a:lnTo>
                      <a:lnTo>
                        <a:pt x="364" y="932"/>
                      </a:lnTo>
                      <a:lnTo>
                        <a:pt x="376" y="940"/>
                      </a:lnTo>
                      <a:lnTo>
                        <a:pt x="376" y="940"/>
                      </a:lnTo>
                      <a:lnTo>
                        <a:pt x="346" y="988"/>
                      </a:lnTo>
                      <a:lnTo>
                        <a:pt x="346" y="988"/>
                      </a:lnTo>
                      <a:close/>
                      <a:moveTo>
                        <a:pt x="3810" y="864"/>
                      </a:moveTo>
                      <a:lnTo>
                        <a:pt x="3810" y="864"/>
                      </a:lnTo>
                      <a:lnTo>
                        <a:pt x="3776" y="820"/>
                      </a:lnTo>
                      <a:lnTo>
                        <a:pt x="3788" y="810"/>
                      </a:lnTo>
                      <a:lnTo>
                        <a:pt x="3788" y="810"/>
                      </a:lnTo>
                      <a:lnTo>
                        <a:pt x="3822" y="856"/>
                      </a:lnTo>
                      <a:lnTo>
                        <a:pt x="3810" y="864"/>
                      </a:lnTo>
                      <a:close/>
                      <a:moveTo>
                        <a:pt x="476" y="806"/>
                      </a:moveTo>
                      <a:lnTo>
                        <a:pt x="464" y="796"/>
                      </a:lnTo>
                      <a:lnTo>
                        <a:pt x="464" y="796"/>
                      </a:lnTo>
                      <a:lnTo>
                        <a:pt x="500" y="752"/>
                      </a:lnTo>
                      <a:lnTo>
                        <a:pt x="512" y="762"/>
                      </a:lnTo>
                      <a:lnTo>
                        <a:pt x="512" y="762"/>
                      </a:lnTo>
                      <a:lnTo>
                        <a:pt x="476" y="806"/>
                      </a:lnTo>
                      <a:lnTo>
                        <a:pt x="476" y="806"/>
                      </a:lnTo>
                      <a:close/>
                      <a:moveTo>
                        <a:pt x="3668" y="694"/>
                      </a:moveTo>
                      <a:lnTo>
                        <a:pt x="3668" y="694"/>
                      </a:lnTo>
                      <a:lnTo>
                        <a:pt x="3628" y="652"/>
                      </a:lnTo>
                      <a:lnTo>
                        <a:pt x="3640" y="642"/>
                      </a:lnTo>
                      <a:lnTo>
                        <a:pt x="3640" y="642"/>
                      </a:lnTo>
                      <a:lnTo>
                        <a:pt x="3680" y="682"/>
                      </a:lnTo>
                      <a:lnTo>
                        <a:pt x="3668" y="694"/>
                      </a:lnTo>
                      <a:close/>
                      <a:moveTo>
                        <a:pt x="624" y="640"/>
                      </a:moveTo>
                      <a:lnTo>
                        <a:pt x="612" y="628"/>
                      </a:lnTo>
                      <a:lnTo>
                        <a:pt x="612" y="628"/>
                      </a:lnTo>
                      <a:lnTo>
                        <a:pt x="652" y="588"/>
                      </a:lnTo>
                      <a:lnTo>
                        <a:pt x="664" y="600"/>
                      </a:lnTo>
                      <a:lnTo>
                        <a:pt x="664" y="600"/>
                      </a:lnTo>
                      <a:lnTo>
                        <a:pt x="624" y="640"/>
                      </a:lnTo>
                      <a:lnTo>
                        <a:pt x="624" y="640"/>
                      </a:lnTo>
                      <a:close/>
                      <a:moveTo>
                        <a:pt x="3508" y="538"/>
                      </a:moveTo>
                      <a:lnTo>
                        <a:pt x="3508" y="538"/>
                      </a:lnTo>
                      <a:lnTo>
                        <a:pt x="3466" y="502"/>
                      </a:lnTo>
                      <a:lnTo>
                        <a:pt x="3476" y="490"/>
                      </a:lnTo>
                      <a:lnTo>
                        <a:pt x="3476" y="490"/>
                      </a:lnTo>
                      <a:lnTo>
                        <a:pt x="3518" y="526"/>
                      </a:lnTo>
                      <a:lnTo>
                        <a:pt x="3508" y="538"/>
                      </a:lnTo>
                      <a:close/>
                      <a:moveTo>
                        <a:pt x="790" y="490"/>
                      </a:moveTo>
                      <a:lnTo>
                        <a:pt x="780" y="476"/>
                      </a:lnTo>
                      <a:lnTo>
                        <a:pt x="780" y="476"/>
                      </a:lnTo>
                      <a:lnTo>
                        <a:pt x="824" y="442"/>
                      </a:lnTo>
                      <a:lnTo>
                        <a:pt x="832" y="454"/>
                      </a:lnTo>
                      <a:lnTo>
                        <a:pt x="832" y="454"/>
                      </a:lnTo>
                      <a:lnTo>
                        <a:pt x="790" y="490"/>
                      </a:lnTo>
                      <a:lnTo>
                        <a:pt x="790" y="490"/>
                      </a:lnTo>
                      <a:close/>
                      <a:moveTo>
                        <a:pt x="3332" y="400"/>
                      </a:moveTo>
                      <a:lnTo>
                        <a:pt x="3332" y="400"/>
                      </a:lnTo>
                      <a:lnTo>
                        <a:pt x="3286" y="368"/>
                      </a:lnTo>
                      <a:lnTo>
                        <a:pt x="3296" y="354"/>
                      </a:lnTo>
                      <a:lnTo>
                        <a:pt x="3296" y="354"/>
                      </a:lnTo>
                      <a:lnTo>
                        <a:pt x="3342" y="386"/>
                      </a:lnTo>
                      <a:lnTo>
                        <a:pt x="3332" y="400"/>
                      </a:lnTo>
                      <a:close/>
                      <a:moveTo>
                        <a:pt x="970" y="358"/>
                      </a:moveTo>
                      <a:lnTo>
                        <a:pt x="960" y="344"/>
                      </a:lnTo>
                      <a:lnTo>
                        <a:pt x="960" y="344"/>
                      </a:lnTo>
                      <a:lnTo>
                        <a:pt x="1008" y="314"/>
                      </a:lnTo>
                      <a:lnTo>
                        <a:pt x="1016" y="328"/>
                      </a:lnTo>
                      <a:lnTo>
                        <a:pt x="1016" y="328"/>
                      </a:lnTo>
                      <a:lnTo>
                        <a:pt x="970" y="358"/>
                      </a:lnTo>
                      <a:lnTo>
                        <a:pt x="970" y="358"/>
                      </a:lnTo>
                      <a:close/>
                      <a:moveTo>
                        <a:pt x="3144" y="280"/>
                      </a:moveTo>
                      <a:lnTo>
                        <a:pt x="3144" y="280"/>
                      </a:lnTo>
                      <a:lnTo>
                        <a:pt x="3094" y="254"/>
                      </a:lnTo>
                      <a:lnTo>
                        <a:pt x="3102" y="240"/>
                      </a:lnTo>
                      <a:lnTo>
                        <a:pt x="3102" y="240"/>
                      </a:lnTo>
                      <a:lnTo>
                        <a:pt x="3152" y="266"/>
                      </a:lnTo>
                      <a:lnTo>
                        <a:pt x="3144" y="280"/>
                      </a:lnTo>
                      <a:close/>
                      <a:moveTo>
                        <a:pt x="1162" y="246"/>
                      </a:moveTo>
                      <a:lnTo>
                        <a:pt x="1154" y="232"/>
                      </a:lnTo>
                      <a:lnTo>
                        <a:pt x="1154" y="232"/>
                      </a:lnTo>
                      <a:lnTo>
                        <a:pt x="1204" y="206"/>
                      </a:lnTo>
                      <a:lnTo>
                        <a:pt x="1212" y="220"/>
                      </a:lnTo>
                      <a:lnTo>
                        <a:pt x="1212" y="220"/>
                      </a:lnTo>
                      <a:lnTo>
                        <a:pt x="1162" y="246"/>
                      </a:lnTo>
                      <a:lnTo>
                        <a:pt x="1162" y="246"/>
                      </a:lnTo>
                      <a:close/>
                      <a:moveTo>
                        <a:pt x="2944" y="182"/>
                      </a:moveTo>
                      <a:lnTo>
                        <a:pt x="2944" y="182"/>
                      </a:lnTo>
                      <a:lnTo>
                        <a:pt x="2892" y="162"/>
                      </a:lnTo>
                      <a:lnTo>
                        <a:pt x="2898" y="146"/>
                      </a:lnTo>
                      <a:lnTo>
                        <a:pt x="2898" y="146"/>
                      </a:lnTo>
                      <a:lnTo>
                        <a:pt x="2950" y="168"/>
                      </a:lnTo>
                      <a:lnTo>
                        <a:pt x="2944" y="182"/>
                      </a:lnTo>
                      <a:close/>
                      <a:moveTo>
                        <a:pt x="1366" y="154"/>
                      </a:moveTo>
                      <a:lnTo>
                        <a:pt x="1360" y="140"/>
                      </a:lnTo>
                      <a:lnTo>
                        <a:pt x="1360" y="140"/>
                      </a:lnTo>
                      <a:lnTo>
                        <a:pt x="1412" y="120"/>
                      </a:lnTo>
                      <a:lnTo>
                        <a:pt x="1418" y="136"/>
                      </a:lnTo>
                      <a:lnTo>
                        <a:pt x="1418" y="136"/>
                      </a:lnTo>
                      <a:lnTo>
                        <a:pt x="1366" y="154"/>
                      </a:lnTo>
                      <a:lnTo>
                        <a:pt x="1366" y="154"/>
                      </a:lnTo>
                      <a:close/>
                      <a:moveTo>
                        <a:pt x="2734" y="106"/>
                      </a:moveTo>
                      <a:lnTo>
                        <a:pt x="2734" y="106"/>
                      </a:lnTo>
                      <a:lnTo>
                        <a:pt x="2680" y="90"/>
                      </a:lnTo>
                      <a:lnTo>
                        <a:pt x="2684" y="76"/>
                      </a:lnTo>
                      <a:lnTo>
                        <a:pt x="2684" y="76"/>
                      </a:lnTo>
                      <a:lnTo>
                        <a:pt x="2738" y="90"/>
                      </a:lnTo>
                      <a:lnTo>
                        <a:pt x="2734" y="106"/>
                      </a:lnTo>
                      <a:close/>
                      <a:moveTo>
                        <a:pt x="1578" y="86"/>
                      </a:moveTo>
                      <a:lnTo>
                        <a:pt x="1574" y="70"/>
                      </a:lnTo>
                      <a:lnTo>
                        <a:pt x="1574" y="70"/>
                      </a:lnTo>
                      <a:lnTo>
                        <a:pt x="1628" y="56"/>
                      </a:lnTo>
                      <a:lnTo>
                        <a:pt x="1632" y="72"/>
                      </a:lnTo>
                      <a:lnTo>
                        <a:pt x="1632" y="72"/>
                      </a:lnTo>
                      <a:lnTo>
                        <a:pt x="1578" y="86"/>
                      </a:lnTo>
                      <a:lnTo>
                        <a:pt x="1578" y="86"/>
                      </a:lnTo>
                      <a:close/>
                      <a:moveTo>
                        <a:pt x="2516" y="52"/>
                      </a:moveTo>
                      <a:lnTo>
                        <a:pt x="2516" y="52"/>
                      </a:lnTo>
                      <a:lnTo>
                        <a:pt x="2462" y="44"/>
                      </a:lnTo>
                      <a:lnTo>
                        <a:pt x="2464" y="28"/>
                      </a:lnTo>
                      <a:lnTo>
                        <a:pt x="2464" y="28"/>
                      </a:lnTo>
                      <a:lnTo>
                        <a:pt x="2520" y="38"/>
                      </a:lnTo>
                      <a:lnTo>
                        <a:pt x="2516" y="52"/>
                      </a:lnTo>
                      <a:close/>
                      <a:moveTo>
                        <a:pt x="1796" y="40"/>
                      </a:moveTo>
                      <a:lnTo>
                        <a:pt x="1792" y="24"/>
                      </a:lnTo>
                      <a:lnTo>
                        <a:pt x="1792" y="24"/>
                      </a:lnTo>
                      <a:lnTo>
                        <a:pt x="1848" y="16"/>
                      </a:lnTo>
                      <a:lnTo>
                        <a:pt x="1850" y="32"/>
                      </a:lnTo>
                      <a:lnTo>
                        <a:pt x="1850" y="32"/>
                      </a:lnTo>
                      <a:lnTo>
                        <a:pt x="1796" y="40"/>
                      </a:lnTo>
                      <a:lnTo>
                        <a:pt x="1796" y="40"/>
                      </a:lnTo>
                      <a:close/>
                      <a:moveTo>
                        <a:pt x="2296" y="22"/>
                      </a:moveTo>
                      <a:lnTo>
                        <a:pt x="2296" y="22"/>
                      </a:lnTo>
                      <a:lnTo>
                        <a:pt x="2240" y="18"/>
                      </a:lnTo>
                      <a:lnTo>
                        <a:pt x="2242" y="2"/>
                      </a:lnTo>
                      <a:lnTo>
                        <a:pt x="2242" y="2"/>
                      </a:lnTo>
                      <a:lnTo>
                        <a:pt x="2298" y="6"/>
                      </a:lnTo>
                      <a:lnTo>
                        <a:pt x="2296" y="22"/>
                      </a:lnTo>
                      <a:close/>
                      <a:moveTo>
                        <a:pt x="2018" y="18"/>
                      </a:moveTo>
                      <a:lnTo>
                        <a:pt x="2016" y="2"/>
                      </a:lnTo>
                      <a:lnTo>
                        <a:pt x="2016" y="2"/>
                      </a:lnTo>
                      <a:lnTo>
                        <a:pt x="2072" y="0"/>
                      </a:lnTo>
                      <a:lnTo>
                        <a:pt x="2074" y="16"/>
                      </a:lnTo>
                      <a:lnTo>
                        <a:pt x="2074" y="16"/>
                      </a:lnTo>
                      <a:lnTo>
                        <a:pt x="2018" y="18"/>
                      </a:lnTo>
                      <a:lnTo>
                        <a:pt x="2018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</p:grpSp>
          <p:grpSp>
            <p:nvGrpSpPr>
              <p:cNvPr id="53" name="组合 182">
                <a:extLst>
                  <a:ext uri="{FF2B5EF4-FFF2-40B4-BE49-F238E27FC236}">
                    <a16:creationId xmlns:a16="http://schemas.microsoft.com/office/drawing/2014/main" xmlns="" id="{8CE3EECD-2BF8-4FE8-AEC6-38444CB941E0}"/>
                  </a:ext>
                </a:extLst>
              </p:cNvPr>
              <p:cNvGrpSpPr/>
              <p:nvPr/>
            </p:nvGrpSpPr>
            <p:grpSpPr>
              <a:xfrm>
                <a:off x="12803956" y="1932672"/>
                <a:ext cx="1245138" cy="1230179"/>
                <a:chOff x="-1657350" y="2511425"/>
                <a:chExt cx="5524501" cy="5518151"/>
              </a:xfrm>
              <a:solidFill>
                <a:schemeClr val="bg1">
                  <a:lumMod val="50000"/>
                  <a:alpha val="61000"/>
                </a:schemeClr>
              </a:solidFill>
            </p:grpSpPr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xmlns="" id="{AC901FB2-D65C-424D-806D-4FB4BF389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258" y="2511425"/>
                  <a:ext cx="2228847" cy="1428751"/>
                </a:xfrm>
                <a:custGeom>
                  <a:avLst/>
                  <a:gdLst/>
                  <a:ahLst/>
                  <a:cxnLst>
                    <a:cxn ang="0">
                      <a:pos x="1252" y="900"/>
                    </a:cxn>
                    <a:cxn ang="0">
                      <a:pos x="1290" y="898"/>
                    </a:cxn>
                    <a:cxn ang="0">
                      <a:pos x="1322" y="888"/>
                    </a:cxn>
                    <a:cxn ang="0">
                      <a:pos x="1340" y="874"/>
                    </a:cxn>
                    <a:cxn ang="0">
                      <a:pos x="1362" y="846"/>
                    </a:cxn>
                    <a:cxn ang="0">
                      <a:pos x="1368" y="820"/>
                    </a:cxn>
                    <a:cxn ang="0">
                      <a:pos x="1368" y="802"/>
                    </a:cxn>
                    <a:cxn ang="0">
                      <a:pos x="1404" y="782"/>
                    </a:cxn>
                    <a:cxn ang="0">
                      <a:pos x="1300" y="640"/>
                    </a:cxn>
                    <a:cxn ang="0">
                      <a:pos x="1180" y="508"/>
                    </a:cxn>
                    <a:cxn ang="0">
                      <a:pos x="1122" y="452"/>
                    </a:cxn>
                    <a:cxn ang="0">
                      <a:pos x="1000" y="350"/>
                    </a:cxn>
                    <a:cxn ang="0">
                      <a:pos x="870" y="260"/>
                    </a:cxn>
                    <a:cxn ang="0">
                      <a:pos x="732" y="182"/>
                    </a:cxn>
                    <a:cxn ang="0">
                      <a:pos x="590" y="118"/>
                    </a:cxn>
                    <a:cxn ang="0">
                      <a:pos x="440" y="68"/>
                    </a:cxn>
                    <a:cxn ang="0">
                      <a:pos x="288" y="30"/>
                    </a:cxn>
                    <a:cxn ang="0">
                      <a:pos x="130" y="6"/>
                    </a:cxn>
                    <a:cxn ang="0">
                      <a:pos x="50" y="42"/>
                    </a:cxn>
                    <a:cxn ang="0">
                      <a:pos x="42" y="46"/>
                    </a:cxn>
                    <a:cxn ang="0">
                      <a:pos x="26" y="58"/>
                    </a:cxn>
                    <a:cxn ang="0">
                      <a:pos x="8" y="84"/>
                    </a:cxn>
                    <a:cxn ang="0">
                      <a:pos x="0" y="124"/>
                    </a:cxn>
                    <a:cxn ang="0">
                      <a:pos x="2" y="140"/>
                    </a:cxn>
                    <a:cxn ang="0">
                      <a:pos x="16" y="174"/>
                    </a:cxn>
                    <a:cxn ang="0">
                      <a:pos x="26" y="192"/>
                    </a:cxn>
                    <a:cxn ang="0">
                      <a:pos x="120" y="198"/>
                    </a:cxn>
                    <a:cxn ang="0">
                      <a:pos x="214" y="212"/>
                    </a:cxn>
                    <a:cxn ang="0">
                      <a:pos x="306" y="230"/>
                    </a:cxn>
                    <a:cxn ang="0">
                      <a:pos x="396" y="256"/>
                    </a:cxn>
                    <a:cxn ang="0">
                      <a:pos x="484" y="284"/>
                    </a:cxn>
                    <a:cxn ang="0">
                      <a:pos x="570" y="318"/>
                    </a:cxn>
                    <a:cxn ang="0">
                      <a:pos x="652" y="358"/>
                    </a:cxn>
                    <a:cxn ang="0">
                      <a:pos x="732" y="402"/>
                    </a:cxn>
                    <a:cxn ang="0">
                      <a:pos x="810" y="450"/>
                    </a:cxn>
                    <a:cxn ang="0">
                      <a:pos x="884" y="502"/>
                    </a:cxn>
                    <a:cxn ang="0">
                      <a:pos x="954" y="560"/>
                    </a:cxn>
                    <a:cxn ang="0">
                      <a:pos x="1020" y="620"/>
                    </a:cxn>
                    <a:cxn ang="0">
                      <a:pos x="1084" y="684"/>
                    </a:cxn>
                    <a:cxn ang="0">
                      <a:pos x="1144" y="754"/>
                    </a:cxn>
                    <a:cxn ang="0">
                      <a:pos x="1200" y="824"/>
                    </a:cxn>
                    <a:cxn ang="0">
                      <a:pos x="1252" y="900"/>
                    </a:cxn>
                  </a:cxnLst>
                  <a:rect l="0" t="0" r="r" b="b"/>
                  <a:pathLst>
                    <a:path w="1404" h="900">
                      <a:moveTo>
                        <a:pt x="1252" y="900"/>
                      </a:moveTo>
                      <a:lnTo>
                        <a:pt x="1252" y="900"/>
                      </a:lnTo>
                      <a:lnTo>
                        <a:pt x="1270" y="900"/>
                      </a:lnTo>
                      <a:lnTo>
                        <a:pt x="1290" y="898"/>
                      </a:lnTo>
                      <a:lnTo>
                        <a:pt x="1306" y="894"/>
                      </a:lnTo>
                      <a:lnTo>
                        <a:pt x="1322" y="888"/>
                      </a:lnTo>
                      <a:lnTo>
                        <a:pt x="1322" y="888"/>
                      </a:lnTo>
                      <a:lnTo>
                        <a:pt x="1340" y="874"/>
                      </a:lnTo>
                      <a:lnTo>
                        <a:pt x="1354" y="860"/>
                      </a:lnTo>
                      <a:lnTo>
                        <a:pt x="1362" y="846"/>
                      </a:lnTo>
                      <a:lnTo>
                        <a:pt x="1366" y="832"/>
                      </a:lnTo>
                      <a:lnTo>
                        <a:pt x="1368" y="820"/>
                      </a:lnTo>
                      <a:lnTo>
                        <a:pt x="1370" y="812"/>
                      </a:lnTo>
                      <a:lnTo>
                        <a:pt x="1368" y="802"/>
                      </a:lnTo>
                      <a:lnTo>
                        <a:pt x="1404" y="782"/>
                      </a:lnTo>
                      <a:lnTo>
                        <a:pt x="1404" y="782"/>
                      </a:lnTo>
                      <a:lnTo>
                        <a:pt x="1354" y="710"/>
                      </a:lnTo>
                      <a:lnTo>
                        <a:pt x="1300" y="640"/>
                      </a:lnTo>
                      <a:lnTo>
                        <a:pt x="1242" y="572"/>
                      </a:lnTo>
                      <a:lnTo>
                        <a:pt x="1180" y="508"/>
                      </a:lnTo>
                      <a:lnTo>
                        <a:pt x="1180" y="508"/>
                      </a:lnTo>
                      <a:lnTo>
                        <a:pt x="1122" y="452"/>
                      </a:lnTo>
                      <a:lnTo>
                        <a:pt x="1062" y="398"/>
                      </a:lnTo>
                      <a:lnTo>
                        <a:pt x="1000" y="350"/>
                      </a:lnTo>
                      <a:lnTo>
                        <a:pt x="936" y="302"/>
                      </a:lnTo>
                      <a:lnTo>
                        <a:pt x="870" y="260"/>
                      </a:lnTo>
                      <a:lnTo>
                        <a:pt x="802" y="220"/>
                      </a:lnTo>
                      <a:lnTo>
                        <a:pt x="732" y="182"/>
                      </a:lnTo>
                      <a:lnTo>
                        <a:pt x="662" y="148"/>
                      </a:lnTo>
                      <a:lnTo>
                        <a:pt x="590" y="118"/>
                      </a:lnTo>
                      <a:lnTo>
                        <a:pt x="516" y="90"/>
                      </a:lnTo>
                      <a:lnTo>
                        <a:pt x="440" y="68"/>
                      </a:lnTo>
                      <a:lnTo>
                        <a:pt x="364" y="46"/>
                      </a:lnTo>
                      <a:lnTo>
                        <a:pt x="288" y="30"/>
                      </a:lnTo>
                      <a:lnTo>
                        <a:pt x="210" y="16"/>
                      </a:lnTo>
                      <a:lnTo>
                        <a:pt x="130" y="6"/>
                      </a:lnTo>
                      <a:lnTo>
                        <a:pt x="50" y="0"/>
                      </a:lnTo>
                      <a:lnTo>
                        <a:pt x="50" y="42"/>
                      </a:lnTo>
                      <a:lnTo>
                        <a:pt x="50" y="42"/>
                      </a:lnTo>
                      <a:lnTo>
                        <a:pt x="42" y="46"/>
                      </a:lnTo>
                      <a:lnTo>
                        <a:pt x="34" y="50"/>
                      </a:lnTo>
                      <a:lnTo>
                        <a:pt x="26" y="58"/>
                      </a:lnTo>
                      <a:lnTo>
                        <a:pt x="16" y="70"/>
                      </a:lnTo>
                      <a:lnTo>
                        <a:pt x="8" y="84"/>
                      </a:lnTo>
                      <a:lnTo>
                        <a:pt x="2" y="102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2" y="140"/>
                      </a:lnTo>
                      <a:lnTo>
                        <a:pt x="8" y="158"/>
                      </a:lnTo>
                      <a:lnTo>
                        <a:pt x="16" y="174"/>
                      </a:lnTo>
                      <a:lnTo>
                        <a:pt x="26" y="192"/>
                      </a:lnTo>
                      <a:lnTo>
                        <a:pt x="26" y="192"/>
                      </a:lnTo>
                      <a:lnTo>
                        <a:pt x="74" y="194"/>
                      </a:lnTo>
                      <a:lnTo>
                        <a:pt x="120" y="198"/>
                      </a:lnTo>
                      <a:lnTo>
                        <a:pt x="168" y="204"/>
                      </a:lnTo>
                      <a:lnTo>
                        <a:pt x="214" y="212"/>
                      </a:lnTo>
                      <a:lnTo>
                        <a:pt x="260" y="220"/>
                      </a:lnTo>
                      <a:lnTo>
                        <a:pt x="306" y="230"/>
                      </a:lnTo>
                      <a:lnTo>
                        <a:pt x="352" y="242"/>
                      </a:lnTo>
                      <a:lnTo>
                        <a:pt x="396" y="256"/>
                      </a:lnTo>
                      <a:lnTo>
                        <a:pt x="440" y="270"/>
                      </a:lnTo>
                      <a:lnTo>
                        <a:pt x="484" y="284"/>
                      </a:lnTo>
                      <a:lnTo>
                        <a:pt x="528" y="300"/>
                      </a:lnTo>
                      <a:lnTo>
                        <a:pt x="570" y="318"/>
                      </a:lnTo>
                      <a:lnTo>
                        <a:pt x="612" y="338"/>
                      </a:lnTo>
                      <a:lnTo>
                        <a:pt x="652" y="358"/>
                      </a:lnTo>
                      <a:lnTo>
                        <a:pt x="692" y="380"/>
                      </a:lnTo>
                      <a:lnTo>
                        <a:pt x="732" y="402"/>
                      </a:lnTo>
                      <a:lnTo>
                        <a:pt x="772" y="426"/>
                      </a:lnTo>
                      <a:lnTo>
                        <a:pt x="810" y="450"/>
                      </a:lnTo>
                      <a:lnTo>
                        <a:pt x="846" y="476"/>
                      </a:lnTo>
                      <a:lnTo>
                        <a:pt x="884" y="502"/>
                      </a:lnTo>
                      <a:lnTo>
                        <a:pt x="918" y="530"/>
                      </a:lnTo>
                      <a:lnTo>
                        <a:pt x="954" y="560"/>
                      </a:lnTo>
                      <a:lnTo>
                        <a:pt x="988" y="590"/>
                      </a:lnTo>
                      <a:lnTo>
                        <a:pt x="1020" y="620"/>
                      </a:lnTo>
                      <a:lnTo>
                        <a:pt x="1054" y="652"/>
                      </a:lnTo>
                      <a:lnTo>
                        <a:pt x="1084" y="684"/>
                      </a:lnTo>
                      <a:lnTo>
                        <a:pt x="1114" y="718"/>
                      </a:lnTo>
                      <a:lnTo>
                        <a:pt x="1144" y="754"/>
                      </a:lnTo>
                      <a:lnTo>
                        <a:pt x="1172" y="788"/>
                      </a:lnTo>
                      <a:lnTo>
                        <a:pt x="1200" y="824"/>
                      </a:lnTo>
                      <a:lnTo>
                        <a:pt x="1226" y="862"/>
                      </a:lnTo>
                      <a:lnTo>
                        <a:pt x="1252" y="900"/>
                      </a:lnTo>
                      <a:lnTo>
                        <a:pt x="1252" y="9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xmlns="" id="{23A3325D-E289-4AF1-90C2-F2B6A313F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03326" y="2511425"/>
                  <a:ext cx="2228851" cy="1428751"/>
                </a:xfrm>
                <a:custGeom>
                  <a:avLst/>
                  <a:gdLst/>
                  <a:ahLst/>
                  <a:cxnLst>
                    <a:cxn ang="0">
                      <a:pos x="1354" y="0"/>
                    </a:cxn>
                    <a:cxn ang="0">
                      <a:pos x="1274" y="6"/>
                    </a:cxn>
                    <a:cxn ang="0">
                      <a:pos x="1116" y="30"/>
                    </a:cxn>
                    <a:cxn ang="0">
                      <a:pos x="964" y="68"/>
                    </a:cxn>
                    <a:cxn ang="0">
                      <a:pos x="814" y="118"/>
                    </a:cxn>
                    <a:cxn ang="0">
                      <a:pos x="672" y="182"/>
                    </a:cxn>
                    <a:cxn ang="0">
                      <a:pos x="534" y="260"/>
                    </a:cxn>
                    <a:cxn ang="0">
                      <a:pos x="404" y="350"/>
                    </a:cxn>
                    <a:cxn ang="0">
                      <a:pos x="282" y="452"/>
                    </a:cxn>
                    <a:cxn ang="0">
                      <a:pos x="224" y="508"/>
                    </a:cxn>
                    <a:cxn ang="0">
                      <a:pos x="104" y="640"/>
                    </a:cxn>
                    <a:cxn ang="0">
                      <a:pos x="0" y="782"/>
                    </a:cxn>
                    <a:cxn ang="0">
                      <a:pos x="36" y="802"/>
                    </a:cxn>
                    <a:cxn ang="0">
                      <a:pos x="36" y="820"/>
                    </a:cxn>
                    <a:cxn ang="0">
                      <a:pos x="42" y="846"/>
                    </a:cxn>
                    <a:cxn ang="0">
                      <a:pos x="64" y="874"/>
                    </a:cxn>
                    <a:cxn ang="0">
                      <a:pos x="82" y="888"/>
                    </a:cxn>
                    <a:cxn ang="0">
                      <a:pos x="114" y="898"/>
                    </a:cxn>
                    <a:cxn ang="0">
                      <a:pos x="152" y="900"/>
                    </a:cxn>
                    <a:cxn ang="0">
                      <a:pos x="178" y="862"/>
                    </a:cxn>
                    <a:cxn ang="0">
                      <a:pos x="232" y="788"/>
                    </a:cxn>
                    <a:cxn ang="0">
                      <a:pos x="290" y="718"/>
                    </a:cxn>
                    <a:cxn ang="0">
                      <a:pos x="350" y="652"/>
                    </a:cxn>
                    <a:cxn ang="0">
                      <a:pos x="416" y="590"/>
                    </a:cxn>
                    <a:cxn ang="0">
                      <a:pos x="486" y="530"/>
                    </a:cxn>
                    <a:cxn ang="0">
                      <a:pos x="558" y="476"/>
                    </a:cxn>
                    <a:cxn ang="0">
                      <a:pos x="632" y="426"/>
                    </a:cxn>
                    <a:cxn ang="0">
                      <a:pos x="712" y="380"/>
                    </a:cxn>
                    <a:cxn ang="0">
                      <a:pos x="792" y="338"/>
                    </a:cxn>
                    <a:cxn ang="0">
                      <a:pos x="876" y="300"/>
                    </a:cxn>
                    <a:cxn ang="0">
                      <a:pos x="964" y="270"/>
                    </a:cxn>
                    <a:cxn ang="0">
                      <a:pos x="1052" y="242"/>
                    </a:cxn>
                    <a:cxn ang="0">
                      <a:pos x="1144" y="220"/>
                    </a:cxn>
                    <a:cxn ang="0">
                      <a:pos x="1236" y="204"/>
                    </a:cxn>
                    <a:cxn ang="0">
                      <a:pos x="1330" y="194"/>
                    </a:cxn>
                    <a:cxn ang="0">
                      <a:pos x="1378" y="192"/>
                    </a:cxn>
                    <a:cxn ang="0">
                      <a:pos x="1396" y="158"/>
                    </a:cxn>
                    <a:cxn ang="0">
                      <a:pos x="1404" y="124"/>
                    </a:cxn>
                    <a:cxn ang="0">
                      <a:pos x="1402" y="102"/>
                    </a:cxn>
                    <a:cxn ang="0">
                      <a:pos x="1388" y="70"/>
                    </a:cxn>
                    <a:cxn ang="0">
                      <a:pos x="1370" y="50"/>
                    </a:cxn>
                    <a:cxn ang="0">
                      <a:pos x="1354" y="42"/>
                    </a:cxn>
                  </a:cxnLst>
                  <a:rect l="0" t="0" r="r" b="b"/>
                  <a:pathLst>
                    <a:path w="1404" h="900">
                      <a:moveTo>
                        <a:pt x="1354" y="42"/>
                      </a:moveTo>
                      <a:lnTo>
                        <a:pt x="1354" y="0"/>
                      </a:lnTo>
                      <a:lnTo>
                        <a:pt x="1354" y="0"/>
                      </a:lnTo>
                      <a:lnTo>
                        <a:pt x="1274" y="6"/>
                      </a:lnTo>
                      <a:lnTo>
                        <a:pt x="1194" y="16"/>
                      </a:lnTo>
                      <a:lnTo>
                        <a:pt x="1116" y="30"/>
                      </a:lnTo>
                      <a:lnTo>
                        <a:pt x="1040" y="46"/>
                      </a:lnTo>
                      <a:lnTo>
                        <a:pt x="964" y="68"/>
                      </a:lnTo>
                      <a:lnTo>
                        <a:pt x="888" y="90"/>
                      </a:lnTo>
                      <a:lnTo>
                        <a:pt x="814" y="118"/>
                      </a:lnTo>
                      <a:lnTo>
                        <a:pt x="742" y="148"/>
                      </a:lnTo>
                      <a:lnTo>
                        <a:pt x="672" y="182"/>
                      </a:lnTo>
                      <a:lnTo>
                        <a:pt x="602" y="220"/>
                      </a:lnTo>
                      <a:lnTo>
                        <a:pt x="534" y="260"/>
                      </a:lnTo>
                      <a:lnTo>
                        <a:pt x="468" y="302"/>
                      </a:lnTo>
                      <a:lnTo>
                        <a:pt x="404" y="350"/>
                      </a:lnTo>
                      <a:lnTo>
                        <a:pt x="342" y="398"/>
                      </a:lnTo>
                      <a:lnTo>
                        <a:pt x="282" y="452"/>
                      </a:lnTo>
                      <a:lnTo>
                        <a:pt x="224" y="508"/>
                      </a:lnTo>
                      <a:lnTo>
                        <a:pt x="224" y="508"/>
                      </a:lnTo>
                      <a:lnTo>
                        <a:pt x="162" y="572"/>
                      </a:lnTo>
                      <a:lnTo>
                        <a:pt x="104" y="640"/>
                      </a:lnTo>
                      <a:lnTo>
                        <a:pt x="50" y="710"/>
                      </a:lnTo>
                      <a:lnTo>
                        <a:pt x="0" y="782"/>
                      </a:lnTo>
                      <a:lnTo>
                        <a:pt x="36" y="802"/>
                      </a:lnTo>
                      <a:lnTo>
                        <a:pt x="36" y="802"/>
                      </a:lnTo>
                      <a:lnTo>
                        <a:pt x="34" y="812"/>
                      </a:lnTo>
                      <a:lnTo>
                        <a:pt x="36" y="820"/>
                      </a:lnTo>
                      <a:lnTo>
                        <a:pt x="38" y="832"/>
                      </a:lnTo>
                      <a:lnTo>
                        <a:pt x="42" y="846"/>
                      </a:lnTo>
                      <a:lnTo>
                        <a:pt x="50" y="860"/>
                      </a:lnTo>
                      <a:lnTo>
                        <a:pt x="64" y="874"/>
                      </a:lnTo>
                      <a:lnTo>
                        <a:pt x="82" y="888"/>
                      </a:lnTo>
                      <a:lnTo>
                        <a:pt x="82" y="888"/>
                      </a:lnTo>
                      <a:lnTo>
                        <a:pt x="98" y="894"/>
                      </a:lnTo>
                      <a:lnTo>
                        <a:pt x="114" y="898"/>
                      </a:lnTo>
                      <a:lnTo>
                        <a:pt x="134" y="900"/>
                      </a:lnTo>
                      <a:lnTo>
                        <a:pt x="152" y="900"/>
                      </a:lnTo>
                      <a:lnTo>
                        <a:pt x="152" y="900"/>
                      </a:lnTo>
                      <a:lnTo>
                        <a:pt x="178" y="862"/>
                      </a:lnTo>
                      <a:lnTo>
                        <a:pt x="204" y="824"/>
                      </a:lnTo>
                      <a:lnTo>
                        <a:pt x="232" y="788"/>
                      </a:lnTo>
                      <a:lnTo>
                        <a:pt x="260" y="754"/>
                      </a:lnTo>
                      <a:lnTo>
                        <a:pt x="290" y="718"/>
                      </a:lnTo>
                      <a:lnTo>
                        <a:pt x="320" y="684"/>
                      </a:lnTo>
                      <a:lnTo>
                        <a:pt x="350" y="652"/>
                      </a:lnTo>
                      <a:lnTo>
                        <a:pt x="384" y="620"/>
                      </a:lnTo>
                      <a:lnTo>
                        <a:pt x="416" y="590"/>
                      </a:lnTo>
                      <a:lnTo>
                        <a:pt x="450" y="560"/>
                      </a:lnTo>
                      <a:lnTo>
                        <a:pt x="486" y="530"/>
                      </a:lnTo>
                      <a:lnTo>
                        <a:pt x="520" y="502"/>
                      </a:lnTo>
                      <a:lnTo>
                        <a:pt x="558" y="476"/>
                      </a:lnTo>
                      <a:lnTo>
                        <a:pt x="594" y="450"/>
                      </a:lnTo>
                      <a:lnTo>
                        <a:pt x="632" y="426"/>
                      </a:lnTo>
                      <a:lnTo>
                        <a:pt x="672" y="402"/>
                      </a:lnTo>
                      <a:lnTo>
                        <a:pt x="712" y="380"/>
                      </a:lnTo>
                      <a:lnTo>
                        <a:pt x="752" y="358"/>
                      </a:lnTo>
                      <a:lnTo>
                        <a:pt x="792" y="338"/>
                      </a:lnTo>
                      <a:lnTo>
                        <a:pt x="834" y="318"/>
                      </a:lnTo>
                      <a:lnTo>
                        <a:pt x="876" y="300"/>
                      </a:lnTo>
                      <a:lnTo>
                        <a:pt x="920" y="284"/>
                      </a:lnTo>
                      <a:lnTo>
                        <a:pt x="964" y="270"/>
                      </a:lnTo>
                      <a:lnTo>
                        <a:pt x="1008" y="256"/>
                      </a:lnTo>
                      <a:lnTo>
                        <a:pt x="1052" y="242"/>
                      </a:lnTo>
                      <a:lnTo>
                        <a:pt x="1098" y="230"/>
                      </a:lnTo>
                      <a:lnTo>
                        <a:pt x="1144" y="220"/>
                      </a:lnTo>
                      <a:lnTo>
                        <a:pt x="1190" y="212"/>
                      </a:lnTo>
                      <a:lnTo>
                        <a:pt x="1236" y="204"/>
                      </a:lnTo>
                      <a:lnTo>
                        <a:pt x="1284" y="198"/>
                      </a:lnTo>
                      <a:lnTo>
                        <a:pt x="1330" y="194"/>
                      </a:lnTo>
                      <a:lnTo>
                        <a:pt x="1378" y="192"/>
                      </a:lnTo>
                      <a:lnTo>
                        <a:pt x="1378" y="192"/>
                      </a:lnTo>
                      <a:lnTo>
                        <a:pt x="1388" y="174"/>
                      </a:lnTo>
                      <a:lnTo>
                        <a:pt x="1396" y="158"/>
                      </a:lnTo>
                      <a:lnTo>
                        <a:pt x="1402" y="140"/>
                      </a:lnTo>
                      <a:lnTo>
                        <a:pt x="1404" y="124"/>
                      </a:lnTo>
                      <a:lnTo>
                        <a:pt x="1404" y="124"/>
                      </a:lnTo>
                      <a:lnTo>
                        <a:pt x="1402" y="102"/>
                      </a:lnTo>
                      <a:lnTo>
                        <a:pt x="1396" y="84"/>
                      </a:lnTo>
                      <a:lnTo>
                        <a:pt x="1388" y="70"/>
                      </a:lnTo>
                      <a:lnTo>
                        <a:pt x="1378" y="58"/>
                      </a:lnTo>
                      <a:lnTo>
                        <a:pt x="1370" y="50"/>
                      </a:lnTo>
                      <a:lnTo>
                        <a:pt x="1362" y="46"/>
                      </a:lnTo>
                      <a:lnTo>
                        <a:pt x="1354" y="42"/>
                      </a:lnTo>
                      <a:lnTo>
                        <a:pt x="1354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xmlns="" id="{9619117C-A090-4F25-AC15-4FC2C028B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476" y="4029077"/>
                  <a:ext cx="574675" cy="2482851"/>
                </a:xfrm>
                <a:custGeom>
                  <a:avLst/>
                  <a:gdLst/>
                  <a:ahLst/>
                  <a:cxnLst>
                    <a:cxn ang="0">
                      <a:pos x="142" y="22"/>
                    </a:cxn>
                    <a:cxn ang="0">
                      <a:pos x="134" y="16"/>
                    </a:cxn>
                    <a:cxn ang="0">
                      <a:pos x="114" y="8"/>
                    </a:cxn>
                    <a:cxn ang="0">
                      <a:pos x="84" y="6"/>
                    </a:cxn>
                    <a:cxn ang="0">
                      <a:pos x="44" y="18"/>
                    </a:cxn>
                    <a:cxn ang="0">
                      <a:pos x="32" y="28"/>
                    </a:cxn>
                    <a:cxn ang="0">
                      <a:pos x="8" y="58"/>
                    </a:cxn>
                    <a:cxn ang="0">
                      <a:pos x="0" y="74"/>
                    </a:cxn>
                    <a:cxn ang="0">
                      <a:pos x="38" y="154"/>
                    </a:cxn>
                    <a:cxn ang="0">
                      <a:pos x="72" y="238"/>
                    </a:cxn>
                    <a:cxn ang="0">
                      <a:pos x="102" y="324"/>
                    </a:cxn>
                    <a:cxn ang="0">
                      <a:pos x="126" y="412"/>
                    </a:cxn>
                    <a:cxn ang="0">
                      <a:pos x="146" y="502"/>
                    </a:cxn>
                    <a:cxn ang="0">
                      <a:pos x="160" y="594"/>
                    </a:cxn>
                    <a:cxn ang="0">
                      <a:pos x="168" y="688"/>
                    </a:cxn>
                    <a:cxn ang="0">
                      <a:pos x="170" y="782"/>
                    </a:cxn>
                    <a:cxn ang="0">
                      <a:pos x="170" y="830"/>
                    </a:cxn>
                    <a:cxn ang="0">
                      <a:pos x="164" y="924"/>
                    </a:cxn>
                    <a:cxn ang="0">
                      <a:pos x="152" y="1016"/>
                    </a:cxn>
                    <a:cxn ang="0">
                      <a:pos x="136" y="1108"/>
                    </a:cxn>
                    <a:cxn ang="0">
                      <a:pos x="114" y="1196"/>
                    </a:cxn>
                    <a:cxn ang="0">
                      <a:pos x="88" y="1284"/>
                    </a:cxn>
                    <a:cxn ang="0">
                      <a:pos x="56" y="1368"/>
                    </a:cxn>
                    <a:cxn ang="0">
                      <a:pos x="20" y="1450"/>
                    </a:cxn>
                    <a:cxn ang="0">
                      <a:pos x="0" y="1490"/>
                    </a:cxn>
                    <a:cxn ang="0">
                      <a:pos x="20" y="1522"/>
                    </a:cxn>
                    <a:cxn ang="0">
                      <a:pos x="44" y="1546"/>
                    </a:cxn>
                    <a:cxn ang="0">
                      <a:pos x="66" y="1554"/>
                    </a:cxn>
                    <a:cxn ang="0">
                      <a:pos x="100" y="1558"/>
                    </a:cxn>
                    <a:cxn ang="0">
                      <a:pos x="126" y="1552"/>
                    </a:cxn>
                    <a:cxn ang="0">
                      <a:pos x="142" y="1542"/>
                    </a:cxn>
                    <a:cxn ang="0">
                      <a:pos x="178" y="1564"/>
                    </a:cxn>
                    <a:cxn ang="0">
                      <a:pos x="220" y="1472"/>
                    </a:cxn>
                    <a:cxn ang="0">
                      <a:pos x="258" y="1380"/>
                    </a:cxn>
                    <a:cxn ang="0">
                      <a:pos x="290" y="1284"/>
                    </a:cxn>
                    <a:cxn ang="0">
                      <a:pos x="316" y="1186"/>
                    </a:cxn>
                    <a:cxn ang="0">
                      <a:pos x="336" y="1088"/>
                    </a:cxn>
                    <a:cxn ang="0">
                      <a:pos x="350" y="986"/>
                    </a:cxn>
                    <a:cxn ang="0">
                      <a:pos x="360" y="886"/>
                    </a:cxn>
                    <a:cxn ang="0">
                      <a:pos x="362" y="782"/>
                    </a:cxn>
                    <a:cxn ang="0">
                      <a:pos x="362" y="730"/>
                    </a:cxn>
                    <a:cxn ang="0">
                      <a:pos x="356" y="628"/>
                    </a:cxn>
                    <a:cxn ang="0">
                      <a:pos x="344" y="526"/>
                    </a:cxn>
                    <a:cxn ang="0">
                      <a:pos x="326" y="426"/>
                    </a:cxn>
                    <a:cxn ang="0">
                      <a:pos x="304" y="328"/>
                    </a:cxn>
                    <a:cxn ang="0">
                      <a:pos x="274" y="232"/>
                    </a:cxn>
                    <a:cxn ang="0">
                      <a:pos x="240" y="138"/>
                    </a:cxn>
                    <a:cxn ang="0">
                      <a:pos x="200" y="46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362" h="1564">
                      <a:moveTo>
                        <a:pt x="178" y="0"/>
                      </a:moveTo>
                      <a:lnTo>
                        <a:pt x="142" y="22"/>
                      </a:lnTo>
                      <a:lnTo>
                        <a:pt x="142" y="22"/>
                      </a:lnTo>
                      <a:lnTo>
                        <a:pt x="134" y="16"/>
                      </a:lnTo>
                      <a:lnTo>
                        <a:pt x="126" y="12"/>
                      </a:lnTo>
                      <a:lnTo>
                        <a:pt x="114" y="8"/>
                      </a:lnTo>
                      <a:lnTo>
                        <a:pt x="100" y="6"/>
                      </a:lnTo>
                      <a:lnTo>
                        <a:pt x="84" y="6"/>
                      </a:lnTo>
                      <a:lnTo>
                        <a:pt x="66" y="10"/>
                      </a:lnTo>
                      <a:lnTo>
                        <a:pt x="44" y="18"/>
                      </a:lnTo>
                      <a:lnTo>
                        <a:pt x="44" y="18"/>
                      </a:lnTo>
                      <a:lnTo>
                        <a:pt x="32" y="28"/>
                      </a:lnTo>
                      <a:lnTo>
                        <a:pt x="20" y="42"/>
                      </a:lnTo>
                      <a:lnTo>
                        <a:pt x="8" y="58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20" y="114"/>
                      </a:lnTo>
                      <a:lnTo>
                        <a:pt x="38" y="154"/>
                      </a:lnTo>
                      <a:lnTo>
                        <a:pt x="56" y="196"/>
                      </a:lnTo>
                      <a:lnTo>
                        <a:pt x="72" y="238"/>
                      </a:lnTo>
                      <a:lnTo>
                        <a:pt x="88" y="280"/>
                      </a:lnTo>
                      <a:lnTo>
                        <a:pt x="102" y="324"/>
                      </a:lnTo>
                      <a:lnTo>
                        <a:pt x="114" y="368"/>
                      </a:lnTo>
                      <a:lnTo>
                        <a:pt x="126" y="412"/>
                      </a:lnTo>
                      <a:lnTo>
                        <a:pt x="136" y="456"/>
                      </a:lnTo>
                      <a:lnTo>
                        <a:pt x="146" y="502"/>
                      </a:lnTo>
                      <a:lnTo>
                        <a:pt x="152" y="548"/>
                      </a:lnTo>
                      <a:lnTo>
                        <a:pt x="160" y="594"/>
                      </a:lnTo>
                      <a:lnTo>
                        <a:pt x="164" y="640"/>
                      </a:lnTo>
                      <a:lnTo>
                        <a:pt x="168" y="688"/>
                      </a:lnTo>
                      <a:lnTo>
                        <a:pt x="170" y="734"/>
                      </a:lnTo>
                      <a:lnTo>
                        <a:pt x="170" y="782"/>
                      </a:lnTo>
                      <a:lnTo>
                        <a:pt x="170" y="782"/>
                      </a:lnTo>
                      <a:lnTo>
                        <a:pt x="170" y="830"/>
                      </a:lnTo>
                      <a:lnTo>
                        <a:pt x="168" y="876"/>
                      </a:lnTo>
                      <a:lnTo>
                        <a:pt x="164" y="924"/>
                      </a:lnTo>
                      <a:lnTo>
                        <a:pt x="160" y="970"/>
                      </a:lnTo>
                      <a:lnTo>
                        <a:pt x="152" y="1016"/>
                      </a:lnTo>
                      <a:lnTo>
                        <a:pt x="146" y="1062"/>
                      </a:lnTo>
                      <a:lnTo>
                        <a:pt x="136" y="1108"/>
                      </a:lnTo>
                      <a:lnTo>
                        <a:pt x="126" y="1152"/>
                      </a:lnTo>
                      <a:lnTo>
                        <a:pt x="114" y="1196"/>
                      </a:lnTo>
                      <a:lnTo>
                        <a:pt x="102" y="1240"/>
                      </a:lnTo>
                      <a:lnTo>
                        <a:pt x="88" y="1284"/>
                      </a:lnTo>
                      <a:lnTo>
                        <a:pt x="72" y="1326"/>
                      </a:lnTo>
                      <a:lnTo>
                        <a:pt x="56" y="1368"/>
                      </a:lnTo>
                      <a:lnTo>
                        <a:pt x="38" y="1410"/>
                      </a:lnTo>
                      <a:lnTo>
                        <a:pt x="20" y="1450"/>
                      </a:lnTo>
                      <a:lnTo>
                        <a:pt x="0" y="1490"/>
                      </a:lnTo>
                      <a:lnTo>
                        <a:pt x="0" y="1490"/>
                      </a:lnTo>
                      <a:lnTo>
                        <a:pt x="8" y="1506"/>
                      </a:lnTo>
                      <a:lnTo>
                        <a:pt x="20" y="1522"/>
                      </a:lnTo>
                      <a:lnTo>
                        <a:pt x="32" y="1536"/>
                      </a:lnTo>
                      <a:lnTo>
                        <a:pt x="44" y="1546"/>
                      </a:lnTo>
                      <a:lnTo>
                        <a:pt x="44" y="1546"/>
                      </a:lnTo>
                      <a:lnTo>
                        <a:pt x="66" y="1554"/>
                      </a:lnTo>
                      <a:lnTo>
                        <a:pt x="84" y="1558"/>
                      </a:lnTo>
                      <a:lnTo>
                        <a:pt x="100" y="1558"/>
                      </a:lnTo>
                      <a:lnTo>
                        <a:pt x="114" y="1556"/>
                      </a:lnTo>
                      <a:lnTo>
                        <a:pt x="126" y="1552"/>
                      </a:lnTo>
                      <a:lnTo>
                        <a:pt x="134" y="1548"/>
                      </a:lnTo>
                      <a:lnTo>
                        <a:pt x="142" y="1542"/>
                      </a:lnTo>
                      <a:lnTo>
                        <a:pt x="178" y="1564"/>
                      </a:lnTo>
                      <a:lnTo>
                        <a:pt x="178" y="1564"/>
                      </a:lnTo>
                      <a:lnTo>
                        <a:pt x="200" y="1518"/>
                      </a:lnTo>
                      <a:lnTo>
                        <a:pt x="220" y="1472"/>
                      </a:lnTo>
                      <a:lnTo>
                        <a:pt x="240" y="1426"/>
                      </a:lnTo>
                      <a:lnTo>
                        <a:pt x="258" y="1380"/>
                      </a:lnTo>
                      <a:lnTo>
                        <a:pt x="274" y="1332"/>
                      </a:lnTo>
                      <a:lnTo>
                        <a:pt x="290" y="1284"/>
                      </a:lnTo>
                      <a:lnTo>
                        <a:pt x="304" y="1236"/>
                      </a:lnTo>
                      <a:lnTo>
                        <a:pt x="316" y="1186"/>
                      </a:lnTo>
                      <a:lnTo>
                        <a:pt x="326" y="1138"/>
                      </a:lnTo>
                      <a:lnTo>
                        <a:pt x="336" y="1088"/>
                      </a:lnTo>
                      <a:lnTo>
                        <a:pt x="344" y="1038"/>
                      </a:lnTo>
                      <a:lnTo>
                        <a:pt x="350" y="986"/>
                      </a:lnTo>
                      <a:lnTo>
                        <a:pt x="356" y="936"/>
                      </a:lnTo>
                      <a:lnTo>
                        <a:pt x="360" y="886"/>
                      </a:lnTo>
                      <a:lnTo>
                        <a:pt x="362" y="834"/>
                      </a:lnTo>
                      <a:lnTo>
                        <a:pt x="362" y="782"/>
                      </a:lnTo>
                      <a:lnTo>
                        <a:pt x="362" y="782"/>
                      </a:lnTo>
                      <a:lnTo>
                        <a:pt x="362" y="730"/>
                      </a:lnTo>
                      <a:lnTo>
                        <a:pt x="360" y="678"/>
                      </a:lnTo>
                      <a:lnTo>
                        <a:pt x="356" y="628"/>
                      </a:lnTo>
                      <a:lnTo>
                        <a:pt x="350" y="578"/>
                      </a:lnTo>
                      <a:lnTo>
                        <a:pt x="344" y="526"/>
                      </a:lnTo>
                      <a:lnTo>
                        <a:pt x="336" y="476"/>
                      </a:lnTo>
                      <a:lnTo>
                        <a:pt x="326" y="426"/>
                      </a:lnTo>
                      <a:lnTo>
                        <a:pt x="316" y="378"/>
                      </a:lnTo>
                      <a:lnTo>
                        <a:pt x="304" y="328"/>
                      </a:lnTo>
                      <a:lnTo>
                        <a:pt x="290" y="280"/>
                      </a:lnTo>
                      <a:lnTo>
                        <a:pt x="274" y="232"/>
                      </a:lnTo>
                      <a:lnTo>
                        <a:pt x="258" y="184"/>
                      </a:lnTo>
                      <a:lnTo>
                        <a:pt x="240" y="138"/>
                      </a:lnTo>
                      <a:lnTo>
                        <a:pt x="220" y="92"/>
                      </a:lnTo>
                      <a:lnTo>
                        <a:pt x="200" y="46"/>
                      </a:lnTo>
                      <a:lnTo>
                        <a:pt x="178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xmlns="" id="{F4FD4FE4-8081-4885-B9F0-B276CD9CE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276" y="6600825"/>
                  <a:ext cx="2228851" cy="1428751"/>
                </a:xfrm>
                <a:custGeom>
                  <a:avLst/>
                  <a:gdLst/>
                  <a:ahLst/>
                  <a:cxnLst>
                    <a:cxn ang="0">
                      <a:pos x="1322" y="12"/>
                    </a:cxn>
                    <a:cxn ang="0">
                      <a:pos x="1290" y="2"/>
                    </a:cxn>
                    <a:cxn ang="0">
                      <a:pos x="1252" y="0"/>
                    </a:cxn>
                    <a:cxn ang="0">
                      <a:pos x="1226" y="38"/>
                    </a:cxn>
                    <a:cxn ang="0">
                      <a:pos x="1172" y="112"/>
                    </a:cxn>
                    <a:cxn ang="0">
                      <a:pos x="1114" y="182"/>
                    </a:cxn>
                    <a:cxn ang="0">
                      <a:pos x="1054" y="248"/>
                    </a:cxn>
                    <a:cxn ang="0">
                      <a:pos x="988" y="310"/>
                    </a:cxn>
                    <a:cxn ang="0">
                      <a:pos x="918" y="370"/>
                    </a:cxn>
                    <a:cxn ang="0">
                      <a:pos x="846" y="424"/>
                    </a:cxn>
                    <a:cxn ang="0">
                      <a:pos x="772" y="474"/>
                    </a:cxn>
                    <a:cxn ang="0">
                      <a:pos x="692" y="520"/>
                    </a:cxn>
                    <a:cxn ang="0">
                      <a:pos x="612" y="562"/>
                    </a:cxn>
                    <a:cxn ang="0">
                      <a:pos x="528" y="600"/>
                    </a:cxn>
                    <a:cxn ang="0">
                      <a:pos x="440" y="630"/>
                    </a:cxn>
                    <a:cxn ang="0">
                      <a:pos x="352" y="658"/>
                    </a:cxn>
                    <a:cxn ang="0">
                      <a:pos x="260" y="680"/>
                    </a:cxn>
                    <a:cxn ang="0">
                      <a:pos x="168" y="696"/>
                    </a:cxn>
                    <a:cxn ang="0">
                      <a:pos x="74" y="706"/>
                    </a:cxn>
                    <a:cxn ang="0">
                      <a:pos x="26" y="708"/>
                    </a:cxn>
                    <a:cxn ang="0">
                      <a:pos x="8" y="742"/>
                    </a:cxn>
                    <a:cxn ang="0">
                      <a:pos x="0" y="776"/>
                    </a:cxn>
                    <a:cxn ang="0">
                      <a:pos x="2" y="798"/>
                    </a:cxn>
                    <a:cxn ang="0">
                      <a:pos x="16" y="830"/>
                    </a:cxn>
                    <a:cxn ang="0">
                      <a:pos x="34" y="850"/>
                    </a:cxn>
                    <a:cxn ang="0">
                      <a:pos x="50" y="858"/>
                    </a:cxn>
                    <a:cxn ang="0">
                      <a:pos x="50" y="900"/>
                    </a:cxn>
                    <a:cxn ang="0">
                      <a:pos x="210" y="884"/>
                    </a:cxn>
                    <a:cxn ang="0">
                      <a:pos x="364" y="854"/>
                    </a:cxn>
                    <a:cxn ang="0">
                      <a:pos x="516" y="810"/>
                    </a:cxn>
                    <a:cxn ang="0">
                      <a:pos x="662" y="752"/>
                    </a:cxn>
                    <a:cxn ang="0">
                      <a:pos x="802" y="680"/>
                    </a:cxn>
                    <a:cxn ang="0">
                      <a:pos x="936" y="598"/>
                    </a:cxn>
                    <a:cxn ang="0">
                      <a:pos x="1062" y="502"/>
                    </a:cxn>
                    <a:cxn ang="0">
                      <a:pos x="1180" y="392"/>
                    </a:cxn>
                    <a:cxn ang="0">
                      <a:pos x="1242" y="328"/>
                    </a:cxn>
                    <a:cxn ang="0">
                      <a:pos x="1354" y="190"/>
                    </a:cxn>
                    <a:cxn ang="0">
                      <a:pos x="1368" y="98"/>
                    </a:cxn>
                    <a:cxn ang="0">
                      <a:pos x="1370" y="88"/>
                    </a:cxn>
                    <a:cxn ang="0">
                      <a:pos x="1366" y="68"/>
                    </a:cxn>
                    <a:cxn ang="0">
                      <a:pos x="1354" y="40"/>
                    </a:cxn>
                    <a:cxn ang="0">
                      <a:pos x="1322" y="12"/>
                    </a:cxn>
                  </a:cxnLst>
                  <a:rect l="0" t="0" r="r" b="b"/>
                  <a:pathLst>
                    <a:path w="1404" h="900">
                      <a:moveTo>
                        <a:pt x="1322" y="12"/>
                      </a:moveTo>
                      <a:lnTo>
                        <a:pt x="1322" y="12"/>
                      </a:lnTo>
                      <a:lnTo>
                        <a:pt x="1306" y="6"/>
                      </a:lnTo>
                      <a:lnTo>
                        <a:pt x="1290" y="2"/>
                      </a:lnTo>
                      <a:lnTo>
                        <a:pt x="1270" y="0"/>
                      </a:lnTo>
                      <a:lnTo>
                        <a:pt x="1252" y="0"/>
                      </a:lnTo>
                      <a:lnTo>
                        <a:pt x="1252" y="0"/>
                      </a:lnTo>
                      <a:lnTo>
                        <a:pt x="1226" y="38"/>
                      </a:lnTo>
                      <a:lnTo>
                        <a:pt x="1200" y="76"/>
                      </a:lnTo>
                      <a:lnTo>
                        <a:pt x="1172" y="112"/>
                      </a:lnTo>
                      <a:lnTo>
                        <a:pt x="1144" y="146"/>
                      </a:lnTo>
                      <a:lnTo>
                        <a:pt x="1114" y="182"/>
                      </a:lnTo>
                      <a:lnTo>
                        <a:pt x="1084" y="216"/>
                      </a:lnTo>
                      <a:lnTo>
                        <a:pt x="1054" y="248"/>
                      </a:lnTo>
                      <a:lnTo>
                        <a:pt x="1020" y="280"/>
                      </a:lnTo>
                      <a:lnTo>
                        <a:pt x="988" y="310"/>
                      </a:lnTo>
                      <a:lnTo>
                        <a:pt x="954" y="340"/>
                      </a:lnTo>
                      <a:lnTo>
                        <a:pt x="918" y="370"/>
                      </a:lnTo>
                      <a:lnTo>
                        <a:pt x="884" y="398"/>
                      </a:lnTo>
                      <a:lnTo>
                        <a:pt x="846" y="424"/>
                      </a:lnTo>
                      <a:lnTo>
                        <a:pt x="810" y="450"/>
                      </a:lnTo>
                      <a:lnTo>
                        <a:pt x="772" y="474"/>
                      </a:lnTo>
                      <a:lnTo>
                        <a:pt x="732" y="498"/>
                      </a:lnTo>
                      <a:lnTo>
                        <a:pt x="692" y="520"/>
                      </a:lnTo>
                      <a:lnTo>
                        <a:pt x="652" y="542"/>
                      </a:lnTo>
                      <a:lnTo>
                        <a:pt x="612" y="562"/>
                      </a:lnTo>
                      <a:lnTo>
                        <a:pt x="570" y="582"/>
                      </a:lnTo>
                      <a:lnTo>
                        <a:pt x="528" y="600"/>
                      </a:lnTo>
                      <a:lnTo>
                        <a:pt x="484" y="616"/>
                      </a:lnTo>
                      <a:lnTo>
                        <a:pt x="440" y="630"/>
                      </a:lnTo>
                      <a:lnTo>
                        <a:pt x="396" y="644"/>
                      </a:lnTo>
                      <a:lnTo>
                        <a:pt x="352" y="658"/>
                      </a:lnTo>
                      <a:lnTo>
                        <a:pt x="306" y="670"/>
                      </a:lnTo>
                      <a:lnTo>
                        <a:pt x="260" y="680"/>
                      </a:lnTo>
                      <a:lnTo>
                        <a:pt x="214" y="688"/>
                      </a:lnTo>
                      <a:lnTo>
                        <a:pt x="168" y="696"/>
                      </a:lnTo>
                      <a:lnTo>
                        <a:pt x="120" y="702"/>
                      </a:lnTo>
                      <a:lnTo>
                        <a:pt x="74" y="706"/>
                      </a:lnTo>
                      <a:lnTo>
                        <a:pt x="26" y="708"/>
                      </a:lnTo>
                      <a:lnTo>
                        <a:pt x="26" y="708"/>
                      </a:lnTo>
                      <a:lnTo>
                        <a:pt x="16" y="726"/>
                      </a:lnTo>
                      <a:lnTo>
                        <a:pt x="8" y="742"/>
                      </a:lnTo>
                      <a:lnTo>
                        <a:pt x="2" y="760"/>
                      </a:lnTo>
                      <a:lnTo>
                        <a:pt x="0" y="776"/>
                      </a:lnTo>
                      <a:lnTo>
                        <a:pt x="0" y="776"/>
                      </a:lnTo>
                      <a:lnTo>
                        <a:pt x="2" y="798"/>
                      </a:lnTo>
                      <a:lnTo>
                        <a:pt x="8" y="816"/>
                      </a:lnTo>
                      <a:lnTo>
                        <a:pt x="16" y="830"/>
                      </a:lnTo>
                      <a:lnTo>
                        <a:pt x="26" y="842"/>
                      </a:lnTo>
                      <a:lnTo>
                        <a:pt x="34" y="850"/>
                      </a:lnTo>
                      <a:lnTo>
                        <a:pt x="42" y="854"/>
                      </a:lnTo>
                      <a:lnTo>
                        <a:pt x="50" y="858"/>
                      </a:lnTo>
                      <a:lnTo>
                        <a:pt x="50" y="900"/>
                      </a:lnTo>
                      <a:lnTo>
                        <a:pt x="50" y="900"/>
                      </a:lnTo>
                      <a:lnTo>
                        <a:pt x="130" y="894"/>
                      </a:lnTo>
                      <a:lnTo>
                        <a:pt x="210" y="884"/>
                      </a:lnTo>
                      <a:lnTo>
                        <a:pt x="288" y="870"/>
                      </a:lnTo>
                      <a:lnTo>
                        <a:pt x="364" y="854"/>
                      </a:lnTo>
                      <a:lnTo>
                        <a:pt x="440" y="832"/>
                      </a:lnTo>
                      <a:lnTo>
                        <a:pt x="516" y="810"/>
                      </a:lnTo>
                      <a:lnTo>
                        <a:pt x="590" y="782"/>
                      </a:lnTo>
                      <a:lnTo>
                        <a:pt x="662" y="752"/>
                      </a:lnTo>
                      <a:lnTo>
                        <a:pt x="732" y="718"/>
                      </a:lnTo>
                      <a:lnTo>
                        <a:pt x="802" y="680"/>
                      </a:lnTo>
                      <a:lnTo>
                        <a:pt x="870" y="640"/>
                      </a:lnTo>
                      <a:lnTo>
                        <a:pt x="936" y="598"/>
                      </a:lnTo>
                      <a:lnTo>
                        <a:pt x="1000" y="550"/>
                      </a:lnTo>
                      <a:lnTo>
                        <a:pt x="1062" y="502"/>
                      </a:lnTo>
                      <a:lnTo>
                        <a:pt x="1122" y="448"/>
                      </a:lnTo>
                      <a:lnTo>
                        <a:pt x="1180" y="392"/>
                      </a:lnTo>
                      <a:lnTo>
                        <a:pt x="1180" y="392"/>
                      </a:lnTo>
                      <a:lnTo>
                        <a:pt x="1242" y="328"/>
                      </a:lnTo>
                      <a:lnTo>
                        <a:pt x="1300" y="260"/>
                      </a:lnTo>
                      <a:lnTo>
                        <a:pt x="1354" y="190"/>
                      </a:lnTo>
                      <a:lnTo>
                        <a:pt x="1404" y="118"/>
                      </a:lnTo>
                      <a:lnTo>
                        <a:pt x="1368" y="98"/>
                      </a:lnTo>
                      <a:lnTo>
                        <a:pt x="1368" y="98"/>
                      </a:lnTo>
                      <a:lnTo>
                        <a:pt x="1370" y="88"/>
                      </a:lnTo>
                      <a:lnTo>
                        <a:pt x="1368" y="80"/>
                      </a:lnTo>
                      <a:lnTo>
                        <a:pt x="1366" y="68"/>
                      </a:lnTo>
                      <a:lnTo>
                        <a:pt x="1362" y="54"/>
                      </a:lnTo>
                      <a:lnTo>
                        <a:pt x="1354" y="40"/>
                      </a:lnTo>
                      <a:lnTo>
                        <a:pt x="1340" y="26"/>
                      </a:lnTo>
                      <a:lnTo>
                        <a:pt x="1322" y="12"/>
                      </a:lnTo>
                      <a:lnTo>
                        <a:pt x="1322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xmlns="" id="{7092DF2B-C533-4B7C-9BDA-F9899902E2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03326" y="6600825"/>
                  <a:ext cx="2228851" cy="1428751"/>
                </a:xfrm>
                <a:custGeom>
                  <a:avLst/>
                  <a:gdLst/>
                  <a:ahLst/>
                  <a:cxnLst>
                    <a:cxn ang="0">
                      <a:pos x="152" y="0"/>
                    </a:cxn>
                    <a:cxn ang="0">
                      <a:pos x="114" y="2"/>
                    </a:cxn>
                    <a:cxn ang="0">
                      <a:pos x="82" y="12"/>
                    </a:cxn>
                    <a:cxn ang="0">
                      <a:pos x="64" y="26"/>
                    </a:cxn>
                    <a:cxn ang="0">
                      <a:pos x="42" y="54"/>
                    </a:cxn>
                    <a:cxn ang="0">
                      <a:pos x="36" y="80"/>
                    </a:cxn>
                    <a:cxn ang="0">
                      <a:pos x="36" y="98"/>
                    </a:cxn>
                    <a:cxn ang="0">
                      <a:pos x="0" y="118"/>
                    </a:cxn>
                    <a:cxn ang="0">
                      <a:pos x="104" y="260"/>
                    </a:cxn>
                    <a:cxn ang="0">
                      <a:pos x="224" y="392"/>
                    </a:cxn>
                    <a:cxn ang="0">
                      <a:pos x="282" y="448"/>
                    </a:cxn>
                    <a:cxn ang="0">
                      <a:pos x="404" y="550"/>
                    </a:cxn>
                    <a:cxn ang="0">
                      <a:pos x="534" y="640"/>
                    </a:cxn>
                    <a:cxn ang="0">
                      <a:pos x="672" y="718"/>
                    </a:cxn>
                    <a:cxn ang="0">
                      <a:pos x="814" y="782"/>
                    </a:cxn>
                    <a:cxn ang="0">
                      <a:pos x="964" y="832"/>
                    </a:cxn>
                    <a:cxn ang="0">
                      <a:pos x="1116" y="870"/>
                    </a:cxn>
                    <a:cxn ang="0">
                      <a:pos x="1274" y="894"/>
                    </a:cxn>
                    <a:cxn ang="0">
                      <a:pos x="1354" y="858"/>
                    </a:cxn>
                    <a:cxn ang="0">
                      <a:pos x="1362" y="854"/>
                    </a:cxn>
                    <a:cxn ang="0">
                      <a:pos x="1378" y="842"/>
                    </a:cxn>
                    <a:cxn ang="0">
                      <a:pos x="1396" y="816"/>
                    </a:cxn>
                    <a:cxn ang="0">
                      <a:pos x="1404" y="776"/>
                    </a:cxn>
                    <a:cxn ang="0">
                      <a:pos x="1402" y="760"/>
                    </a:cxn>
                    <a:cxn ang="0">
                      <a:pos x="1388" y="726"/>
                    </a:cxn>
                    <a:cxn ang="0">
                      <a:pos x="1378" y="708"/>
                    </a:cxn>
                    <a:cxn ang="0">
                      <a:pos x="1284" y="702"/>
                    </a:cxn>
                    <a:cxn ang="0">
                      <a:pos x="1190" y="688"/>
                    </a:cxn>
                    <a:cxn ang="0">
                      <a:pos x="1098" y="670"/>
                    </a:cxn>
                    <a:cxn ang="0">
                      <a:pos x="1008" y="644"/>
                    </a:cxn>
                    <a:cxn ang="0">
                      <a:pos x="920" y="616"/>
                    </a:cxn>
                    <a:cxn ang="0">
                      <a:pos x="834" y="582"/>
                    </a:cxn>
                    <a:cxn ang="0">
                      <a:pos x="752" y="542"/>
                    </a:cxn>
                    <a:cxn ang="0">
                      <a:pos x="672" y="498"/>
                    </a:cxn>
                    <a:cxn ang="0">
                      <a:pos x="594" y="450"/>
                    </a:cxn>
                    <a:cxn ang="0">
                      <a:pos x="520" y="398"/>
                    </a:cxn>
                    <a:cxn ang="0">
                      <a:pos x="450" y="340"/>
                    </a:cxn>
                    <a:cxn ang="0">
                      <a:pos x="384" y="280"/>
                    </a:cxn>
                    <a:cxn ang="0">
                      <a:pos x="320" y="216"/>
                    </a:cxn>
                    <a:cxn ang="0">
                      <a:pos x="260" y="146"/>
                    </a:cxn>
                    <a:cxn ang="0">
                      <a:pos x="204" y="76"/>
                    </a:cxn>
                    <a:cxn ang="0">
                      <a:pos x="152" y="0"/>
                    </a:cxn>
                  </a:cxnLst>
                  <a:rect l="0" t="0" r="r" b="b"/>
                  <a:pathLst>
                    <a:path w="1404" h="900">
                      <a:moveTo>
                        <a:pt x="152" y="0"/>
                      </a:moveTo>
                      <a:lnTo>
                        <a:pt x="152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8" y="6"/>
                      </a:lnTo>
                      <a:lnTo>
                        <a:pt x="82" y="12"/>
                      </a:lnTo>
                      <a:lnTo>
                        <a:pt x="82" y="12"/>
                      </a:lnTo>
                      <a:lnTo>
                        <a:pt x="64" y="26"/>
                      </a:lnTo>
                      <a:lnTo>
                        <a:pt x="50" y="40"/>
                      </a:lnTo>
                      <a:lnTo>
                        <a:pt x="42" y="54"/>
                      </a:lnTo>
                      <a:lnTo>
                        <a:pt x="38" y="68"/>
                      </a:lnTo>
                      <a:lnTo>
                        <a:pt x="36" y="80"/>
                      </a:lnTo>
                      <a:lnTo>
                        <a:pt x="34" y="88"/>
                      </a:lnTo>
                      <a:lnTo>
                        <a:pt x="36" y="9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50" y="190"/>
                      </a:lnTo>
                      <a:lnTo>
                        <a:pt x="104" y="260"/>
                      </a:lnTo>
                      <a:lnTo>
                        <a:pt x="162" y="328"/>
                      </a:lnTo>
                      <a:lnTo>
                        <a:pt x="224" y="392"/>
                      </a:lnTo>
                      <a:lnTo>
                        <a:pt x="224" y="392"/>
                      </a:lnTo>
                      <a:lnTo>
                        <a:pt x="282" y="448"/>
                      </a:lnTo>
                      <a:lnTo>
                        <a:pt x="342" y="502"/>
                      </a:lnTo>
                      <a:lnTo>
                        <a:pt x="404" y="550"/>
                      </a:lnTo>
                      <a:lnTo>
                        <a:pt x="468" y="598"/>
                      </a:lnTo>
                      <a:lnTo>
                        <a:pt x="534" y="640"/>
                      </a:lnTo>
                      <a:lnTo>
                        <a:pt x="602" y="680"/>
                      </a:lnTo>
                      <a:lnTo>
                        <a:pt x="672" y="718"/>
                      </a:lnTo>
                      <a:lnTo>
                        <a:pt x="742" y="752"/>
                      </a:lnTo>
                      <a:lnTo>
                        <a:pt x="814" y="782"/>
                      </a:lnTo>
                      <a:lnTo>
                        <a:pt x="888" y="810"/>
                      </a:lnTo>
                      <a:lnTo>
                        <a:pt x="964" y="832"/>
                      </a:lnTo>
                      <a:lnTo>
                        <a:pt x="1040" y="854"/>
                      </a:lnTo>
                      <a:lnTo>
                        <a:pt x="1116" y="870"/>
                      </a:lnTo>
                      <a:lnTo>
                        <a:pt x="1194" y="884"/>
                      </a:lnTo>
                      <a:lnTo>
                        <a:pt x="1274" y="894"/>
                      </a:lnTo>
                      <a:lnTo>
                        <a:pt x="1354" y="900"/>
                      </a:lnTo>
                      <a:lnTo>
                        <a:pt x="1354" y="858"/>
                      </a:lnTo>
                      <a:lnTo>
                        <a:pt x="1354" y="858"/>
                      </a:lnTo>
                      <a:lnTo>
                        <a:pt x="1362" y="854"/>
                      </a:lnTo>
                      <a:lnTo>
                        <a:pt x="1370" y="850"/>
                      </a:lnTo>
                      <a:lnTo>
                        <a:pt x="1378" y="842"/>
                      </a:lnTo>
                      <a:lnTo>
                        <a:pt x="1388" y="830"/>
                      </a:lnTo>
                      <a:lnTo>
                        <a:pt x="1396" y="816"/>
                      </a:lnTo>
                      <a:lnTo>
                        <a:pt x="1402" y="798"/>
                      </a:lnTo>
                      <a:lnTo>
                        <a:pt x="1404" y="776"/>
                      </a:lnTo>
                      <a:lnTo>
                        <a:pt x="1404" y="776"/>
                      </a:lnTo>
                      <a:lnTo>
                        <a:pt x="1402" y="760"/>
                      </a:lnTo>
                      <a:lnTo>
                        <a:pt x="1396" y="742"/>
                      </a:lnTo>
                      <a:lnTo>
                        <a:pt x="1388" y="726"/>
                      </a:lnTo>
                      <a:lnTo>
                        <a:pt x="1378" y="708"/>
                      </a:lnTo>
                      <a:lnTo>
                        <a:pt x="1378" y="708"/>
                      </a:lnTo>
                      <a:lnTo>
                        <a:pt x="1330" y="706"/>
                      </a:lnTo>
                      <a:lnTo>
                        <a:pt x="1284" y="702"/>
                      </a:lnTo>
                      <a:lnTo>
                        <a:pt x="1236" y="696"/>
                      </a:lnTo>
                      <a:lnTo>
                        <a:pt x="1190" y="688"/>
                      </a:lnTo>
                      <a:lnTo>
                        <a:pt x="1144" y="680"/>
                      </a:lnTo>
                      <a:lnTo>
                        <a:pt x="1098" y="670"/>
                      </a:lnTo>
                      <a:lnTo>
                        <a:pt x="1052" y="658"/>
                      </a:lnTo>
                      <a:lnTo>
                        <a:pt x="1008" y="644"/>
                      </a:lnTo>
                      <a:lnTo>
                        <a:pt x="964" y="630"/>
                      </a:lnTo>
                      <a:lnTo>
                        <a:pt x="920" y="616"/>
                      </a:lnTo>
                      <a:lnTo>
                        <a:pt x="876" y="600"/>
                      </a:lnTo>
                      <a:lnTo>
                        <a:pt x="834" y="582"/>
                      </a:lnTo>
                      <a:lnTo>
                        <a:pt x="792" y="562"/>
                      </a:lnTo>
                      <a:lnTo>
                        <a:pt x="752" y="542"/>
                      </a:lnTo>
                      <a:lnTo>
                        <a:pt x="712" y="520"/>
                      </a:lnTo>
                      <a:lnTo>
                        <a:pt x="672" y="498"/>
                      </a:lnTo>
                      <a:lnTo>
                        <a:pt x="632" y="474"/>
                      </a:lnTo>
                      <a:lnTo>
                        <a:pt x="594" y="450"/>
                      </a:lnTo>
                      <a:lnTo>
                        <a:pt x="558" y="424"/>
                      </a:lnTo>
                      <a:lnTo>
                        <a:pt x="520" y="398"/>
                      </a:lnTo>
                      <a:lnTo>
                        <a:pt x="486" y="370"/>
                      </a:lnTo>
                      <a:lnTo>
                        <a:pt x="450" y="340"/>
                      </a:lnTo>
                      <a:lnTo>
                        <a:pt x="416" y="310"/>
                      </a:lnTo>
                      <a:lnTo>
                        <a:pt x="384" y="280"/>
                      </a:lnTo>
                      <a:lnTo>
                        <a:pt x="350" y="248"/>
                      </a:lnTo>
                      <a:lnTo>
                        <a:pt x="320" y="216"/>
                      </a:lnTo>
                      <a:lnTo>
                        <a:pt x="290" y="182"/>
                      </a:lnTo>
                      <a:lnTo>
                        <a:pt x="260" y="146"/>
                      </a:lnTo>
                      <a:lnTo>
                        <a:pt x="232" y="112"/>
                      </a:lnTo>
                      <a:lnTo>
                        <a:pt x="204" y="76"/>
                      </a:lnTo>
                      <a:lnTo>
                        <a:pt x="178" y="38"/>
                      </a:lnTo>
                      <a:lnTo>
                        <a:pt x="152" y="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xmlns="" id="{8D454B11-F32F-4251-AFBD-29807BB3F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657350" y="4029077"/>
                  <a:ext cx="574675" cy="2482851"/>
                </a:xfrm>
                <a:custGeom>
                  <a:avLst/>
                  <a:gdLst/>
                  <a:ahLst/>
                  <a:cxnLst>
                    <a:cxn ang="0">
                      <a:pos x="362" y="1490"/>
                    </a:cxn>
                    <a:cxn ang="0">
                      <a:pos x="324" y="1410"/>
                    </a:cxn>
                    <a:cxn ang="0">
                      <a:pos x="290" y="1326"/>
                    </a:cxn>
                    <a:cxn ang="0">
                      <a:pos x="260" y="1240"/>
                    </a:cxn>
                    <a:cxn ang="0">
                      <a:pos x="236" y="1152"/>
                    </a:cxn>
                    <a:cxn ang="0">
                      <a:pos x="216" y="1062"/>
                    </a:cxn>
                    <a:cxn ang="0">
                      <a:pos x="202" y="970"/>
                    </a:cxn>
                    <a:cxn ang="0">
                      <a:pos x="194" y="876"/>
                    </a:cxn>
                    <a:cxn ang="0">
                      <a:pos x="192" y="782"/>
                    </a:cxn>
                    <a:cxn ang="0">
                      <a:pos x="192" y="734"/>
                    </a:cxn>
                    <a:cxn ang="0">
                      <a:pos x="198" y="640"/>
                    </a:cxn>
                    <a:cxn ang="0">
                      <a:pos x="210" y="548"/>
                    </a:cxn>
                    <a:cxn ang="0">
                      <a:pos x="226" y="456"/>
                    </a:cxn>
                    <a:cxn ang="0">
                      <a:pos x="248" y="368"/>
                    </a:cxn>
                    <a:cxn ang="0">
                      <a:pos x="274" y="280"/>
                    </a:cxn>
                    <a:cxn ang="0">
                      <a:pos x="306" y="196"/>
                    </a:cxn>
                    <a:cxn ang="0">
                      <a:pos x="342" y="114"/>
                    </a:cxn>
                    <a:cxn ang="0">
                      <a:pos x="362" y="74"/>
                    </a:cxn>
                    <a:cxn ang="0">
                      <a:pos x="342" y="42"/>
                    </a:cxn>
                    <a:cxn ang="0">
                      <a:pos x="318" y="18"/>
                    </a:cxn>
                    <a:cxn ang="0">
                      <a:pos x="296" y="10"/>
                    </a:cxn>
                    <a:cxn ang="0">
                      <a:pos x="262" y="6"/>
                    </a:cxn>
                    <a:cxn ang="0">
                      <a:pos x="236" y="12"/>
                    </a:cxn>
                    <a:cxn ang="0">
                      <a:pos x="220" y="22"/>
                    </a:cxn>
                    <a:cxn ang="0">
                      <a:pos x="184" y="0"/>
                    </a:cxn>
                    <a:cxn ang="0">
                      <a:pos x="142" y="92"/>
                    </a:cxn>
                    <a:cxn ang="0">
                      <a:pos x="104" y="184"/>
                    </a:cxn>
                    <a:cxn ang="0">
                      <a:pos x="72" y="280"/>
                    </a:cxn>
                    <a:cxn ang="0">
                      <a:pos x="46" y="378"/>
                    </a:cxn>
                    <a:cxn ang="0">
                      <a:pos x="26" y="476"/>
                    </a:cxn>
                    <a:cxn ang="0">
                      <a:pos x="12" y="578"/>
                    </a:cxn>
                    <a:cxn ang="0">
                      <a:pos x="2" y="678"/>
                    </a:cxn>
                    <a:cxn ang="0">
                      <a:pos x="0" y="782"/>
                    </a:cxn>
                    <a:cxn ang="0">
                      <a:pos x="0" y="834"/>
                    </a:cxn>
                    <a:cxn ang="0">
                      <a:pos x="6" y="936"/>
                    </a:cxn>
                    <a:cxn ang="0">
                      <a:pos x="18" y="1038"/>
                    </a:cxn>
                    <a:cxn ang="0">
                      <a:pos x="36" y="1138"/>
                    </a:cxn>
                    <a:cxn ang="0">
                      <a:pos x="58" y="1236"/>
                    </a:cxn>
                    <a:cxn ang="0">
                      <a:pos x="88" y="1332"/>
                    </a:cxn>
                    <a:cxn ang="0">
                      <a:pos x="122" y="1426"/>
                    </a:cxn>
                    <a:cxn ang="0">
                      <a:pos x="162" y="1518"/>
                    </a:cxn>
                    <a:cxn ang="0">
                      <a:pos x="220" y="1542"/>
                    </a:cxn>
                    <a:cxn ang="0">
                      <a:pos x="228" y="1548"/>
                    </a:cxn>
                    <a:cxn ang="0">
                      <a:pos x="248" y="1556"/>
                    </a:cxn>
                    <a:cxn ang="0">
                      <a:pos x="278" y="1558"/>
                    </a:cxn>
                    <a:cxn ang="0">
                      <a:pos x="318" y="1546"/>
                    </a:cxn>
                    <a:cxn ang="0">
                      <a:pos x="330" y="1536"/>
                    </a:cxn>
                    <a:cxn ang="0">
                      <a:pos x="354" y="1506"/>
                    </a:cxn>
                    <a:cxn ang="0">
                      <a:pos x="362" y="1490"/>
                    </a:cxn>
                  </a:cxnLst>
                  <a:rect l="0" t="0" r="r" b="b"/>
                  <a:pathLst>
                    <a:path w="362" h="1564">
                      <a:moveTo>
                        <a:pt x="362" y="1490"/>
                      </a:moveTo>
                      <a:lnTo>
                        <a:pt x="362" y="1490"/>
                      </a:lnTo>
                      <a:lnTo>
                        <a:pt x="342" y="1450"/>
                      </a:lnTo>
                      <a:lnTo>
                        <a:pt x="324" y="1410"/>
                      </a:lnTo>
                      <a:lnTo>
                        <a:pt x="306" y="1368"/>
                      </a:lnTo>
                      <a:lnTo>
                        <a:pt x="290" y="1326"/>
                      </a:lnTo>
                      <a:lnTo>
                        <a:pt x="274" y="1284"/>
                      </a:lnTo>
                      <a:lnTo>
                        <a:pt x="260" y="1240"/>
                      </a:lnTo>
                      <a:lnTo>
                        <a:pt x="248" y="1196"/>
                      </a:lnTo>
                      <a:lnTo>
                        <a:pt x="236" y="1152"/>
                      </a:lnTo>
                      <a:lnTo>
                        <a:pt x="226" y="1108"/>
                      </a:lnTo>
                      <a:lnTo>
                        <a:pt x="216" y="1062"/>
                      </a:lnTo>
                      <a:lnTo>
                        <a:pt x="210" y="1016"/>
                      </a:lnTo>
                      <a:lnTo>
                        <a:pt x="202" y="970"/>
                      </a:lnTo>
                      <a:lnTo>
                        <a:pt x="198" y="924"/>
                      </a:lnTo>
                      <a:lnTo>
                        <a:pt x="194" y="876"/>
                      </a:lnTo>
                      <a:lnTo>
                        <a:pt x="192" y="830"/>
                      </a:lnTo>
                      <a:lnTo>
                        <a:pt x="192" y="782"/>
                      </a:lnTo>
                      <a:lnTo>
                        <a:pt x="192" y="782"/>
                      </a:lnTo>
                      <a:lnTo>
                        <a:pt x="192" y="734"/>
                      </a:lnTo>
                      <a:lnTo>
                        <a:pt x="194" y="688"/>
                      </a:lnTo>
                      <a:lnTo>
                        <a:pt x="198" y="640"/>
                      </a:lnTo>
                      <a:lnTo>
                        <a:pt x="202" y="594"/>
                      </a:lnTo>
                      <a:lnTo>
                        <a:pt x="210" y="548"/>
                      </a:lnTo>
                      <a:lnTo>
                        <a:pt x="216" y="502"/>
                      </a:lnTo>
                      <a:lnTo>
                        <a:pt x="226" y="456"/>
                      </a:lnTo>
                      <a:lnTo>
                        <a:pt x="236" y="412"/>
                      </a:lnTo>
                      <a:lnTo>
                        <a:pt x="248" y="368"/>
                      </a:lnTo>
                      <a:lnTo>
                        <a:pt x="260" y="324"/>
                      </a:lnTo>
                      <a:lnTo>
                        <a:pt x="274" y="280"/>
                      </a:lnTo>
                      <a:lnTo>
                        <a:pt x="290" y="238"/>
                      </a:lnTo>
                      <a:lnTo>
                        <a:pt x="306" y="196"/>
                      </a:lnTo>
                      <a:lnTo>
                        <a:pt x="324" y="154"/>
                      </a:lnTo>
                      <a:lnTo>
                        <a:pt x="342" y="114"/>
                      </a:lnTo>
                      <a:lnTo>
                        <a:pt x="362" y="74"/>
                      </a:lnTo>
                      <a:lnTo>
                        <a:pt x="362" y="74"/>
                      </a:lnTo>
                      <a:lnTo>
                        <a:pt x="354" y="58"/>
                      </a:lnTo>
                      <a:lnTo>
                        <a:pt x="342" y="42"/>
                      </a:lnTo>
                      <a:lnTo>
                        <a:pt x="330" y="28"/>
                      </a:lnTo>
                      <a:lnTo>
                        <a:pt x="318" y="18"/>
                      </a:lnTo>
                      <a:lnTo>
                        <a:pt x="318" y="18"/>
                      </a:lnTo>
                      <a:lnTo>
                        <a:pt x="296" y="10"/>
                      </a:lnTo>
                      <a:lnTo>
                        <a:pt x="278" y="6"/>
                      </a:lnTo>
                      <a:lnTo>
                        <a:pt x="262" y="6"/>
                      </a:lnTo>
                      <a:lnTo>
                        <a:pt x="248" y="8"/>
                      </a:lnTo>
                      <a:lnTo>
                        <a:pt x="236" y="12"/>
                      </a:lnTo>
                      <a:lnTo>
                        <a:pt x="228" y="16"/>
                      </a:lnTo>
                      <a:lnTo>
                        <a:pt x="220" y="2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2" y="46"/>
                      </a:lnTo>
                      <a:lnTo>
                        <a:pt x="142" y="92"/>
                      </a:lnTo>
                      <a:lnTo>
                        <a:pt x="122" y="138"/>
                      </a:lnTo>
                      <a:lnTo>
                        <a:pt x="104" y="184"/>
                      </a:lnTo>
                      <a:lnTo>
                        <a:pt x="88" y="232"/>
                      </a:lnTo>
                      <a:lnTo>
                        <a:pt x="72" y="280"/>
                      </a:lnTo>
                      <a:lnTo>
                        <a:pt x="58" y="328"/>
                      </a:lnTo>
                      <a:lnTo>
                        <a:pt x="46" y="378"/>
                      </a:lnTo>
                      <a:lnTo>
                        <a:pt x="36" y="426"/>
                      </a:lnTo>
                      <a:lnTo>
                        <a:pt x="26" y="476"/>
                      </a:lnTo>
                      <a:lnTo>
                        <a:pt x="18" y="526"/>
                      </a:lnTo>
                      <a:lnTo>
                        <a:pt x="12" y="578"/>
                      </a:lnTo>
                      <a:lnTo>
                        <a:pt x="6" y="628"/>
                      </a:lnTo>
                      <a:lnTo>
                        <a:pt x="2" y="678"/>
                      </a:lnTo>
                      <a:lnTo>
                        <a:pt x="0" y="730"/>
                      </a:lnTo>
                      <a:lnTo>
                        <a:pt x="0" y="782"/>
                      </a:lnTo>
                      <a:lnTo>
                        <a:pt x="0" y="782"/>
                      </a:lnTo>
                      <a:lnTo>
                        <a:pt x="0" y="834"/>
                      </a:lnTo>
                      <a:lnTo>
                        <a:pt x="2" y="886"/>
                      </a:lnTo>
                      <a:lnTo>
                        <a:pt x="6" y="936"/>
                      </a:lnTo>
                      <a:lnTo>
                        <a:pt x="12" y="986"/>
                      </a:lnTo>
                      <a:lnTo>
                        <a:pt x="18" y="1038"/>
                      </a:lnTo>
                      <a:lnTo>
                        <a:pt x="26" y="1088"/>
                      </a:lnTo>
                      <a:lnTo>
                        <a:pt x="36" y="1138"/>
                      </a:lnTo>
                      <a:lnTo>
                        <a:pt x="46" y="1186"/>
                      </a:lnTo>
                      <a:lnTo>
                        <a:pt x="58" y="1236"/>
                      </a:lnTo>
                      <a:lnTo>
                        <a:pt x="72" y="1284"/>
                      </a:lnTo>
                      <a:lnTo>
                        <a:pt x="88" y="1332"/>
                      </a:lnTo>
                      <a:lnTo>
                        <a:pt x="104" y="1380"/>
                      </a:lnTo>
                      <a:lnTo>
                        <a:pt x="122" y="1426"/>
                      </a:lnTo>
                      <a:lnTo>
                        <a:pt x="142" y="1472"/>
                      </a:lnTo>
                      <a:lnTo>
                        <a:pt x="162" y="1518"/>
                      </a:lnTo>
                      <a:lnTo>
                        <a:pt x="184" y="1564"/>
                      </a:lnTo>
                      <a:lnTo>
                        <a:pt x="220" y="1542"/>
                      </a:lnTo>
                      <a:lnTo>
                        <a:pt x="220" y="1542"/>
                      </a:lnTo>
                      <a:lnTo>
                        <a:pt x="228" y="1548"/>
                      </a:lnTo>
                      <a:lnTo>
                        <a:pt x="236" y="1552"/>
                      </a:lnTo>
                      <a:lnTo>
                        <a:pt x="248" y="1556"/>
                      </a:lnTo>
                      <a:lnTo>
                        <a:pt x="262" y="1558"/>
                      </a:lnTo>
                      <a:lnTo>
                        <a:pt x="278" y="1558"/>
                      </a:lnTo>
                      <a:lnTo>
                        <a:pt x="296" y="1554"/>
                      </a:lnTo>
                      <a:lnTo>
                        <a:pt x="318" y="1546"/>
                      </a:lnTo>
                      <a:lnTo>
                        <a:pt x="318" y="1546"/>
                      </a:lnTo>
                      <a:lnTo>
                        <a:pt x="330" y="1536"/>
                      </a:lnTo>
                      <a:lnTo>
                        <a:pt x="342" y="1522"/>
                      </a:lnTo>
                      <a:lnTo>
                        <a:pt x="354" y="1506"/>
                      </a:lnTo>
                      <a:lnTo>
                        <a:pt x="362" y="1490"/>
                      </a:lnTo>
                      <a:lnTo>
                        <a:pt x="362" y="14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</p:grpSp>
        </p:grp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xmlns="" id="{A5895D0D-214E-4D2C-BB9A-37CCA73E1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120" y="4207488"/>
              <a:ext cx="85472" cy="108913"/>
            </a:xfrm>
            <a:custGeom>
              <a:avLst/>
              <a:gdLst>
                <a:gd name="T0" fmla="*/ 66 w 107"/>
                <a:gd name="T1" fmla="*/ 6 h 134"/>
                <a:gd name="T2" fmla="*/ 60 w 107"/>
                <a:gd name="T3" fmla="*/ 15 h 134"/>
                <a:gd name="T4" fmla="*/ 53 w 107"/>
                <a:gd name="T5" fmla="*/ 24 h 134"/>
                <a:gd name="T6" fmla="*/ 41 w 107"/>
                <a:gd name="T7" fmla="*/ 42 h 134"/>
                <a:gd name="T8" fmla="*/ 29 w 107"/>
                <a:gd name="T9" fmla="*/ 60 h 134"/>
                <a:gd name="T10" fmla="*/ 18 w 107"/>
                <a:gd name="T11" fmla="*/ 79 h 134"/>
                <a:gd name="T12" fmla="*/ 0 w 107"/>
                <a:gd name="T13" fmla="*/ 115 h 134"/>
                <a:gd name="T14" fmla="*/ 30 w 107"/>
                <a:gd name="T15" fmla="*/ 134 h 134"/>
                <a:gd name="T16" fmla="*/ 53 w 107"/>
                <a:gd name="T17" fmla="*/ 101 h 134"/>
                <a:gd name="T18" fmla="*/ 107 w 107"/>
                <a:gd name="T19" fmla="*/ 38 h 134"/>
                <a:gd name="T20" fmla="*/ 72 w 107"/>
                <a:gd name="T21" fmla="*/ 0 h 134"/>
                <a:gd name="T22" fmla="*/ 66 w 107"/>
                <a:gd name="T23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34">
                  <a:moveTo>
                    <a:pt x="66" y="6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49" y="30"/>
                    <a:pt x="45" y="36"/>
                    <a:pt x="41" y="42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2" y="91"/>
                    <a:pt x="6" y="103"/>
                    <a:pt x="0" y="115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8" y="123"/>
                    <a:pt x="45" y="112"/>
                    <a:pt x="53" y="101"/>
                  </a:cubicBezTo>
                  <a:cubicBezTo>
                    <a:pt x="69" y="78"/>
                    <a:pt x="88" y="57"/>
                    <a:pt x="107" y="3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0" y="2"/>
                    <a:pt x="68" y="4"/>
                    <a:pt x="66" y="6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xmlns="" id="{43E3663C-2CCF-4758-BDA1-16759D5D9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969" y="4063077"/>
              <a:ext cx="120058" cy="104073"/>
            </a:xfrm>
            <a:custGeom>
              <a:avLst/>
              <a:gdLst>
                <a:gd name="T0" fmla="*/ 80 w 150"/>
                <a:gd name="T1" fmla="*/ 20 h 128"/>
                <a:gd name="T2" fmla="*/ 2 w 150"/>
                <a:gd name="T3" fmla="*/ 64 h 128"/>
                <a:gd name="T4" fmla="*/ 0 w 150"/>
                <a:gd name="T5" fmla="*/ 65 h 128"/>
                <a:gd name="T6" fmla="*/ 33 w 150"/>
                <a:gd name="T7" fmla="*/ 128 h 128"/>
                <a:gd name="T8" fmla="*/ 110 w 150"/>
                <a:gd name="T9" fmla="*/ 97 h 128"/>
                <a:gd name="T10" fmla="*/ 150 w 150"/>
                <a:gd name="T11" fmla="*/ 86 h 128"/>
                <a:gd name="T12" fmla="*/ 132 w 150"/>
                <a:gd name="T13" fmla="*/ 0 h 128"/>
                <a:gd name="T14" fmla="*/ 80 w 150"/>
                <a:gd name="T15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28">
                  <a:moveTo>
                    <a:pt x="80" y="20"/>
                  </a:moveTo>
                  <a:cubicBezTo>
                    <a:pt x="53" y="33"/>
                    <a:pt x="27" y="47"/>
                    <a:pt x="2" y="64"/>
                  </a:cubicBezTo>
                  <a:cubicBezTo>
                    <a:pt x="1" y="64"/>
                    <a:pt x="1" y="65"/>
                    <a:pt x="0" y="65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58" y="115"/>
                    <a:pt x="83" y="105"/>
                    <a:pt x="110" y="97"/>
                  </a:cubicBezTo>
                  <a:cubicBezTo>
                    <a:pt x="123" y="93"/>
                    <a:pt x="136" y="89"/>
                    <a:pt x="150" y="86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4" y="6"/>
                    <a:pt x="97" y="13"/>
                    <a:pt x="80" y="20"/>
                  </a:cubicBez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xmlns="" id="{96F4A2BA-BA32-4591-82D7-73225B38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933" y="4121568"/>
              <a:ext cx="108926" cy="110527"/>
            </a:xfrm>
            <a:custGeom>
              <a:avLst/>
              <a:gdLst>
                <a:gd name="T0" fmla="*/ 46 w 136"/>
                <a:gd name="T1" fmla="*/ 47 h 136"/>
                <a:gd name="T2" fmla="*/ 31 w 136"/>
                <a:gd name="T3" fmla="*/ 63 h 136"/>
                <a:gd name="T4" fmla="*/ 15 w 136"/>
                <a:gd name="T5" fmla="*/ 79 h 136"/>
                <a:gd name="T6" fmla="*/ 0 w 136"/>
                <a:gd name="T7" fmla="*/ 96 h 136"/>
                <a:gd name="T8" fmla="*/ 37 w 136"/>
                <a:gd name="T9" fmla="*/ 136 h 136"/>
                <a:gd name="T10" fmla="*/ 136 w 136"/>
                <a:gd name="T11" fmla="*/ 62 h 136"/>
                <a:gd name="T12" fmla="*/ 104 w 136"/>
                <a:gd name="T13" fmla="*/ 0 h 136"/>
                <a:gd name="T14" fmla="*/ 46 w 136"/>
                <a:gd name="T15" fmla="*/ 4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36">
                  <a:moveTo>
                    <a:pt x="46" y="47"/>
                  </a:moveTo>
                  <a:cubicBezTo>
                    <a:pt x="41" y="52"/>
                    <a:pt x="36" y="57"/>
                    <a:pt x="31" y="63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0" y="85"/>
                    <a:pt x="5" y="90"/>
                    <a:pt x="0" y="9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67" y="107"/>
                    <a:pt x="101" y="82"/>
                    <a:pt x="136" y="6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84" y="15"/>
                    <a:pt x="65" y="30"/>
                    <a:pt x="46" y="47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xmlns="" id="{55C3830B-89D3-4338-844E-CE44462F0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945" y="4309946"/>
              <a:ext cx="55258" cy="105282"/>
            </a:xfrm>
            <a:custGeom>
              <a:avLst/>
              <a:gdLst>
                <a:gd name="T0" fmla="*/ 27 w 69"/>
                <a:gd name="T1" fmla="*/ 31 h 130"/>
                <a:gd name="T2" fmla="*/ 3 w 69"/>
                <a:gd name="T3" fmla="*/ 113 h 130"/>
                <a:gd name="T4" fmla="*/ 0 w 69"/>
                <a:gd name="T5" fmla="*/ 125 h 130"/>
                <a:gd name="T6" fmla="*/ 18 w 69"/>
                <a:gd name="T7" fmla="*/ 130 h 130"/>
                <a:gd name="T8" fmla="*/ 22 w 69"/>
                <a:gd name="T9" fmla="*/ 118 h 130"/>
                <a:gd name="T10" fmla="*/ 55 w 69"/>
                <a:gd name="T11" fmla="*/ 43 h 130"/>
                <a:gd name="T12" fmla="*/ 69 w 69"/>
                <a:gd name="T13" fmla="*/ 18 h 130"/>
                <a:gd name="T14" fmla="*/ 40 w 69"/>
                <a:gd name="T15" fmla="*/ 0 h 130"/>
                <a:gd name="T16" fmla="*/ 27 w 69"/>
                <a:gd name="T17" fmla="*/ 3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0">
                  <a:moveTo>
                    <a:pt x="27" y="31"/>
                  </a:moveTo>
                  <a:cubicBezTo>
                    <a:pt x="17" y="58"/>
                    <a:pt x="9" y="85"/>
                    <a:pt x="3" y="113"/>
                  </a:cubicBezTo>
                  <a:cubicBezTo>
                    <a:pt x="2" y="117"/>
                    <a:pt x="1" y="121"/>
                    <a:pt x="0" y="125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20" y="126"/>
                    <a:pt x="21" y="122"/>
                    <a:pt x="22" y="118"/>
                  </a:cubicBezTo>
                  <a:cubicBezTo>
                    <a:pt x="32" y="92"/>
                    <a:pt x="43" y="67"/>
                    <a:pt x="55" y="43"/>
                  </a:cubicBezTo>
                  <a:cubicBezTo>
                    <a:pt x="60" y="35"/>
                    <a:pt x="64" y="27"/>
                    <a:pt x="69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10"/>
                    <a:pt x="31" y="20"/>
                    <a:pt x="27" y="31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xmlns="" id="{E5951BA7-5D2C-4F8B-B678-0F23B87AB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405" y="4420070"/>
              <a:ext cx="21467" cy="116981"/>
            </a:xfrm>
            <a:custGeom>
              <a:avLst/>
              <a:gdLst>
                <a:gd name="T0" fmla="*/ 2 w 27"/>
                <a:gd name="T1" fmla="*/ 60 h 144"/>
                <a:gd name="T2" fmla="*/ 2 w 27"/>
                <a:gd name="T3" fmla="*/ 144 h 144"/>
                <a:gd name="T4" fmla="*/ 12 w 27"/>
                <a:gd name="T5" fmla="*/ 62 h 144"/>
                <a:gd name="T6" fmla="*/ 27 w 27"/>
                <a:gd name="T7" fmla="*/ 6 h 144"/>
                <a:gd name="T8" fmla="*/ 10 w 27"/>
                <a:gd name="T9" fmla="*/ 0 h 144"/>
                <a:gd name="T10" fmla="*/ 2 w 27"/>
                <a:gd name="T11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4">
                  <a:moveTo>
                    <a:pt x="2" y="60"/>
                  </a:moveTo>
                  <a:cubicBezTo>
                    <a:pt x="0" y="88"/>
                    <a:pt x="0" y="116"/>
                    <a:pt x="2" y="144"/>
                  </a:cubicBezTo>
                  <a:cubicBezTo>
                    <a:pt x="4" y="116"/>
                    <a:pt x="7" y="89"/>
                    <a:pt x="12" y="62"/>
                  </a:cubicBezTo>
                  <a:cubicBezTo>
                    <a:pt x="16" y="43"/>
                    <a:pt x="21" y="24"/>
                    <a:pt x="27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20"/>
                    <a:pt x="4" y="40"/>
                    <a:pt x="2" y="6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xmlns="" id="{9773369C-1B67-4502-946F-2151BC26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471" y="4063883"/>
              <a:ext cx="142320" cy="150865"/>
            </a:xfrm>
            <a:custGeom>
              <a:avLst/>
              <a:gdLst>
                <a:gd name="T0" fmla="*/ 10 w 178"/>
                <a:gd name="T1" fmla="*/ 125 h 186"/>
                <a:gd name="T2" fmla="*/ 26 w 178"/>
                <a:gd name="T3" fmla="*/ 133 h 186"/>
                <a:gd name="T4" fmla="*/ 41 w 178"/>
                <a:gd name="T5" fmla="*/ 143 h 186"/>
                <a:gd name="T6" fmla="*/ 98 w 178"/>
                <a:gd name="T7" fmla="*/ 186 h 186"/>
                <a:gd name="T8" fmla="*/ 178 w 178"/>
                <a:gd name="T9" fmla="*/ 67 h 186"/>
                <a:gd name="T10" fmla="*/ 105 w 178"/>
                <a:gd name="T11" fmla="*/ 25 h 186"/>
                <a:gd name="T12" fmla="*/ 83 w 178"/>
                <a:gd name="T13" fmla="*/ 16 h 186"/>
                <a:gd name="T14" fmla="*/ 61 w 178"/>
                <a:gd name="T15" fmla="*/ 7 h 186"/>
                <a:gd name="T16" fmla="*/ 41 w 178"/>
                <a:gd name="T17" fmla="*/ 0 h 186"/>
                <a:gd name="T18" fmla="*/ 0 w 178"/>
                <a:gd name="T19" fmla="*/ 120 h 186"/>
                <a:gd name="T20" fmla="*/ 10 w 178"/>
                <a:gd name="T21" fmla="*/ 12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86">
                  <a:moveTo>
                    <a:pt x="10" y="125"/>
                  </a:moveTo>
                  <a:cubicBezTo>
                    <a:pt x="15" y="128"/>
                    <a:pt x="21" y="130"/>
                    <a:pt x="26" y="13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61" y="156"/>
                    <a:pt x="81" y="170"/>
                    <a:pt x="98" y="186"/>
                  </a:cubicBezTo>
                  <a:cubicBezTo>
                    <a:pt x="178" y="67"/>
                    <a:pt x="178" y="67"/>
                    <a:pt x="178" y="67"/>
                  </a:cubicBezTo>
                  <a:cubicBezTo>
                    <a:pt x="155" y="51"/>
                    <a:pt x="130" y="38"/>
                    <a:pt x="105" y="2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6" y="13"/>
                    <a:pt x="68" y="10"/>
                    <a:pt x="61" y="7"/>
                  </a:cubicBezTo>
                  <a:cubicBezTo>
                    <a:pt x="54" y="4"/>
                    <a:pt x="47" y="2"/>
                    <a:pt x="41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" y="121"/>
                    <a:pt x="7" y="123"/>
                    <a:pt x="10" y="125"/>
                  </a:cubicBezTo>
                  <a:close/>
                </a:path>
              </a:pathLst>
            </a:custGeom>
            <a:solidFill>
              <a:srgbClr val="C7000B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xmlns="" id="{E87BDF33-DC01-4EAC-9815-6C1492716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302" y="4042101"/>
              <a:ext cx="125623" cy="114560"/>
            </a:xfrm>
            <a:custGeom>
              <a:avLst/>
              <a:gdLst>
                <a:gd name="T0" fmla="*/ 26 w 157"/>
                <a:gd name="T1" fmla="*/ 112 h 141"/>
                <a:gd name="T2" fmla="*/ 35 w 157"/>
                <a:gd name="T3" fmla="*/ 114 h 141"/>
                <a:gd name="T4" fmla="*/ 53 w 157"/>
                <a:gd name="T5" fmla="*/ 118 h 141"/>
                <a:gd name="T6" fmla="*/ 71 w 157"/>
                <a:gd name="T7" fmla="*/ 124 h 141"/>
                <a:gd name="T8" fmla="*/ 79 w 157"/>
                <a:gd name="T9" fmla="*/ 126 h 141"/>
                <a:gd name="T10" fmla="*/ 88 w 157"/>
                <a:gd name="T11" fmla="*/ 130 h 141"/>
                <a:gd name="T12" fmla="*/ 105 w 157"/>
                <a:gd name="T13" fmla="*/ 136 h 141"/>
                <a:gd name="T14" fmla="*/ 117 w 157"/>
                <a:gd name="T15" fmla="*/ 141 h 141"/>
                <a:gd name="T16" fmla="*/ 157 w 157"/>
                <a:gd name="T17" fmla="*/ 23 h 141"/>
                <a:gd name="T18" fmla="*/ 144 w 157"/>
                <a:gd name="T19" fmla="*/ 19 h 141"/>
                <a:gd name="T20" fmla="*/ 122 w 157"/>
                <a:gd name="T21" fmla="*/ 14 h 141"/>
                <a:gd name="T22" fmla="*/ 110 w 157"/>
                <a:gd name="T23" fmla="*/ 11 h 141"/>
                <a:gd name="T24" fmla="*/ 99 w 157"/>
                <a:gd name="T25" fmla="*/ 9 h 141"/>
                <a:gd name="T26" fmla="*/ 76 w 157"/>
                <a:gd name="T27" fmla="*/ 5 h 141"/>
                <a:gd name="T28" fmla="*/ 52 w 157"/>
                <a:gd name="T29" fmla="*/ 2 h 141"/>
                <a:gd name="T30" fmla="*/ 41 w 157"/>
                <a:gd name="T31" fmla="*/ 1 h 141"/>
                <a:gd name="T32" fmla="*/ 29 w 157"/>
                <a:gd name="T33" fmla="*/ 1 h 141"/>
                <a:gd name="T34" fmla="*/ 7 w 157"/>
                <a:gd name="T35" fmla="*/ 0 h 141"/>
                <a:gd name="T36" fmla="*/ 0 w 157"/>
                <a:gd name="T37" fmla="*/ 107 h 141"/>
                <a:gd name="T38" fmla="*/ 17 w 157"/>
                <a:gd name="T39" fmla="*/ 110 h 141"/>
                <a:gd name="T40" fmla="*/ 26 w 157"/>
                <a:gd name="T41" fmla="*/ 1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7" h="141">
                  <a:moveTo>
                    <a:pt x="26" y="112"/>
                  </a:moveTo>
                  <a:cubicBezTo>
                    <a:pt x="35" y="114"/>
                    <a:pt x="35" y="114"/>
                    <a:pt x="35" y="114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4" y="124"/>
                    <a:pt x="77" y="125"/>
                    <a:pt x="79" y="126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94" y="132"/>
                    <a:pt x="99" y="134"/>
                    <a:pt x="105" y="136"/>
                  </a:cubicBezTo>
                  <a:cubicBezTo>
                    <a:pt x="109" y="138"/>
                    <a:pt x="113" y="140"/>
                    <a:pt x="117" y="141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3" y="22"/>
                    <a:pt x="149" y="21"/>
                    <a:pt x="144" y="19"/>
                  </a:cubicBezTo>
                  <a:cubicBezTo>
                    <a:pt x="137" y="17"/>
                    <a:pt x="129" y="16"/>
                    <a:pt x="122" y="14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6" y="10"/>
                    <a:pt x="102" y="10"/>
                    <a:pt x="99" y="9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68" y="4"/>
                    <a:pt x="60" y="3"/>
                    <a:pt x="52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7" y="110"/>
                    <a:pt x="17" y="110"/>
                    <a:pt x="17" y="110"/>
                  </a:cubicBezTo>
                  <a:lnTo>
                    <a:pt x="26" y="112"/>
                  </a:lnTo>
                  <a:close/>
                </a:path>
              </a:pathLst>
            </a:custGeom>
            <a:solidFill>
              <a:srgbClr val="C7000B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xmlns="" id="{2BE91159-4D72-46F2-ABA5-980B009C4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461" y="4042101"/>
              <a:ext cx="118865" cy="89147"/>
            </a:xfrm>
            <a:custGeom>
              <a:avLst/>
              <a:gdLst>
                <a:gd name="T0" fmla="*/ 134 w 149"/>
                <a:gd name="T1" fmla="*/ 105 h 110"/>
                <a:gd name="T2" fmla="*/ 142 w 149"/>
                <a:gd name="T3" fmla="*/ 106 h 110"/>
                <a:gd name="T4" fmla="*/ 149 w 149"/>
                <a:gd name="T5" fmla="*/ 0 h 110"/>
                <a:gd name="T6" fmla="*/ 137 w 149"/>
                <a:gd name="T7" fmla="*/ 0 h 110"/>
                <a:gd name="T8" fmla="*/ 125 w 149"/>
                <a:gd name="T9" fmla="*/ 1 h 110"/>
                <a:gd name="T10" fmla="*/ 114 w 149"/>
                <a:gd name="T11" fmla="*/ 1 h 110"/>
                <a:gd name="T12" fmla="*/ 91 w 149"/>
                <a:gd name="T13" fmla="*/ 4 h 110"/>
                <a:gd name="T14" fmla="*/ 68 w 149"/>
                <a:gd name="T15" fmla="*/ 7 h 110"/>
                <a:gd name="T16" fmla="*/ 23 w 149"/>
                <a:gd name="T17" fmla="*/ 16 h 110"/>
                <a:gd name="T18" fmla="*/ 0 w 149"/>
                <a:gd name="T19" fmla="*/ 23 h 110"/>
                <a:gd name="T20" fmla="*/ 19 w 149"/>
                <a:gd name="T21" fmla="*/ 110 h 110"/>
                <a:gd name="T22" fmla="*/ 41 w 149"/>
                <a:gd name="T23" fmla="*/ 107 h 110"/>
                <a:gd name="T24" fmla="*/ 78 w 149"/>
                <a:gd name="T25" fmla="*/ 104 h 110"/>
                <a:gd name="T26" fmla="*/ 97 w 149"/>
                <a:gd name="T27" fmla="*/ 103 h 110"/>
                <a:gd name="T28" fmla="*/ 116 w 149"/>
                <a:gd name="T29" fmla="*/ 104 h 110"/>
                <a:gd name="T30" fmla="*/ 125 w 149"/>
                <a:gd name="T31" fmla="*/ 104 h 110"/>
                <a:gd name="T32" fmla="*/ 134 w 149"/>
                <a:gd name="T33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110">
                  <a:moveTo>
                    <a:pt x="134" y="105"/>
                  </a:moveTo>
                  <a:cubicBezTo>
                    <a:pt x="142" y="106"/>
                    <a:pt x="142" y="106"/>
                    <a:pt x="142" y="106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06" y="2"/>
                    <a:pt x="98" y="2"/>
                    <a:pt x="91" y="4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3" y="10"/>
                    <a:pt x="38" y="12"/>
                    <a:pt x="23" y="16"/>
                  </a:cubicBezTo>
                  <a:cubicBezTo>
                    <a:pt x="15" y="18"/>
                    <a:pt x="8" y="20"/>
                    <a:pt x="0" y="23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26" y="109"/>
                    <a:pt x="33" y="108"/>
                    <a:pt x="41" y="107"/>
                  </a:cubicBezTo>
                  <a:cubicBezTo>
                    <a:pt x="53" y="105"/>
                    <a:pt x="66" y="104"/>
                    <a:pt x="78" y="104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103" y="103"/>
                    <a:pt x="110" y="104"/>
                    <a:pt x="116" y="104"/>
                  </a:cubicBezTo>
                  <a:cubicBezTo>
                    <a:pt x="125" y="104"/>
                    <a:pt x="125" y="104"/>
                    <a:pt x="125" y="104"/>
                  </a:cubicBezTo>
                  <a:lnTo>
                    <a:pt x="134" y="105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xmlns="" id="{FAE7FD7E-0625-4C90-898F-23B09EA2D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941" y="4123987"/>
              <a:ext cx="170148" cy="178698"/>
            </a:xfrm>
            <a:custGeom>
              <a:avLst/>
              <a:gdLst>
                <a:gd name="T0" fmla="*/ 109 w 213"/>
                <a:gd name="T1" fmla="*/ 143 h 220"/>
                <a:gd name="T2" fmla="*/ 115 w 213"/>
                <a:gd name="T3" fmla="*/ 138 h 220"/>
                <a:gd name="T4" fmla="*/ 213 w 213"/>
                <a:gd name="T5" fmla="*/ 124 h 220"/>
                <a:gd name="T6" fmla="*/ 202 w 213"/>
                <a:gd name="T7" fmla="*/ 111 h 220"/>
                <a:gd name="T8" fmla="*/ 195 w 213"/>
                <a:gd name="T9" fmla="*/ 102 h 220"/>
                <a:gd name="T10" fmla="*/ 186 w 213"/>
                <a:gd name="T11" fmla="*/ 93 h 220"/>
                <a:gd name="T12" fmla="*/ 170 w 213"/>
                <a:gd name="T13" fmla="*/ 76 h 220"/>
                <a:gd name="T14" fmla="*/ 153 w 213"/>
                <a:gd name="T15" fmla="*/ 59 h 220"/>
                <a:gd name="T16" fmla="*/ 145 w 213"/>
                <a:gd name="T17" fmla="*/ 51 h 220"/>
                <a:gd name="T18" fmla="*/ 136 w 213"/>
                <a:gd name="T19" fmla="*/ 43 h 220"/>
                <a:gd name="T20" fmla="*/ 118 w 213"/>
                <a:gd name="T21" fmla="*/ 27 h 220"/>
                <a:gd name="T22" fmla="*/ 81 w 213"/>
                <a:gd name="T23" fmla="*/ 0 h 220"/>
                <a:gd name="T24" fmla="*/ 0 w 213"/>
                <a:gd name="T25" fmla="*/ 120 h 220"/>
                <a:gd name="T26" fmla="*/ 18 w 213"/>
                <a:gd name="T27" fmla="*/ 137 h 220"/>
                <a:gd name="T28" fmla="*/ 30 w 213"/>
                <a:gd name="T29" fmla="*/ 151 h 220"/>
                <a:gd name="T30" fmla="*/ 36 w 213"/>
                <a:gd name="T31" fmla="*/ 157 h 220"/>
                <a:gd name="T32" fmla="*/ 41 w 213"/>
                <a:gd name="T33" fmla="*/ 164 h 220"/>
                <a:gd name="T34" fmla="*/ 52 w 213"/>
                <a:gd name="T35" fmla="*/ 178 h 220"/>
                <a:gd name="T36" fmla="*/ 63 w 213"/>
                <a:gd name="T37" fmla="*/ 193 h 220"/>
                <a:gd name="T38" fmla="*/ 68 w 213"/>
                <a:gd name="T39" fmla="*/ 200 h 220"/>
                <a:gd name="T40" fmla="*/ 73 w 213"/>
                <a:gd name="T41" fmla="*/ 208 h 220"/>
                <a:gd name="T42" fmla="*/ 81 w 213"/>
                <a:gd name="T43" fmla="*/ 220 h 220"/>
                <a:gd name="T44" fmla="*/ 109 w 213"/>
                <a:gd name="T45" fmla="*/ 14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" h="220">
                  <a:moveTo>
                    <a:pt x="109" y="143"/>
                  </a:moveTo>
                  <a:cubicBezTo>
                    <a:pt x="115" y="138"/>
                    <a:pt x="115" y="138"/>
                    <a:pt x="115" y="138"/>
                  </a:cubicBezTo>
                  <a:cubicBezTo>
                    <a:pt x="141" y="118"/>
                    <a:pt x="187" y="121"/>
                    <a:pt x="213" y="124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0" y="56"/>
                    <a:pt x="148" y="53"/>
                    <a:pt x="145" y="51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0" y="38"/>
                    <a:pt x="124" y="32"/>
                    <a:pt x="118" y="27"/>
                  </a:cubicBezTo>
                  <a:cubicBezTo>
                    <a:pt x="106" y="18"/>
                    <a:pt x="94" y="8"/>
                    <a:pt x="81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" y="126"/>
                    <a:pt x="12" y="132"/>
                    <a:pt x="18" y="137"/>
                  </a:cubicBezTo>
                  <a:cubicBezTo>
                    <a:pt x="22" y="142"/>
                    <a:pt x="26" y="146"/>
                    <a:pt x="30" y="151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8" y="160"/>
                    <a:pt x="39" y="162"/>
                    <a:pt x="41" y="164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8" y="200"/>
                    <a:pt x="68" y="200"/>
                    <a:pt x="68" y="200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81" y="220"/>
                    <a:pt x="81" y="220"/>
                    <a:pt x="81" y="220"/>
                  </a:cubicBezTo>
                  <a:cubicBezTo>
                    <a:pt x="75" y="192"/>
                    <a:pt x="85" y="162"/>
                    <a:pt x="109" y="143"/>
                  </a:cubicBezTo>
                  <a:close/>
                </a:path>
              </a:pathLst>
            </a:custGeom>
            <a:solidFill>
              <a:srgbClr val="C7000B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xmlns="" id="{96B6E8C1-7E1D-4674-8F0C-04EB1DA35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1278" y="4237742"/>
              <a:ext cx="409865" cy="369094"/>
            </a:xfrm>
            <a:custGeom>
              <a:avLst/>
              <a:gdLst>
                <a:gd name="T0" fmla="*/ 507 w 513"/>
                <a:gd name="T1" fmla="*/ 81 h 455"/>
                <a:gd name="T2" fmla="*/ 460 w 513"/>
                <a:gd name="T3" fmla="*/ 118 h 455"/>
                <a:gd name="T4" fmla="*/ 443 w 513"/>
                <a:gd name="T5" fmla="*/ 120 h 455"/>
                <a:gd name="T6" fmla="*/ 404 w 513"/>
                <a:gd name="T7" fmla="*/ 106 h 455"/>
                <a:gd name="T8" fmla="*/ 400 w 513"/>
                <a:gd name="T9" fmla="*/ 64 h 455"/>
                <a:gd name="T10" fmla="*/ 406 w 513"/>
                <a:gd name="T11" fmla="*/ 49 h 455"/>
                <a:gd name="T12" fmla="*/ 453 w 513"/>
                <a:gd name="T13" fmla="*/ 12 h 455"/>
                <a:gd name="T14" fmla="*/ 451 w 513"/>
                <a:gd name="T15" fmla="*/ 6 h 455"/>
                <a:gd name="T16" fmla="*/ 448 w 513"/>
                <a:gd name="T17" fmla="*/ 6 h 455"/>
                <a:gd name="T18" fmla="*/ 359 w 513"/>
                <a:gd name="T19" fmla="*/ 18 h 455"/>
                <a:gd name="T20" fmla="*/ 354 w 513"/>
                <a:gd name="T21" fmla="*/ 22 h 455"/>
                <a:gd name="T22" fmla="*/ 329 w 513"/>
                <a:gd name="T23" fmla="*/ 93 h 455"/>
                <a:gd name="T24" fmla="*/ 336 w 513"/>
                <a:gd name="T25" fmla="*/ 113 h 455"/>
                <a:gd name="T26" fmla="*/ 25 w 513"/>
                <a:gd name="T27" fmla="*/ 370 h 455"/>
                <a:gd name="T28" fmla="*/ 18 w 513"/>
                <a:gd name="T29" fmla="*/ 432 h 455"/>
                <a:gd name="T30" fmla="*/ 80 w 513"/>
                <a:gd name="T31" fmla="*/ 439 h 455"/>
                <a:gd name="T32" fmla="*/ 382 w 513"/>
                <a:gd name="T33" fmla="*/ 171 h 455"/>
                <a:gd name="T34" fmla="*/ 475 w 513"/>
                <a:gd name="T35" fmla="*/ 174 h 455"/>
                <a:gd name="T36" fmla="*/ 480 w 513"/>
                <a:gd name="T37" fmla="*/ 170 h 455"/>
                <a:gd name="T38" fmla="*/ 512 w 513"/>
                <a:gd name="T39" fmla="*/ 84 h 455"/>
                <a:gd name="T40" fmla="*/ 507 w 513"/>
                <a:gd name="T41" fmla="*/ 81 h 455"/>
                <a:gd name="T42" fmla="*/ 85 w 513"/>
                <a:gd name="T43" fmla="*/ 402 h 455"/>
                <a:gd name="T44" fmla="*/ 57 w 513"/>
                <a:gd name="T45" fmla="*/ 424 h 455"/>
                <a:gd name="T46" fmla="*/ 35 w 513"/>
                <a:gd name="T47" fmla="*/ 396 h 455"/>
                <a:gd name="T48" fmla="*/ 63 w 513"/>
                <a:gd name="T49" fmla="*/ 374 h 455"/>
                <a:gd name="T50" fmla="*/ 85 w 513"/>
                <a:gd name="T51" fmla="*/ 40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3" h="455">
                  <a:moveTo>
                    <a:pt x="507" y="81"/>
                  </a:moveTo>
                  <a:cubicBezTo>
                    <a:pt x="507" y="81"/>
                    <a:pt x="464" y="115"/>
                    <a:pt x="460" y="118"/>
                  </a:cubicBezTo>
                  <a:cubicBezTo>
                    <a:pt x="456" y="122"/>
                    <a:pt x="443" y="120"/>
                    <a:pt x="443" y="120"/>
                  </a:cubicBezTo>
                  <a:cubicBezTo>
                    <a:pt x="443" y="120"/>
                    <a:pt x="408" y="112"/>
                    <a:pt x="404" y="106"/>
                  </a:cubicBezTo>
                  <a:cubicBezTo>
                    <a:pt x="400" y="101"/>
                    <a:pt x="400" y="64"/>
                    <a:pt x="400" y="64"/>
                  </a:cubicBezTo>
                  <a:cubicBezTo>
                    <a:pt x="400" y="64"/>
                    <a:pt x="400" y="54"/>
                    <a:pt x="406" y="49"/>
                  </a:cubicBezTo>
                  <a:cubicBezTo>
                    <a:pt x="412" y="45"/>
                    <a:pt x="453" y="12"/>
                    <a:pt x="453" y="12"/>
                  </a:cubicBezTo>
                  <a:cubicBezTo>
                    <a:pt x="453" y="12"/>
                    <a:pt x="458" y="7"/>
                    <a:pt x="451" y="6"/>
                  </a:cubicBezTo>
                  <a:cubicBezTo>
                    <a:pt x="450" y="6"/>
                    <a:pt x="449" y="6"/>
                    <a:pt x="448" y="6"/>
                  </a:cubicBezTo>
                  <a:cubicBezTo>
                    <a:pt x="425" y="3"/>
                    <a:pt x="383" y="0"/>
                    <a:pt x="359" y="18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32" y="40"/>
                    <a:pt x="324" y="67"/>
                    <a:pt x="329" y="93"/>
                  </a:cubicBezTo>
                  <a:cubicBezTo>
                    <a:pt x="330" y="100"/>
                    <a:pt x="332" y="107"/>
                    <a:pt x="336" y="113"/>
                  </a:cubicBezTo>
                  <a:cubicBezTo>
                    <a:pt x="25" y="370"/>
                    <a:pt x="25" y="370"/>
                    <a:pt x="25" y="370"/>
                  </a:cubicBezTo>
                  <a:cubicBezTo>
                    <a:pt x="14" y="379"/>
                    <a:pt x="0" y="408"/>
                    <a:pt x="18" y="432"/>
                  </a:cubicBezTo>
                  <a:cubicBezTo>
                    <a:pt x="37" y="455"/>
                    <a:pt x="69" y="448"/>
                    <a:pt x="80" y="439"/>
                  </a:cubicBezTo>
                  <a:cubicBezTo>
                    <a:pt x="80" y="439"/>
                    <a:pt x="365" y="186"/>
                    <a:pt x="382" y="171"/>
                  </a:cubicBezTo>
                  <a:cubicBezTo>
                    <a:pt x="407" y="195"/>
                    <a:pt x="446" y="197"/>
                    <a:pt x="475" y="174"/>
                  </a:cubicBezTo>
                  <a:cubicBezTo>
                    <a:pt x="480" y="170"/>
                    <a:pt x="480" y="170"/>
                    <a:pt x="480" y="170"/>
                  </a:cubicBezTo>
                  <a:cubicBezTo>
                    <a:pt x="503" y="151"/>
                    <a:pt x="509" y="106"/>
                    <a:pt x="512" y="84"/>
                  </a:cubicBezTo>
                  <a:cubicBezTo>
                    <a:pt x="513" y="77"/>
                    <a:pt x="507" y="81"/>
                    <a:pt x="507" y="81"/>
                  </a:cubicBezTo>
                  <a:close/>
                  <a:moveTo>
                    <a:pt x="85" y="402"/>
                  </a:moveTo>
                  <a:cubicBezTo>
                    <a:pt x="83" y="416"/>
                    <a:pt x="71" y="426"/>
                    <a:pt x="57" y="424"/>
                  </a:cubicBezTo>
                  <a:cubicBezTo>
                    <a:pt x="43" y="422"/>
                    <a:pt x="33" y="410"/>
                    <a:pt x="35" y="396"/>
                  </a:cubicBezTo>
                  <a:cubicBezTo>
                    <a:pt x="36" y="382"/>
                    <a:pt x="49" y="372"/>
                    <a:pt x="63" y="374"/>
                  </a:cubicBezTo>
                  <a:cubicBezTo>
                    <a:pt x="77" y="375"/>
                    <a:pt x="87" y="388"/>
                    <a:pt x="85" y="402"/>
                  </a:cubicBezTo>
                  <a:close/>
                </a:path>
              </a:pathLst>
            </a:custGeom>
            <a:solidFill>
              <a:srgbClr val="8E9A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12692" y="1080959"/>
            <a:ext cx="1599473" cy="1605319"/>
            <a:chOff x="2884662" y="1583642"/>
            <a:chExt cx="1599473" cy="1605319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341A6691-9B6A-4D21-9C23-AC6D7744DFFA}"/>
                </a:ext>
              </a:extLst>
            </p:cNvPr>
            <p:cNvGrpSpPr/>
            <p:nvPr/>
          </p:nvGrpSpPr>
          <p:grpSpPr>
            <a:xfrm>
              <a:off x="2884662" y="1583642"/>
              <a:ext cx="1599473" cy="1605319"/>
              <a:chOff x="12547120" y="1677921"/>
              <a:chExt cx="1758808" cy="17396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xmlns="" id="{0AB66BBD-7794-4BB3-876F-D829C37DA063}"/>
                  </a:ext>
                </a:extLst>
              </p:cNvPr>
              <p:cNvGrpSpPr/>
              <p:nvPr/>
            </p:nvGrpSpPr>
            <p:grpSpPr>
              <a:xfrm>
                <a:off x="12547120" y="1677921"/>
                <a:ext cx="1758808" cy="1739675"/>
                <a:chOff x="12547120" y="1677921"/>
                <a:chExt cx="1758808" cy="17396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46" name="Freeform 32">
                  <a:extLst>
                    <a:ext uri="{FF2B5EF4-FFF2-40B4-BE49-F238E27FC236}">
                      <a16:creationId xmlns:a16="http://schemas.microsoft.com/office/drawing/2014/main" xmlns="" id="{31D659AD-E581-4B16-94F7-1C80EA5BE6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547120" y="1677921"/>
                  <a:ext cx="1758808" cy="1739675"/>
                </a:xfrm>
                <a:custGeom>
                  <a:avLst/>
                  <a:gdLst/>
                  <a:ahLst/>
                  <a:cxnLst>
                    <a:cxn ang="0">
                      <a:pos x="2464" y="4990"/>
                    </a:cxn>
                    <a:cxn ang="0">
                      <a:pos x="2306" y="5168"/>
                    </a:cxn>
                    <a:cxn ang="0">
                      <a:pos x="2182" y="5152"/>
                    </a:cxn>
                    <a:cxn ang="0">
                      <a:pos x="3050" y="5144"/>
                    </a:cxn>
                    <a:cxn ang="0">
                      <a:pos x="3220" y="5108"/>
                    </a:cxn>
                    <a:cxn ang="0">
                      <a:pos x="3284" y="4892"/>
                    </a:cxn>
                    <a:cxn ang="0">
                      <a:pos x="3482" y="5028"/>
                    </a:cxn>
                    <a:cxn ang="0">
                      <a:pos x="1680" y="4814"/>
                    </a:cxn>
                    <a:cxn ang="0">
                      <a:pos x="1532" y="4746"/>
                    </a:cxn>
                    <a:cxn ang="0">
                      <a:pos x="1336" y="4862"/>
                    </a:cxn>
                    <a:cxn ang="0">
                      <a:pos x="3888" y="4838"/>
                    </a:cxn>
                    <a:cxn ang="0">
                      <a:pos x="4034" y="4746"/>
                    </a:cxn>
                    <a:cxn ang="0">
                      <a:pos x="4040" y="4506"/>
                    </a:cxn>
                    <a:cxn ang="0">
                      <a:pos x="4130" y="4434"/>
                    </a:cxn>
                    <a:cxn ang="0">
                      <a:pos x="852" y="4514"/>
                    </a:cxn>
                    <a:cxn ang="0">
                      <a:pos x="864" y="4258"/>
                    </a:cxn>
                    <a:cxn ang="0">
                      <a:pos x="626" y="4282"/>
                    </a:cxn>
                    <a:cxn ang="0">
                      <a:pos x="546" y="4186"/>
                    </a:cxn>
                    <a:cxn ang="0">
                      <a:pos x="4664" y="4150"/>
                    </a:cxn>
                    <a:cxn ang="0">
                      <a:pos x="4764" y="4006"/>
                    </a:cxn>
                    <a:cxn ang="0">
                      <a:pos x="4664" y="3804"/>
                    </a:cxn>
                    <a:cxn ang="0">
                      <a:pos x="4902" y="3770"/>
                    </a:cxn>
                    <a:cxn ang="0">
                      <a:pos x="410" y="3596"/>
                    </a:cxn>
                    <a:cxn ang="0">
                      <a:pos x="348" y="3448"/>
                    </a:cxn>
                    <a:cxn ang="0">
                      <a:pos x="128" y="3398"/>
                    </a:cxn>
                    <a:cxn ang="0">
                      <a:pos x="5072" y="3354"/>
                    </a:cxn>
                    <a:cxn ang="0">
                      <a:pos x="5116" y="3184"/>
                    </a:cxn>
                    <a:cxn ang="0">
                      <a:pos x="4958" y="3006"/>
                    </a:cxn>
                    <a:cxn ang="0">
                      <a:pos x="4974" y="2892"/>
                    </a:cxn>
                    <a:cxn ang="0">
                      <a:pos x="8" y="2814"/>
                    </a:cxn>
                    <a:cxn ang="0">
                      <a:pos x="192" y="2636"/>
                    </a:cxn>
                    <a:cxn ang="0">
                      <a:pos x="0" y="2516"/>
                    </a:cxn>
                    <a:cxn ang="0">
                      <a:pos x="200" y="2382"/>
                    </a:cxn>
                    <a:cxn ang="0">
                      <a:pos x="5170" y="2322"/>
                    </a:cxn>
                    <a:cxn ang="0">
                      <a:pos x="5148" y="2150"/>
                    </a:cxn>
                    <a:cxn ang="0">
                      <a:pos x="4936" y="2070"/>
                    </a:cxn>
                    <a:cxn ang="0">
                      <a:pos x="272" y="1974"/>
                    </a:cxn>
                    <a:cxn ang="0">
                      <a:pos x="318" y="1820"/>
                    </a:cxn>
                    <a:cxn ang="0">
                      <a:pos x="188" y="1618"/>
                    </a:cxn>
                    <a:cxn ang="0">
                      <a:pos x="238" y="1502"/>
                    </a:cxn>
                    <a:cxn ang="0">
                      <a:pos x="4754" y="1548"/>
                    </a:cxn>
                    <a:cxn ang="0">
                      <a:pos x="4846" y="1310"/>
                    </a:cxn>
                    <a:cxn ang="0">
                      <a:pos x="4608" y="1288"/>
                    </a:cxn>
                    <a:cxn ang="0">
                      <a:pos x="4542" y="1192"/>
                    </a:cxn>
                    <a:cxn ang="0">
                      <a:pos x="702" y="1112"/>
                    </a:cxn>
                    <a:cxn ang="0">
                      <a:pos x="806" y="988"/>
                    </a:cxn>
                    <a:cxn ang="0">
                      <a:pos x="748" y="770"/>
                    </a:cxn>
                    <a:cxn ang="0">
                      <a:pos x="984" y="808"/>
                    </a:cxn>
                    <a:cxn ang="0">
                      <a:pos x="4298" y="638"/>
                    </a:cxn>
                    <a:cxn ang="0">
                      <a:pos x="4162" y="528"/>
                    </a:cxn>
                    <a:cxn ang="0">
                      <a:pos x="3952" y="614"/>
                    </a:cxn>
                    <a:cxn ang="0">
                      <a:pos x="1316" y="558"/>
                    </a:cxn>
                    <a:cxn ang="0">
                      <a:pos x="1454" y="478"/>
                    </a:cxn>
                    <a:cxn ang="0">
                      <a:pos x="1496" y="242"/>
                    </a:cxn>
                    <a:cxn ang="0">
                      <a:pos x="1610" y="192"/>
                    </a:cxn>
                    <a:cxn ang="0">
                      <a:pos x="3464" y="354"/>
                    </a:cxn>
                    <a:cxn ang="0">
                      <a:pos x="3368" y="118"/>
                    </a:cxn>
                    <a:cxn ang="0">
                      <a:pos x="3178" y="264"/>
                    </a:cxn>
                    <a:cxn ang="0">
                      <a:pos x="3064" y="238"/>
                    </a:cxn>
                    <a:cxn ang="0">
                      <a:pos x="2216" y="220"/>
                    </a:cxn>
                    <a:cxn ang="0">
                      <a:pos x="2376" y="202"/>
                    </a:cxn>
                    <a:cxn ang="0">
                      <a:pos x="2482" y="2"/>
                    </a:cxn>
                  </a:cxnLst>
                  <a:rect l="0" t="0" r="r" b="b"/>
                  <a:pathLst>
                    <a:path w="5184" h="5184">
                      <a:moveTo>
                        <a:pt x="2604" y="5184"/>
                      </a:moveTo>
                      <a:lnTo>
                        <a:pt x="2602" y="4992"/>
                      </a:lnTo>
                      <a:lnTo>
                        <a:pt x="2602" y="4992"/>
                      </a:lnTo>
                      <a:lnTo>
                        <a:pt x="2626" y="4992"/>
                      </a:lnTo>
                      <a:lnTo>
                        <a:pt x="2628" y="5184"/>
                      </a:lnTo>
                      <a:lnTo>
                        <a:pt x="2628" y="5184"/>
                      </a:lnTo>
                      <a:lnTo>
                        <a:pt x="2604" y="5184"/>
                      </a:lnTo>
                      <a:lnTo>
                        <a:pt x="2604" y="5184"/>
                      </a:lnTo>
                      <a:close/>
                      <a:moveTo>
                        <a:pt x="2478" y="5182"/>
                      </a:moveTo>
                      <a:lnTo>
                        <a:pt x="2478" y="5182"/>
                      </a:lnTo>
                      <a:lnTo>
                        <a:pt x="2454" y="5180"/>
                      </a:lnTo>
                      <a:lnTo>
                        <a:pt x="2464" y="4990"/>
                      </a:lnTo>
                      <a:lnTo>
                        <a:pt x="2464" y="4990"/>
                      </a:lnTo>
                      <a:lnTo>
                        <a:pt x="2488" y="4990"/>
                      </a:lnTo>
                      <a:lnTo>
                        <a:pt x="2478" y="5182"/>
                      </a:lnTo>
                      <a:close/>
                      <a:moveTo>
                        <a:pt x="2752" y="5180"/>
                      </a:moveTo>
                      <a:lnTo>
                        <a:pt x="2740" y="4988"/>
                      </a:lnTo>
                      <a:lnTo>
                        <a:pt x="2740" y="4988"/>
                      </a:lnTo>
                      <a:lnTo>
                        <a:pt x="2764" y="4986"/>
                      </a:lnTo>
                      <a:lnTo>
                        <a:pt x="2778" y="5178"/>
                      </a:lnTo>
                      <a:lnTo>
                        <a:pt x="2778" y="5178"/>
                      </a:lnTo>
                      <a:lnTo>
                        <a:pt x="2752" y="5180"/>
                      </a:lnTo>
                      <a:lnTo>
                        <a:pt x="2752" y="5180"/>
                      </a:lnTo>
                      <a:close/>
                      <a:moveTo>
                        <a:pt x="2330" y="5172"/>
                      </a:moveTo>
                      <a:lnTo>
                        <a:pt x="2330" y="5172"/>
                      </a:lnTo>
                      <a:lnTo>
                        <a:pt x="2306" y="5168"/>
                      </a:lnTo>
                      <a:lnTo>
                        <a:pt x="2326" y="4978"/>
                      </a:lnTo>
                      <a:lnTo>
                        <a:pt x="2326" y="4978"/>
                      </a:lnTo>
                      <a:lnTo>
                        <a:pt x="2350" y="4980"/>
                      </a:lnTo>
                      <a:lnTo>
                        <a:pt x="2330" y="5172"/>
                      </a:lnTo>
                      <a:close/>
                      <a:moveTo>
                        <a:pt x="2902" y="5166"/>
                      </a:moveTo>
                      <a:lnTo>
                        <a:pt x="2878" y="4976"/>
                      </a:lnTo>
                      <a:lnTo>
                        <a:pt x="2878" y="4976"/>
                      </a:lnTo>
                      <a:lnTo>
                        <a:pt x="2902" y="4972"/>
                      </a:lnTo>
                      <a:lnTo>
                        <a:pt x="2926" y="5164"/>
                      </a:lnTo>
                      <a:lnTo>
                        <a:pt x="2926" y="5164"/>
                      </a:lnTo>
                      <a:lnTo>
                        <a:pt x="2902" y="5166"/>
                      </a:lnTo>
                      <a:lnTo>
                        <a:pt x="2902" y="5166"/>
                      </a:lnTo>
                      <a:close/>
                      <a:moveTo>
                        <a:pt x="2182" y="5152"/>
                      </a:moveTo>
                      <a:lnTo>
                        <a:pt x="2182" y="5152"/>
                      </a:lnTo>
                      <a:lnTo>
                        <a:pt x="2158" y="5148"/>
                      </a:lnTo>
                      <a:lnTo>
                        <a:pt x="2190" y="4958"/>
                      </a:lnTo>
                      <a:lnTo>
                        <a:pt x="2190" y="4958"/>
                      </a:lnTo>
                      <a:lnTo>
                        <a:pt x="2212" y="4962"/>
                      </a:lnTo>
                      <a:lnTo>
                        <a:pt x="2182" y="5152"/>
                      </a:lnTo>
                      <a:close/>
                      <a:moveTo>
                        <a:pt x="3050" y="5144"/>
                      </a:moveTo>
                      <a:lnTo>
                        <a:pt x="3016" y="4956"/>
                      </a:lnTo>
                      <a:lnTo>
                        <a:pt x="3016" y="4956"/>
                      </a:lnTo>
                      <a:lnTo>
                        <a:pt x="3038" y="4952"/>
                      </a:lnTo>
                      <a:lnTo>
                        <a:pt x="3074" y="5140"/>
                      </a:lnTo>
                      <a:lnTo>
                        <a:pt x="3074" y="5140"/>
                      </a:lnTo>
                      <a:lnTo>
                        <a:pt x="3050" y="5144"/>
                      </a:lnTo>
                      <a:lnTo>
                        <a:pt x="3050" y="5144"/>
                      </a:lnTo>
                      <a:close/>
                      <a:moveTo>
                        <a:pt x="2034" y="5124"/>
                      </a:moveTo>
                      <a:lnTo>
                        <a:pt x="2034" y="5124"/>
                      </a:lnTo>
                      <a:lnTo>
                        <a:pt x="2010" y="5120"/>
                      </a:lnTo>
                      <a:lnTo>
                        <a:pt x="2054" y="4932"/>
                      </a:lnTo>
                      <a:lnTo>
                        <a:pt x="2054" y="4932"/>
                      </a:lnTo>
                      <a:lnTo>
                        <a:pt x="2076" y="4938"/>
                      </a:lnTo>
                      <a:lnTo>
                        <a:pt x="2034" y="5124"/>
                      </a:lnTo>
                      <a:close/>
                      <a:moveTo>
                        <a:pt x="3196" y="5114"/>
                      </a:moveTo>
                      <a:lnTo>
                        <a:pt x="3152" y="4928"/>
                      </a:lnTo>
                      <a:lnTo>
                        <a:pt x="3152" y="4928"/>
                      </a:lnTo>
                      <a:lnTo>
                        <a:pt x="3174" y="4922"/>
                      </a:lnTo>
                      <a:lnTo>
                        <a:pt x="3220" y="5108"/>
                      </a:lnTo>
                      <a:lnTo>
                        <a:pt x="3220" y="5108"/>
                      </a:lnTo>
                      <a:lnTo>
                        <a:pt x="3196" y="5114"/>
                      </a:lnTo>
                      <a:lnTo>
                        <a:pt x="3196" y="5114"/>
                      </a:lnTo>
                      <a:close/>
                      <a:moveTo>
                        <a:pt x="1890" y="5088"/>
                      </a:moveTo>
                      <a:lnTo>
                        <a:pt x="1890" y="5088"/>
                      </a:lnTo>
                      <a:lnTo>
                        <a:pt x="1866" y="5082"/>
                      </a:lnTo>
                      <a:lnTo>
                        <a:pt x="1920" y="4898"/>
                      </a:lnTo>
                      <a:lnTo>
                        <a:pt x="1920" y="4898"/>
                      </a:lnTo>
                      <a:lnTo>
                        <a:pt x="1942" y="4904"/>
                      </a:lnTo>
                      <a:lnTo>
                        <a:pt x="1890" y="5088"/>
                      </a:lnTo>
                      <a:close/>
                      <a:moveTo>
                        <a:pt x="3340" y="5074"/>
                      </a:moveTo>
                      <a:lnTo>
                        <a:pt x="3284" y="4892"/>
                      </a:lnTo>
                      <a:lnTo>
                        <a:pt x="3284" y="4892"/>
                      </a:lnTo>
                      <a:lnTo>
                        <a:pt x="3306" y="4884"/>
                      </a:lnTo>
                      <a:lnTo>
                        <a:pt x="3364" y="5068"/>
                      </a:lnTo>
                      <a:lnTo>
                        <a:pt x="3364" y="5068"/>
                      </a:lnTo>
                      <a:lnTo>
                        <a:pt x="3340" y="5074"/>
                      </a:lnTo>
                      <a:lnTo>
                        <a:pt x="3340" y="5074"/>
                      </a:lnTo>
                      <a:close/>
                      <a:moveTo>
                        <a:pt x="1748" y="5044"/>
                      </a:moveTo>
                      <a:lnTo>
                        <a:pt x="1748" y="5044"/>
                      </a:lnTo>
                      <a:lnTo>
                        <a:pt x="1724" y="5036"/>
                      </a:lnTo>
                      <a:lnTo>
                        <a:pt x="1788" y="4854"/>
                      </a:lnTo>
                      <a:lnTo>
                        <a:pt x="1788" y="4854"/>
                      </a:lnTo>
                      <a:lnTo>
                        <a:pt x="1810" y="4862"/>
                      </a:lnTo>
                      <a:lnTo>
                        <a:pt x="1748" y="5044"/>
                      </a:lnTo>
                      <a:close/>
                      <a:moveTo>
                        <a:pt x="3482" y="5028"/>
                      </a:moveTo>
                      <a:lnTo>
                        <a:pt x="3416" y="4848"/>
                      </a:lnTo>
                      <a:lnTo>
                        <a:pt x="3416" y="4848"/>
                      </a:lnTo>
                      <a:lnTo>
                        <a:pt x="3438" y="4840"/>
                      </a:lnTo>
                      <a:lnTo>
                        <a:pt x="3506" y="5020"/>
                      </a:lnTo>
                      <a:lnTo>
                        <a:pt x="3506" y="5020"/>
                      </a:lnTo>
                      <a:lnTo>
                        <a:pt x="3482" y="5028"/>
                      </a:lnTo>
                      <a:lnTo>
                        <a:pt x="3482" y="5028"/>
                      </a:lnTo>
                      <a:close/>
                      <a:moveTo>
                        <a:pt x="1606" y="4990"/>
                      </a:moveTo>
                      <a:lnTo>
                        <a:pt x="1606" y="4990"/>
                      </a:lnTo>
                      <a:lnTo>
                        <a:pt x="1584" y="4982"/>
                      </a:lnTo>
                      <a:lnTo>
                        <a:pt x="1658" y="4804"/>
                      </a:lnTo>
                      <a:lnTo>
                        <a:pt x="1658" y="4804"/>
                      </a:lnTo>
                      <a:lnTo>
                        <a:pt x="1680" y="4814"/>
                      </a:lnTo>
                      <a:lnTo>
                        <a:pt x="1606" y="4990"/>
                      </a:lnTo>
                      <a:close/>
                      <a:moveTo>
                        <a:pt x="3620" y="4972"/>
                      </a:moveTo>
                      <a:lnTo>
                        <a:pt x="3544" y="4796"/>
                      </a:lnTo>
                      <a:lnTo>
                        <a:pt x="3544" y="4796"/>
                      </a:lnTo>
                      <a:lnTo>
                        <a:pt x="3566" y="4788"/>
                      </a:lnTo>
                      <a:lnTo>
                        <a:pt x="3644" y="4962"/>
                      </a:lnTo>
                      <a:lnTo>
                        <a:pt x="3644" y="4962"/>
                      </a:lnTo>
                      <a:lnTo>
                        <a:pt x="3620" y="4972"/>
                      </a:lnTo>
                      <a:lnTo>
                        <a:pt x="3620" y="4972"/>
                      </a:lnTo>
                      <a:close/>
                      <a:moveTo>
                        <a:pt x="1470" y="4930"/>
                      </a:moveTo>
                      <a:lnTo>
                        <a:pt x="1470" y="4930"/>
                      </a:lnTo>
                      <a:lnTo>
                        <a:pt x="1448" y="4918"/>
                      </a:lnTo>
                      <a:lnTo>
                        <a:pt x="1532" y="4746"/>
                      </a:lnTo>
                      <a:lnTo>
                        <a:pt x="1532" y="4746"/>
                      </a:lnTo>
                      <a:lnTo>
                        <a:pt x="1554" y="4756"/>
                      </a:lnTo>
                      <a:lnTo>
                        <a:pt x="1470" y="4930"/>
                      </a:lnTo>
                      <a:close/>
                      <a:moveTo>
                        <a:pt x="3756" y="4910"/>
                      </a:moveTo>
                      <a:lnTo>
                        <a:pt x="3670" y="4738"/>
                      </a:lnTo>
                      <a:lnTo>
                        <a:pt x="3670" y="4738"/>
                      </a:lnTo>
                      <a:lnTo>
                        <a:pt x="3690" y="4728"/>
                      </a:lnTo>
                      <a:lnTo>
                        <a:pt x="3778" y="4898"/>
                      </a:lnTo>
                      <a:lnTo>
                        <a:pt x="3778" y="4898"/>
                      </a:lnTo>
                      <a:lnTo>
                        <a:pt x="3756" y="4910"/>
                      </a:lnTo>
                      <a:lnTo>
                        <a:pt x="3756" y="4910"/>
                      </a:lnTo>
                      <a:close/>
                      <a:moveTo>
                        <a:pt x="1336" y="4862"/>
                      </a:moveTo>
                      <a:lnTo>
                        <a:pt x="1336" y="4862"/>
                      </a:lnTo>
                      <a:lnTo>
                        <a:pt x="1316" y="4848"/>
                      </a:lnTo>
                      <a:lnTo>
                        <a:pt x="1410" y="4682"/>
                      </a:lnTo>
                      <a:lnTo>
                        <a:pt x="1410" y="4682"/>
                      </a:lnTo>
                      <a:lnTo>
                        <a:pt x="1430" y="4694"/>
                      </a:lnTo>
                      <a:lnTo>
                        <a:pt x="1336" y="4862"/>
                      </a:lnTo>
                      <a:close/>
                      <a:moveTo>
                        <a:pt x="3888" y="4838"/>
                      </a:moveTo>
                      <a:lnTo>
                        <a:pt x="3792" y="4672"/>
                      </a:lnTo>
                      <a:lnTo>
                        <a:pt x="3792" y="4672"/>
                      </a:lnTo>
                      <a:lnTo>
                        <a:pt x="3810" y="4660"/>
                      </a:lnTo>
                      <a:lnTo>
                        <a:pt x="3908" y="4826"/>
                      </a:lnTo>
                      <a:lnTo>
                        <a:pt x="3908" y="4826"/>
                      </a:lnTo>
                      <a:lnTo>
                        <a:pt x="3888" y="4838"/>
                      </a:lnTo>
                      <a:lnTo>
                        <a:pt x="3888" y="4838"/>
                      </a:lnTo>
                      <a:close/>
                      <a:moveTo>
                        <a:pt x="1208" y="4784"/>
                      </a:moveTo>
                      <a:lnTo>
                        <a:pt x="1208" y="4784"/>
                      </a:lnTo>
                      <a:lnTo>
                        <a:pt x="1188" y="4772"/>
                      </a:lnTo>
                      <a:lnTo>
                        <a:pt x="1292" y="4610"/>
                      </a:lnTo>
                      <a:lnTo>
                        <a:pt x="1292" y="4610"/>
                      </a:lnTo>
                      <a:lnTo>
                        <a:pt x="1310" y="4622"/>
                      </a:lnTo>
                      <a:lnTo>
                        <a:pt x="1208" y="4784"/>
                      </a:lnTo>
                      <a:close/>
                      <a:moveTo>
                        <a:pt x="4014" y="4760"/>
                      </a:moveTo>
                      <a:lnTo>
                        <a:pt x="3908" y="4600"/>
                      </a:lnTo>
                      <a:lnTo>
                        <a:pt x="3908" y="4600"/>
                      </a:lnTo>
                      <a:lnTo>
                        <a:pt x="3928" y="4586"/>
                      </a:lnTo>
                      <a:lnTo>
                        <a:pt x="4034" y="4746"/>
                      </a:lnTo>
                      <a:lnTo>
                        <a:pt x="4034" y="4746"/>
                      </a:lnTo>
                      <a:lnTo>
                        <a:pt x="4014" y="4760"/>
                      </a:lnTo>
                      <a:lnTo>
                        <a:pt x="4014" y="4760"/>
                      </a:lnTo>
                      <a:close/>
                      <a:moveTo>
                        <a:pt x="1084" y="4702"/>
                      </a:moveTo>
                      <a:lnTo>
                        <a:pt x="1084" y="4702"/>
                      </a:lnTo>
                      <a:lnTo>
                        <a:pt x="1064" y="4686"/>
                      </a:lnTo>
                      <a:lnTo>
                        <a:pt x="1178" y="4532"/>
                      </a:lnTo>
                      <a:lnTo>
                        <a:pt x="1178" y="4532"/>
                      </a:lnTo>
                      <a:lnTo>
                        <a:pt x="1196" y="4546"/>
                      </a:lnTo>
                      <a:lnTo>
                        <a:pt x="1084" y="4702"/>
                      </a:lnTo>
                      <a:close/>
                      <a:moveTo>
                        <a:pt x="4136" y="4674"/>
                      </a:moveTo>
                      <a:lnTo>
                        <a:pt x="4022" y="4520"/>
                      </a:lnTo>
                      <a:lnTo>
                        <a:pt x="4022" y="4520"/>
                      </a:lnTo>
                      <a:lnTo>
                        <a:pt x="4040" y="4506"/>
                      </a:lnTo>
                      <a:lnTo>
                        <a:pt x="4156" y="4660"/>
                      </a:lnTo>
                      <a:lnTo>
                        <a:pt x="4156" y="4660"/>
                      </a:lnTo>
                      <a:lnTo>
                        <a:pt x="4136" y="4674"/>
                      </a:lnTo>
                      <a:lnTo>
                        <a:pt x="4136" y="4674"/>
                      </a:lnTo>
                      <a:close/>
                      <a:moveTo>
                        <a:pt x="966" y="4610"/>
                      </a:moveTo>
                      <a:lnTo>
                        <a:pt x="966" y="4610"/>
                      </a:lnTo>
                      <a:lnTo>
                        <a:pt x="946" y="4594"/>
                      </a:lnTo>
                      <a:lnTo>
                        <a:pt x="1068" y="4446"/>
                      </a:lnTo>
                      <a:lnTo>
                        <a:pt x="1068" y="4446"/>
                      </a:lnTo>
                      <a:lnTo>
                        <a:pt x="1086" y="4462"/>
                      </a:lnTo>
                      <a:lnTo>
                        <a:pt x="966" y="4610"/>
                      </a:lnTo>
                      <a:close/>
                      <a:moveTo>
                        <a:pt x="4254" y="4582"/>
                      </a:moveTo>
                      <a:lnTo>
                        <a:pt x="4130" y="4434"/>
                      </a:lnTo>
                      <a:lnTo>
                        <a:pt x="4130" y="4434"/>
                      </a:lnTo>
                      <a:lnTo>
                        <a:pt x="4148" y="4420"/>
                      </a:lnTo>
                      <a:lnTo>
                        <a:pt x="4272" y="4566"/>
                      </a:lnTo>
                      <a:lnTo>
                        <a:pt x="4272" y="4566"/>
                      </a:lnTo>
                      <a:lnTo>
                        <a:pt x="4254" y="4582"/>
                      </a:lnTo>
                      <a:lnTo>
                        <a:pt x="4254" y="4582"/>
                      </a:lnTo>
                      <a:close/>
                      <a:moveTo>
                        <a:pt x="852" y="4514"/>
                      </a:moveTo>
                      <a:lnTo>
                        <a:pt x="852" y="4514"/>
                      </a:lnTo>
                      <a:lnTo>
                        <a:pt x="834" y="4496"/>
                      </a:lnTo>
                      <a:lnTo>
                        <a:pt x="964" y="4356"/>
                      </a:lnTo>
                      <a:lnTo>
                        <a:pt x="964" y="4356"/>
                      </a:lnTo>
                      <a:lnTo>
                        <a:pt x="980" y="4372"/>
                      </a:lnTo>
                      <a:lnTo>
                        <a:pt x="852" y="4514"/>
                      </a:lnTo>
                      <a:close/>
                      <a:moveTo>
                        <a:pt x="4366" y="4482"/>
                      </a:moveTo>
                      <a:lnTo>
                        <a:pt x="4234" y="4342"/>
                      </a:lnTo>
                      <a:lnTo>
                        <a:pt x="4234" y="4342"/>
                      </a:lnTo>
                      <a:lnTo>
                        <a:pt x="4252" y="4328"/>
                      </a:lnTo>
                      <a:lnTo>
                        <a:pt x="4384" y="4466"/>
                      </a:lnTo>
                      <a:lnTo>
                        <a:pt x="4384" y="4466"/>
                      </a:lnTo>
                      <a:lnTo>
                        <a:pt x="4366" y="4482"/>
                      </a:lnTo>
                      <a:lnTo>
                        <a:pt x="4366" y="4482"/>
                      </a:lnTo>
                      <a:close/>
                      <a:moveTo>
                        <a:pt x="744" y="4410"/>
                      </a:moveTo>
                      <a:lnTo>
                        <a:pt x="744" y="4410"/>
                      </a:lnTo>
                      <a:lnTo>
                        <a:pt x="726" y="4392"/>
                      </a:lnTo>
                      <a:lnTo>
                        <a:pt x="864" y="4258"/>
                      </a:lnTo>
                      <a:lnTo>
                        <a:pt x="864" y="4258"/>
                      </a:lnTo>
                      <a:lnTo>
                        <a:pt x="880" y="4276"/>
                      </a:lnTo>
                      <a:lnTo>
                        <a:pt x="744" y="4410"/>
                      </a:lnTo>
                      <a:close/>
                      <a:moveTo>
                        <a:pt x="4472" y="4378"/>
                      </a:moveTo>
                      <a:lnTo>
                        <a:pt x="4332" y="4246"/>
                      </a:lnTo>
                      <a:lnTo>
                        <a:pt x="4332" y="4246"/>
                      </a:lnTo>
                      <a:lnTo>
                        <a:pt x="4348" y="4228"/>
                      </a:lnTo>
                      <a:lnTo>
                        <a:pt x="4488" y="4360"/>
                      </a:lnTo>
                      <a:lnTo>
                        <a:pt x="4488" y="4360"/>
                      </a:lnTo>
                      <a:lnTo>
                        <a:pt x="4472" y="4378"/>
                      </a:lnTo>
                      <a:lnTo>
                        <a:pt x="4472" y="4378"/>
                      </a:lnTo>
                      <a:close/>
                      <a:moveTo>
                        <a:pt x="642" y="4300"/>
                      </a:moveTo>
                      <a:lnTo>
                        <a:pt x="642" y="4300"/>
                      </a:lnTo>
                      <a:lnTo>
                        <a:pt x="626" y="4282"/>
                      </a:lnTo>
                      <a:lnTo>
                        <a:pt x="772" y="4156"/>
                      </a:lnTo>
                      <a:lnTo>
                        <a:pt x="772" y="4156"/>
                      </a:lnTo>
                      <a:lnTo>
                        <a:pt x="786" y="4174"/>
                      </a:lnTo>
                      <a:lnTo>
                        <a:pt x="642" y="4300"/>
                      </a:lnTo>
                      <a:close/>
                      <a:moveTo>
                        <a:pt x="4572" y="4266"/>
                      </a:moveTo>
                      <a:lnTo>
                        <a:pt x="4424" y="4142"/>
                      </a:lnTo>
                      <a:lnTo>
                        <a:pt x="4424" y="4142"/>
                      </a:lnTo>
                      <a:lnTo>
                        <a:pt x="4440" y="4124"/>
                      </a:lnTo>
                      <a:lnTo>
                        <a:pt x="4588" y="4248"/>
                      </a:lnTo>
                      <a:lnTo>
                        <a:pt x="4588" y="4248"/>
                      </a:lnTo>
                      <a:lnTo>
                        <a:pt x="4572" y="4266"/>
                      </a:lnTo>
                      <a:lnTo>
                        <a:pt x="4572" y="4266"/>
                      </a:lnTo>
                      <a:close/>
                      <a:moveTo>
                        <a:pt x="546" y="4186"/>
                      </a:moveTo>
                      <a:lnTo>
                        <a:pt x="546" y="4186"/>
                      </a:lnTo>
                      <a:lnTo>
                        <a:pt x="532" y="4166"/>
                      </a:lnTo>
                      <a:lnTo>
                        <a:pt x="684" y="4050"/>
                      </a:lnTo>
                      <a:lnTo>
                        <a:pt x="684" y="4050"/>
                      </a:lnTo>
                      <a:lnTo>
                        <a:pt x="698" y="4068"/>
                      </a:lnTo>
                      <a:lnTo>
                        <a:pt x="546" y="4186"/>
                      </a:lnTo>
                      <a:close/>
                      <a:moveTo>
                        <a:pt x="4664" y="4150"/>
                      </a:moveTo>
                      <a:lnTo>
                        <a:pt x="4512" y="4034"/>
                      </a:lnTo>
                      <a:lnTo>
                        <a:pt x="4512" y="4034"/>
                      </a:lnTo>
                      <a:lnTo>
                        <a:pt x="4526" y="4016"/>
                      </a:lnTo>
                      <a:lnTo>
                        <a:pt x="4680" y="4130"/>
                      </a:lnTo>
                      <a:lnTo>
                        <a:pt x="4680" y="4130"/>
                      </a:lnTo>
                      <a:lnTo>
                        <a:pt x="4664" y="4150"/>
                      </a:lnTo>
                      <a:lnTo>
                        <a:pt x="4664" y="4150"/>
                      </a:lnTo>
                      <a:close/>
                      <a:moveTo>
                        <a:pt x="458" y="4066"/>
                      </a:moveTo>
                      <a:lnTo>
                        <a:pt x="458" y="4066"/>
                      </a:lnTo>
                      <a:lnTo>
                        <a:pt x="444" y="4044"/>
                      </a:lnTo>
                      <a:lnTo>
                        <a:pt x="604" y="3936"/>
                      </a:lnTo>
                      <a:lnTo>
                        <a:pt x="604" y="3936"/>
                      </a:lnTo>
                      <a:lnTo>
                        <a:pt x="616" y="3956"/>
                      </a:lnTo>
                      <a:lnTo>
                        <a:pt x="458" y="4066"/>
                      </a:lnTo>
                      <a:close/>
                      <a:moveTo>
                        <a:pt x="4752" y="4028"/>
                      </a:moveTo>
                      <a:lnTo>
                        <a:pt x="4592" y="3920"/>
                      </a:lnTo>
                      <a:lnTo>
                        <a:pt x="4592" y="3920"/>
                      </a:lnTo>
                      <a:lnTo>
                        <a:pt x="4604" y="3902"/>
                      </a:lnTo>
                      <a:lnTo>
                        <a:pt x="4764" y="4006"/>
                      </a:lnTo>
                      <a:lnTo>
                        <a:pt x="4764" y="4006"/>
                      </a:lnTo>
                      <a:lnTo>
                        <a:pt x="4752" y="4028"/>
                      </a:lnTo>
                      <a:lnTo>
                        <a:pt x="4752" y="4028"/>
                      </a:lnTo>
                      <a:close/>
                      <a:moveTo>
                        <a:pt x="376" y="3940"/>
                      </a:moveTo>
                      <a:lnTo>
                        <a:pt x="376" y="3940"/>
                      </a:lnTo>
                      <a:lnTo>
                        <a:pt x="364" y="3918"/>
                      </a:lnTo>
                      <a:lnTo>
                        <a:pt x="528" y="3820"/>
                      </a:lnTo>
                      <a:lnTo>
                        <a:pt x="528" y="3820"/>
                      </a:lnTo>
                      <a:lnTo>
                        <a:pt x="540" y="3840"/>
                      </a:lnTo>
                      <a:lnTo>
                        <a:pt x="376" y="3940"/>
                      </a:lnTo>
                      <a:close/>
                      <a:moveTo>
                        <a:pt x="4830" y="3900"/>
                      </a:moveTo>
                      <a:lnTo>
                        <a:pt x="4664" y="3804"/>
                      </a:lnTo>
                      <a:lnTo>
                        <a:pt x="4664" y="3804"/>
                      </a:lnTo>
                      <a:lnTo>
                        <a:pt x="4676" y="3784"/>
                      </a:lnTo>
                      <a:lnTo>
                        <a:pt x="4844" y="3880"/>
                      </a:lnTo>
                      <a:lnTo>
                        <a:pt x="4844" y="3880"/>
                      </a:lnTo>
                      <a:lnTo>
                        <a:pt x="4830" y="3900"/>
                      </a:lnTo>
                      <a:lnTo>
                        <a:pt x="4830" y="3900"/>
                      </a:lnTo>
                      <a:close/>
                      <a:moveTo>
                        <a:pt x="302" y="3810"/>
                      </a:moveTo>
                      <a:lnTo>
                        <a:pt x="302" y="3810"/>
                      </a:lnTo>
                      <a:lnTo>
                        <a:pt x="292" y="3788"/>
                      </a:lnTo>
                      <a:lnTo>
                        <a:pt x="462" y="3700"/>
                      </a:lnTo>
                      <a:lnTo>
                        <a:pt x="462" y="3700"/>
                      </a:lnTo>
                      <a:lnTo>
                        <a:pt x="472" y="3720"/>
                      </a:lnTo>
                      <a:lnTo>
                        <a:pt x="302" y="3810"/>
                      </a:lnTo>
                      <a:close/>
                      <a:moveTo>
                        <a:pt x="4902" y="3770"/>
                      </a:moveTo>
                      <a:lnTo>
                        <a:pt x="4732" y="3682"/>
                      </a:lnTo>
                      <a:lnTo>
                        <a:pt x="4732" y="3682"/>
                      </a:lnTo>
                      <a:lnTo>
                        <a:pt x="4742" y="3662"/>
                      </a:lnTo>
                      <a:lnTo>
                        <a:pt x="4914" y="3746"/>
                      </a:lnTo>
                      <a:lnTo>
                        <a:pt x="4914" y="3746"/>
                      </a:lnTo>
                      <a:lnTo>
                        <a:pt x="4902" y="3770"/>
                      </a:lnTo>
                      <a:lnTo>
                        <a:pt x="4902" y="3770"/>
                      </a:lnTo>
                      <a:close/>
                      <a:moveTo>
                        <a:pt x="236" y="3676"/>
                      </a:moveTo>
                      <a:lnTo>
                        <a:pt x="236" y="3676"/>
                      </a:lnTo>
                      <a:lnTo>
                        <a:pt x="226" y="3654"/>
                      </a:lnTo>
                      <a:lnTo>
                        <a:pt x="402" y="3576"/>
                      </a:lnTo>
                      <a:lnTo>
                        <a:pt x="402" y="3576"/>
                      </a:lnTo>
                      <a:lnTo>
                        <a:pt x="410" y="3596"/>
                      </a:lnTo>
                      <a:lnTo>
                        <a:pt x="236" y="3676"/>
                      </a:lnTo>
                      <a:close/>
                      <a:moveTo>
                        <a:pt x="4966" y="3634"/>
                      </a:moveTo>
                      <a:lnTo>
                        <a:pt x="4790" y="3556"/>
                      </a:lnTo>
                      <a:lnTo>
                        <a:pt x="4790" y="3556"/>
                      </a:lnTo>
                      <a:lnTo>
                        <a:pt x="4800" y="3536"/>
                      </a:lnTo>
                      <a:lnTo>
                        <a:pt x="4976" y="3610"/>
                      </a:lnTo>
                      <a:lnTo>
                        <a:pt x="4976" y="3610"/>
                      </a:lnTo>
                      <a:lnTo>
                        <a:pt x="4966" y="3634"/>
                      </a:lnTo>
                      <a:lnTo>
                        <a:pt x="4966" y="3634"/>
                      </a:lnTo>
                      <a:close/>
                      <a:moveTo>
                        <a:pt x="178" y="3540"/>
                      </a:moveTo>
                      <a:lnTo>
                        <a:pt x="178" y="3540"/>
                      </a:lnTo>
                      <a:lnTo>
                        <a:pt x="170" y="3516"/>
                      </a:lnTo>
                      <a:lnTo>
                        <a:pt x="348" y="3448"/>
                      </a:lnTo>
                      <a:lnTo>
                        <a:pt x="348" y="3448"/>
                      </a:lnTo>
                      <a:lnTo>
                        <a:pt x="356" y="3470"/>
                      </a:lnTo>
                      <a:lnTo>
                        <a:pt x="178" y="3540"/>
                      </a:lnTo>
                      <a:close/>
                      <a:moveTo>
                        <a:pt x="5022" y="3496"/>
                      </a:moveTo>
                      <a:lnTo>
                        <a:pt x="4842" y="3428"/>
                      </a:lnTo>
                      <a:lnTo>
                        <a:pt x="4842" y="3428"/>
                      </a:lnTo>
                      <a:lnTo>
                        <a:pt x="4850" y="3406"/>
                      </a:lnTo>
                      <a:lnTo>
                        <a:pt x="5032" y="3472"/>
                      </a:lnTo>
                      <a:lnTo>
                        <a:pt x="5032" y="3472"/>
                      </a:lnTo>
                      <a:lnTo>
                        <a:pt x="5022" y="3496"/>
                      </a:lnTo>
                      <a:lnTo>
                        <a:pt x="5022" y="3496"/>
                      </a:lnTo>
                      <a:close/>
                      <a:moveTo>
                        <a:pt x="128" y="3398"/>
                      </a:moveTo>
                      <a:lnTo>
                        <a:pt x="128" y="3398"/>
                      </a:lnTo>
                      <a:lnTo>
                        <a:pt x="120" y="3376"/>
                      </a:lnTo>
                      <a:lnTo>
                        <a:pt x="302" y="3318"/>
                      </a:lnTo>
                      <a:lnTo>
                        <a:pt x="302" y="3318"/>
                      </a:lnTo>
                      <a:lnTo>
                        <a:pt x="310" y="3340"/>
                      </a:lnTo>
                      <a:lnTo>
                        <a:pt x="128" y="3398"/>
                      </a:lnTo>
                      <a:close/>
                      <a:moveTo>
                        <a:pt x="5072" y="3354"/>
                      </a:moveTo>
                      <a:lnTo>
                        <a:pt x="4888" y="3296"/>
                      </a:lnTo>
                      <a:lnTo>
                        <a:pt x="4888" y="3296"/>
                      </a:lnTo>
                      <a:lnTo>
                        <a:pt x="4894" y="3274"/>
                      </a:lnTo>
                      <a:lnTo>
                        <a:pt x="5078" y="3330"/>
                      </a:lnTo>
                      <a:lnTo>
                        <a:pt x="5078" y="3330"/>
                      </a:lnTo>
                      <a:lnTo>
                        <a:pt x="5072" y="3354"/>
                      </a:lnTo>
                      <a:lnTo>
                        <a:pt x="5072" y="3354"/>
                      </a:lnTo>
                      <a:close/>
                      <a:moveTo>
                        <a:pt x="86" y="3256"/>
                      </a:moveTo>
                      <a:lnTo>
                        <a:pt x="86" y="3256"/>
                      </a:lnTo>
                      <a:lnTo>
                        <a:pt x="78" y="3232"/>
                      </a:lnTo>
                      <a:lnTo>
                        <a:pt x="264" y="3184"/>
                      </a:lnTo>
                      <a:lnTo>
                        <a:pt x="264" y="3184"/>
                      </a:lnTo>
                      <a:lnTo>
                        <a:pt x="270" y="3206"/>
                      </a:lnTo>
                      <a:lnTo>
                        <a:pt x="86" y="3256"/>
                      </a:lnTo>
                      <a:close/>
                      <a:moveTo>
                        <a:pt x="5110" y="3208"/>
                      </a:moveTo>
                      <a:lnTo>
                        <a:pt x="4924" y="3164"/>
                      </a:lnTo>
                      <a:lnTo>
                        <a:pt x="4924" y="3164"/>
                      </a:lnTo>
                      <a:lnTo>
                        <a:pt x="4930" y="3140"/>
                      </a:lnTo>
                      <a:lnTo>
                        <a:pt x="5116" y="3184"/>
                      </a:lnTo>
                      <a:lnTo>
                        <a:pt x="5116" y="3184"/>
                      </a:lnTo>
                      <a:lnTo>
                        <a:pt x="5110" y="3208"/>
                      </a:lnTo>
                      <a:lnTo>
                        <a:pt x="5110" y="3208"/>
                      </a:lnTo>
                      <a:close/>
                      <a:moveTo>
                        <a:pt x="52" y="3110"/>
                      </a:moveTo>
                      <a:lnTo>
                        <a:pt x="52" y="3110"/>
                      </a:lnTo>
                      <a:lnTo>
                        <a:pt x="46" y="3086"/>
                      </a:lnTo>
                      <a:lnTo>
                        <a:pt x="234" y="3048"/>
                      </a:lnTo>
                      <a:lnTo>
                        <a:pt x="234" y="3048"/>
                      </a:lnTo>
                      <a:lnTo>
                        <a:pt x="240" y="3072"/>
                      </a:lnTo>
                      <a:lnTo>
                        <a:pt x="52" y="3110"/>
                      </a:lnTo>
                      <a:close/>
                      <a:moveTo>
                        <a:pt x="5142" y="3062"/>
                      </a:moveTo>
                      <a:lnTo>
                        <a:pt x="4954" y="3028"/>
                      </a:lnTo>
                      <a:lnTo>
                        <a:pt x="4954" y="3028"/>
                      </a:lnTo>
                      <a:lnTo>
                        <a:pt x="4958" y="3006"/>
                      </a:lnTo>
                      <a:lnTo>
                        <a:pt x="5146" y="3038"/>
                      </a:lnTo>
                      <a:lnTo>
                        <a:pt x="5146" y="3038"/>
                      </a:lnTo>
                      <a:lnTo>
                        <a:pt x="5142" y="3062"/>
                      </a:lnTo>
                      <a:lnTo>
                        <a:pt x="5142" y="3062"/>
                      </a:lnTo>
                      <a:close/>
                      <a:moveTo>
                        <a:pt x="26" y="2962"/>
                      </a:moveTo>
                      <a:lnTo>
                        <a:pt x="26" y="2962"/>
                      </a:lnTo>
                      <a:lnTo>
                        <a:pt x="22" y="2938"/>
                      </a:lnTo>
                      <a:lnTo>
                        <a:pt x="212" y="2912"/>
                      </a:lnTo>
                      <a:lnTo>
                        <a:pt x="212" y="2912"/>
                      </a:lnTo>
                      <a:lnTo>
                        <a:pt x="216" y="2936"/>
                      </a:lnTo>
                      <a:lnTo>
                        <a:pt x="26" y="2962"/>
                      </a:lnTo>
                      <a:close/>
                      <a:moveTo>
                        <a:pt x="5164" y="2914"/>
                      </a:moveTo>
                      <a:lnTo>
                        <a:pt x="4974" y="2892"/>
                      </a:lnTo>
                      <a:lnTo>
                        <a:pt x="4974" y="2892"/>
                      </a:lnTo>
                      <a:lnTo>
                        <a:pt x="4976" y="2868"/>
                      </a:lnTo>
                      <a:lnTo>
                        <a:pt x="5168" y="2890"/>
                      </a:lnTo>
                      <a:lnTo>
                        <a:pt x="5168" y="2890"/>
                      </a:lnTo>
                      <a:lnTo>
                        <a:pt x="5164" y="2914"/>
                      </a:lnTo>
                      <a:lnTo>
                        <a:pt x="5164" y="2914"/>
                      </a:lnTo>
                      <a:close/>
                      <a:moveTo>
                        <a:pt x="8" y="2814"/>
                      </a:moveTo>
                      <a:lnTo>
                        <a:pt x="8" y="2814"/>
                      </a:lnTo>
                      <a:lnTo>
                        <a:pt x="6" y="2790"/>
                      </a:lnTo>
                      <a:lnTo>
                        <a:pt x="198" y="2774"/>
                      </a:lnTo>
                      <a:lnTo>
                        <a:pt x="198" y="2774"/>
                      </a:lnTo>
                      <a:lnTo>
                        <a:pt x="200" y="2798"/>
                      </a:lnTo>
                      <a:lnTo>
                        <a:pt x="8" y="2814"/>
                      </a:lnTo>
                      <a:close/>
                      <a:moveTo>
                        <a:pt x="5178" y="2766"/>
                      </a:moveTo>
                      <a:lnTo>
                        <a:pt x="4988" y="2754"/>
                      </a:lnTo>
                      <a:lnTo>
                        <a:pt x="4988" y="2754"/>
                      </a:lnTo>
                      <a:lnTo>
                        <a:pt x="4988" y="2730"/>
                      </a:lnTo>
                      <a:lnTo>
                        <a:pt x="5180" y="2742"/>
                      </a:lnTo>
                      <a:lnTo>
                        <a:pt x="5180" y="2742"/>
                      </a:lnTo>
                      <a:lnTo>
                        <a:pt x="5178" y="2766"/>
                      </a:lnTo>
                      <a:lnTo>
                        <a:pt x="5178" y="2766"/>
                      </a:lnTo>
                      <a:close/>
                      <a:moveTo>
                        <a:pt x="0" y="2664"/>
                      </a:moveTo>
                      <a:lnTo>
                        <a:pt x="0" y="2664"/>
                      </a:lnTo>
                      <a:lnTo>
                        <a:pt x="0" y="2640"/>
                      </a:lnTo>
                      <a:lnTo>
                        <a:pt x="192" y="2636"/>
                      </a:lnTo>
                      <a:lnTo>
                        <a:pt x="192" y="2636"/>
                      </a:lnTo>
                      <a:lnTo>
                        <a:pt x="192" y="2660"/>
                      </a:lnTo>
                      <a:lnTo>
                        <a:pt x="0" y="2664"/>
                      </a:lnTo>
                      <a:close/>
                      <a:moveTo>
                        <a:pt x="5184" y="2616"/>
                      </a:moveTo>
                      <a:lnTo>
                        <a:pt x="4992" y="2616"/>
                      </a:lnTo>
                      <a:lnTo>
                        <a:pt x="4992" y="2616"/>
                      </a:lnTo>
                      <a:lnTo>
                        <a:pt x="4992" y="2592"/>
                      </a:lnTo>
                      <a:lnTo>
                        <a:pt x="5184" y="2592"/>
                      </a:lnTo>
                      <a:lnTo>
                        <a:pt x="5184" y="2592"/>
                      </a:lnTo>
                      <a:lnTo>
                        <a:pt x="5184" y="2616"/>
                      </a:lnTo>
                      <a:lnTo>
                        <a:pt x="5184" y="2616"/>
                      </a:lnTo>
                      <a:close/>
                      <a:moveTo>
                        <a:pt x="192" y="2520"/>
                      </a:moveTo>
                      <a:lnTo>
                        <a:pt x="0" y="2516"/>
                      </a:lnTo>
                      <a:lnTo>
                        <a:pt x="0" y="2516"/>
                      </a:lnTo>
                      <a:lnTo>
                        <a:pt x="2" y="2490"/>
                      </a:lnTo>
                      <a:lnTo>
                        <a:pt x="194" y="2498"/>
                      </a:lnTo>
                      <a:lnTo>
                        <a:pt x="194" y="2498"/>
                      </a:lnTo>
                      <a:lnTo>
                        <a:pt x="192" y="2520"/>
                      </a:lnTo>
                      <a:lnTo>
                        <a:pt x="192" y="2520"/>
                      </a:lnTo>
                      <a:close/>
                      <a:moveTo>
                        <a:pt x="4990" y="2480"/>
                      </a:moveTo>
                      <a:lnTo>
                        <a:pt x="4990" y="2480"/>
                      </a:lnTo>
                      <a:lnTo>
                        <a:pt x="4988" y="2458"/>
                      </a:lnTo>
                      <a:lnTo>
                        <a:pt x="5180" y="2446"/>
                      </a:lnTo>
                      <a:lnTo>
                        <a:pt x="5180" y="2446"/>
                      </a:lnTo>
                      <a:lnTo>
                        <a:pt x="5182" y="2472"/>
                      </a:lnTo>
                      <a:lnTo>
                        <a:pt x="4990" y="2480"/>
                      </a:lnTo>
                      <a:close/>
                      <a:moveTo>
                        <a:pt x="200" y="2382"/>
                      </a:moveTo>
                      <a:lnTo>
                        <a:pt x="10" y="2366"/>
                      </a:lnTo>
                      <a:lnTo>
                        <a:pt x="10" y="2366"/>
                      </a:lnTo>
                      <a:lnTo>
                        <a:pt x="12" y="2342"/>
                      </a:lnTo>
                      <a:lnTo>
                        <a:pt x="202" y="2360"/>
                      </a:lnTo>
                      <a:lnTo>
                        <a:pt x="202" y="2360"/>
                      </a:lnTo>
                      <a:lnTo>
                        <a:pt x="200" y="2382"/>
                      </a:lnTo>
                      <a:lnTo>
                        <a:pt x="200" y="2382"/>
                      </a:lnTo>
                      <a:close/>
                      <a:moveTo>
                        <a:pt x="4980" y="2342"/>
                      </a:moveTo>
                      <a:lnTo>
                        <a:pt x="4980" y="2342"/>
                      </a:lnTo>
                      <a:lnTo>
                        <a:pt x="4978" y="2320"/>
                      </a:lnTo>
                      <a:lnTo>
                        <a:pt x="5168" y="2298"/>
                      </a:lnTo>
                      <a:lnTo>
                        <a:pt x="5168" y="2298"/>
                      </a:lnTo>
                      <a:lnTo>
                        <a:pt x="5170" y="2322"/>
                      </a:lnTo>
                      <a:lnTo>
                        <a:pt x="4980" y="2342"/>
                      </a:lnTo>
                      <a:close/>
                      <a:moveTo>
                        <a:pt x="216" y="2246"/>
                      </a:moveTo>
                      <a:lnTo>
                        <a:pt x="26" y="2218"/>
                      </a:lnTo>
                      <a:lnTo>
                        <a:pt x="26" y="2218"/>
                      </a:lnTo>
                      <a:lnTo>
                        <a:pt x="30" y="2194"/>
                      </a:lnTo>
                      <a:lnTo>
                        <a:pt x="220" y="2222"/>
                      </a:lnTo>
                      <a:lnTo>
                        <a:pt x="220" y="2222"/>
                      </a:lnTo>
                      <a:lnTo>
                        <a:pt x="216" y="2246"/>
                      </a:lnTo>
                      <a:lnTo>
                        <a:pt x="216" y="2246"/>
                      </a:lnTo>
                      <a:close/>
                      <a:moveTo>
                        <a:pt x="4962" y="2206"/>
                      </a:moveTo>
                      <a:lnTo>
                        <a:pt x="4962" y="2206"/>
                      </a:lnTo>
                      <a:lnTo>
                        <a:pt x="4958" y="2182"/>
                      </a:lnTo>
                      <a:lnTo>
                        <a:pt x="5148" y="2150"/>
                      </a:lnTo>
                      <a:lnTo>
                        <a:pt x="5148" y="2150"/>
                      </a:lnTo>
                      <a:lnTo>
                        <a:pt x="5152" y="2174"/>
                      </a:lnTo>
                      <a:lnTo>
                        <a:pt x="4962" y="2206"/>
                      </a:lnTo>
                      <a:close/>
                      <a:moveTo>
                        <a:pt x="240" y="2108"/>
                      </a:moveTo>
                      <a:lnTo>
                        <a:pt x="52" y="2070"/>
                      </a:lnTo>
                      <a:lnTo>
                        <a:pt x="52" y="2070"/>
                      </a:lnTo>
                      <a:lnTo>
                        <a:pt x="56" y="2046"/>
                      </a:lnTo>
                      <a:lnTo>
                        <a:pt x="244" y="2086"/>
                      </a:lnTo>
                      <a:lnTo>
                        <a:pt x="244" y="2086"/>
                      </a:lnTo>
                      <a:lnTo>
                        <a:pt x="240" y="2108"/>
                      </a:lnTo>
                      <a:lnTo>
                        <a:pt x="240" y="2108"/>
                      </a:lnTo>
                      <a:close/>
                      <a:moveTo>
                        <a:pt x="4936" y="2070"/>
                      </a:moveTo>
                      <a:lnTo>
                        <a:pt x="4936" y="2070"/>
                      </a:lnTo>
                      <a:lnTo>
                        <a:pt x="4930" y="2046"/>
                      </a:lnTo>
                      <a:lnTo>
                        <a:pt x="5118" y="2004"/>
                      </a:lnTo>
                      <a:lnTo>
                        <a:pt x="5118" y="2004"/>
                      </a:lnTo>
                      <a:lnTo>
                        <a:pt x="5122" y="2028"/>
                      </a:lnTo>
                      <a:lnTo>
                        <a:pt x="4936" y="2070"/>
                      </a:lnTo>
                      <a:close/>
                      <a:moveTo>
                        <a:pt x="272" y="1974"/>
                      </a:moveTo>
                      <a:lnTo>
                        <a:pt x="86" y="1924"/>
                      </a:lnTo>
                      <a:lnTo>
                        <a:pt x="86" y="1924"/>
                      </a:lnTo>
                      <a:lnTo>
                        <a:pt x="92" y="1900"/>
                      </a:lnTo>
                      <a:lnTo>
                        <a:pt x="278" y="1952"/>
                      </a:lnTo>
                      <a:lnTo>
                        <a:pt x="278" y="1952"/>
                      </a:lnTo>
                      <a:lnTo>
                        <a:pt x="272" y="1974"/>
                      </a:lnTo>
                      <a:lnTo>
                        <a:pt x="272" y="1974"/>
                      </a:lnTo>
                      <a:close/>
                      <a:moveTo>
                        <a:pt x="4902" y="1936"/>
                      </a:moveTo>
                      <a:lnTo>
                        <a:pt x="4902" y="1936"/>
                      </a:lnTo>
                      <a:lnTo>
                        <a:pt x="4896" y="1912"/>
                      </a:lnTo>
                      <a:lnTo>
                        <a:pt x="5080" y="1858"/>
                      </a:lnTo>
                      <a:lnTo>
                        <a:pt x="5080" y="1858"/>
                      </a:lnTo>
                      <a:lnTo>
                        <a:pt x="5086" y="1882"/>
                      </a:lnTo>
                      <a:lnTo>
                        <a:pt x="4902" y="1936"/>
                      </a:lnTo>
                      <a:close/>
                      <a:moveTo>
                        <a:pt x="310" y="1842"/>
                      </a:moveTo>
                      <a:lnTo>
                        <a:pt x="128" y="1782"/>
                      </a:lnTo>
                      <a:lnTo>
                        <a:pt x="128" y="1782"/>
                      </a:lnTo>
                      <a:lnTo>
                        <a:pt x="136" y="1758"/>
                      </a:lnTo>
                      <a:lnTo>
                        <a:pt x="318" y="1820"/>
                      </a:lnTo>
                      <a:lnTo>
                        <a:pt x="318" y="1820"/>
                      </a:lnTo>
                      <a:lnTo>
                        <a:pt x="310" y="1842"/>
                      </a:lnTo>
                      <a:lnTo>
                        <a:pt x="310" y="1842"/>
                      </a:lnTo>
                      <a:close/>
                      <a:moveTo>
                        <a:pt x="4860" y="1804"/>
                      </a:moveTo>
                      <a:lnTo>
                        <a:pt x="4860" y="1804"/>
                      </a:lnTo>
                      <a:lnTo>
                        <a:pt x="4852" y="1782"/>
                      </a:lnTo>
                      <a:lnTo>
                        <a:pt x="5034" y="1716"/>
                      </a:lnTo>
                      <a:lnTo>
                        <a:pt x="5034" y="1716"/>
                      </a:lnTo>
                      <a:lnTo>
                        <a:pt x="5042" y="1740"/>
                      </a:lnTo>
                      <a:lnTo>
                        <a:pt x="4860" y="1804"/>
                      </a:lnTo>
                      <a:close/>
                      <a:moveTo>
                        <a:pt x="358" y="1712"/>
                      </a:moveTo>
                      <a:lnTo>
                        <a:pt x="180" y="1640"/>
                      </a:lnTo>
                      <a:lnTo>
                        <a:pt x="180" y="1640"/>
                      </a:lnTo>
                      <a:lnTo>
                        <a:pt x="188" y="1618"/>
                      </a:lnTo>
                      <a:lnTo>
                        <a:pt x="366" y="1690"/>
                      </a:lnTo>
                      <a:lnTo>
                        <a:pt x="366" y="1690"/>
                      </a:lnTo>
                      <a:lnTo>
                        <a:pt x="358" y="1712"/>
                      </a:lnTo>
                      <a:lnTo>
                        <a:pt x="358" y="1712"/>
                      </a:lnTo>
                      <a:close/>
                      <a:moveTo>
                        <a:pt x="4810" y="1674"/>
                      </a:moveTo>
                      <a:lnTo>
                        <a:pt x="4810" y="1674"/>
                      </a:lnTo>
                      <a:lnTo>
                        <a:pt x="4802" y="1652"/>
                      </a:lnTo>
                      <a:lnTo>
                        <a:pt x="4978" y="1578"/>
                      </a:lnTo>
                      <a:lnTo>
                        <a:pt x="4978" y="1578"/>
                      </a:lnTo>
                      <a:lnTo>
                        <a:pt x="4988" y="1600"/>
                      </a:lnTo>
                      <a:lnTo>
                        <a:pt x="4810" y="1674"/>
                      </a:lnTo>
                      <a:close/>
                      <a:moveTo>
                        <a:pt x="412" y="1584"/>
                      </a:moveTo>
                      <a:lnTo>
                        <a:pt x="238" y="1502"/>
                      </a:lnTo>
                      <a:lnTo>
                        <a:pt x="238" y="1502"/>
                      </a:lnTo>
                      <a:lnTo>
                        <a:pt x="250" y="1480"/>
                      </a:lnTo>
                      <a:lnTo>
                        <a:pt x="422" y="1562"/>
                      </a:lnTo>
                      <a:lnTo>
                        <a:pt x="422" y="1562"/>
                      </a:lnTo>
                      <a:lnTo>
                        <a:pt x="412" y="1584"/>
                      </a:lnTo>
                      <a:lnTo>
                        <a:pt x="412" y="1584"/>
                      </a:lnTo>
                      <a:close/>
                      <a:moveTo>
                        <a:pt x="4754" y="1548"/>
                      </a:moveTo>
                      <a:lnTo>
                        <a:pt x="4754" y="1548"/>
                      </a:lnTo>
                      <a:lnTo>
                        <a:pt x="4744" y="1528"/>
                      </a:lnTo>
                      <a:lnTo>
                        <a:pt x="4916" y="1442"/>
                      </a:lnTo>
                      <a:lnTo>
                        <a:pt x="4916" y="1442"/>
                      </a:lnTo>
                      <a:lnTo>
                        <a:pt x="4928" y="1464"/>
                      </a:lnTo>
                      <a:lnTo>
                        <a:pt x="4754" y="1548"/>
                      </a:lnTo>
                      <a:close/>
                      <a:moveTo>
                        <a:pt x="474" y="1460"/>
                      </a:moveTo>
                      <a:lnTo>
                        <a:pt x="306" y="1368"/>
                      </a:lnTo>
                      <a:lnTo>
                        <a:pt x="306" y="1368"/>
                      </a:lnTo>
                      <a:lnTo>
                        <a:pt x="318" y="1348"/>
                      </a:lnTo>
                      <a:lnTo>
                        <a:pt x="486" y="1440"/>
                      </a:lnTo>
                      <a:lnTo>
                        <a:pt x="486" y="1440"/>
                      </a:lnTo>
                      <a:lnTo>
                        <a:pt x="474" y="1460"/>
                      </a:lnTo>
                      <a:lnTo>
                        <a:pt x="474" y="1460"/>
                      </a:lnTo>
                      <a:close/>
                      <a:moveTo>
                        <a:pt x="4690" y="1426"/>
                      </a:moveTo>
                      <a:lnTo>
                        <a:pt x="4690" y="1426"/>
                      </a:lnTo>
                      <a:lnTo>
                        <a:pt x="4680" y="1406"/>
                      </a:lnTo>
                      <a:lnTo>
                        <a:pt x="4846" y="1310"/>
                      </a:lnTo>
                      <a:lnTo>
                        <a:pt x="4846" y="1310"/>
                      </a:lnTo>
                      <a:lnTo>
                        <a:pt x="4858" y="1332"/>
                      </a:lnTo>
                      <a:lnTo>
                        <a:pt x="4690" y="1426"/>
                      </a:lnTo>
                      <a:close/>
                      <a:moveTo>
                        <a:pt x="544" y="1340"/>
                      </a:moveTo>
                      <a:lnTo>
                        <a:pt x="380" y="1240"/>
                      </a:lnTo>
                      <a:lnTo>
                        <a:pt x="380" y="1240"/>
                      </a:lnTo>
                      <a:lnTo>
                        <a:pt x="394" y="1218"/>
                      </a:lnTo>
                      <a:lnTo>
                        <a:pt x="556" y="1320"/>
                      </a:lnTo>
                      <a:lnTo>
                        <a:pt x="556" y="1320"/>
                      </a:lnTo>
                      <a:lnTo>
                        <a:pt x="544" y="1340"/>
                      </a:lnTo>
                      <a:lnTo>
                        <a:pt x="544" y="1340"/>
                      </a:lnTo>
                      <a:close/>
                      <a:moveTo>
                        <a:pt x="4620" y="1306"/>
                      </a:moveTo>
                      <a:lnTo>
                        <a:pt x="4620" y="1306"/>
                      </a:lnTo>
                      <a:lnTo>
                        <a:pt x="4608" y="1288"/>
                      </a:lnTo>
                      <a:lnTo>
                        <a:pt x="4768" y="1182"/>
                      </a:lnTo>
                      <a:lnTo>
                        <a:pt x="4768" y="1182"/>
                      </a:lnTo>
                      <a:lnTo>
                        <a:pt x="4782" y="1204"/>
                      </a:lnTo>
                      <a:lnTo>
                        <a:pt x="4620" y="1306"/>
                      </a:lnTo>
                      <a:close/>
                      <a:moveTo>
                        <a:pt x="620" y="1224"/>
                      </a:moveTo>
                      <a:lnTo>
                        <a:pt x="462" y="1114"/>
                      </a:lnTo>
                      <a:lnTo>
                        <a:pt x="462" y="1114"/>
                      </a:lnTo>
                      <a:lnTo>
                        <a:pt x="476" y="1094"/>
                      </a:lnTo>
                      <a:lnTo>
                        <a:pt x="632" y="1204"/>
                      </a:lnTo>
                      <a:lnTo>
                        <a:pt x="632" y="1204"/>
                      </a:lnTo>
                      <a:lnTo>
                        <a:pt x="620" y="1224"/>
                      </a:lnTo>
                      <a:lnTo>
                        <a:pt x="620" y="1224"/>
                      </a:lnTo>
                      <a:close/>
                      <a:moveTo>
                        <a:pt x="4542" y="1192"/>
                      </a:moveTo>
                      <a:lnTo>
                        <a:pt x="4542" y="1192"/>
                      </a:lnTo>
                      <a:lnTo>
                        <a:pt x="4528" y="1174"/>
                      </a:lnTo>
                      <a:lnTo>
                        <a:pt x="4684" y="1060"/>
                      </a:lnTo>
                      <a:lnTo>
                        <a:pt x="4684" y="1060"/>
                      </a:lnTo>
                      <a:lnTo>
                        <a:pt x="4698" y="1080"/>
                      </a:lnTo>
                      <a:lnTo>
                        <a:pt x="4542" y="1192"/>
                      </a:lnTo>
                      <a:close/>
                      <a:moveTo>
                        <a:pt x="702" y="1112"/>
                      </a:moveTo>
                      <a:lnTo>
                        <a:pt x="550" y="994"/>
                      </a:lnTo>
                      <a:lnTo>
                        <a:pt x="550" y="994"/>
                      </a:lnTo>
                      <a:lnTo>
                        <a:pt x="566" y="974"/>
                      </a:lnTo>
                      <a:lnTo>
                        <a:pt x="716" y="1094"/>
                      </a:lnTo>
                      <a:lnTo>
                        <a:pt x="716" y="1094"/>
                      </a:lnTo>
                      <a:lnTo>
                        <a:pt x="702" y="1112"/>
                      </a:lnTo>
                      <a:lnTo>
                        <a:pt x="702" y="1112"/>
                      </a:lnTo>
                      <a:close/>
                      <a:moveTo>
                        <a:pt x="4458" y="1082"/>
                      </a:moveTo>
                      <a:lnTo>
                        <a:pt x="4458" y="1082"/>
                      </a:lnTo>
                      <a:lnTo>
                        <a:pt x="4444" y="1064"/>
                      </a:lnTo>
                      <a:lnTo>
                        <a:pt x="4592" y="942"/>
                      </a:lnTo>
                      <a:lnTo>
                        <a:pt x="4592" y="942"/>
                      </a:lnTo>
                      <a:lnTo>
                        <a:pt x="4608" y="962"/>
                      </a:lnTo>
                      <a:lnTo>
                        <a:pt x="4458" y="1082"/>
                      </a:lnTo>
                      <a:close/>
                      <a:moveTo>
                        <a:pt x="790" y="1006"/>
                      </a:moveTo>
                      <a:lnTo>
                        <a:pt x="646" y="878"/>
                      </a:lnTo>
                      <a:lnTo>
                        <a:pt x="646" y="878"/>
                      </a:lnTo>
                      <a:lnTo>
                        <a:pt x="662" y="860"/>
                      </a:lnTo>
                      <a:lnTo>
                        <a:pt x="806" y="988"/>
                      </a:lnTo>
                      <a:lnTo>
                        <a:pt x="806" y="988"/>
                      </a:lnTo>
                      <a:lnTo>
                        <a:pt x="790" y="1006"/>
                      </a:lnTo>
                      <a:lnTo>
                        <a:pt x="790" y="1006"/>
                      </a:lnTo>
                      <a:close/>
                      <a:moveTo>
                        <a:pt x="4368" y="978"/>
                      </a:moveTo>
                      <a:lnTo>
                        <a:pt x="4368" y="978"/>
                      </a:lnTo>
                      <a:lnTo>
                        <a:pt x="4352" y="960"/>
                      </a:lnTo>
                      <a:lnTo>
                        <a:pt x="4494" y="830"/>
                      </a:lnTo>
                      <a:lnTo>
                        <a:pt x="4494" y="830"/>
                      </a:lnTo>
                      <a:lnTo>
                        <a:pt x="4510" y="848"/>
                      </a:lnTo>
                      <a:lnTo>
                        <a:pt x="4368" y="978"/>
                      </a:lnTo>
                      <a:close/>
                      <a:moveTo>
                        <a:pt x="884" y="904"/>
                      </a:moveTo>
                      <a:lnTo>
                        <a:pt x="748" y="770"/>
                      </a:lnTo>
                      <a:lnTo>
                        <a:pt x="748" y="770"/>
                      </a:lnTo>
                      <a:lnTo>
                        <a:pt x="766" y="752"/>
                      </a:lnTo>
                      <a:lnTo>
                        <a:pt x="902" y="888"/>
                      </a:lnTo>
                      <a:lnTo>
                        <a:pt x="902" y="888"/>
                      </a:lnTo>
                      <a:lnTo>
                        <a:pt x="884" y="904"/>
                      </a:lnTo>
                      <a:lnTo>
                        <a:pt x="884" y="904"/>
                      </a:lnTo>
                      <a:close/>
                      <a:moveTo>
                        <a:pt x="4272" y="878"/>
                      </a:moveTo>
                      <a:lnTo>
                        <a:pt x="4272" y="878"/>
                      </a:lnTo>
                      <a:lnTo>
                        <a:pt x="4256" y="862"/>
                      </a:lnTo>
                      <a:lnTo>
                        <a:pt x="4388" y="722"/>
                      </a:lnTo>
                      <a:lnTo>
                        <a:pt x="4388" y="722"/>
                      </a:lnTo>
                      <a:lnTo>
                        <a:pt x="4406" y="740"/>
                      </a:lnTo>
                      <a:lnTo>
                        <a:pt x="4272" y="878"/>
                      </a:lnTo>
                      <a:close/>
                      <a:moveTo>
                        <a:pt x="984" y="808"/>
                      </a:moveTo>
                      <a:lnTo>
                        <a:pt x="856" y="666"/>
                      </a:lnTo>
                      <a:lnTo>
                        <a:pt x="856" y="666"/>
                      </a:lnTo>
                      <a:lnTo>
                        <a:pt x="874" y="650"/>
                      </a:lnTo>
                      <a:lnTo>
                        <a:pt x="1002" y="794"/>
                      </a:lnTo>
                      <a:lnTo>
                        <a:pt x="1002" y="794"/>
                      </a:lnTo>
                      <a:lnTo>
                        <a:pt x="984" y="808"/>
                      </a:lnTo>
                      <a:lnTo>
                        <a:pt x="984" y="808"/>
                      </a:lnTo>
                      <a:close/>
                      <a:moveTo>
                        <a:pt x="4170" y="784"/>
                      </a:moveTo>
                      <a:lnTo>
                        <a:pt x="4170" y="784"/>
                      </a:lnTo>
                      <a:lnTo>
                        <a:pt x="4154" y="768"/>
                      </a:lnTo>
                      <a:lnTo>
                        <a:pt x="4278" y="622"/>
                      </a:lnTo>
                      <a:lnTo>
                        <a:pt x="4278" y="622"/>
                      </a:lnTo>
                      <a:lnTo>
                        <a:pt x="4298" y="638"/>
                      </a:lnTo>
                      <a:lnTo>
                        <a:pt x="4170" y="784"/>
                      </a:lnTo>
                      <a:close/>
                      <a:moveTo>
                        <a:pt x="1090" y="720"/>
                      </a:moveTo>
                      <a:lnTo>
                        <a:pt x="970" y="570"/>
                      </a:lnTo>
                      <a:lnTo>
                        <a:pt x="970" y="570"/>
                      </a:lnTo>
                      <a:lnTo>
                        <a:pt x="990" y="554"/>
                      </a:lnTo>
                      <a:lnTo>
                        <a:pt x="1108" y="704"/>
                      </a:lnTo>
                      <a:lnTo>
                        <a:pt x="1108" y="704"/>
                      </a:lnTo>
                      <a:lnTo>
                        <a:pt x="1090" y="720"/>
                      </a:lnTo>
                      <a:lnTo>
                        <a:pt x="1090" y="720"/>
                      </a:lnTo>
                      <a:close/>
                      <a:moveTo>
                        <a:pt x="4064" y="696"/>
                      </a:moveTo>
                      <a:lnTo>
                        <a:pt x="4064" y="696"/>
                      </a:lnTo>
                      <a:lnTo>
                        <a:pt x="4046" y="682"/>
                      </a:lnTo>
                      <a:lnTo>
                        <a:pt x="4162" y="528"/>
                      </a:lnTo>
                      <a:lnTo>
                        <a:pt x="4162" y="528"/>
                      </a:lnTo>
                      <a:lnTo>
                        <a:pt x="4182" y="544"/>
                      </a:lnTo>
                      <a:lnTo>
                        <a:pt x="4064" y="696"/>
                      </a:lnTo>
                      <a:close/>
                      <a:moveTo>
                        <a:pt x="1200" y="636"/>
                      </a:moveTo>
                      <a:lnTo>
                        <a:pt x="1090" y="480"/>
                      </a:lnTo>
                      <a:lnTo>
                        <a:pt x="1090" y="480"/>
                      </a:lnTo>
                      <a:lnTo>
                        <a:pt x="1110" y="464"/>
                      </a:lnTo>
                      <a:lnTo>
                        <a:pt x="1220" y="622"/>
                      </a:lnTo>
                      <a:lnTo>
                        <a:pt x="1220" y="622"/>
                      </a:lnTo>
                      <a:lnTo>
                        <a:pt x="1200" y="636"/>
                      </a:lnTo>
                      <a:lnTo>
                        <a:pt x="1200" y="636"/>
                      </a:lnTo>
                      <a:close/>
                      <a:moveTo>
                        <a:pt x="3952" y="614"/>
                      </a:moveTo>
                      <a:lnTo>
                        <a:pt x="3952" y="614"/>
                      </a:lnTo>
                      <a:lnTo>
                        <a:pt x="3932" y="600"/>
                      </a:lnTo>
                      <a:lnTo>
                        <a:pt x="4040" y="442"/>
                      </a:lnTo>
                      <a:lnTo>
                        <a:pt x="4040" y="442"/>
                      </a:lnTo>
                      <a:lnTo>
                        <a:pt x="4060" y="456"/>
                      </a:lnTo>
                      <a:lnTo>
                        <a:pt x="3952" y="614"/>
                      </a:lnTo>
                      <a:close/>
                      <a:moveTo>
                        <a:pt x="1316" y="558"/>
                      </a:moveTo>
                      <a:lnTo>
                        <a:pt x="1214" y="396"/>
                      </a:lnTo>
                      <a:lnTo>
                        <a:pt x="1214" y="396"/>
                      </a:lnTo>
                      <a:lnTo>
                        <a:pt x="1234" y="382"/>
                      </a:lnTo>
                      <a:lnTo>
                        <a:pt x="1334" y="546"/>
                      </a:lnTo>
                      <a:lnTo>
                        <a:pt x="1334" y="546"/>
                      </a:lnTo>
                      <a:lnTo>
                        <a:pt x="1316" y="558"/>
                      </a:lnTo>
                      <a:lnTo>
                        <a:pt x="1316" y="558"/>
                      </a:lnTo>
                      <a:close/>
                      <a:moveTo>
                        <a:pt x="3836" y="538"/>
                      </a:moveTo>
                      <a:lnTo>
                        <a:pt x="3836" y="538"/>
                      </a:lnTo>
                      <a:lnTo>
                        <a:pt x="3816" y="526"/>
                      </a:lnTo>
                      <a:lnTo>
                        <a:pt x="3914" y="362"/>
                      </a:lnTo>
                      <a:lnTo>
                        <a:pt x="3914" y="362"/>
                      </a:lnTo>
                      <a:lnTo>
                        <a:pt x="3936" y="374"/>
                      </a:lnTo>
                      <a:lnTo>
                        <a:pt x="3836" y="538"/>
                      </a:lnTo>
                      <a:close/>
                      <a:moveTo>
                        <a:pt x="1434" y="488"/>
                      </a:moveTo>
                      <a:lnTo>
                        <a:pt x="1342" y="320"/>
                      </a:lnTo>
                      <a:lnTo>
                        <a:pt x="1342" y="320"/>
                      </a:lnTo>
                      <a:lnTo>
                        <a:pt x="1364" y="308"/>
                      </a:lnTo>
                      <a:lnTo>
                        <a:pt x="1454" y="478"/>
                      </a:lnTo>
                      <a:lnTo>
                        <a:pt x="1454" y="478"/>
                      </a:lnTo>
                      <a:lnTo>
                        <a:pt x="1434" y="488"/>
                      </a:lnTo>
                      <a:lnTo>
                        <a:pt x="1434" y="488"/>
                      </a:lnTo>
                      <a:close/>
                      <a:moveTo>
                        <a:pt x="3716" y="470"/>
                      </a:moveTo>
                      <a:lnTo>
                        <a:pt x="3716" y="470"/>
                      </a:lnTo>
                      <a:lnTo>
                        <a:pt x="3694" y="460"/>
                      </a:lnTo>
                      <a:lnTo>
                        <a:pt x="3782" y="288"/>
                      </a:lnTo>
                      <a:lnTo>
                        <a:pt x="3782" y="288"/>
                      </a:lnTo>
                      <a:lnTo>
                        <a:pt x="3806" y="300"/>
                      </a:lnTo>
                      <a:lnTo>
                        <a:pt x="3716" y="470"/>
                      </a:lnTo>
                      <a:close/>
                      <a:moveTo>
                        <a:pt x="1558" y="426"/>
                      </a:moveTo>
                      <a:lnTo>
                        <a:pt x="1474" y="252"/>
                      </a:lnTo>
                      <a:lnTo>
                        <a:pt x="1474" y="252"/>
                      </a:lnTo>
                      <a:lnTo>
                        <a:pt x="1496" y="242"/>
                      </a:lnTo>
                      <a:lnTo>
                        <a:pt x="1578" y="416"/>
                      </a:lnTo>
                      <a:lnTo>
                        <a:pt x="1578" y="416"/>
                      </a:lnTo>
                      <a:lnTo>
                        <a:pt x="1558" y="426"/>
                      </a:lnTo>
                      <a:lnTo>
                        <a:pt x="1558" y="426"/>
                      </a:lnTo>
                      <a:close/>
                      <a:moveTo>
                        <a:pt x="3590" y="408"/>
                      </a:moveTo>
                      <a:lnTo>
                        <a:pt x="3590" y="408"/>
                      </a:lnTo>
                      <a:lnTo>
                        <a:pt x="3570" y="398"/>
                      </a:lnTo>
                      <a:lnTo>
                        <a:pt x="3648" y="224"/>
                      </a:lnTo>
                      <a:lnTo>
                        <a:pt x="3648" y="224"/>
                      </a:lnTo>
                      <a:lnTo>
                        <a:pt x="3670" y="234"/>
                      </a:lnTo>
                      <a:lnTo>
                        <a:pt x="3590" y="408"/>
                      </a:lnTo>
                      <a:close/>
                      <a:moveTo>
                        <a:pt x="1684" y="370"/>
                      </a:moveTo>
                      <a:lnTo>
                        <a:pt x="1610" y="192"/>
                      </a:lnTo>
                      <a:lnTo>
                        <a:pt x="1610" y="192"/>
                      </a:lnTo>
                      <a:lnTo>
                        <a:pt x="1634" y="182"/>
                      </a:lnTo>
                      <a:lnTo>
                        <a:pt x="1704" y="360"/>
                      </a:lnTo>
                      <a:lnTo>
                        <a:pt x="1704" y="360"/>
                      </a:lnTo>
                      <a:lnTo>
                        <a:pt x="1684" y="370"/>
                      </a:lnTo>
                      <a:lnTo>
                        <a:pt x="1684" y="370"/>
                      </a:lnTo>
                      <a:close/>
                      <a:moveTo>
                        <a:pt x="3464" y="354"/>
                      </a:moveTo>
                      <a:lnTo>
                        <a:pt x="3464" y="354"/>
                      </a:lnTo>
                      <a:lnTo>
                        <a:pt x="3442" y="346"/>
                      </a:lnTo>
                      <a:lnTo>
                        <a:pt x="3510" y="166"/>
                      </a:lnTo>
                      <a:lnTo>
                        <a:pt x="3510" y="166"/>
                      </a:lnTo>
                      <a:lnTo>
                        <a:pt x="3532" y="176"/>
                      </a:lnTo>
                      <a:lnTo>
                        <a:pt x="3464" y="354"/>
                      </a:lnTo>
                      <a:close/>
                      <a:moveTo>
                        <a:pt x="1814" y="320"/>
                      </a:moveTo>
                      <a:lnTo>
                        <a:pt x="1750" y="138"/>
                      </a:lnTo>
                      <a:lnTo>
                        <a:pt x="1750" y="138"/>
                      </a:lnTo>
                      <a:lnTo>
                        <a:pt x="1774" y="130"/>
                      </a:lnTo>
                      <a:lnTo>
                        <a:pt x="1834" y="314"/>
                      </a:lnTo>
                      <a:lnTo>
                        <a:pt x="1834" y="314"/>
                      </a:lnTo>
                      <a:lnTo>
                        <a:pt x="1814" y="320"/>
                      </a:lnTo>
                      <a:lnTo>
                        <a:pt x="1814" y="320"/>
                      </a:lnTo>
                      <a:close/>
                      <a:moveTo>
                        <a:pt x="3332" y="308"/>
                      </a:moveTo>
                      <a:lnTo>
                        <a:pt x="3332" y="308"/>
                      </a:lnTo>
                      <a:lnTo>
                        <a:pt x="3310" y="300"/>
                      </a:lnTo>
                      <a:lnTo>
                        <a:pt x="3368" y="118"/>
                      </a:lnTo>
                      <a:lnTo>
                        <a:pt x="3368" y="118"/>
                      </a:lnTo>
                      <a:lnTo>
                        <a:pt x="3392" y="126"/>
                      </a:lnTo>
                      <a:lnTo>
                        <a:pt x="3332" y="308"/>
                      </a:lnTo>
                      <a:close/>
                      <a:moveTo>
                        <a:pt x="1946" y="280"/>
                      </a:moveTo>
                      <a:lnTo>
                        <a:pt x="1894" y="94"/>
                      </a:lnTo>
                      <a:lnTo>
                        <a:pt x="1894" y="94"/>
                      </a:lnTo>
                      <a:lnTo>
                        <a:pt x="1918" y="88"/>
                      </a:lnTo>
                      <a:lnTo>
                        <a:pt x="1968" y="274"/>
                      </a:lnTo>
                      <a:lnTo>
                        <a:pt x="1968" y="274"/>
                      </a:lnTo>
                      <a:lnTo>
                        <a:pt x="1946" y="280"/>
                      </a:lnTo>
                      <a:lnTo>
                        <a:pt x="1946" y="280"/>
                      </a:lnTo>
                      <a:close/>
                      <a:moveTo>
                        <a:pt x="3200" y="268"/>
                      </a:moveTo>
                      <a:lnTo>
                        <a:pt x="3200" y="268"/>
                      </a:lnTo>
                      <a:lnTo>
                        <a:pt x="3178" y="264"/>
                      </a:lnTo>
                      <a:lnTo>
                        <a:pt x="3224" y="76"/>
                      </a:lnTo>
                      <a:lnTo>
                        <a:pt x="3224" y="76"/>
                      </a:lnTo>
                      <a:lnTo>
                        <a:pt x="3248" y="84"/>
                      </a:lnTo>
                      <a:lnTo>
                        <a:pt x="3200" y="268"/>
                      </a:lnTo>
                      <a:close/>
                      <a:moveTo>
                        <a:pt x="2080" y="246"/>
                      </a:moveTo>
                      <a:lnTo>
                        <a:pt x="2038" y="58"/>
                      </a:lnTo>
                      <a:lnTo>
                        <a:pt x="2038" y="58"/>
                      </a:lnTo>
                      <a:lnTo>
                        <a:pt x="2064" y="54"/>
                      </a:lnTo>
                      <a:lnTo>
                        <a:pt x="2102" y="242"/>
                      </a:lnTo>
                      <a:lnTo>
                        <a:pt x="2102" y="242"/>
                      </a:lnTo>
                      <a:lnTo>
                        <a:pt x="2080" y="246"/>
                      </a:lnTo>
                      <a:lnTo>
                        <a:pt x="2080" y="246"/>
                      </a:lnTo>
                      <a:close/>
                      <a:moveTo>
                        <a:pt x="3064" y="238"/>
                      </a:moveTo>
                      <a:lnTo>
                        <a:pt x="3064" y="238"/>
                      </a:lnTo>
                      <a:lnTo>
                        <a:pt x="3042" y="234"/>
                      </a:lnTo>
                      <a:lnTo>
                        <a:pt x="3078" y="44"/>
                      </a:lnTo>
                      <a:lnTo>
                        <a:pt x="3078" y="44"/>
                      </a:lnTo>
                      <a:lnTo>
                        <a:pt x="3102" y="50"/>
                      </a:lnTo>
                      <a:lnTo>
                        <a:pt x="3064" y="238"/>
                      </a:lnTo>
                      <a:close/>
                      <a:moveTo>
                        <a:pt x="2216" y="220"/>
                      </a:moveTo>
                      <a:lnTo>
                        <a:pt x="2186" y="32"/>
                      </a:lnTo>
                      <a:lnTo>
                        <a:pt x="2186" y="32"/>
                      </a:lnTo>
                      <a:lnTo>
                        <a:pt x="2210" y="28"/>
                      </a:lnTo>
                      <a:lnTo>
                        <a:pt x="2238" y="218"/>
                      </a:lnTo>
                      <a:lnTo>
                        <a:pt x="2238" y="218"/>
                      </a:lnTo>
                      <a:lnTo>
                        <a:pt x="2216" y="220"/>
                      </a:lnTo>
                      <a:lnTo>
                        <a:pt x="2216" y="220"/>
                      </a:lnTo>
                      <a:close/>
                      <a:moveTo>
                        <a:pt x="2928" y="214"/>
                      </a:moveTo>
                      <a:lnTo>
                        <a:pt x="2928" y="214"/>
                      </a:lnTo>
                      <a:lnTo>
                        <a:pt x="2906" y="212"/>
                      </a:lnTo>
                      <a:lnTo>
                        <a:pt x="2930" y="22"/>
                      </a:lnTo>
                      <a:lnTo>
                        <a:pt x="2930" y="22"/>
                      </a:lnTo>
                      <a:lnTo>
                        <a:pt x="2954" y="24"/>
                      </a:lnTo>
                      <a:lnTo>
                        <a:pt x="2928" y="214"/>
                      </a:lnTo>
                      <a:close/>
                      <a:moveTo>
                        <a:pt x="2352" y="204"/>
                      </a:moveTo>
                      <a:lnTo>
                        <a:pt x="2334" y="12"/>
                      </a:lnTo>
                      <a:lnTo>
                        <a:pt x="2334" y="12"/>
                      </a:lnTo>
                      <a:lnTo>
                        <a:pt x="2358" y="10"/>
                      </a:lnTo>
                      <a:lnTo>
                        <a:pt x="2376" y="202"/>
                      </a:lnTo>
                      <a:lnTo>
                        <a:pt x="2376" y="202"/>
                      </a:lnTo>
                      <a:lnTo>
                        <a:pt x="2352" y="204"/>
                      </a:lnTo>
                      <a:lnTo>
                        <a:pt x="2352" y="204"/>
                      </a:lnTo>
                      <a:close/>
                      <a:moveTo>
                        <a:pt x="2790" y="200"/>
                      </a:moveTo>
                      <a:lnTo>
                        <a:pt x="2790" y="200"/>
                      </a:lnTo>
                      <a:lnTo>
                        <a:pt x="2768" y="198"/>
                      </a:lnTo>
                      <a:lnTo>
                        <a:pt x="2782" y="6"/>
                      </a:lnTo>
                      <a:lnTo>
                        <a:pt x="2782" y="6"/>
                      </a:lnTo>
                      <a:lnTo>
                        <a:pt x="2806" y="8"/>
                      </a:lnTo>
                      <a:lnTo>
                        <a:pt x="2790" y="200"/>
                      </a:lnTo>
                      <a:close/>
                      <a:moveTo>
                        <a:pt x="2490" y="194"/>
                      </a:moveTo>
                      <a:lnTo>
                        <a:pt x="2482" y="2"/>
                      </a:lnTo>
                      <a:lnTo>
                        <a:pt x="2482" y="2"/>
                      </a:lnTo>
                      <a:lnTo>
                        <a:pt x="2508" y="0"/>
                      </a:lnTo>
                      <a:lnTo>
                        <a:pt x="2514" y="192"/>
                      </a:lnTo>
                      <a:lnTo>
                        <a:pt x="2514" y="192"/>
                      </a:lnTo>
                      <a:lnTo>
                        <a:pt x="2490" y="194"/>
                      </a:lnTo>
                      <a:lnTo>
                        <a:pt x="2490" y="194"/>
                      </a:lnTo>
                      <a:close/>
                      <a:moveTo>
                        <a:pt x="2652" y="192"/>
                      </a:moveTo>
                      <a:lnTo>
                        <a:pt x="2652" y="192"/>
                      </a:lnTo>
                      <a:lnTo>
                        <a:pt x="2630" y="192"/>
                      </a:lnTo>
                      <a:lnTo>
                        <a:pt x="2632" y="0"/>
                      </a:lnTo>
                      <a:lnTo>
                        <a:pt x="2632" y="0"/>
                      </a:lnTo>
                      <a:lnTo>
                        <a:pt x="2658" y="0"/>
                      </a:lnTo>
                      <a:lnTo>
                        <a:pt x="2652" y="1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7" name="Freeform 37">
                  <a:extLst>
                    <a:ext uri="{FF2B5EF4-FFF2-40B4-BE49-F238E27FC236}">
                      <a16:creationId xmlns:a16="http://schemas.microsoft.com/office/drawing/2014/main" xmlns="" id="{1929E26D-95F9-4AE5-B360-357EE1700B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648902" y="1778599"/>
                  <a:ext cx="1555243" cy="1538325"/>
                </a:xfrm>
                <a:custGeom>
                  <a:avLst/>
                  <a:gdLst/>
                  <a:ahLst/>
                  <a:cxnLst>
                    <a:cxn ang="0">
                      <a:pos x="2178" y="4582"/>
                    </a:cxn>
                    <a:cxn ang="0">
                      <a:pos x="2058" y="4572"/>
                    </a:cxn>
                    <a:cxn ang="0">
                      <a:pos x="1950" y="4536"/>
                    </a:cxn>
                    <a:cxn ang="0">
                      <a:pos x="1848" y="4518"/>
                    </a:cxn>
                    <a:cxn ang="0">
                      <a:pos x="1734" y="4516"/>
                    </a:cxn>
                    <a:cxn ang="0">
                      <a:pos x="3056" y="4454"/>
                    </a:cxn>
                    <a:cxn ang="0">
                      <a:pos x="3152" y="4392"/>
                    </a:cxn>
                    <a:cxn ang="0">
                      <a:pos x="3262" y="4344"/>
                    </a:cxn>
                    <a:cxn ang="0">
                      <a:pos x="3372" y="4314"/>
                    </a:cxn>
                    <a:cxn ang="0">
                      <a:pos x="3462" y="4264"/>
                    </a:cxn>
                    <a:cxn ang="0">
                      <a:pos x="1016" y="4198"/>
                    </a:cxn>
                    <a:cxn ang="0">
                      <a:pos x="918" y="4128"/>
                    </a:cxn>
                    <a:cxn ang="0">
                      <a:pos x="846" y="4040"/>
                    </a:cxn>
                    <a:cxn ang="0">
                      <a:pos x="766" y="3972"/>
                    </a:cxn>
                    <a:cxn ang="0">
                      <a:pos x="670" y="3912"/>
                    </a:cxn>
                    <a:cxn ang="0">
                      <a:pos x="4058" y="3754"/>
                    </a:cxn>
                    <a:cxn ang="0">
                      <a:pos x="4108" y="3650"/>
                    </a:cxn>
                    <a:cxn ang="0">
                      <a:pos x="4178" y="3554"/>
                    </a:cxn>
                    <a:cxn ang="0">
                      <a:pos x="4258" y="3472"/>
                    </a:cxn>
                    <a:cxn ang="0">
                      <a:pos x="4310" y="3380"/>
                    </a:cxn>
                    <a:cxn ang="0">
                      <a:pos x="218" y="3272"/>
                    </a:cxn>
                    <a:cxn ang="0">
                      <a:pos x="170" y="3162"/>
                    </a:cxn>
                    <a:cxn ang="0">
                      <a:pos x="152" y="3048"/>
                    </a:cxn>
                    <a:cxn ang="0">
                      <a:pos x="120" y="2950"/>
                    </a:cxn>
                    <a:cxn ang="0">
                      <a:pos x="68" y="2848"/>
                    </a:cxn>
                    <a:cxn ang="0">
                      <a:pos x="4558" y="2636"/>
                    </a:cxn>
                    <a:cxn ang="0">
                      <a:pos x="4550" y="2522"/>
                    </a:cxn>
                    <a:cxn ang="0">
                      <a:pos x="4558" y="2404"/>
                    </a:cxn>
                    <a:cxn ang="0">
                      <a:pos x="4584" y="2292"/>
                    </a:cxn>
                    <a:cxn ang="0">
                      <a:pos x="4558" y="2190"/>
                    </a:cxn>
                    <a:cxn ang="0">
                      <a:pos x="34" y="2068"/>
                    </a:cxn>
                    <a:cxn ang="0">
                      <a:pos x="24" y="1954"/>
                    </a:cxn>
                    <a:cxn ang="0">
                      <a:pos x="44" y="1836"/>
                    </a:cxn>
                    <a:cxn ang="0">
                      <a:pos x="94" y="1732"/>
                    </a:cxn>
                    <a:cxn ang="0">
                      <a:pos x="120" y="1632"/>
                    </a:cxn>
                    <a:cxn ang="0">
                      <a:pos x="4392" y="1434"/>
                    </a:cxn>
                    <a:cxn ang="0">
                      <a:pos x="4344" y="1324"/>
                    </a:cxn>
                    <a:cxn ang="0">
                      <a:pos x="4316" y="1214"/>
                    </a:cxn>
                    <a:cxn ang="0">
                      <a:pos x="4264" y="1122"/>
                    </a:cxn>
                    <a:cxn ang="0">
                      <a:pos x="4184" y="1040"/>
                    </a:cxn>
                    <a:cxn ang="0">
                      <a:pos x="472" y="938"/>
                    </a:cxn>
                    <a:cxn ang="0">
                      <a:pos x="522" y="836"/>
                    </a:cxn>
                    <a:cxn ang="0">
                      <a:pos x="600" y="744"/>
                    </a:cxn>
                    <a:cxn ang="0">
                      <a:pos x="696" y="680"/>
                    </a:cxn>
                    <a:cxn ang="0">
                      <a:pos x="770" y="610"/>
                    </a:cxn>
                    <a:cxn ang="0">
                      <a:pos x="3652" y="476"/>
                    </a:cxn>
                    <a:cxn ang="0">
                      <a:pos x="3556" y="408"/>
                    </a:cxn>
                    <a:cxn ang="0">
                      <a:pos x="3474" y="326"/>
                    </a:cxn>
                    <a:cxn ang="0">
                      <a:pos x="3382" y="274"/>
                    </a:cxn>
                    <a:cxn ang="0">
                      <a:pos x="3272" y="246"/>
                    </a:cxn>
                    <a:cxn ang="0">
                      <a:pos x="1426" y="194"/>
                    </a:cxn>
                    <a:cxn ang="0">
                      <a:pos x="1522" y="132"/>
                    </a:cxn>
                    <a:cxn ang="0">
                      <a:pos x="1636" y="94"/>
                    </a:cxn>
                    <a:cxn ang="0">
                      <a:pos x="1750" y="88"/>
                    </a:cxn>
                    <a:cxn ang="0">
                      <a:pos x="1852" y="66"/>
                    </a:cxn>
                    <a:cxn ang="0">
                      <a:pos x="2524" y="36"/>
                    </a:cxn>
                    <a:cxn ang="0">
                      <a:pos x="2406" y="26"/>
                    </a:cxn>
                    <a:cxn ang="0">
                      <a:pos x="2294" y="0"/>
                    </a:cxn>
                  </a:cxnLst>
                  <a:rect l="0" t="0" r="r" b="b"/>
                  <a:pathLst>
                    <a:path w="4584" h="4584">
                      <a:moveTo>
                        <a:pt x="2292" y="4584"/>
                      </a:moveTo>
                      <a:lnTo>
                        <a:pt x="2284" y="4584"/>
                      </a:lnTo>
                      <a:lnTo>
                        <a:pt x="2284" y="4560"/>
                      </a:lnTo>
                      <a:lnTo>
                        <a:pt x="2292" y="4560"/>
                      </a:lnTo>
                      <a:lnTo>
                        <a:pt x="2292" y="4584"/>
                      </a:lnTo>
                      <a:close/>
                      <a:moveTo>
                        <a:pt x="2396" y="4582"/>
                      </a:moveTo>
                      <a:lnTo>
                        <a:pt x="2394" y="4558"/>
                      </a:lnTo>
                      <a:lnTo>
                        <a:pt x="2402" y="4558"/>
                      </a:lnTo>
                      <a:lnTo>
                        <a:pt x="2404" y="4582"/>
                      </a:lnTo>
                      <a:lnTo>
                        <a:pt x="2396" y="4582"/>
                      </a:lnTo>
                      <a:close/>
                      <a:moveTo>
                        <a:pt x="2178" y="4582"/>
                      </a:moveTo>
                      <a:lnTo>
                        <a:pt x="2170" y="4582"/>
                      </a:lnTo>
                      <a:lnTo>
                        <a:pt x="2172" y="4558"/>
                      </a:lnTo>
                      <a:lnTo>
                        <a:pt x="2180" y="4558"/>
                      </a:lnTo>
                      <a:lnTo>
                        <a:pt x="2178" y="4582"/>
                      </a:lnTo>
                      <a:close/>
                      <a:moveTo>
                        <a:pt x="2508" y="4574"/>
                      </a:moveTo>
                      <a:lnTo>
                        <a:pt x="2506" y="4550"/>
                      </a:lnTo>
                      <a:lnTo>
                        <a:pt x="2514" y="4550"/>
                      </a:lnTo>
                      <a:lnTo>
                        <a:pt x="2516" y="4574"/>
                      </a:lnTo>
                      <a:lnTo>
                        <a:pt x="2508" y="4574"/>
                      </a:lnTo>
                      <a:close/>
                      <a:moveTo>
                        <a:pt x="2066" y="4574"/>
                      </a:moveTo>
                      <a:lnTo>
                        <a:pt x="2058" y="4572"/>
                      </a:lnTo>
                      <a:lnTo>
                        <a:pt x="2062" y="4550"/>
                      </a:lnTo>
                      <a:lnTo>
                        <a:pt x="2068" y="4550"/>
                      </a:lnTo>
                      <a:lnTo>
                        <a:pt x="2066" y="4574"/>
                      </a:lnTo>
                      <a:close/>
                      <a:moveTo>
                        <a:pt x="2620" y="4562"/>
                      </a:moveTo>
                      <a:lnTo>
                        <a:pt x="2616" y="4538"/>
                      </a:lnTo>
                      <a:lnTo>
                        <a:pt x="2624" y="4536"/>
                      </a:lnTo>
                      <a:lnTo>
                        <a:pt x="2628" y="4560"/>
                      </a:lnTo>
                      <a:lnTo>
                        <a:pt x="2620" y="4562"/>
                      </a:lnTo>
                      <a:close/>
                      <a:moveTo>
                        <a:pt x="1954" y="4560"/>
                      </a:moveTo>
                      <a:lnTo>
                        <a:pt x="1946" y="4558"/>
                      </a:lnTo>
                      <a:lnTo>
                        <a:pt x="1950" y="4536"/>
                      </a:lnTo>
                      <a:lnTo>
                        <a:pt x="1958" y="4536"/>
                      </a:lnTo>
                      <a:lnTo>
                        <a:pt x="1954" y="4560"/>
                      </a:lnTo>
                      <a:close/>
                      <a:moveTo>
                        <a:pt x="2730" y="4542"/>
                      </a:moveTo>
                      <a:lnTo>
                        <a:pt x="2726" y="4520"/>
                      </a:lnTo>
                      <a:lnTo>
                        <a:pt x="2734" y="4518"/>
                      </a:lnTo>
                      <a:lnTo>
                        <a:pt x="2738" y="4542"/>
                      </a:lnTo>
                      <a:lnTo>
                        <a:pt x="2730" y="4542"/>
                      </a:lnTo>
                      <a:close/>
                      <a:moveTo>
                        <a:pt x="1844" y="4540"/>
                      </a:moveTo>
                      <a:lnTo>
                        <a:pt x="1836" y="4540"/>
                      </a:lnTo>
                      <a:lnTo>
                        <a:pt x="1840" y="4516"/>
                      </a:lnTo>
                      <a:lnTo>
                        <a:pt x="1848" y="4518"/>
                      </a:lnTo>
                      <a:lnTo>
                        <a:pt x="1844" y="4540"/>
                      </a:lnTo>
                      <a:close/>
                      <a:moveTo>
                        <a:pt x="2840" y="4518"/>
                      </a:moveTo>
                      <a:lnTo>
                        <a:pt x="2836" y="4496"/>
                      </a:lnTo>
                      <a:lnTo>
                        <a:pt x="2842" y="4494"/>
                      </a:lnTo>
                      <a:lnTo>
                        <a:pt x="2848" y="4516"/>
                      </a:lnTo>
                      <a:lnTo>
                        <a:pt x="2840" y="4518"/>
                      </a:lnTo>
                      <a:close/>
                      <a:moveTo>
                        <a:pt x="1734" y="4516"/>
                      </a:moveTo>
                      <a:lnTo>
                        <a:pt x="1726" y="4514"/>
                      </a:lnTo>
                      <a:lnTo>
                        <a:pt x="1732" y="4492"/>
                      </a:lnTo>
                      <a:lnTo>
                        <a:pt x="1740" y="4492"/>
                      </a:lnTo>
                      <a:lnTo>
                        <a:pt x="1734" y="4516"/>
                      </a:lnTo>
                      <a:close/>
                      <a:moveTo>
                        <a:pt x="2950" y="4488"/>
                      </a:moveTo>
                      <a:lnTo>
                        <a:pt x="2942" y="4466"/>
                      </a:lnTo>
                      <a:lnTo>
                        <a:pt x="2950" y="4464"/>
                      </a:lnTo>
                      <a:lnTo>
                        <a:pt x="2958" y="4486"/>
                      </a:lnTo>
                      <a:lnTo>
                        <a:pt x="2950" y="4488"/>
                      </a:lnTo>
                      <a:close/>
                      <a:moveTo>
                        <a:pt x="1626" y="4486"/>
                      </a:moveTo>
                      <a:lnTo>
                        <a:pt x="1618" y="4484"/>
                      </a:lnTo>
                      <a:lnTo>
                        <a:pt x="1626" y="4460"/>
                      </a:lnTo>
                      <a:lnTo>
                        <a:pt x="1632" y="4464"/>
                      </a:lnTo>
                      <a:lnTo>
                        <a:pt x="1626" y="4486"/>
                      </a:lnTo>
                      <a:close/>
                      <a:moveTo>
                        <a:pt x="3056" y="4454"/>
                      </a:moveTo>
                      <a:lnTo>
                        <a:pt x="3048" y="4432"/>
                      </a:lnTo>
                      <a:lnTo>
                        <a:pt x="3056" y="4428"/>
                      </a:lnTo>
                      <a:lnTo>
                        <a:pt x="3064" y="4452"/>
                      </a:lnTo>
                      <a:lnTo>
                        <a:pt x="3056" y="4454"/>
                      </a:lnTo>
                      <a:close/>
                      <a:moveTo>
                        <a:pt x="1518" y="4450"/>
                      </a:moveTo>
                      <a:lnTo>
                        <a:pt x="1510" y="4448"/>
                      </a:lnTo>
                      <a:lnTo>
                        <a:pt x="1520" y="4426"/>
                      </a:lnTo>
                      <a:lnTo>
                        <a:pt x="1526" y="4428"/>
                      </a:lnTo>
                      <a:lnTo>
                        <a:pt x="1518" y="4450"/>
                      </a:lnTo>
                      <a:close/>
                      <a:moveTo>
                        <a:pt x="3162" y="4414"/>
                      </a:moveTo>
                      <a:lnTo>
                        <a:pt x="3152" y="4392"/>
                      </a:lnTo>
                      <a:lnTo>
                        <a:pt x="3160" y="4388"/>
                      </a:lnTo>
                      <a:lnTo>
                        <a:pt x="3170" y="4410"/>
                      </a:lnTo>
                      <a:lnTo>
                        <a:pt x="3162" y="4414"/>
                      </a:lnTo>
                      <a:close/>
                      <a:moveTo>
                        <a:pt x="1414" y="4410"/>
                      </a:moveTo>
                      <a:lnTo>
                        <a:pt x="1406" y="4408"/>
                      </a:lnTo>
                      <a:lnTo>
                        <a:pt x="1416" y="4384"/>
                      </a:lnTo>
                      <a:lnTo>
                        <a:pt x="1422" y="4388"/>
                      </a:lnTo>
                      <a:lnTo>
                        <a:pt x="1414" y="4410"/>
                      </a:lnTo>
                      <a:close/>
                      <a:moveTo>
                        <a:pt x="3264" y="4368"/>
                      </a:moveTo>
                      <a:lnTo>
                        <a:pt x="3254" y="4348"/>
                      </a:lnTo>
                      <a:lnTo>
                        <a:pt x="3262" y="4344"/>
                      </a:lnTo>
                      <a:lnTo>
                        <a:pt x="3272" y="4366"/>
                      </a:lnTo>
                      <a:lnTo>
                        <a:pt x="3264" y="4368"/>
                      </a:lnTo>
                      <a:close/>
                      <a:moveTo>
                        <a:pt x="1310" y="4364"/>
                      </a:moveTo>
                      <a:lnTo>
                        <a:pt x="1302" y="4360"/>
                      </a:lnTo>
                      <a:lnTo>
                        <a:pt x="1314" y="4340"/>
                      </a:lnTo>
                      <a:lnTo>
                        <a:pt x="1320" y="4342"/>
                      </a:lnTo>
                      <a:lnTo>
                        <a:pt x="1310" y="4364"/>
                      </a:lnTo>
                      <a:close/>
                      <a:moveTo>
                        <a:pt x="3364" y="4318"/>
                      </a:moveTo>
                      <a:lnTo>
                        <a:pt x="3354" y="4298"/>
                      </a:lnTo>
                      <a:lnTo>
                        <a:pt x="3360" y="4294"/>
                      </a:lnTo>
                      <a:lnTo>
                        <a:pt x="3372" y="4314"/>
                      </a:lnTo>
                      <a:lnTo>
                        <a:pt x="3364" y="4318"/>
                      </a:lnTo>
                      <a:close/>
                      <a:moveTo>
                        <a:pt x="1210" y="4314"/>
                      </a:moveTo>
                      <a:lnTo>
                        <a:pt x="1202" y="4310"/>
                      </a:lnTo>
                      <a:lnTo>
                        <a:pt x="1214" y="4288"/>
                      </a:lnTo>
                      <a:lnTo>
                        <a:pt x="1222" y="4292"/>
                      </a:lnTo>
                      <a:lnTo>
                        <a:pt x="1210" y="4314"/>
                      </a:lnTo>
                      <a:close/>
                      <a:moveTo>
                        <a:pt x="3462" y="4264"/>
                      </a:moveTo>
                      <a:lnTo>
                        <a:pt x="3450" y="4242"/>
                      </a:lnTo>
                      <a:lnTo>
                        <a:pt x="3458" y="4238"/>
                      </a:lnTo>
                      <a:lnTo>
                        <a:pt x="3470" y="4260"/>
                      </a:lnTo>
                      <a:lnTo>
                        <a:pt x="3462" y="4264"/>
                      </a:lnTo>
                      <a:close/>
                      <a:moveTo>
                        <a:pt x="1112" y="4258"/>
                      </a:moveTo>
                      <a:lnTo>
                        <a:pt x="1104" y="4254"/>
                      </a:lnTo>
                      <a:lnTo>
                        <a:pt x="1118" y="4234"/>
                      </a:lnTo>
                      <a:lnTo>
                        <a:pt x="1124" y="4238"/>
                      </a:lnTo>
                      <a:lnTo>
                        <a:pt x="1112" y="4258"/>
                      </a:lnTo>
                      <a:close/>
                      <a:moveTo>
                        <a:pt x="3558" y="4204"/>
                      </a:moveTo>
                      <a:lnTo>
                        <a:pt x="3544" y="4184"/>
                      </a:lnTo>
                      <a:lnTo>
                        <a:pt x="3552" y="4180"/>
                      </a:lnTo>
                      <a:lnTo>
                        <a:pt x="3564" y="4200"/>
                      </a:lnTo>
                      <a:lnTo>
                        <a:pt x="3558" y="4204"/>
                      </a:lnTo>
                      <a:close/>
                      <a:moveTo>
                        <a:pt x="1016" y="4198"/>
                      </a:moveTo>
                      <a:lnTo>
                        <a:pt x="1010" y="4192"/>
                      </a:lnTo>
                      <a:lnTo>
                        <a:pt x="1024" y="4172"/>
                      </a:lnTo>
                      <a:lnTo>
                        <a:pt x="1030" y="4178"/>
                      </a:lnTo>
                      <a:lnTo>
                        <a:pt x="1016" y="4198"/>
                      </a:lnTo>
                      <a:close/>
                      <a:moveTo>
                        <a:pt x="3650" y="4140"/>
                      </a:moveTo>
                      <a:lnTo>
                        <a:pt x="3636" y="4120"/>
                      </a:lnTo>
                      <a:lnTo>
                        <a:pt x="3642" y="4116"/>
                      </a:lnTo>
                      <a:lnTo>
                        <a:pt x="3656" y="4134"/>
                      </a:lnTo>
                      <a:lnTo>
                        <a:pt x="3650" y="4140"/>
                      </a:lnTo>
                      <a:close/>
                      <a:moveTo>
                        <a:pt x="924" y="4132"/>
                      </a:moveTo>
                      <a:lnTo>
                        <a:pt x="918" y="4128"/>
                      </a:lnTo>
                      <a:lnTo>
                        <a:pt x="932" y="4108"/>
                      </a:lnTo>
                      <a:lnTo>
                        <a:pt x="938" y="4114"/>
                      </a:lnTo>
                      <a:lnTo>
                        <a:pt x="924" y="4132"/>
                      </a:lnTo>
                      <a:close/>
                      <a:moveTo>
                        <a:pt x="3740" y="4070"/>
                      </a:moveTo>
                      <a:lnTo>
                        <a:pt x="3724" y="4052"/>
                      </a:lnTo>
                      <a:lnTo>
                        <a:pt x="3730" y="4046"/>
                      </a:lnTo>
                      <a:lnTo>
                        <a:pt x="3746" y="4066"/>
                      </a:lnTo>
                      <a:lnTo>
                        <a:pt x="3740" y="4070"/>
                      </a:lnTo>
                      <a:close/>
                      <a:moveTo>
                        <a:pt x="836" y="4062"/>
                      </a:moveTo>
                      <a:lnTo>
                        <a:pt x="830" y="4058"/>
                      </a:lnTo>
                      <a:lnTo>
                        <a:pt x="846" y="4040"/>
                      </a:lnTo>
                      <a:lnTo>
                        <a:pt x="852" y="4044"/>
                      </a:lnTo>
                      <a:lnTo>
                        <a:pt x="836" y="4062"/>
                      </a:lnTo>
                      <a:close/>
                      <a:moveTo>
                        <a:pt x="3824" y="3998"/>
                      </a:moveTo>
                      <a:lnTo>
                        <a:pt x="3808" y="3980"/>
                      </a:lnTo>
                      <a:lnTo>
                        <a:pt x="3814" y="3974"/>
                      </a:lnTo>
                      <a:lnTo>
                        <a:pt x="3830" y="3992"/>
                      </a:lnTo>
                      <a:lnTo>
                        <a:pt x="3824" y="3998"/>
                      </a:lnTo>
                      <a:close/>
                      <a:moveTo>
                        <a:pt x="750" y="3990"/>
                      </a:moveTo>
                      <a:lnTo>
                        <a:pt x="744" y="3984"/>
                      </a:lnTo>
                      <a:lnTo>
                        <a:pt x="762" y="3966"/>
                      </a:lnTo>
                      <a:lnTo>
                        <a:pt x="766" y="3972"/>
                      </a:lnTo>
                      <a:lnTo>
                        <a:pt x="750" y="3990"/>
                      </a:lnTo>
                      <a:close/>
                      <a:moveTo>
                        <a:pt x="3906" y="3920"/>
                      </a:moveTo>
                      <a:lnTo>
                        <a:pt x="3890" y="3902"/>
                      </a:lnTo>
                      <a:lnTo>
                        <a:pt x="3896" y="3898"/>
                      </a:lnTo>
                      <a:lnTo>
                        <a:pt x="3912" y="3914"/>
                      </a:lnTo>
                      <a:lnTo>
                        <a:pt x="3906" y="3920"/>
                      </a:lnTo>
                      <a:close/>
                      <a:moveTo>
                        <a:pt x="670" y="3912"/>
                      </a:moveTo>
                      <a:lnTo>
                        <a:pt x="664" y="3906"/>
                      </a:lnTo>
                      <a:lnTo>
                        <a:pt x="680" y="3888"/>
                      </a:lnTo>
                      <a:lnTo>
                        <a:pt x="686" y="3894"/>
                      </a:lnTo>
                      <a:lnTo>
                        <a:pt x="670" y="3912"/>
                      </a:lnTo>
                      <a:close/>
                      <a:moveTo>
                        <a:pt x="3984" y="3838"/>
                      </a:moveTo>
                      <a:lnTo>
                        <a:pt x="3966" y="3822"/>
                      </a:lnTo>
                      <a:lnTo>
                        <a:pt x="3972" y="3816"/>
                      </a:lnTo>
                      <a:lnTo>
                        <a:pt x="3990" y="3832"/>
                      </a:lnTo>
                      <a:lnTo>
                        <a:pt x="3984" y="3838"/>
                      </a:lnTo>
                      <a:close/>
                      <a:moveTo>
                        <a:pt x="592" y="3830"/>
                      </a:moveTo>
                      <a:lnTo>
                        <a:pt x="586" y="3824"/>
                      </a:lnTo>
                      <a:lnTo>
                        <a:pt x="604" y="3808"/>
                      </a:lnTo>
                      <a:lnTo>
                        <a:pt x="610" y="3814"/>
                      </a:lnTo>
                      <a:lnTo>
                        <a:pt x="592" y="3830"/>
                      </a:lnTo>
                      <a:close/>
                      <a:moveTo>
                        <a:pt x="4058" y="3754"/>
                      </a:moveTo>
                      <a:lnTo>
                        <a:pt x="4040" y="3738"/>
                      </a:lnTo>
                      <a:lnTo>
                        <a:pt x="4044" y="3732"/>
                      </a:lnTo>
                      <a:lnTo>
                        <a:pt x="4064" y="3748"/>
                      </a:lnTo>
                      <a:lnTo>
                        <a:pt x="4058" y="3754"/>
                      </a:lnTo>
                      <a:close/>
                      <a:moveTo>
                        <a:pt x="518" y="3744"/>
                      </a:moveTo>
                      <a:lnTo>
                        <a:pt x="514" y="3738"/>
                      </a:lnTo>
                      <a:lnTo>
                        <a:pt x="532" y="3724"/>
                      </a:lnTo>
                      <a:lnTo>
                        <a:pt x="536" y="3730"/>
                      </a:lnTo>
                      <a:lnTo>
                        <a:pt x="518" y="3744"/>
                      </a:lnTo>
                      <a:close/>
                      <a:moveTo>
                        <a:pt x="4128" y="3666"/>
                      </a:moveTo>
                      <a:lnTo>
                        <a:pt x="4108" y="3650"/>
                      </a:lnTo>
                      <a:lnTo>
                        <a:pt x="4114" y="3644"/>
                      </a:lnTo>
                      <a:lnTo>
                        <a:pt x="4132" y="3658"/>
                      </a:lnTo>
                      <a:lnTo>
                        <a:pt x="4128" y="3666"/>
                      </a:lnTo>
                      <a:close/>
                      <a:moveTo>
                        <a:pt x="450" y="3656"/>
                      </a:moveTo>
                      <a:lnTo>
                        <a:pt x="444" y="3650"/>
                      </a:lnTo>
                      <a:lnTo>
                        <a:pt x="464" y="3636"/>
                      </a:lnTo>
                      <a:lnTo>
                        <a:pt x="468" y="3642"/>
                      </a:lnTo>
                      <a:lnTo>
                        <a:pt x="450" y="3656"/>
                      </a:lnTo>
                      <a:close/>
                      <a:moveTo>
                        <a:pt x="4194" y="3574"/>
                      </a:moveTo>
                      <a:lnTo>
                        <a:pt x="4174" y="3560"/>
                      </a:lnTo>
                      <a:lnTo>
                        <a:pt x="4178" y="3554"/>
                      </a:lnTo>
                      <a:lnTo>
                        <a:pt x="4198" y="3566"/>
                      </a:lnTo>
                      <a:lnTo>
                        <a:pt x="4194" y="3574"/>
                      </a:lnTo>
                      <a:close/>
                      <a:moveTo>
                        <a:pt x="384" y="3564"/>
                      </a:moveTo>
                      <a:lnTo>
                        <a:pt x="380" y="3558"/>
                      </a:lnTo>
                      <a:lnTo>
                        <a:pt x="400" y="3544"/>
                      </a:lnTo>
                      <a:lnTo>
                        <a:pt x="404" y="3550"/>
                      </a:lnTo>
                      <a:lnTo>
                        <a:pt x="384" y="3564"/>
                      </a:lnTo>
                      <a:close/>
                      <a:moveTo>
                        <a:pt x="4254" y="3478"/>
                      </a:moveTo>
                      <a:lnTo>
                        <a:pt x="4234" y="3466"/>
                      </a:lnTo>
                      <a:lnTo>
                        <a:pt x="4238" y="3460"/>
                      </a:lnTo>
                      <a:lnTo>
                        <a:pt x="4258" y="3472"/>
                      </a:lnTo>
                      <a:lnTo>
                        <a:pt x="4254" y="3478"/>
                      </a:lnTo>
                      <a:close/>
                      <a:moveTo>
                        <a:pt x="324" y="3470"/>
                      </a:moveTo>
                      <a:lnTo>
                        <a:pt x="320" y="3462"/>
                      </a:lnTo>
                      <a:lnTo>
                        <a:pt x="340" y="3450"/>
                      </a:lnTo>
                      <a:lnTo>
                        <a:pt x="344" y="3456"/>
                      </a:lnTo>
                      <a:lnTo>
                        <a:pt x="324" y="3470"/>
                      </a:lnTo>
                      <a:close/>
                      <a:moveTo>
                        <a:pt x="4310" y="3380"/>
                      </a:moveTo>
                      <a:lnTo>
                        <a:pt x="4288" y="3370"/>
                      </a:lnTo>
                      <a:lnTo>
                        <a:pt x="4292" y="3362"/>
                      </a:lnTo>
                      <a:lnTo>
                        <a:pt x="4314" y="3374"/>
                      </a:lnTo>
                      <a:lnTo>
                        <a:pt x="4310" y="3380"/>
                      </a:lnTo>
                      <a:close/>
                      <a:moveTo>
                        <a:pt x="268" y="3372"/>
                      </a:moveTo>
                      <a:lnTo>
                        <a:pt x="266" y="3364"/>
                      </a:lnTo>
                      <a:lnTo>
                        <a:pt x="286" y="3354"/>
                      </a:lnTo>
                      <a:lnTo>
                        <a:pt x="290" y="3360"/>
                      </a:lnTo>
                      <a:lnTo>
                        <a:pt x="268" y="3372"/>
                      </a:lnTo>
                      <a:close/>
                      <a:moveTo>
                        <a:pt x="4362" y="3280"/>
                      </a:moveTo>
                      <a:lnTo>
                        <a:pt x="4340" y="3270"/>
                      </a:lnTo>
                      <a:lnTo>
                        <a:pt x="4342" y="3262"/>
                      </a:lnTo>
                      <a:lnTo>
                        <a:pt x="4364" y="3274"/>
                      </a:lnTo>
                      <a:lnTo>
                        <a:pt x="4362" y="3280"/>
                      </a:lnTo>
                      <a:close/>
                      <a:moveTo>
                        <a:pt x="218" y="3272"/>
                      </a:moveTo>
                      <a:lnTo>
                        <a:pt x="214" y="3264"/>
                      </a:lnTo>
                      <a:lnTo>
                        <a:pt x="236" y="3254"/>
                      </a:lnTo>
                      <a:lnTo>
                        <a:pt x="240" y="3260"/>
                      </a:lnTo>
                      <a:lnTo>
                        <a:pt x="218" y="3272"/>
                      </a:lnTo>
                      <a:close/>
                      <a:moveTo>
                        <a:pt x="4408" y="3178"/>
                      </a:moveTo>
                      <a:lnTo>
                        <a:pt x="4386" y="3168"/>
                      </a:lnTo>
                      <a:lnTo>
                        <a:pt x="4388" y="3160"/>
                      </a:lnTo>
                      <a:lnTo>
                        <a:pt x="4410" y="3170"/>
                      </a:lnTo>
                      <a:lnTo>
                        <a:pt x="4408" y="3178"/>
                      </a:lnTo>
                      <a:close/>
                      <a:moveTo>
                        <a:pt x="172" y="3168"/>
                      </a:moveTo>
                      <a:lnTo>
                        <a:pt x="170" y="3162"/>
                      </a:lnTo>
                      <a:lnTo>
                        <a:pt x="192" y="3152"/>
                      </a:lnTo>
                      <a:lnTo>
                        <a:pt x="196" y="3160"/>
                      </a:lnTo>
                      <a:lnTo>
                        <a:pt x="172" y="3168"/>
                      </a:lnTo>
                      <a:close/>
                      <a:moveTo>
                        <a:pt x="4448" y="3072"/>
                      </a:moveTo>
                      <a:lnTo>
                        <a:pt x="4426" y="3064"/>
                      </a:lnTo>
                      <a:lnTo>
                        <a:pt x="4428" y="3056"/>
                      </a:lnTo>
                      <a:lnTo>
                        <a:pt x="4452" y="3064"/>
                      </a:lnTo>
                      <a:lnTo>
                        <a:pt x="4448" y="3072"/>
                      </a:lnTo>
                      <a:close/>
                      <a:moveTo>
                        <a:pt x="132" y="3064"/>
                      </a:moveTo>
                      <a:lnTo>
                        <a:pt x="130" y="3056"/>
                      </a:lnTo>
                      <a:lnTo>
                        <a:pt x="152" y="3048"/>
                      </a:lnTo>
                      <a:lnTo>
                        <a:pt x="156" y="3056"/>
                      </a:lnTo>
                      <a:lnTo>
                        <a:pt x="132" y="3064"/>
                      </a:lnTo>
                      <a:close/>
                      <a:moveTo>
                        <a:pt x="4484" y="2966"/>
                      </a:moveTo>
                      <a:lnTo>
                        <a:pt x="4462" y="2958"/>
                      </a:lnTo>
                      <a:lnTo>
                        <a:pt x="4464" y="2950"/>
                      </a:lnTo>
                      <a:lnTo>
                        <a:pt x="4486" y="2958"/>
                      </a:lnTo>
                      <a:lnTo>
                        <a:pt x="4484" y="2966"/>
                      </a:lnTo>
                      <a:close/>
                      <a:moveTo>
                        <a:pt x="98" y="2956"/>
                      </a:moveTo>
                      <a:lnTo>
                        <a:pt x="94" y="2948"/>
                      </a:lnTo>
                      <a:lnTo>
                        <a:pt x="118" y="2942"/>
                      </a:lnTo>
                      <a:lnTo>
                        <a:pt x="120" y="2950"/>
                      </a:lnTo>
                      <a:lnTo>
                        <a:pt x="98" y="2956"/>
                      </a:lnTo>
                      <a:close/>
                      <a:moveTo>
                        <a:pt x="4514" y="2856"/>
                      </a:moveTo>
                      <a:lnTo>
                        <a:pt x="4492" y="2852"/>
                      </a:lnTo>
                      <a:lnTo>
                        <a:pt x="4494" y="2844"/>
                      </a:lnTo>
                      <a:lnTo>
                        <a:pt x="4516" y="2850"/>
                      </a:lnTo>
                      <a:lnTo>
                        <a:pt x="4514" y="2856"/>
                      </a:lnTo>
                      <a:close/>
                      <a:moveTo>
                        <a:pt x="68" y="2848"/>
                      </a:moveTo>
                      <a:lnTo>
                        <a:pt x="66" y="2840"/>
                      </a:lnTo>
                      <a:lnTo>
                        <a:pt x="88" y="2834"/>
                      </a:lnTo>
                      <a:lnTo>
                        <a:pt x="90" y="2842"/>
                      </a:lnTo>
                      <a:lnTo>
                        <a:pt x="68" y="2848"/>
                      </a:lnTo>
                      <a:close/>
                      <a:moveTo>
                        <a:pt x="4540" y="2748"/>
                      </a:moveTo>
                      <a:lnTo>
                        <a:pt x="4516" y="2742"/>
                      </a:lnTo>
                      <a:lnTo>
                        <a:pt x="4518" y="2734"/>
                      </a:lnTo>
                      <a:lnTo>
                        <a:pt x="4540" y="2740"/>
                      </a:lnTo>
                      <a:lnTo>
                        <a:pt x="4540" y="2748"/>
                      </a:lnTo>
                      <a:close/>
                      <a:moveTo>
                        <a:pt x="42" y="2738"/>
                      </a:moveTo>
                      <a:lnTo>
                        <a:pt x="42" y="2730"/>
                      </a:lnTo>
                      <a:lnTo>
                        <a:pt x="64" y="2726"/>
                      </a:lnTo>
                      <a:lnTo>
                        <a:pt x="66" y="2734"/>
                      </a:lnTo>
                      <a:lnTo>
                        <a:pt x="42" y="2738"/>
                      </a:lnTo>
                      <a:close/>
                      <a:moveTo>
                        <a:pt x="4558" y="2636"/>
                      </a:moveTo>
                      <a:lnTo>
                        <a:pt x="4536" y="2632"/>
                      </a:lnTo>
                      <a:lnTo>
                        <a:pt x="4536" y="2624"/>
                      </a:lnTo>
                      <a:lnTo>
                        <a:pt x="4560" y="2628"/>
                      </a:lnTo>
                      <a:lnTo>
                        <a:pt x="4558" y="2636"/>
                      </a:lnTo>
                      <a:close/>
                      <a:moveTo>
                        <a:pt x="24" y="2628"/>
                      </a:moveTo>
                      <a:lnTo>
                        <a:pt x="22" y="2620"/>
                      </a:lnTo>
                      <a:lnTo>
                        <a:pt x="46" y="2616"/>
                      </a:lnTo>
                      <a:lnTo>
                        <a:pt x="48" y="2624"/>
                      </a:lnTo>
                      <a:lnTo>
                        <a:pt x="24" y="2628"/>
                      </a:lnTo>
                      <a:close/>
                      <a:moveTo>
                        <a:pt x="4572" y="2524"/>
                      </a:moveTo>
                      <a:lnTo>
                        <a:pt x="4550" y="2522"/>
                      </a:lnTo>
                      <a:lnTo>
                        <a:pt x="4550" y="2514"/>
                      </a:lnTo>
                      <a:lnTo>
                        <a:pt x="4574" y="2516"/>
                      </a:lnTo>
                      <a:lnTo>
                        <a:pt x="4572" y="2524"/>
                      </a:lnTo>
                      <a:close/>
                      <a:moveTo>
                        <a:pt x="10" y="2516"/>
                      </a:moveTo>
                      <a:lnTo>
                        <a:pt x="10" y="2508"/>
                      </a:lnTo>
                      <a:lnTo>
                        <a:pt x="34" y="2506"/>
                      </a:lnTo>
                      <a:lnTo>
                        <a:pt x="34" y="2514"/>
                      </a:lnTo>
                      <a:lnTo>
                        <a:pt x="10" y="2516"/>
                      </a:lnTo>
                      <a:close/>
                      <a:moveTo>
                        <a:pt x="4582" y="2412"/>
                      </a:moveTo>
                      <a:lnTo>
                        <a:pt x="4558" y="2412"/>
                      </a:lnTo>
                      <a:lnTo>
                        <a:pt x="4558" y="2404"/>
                      </a:lnTo>
                      <a:lnTo>
                        <a:pt x="4582" y="2404"/>
                      </a:lnTo>
                      <a:lnTo>
                        <a:pt x="4582" y="2412"/>
                      </a:lnTo>
                      <a:close/>
                      <a:moveTo>
                        <a:pt x="2" y="2404"/>
                      </a:moveTo>
                      <a:lnTo>
                        <a:pt x="2" y="2396"/>
                      </a:lnTo>
                      <a:lnTo>
                        <a:pt x="26" y="2394"/>
                      </a:lnTo>
                      <a:lnTo>
                        <a:pt x="26" y="2402"/>
                      </a:lnTo>
                      <a:lnTo>
                        <a:pt x="2" y="2404"/>
                      </a:lnTo>
                      <a:close/>
                      <a:moveTo>
                        <a:pt x="4584" y="2300"/>
                      </a:moveTo>
                      <a:lnTo>
                        <a:pt x="4560" y="2300"/>
                      </a:lnTo>
                      <a:lnTo>
                        <a:pt x="4560" y="2292"/>
                      </a:lnTo>
                      <a:lnTo>
                        <a:pt x="4584" y="2292"/>
                      </a:lnTo>
                      <a:lnTo>
                        <a:pt x="4584" y="2300"/>
                      </a:lnTo>
                      <a:close/>
                      <a:moveTo>
                        <a:pt x="24" y="2290"/>
                      </a:moveTo>
                      <a:lnTo>
                        <a:pt x="0" y="2290"/>
                      </a:lnTo>
                      <a:lnTo>
                        <a:pt x="0" y="2282"/>
                      </a:lnTo>
                      <a:lnTo>
                        <a:pt x="24" y="2282"/>
                      </a:lnTo>
                      <a:lnTo>
                        <a:pt x="24" y="2290"/>
                      </a:lnTo>
                      <a:close/>
                      <a:moveTo>
                        <a:pt x="4558" y="2190"/>
                      </a:moveTo>
                      <a:lnTo>
                        <a:pt x="4558" y="2184"/>
                      </a:lnTo>
                      <a:lnTo>
                        <a:pt x="4582" y="2182"/>
                      </a:lnTo>
                      <a:lnTo>
                        <a:pt x="4582" y="2190"/>
                      </a:lnTo>
                      <a:lnTo>
                        <a:pt x="4558" y="2190"/>
                      </a:lnTo>
                      <a:close/>
                      <a:moveTo>
                        <a:pt x="26" y="2180"/>
                      </a:moveTo>
                      <a:lnTo>
                        <a:pt x="2" y="2178"/>
                      </a:lnTo>
                      <a:lnTo>
                        <a:pt x="2" y="2170"/>
                      </a:lnTo>
                      <a:lnTo>
                        <a:pt x="26" y="2172"/>
                      </a:lnTo>
                      <a:lnTo>
                        <a:pt x="26" y="2180"/>
                      </a:lnTo>
                      <a:close/>
                      <a:moveTo>
                        <a:pt x="4550" y="2080"/>
                      </a:moveTo>
                      <a:lnTo>
                        <a:pt x="4550" y="2072"/>
                      </a:lnTo>
                      <a:lnTo>
                        <a:pt x="4574" y="2070"/>
                      </a:lnTo>
                      <a:lnTo>
                        <a:pt x="4574" y="2078"/>
                      </a:lnTo>
                      <a:lnTo>
                        <a:pt x="4550" y="2080"/>
                      </a:lnTo>
                      <a:close/>
                      <a:moveTo>
                        <a:pt x="34" y="2068"/>
                      </a:moveTo>
                      <a:lnTo>
                        <a:pt x="10" y="2066"/>
                      </a:lnTo>
                      <a:lnTo>
                        <a:pt x="12" y="2058"/>
                      </a:lnTo>
                      <a:lnTo>
                        <a:pt x="36" y="2060"/>
                      </a:lnTo>
                      <a:lnTo>
                        <a:pt x="34" y="2068"/>
                      </a:lnTo>
                      <a:close/>
                      <a:moveTo>
                        <a:pt x="4538" y="1970"/>
                      </a:moveTo>
                      <a:lnTo>
                        <a:pt x="4536" y="1962"/>
                      </a:lnTo>
                      <a:lnTo>
                        <a:pt x="4560" y="1958"/>
                      </a:lnTo>
                      <a:lnTo>
                        <a:pt x="4562" y="1966"/>
                      </a:lnTo>
                      <a:lnTo>
                        <a:pt x="4538" y="1970"/>
                      </a:lnTo>
                      <a:close/>
                      <a:moveTo>
                        <a:pt x="48" y="1958"/>
                      </a:moveTo>
                      <a:lnTo>
                        <a:pt x="24" y="1954"/>
                      </a:lnTo>
                      <a:lnTo>
                        <a:pt x="26" y="1946"/>
                      </a:lnTo>
                      <a:lnTo>
                        <a:pt x="50" y="1950"/>
                      </a:lnTo>
                      <a:lnTo>
                        <a:pt x="48" y="1958"/>
                      </a:lnTo>
                      <a:close/>
                      <a:moveTo>
                        <a:pt x="4520" y="1860"/>
                      </a:moveTo>
                      <a:lnTo>
                        <a:pt x="4518" y="1852"/>
                      </a:lnTo>
                      <a:lnTo>
                        <a:pt x="4542" y="1846"/>
                      </a:lnTo>
                      <a:lnTo>
                        <a:pt x="4542" y="1854"/>
                      </a:lnTo>
                      <a:lnTo>
                        <a:pt x="4520" y="1860"/>
                      </a:lnTo>
                      <a:close/>
                      <a:moveTo>
                        <a:pt x="66" y="1848"/>
                      </a:moveTo>
                      <a:lnTo>
                        <a:pt x="44" y="1844"/>
                      </a:lnTo>
                      <a:lnTo>
                        <a:pt x="44" y="1836"/>
                      </a:lnTo>
                      <a:lnTo>
                        <a:pt x="68" y="1840"/>
                      </a:lnTo>
                      <a:lnTo>
                        <a:pt x="66" y="1848"/>
                      </a:lnTo>
                      <a:close/>
                      <a:moveTo>
                        <a:pt x="4496" y="1750"/>
                      </a:moveTo>
                      <a:lnTo>
                        <a:pt x="4494" y="1742"/>
                      </a:lnTo>
                      <a:lnTo>
                        <a:pt x="4518" y="1738"/>
                      </a:lnTo>
                      <a:lnTo>
                        <a:pt x="4518" y="1744"/>
                      </a:lnTo>
                      <a:lnTo>
                        <a:pt x="4496" y="1750"/>
                      </a:lnTo>
                      <a:close/>
                      <a:moveTo>
                        <a:pt x="92" y="1740"/>
                      </a:moveTo>
                      <a:lnTo>
                        <a:pt x="68" y="1734"/>
                      </a:lnTo>
                      <a:lnTo>
                        <a:pt x="70" y="1726"/>
                      </a:lnTo>
                      <a:lnTo>
                        <a:pt x="94" y="1732"/>
                      </a:lnTo>
                      <a:lnTo>
                        <a:pt x="92" y="1740"/>
                      </a:lnTo>
                      <a:close/>
                      <a:moveTo>
                        <a:pt x="4466" y="1644"/>
                      </a:moveTo>
                      <a:lnTo>
                        <a:pt x="4464" y="1636"/>
                      </a:lnTo>
                      <a:lnTo>
                        <a:pt x="4488" y="1628"/>
                      </a:lnTo>
                      <a:lnTo>
                        <a:pt x="4490" y="1636"/>
                      </a:lnTo>
                      <a:lnTo>
                        <a:pt x="4466" y="1644"/>
                      </a:lnTo>
                      <a:close/>
                      <a:moveTo>
                        <a:pt x="120" y="1632"/>
                      </a:moveTo>
                      <a:lnTo>
                        <a:pt x="98" y="1626"/>
                      </a:lnTo>
                      <a:lnTo>
                        <a:pt x="100" y="1618"/>
                      </a:lnTo>
                      <a:lnTo>
                        <a:pt x="124" y="1624"/>
                      </a:lnTo>
                      <a:lnTo>
                        <a:pt x="120" y="1632"/>
                      </a:lnTo>
                      <a:close/>
                      <a:moveTo>
                        <a:pt x="4432" y="1538"/>
                      </a:moveTo>
                      <a:lnTo>
                        <a:pt x="4430" y="1530"/>
                      </a:lnTo>
                      <a:lnTo>
                        <a:pt x="4452" y="1522"/>
                      </a:lnTo>
                      <a:lnTo>
                        <a:pt x="4454" y="1530"/>
                      </a:lnTo>
                      <a:lnTo>
                        <a:pt x="4432" y="1538"/>
                      </a:lnTo>
                      <a:close/>
                      <a:moveTo>
                        <a:pt x="156" y="1526"/>
                      </a:moveTo>
                      <a:lnTo>
                        <a:pt x="134" y="1518"/>
                      </a:lnTo>
                      <a:lnTo>
                        <a:pt x="136" y="1510"/>
                      </a:lnTo>
                      <a:lnTo>
                        <a:pt x="158" y="1518"/>
                      </a:lnTo>
                      <a:lnTo>
                        <a:pt x="156" y="1526"/>
                      </a:lnTo>
                      <a:close/>
                      <a:moveTo>
                        <a:pt x="4392" y="1434"/>
                      </a:moveTo>
                      <a:lnTo>
                        <a:pt x="4390" y="1426"/>
                      </a:lnTo>
                      <a:lnTo>
                        <a:pt x="4412" y="1416"/>
                      </a:lnTo>
                      <a:lnTo>
                        <a:pt x="4414" y="1424"/>
                      </a:lnTo>
                      <a:lnTo>
                        <a:pt x="4392" y="1434"/>
                      </a:lnTo>
                      <a:close/>
                      <a:moveTo>
                        <a:pt x="196" y="1422"/>
                      </a:moveTo>
                      <a:lnTo>
                        <a:pt x="174" y="1412"/>
                      </a:lnTo>
                      <a:lnTo>
                        <a:pt x="178" y="1406"/>
                      </a:lnTo>
                      <a:lnTo>
                        <a:pt x="200" y="1414"/>
                      </a:lnTo>
                      <a:lnTo>
                        <a:pt x="196" y="1422"/>
                      </a:lnTo>
                      <a:close/>
                      <a:moveTo>
                        <a:pt x="4348" y="1332"/>
                      </a:moveTo>
                      <a:lnTo>
                        <a:pt x="4344" y="1324"/>
                      </a:lnTo>
                      <a:lnTo>
                        <a:pt x="4366" y="1314"/>
                      </a:lnTo>
                      <a:lnTo>
                        <a:pt x="4370" y="1322"/>
                      </a:lnTo>
                      <a:lnTo>
                        <a:pt x="4348" y="1332"/>
                      </a:lnTo>
                      <a:close/>
                      <a:moveTo>
                        <a:pt x="242" y="1320"/>
                      </a:moveTo>
                      <a:lnTo>
                        <a:pt x="220" y="1310"/>
                      </a:lnTo>
                      <a:lnTo>
                        <a:pt x="224" y="1302"/>
                      </a:lnTo>
                      <a:lnTo>
                        <a:pt x="246" y="1312"/>
                      </a:lnTo>
                      <a:lnTo>
                        <a:pt x="242" y="1320"/>
                      </a:lnTo>
                      <a:close/>
                      <a:moveTo>
                        <a:pt x="4298" y="1232"/>
                      </a:moveTo>
                      <a:lnTo>
                        <a:pt x="4294" y="1224"/>
                      </a:lnTo>
                      <a:lnTo>
                        <a:pt x="4316" y="1214"/>
                      </a:lnTo>
                      <a:lnTo>
                        <a:pt x="4320" y="1220"/>
                      </a:lnTo>
                      <a:lnTo>
                        <a:pt x="4298" y="1232"/>
                      </a:lnTo>
                      <a:close/>
                      <a:moveTo>
                        <a:pt x="292" y="1220"/>
                      </a:moveTo>
                      <a:lnTo>
                        <a:pt x="270" y="1210"/>
                      </a:lnTo>
                      <a:lnTo>
                        <a:pt x="274" y="1202"/>
                      </a:lnTo>
                      <a:lnTo>
                        <a:pt x="296" y="1214"/>
                      </a:lnTo>
                      <a:lnTo>
                        <a:pt x="292" y="1220"/>
                      </a:lnTo>
                      <a:close/>
                      <a:moveTo>
                        <a:pt x="4244" y="1136"/>
                      </a:moveTo>
                      <a:lnTo>
                        <a:pt x="4240" y="1128"/>
                      </a:lnTo>
                      <a:lnTo>
                        <a:pt x="4260" y="1116"/>
                      </a:lnTo>
                      <a:lnTo>
                        <a:pt x="4264" y="1122"/>
                      </a:lnTo>
                      <a:lnTo>
                        <a:pt x="4244" y="1136"/>
                      </a:lnTo>
                      <a:close/>
                      <a:moveTo>
                        <a:pt x="348" y="1124"/>
                      </a:moveTo>
                      <a:lnTo>
                        <a:pt x="326" y="1112"/>
                      </a:lnTo>
                      <a:lnTo>
                        <a:pt x="330" y="1104"/>
                      </a:lnTo>
                      <a:lnTo>
                        <a:pt x="352" y="1116"/>
                      </a:lnTo>
                      <a:lnTo>
                        <a:pt x="348" y="1124"/>
                      </a:lnTo>
                      <a:close/>
                      <a:moveTo>
                        <a:pt x="4184" y="1040"/>
                      </a:moveTo>
                      <a:lnTo>
                        <a:pt x="4180" y="1034"/>
                      </a:lnTo>
                      <a:lnTo>
                        <a:pt x="4200" y="1020"/>
                      </a:lnTo>
                      <a:lnTo>
                        <a:pt x="4204" y="1028"/>
                      </a:lnTo>
                      <a:lnTo>
                        <a:pt x="4184" y="1040"/>
                      </a:lnTo>
                      <a:close/>
                      <a:moveTo>
                        <a:pt x="406" y="1030"/>
                      </a:moveTo>
                      <a:lnTo>
                        <a:pt x="386" y="1016"/>
                      </a:lnTo>
                      <a:lnTo>
                        <a:pt x="392" y="1010"/>
                      </a:lnTo>
                      <a:lnTo>
                        <a:pt x="412" y="1022"/>
                      </a:lnTo>
                      <a:lnTo>
                        <a:pt x="406" y="1030"/>
                      </a:lnTo>
                      <a:close/>
                      <a:moveTo>
                        <a:pt x="4120" y="950"/>
                      </a:moveTo>
                      <a:lnTo>
                        <a:pt x="4116" y="944"/>
                      </a:lnTo>
                      <a:lnTo>
                        <a:pt x="4136" y="928"/>
                      </a:lnTo>
                      <a:lnTo>
                        <a:pt x="4140" y="936"/>
                      </a:lnTo>
                      <a:lnTo>
                        <a:pt x="4120" y="950"/>
                      </a:lnTo>
                      <a:close/>
                      <a:moveTo>
                        <a:pt x="472" y="938"/>
                      </a:moveTo>
                      <a:lnTo>
                        <a:pt x="452" y="924"/>
                      </a:lnTo>
                      <a:lnTo>
                        <a:pt x="456" y="918"/>
                      </a:lnTo>
                      <a:lnTo>
                        <a:pt x="476" y="932"/>
                      </a:lnTo>
                      <a:lnTo>
                        <a:pt x="472" y="938"/>
                      </a:lnTo>
                      <a:close/>
                      <a:moveTo>
                        <a:pt x="4052" y="862"/>
                      </a:moveTo>
                      <a:lnTo>
                        <a:pt x="4048" y="856"/>
                      </a:lnTo>
                      <a:lnTo>
                        <a:pt x="4066" y="840"/>
                      </a:lnTo>
                      <a:lnTo>
                        <a:pt x="4072" y="846"/>
                      </a:lnTo>
                      <a:lnTo>
                        <a:pt x="4052" y="862"/>
                      </a:lnTo>
                      <a:close/>
                      <a:moveTo>
                        <a:pt x="540" y="850"/>
                      </a:moveTo>
                      <a:lnTo>
                        <a:pt x="522" y="836"/>
                      </a:lnTo>
                      <a:lnTo>
                        <a:pt x="526" y="830"/>
                      </a:lnTo>
                      <a:lnTo>
                        <a:pt x="546" y="844"/>
                      </a:lnTo>
                      <a:lnTo>
                        <a:pt x="540" y="850"/>
                      </a:lnTo>
                      <a:close/>
                      <a:moveTo>
                        <a:pt x="3980" y="776"/>
                      </a:moveTo>
                      <a:lnTo>
                        <a:pt x="3976" y="770"/>
                      </a:lnTo>
                      <a:lnTo>
                        <a:pt x="3992" y="754"/>
                      </a:lnTo>
                      <a:lnTo>
                        <a:pt x="3998" y="760"/>
                      </a:lnTo>
                      <a:lnTo>
                        <a:pt x="3980" y="776"/>
                      </a:lnTo>
                      <a:close/>
                      <a:moveTo>
                        <a:pt x="612" y="766"/>
                      </a:moveTo>
                      <a:lnTo>
                        <a:pt x="596" y="750"/>
                      </a:lnTo>
                      <a:lnTo>
                        <a:pt x="600" y="744"/>
                      </a:lnTo>
                      <a:lnTo>
                        <a:pt x="618" y="760"/>
                      </a:lnTo>
                      <a:lnTo>
                        <a:pt x="612" y="766"/>
                      </a:lnTo>
                      <a:close/>
                      <a:moveTo>
                        <a:pt x="3904" y="696"/>
                      </a:moveTo>
                      <a:lnTo>
                        <a:pt x="3898" y="690"/>
                      </a:lnTo>
                      <a:lnTo>
                        <a:pt x="3916" y="674"/>
                      </a:lnTo>
                      <a:lnTo>
                        <a:pt x="3922" y="678"/>
                      </a:lnTo>
                      <a:lnTo>
                        <a:pt x="3904" y="696"/>
                      </a:lnTo>
                      <a:close/>
                      <a:moveTo>
                        <a:pt x="690" y="686"/>
                      </a:moveTo>
                      <a:lnTo>
                        <a:pt x="672" y="668"/>
                      </a:lnTo>
                      <a:lnTo>
                        <a:pt x="678" y="664"/>
                      </a:lnTo>
                      <a:lnTo>
                        <a:pt x="696" y="680"/>
                      </a:lnTo>
                      <a:lnTo>
                        <a:pt x="690" y="686"/>
                      </a:lnTo>
                      <a:close/>
                      <a:moveTo>
                        <a:pt x="3824" y="618"/>
                      </a:moveTo>
                      <a:lnTo>
                        <a:pt x="3818" y="614"/>
                      </a:lnTo>
                      <a:lnTo>
                        <a:pt x="3834" y="596"/>
                      </a:lnTo>
                      <a:lnTo>
                        <a:pt x="3840" y="600"/>
                      </a:lnTo>
                      <a:lnTo>
                        <a:pt x="3824" y="618"/>
                      </a:lnTo>
                      <a:close/>
                      <a:moveTo>
                        <a:pt x="770" y="610"/>
                      </a:moveTo>
                      <a:lnTo>
                        <a:pt x="754" y="592"/>
                      </a:lnTo>
                      <a:lnTo>
                        <a:pt x="760" y="586"/>
                      </a:lnTo>
                      <a:lnTo>
                        <a:pt x="776" y="604"/>
                      </a:lnTo>
                      <a:lnTo>
                        <a:pt x="770" y="610"/>
                      </a:lnTo>
                      <a:close/>
                      <a:moveTo>
                        <a:pt x="3740" y="546"/>
                      </a:moveTo>
                      <a:lnTo>
                        <a:pt x="3734" y="540"/>
                      </a:lnTo>
                      <a:lnTo>
                        <a:pt x="3748" y="522"/>
                      </a:lnTo>
                      <a:lnTo>
                        <a:pt x="3756" y="526"/>
                      </a:lnTo>
                      <a:lnTo>
                        <a:pt x="3740" y="546"/>
                      </a:lnTo>
                      <a:close/>
                      <a:moveTo>
                        <a:pt x="854" y="536"/>
                      </a:moveTo>
                      <a:lnTo>
                        <a:pt x="840" y="518"/>
                      </a:lnTo>
                      <a:lnTo>
                        <a:pt x="846" y="512"/>
                      </a:lnTo>
                      <a:lnTo>
                        <a:pt x="862" y="532"/>
                      </a:lnTo>
                      <a:lnTo>
                        <a:pt x="854" y="536"/>
                      </a:lnTo>
                      <a:close/>
                      <a:moveTo>
                        <a:pt x="3652" y="476"/>
                      </a:moveTo>
                      <a:lnTo>
                        <a:pt x="3646" y="472"/>
                      </a:lnTo>
                      <a:lnTo>
                        <a:pt x="3660" y="452"/>
                      </a:lnTo>
                      <a:lnTo>
                        <a:pt x="3666" y="458"/>
                      </a:lnTo>
                      <a:lnTo>
                        <a:pt x="3652" y="476"/>
                      </a:lnTo>
                      <a:close/>
                      <a:moveTo>
                        <a:pt x="942" y="468"/>
                      </a:moveTo>
                      <a:lnTo>
                        <a:pt x="928" y="448"/>
                      </a:lnTo>
                      <a:lnTo>
                        <a:pt x="934" y="444"/>
                      </a:lnTo>
                      <a:lnTo>
                        <a:pt x="950" y="464"/>
                      </a:lnTo>
                      <a:lnTo>
                        <a:pt x="942" y="468"/>
                      </a:lnTo>
                      <a:close/>
                      <a:moveTo>
                        <a:pt x="3562" y="412"/>
                      </a:moveTo>
                      <a:lnTo>
                        <a:pt x="3556" y="408"/>
                      </a:lnTo>
                      <a:lnTo>
                        <a:pt x="3568" y="388"/>
                      </a:lnTo>
                      <a:lnTo>
                        <a:pt x="3576" y="392"/>
                      </a:lnTo>
                      <a:lnTo>
                        <a:pt x="3562" y="412"/>
                      </a:lnTo>
                      <a:close/>
                      <a:moveTo>
                        <a:pt x="1034" y="404"/>
                      </a:moveTo>
                      <a:lnTo>
                        <a:pt x="1020" y="384"/>
                      </a:lnTo>
                      <a:lnTo>
                        <a:pt x="1026" y="380"/>
                      </a:lnTo>
                      <a:lnTo>
                        <a:pt x="1040" y="400"/>
                      </a:lnTo>
                      <a:lnTo>
                        <a:pt x="1034" y="404"/>
                      </a:lnTo>
                      <a:close/>
                      <a:moveTo>
                        <a:pt x="3468" y="352"/>
                      </a:moveTo>
                      <a:lnTo>
                        <a:pt x="3460" y="348"/>
                      </a:lnTo>
                      <a:lnTo>
                        <a:pt x="3474" y="326"/>
                      </a:lnTo>
                      <a:lnTo>
                        <a:pt x="3480" y="330"/>
                      </a:lnTo>
                      <a:lnTo>
                        <a:pt x="3468" y="352"/>
                      </a:lnTo>
                      <a:close/>
                      <a:moveTo>
                        <a:pt x="1128" y="344"/>
                      </a:moveTo>
                      <a:lnTo>
                        <a:pt x="1116" y="324"/>
                      </a:lnTo>
                      <a:lnTo>
                        <a:pt x="1122" y="320"/>
                      </a:lnTo>
                      <a:lnTo>
                        <a:pt x="1134" y="340"/>
                      </a:lnTo>
                      <a:lnTo>
                        <a:pt x="1128" y="344"/>
                      </a:lnTo>
                      <a:close/>
                      <a:moveTo>
                        <a:pt x="3372" y="296"/>
                      </a:moveTo>
                      <a:lnTo>
                        <a:pt x="3364" y="292"/>
                      </a:lnTo>
                      <a:lnTo>
                        <a:pt x="3376" y="272"/>
                      </a:lnTo>
                      <a:lnTo>
                        <a:pt x="3382" y="274"/>
                      </a:lnTo>
                      <a:lnTo>
                        <a:pt x="3372" y="296"/>
                      </a:lnTo>
                      <a:close/>
                      <a:moveTo>
                        <a:pt x="1224" y="290"/>
                      </a:moveTo>
                      <a:lnTo>
                        <a:pt x="1214" y="268"/>
                      </a:lnTo>
                      <a:lnTo>
                        <a:pt x="1220" y="264"/>
                      </a:lnTo>
                      <a:lnTo>
                        <a:pt x="1232" y="286"/>
                      </a:lnTo>
                      <a:lnTo>
                        <a:pt x="1224" y="290"/>
                      </a:lnTo>
                      <a:close/>
                      <a:moveTo>
                        <a:pt x="3272" y="246"/>
                      </a:moveTo>
                      <a:lnTo>
                        <a:pt x="3264" y="242"/>
                      </a:lnTo>
                      <a:lnTo>
                        <a:pt x="3274" y="220"/>
                      </a:lnTo>
                      <a:lnTo>
                        <a:pt x="3282" y="224"/>
                      </a:lnTo>
                      <a:lnTo>
                        <a:pt x="3272" y="246"/>
                      </a:lnTo>
                      <a:close/>
                      <a:moveTo>
                        <a:pt x="1324" y="240"/>
                      </a:moveTo>
                      <a:lnTo>
                        <a:pt x="1314" y="218"/>
                      </a:lnTo>
                      <a:lnTo>
                        <a:pt x="1320" y="214"/>
                      </a:lnTo>
                      <a:lnTo>
                        <a:pt x="1330" y="236"/>
                      </a:lnTo>
                      <a:lnTo>
                        <a:pt x="1324" y="240"/>
                      </a:lnTo>
                      <a:close/>
                      <a:moveTo>
                        <a:pt x="3170" y="200"/>
                      </a:moveTo>
                      <a:lnTo>
                        <a:pt x="3162" y="196"/>
                      </a:lnTo>
                      <a:lnTo>
                        <a:pt x="3172" y="174"/>
                      </a:lnTo>
                      <a:lnTo>
                        <a:pt x="3180" y="178"/>
                      </a:lnTo>
                      <a:lnTo>
                        <a:pt x="3170" y="200"/>
                      </a:lnTo>
                      <a:close/>
                      <a:moveTo>
                        <a:pt x="1426" y="194"/>
                      </a:moveTo>
                      <a:lnTo>
                        <a:pt x="1416" y="172"/>
                      </a:lnTo>
                      <a:lnTo>
                        <a:pt x="1424" y="170"/>
                      </a:lnTo>
                      <a:lnTo>
                        <a:pt x="1432" y="192"/>
                      </a:lnTo>
                      <a:lnTo>
                        <a:pt x="1426" y="194"/>
                      </a:lnTo>
                      <a:close/>
                      <a:moveTo>
                        <a:pt x="3066" y="158"/>
                      </a:moveTo>
                      <a:lnTo>
                        <a:pt x="3058" y="156"/>
                      </a:lnTo>
                      <a:lnTo>
                        <a:pt x="3066" y="134"/>
                      </a:lnTo>
                      <a:lnTo>
                        <a:pt x="3074" y="136"/>
                      </a:lnTo>
                      <a:lnTo>
                        <a:pt x="3066" y="158"/>
                      </a:lnTo>
                      <a:close/>
                      <a:moveTo>
                        <a:pt x="1530" y="154"/>
                      </a:moveTo>
                      <a:lnTo>
                        <a:pt x="1522" y="132"/>
                      </a:lnTo>
                      <a:lnTo>
                        <a:pt x="1528" y="130"/>
                      </a:lnTo>
                      <a:lnTo>
                        <a:pt x="1536" y="152"/>
                      </a:lnTo>
                      <a:lnTo>
                        <a:pt x="1530" y="154"/>
                      </a:lnTo>
                      <a:close/>
                      <a:moveTo>
                        <a:pt x="2960" y="124"/>
                      </a:moveTo>
                      <a:lnTo>
                        <a:pt x="2952" y="122"/>
                      </a:lnTo>
                      <a:lnTo>
                        <a:pt x="2960" y="98"/>
                      </a:lnTo>
                      <a:lnTo>
                        <a:pt x="2968" y="100"/>
                      </a:lnTo>
                      <a:lnTo>
                        <a:pt x="2960" y="124"/>
                      </a:lnTo>
                      <a:close/>
                      <a:moveTo>
                        <a:pt x="1634" y="120"/>
                      </a:moveTo>
                      <a:lnTo>
                        <a:pt x="1628" y="98"/>
                      </a:lnTo>
                      <a:lnTo>
                        <a:pt x="1636" y="94"/>
                      </a:lnTo>
                      <a:lnTo>
                        <a:pt x="1642" y="118"/>
                      </a:lnTo>
                      <a:lnTo>
                        <a:pt x="1634" y="120"/>
                      </a:lnTo>
                      <a:close/>
                      <a:moveTo>
                        <a:pt x="2852" y="94"/>
                      </a:moveTo>
                      <a:lnTo>
                        <a:pt x="2846" y="92"/>
                      </a:lnTo>
                      <a:lnTo>
                        <a:pt x="2850" y="68"/>
                      </a:lnTo>
                      <a:lnTo>
                        <a:pt x="2858" y="70"/>
                      </a:lnTo>
                      <a:lnTo>
                        <a:pt x="2852" y="94"/>
                      </a:lnTo>
                      <a:close/>
                      <a:moveTo>
                        <a:pt x="1742" y="90"/>
                      </a:moveTo>
                      <a:lnTo>
                        <a:pt x="1736" y="68"/>
                      </a:lnTo>
                      <a:lnTo>
                        <a:pt x="1744" y="66"/>
                      </a:lnTo>
                      <a:lnTo>
                        <a:pt x="1750" y="88"/>
                      </a:lnTo>
                      <a:lnTo>
                        <a:pt x="1742" y="90"/>
                      </a:lnTo>
                      <a:close/>
                      <a:moveTo>
                        <a:pt x="2744" y="68"/>
                      </a:moveTo>
                      <a:lnTo>
                        <a:pt x="2736" y="66"/>
                      </a:lnTo>
                      <a:lnTo>
                        <a:pt x="2742" y="44"/>
                      </a:lnTo>
                      <a:lnTo>
                        <a:pt x="2750" y="44"/>
                      </a:lnTo>
                      <a:lnTo>
                        <a:pt x="2744" y="68"/>
                      </a:lnTo>
                      <a:close/>
                      <a:moveTo>
                        <a:pt x="1852" y="66"/>
                      </a:moveTo>
                      <a:lnTo>
                        <a:pt x="1846" y="42"/>
                      </a:lnTo>
                      <a:lnTo>
                        <a:pt x="1854" y="42"/>
                      </a:lnTo>
                      <a:lnTo>
                        <a:pt x="1858" y="64"/>
                      </a:lnTo>
                      <a:lnTo>
                        <a:pt x="1852" y="66"/>
                      </a:lnTo>
                      <a:close/>
                      <a:moveTo>
                        <a:pt x="2634" y="50"/>
                      </a:moveTo>
                      <a:lnTo>
                        <a:pt x="2626" y="48"/>
                      </a:lnTo>
                      <a:lnTo>
                        <a:pt x="2630" y="24"/>
                      </a:lnTo>
                      <a:lnTo>
                        <a:pt x="2638" y="26"/>
                      </a:lnTo>
                      <a:lnTo>
                        <a:pt x="2634" y="50"/>
                      </a:lnTo>
                      <a:close/>
                      <a:moveTo>
                        <a:pt x="1960" y="48"/>
                      </a:moveTo>
                      <a:lnTo>
                        <a:pt x="1958" y="24"/>
                      </a:lnTo>
                      <a:lnTo>
                        <a:pt x="1966" y="22"/>
                      </a:lnTo>
                      <a:lnTo>
                        <a:pt x="1968" y="46"/>
                      </a:lnTo>
                      <a:lnTo>
                        <a:pt x="1960" y="48"/>
                      </a:lnTo>
                      <a:close/>
                      <a:moveTo>
                        <a:pt x="2524" y="36"/>
                      </a:moveTo>
                      <a:lnTo>
                        <a:pt x="2516" y="34"/>
                      </a:lnTo>
                      <a:lnTo>
                        <a:pt x="2518" y="10"/>
                      </a:lnTo>
                      <a:lnTo>
                        <a:pt x="2526" y="12"/>
                      </a:lnTo>
                      <a:lnTo>
                        <a:pt x="2524" y="36"/>
                      </a:lnTo>
                      <a:close/>
                      <a:moveTo>
                        <a:pt x="2072" y="34"/>
                      </a:moveTo>
                      <a:lnTo>
                        <a:pt x="2070" y="10"/>
                      </a:lnTo>
                      <a:lnTo>
                        <a:pt x="2078" y="10"/>
                      </a:lnTo>
                      <a:lnTo>
                        <a:pt x="2080" y="34"/>
                      </a:lnTo>
                      <a:lnTo>
                        <a:pt x="2072" y="34"/>
                      </a:lnTo>
                      <a:close/>
                      <a:moveTo>
                        <a:pt x="2414" y="26"/>
                      </a:moveTo>
                      <a:lnTo>
                        <a:pt x="2406" y="26"/>
                      </a:lnTo>
                      <a:lnTo>
                        <a:pt x="2406" y="2"/>
                      </a:lnTo>
                      <a:lnTo>
                        <a:pt x="2414" y="2"/>
                      </a:lnTo>
                      <a:lnTo>
                        <a:pt x="2414" y="26"/>
                      </a:lnTo>
                      <a:close/>
                      <a:moveTo>
                        <a:pt x="2182" y="26"/>
                      </a:moveTo>
                      <a:lnTo>
                        <a:pt x="2182" y="2"/>
                      </a:lnTo>
                      <a:lnTo>
                        <a:pt x="2190" y="2"/>
                      </a:lnTo>
                      <a:lnTo>
                        <a:pt x="2190" y="26"/>
                      </a:lnTo>
                      <a:lnTo>
                        <a:pt x="2182" y="26"/>
                      </a:lnTo>
                      <a:close/>
                      <a:moveTo>
                        <a:pt x="2302" y="24"/>
                      </a:moveTo>
                      <a:lnTo>
                        <a:pt x="2294" y="24"/>
                      </a:lnTo>
                      <a:lnTo>
                        <a:pt x="2294" y="0"/>
                      </a:lnTo>
                      <a:lnTo>
                        <a:pt x="2302" y="0"/>
                      </a:lnTo>
                      <a:lnTo>
                        <a:pt x="2302" y="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8" name="Freeform 42">
                  <a:extLst>
                    <a:ext uri="{FF2B5EF4-FFF2-40B4-BE49-F238E27FC236}">
                      <a16:creationId xmlns:a16="http://schemas.microsoft.com/office/drawing/2014/main" xmlns="" id="{AC233747-EEBA-4B59-9BB6-59B79B4DE1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707258" y="1836319"/>
                  <a:ext cx="1438532" cy="1422883"/>
                </a:xfrm>
                <a:custGeom>
                  <a:avLst/>
                  <a:gdLst/>
                  <a:ahLst/>
                  <a:cxnLst>
                    <a:cxn ang="0">
                      <a:pos x="2248" y="4236"/>
                    </a:cxn>
                    <a:cxn ang="0">
                      <a:pos x="1856" y="4224"/>
                    </a:cxn>
                    <a:cxn ang="0">
                      <a:pos x="2468" y="4196"/>
                    </a:cxn>
                    <a:cxn ang="0">
                      <a:pos x="1634" y="4184"/>
                    </a:cxn>
                    <a:cxn ang="0">
                      <a:pos x="2686" y="4148"/>
                    </a:cxn>
                    <a:cxn ang="0">
                      <a:pos x="1366" y="4102"/>
                    </a:cxn>
                    <a:cxn ang="0">
                      <a:pos x="2950" y="4056"/>
                    </a:cxn>
                    <a:cxn ang="0">
                      <a:pos x="1168" y="3998"/>
                    </a:cxn>
                    <a:cxn ang="0">
                      <a:pos x="3156" y="3970"/>
                    </a:cxn>
                    <a:cxn ang="0">
                      <a:pos x="974" y="3886"/>
                    </a:cxn>
                    <a:cxn ang="0">
                      <a:pos x="3346" y="3850"/>
                    </a:cxn>
                    <a:cxn ang="0">
                      <a:pos x="838" y="3788"/>
                    </a:cxn>
                    <a:cxn ang="0">
                      <a:pos x="3480" y="3748"/>
                    </a:cxn>
                    <a:cxn ang="0">
                      <a:pos x="658" y="3656"/>
                    </a:cxn>
                    <a:cxn ang="0">
                      <a:pos x="3644" y="3594"/>
                    </a:cxn>
                    <a:cxn ang="0">
                      <a:pos x="3792" y="3424"/>
                    </a:cxn>
                    <a:cxn ang="0">
                      <a:pos x="366" y="3314"/>
                    </a:cxn>
                    <a:cxn ang="0">
                      <a:pos x="3908" y="3232"/>
                    </a:cxn>
                    <a:cxn ang="0">
                      <a:pos x="250" y="3122"/>
                    </a:cxn>
                    <a:cxn ang="0">
                      <a:pos x="4014" y="3036"/>
                    </a:cxn>
                    <a:cxn ang="0">
                      <a:pos x="134" y="2866"/>
                    </a:cxn>
                    <a:cxn ang="0">
                      <a:pos x="4120" y="2778"/>
                    </a:cxn>
                    <a:cxn ang="0">
                      <a:pos x="82" y="2648"/>
                    </a:cxn>
                    <a:cxn ang="0">
                      <a:pos x="4194" y="2566"/>
                    </a:cxn>
                    <a:cxn ang="0">
                      <a:pos x="38" y="2430"/>
                    </a:cxn>
                    <a:cxn ang="0">
                      <a:pos x="4228" y="2344"/>
                    </a:cxn>
                    <a:cxn ang="0">
                      <a:pos x="20" y="2262"/>
                    </a:cxn>
                    <a:cxn ang="0">
                      <a:pos x="4240" y="2176"/>
                    </a:cxn>
                    <a:cxn ang="0">
                      <a:pos x="4224" y="2114"/>
                    </a:cxn>
                    <a:cxn ang="0">
                      <a:pos x="16" y="2040"/>
                    </a:cxn>
                    <a:cxn ang="0">
                      <a:pos x="36" y="1818"/>
                    </a:cxn>
                    <a:cxn ang="0">
                      <a:pos x="4176" y="1670"/>
                    </a:cxn>
                    <a:cxn ang="0">
                      <a:pos x="64" y="1596"/>
                    </a:cxn>
                    <a:cxn ang="0">
                      <a:pos x="4118" y="1456"/>
                    </a:cxn>
                    <a:cxn ang="0">
                      <a:pos x="132" y="1380"/>
                    </a:cxn>
                    <a:cxn ang="0">
                      <a:pos x="4012" y="1198"/>
                    </a:cxn>
                    <a:cxn ang="0">
                      <a:pos x="248" y="1124"/>
                    </a:cxn>
                    <a:cxn ang="0">
                      <a:pos x="3918" y="994"/>
                    </a:cxn>
                    <a:cxn ang="0">
                      <a:pos x="376" y="940"/>
                    </a:cxn>
                    <a:cxn ang="0">
                      <a:pos x="3788" y="810"/>
                    </a:cxn>
                    <a:cxn ang="0">
                      <a:pos x="512" y="762"/>
                    </a:cxn>
                    <a:cxn ang="0">
                      <a:pos x="3680" y="682"/>
                    </a:cxn>
                    <a:cxn ang="0">
                      <a:pos x="624" y="640"/>
                    </a:cxn>
                    <a:cxn ang="0">
                      <a:pos x="3508" y="538"/>
                    </a:cxn>
                    <a:cxn ang="0">
                      <a:pos x="790" y="490"/>
                    </a:cxn>
                    <a:cxn ang="0">
                      <a:pos x="970" y="358"/>
                    </a:cxn>
                    <a:cxn ang="0">
                      <a:pos x="3144" y="280"/>
                    </a:cxn>
                    <a:cxn ang="0">
                      <a:pos x="1154" y="232"/>
                    </a:cxn>
                    <a:cxn ang="0">
                      <a:pos x="2944" y="182"/>
                    </a:cxn>
                    <a:cxn ang="0">
                      <a:pos x="1360" y="140"/>
                    </a:cxn>
                    <a:cxn ang="0">
                      <a:pos x="2680" y="90"/>
                    </a:cxn>
                    <a:cxn ang="0">
                      <a:pos x="1628" y="56"/>
                    </a:cxn>
                    <a:cxn ang="0">
                      <a:pos x="2464" y="28"/>
                    </a:cxn>
                    <a:cxn ang="0">
                      <a:pos x="1850" y="32"/>
                    </a:cxn>
                    <a:cxn ang="0">
                      <a:pos x="2242" y="2"/>
                    </a:cxn>
                    <a:cxn ang="0">
                      <a:pos x="2074" y="16"/>
                    </a:cxn>
                  </a:cxnLst>
                  <a:rect l="0" t="0" r="r" b="b"/>
                  <a:pathLst>
                    <a:path w="4240" h="4240">
                      <a:moveTo>
                        <a:pt x="2080" y="4240"/>
                      </a:moveTo>
                      <a:lnTo>
                        <a:pt x="2080" y="4240"/>
                      </a:lnTo>
                      <a:lnTo>
                        <a:pt x="2024" y="4238"/>
                      </a:lnTo>
                      <a:lnTo>
                        <a:pt x="2024" y="4222"/>
                      </a:lnTo>
                      <a:lnTo>
                        <a:pt x="2024" y="4222"/>
                      </a:lnTo>
                      <a:lnTo>
                        <a:pt x="2080" y="4224"/>
                      </a:lnTo>
                      <a:lnTo>
                        <a:pt x="2080" y="4240"/>
                      </a:lnTo>
                      <a:close/>
                      <a:moveTo>
                        <a:pt x="2248" y="4236"/>
                      </a:moveTo>
                      <a:lnTo>
                        <a:pt x="2248" y="4220"/>
                      </a:lnTo>
                      <a:lnTo>
                        <a:pt x="2248" y="4220"/>
                      </a:lnTo>
                      <a:lnTo>
                        <a:pt x="2302" y="4216"/>
                      </a:lnTo>
                      <a:lnTo>
                        <a:pt x="2304" y="4232"/>
                      </a:lnTo>
                      <a:lnTo>
                        <a:pt x="2304" y="4232"/>
                      </a:lnTo>
                      <a:lnTo>
                        <a:pt x="2248" y="4236"/>
                      </a:lnTo>
                      <a:lnTo>
                        <a:pt x="2248" y="4236"/>
                      </a:lnTo>
                      <a:close/>
                      <a:moveTo>
                        <a:pt x="1856" y="4224"/>
                      </a:moveTo>
                      <a:lnTo>
                        <a:pt x="1856" y="4224"/>
                      </a:lnTo>
                      <a:lnTo>
                        <a:pt x="1800" y="4216"/>
                      </a:lnTo>
                      <a:lnTo>
                        <a:pt x="1802" y="4200"/>
                      </a:lnTo>
                      <a:lnTo>
                        <a:pt x="1802" y="4200"/>
                      </a:lnTo>
                      <a:lnTo>
                        <a:pt x="1858" y="4208"/>
                      </a:lnTo>
                      <a:lnTo>
                        <a:pt x="1856" y="4224"/>
                      </a:lnTo>
                      <a:close/>
                      <a:moveTo>
                        <a:pt x="2472" y="4212"/>
                      </a:moveTo>
                      <a:lnTo>
                        <a:pt x="2468" y="4196"/>
                      </a:lnTo>
                      <a:lnTo>
                        <a:pt x="2468" y="4196"/>
                      </a:lnTo>
                      <a:lnTo>
                        <a:pt x="2524" y="4186"/>
                      </a:lnTo>
                      <a:lnTo>
                        <a:pt x="2526" y="4202"/>
                      </a:lnTo>
                      <a:lnTo>
                        <a:pt x="2526" y="4202"/>
                      </a:lnTo>
                      <a:lnTo>
                        <a:pt x="2472" y="4212"/>
                      </a:lnTo>
                      <a:lnTo>
                        <a:pt x="2472" y="4212"/>
                      </a:lnTo>
                      <a:close/>
                      <a:moveTo>
                        <a:pt x="1634" y="4184"/>
                      </a:moveTo>
                      <a:lnTo>
                        <a:pt x="1634" y="4184"/>
                      </a:lnTo>
                      <a:lnTo>
                        <a:pt x="1580" y="4172"/>
                      </a:lnTo>
                      <a:lnTo>
                        <a:pt x="1584" y="4156"/>
                      </a:lnTo>
                      <a:lnTo>
                        <a:pt x="1584" y="4156"/>
                      </a:lnTo>
                      <a:lnTo>
                        <a:pt x="1638" y="4170"/>
                      </a:lnTo>
                      <a:lnTo>
                        <a:pt x="1634" y="4184"/>
                      </a:lnTo>
                      <a:close/>
                      <a:moveTo>
                        <a:pt x="2690" y="4162"/>
                      </a:moveTo>
                      <a:lnTo>
                        <a:pt x="2686" y="4148"/>
                      </a:lnTo>
                      <a:lnTo>
                        <a:pt x="2686" y="4148"/>
                      </a:lnTo>
                      <a:lnTo>
                        <a:pt x="2740" y="4132"/>
                      </a:lnTo>
                      <a:lnTo>
                        <a:pt x="2744" y="4148"/>
                      </a:lnTo>
                      <a:lnTo>
                        <a:pt x="2744" y="4148"/>
                      </a:lnTo>
                      <a:lnTo>
                        <a:pt x="2690" y="4162"/>
                      </a:lnTo>
                      <a:lnTo>
                        <a:pt x="2690" y="4162"/>
                      </a:lnTo>
                      <a:close/>
                      <a:moveTo>
                        <a:pt x="1418" y="4122"/>
                      </a:moveTo>
                      <a:lnTo>
                        <a:pt x="1418" y="4122"/>
                      </a:lnTo>
                      <a:lnTo>
                        <a:pt x="1366" y="4102"/>
                      </a:lnTo>
                      <a:lnTo>
                        <a:pt x="1372" y="4088"/>
                      </a:lnTo>
                      <a:lnTo>
                        <a:pt x="1372" y="4088"/>
                      </a:lnTo>
                      <a:lnTo>
                        <a:pt x="1424" y="4106"/>
                      </a:lnTo>
                      <a:lnTo>
                        <a:pt x="1418" y="4122"/>
                      </a:lnTo>
                      <a:close/>
                      <a:moveTo>
                        <a:pt x="2904" y="4092"/>
                      </a:moveTo>
                      <a:lnTo>
                        <a:pt x="2898" y="4076"/>
                      </a:lnTo>
                      <a:lnTo>
                        <a:pt x="2898" y="4076"/>
                      </a:lnTo>
                      <a:lnTo>
                        <a:pt x="2950" y="4056"/>
                      </a:lnTo>
                      <a:lnTo>
                        <a:pt x="2956" y="4070"/>
                      </a:lnTo>
                      <a:lnTo>
                        <a:pt x="2956" y="4070"/>
                      </a:lnTo>
                      <a:lnTo>
                        <a:pt x="2904" y="4092"/>
                      </a:lnTo>
                      <a:lnTo>
                        <a:pt x="2904" y="4092"/>
                      </a:lnTo>
                      <a:close/>
                      <a:moveTo>
                        <a:pt x="1210" y="4036"/>
                      </a:moveTo>
                      <a:lnTo>
                        <a:pt x="1210" y="4036"/>
                      </a:lnTo>
                      <a:lnTo>
                        <a:pt x="1160" y="4012"/>
                      </a:lnTo>
                      <a:lnTo>
                        <a:pt x="1168" y="3998"/>
                      </a:lnTo>
                      <a:lnTo>
                        <a:pt x="1168" y="3998"/>
                      </a:lnTo>
                      <a:lnTo>
                        <a:pt x="1218" y="4022"/>
                      </a:lnTo>
                      <a:lnTo>
                        <a:pt x="1210" y="4036"/>
                      </a:lnTo>
                      <a:close/>
                      <a:moveTo>
                        <a:pt x="3108" y="3998"/>
                      </a:moveTo>
                      <a:lnTo>
                        <a:pt x="3100" y="3984"/>
                      </a:lnTo>
                      <a:lnTo>
                        <a:pt x="3100" y="3984"/>
                      </a:lnTo>
                      <a:lnTo>
                        <a:pt x="3148" y="3956"/>
                      </a:lnTo>
                      <a:lnTo>
                        <a:pt x="3156" y="3970"/>
                      </a:lnTo>
                      <a:lnTo>
                        <a:pt x="3156" y="3970"/>
                      </a:lnTo>
                      <a:lnTo>
                        <a:pt x="3108" y="3998"/>
                      </a:lnTo>
                      <a:lnTo>
                        <a:pt x="3108" y="3998"/>
                      </a:lnTo>
                      <a:close/>
                      <a:moveTo>
                        <a:pt x="1012" y="3930"/>
                      </a:moveTo>
                      <a:lnTo>
                        <a:pt x="1012" y="3930"/>
                      </a:lnTo>
                      <a:lnTo>
                        <a:pt x="966" y="3898"/>
                      </a:lnTo>
                      <a:lnTo>
                        <a:pt x="974" y="3886"/>
                      </a:lnTo>
                      <a:lnTo>
                        <a:pt x="974" y="3886"/>
                      </a:lnTo>
                      <a:lnTo>
                        <a:pt x="1022" y="3916"/>
                      </a:lnTo>
                      <a:lnTo>
                        <a:pt x="1012" y="3930"/>
                      </a:lnTo>
                      <a:close/>
                      <a:moveTo>
                        <a:pt x="3300" y="3882"/>
                      </a:moveTo>
                      <a:lnTo>
                        <a:pt x="3292" y="3868"/>
                      </a:lnTo>
                      <a:lnTo>
                        <a:pt x="3292" y="3868"/>
                      </a:lnTo>
                      <a:lnTo>
                        <a:pt x="3338" y="3838"/>
                      </a:lnTo>
                      <a:lnTo>
                        <a:pt x="3346" y="3850"/>
                      </a:lnTo>
                      <a:lnTo>
                        <a:pt x="3346" y="3850"/>
                      </a:lnTo>
                      <a:lnTo>
                        <a:pt x="3300" y="3882"/>
                      </a:lnTo>
                      <a:lnTo>
                        <a:pt x="3300" y="3882"/>
                      </a:lnTo>
                      <a:close/>
                      <a:moveTo>
                        <a:pt x="828" y="3802"/>
                      </a:moveTo>
                      <a:lnTo>
                        <a:pt x="828" y="3802"/>
                      </a:lnTo>
                      <a:lnTo>
                        <a:pt x="784" y="3766"/>
                      </a:lnTo>
                      <a:lnTo>
                        <a:pt x="794" y="3754"/>
                      </a:lnTo>
                      <a:lnTo>
                        <a:pt x="794" y="3754"/>
                      </a:lnTo>
                      <a:lnTo>
                        <a:pt x="838" y="3788"/>
                      </a:lnTo>
                      <a:lnTo>
                        <a:pt x="828" y="3802"/>
                      </a:lnTo>
                      <a:close/>
                      <a:moveTo>
                        <a:pt x="3480" y="3748"/>
                      </a:moveTo>
                      <a:lnTo>
                        <a:pt x="3470" y="3736"/>
                      </a:lnTo>
                      <a:lnTo>
                        <a:pt x="3470" y="3736"/>
                      </a:lnTo>
                      <a:lnTo>
                        <a:pt x="3512" y="3698"/>
                      </a:lnTo>
                      <a:lnTo>
                        <a:pt x="3522" y="3710"/>
                      </a:lnTo>
                      <a:lnTo>
                        <a:pt x="3522" y="3710"/>
                      </a:lnTo>
                      <a:lnTo>
                        <a:pt x="3480" y="3748"/>
                      </a:lnTo>
                      <a:lnTo>
                        <a:pt x="3480" y="3748"/>
                      </a:lnTo>
                      <a:close/>
                      <a:moveTo>
                        <a:pt x="658" y="3656"/>
                      </a:moveTo>
                      <a:lnTo>
                        <a:pt x="658" y="3656"/>
                      </a:lnTo>
                      <a:lnTo>
                        <a:pt x="616" y="3616"/>
                      </a:lnTo>
                      <a:lnTo>
                        <a:pt x="628" y="3604"/>
                      </a:lnTo>
                      <a:lnTo>
                        <a:pt x="628" y="3604"/>
                      </a:lnTo>
                      <a:lnTo>
                        <a:pt x="668" y="3644"/>
                      </a:lnTo>
                      <a:lnTo>
                        <a:pt x="658" y="3656"/>
                      </a:lnTo>
                      <a:close/>
                      <a:moveTo>
                        <a:pt x="3644" y="3594"/>
                      </a:moveTo>
                      <a:lnTo>
                        <a:pt x="3632" y="3584"/>
                      </a:lnTo>
                      <a:lnTo>
                        <a:pt x="3632" y="3584"/>
                      </a:lnTo>
                      <a:lnTo>
                        <a:pt x="3672" y="3542"/>
                      </a:lnTo>
                      <a:lnTo>
                        <a:pt x="3682" y="3554"/>
                      </a:lnTo>
                      <a:lnTo>
                        <a:pt x="3682" y="3554"/>
                      </a:lnTo>
                      <a:lnTo>
                        <a:pt x="3644" y="3594"/>
                      </a:lnTo>
                      <a:lnTo>
                        <a:pt x="3644" y="3594"/>
                      </a:lnTo>
                      <a:close/>
                      <a:moveTo>
                        <a:pt x="502" y="3492"/>
                      </a:moveTo>
                      <a:lnTo>
                        <a:pt x="502" y="3492"/>
                      </a:lnTo>
                      <a:lnTo>
                        <a:pt x="468" y="3448"/>
                      </a:lnTo>
                      <a:lnTo>
                        <a:pt x="480" y="3438"/>
                      </a:lnTo>
                      <a:lnTo>
                        <a:pt x="480" y="3438"/>
                      </a:lnTo>
                      <a:lnTo>
                        <a:pt x="516" y="3482"/>
                      </a:lnTo>
                      <a:lnTo>
                        <a:pt x="502" y="3492"/>
                      </a:lnTo>
                      <a:close/>
                      <a:moveTo>
                        <a:pt x="3792" y="3424"/>
                      </a:moveTo>
                      <a:lnTo>
                        <a:pt x="3780" y="3414"/>
                      </a:lnTo>
                      <a:lnTo>
                        <a:pt x="3780" y="3414"/>
                      </a:lnTo>
                      <a:lnTo>
                        <a:pt x="3812" y="3370"/>
                      </a:lnTo>
                      <a:lnTo>
                        <a:pt x="3826" y="3380"/>
                      </a:lnTo>
                      <a:lnTo>
                        <a:pt x="3826" y="3380"/>
                      </a:lnTo>
                      <a:lnTo>
                        <a:pt x="3792" y="3424"/>
                      </a:lnTo>
                      <a:lnTo>
                        <a:pt x="3792" y="3424"/>
                      </a:lnTo>
                      <a:close/>
                      <a:moveTo>
                        <a:pt x="366" y="3314"/>
                      </a:moveTo>
                      <a:lnTo>
                        <a:pt x="366" y="3314"/>
                      </a:lnTo>
                      <a:lnTo>
                        <a:pt x="336" y="3266"/>
                      </a:lnTo>
                      <a:lnTo>
                        <a:pt x="350" y="3258"/>
                      </a:lnTo>
                      <a:lnTo>
                        <a:pt x="350" y="3258"/>
                      </a:lnTo>
                      <a:lnTo>
                        <a:pt x="380" y="3304"/>
                      </a:lnTo>
                      <a:lnTo>
                        <a:pt x="366" y="3314"/>
                      </a:lnTo>
                      <a:close/>
                      <a:moveTo>
                        <a:pt x="3920" y="3240"/>
                      </a:moveTo>
                      <a:lnTo>
                        <a:pt x="3908" y="3232"/>
                      </a:lnTo>
                      <a:lnTo>
                        <a:pt x="3908" y="3232"/>
                      </a:lnTo>
                      <a:lnTo>
                        <a:pt x="3936" y="3184"/>
                      </a:lnTo>
                      <a:lnTo>
                        <a:pt x="3950" y="3192"/>
                      </a:lnTo>
                      <a:lnTo>
                        <a:pt x="3950" y="3192"/>
                      </a:lnTo>
                      <a:lnTo>
                        <a:pt x="3920" y="3240"/>
                      </a:lnTo>
                      <a:lnTo>
                        <a:pt x="3920" y="3240"/>
                      </a:lnTo>
                      <a:close/>
                      <a:moveTo>
                        <a:pt x="250" y="3122"/>
                      </a:moveTo>
                      <a:lnTo>
                        <a:pt x="250" y="3122"/>
                      </a:lnTo>
                      <a:lnTo>
                        <a:pt x="224" y="3072"/>
                      </a:lnTo>
                      <a:lnTo>
                        <a:pt x="238" y="3064"/>
                      </a:lnTo>
                      <a:lnTo>
                        <a:pt x="238" y="3064"/>
                      </a:lnTo>
                      <a:lnTo>
                        <a:pt x="264" y="3114"/>
                      </a:lnTo>
                      <a:lnTo>
                        <a:pt x="250" y="3122"/>
                      </a:lnTo>
                      <a:close/>
                      <a:moveTo>
                        <a:pt x="4030" y="3044"/>
                      </a:moveTo>
                      <a:lnTo>
                        <a:pt x="4014" y="3036"/>
                      </a:lnTo>
                      <a:lnTo>
                        <a:pt x="4014" y="3036"/>
                      </a:lnTo>
                      <a:lnTo>
                        <a:pt x="4038" y="2986"/>
                      </a:lnTo>
                      <a:lnTo>
                        <a:pt x="4054" y="2992"/>
                      </a:lnTo>
                      <a:lnTo>
                        <a:pt x="4054" y="2992"/>
                      </a:lnTo>
                      <a:lnTo>
                        <a:pt x="4030" y="3044"/>
                      </a:lnTo>
                      <a:lnTo>
                        <a:pt x="4030" y="3044"/>
                      </a:lnTo>
                      <a:close/>
                      <a:moveTo>
                        <a:pt x="154" y="2918"/>
                      </a:moveTo>
                      <a:lnTo>
                        <a:pt x="154" y="2918"/>
                      </a:lnTo>
                      <a:lnTo>
                        <a:pt x="134" y="2866"/>
                      </a:lnTo>
                      <a:lnTo>
                        <a:pt x="150" y="2860"/>
                      </a:lnTo>
                      <a:lnTo>
                        <a:pt x="150" y="2860"/>
                      </a:lnTo>
                      <a:lnTo>
                        <a:pt x="170" y="2912"/>
                      </a:lnTo>
                      <a:lnTo>
                        <a:pt x="154" y="2918"/>
                      </a:lnTo>
                      <a:close/>
                      <a:moveTo>
                        <a:pt x="4116" y="2836"/>
                      </a:moveTo>
                      <a:lnTo>
                        <a:pt x="4102" y="2832"/>
                      </a:lnTo>
                      <a:lnTo>
                        <a:pt x="4102" y="2832"/>
                      </a:lnTo>
                      <a:lnTo>
                        <a:pt x="4120" y="2778"/>
                      </a:lnTo>
                      <a:lnTo>
                        <a:pt x="4134" y="2784"/>
                      </a:lnTo>
                      <a:lnTo>
                        <a:pt x="4134" y="2784"/>
                      </a:lnTo>
                      <a:lnTo>
                        <a:pt x="4116" y="2836"/>
                      </a:lnTo>
                      <a:lnTo>
                        <a:pt x="4116" y="2836"/>
                      </a:lnTo>
                      <a:close/>
                      <a:moveTo>
                        <a:pt x="82" y="2706"/>
                      </a:moveTo>
                      <a:lnTo>
                        <a:pt x="82" y="2706"/>
                      </a:lnTo>
                      <a:lnTo>
                        <a:pt x="66" y="2652"/>
                      </a:lnTo>
                      <a:lnTo>
                        <a:pt x="82" y="2648"/>
                      </a:lnTo>
                      <a:lnTo>
                        <a:pt x="82" y="2648"/>
                      </a:lnTo>
                      <a:lnTo>
                        <a:pt x="96" y="2702"/>
                      </a:lnTo>
                      <a:lnTo>
                        <a:pt x="82" y="2706"/>
                      </a:lnTo>
                      <a:close/>
                      <a:moveTo>
                        <a:pt x="4182" y="2622"/>
                      </a:moveTo>
                      <a:lnTo>
                        <a:pt x="4166" y="2618"/>
                      </a:lnTo>
                      <a:lnTo>
                        <a:pt x="4166" y="2618"/>
                      </a:lnTo>
                      <a:lnTo>
                        <a:pt x="4178" y="2562"/>
                      </a:lnTo>
                      <a:lnTo>
                        <a:pt x="4194" y="2566"/>
                      </a:lnTo>
                      <a:lnTo>
                        <a:pt x="4194" y="2566"/>
                      </a:lnTo>
                      <a:lnTo>
                        <a:pt x="4182" y="2622"/>
                      </a:lnTo>
                      <a:lnTo>
                        <a:pt x="4182" y="2622"/>
                      </a:lnTo>
                      <a:close/>
                      <a:moveTo>
                        <a:pt x="30" y="2486"/>
                      </a:moveTo>
                      <a:lnTo>
                        <a:pt x="30" y="2486"/>
                      </a:lnTo>
                      <a:lnTo>
                        <a:pt x="22" y="2432"/>
                      </a:lnTo>
                      <a:lnTo>
                        <a:pt x="38" y="2430"/>
                      </a:lnTo>
                      <a:lnTo>
                        <a:pt x="38" y="2430"/>
                      </a:lnTo>
                      <a:lnTo>
                        <a:pt x="46" y="2484"/>
                      </a:lnTo>
                      <a:lnTo>
                        <a:pt x="30" y="2486"/>
                      </a:lnTo>
                      <a:close/>
                      <a:moveTo>
                        <a:pt x="4222" y="2400"/>
                      </a:moveTo>
                      <a:lnTo>
                        <a:pt x="4206" y="2398"/>
                      </a:lnTo>
                      <a:lnTo>
                        <a:pt x="4206" y="2398"/>
                      </a:lnTo>
                      <a:lnTo>
                        <a:pt x="4212" y="2342"/>
                      </a:lnTo>
                      <a:lnTo>
                        <a:pt x="4228" y="2344"/>
                      </a:lnTo>
                      <a:lnTo>
                        <a:pt x="4228" y="2344"/>
                      </a:lnTo>
                      <a:lnTo>
                        <a:pt x="4222" y="2400"/>
                      </a:lnTo>
                      <a:lnTo>
                        <a:pt x="4222" y="2400"/>
                      </a:lnTo>
                      <a:close/>
                      <a:moveTo>
                        <a:pt x="4" y="2264"/>
                      </a:moveTo>
                      <a:lnTo>
                        <a:pt x="4" y="2264"/>
                      </a:lnTo>
                      <a:lnTo>
                        <a:pt x="2" y="2208"/>
                      </a:lnTo>
                      <a:lnTo>
                        <a:pt x="18" y="2208"/>
                      </a:lnTo>
                      <a:lnTo>
                        <a:pt x="18" y="2208"/>
                      </a:lnTo>
                      <a:lnTo>
                        <a:pt x="20" y="2262"/>
                      </a:lnTo>
                      <a:lnTo>
                        <a:pt x="4" y="2264"/>
                      </a:lnTo>
                      <a:close/>
                      <a:moveTo>
                        <a:pt x="4240" y="2176"/>
                      </a:moveTo>
                      <a:lnTo>
                        <a:pt x="4224" y="2176"/>
                      </a:lnTo>
                      <a:lnTo>
                        <a:pt x="4224" y="2176"/>
                      </a:lnTo>
                      <a:lnTo>
                        <a:pt x="4224" y="2120"/>
                      </a:lnTo>
                      <a:lnTo>
                        <a:pt x="4240" y="2120"/>
                      </a:lnTo>
                      <a:lnTo>
                        <a:pt x="4240" y="2120"/>
                      </a:lnTo>
                      <a:lnTo>
                        <a:pt x="4240" y="2176"/>
                      </a:lnTo>
                      <a:lnTo>
                        <a:pt x="4240" y="2176"/>
                      </a:lnTo>
                      <a:close/>
                      <a:moveTo>
                        <a:pt x="4224" y="2114"/>
                      </a:moveTo>
                      <a:lnTo>
                        <a:pt x="4224" y="2114"/>
                      </a:lnTo>
                      <a:lnTo>
                        <a:pt x="4224" y="2058"/>
                      </a:lnTo>
                      <a:lnTo>
                        <a:pt x="4240" y="2056"/>
                      </a:lnTo>
                      <a:lnTo>
                        <a:pt x="4240" y="2056"/>
                      </a:lnTo>
                      <a:lnTo>
                        <a:pt x="4240" y="2114"/>
                      </a:lnTo>
                      <a:lnTo>
                        <a:pt x="4224" y="2114"/>
                      </a:lnTo>
                      <a:close/>
                      <a:moveTo>
                        <a:pt x="16" y="2040"/>
                      </a:moveTo>
                      <a:lnTo>
                        <a:pt x="0" y="2040"/>
                      </a:lnTo>
                      <a:lnTo>
                        <a:pt x="0" y="2040"/>
                      </a:lnTo>
                      <a:lnTo>
                        <a:pt x="4" y="1984"/>
                      </a:lnTo>
                      <a:lnTo>
                        <a:pt x="20" y="1984"/>
                      </a:lnTo>
                      <a:lnTo>
                        <a:pt x="20" y="1984"/>
                      </a:lnTo>
                      <a:lnTo>
                        <a:pt x="16" y="2040"/>
                      </a:lnTo>
                      <a:lnTo>
                        <a:pt x="16" y="2040"/>
                      </a:lnTo>
                      <a:close/>
                      <a:moveTo>
                        <a:pt x="4212" y="1890"/>
                      </a:moveTo>
                      <a:lnTo>
                        <a:pt x="4212" y="1890"/>
                      </a:lnTo>
                      <a:lnTo>
                        <a:pt x="4206" y="1836"/>
                      </a:lnTo>
                      <a:lnTo>
                        <a:pt x="4222" y="1832"/>
                      </a:lnTo>
                      <a:lnTo>
                        <a:pt x="4222" y="1832"/>
                      </a:lnTo>
                      <a:lnTo>
                        <a:pt x="4228" y="1888"/>
                      </a:lnTo>
                      <a:lnTo>
                        <a:pt x="4212" y="1890"/>
                      </a:lnTo>
                      <a:close/>
                      <a:moveTo>
                        <a:pt x="36" y="1818"/>
                      </a:moveTo>
                      <a:lnTo>
                        <a:pt x="22" y="1816"/>
                      </a:lnTo>
                      <a:lnTo>
                        <a:pt x="22" y="1816"/>
                      </a:lnTo>
                      <a:lnTo>
                        <a:pt x="30" y="1760"/>
                      </a:lnTo>
                      <a:lnTo>
                        <a:pt x="46" y="1762"/>
                      </a:lnTo>
                      <a:lnTo>
                        <a:pt x="46" y="1762"/>
                      </a:lnTo>
                      <a:lnTo>
                        <a:pt x="36" y="1818"/>
                      </a:lnTo>
                      <a:lnTo>
                        <a:pt x="36" y="1818"/>
                      </a:lnTo>
                      <a:close/>
                      <a:moveTo>
                        <a:pt x="4176" y="1670"/>
                      </a:moveTo>
                      <a:lnTo>
                        <a:pt x="4176" y="1670"/>
                      </a:lnTo>
                      <a:lnTo>
                        <a:pt x="4164" y="1616"/>
                      </a:lnTo>
                      <a:lnTo>
                        <a:pt x="4180" y="1612"/>
                      </a:lnTo>
                      <a:lnTo>
                        <a:pt x="4180" y="1612"/>
                      </a:lnTo>
                      <a:lnTo>
                        <a:pt x="4192" y="1666"/>
                      </a:lnTo>
                      <a:lnTo>
                        <a:pt x="4176" y="1670"/>
                      </a:lnTo>
                      <a:close/>
                      <a:moveTo>
                        <a:pt x="80" y="1598"/>
                      </a:moveTo>
                      <a:lnTo>
                        <a:pt x="64" y="1596"/>
                      </a:lnTo>
                      <a:lnTo>
                        <a:pt x="64" y="1596"/>
                      </a:lnTo>
                      <a:lnTo>
                        <a:pt x="80" y="1540"/>
                      </a:lnTo>
                      <a:lnTo>
                        <a:pt x="94" y="1546"/>
                      </a:lnTo>
                      <a:lnTo>
                        <a:pt x="94" y="1546"/>
                      </a:lnTo>
                      <a:lnTo>
                        <a:pt x="80" y="1598"/>
                      </a:lnTo>
                      <a:lnTo>
                        <a:pt x="80" y="1598"/>
                      </a:lnTo>
                      <a:close/>
                      <a:moveTo>
                        <a:pt x="4118" y="1456"/>
                      </a:moveTo>
                      <a:lnTo>
                        <a:pt x="4118" y="1456"/>
                      </a:lnTo>
                      <a:lnTo>
                        <a:pt x="4100" y="1402"/>
                      </a:lnTo>
                      <a:lnTo>
                        <a:pt x="4114" y="1398"/>
                      </a:lnTo>
                      <a:lnTo>
                        <a:pt x="4114" y="1398"/>
                      </a:lnTo>
                      <a:lnTo>
                        <a:pt x="4132" y="1450"/>
                      </a:lnTo>
                      <a:lnTo>
                        <a:pt x="4118" y="1456"/>
                      </a:lnTo>
                      <a:close/>
                      <a:moveTo>
                        <a:pt x="146" y="1386"/>
                      </a:moveTo>
                      <a:lnTo>
                        <a:pt x="132" y="1380"/>
                      </a:lnTo>
                      <a:lnTo>
                        <a:pt x="132" y="1380"/>
                      </a:lnTo>
                      <a:lnTo>
                        <a:pt x="152" y="1328"/>
                      </a:lnTo>
                      <a:lnTo>
                        <a:pt x="168" y="1334"/>
                      </a:lnTo>
                      <a:lnTo>
                        <a:pt x="168" y="1334"/>
                      </a:lnTo>
                      <a:lnTo>
                        <a:pt x="146" y="1386"/>
                      </a:lnTo>
                      <a:lnTo>
                        <a:pt x="146" y="1386"/>
                      </a:lnTo>
                      <a:close/>
                      <a:moveTo>
                        <a:pt x="4036" y="1248"/>
                      </a:moveTo>
                      <a:lnTo>
                        <a:pt x="4036" y="1248"/>
                      </a:lnTo>
                      <a:lnTo>
                        <a:pt x="4012" y="1198"/>
                      </a:lnTo>
                      <a:lnTo>
                        <a:pt x="4026" y="1190"/>
                      </a:lnTo>
                      <a:lnTo>
                        <a:pt x="4026" y="1190"/>
                      </a:lnTo>
                      <a:lnTo>
                        <a:pt x="4050" y="1242"/>
                      </a:lnTo>
                      <a:lnTo>
                        <a:pt x="4036" y="1248"/>
                      </a:lnTo>
                      <a:close/>
                      <a:moveTo>
                        <a:pt x="236" y="1182"/>
                      </a:moveTo>
                      <a:lnTo>
                        <a:pt x="222" y="1174"/>
                      </a:lnTo>
                      <a:lnTo>
                        <a:pt x="222" y="1174"/>
                      </a:lnTo>
                      <a:lnTo>
                        <a:pt x="248" y="1124"/>
                      </a:lnTo>
                      <a:lnTo>
                        <a:pt x="262" y="1132"/>
                      </a:lnTo>
                      <a:lnTo>
                        <a:pt x="262" y="1132"/>
                      </a:lnTo>
                      <a:lnTo>
                        <a:pt x="236" y="1182"/>
                      </a:lnTo>
                      <a:lnTo>
                        <a:pt x="236" y="1182"/>
                      </a:lnTo>
                      <a:close/>
                      <a:moveTo>
                        <a:pt x="3932" y="1050"/>
                      </a:moveTo>
                      <a:lnTo>
                        <a:pt x="3932" y="1050"/>
                      </a:lnTo>
                      <a:lnTo>
                        <a:pt x="3904" y="1002"/>
                      </a:lnTo>
                      <a:lnTo>
                        <a:pt x="3918" y="994"/>
                      </a:lnTo>
                      <a:lnTo>
                        <a:pt x="3918" y="994"/>
                      </a:lnTo>
                      <a:lnTo>
                        <a:pt x="3946" y="1042"/>
                      </a:lnTo>
                      <a:lnTo>
                        <a:pt x="3932" y="1050"/>
                      </a:lnTo>
                      <a:close/>
                      <a:moveTo>
                        <a:pt x="346" y="988"/>
                      </a:moveTo>
                      <a:lnTo>
                        <a:pt x="332" y="978"/>
                      </a:lnTo>
                      <a:lnTo>
                        <a:pt x="332" y="978"/>
                      </a:lnTo>
                      <a:lnTo>
                        <a:pt x="364" y="932"/>
                      </a:lnTo>
                      <a:lnTo>
                        <a:pt x="376" y="940"/>
                      </a:lnTo>
                      <a:lnTo>
                        <a:pt x="376" y="940"/>
                      </a:lnTo>
                      <a:lnTo>
                        <a:pt x="346" y="988"/>
                      </a:lnTo>
                      <a:lnTo>
                        <a:pt x="346" y="988"/>
                      </a:lnTo>
                      <a:close/>
                      <a:moveTo>
                        <a:pt x="3810" y="864"/>
                      </a:moveTo>
                      <a:lnTo>
                        <a:pt x="3810" y="864"/>
                      </a:lnTo>
                      <a:lnTo>
                        <a:pt x="3776" y="820"/>
                      </a:lnTo>
                      <a:lnTo>
                        <a:pt x="3788" y="810"/>
                      </a:lnTo>
                      <a:lnTo>
                        <a:pt x="3788" y="810"/>
                      </a:lnTo>
                      <a:lnTo>
                        <a:pt x="3822" y="856"/>
                      </a:lnTo>
                      <a:lnTo>
                        <a:pt x="3810" y="864"/>
                      </a:lnTo>
                      <a:close/>
                      <a:moveTo>
                        <a:pt x="476" y="806"/>
                      </a:moveTo>
                      <a:lnTo>
                        <a:pt x="464" y="796"/>
                      </a:lnTo>
                      <a:lnTo>
                        <a:pt x="464" y="796"/>
                      </a:lnTo>
                      <a:lnTo>
                        <a:pt x="500" y="752"/>
                      </a:lnTo>
                      <a:lnTo>
                        <a:pt x="512" y="762"/>
                      </a:lnTo>
                      <a:lnTo>
                        <a:pt x="512" y="762"/>
                      </a:lnTo>
                      <a:lnTo>
                        <a:pt x="476" y="806"/>
                      </a:lnTo>
                      <a:lnTo>
                        <a:pt x="476" y="806"/>
                      </a:lnTo>
                      <a:close/>
                      <a:moveTo>
                        <a:pt x="3668" y="694"/>
                      </a:moveTo>
                      <a:lnTo>
                        <a:pt x="3668" y="694"/>
                      </a:lnTo>
                      <a:lnTo>
                        <a:pt x="3628" y="652"/>
                      </a:lnTo>
                      <a:lnTo>
                        <a:pt x="3640" y="642"/>
                      </a:lnTo>
                      <a:lnTo>
                        <a:pt x="3640" y="642"/>
                      </a:lnTo>
                      <a:lnTo>
                        <a:pt x="3680" y="682"/>
                      </a:lnTo>
                      <a:lnTo>
                        <a:pt x="3668" y="694"/>
                      </a:lnTo>
                      <a:close/>
                      <a:moveTo>
                        <a:pt x="624" y="640"/>
                      </a:moveTo>
                      <a:lnTo>
                        <a:pt x="612" y="628"/>
                      </a:lnTo>
                      <a:lnTo>
                        <a:pt x="612" y="628"/>
                      </a:lnTo>
                      <a:lnTo>
                        <a:pt x="652" y="588"/>
                      </a:lnTo>
                      <a:lnTo>
                        <a:pt x="664" y="600"/>
                      </a:lnTo>
                      <a:lnTo>
                        <a:pt x="664" y="600"/>
                      </a:lnTo>
                      <a:lnTo>
                        <a:pt x="624" y="640"/>
                      </a:lnTo>
                      <a:lnTo>
                        <a:pt x="624" y="640"/>
                      </a:lnTo>
                      <a:close/>
                      <a:moveTo>
                        <a:pt x="3508" y="538"/>
                      </a:moveTo>
                      <a:lnTo>
                        <a:pt x="3508" y="538"/>
                      </a:lnTo>
                      <a:lnTo>
                        <a:pt x="3466" y="502"/>
                      </a:lnTo>
                      <a:lnTo>
                        <a:pt x="3476" y="490"/>
                      </a:lnTo>
                      <a:lnTo>
                        <a:pt x="3476" y="490"/>
                      </a:lnTo>
                      <a:lnTo>
                        <a:pt x="3518" y="526"/>
                      </a:lnTo>
                      <a:lnTo>
                        <a:pt x="3508" y="538"/>
                      </a:lnTo>
                      <a:close/>
                      <a:moveTo>
                        <a:pt x="790" y="490"/>
                      </a:moveTo>
                      <a:lnTo>
                        <a:pt x="780" y="476"/>
                      </a:lnTo>
                      <a:lnTo>
                        <a:pt x="780" y="476"/>
                      </a:lnTo>
                      <a:lnTo>
                        <a:pt x="824" y="442"/>
                      </a:lnTo>
                      <a:lnTo>
                        <a:pt x="832" y="454"/>
                      </a:lnTo>
                      <a:lnTo>
                        <a:pt x="832" y="454"/>
                      </a:lnTo>
                      <a:lnTo>
                        <a:pt x="790" y="490"/>
                      </a:lnTo>
                      <a:lnTo>
                        <a:pt x="790" y="490"/>
                      </a:lnTo>
                      <a:close/>
                      <a:moveTo>
                        <a:pt x="3332" y="400"/>
                      </a:moveTo>
                      <a:lnTo>
                        <a:pt x="3332" y="400"/>
                      </a:lnTo>
                      <a:lnTo>
                        <a:pt x="3286" y="368"/>
                      </a:lnTo>
                      <a:lnTo>
                        <a:pt x="3296" y="354"/>
                      </a:lnTo>
                      <a:lnTo>
                        <a:pt x="3296" y="354"/>
                      </a:lnTo>
                      <a:lnTo>
                        <a:pt x="3342" y="386"/>
                      </a:lnTo>
                      <a:lnTo>
                        <a:pt x="3332" y="400"/>
                      </a:lnTo>
                      <a:close/>
                      <a:moveTo>
                        <a:pt x="970" y="358"/>
                      </a:moveTo>
                      <a:lnTo>
                        <a:pt x="960" y="344"/>
                      </a:lnTo>
                      <a:lnTo>
                        <a:pt x="960" y="344"/>
                      </a:lnTo>
                      <a:lnTo>
                        <a:pt x="1008" y="314"/>
                      </a:lnTo>
                      <a:lnTo>
                        <a:pt x="1016" y="328"/>
                      </a:lnTo>
                      <a:lnTo>
                        <a:pt x="1016" y="328"/>
                      </a:lnTo>
                      <a:lnTo>
                        <a:pt x="970" y="358"/>
                      </a:lnTo>
                      <a:lnTo>
                        <a:pt x="970" y="358"/>
                      </a:lnTo>
                      <a:close/>
                      <a:moveTo>
                        <a:pt x="3144" y="280"/>
                      </a:moveTo>
                      <a:lnTo>
                        <a:pt x="3144" y="280"/>
                      </a:lnTo>
                      <a:lnTo>
                        <a:pt x="3094" y="254"/>
                      </a:lnTo>
                      <a:lnTo>
                        <a:pt x="3102" y="240"/>
                      </a:lnTo>
                      <a:lnTo>
                        <a:pt x="3102" y="240"/>
                      </a:lnTo>
                      <a:lnTo>
                        <a:pt x="3152" y="266"/>
                      </a:lnTo>
                      <a:lnTo>
                        <a:pt x="3144" y="280"/>
                      </a:lnTo>
                      <a:close/>
                      <a:moveTo>
                        <a:pt x="1162" y="246"/>
                      </a:moveTo>
                      <a:lnTo>
                        <a:pt x="1154" y="232"/>
                      </a:lnTo>
                      <a:lnTo>
                        <a:pt x="1154" y="232"/>
                      </a:lnTo>
                      <a:lnTo>
                        <a:pt x="1204" y="206"/>
                      </a:lnTo>
                      <a:lnTo>
                        <a:pt x="1212" y="220"/>
                      </a:lnTo>
                      <a:lnTo>
                        <a:pt x="1212" y="220"/>
                      </a:lnTo>
                      <a:lnTo>
                        <a:pt x="1162" y="246"/>
                      </a:lnTo>
                      <a:lnTo>
                        <a:pt x="1162" y="246"/>
                      </a:lnTo>
                      <a:close/>
                      <a:moveTo>
                        <a:pt x="2944" y="182"/>
                      </a:moveTo>
                      <a:lnTo>
                        <a:pt x="2944" y="182"/>
                      </a:lnTo>
                      <a:lnTo>
                        <a:pt x="2892" y="162"/>
                      </a:lnTo>
                      <a:lnTo>
                        <a:pt x="2898" y="146"/>
                      </a:lnTo>
                      <a:lnTo>
                        <a:pt x="2898" y="146"/>
                      </a:lnTo>
                      <a:lnTo>
                        <a:pt x="2950" y="168"/>
                      </a:lnTo>
                      <a:lnTo>
                        <a:pt x="2944" y="182"/>
                      </a:lnTo>
                      <a:close/>
                      <a:moveTo>
                        <a:pt x="1366" y="154"/>
                      </a:moveTo>
                      <a:lnTo>
                        <a:pt x="1360" y="140"/>
                      </a:lnTo>
                      <a:lnTo>
                        <a:pt x="1360" y="140"/>
                      </a:lnTo>
                      <a:lnTo>
                        <a:pt x="1412" y="120"/>
                      </a:lnTo>
                      <a:lnTo>
                        <a:pt x="1418" y="136"/>
                      </a:lnTo>
                      <a:lnTo>
                        <a:pt x="1418" y="136"/>
                      </a:lnTo>
                      <a:lnTo>
                        <a:pt x="1366" y="154"/>
                      </a:lnTo>
                      <a:lnTo>
                        <a:pt x="1366" y="154"/>
                      </a:lnTo>
                      <a:close/>
                      <a:moveTo>
                        <a:pt x="2734" y="106"/>
                      </a:moveTo>
                      <a:lnTo>
                        <a:pt x="2734" y="106"/>
                      </a:lnTo>
                      <a:lnTo>
                        <a:pt x="2680" y="90"/>
                      </a:lnTo>
                      <a:lnTo>
                        <a:pt x="2684" y="76"/>
                      </a:lnTo>
                      <a:lnTo>
                        <a:pt x="2684" y="76"/>
                      </a:lnTo>
                      <a:lnTo>
                        <a:pt x="2738" y="90"/>
                      </a:lnTo>
                      <a:lnTo>
                        <a:pt x="2734" y="106"/>
                      </a:lnTo>
                      <a:close/>
                      <a:moveTo>
                        <a:pt x="1578" y="86"/>
                      </a:moveTo>
                      <a:lnTo>
                        <a:pt x="1574" y="70"/>
                      </a:lnTo>
                      <a:lnTo>
                        <a:pt x="1574" y="70"/>
                      </a:lnTo>
                      <a:lnTo>
                        <a:pt x="1628" y="56"/>
                      </a:lnTo>
                      <a:lnTo>
                        <a:pt x="1632" y="72"/>
                      </a:lnTo>
                      <a:lnTo>
                        <a:pt x="1632" y="72"/>
                      </a:lnTo>
                      <a:lnTo>
                        <a:pt x="1578" y="86"/>
                      </a:lnTo>
                      <a:lnTo>
                        <a:pt x="1578" y="86"/>
                      </a:lnTo>
                      <a:close/>
                      <a:moveTo>
                        <a:pt x="2516" y="52"/>
                      </a:moveTo>
                      <a:lnTo>
                        <a:pt x="2516" y="52"/>
                      </a:lnTo>
                      <a:lnTo>
                        <a:pt x="2462" y="44"/>
                      </a:lnTo>
                      <a:lnTo>
                        <a:pt x="2464" y="28"/>
                      </a:lnTo>
                      <a:lnTo>
                        <a:pt x="2464" y="28"/>
                      </a:lnTo>
                      <a:lnTo>
                        <a:pt x="2520" y="38"/>
                      </a:lnTo>
                      <a:lnTo>
                        <a:pt x="2516" y="52"/>
                      </a:lnTo>
                      <a:close/>
                      <a:moveTo>
                        <a:pt x="1796" y="40"/>
                      </a:moveTo>
                      <a:lnTo>
                        <a:pt x="1792" y="24"/>
                      </a:lnTo>
                      <a:lnTo>
                        <a:pt x="1792" y="24"/>
                      </a:lnTo>
                      <a:lnTo>
                        <a:pt x="1848" y="16"/>
                      </a:lnTo>
                      <a:lnTo>
                        <a:pt x="1850" y="32"/>
                      </a:lnTo>
                      <a:lnTo>
                        <a:pt x="1850" y="32"/>
                      </a:lnTo>
                      <a:lnTo>
                        <a:pt x="1796" y="40"/>
                      </a:lnTo>
                      <a:lnTo>
                        <a:pt x="1796" y="40"/>
                      </a:lnTo>
                      <a:close/>
                      <a:moveTo>
                        <a:pt x="2296" y="22"/>
                      </a:moveTo>
                      <a:lnTo>
                        <a:pt x="2296" y="22"/>
                      </a:lnTo>
                      <a:lnTo>
                        <a:pt x="2240" y="18"/>
                      </a:lnTo>
                      <a:lnTo>
                        <a:pt x="2242" y="2"/>
                      </a:lnTo>
                      <a:lnTo>
                        <a:pt x="2242" y="2"/>
                      </a:lnTo>
                      <a:lnTo>
                        <a:pt x="2298" y="6"/>
                      </a:lnTo>
                      <a:lnTo>
                        <a:pt x="2296" y="22"/>
                      </a:lnTo>
                      <a:close/>
                      <a:moveTo>
                        <a:pt x="2018" y="18"/>
                      </a:moveTo>
                      <a:lnTo>
                        <a:pt x="2016" y="2"/>
                      </a:lnTo>
                      <a:lnTo>
                        <a:pt x="2016" y="2"/>
                      </a:lnTo>
                      <a:lnTo>
                        <a:pt x="2072" y="0"/>
                      </a:lnTo>
                      <a:lnTo>
                        <a:pt x="2074" y="16"/>
                      </a:lnTo>
                      <a:lnTo>
                        <a:pt x="2074" y="16"/>
                      </a:lnTo>
                      <a:lnTo>
                        <a:pt x="2018" y="18"/>
                      </a:lnTo>
                      <a:lnTo>
                        <a:pt x="2018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</p:grpSp>
          <p:grpSp>
            <p:nvGrpSpPr>
              <p:cNvPr id="39" name="组合 182">
                <a:extLst>
                  <a:ext uri="{FF2B5EF4-FFF2-40B4-BE49-F238E27FC236}">
                    <a16:creationId xmlns:a16="http://schemas.microsoft.com/office/drawing/2014/main" xmlns="" id="{C48DBF6C-5617-48F1-A2EA-D81D73A399AF}"/>
                  </a:ext>
                </a:extLst>
              </p:cNvPr>
              <p:cNvGrpSpPr/>
              <p:nvPr/>
            </p:nvGrpSpPr>
            <p:grpSpPr>
              <a:xfrm>
                <a:off x="12803956" y="1932672"/>
                <a:ext cx="1245138" cy="1230179"/>
                <a:chOff x="-1657350" y="2511425"/>
                <a:chExt cx="5524501" cy="5518151"/>
              </a:xfrm>
              <a:solidFill>
                <a:schemeClr val="bg1">
                  <a:lumMod val="50000"/>
                  <a:alpha val="61000"/>
                </a:schemeClr>
              </a:solidFill>
            </p:grpSpPr>
            <p:sp>
              <p:nvSpPr>
                <p:cNvPr id="40" name="Freeform 49">
                  <a:extLst>
                    <a:ext uri="{FF2B5EF4-FFF2-40B4-BE49-F238E27FC236}">
                      <a16:creationId xmlns:a16="http://schemas.microsoft.com/office/drawing/2014/main" xmlns="" id="{F1D74B47-4553-4074-BD9B-B14909692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258" y="2511425"/>
                  <a:ext cx="2228847" cy="1428751"/>
                </a:xfrm>
                <a:custGeom>
                  <a:avLst/>
                  <a:gdLst/>
                  <a:ahLst/>
                  <a:cxnLst>
                    <a:cxn ang="0">
                      <a:pos x="1252" y="900"/>
                    </a:cxn>
                    <a:cxn ang="0">
                      <a:pos x="1290" y="898"/>
                    </a:cxn>
                    <a:cxn ang="0">
                      <a:pos x="1322" y="888"/>
                    </a:cxn>
                    <a:cxn ang="0">
                      <a:pos x="1340" y="874"/>
                    </a:cxn>
                    <a:cxn ang="0">
                      <a:pos x="1362" y="846"/>
                    </a:cxn>
                    <a:cxn ang="0">
                      <a:pos x="1368" y="820"/>
                    </a:cxn>
                    <a:cxn ang="0">
                      <a:pos x="1368" y="802"/>
                    </a:cxn>
                    <a:cxn ang="0">
                      <a:pos x="1404" y="782"/>
                    </a:cxn>
                    <a:cxn ang="0">
                      <a:pos x="1300" y="640"/>
                    </a:cxn>
                    <a:cxn ang="0">
                      <a:pos x="1180" y="508"/>
                    </a:cxn>
                    <a:cxn ang="0">
                      <a:pos x="1122" y="452"/>
                    </a:cxn>
                    <a:cxn ang="0">
                      <a:pos x="1000" y="350"/>
                    </a:cxn>
                    <a:cxn ang="0">
                      <a:pos x="870" y="260"/>
                    </a:cxn>
                    <a:cxn ang="0">
                      <a:pos x="732" y="182"/>
                    </a:cxn>
                    <a:cxn ang="0">
                      <a:pos x="590" y="118"/>
                    </a:cxn>
                    <a:cxn ang="0">
                      <a:pos x="440" y="68"/>
                    </a:cxn>
                    <a:cxn ang="0">
                      <a:pos x="288" y="30"/>
                    </a:cxn>
                    <a:cxn ang="0">
                      <a:pos x="130" y="6"/>
                    </a:cxn>
                    <a:cxn ang="0">
                      <a:pos x="50" y="42"/>
                    </a:cxn>
                    <a:cxn ang="0">
                      <a:pos x="42" y="46"/>
                    </a:cxn>
                    <a:cxn ang="0">
                      <a:pos x="26" y="58"/>
                    </a:cxn>
                    <a:cxn ang="0">
                      <a:pos x="8" y="84"/>
                    </a:cxn>
                    <a:cxn ang="0">
                      <a:pos x="0" y="124"/>
                    </a:cxn>
                    <a:cxn ang="0">
                      <a:pos x="2" y="140"/>
                    </a:cxn>
                    <a:cxn ang="0">
                      <a:pos x="16" y="174"/>
                    </a:cxn>
                    <a:cxn ang="0">
                      <a:pos x="26" y="192"/>
                    </a:cxn>
                    <a:cxn ang="0">
                      <a:pos x="120" y="198"/>
                    </a:cxn>
                    <a:cxn ang="0">
                      <a:pos x="214" y="212"/>
                    </a:cxn>
                    <a:cxn ang="0">
                      <a:pos x="306" y="230"/>
                    </a:cxn>
                    <a:cxn ang="0">
                      <a:pos x="396" y="256"/>
                    </a:cxn>
                    <a:cxn ang="0">
                      <a:pos x="484" y="284"/>
                    </a:cxn>
                    <a:cxn ang="0">
                      <a:pos x="570" y="318"/>
                    </a:cxn>
                    <a:cxn ang="0">
                      <a:pos x="652" y="358"/>
                    </a:cxn>
                    <a:cxn ang="0">
                      <a:pos x="732" y="402"/>
                    </a:cxn>
                    <a:cxn ang="0">
                      <a:pos x="810" y="450"/>
                    </a:cxn>
                    <a:cxn ang="0">
                      <a:pos x="884" y="502"/>
                    </a:cxn>
                    <a:cxn ang="0">
                      <a:pos x="954" y="560"/>
                    </a:cxn>
                    <a:cxn ang="0">
                      <a:pos x="1020" y="620"/>
                    </a:cxn>
                    <a:cxn ang="0">
                      <a:pos x="1084" y="684"/>
                    </a:cxn>
                    <a:cxn ang="0">
                      <a:pos x="1144" y="754"/>
                    </a:cxn>
                    <a:cxn ang="0">
                      <a:pos x="1200" y="824"/>
                    </a:cxn>
                    <a:cxn ang="0">
                      <a:pos x="1252" y="900"/>
                    </a:cxn>
                  </a:cxnLst>
                  <a:rect l="0" t="0" r="r" b="b"/>
                  <a:pathLst>
                    <a:path w="1404" h="900">
                      <a:moveTo>
                        <a:pt x="1252" y="900"/>
                      </a:moveTo>
                      <a:lnTo>
                        <a:pt x="1252" y="900"/>
                      </a:lnTo>
                      <a:lnTo>
                        <a:pt x="1270" y="900"/>
                      </a:lnTo>
                      <a:lnTo>
                        <a:pt x="1290" y="898"/>
                      </a:lnTo>
                      <a:lnTo>
                        <a:pt x="1306" y="894"/>
                      </a:lnTo>
                      <a:lnTo>
                        <a:pt x="1322" y="888"/>
                      </a:lnTo>
                      <a:lnTo>
                        <a:pt x="1322" y="888"/>
                      </a:lnTo>
                      <a:lnTo>
                        <a:pt x="1340" y="874"/>
                      </a:lnTo>
                      <a:lnTo>
                        <a:pt x="1354" y="860"/>
                      </a:lnTo>
                      <a:lnTo>
                        <a:pt x="1362" y="846"/>
                      </a:lnTo>
                      <a:lnTo>
                        <a:pt x="1366" y="832"/>
                      </a:lnTo>
                      <a:lnTo>
                        <a:pt x="1368" y="820"/>
                      </a:lnTo>
                      <a:lnTo>
                        <a:pt x="1370" y="812"/>
                      </a:lnTo>
                      <a:lnTo>
                        <a:pt x="1368" y="802"/>
                      </a:lnTo>
                      <a:lnTo>
                        <a:pt x="1404" y="782"/>
                      </a:lnTo>
                      <a:lnTo>
                        <a:pt x="1404" y="782"/>
                      </a:lnTo>
                      <a:lnTo>
                        <a:pt x="1354" y="710"/>
                      </a:lnTo>
                      <a:lnTo>
                        <a:pt x="1300" y="640"/>
                      </a:lnTo>
                      <a:lnTo>
                        <a:pt x="1242" y="572"/>
                      </a:lnTo>
                      <a:lnTo>
                        <a:pt x="1180" y="508"/>
                      </a:lnTo>
                      <a:lnTo>
                        <a:pt x="1180" y="508"/>
                      </a:lnTo>
                      <a:lnTo>
                        <a:pt x="1122" y="452"/>
                      </a:lnTo>
                      <a:lnTo>
                        <a:pt x="1062" y="398"/>
                      </a:lnTo>
                      <a:lnTo>
                        <a:pt x="1000" y="350"/>
                      </a:lnTo>
                      <a:lnTo>
                        <a:pt x="936" y="302"/>
                      </a:lnTo>
                      <a:lnTo>
                        <a:pt x="870" y="260"/>
                      </a:lnTo>
                      <a:lnTo>
                        <a:pt x="802" y="220"/>
                      </a:lnTo>
                      <a:lnTo>
                        <a:pt x="732" y="182"/>
                      </a:lnTo>
                      <a:lnTo>
                        <a:pt x="662" y="148"/>
                      </a:lnTo>
                      <a:lnTo>
                        <a:pt x="590" y="118"/>
                      </a:lnTo>
                      <a:lnTo>
                        <a:pt x="516" y="90"/>
                      </a:lnTo>
                      <a:lnTo>
                        <a:pt x="440" y="68"/>
                      </a:lnTo>
                      <a:lnTo>
                        <a:pt x="364" y="46"/>
                      </a:lnTo>
                      <a:lnTo>
                        <a:pt x="288" y="30"/>
                      </a:lnTo>
                      <a:lnTo>
                        <a:pt x="210" y="16"/>
                      </a:lnTo>
                      <a:lnTo>
                        <a:pt x="130" y="6"/>
                      </a:lnTo>
                      <a:lnTo>
                        <a:pt x="50" y="0"/>
                      </a:lnTo>
                      <a:lnTo>
                        <a:pt x="50" y="42"/>
                      </a:lnTo>
                      <a:lnTo>
                        <a:pt x="50" y="42"/>
                      </a:lnTo>
                      <a:lnTo>
                        <a:pt x="42" y="46"/>
                      </a:lnTo>
                      <a:lnTo>
                        <a:pt x="34" y="50"/>
                      </a:lnTo>
                      <a:lnTo>
                        <a:pt x="26" y="58"/>
                      </a:lnTo>
                      <a:lnTo>
                        <a:pt x="16" y="70"/>
                      </a:lnTo>
                      <a:lnTo>
                        <a:pt x="8" y="84"/>
                      </a:lnTo>
                      <a:lnTo>
                        <a:pt x="2" y="102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2" y="140"/>
                      </a:lnTo>
                      <a:lnTo>
                        <a:pt x="8" y="158"/>
                      </a:lnTo>
                      <a:lnTo>
                        <a:pt x="16" y="174"/>
                      </a:lnTo>
                      <a:lnTo>
                        <a:pt x="26" y="192"/>
                      </a:lnTo>
                      <a:lnTo>
                        <a:pt x="26" y="192"/>
                      </a:lnTo>
                      <a:lnTo>
                        <a:pt x="74" y="194"/>
                      </a:lnTo>
                      <a:lnTo>
                        <a:pt x="120" y="198"/>
                      </a:lnTo>
                      <a:lnTo>
                        <a:pt x="168" y="204"/>
                      </a:lnTo>
                      <a:lnTo>
                        <a:pt x="214" y="212"/>
                      </a:lnTo>
                      <a:lnTo>
                        <a:pt x="260" y="220"/>
                      </a:lnTo>
                      <a:lnTo>
                        <a:pt x="306" y="230"/>
                      </a:lnTo>
                      <a:lnTo>
                        <a:pt x="352" y="242"/>
                      </a:lnTo>
                      <a:lnTo>
                        <a:pt x="396" y="256"/>
                      </a:lnTo>
                      <a:lnTo>
                        <a:pt x="440" y="270"/>
                      </a:lnTo>
                      <a:lnTo>
                        <a:pt x="484" y="284"/>
                      </a:lnTo>
                      <a:lnTo>
                        <a:pt x="528" y="300"/>
                      </a:lnTo>
                      <a:lnTo>
                        <a:pt x="570" y="318"/>
                      </a:lnTo>
                      <a:lnTo>
                        <a:pt x="612" y="338"/>
                      </a:lnTo>
                      <a:lnTo>
                        <a:pt x="652" y="358"/>
                      </a:lnTo>
                      <a:lnTo>
                        <a:pt x="692" y="380"/>
                      </a:lnTo>
                      <a:lnTo>
                        <a:pt x="732" y="402"/>
                      </a:lnTo>
                      <a:lnTo>
                        <a:pt x="772" y="426"/>
                      </a:lnTo>
                      <a:lnTo>
                        <a:pt x="810" y="450"/>
                      </a:lnTo>
                      <a:lnTo>
                        <a:pt x="846" y="476"/>
                      </a:lnTo>
                      <a:lnTo>
                        <a:pt x="884" y="502"/>
                      </a:lnTo>
                      <a:lnTo>
                        <a:pt x="918" y="530"/>
                      </a:lnTo>
                      <a:lnTo>
                        <a:pt x="954" y="560"/>
                      </a:lnTo>
                      <a:lnTo>
                        <a:pt x="988" y="590"/>
                      </a:lnTo>
                      <a:lnTo>
                        <a:pt x="1020" y="620"/>
                      </a:lnTo>
                      <a:lnTo>
                        <a:pt x="1054" y="652"/>
                      </a:lnTo>
                      <a:lnTo>
                        <a:pt x="1084" y="684"/>
                      </a:lnTo>
                      <a:lnTo>
                        <a:pt x="1114" y="718"/>
                      </a:lnTo>
                      <a:lnTo>
                        <a:pt x="1144" y="754"/>
                      </a:lnTo>
                      <a:lnTo>
                        <a:pt x="1172" y="788"/>
                      </a:lnTo>
                      <a:lnTo>
                        <a:pt x="1200" y="824"/>
                      </a:lnTo>
                      <a:lnTo>
                        <a:pt x="1226" y="862"/>
                      </a:lnTo>
                      <a:lnTo>
                        <a:pt x="1252" y="900"/>
                      </a:lnTo>
                      <a:lnTo>
                        <a:pt x="1252" y="9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xmlns="" id="{2CD6A019-F4A5-415C-BC98-9FD87B820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03326" y="2511425"/>
                  <a:ext cx="2228851" cy="1428751"/>
                </a:xfrm>
                <a:custGeom>
                  <a:avLst/>
                  <a:gdLst/>
                  <a:ahLst/>
                  <a:cxnLst>
                    <a:cxn ang="0">
                      <a:pos x="1354" y="0"/>
                    </a:cxn>
                    <a:cxn ang="0">
                      <a:pos x="1274" y="6"/>
                    </a:cxn>
                    <a:cxn ang="0">
                      <a:pos x="1116" y="30"/>
                    </a:cxn>
                    <a:cxn ang="0">
                      <a:pos x="964" y="68"/>
                    </a:cxn>
                    <a:cxn ang="0">
                      <a:pos x="814" y="118"/>
                    </a:cxn>
                    <a:cxn ang="0">
                      <a:pos x="672" y="182"/>
                    </a:cxn>
                    <a:cxn ang="0">
                      <a:pos x="534" y="260"/>
                    </a:cxn>
                    <a:cxn ang="0">
                      <a:pos x="404" y="350"/>
                    </a:cxn>
                    <a:cxn ang="0">
                      <a:pos x="282" y="452"/>
                    </a:cxn>
                    <a:cxn ang="0">
                      <a:pos x="224" y="508"/>
                    </a:cxn>
                    <a:cxn ang="0">
                      <a:pos x="104" y="640"/>
                    </a:cxn>
                    <a:cxn ang="0">
                      <a:pos x="0" y="782"/>
                    </a:cxn>
                    <a:cxn ang="0">
                      <a:pos x="36" y="802"/>
                    </a:cxn>
                    <a:cxn ang="0">
                      <a:pos x="36" y="820"/>
                    </a:cxn>
                    <a:cxn ang="0">
                      <a:pos x="42" y="846"/>
                    </a:cxn>
                    <a:cxn ang="0">
                      <a:pos x="64" y="874"/>
                    </a:cxn>
                    <a:cxn ang="0">
                      <a:pos x="82" y="888"/>
                    </a:cxn>
                    <a:cxn ang="0">
                      <a:pos x="114" y="898"/>
                    </a:cxn>
                    <a:cxn ang="0">
                      <a:pos x="152" y="900"/>
                    </a:cxn>
                    <a:cxn ang="0">
                      <a:pos x="178" y="862"/>
                    </a:cxn>
                    <a:cxn ang="0">
                      <a:pos x="232" y="788"/>
                    </a:cxn>
                    <a:cxn ang="0">
                      <a:pos x="290" y="718"/>
                    </a:cxn>
                    <a:cxn ang="0">
                      <a:pos x="350" y="652"/>
                    </a:cxn>
                    <a:cxn ang="0">
                      <a:pos x="416" y="590"/>
                    </a:cxn>
                    <a:cxn ang="0">
                      <a:pos x="486" y="530"/>
                    </a:cxn>
                    <a:cxn ang="0">
                      <a:pos x="558" y="476"/>
                    </a:cxn>
                    <a:cxn ang="0">
                      <a:pos x="632" y="426"/>
                    </a:cxn>
                    <a:cxn ang="0">
                      <a:pos x="712" y="380"/>
                    </a:cxn>
                    <a:cxn ang="0">
                      <a:pos x="792" y="338"/>
                    </a:cxn>
                    <a:cxn ang="0">
                      <a:pos x="876" y="300"/>
                    </a:cxn>
                    <a:cxn ang="0">
                      <a:pos x="964" y="270"/>
                    </a:cxn>
                    <a:cxn ang="0">
                      <a:pos x="1052" y="242"/>
                    </a:cxn>
                    <a:cxn ang="0">
                      <a:pos x="1144" y="220"/>
                    </a:cxn>
                    <a:cxn ang="0">
                      <a:pos x="1236" y="204"/>
                    </a:cxn>
                    <a:cxn ang="0">
                      <a:pos x="1330" y="194"/>
                    </a:cxn>
                    <a:cxn ang="0">
                      <a:pos x="1378" y="192"/>
                    </a:cxn>
                    <a:cxn ang="0">
                      <a:pos x="1396" y="158"/>
                    </a:cxn>
                    <a:cxn ang="0">
                      <a:pos x="1404" y="124"/>
                    </a:cxn>
                    <a:cxn ang="0">
                      <a:pos x="1402" y="102"/>
                    </a:cxn>
                    <a:cxn ang="0">
                      <a:pos x="1388" y="70"/>
                    </a:cxn>
                    <a:cxn ang="0">
                      <a:pos x="1370" y="50"/>
                    </a:cxn>
                    <a:cxn ang="0">
                      <a:pos x="1354" y="42"/>
                    </a:cxn>
                  </a:cxnLst>
                  <a:rect l="0" t="0" r="r" b="b"/>
                  <a:pathLst>
                    <a:path w="1404" h="900">
                      <a:moveTo>
                        <a:pt x="1354" y="42"/>
                      </a:moveTo>
                      <a:lnTo>
                        <a:pt x="1354" y="0"/>
                      </a:lnTo>
                      <a:lnTo>
                        <a:pt x="1354" y="0"/>
                      </a:lnTo>
                      <a:lnTo>
                        <a:pt x="1274" y="6"/>
                      </a:lnTo>
                      <a:lnTo>
                        <a:pt x="1194" y="16"/>
                      </a:lnTo>
                      <a:lnTo>
                        <a:pt x="1116" y="30"/>
                      </a:lnTo>
                      <a:lnTo>
                        <a:pt x="1040" y="46"/>
                      </a:lnTo>
                      <a:lnTo>
                        <a:pt x="964" y="68"/>
                      </a:lnTo>
                      <a:lnTo>
                        <a:pt x="888" y="90"/>
                      </a:lnTo>
                      <a:lnTo>
                        <a:pt x="814" y="118"/>
                      </a:lnTo>
                      <a:lnTo>
                        <a:pt x="742" y="148"/>
                      </a:lnTo>
                      <a:lnTo>
                        <a:pt x="672" y="182"/>
                      </a:lnTo>
                      <a:lnTo>
                        <a:pt x="602" y="220"/>
                      </a:lnTo>
                      <a:lnTo>
                        <a:pt x="534" y="260"/>
                      </a:lnTo>
                      <a:lnTo>
                        <a:pt x="468" y="302"/>
                      </a:lnTo>
                      <a:lnTo>
                        <a:pt x="404" y="350"/>
                      </a:lnTo>
                      <a:lnTo>
                        <a:pt x="342" y="398"/>
                      </a:lnTo>
                      <a:lnTo>
                        <a:pt x="282" y="452"/>
                      </a:lnTo>
                      <a:lnTo>
                        <a:pt x="224" y="508"/>
                      </a:lnTo>
                      <a:lnTo>
                        <a:pt x="224" y="508"/>
                      </a:lnTo>
                      <a:lnTo>
                        <a:pt x="162" y="572"/>
                      </a:lnTo>
                      <a:lnTo>
                        <a:pt x="104" y="640"/>
                      </a:lnTo>
                      <a:lnTo>
                        <a:pt x="50" y="710"/>
                      </a:lnTo>
                      <a:lnTo>
                        <a:pt x="0" y="782"/>
                      </a:lnTo>
                      <a:lnTo>
                        <a:pt x="36" y="802"/>
                      </a:lnTo>
                      <a:lnTo>
                        <a:pt x="36" y="802"/>
                      </a:lnTo>
                      <a:lnTo>
                        <a:pt x="34" y="812"/>
                      </a:lnTo>
                      <a:lnTo>
                        <a:pt x="36" y="820"/>
                      </a:lnTo>
                      <a:lnTo>
                        <a:pt x="38" y="832"/>
                      </a:lnTo>
                      <a:lnTo>
                        <a:pt x="42" y="846"/>
                      </a:lnTo>
                      <a:lnTo>
                        <a:pt x="50" y="860"/>
                      </a:lnTo>
                      <a:lnTo>
                        <a:pt x="64" y="874"/>
                      </a:lnTo>
                      <a:lnTo>
                        <a:pt x="82" y="888"/>
                      </a:lnTo>
                      <a:lnTo>
                        <a:pt x="82" y="888"/>
                      </a:lnTo>
                      <a:lnTo>
                        <a:pt x="98" y="894"/>
                      </a:lnTo>
                      <a:lnTo>
                        <a:pt x="114" y="898"/>
                      </a:lnTo>
                      <a:lnTo>
                        <a:pt x="134" y="900"/>
                      </a:lnTo>
                      <a:lnTo>
                        <a:pt x="152" y="900"/>
                      </a:lnTo>
                      <a:lnTo>
                        <a:pt x="152" y="900"/>
                      </a:lnTo>
                      <a:lnTo>
                        <a:pt x="178" y="862"/>
                      </a:lnTo>
                      <a:lnTo>
                        <a:pt x="204" y="824"/>
                      </a:lnTo>
                      <a:lnTo>
                        <a:pt x="232" y="788"/>
                      </a:lnTo>
                      <a:lnTo>
                        <a:pt x="260" y="754"/>
                      </a:lnTo>
                      <a:lnTo>
                        <a:pt x="290" y="718"/>
                      </a:lnTo>
                      <a:lnTo>
                        <a:pt x="320" y="684"/>
                      </a:lnTo>
                      <a:lnTo>
                        <a:pt x="350" y="652"/>
                      </a:lnTo>
                      <a:lnTo>
                        <a:pt x="384" y="620"/>
                      </a:lnTo>
                      <a:lnTo>
                        <a:pt x="416" y="590"/>
                      </a:lnTo>
                      <a:lnTo>
                        <a:pt x="450" y="560"/>
                      </a:lnTo>
                      <a:lnTo>
                        <a:pt x="486" y="530"/>
                      </a:lnTo>
                      <a:lnTo>
                        <a:pt x="520" y="502"/>
                      </a:lnTo>
                      <a:lnTo>
                        <a:pt x="558" y="476"/>
                      </a:lnTo>
                      <a:lnTo>
                        <a:pt x="594" y="450"/>
                      </a:lnTo>
                      <a:lnTo>
                        <a:pt x="632" y="426"/>
                      </a:lnTo>
                      <a:lnTo>
                        <a:pt x="672" y="402"/>
                      </a:lnTo>
                      <a:lnTo>
                        <a:pt x="712" y="380"/>
                      </a:lnTo>
                      <a:lnTo>
                        <a:pt x="752" y="358"/>
                      </a:lnTo>
                      <a:lnTo>
                        <a:pt x="792" y="338"/>
                      </a:lnTo>
                      <a:lnTo>
                        <a:pt x="834" y="318"/>
                      </a:lnTo>
                      <a:lnTo>
                        <a:pt x="876" y="300"/>
                      </a:lnTo>
                      <a:lnTo>
                        <a:pt x="920" y="284"/>
                      </a:lnTo>
                      <a:lnTo>
                        <a:pt x="964" y="270"/>
                      </a:lnTo>
                      <a:lnTo>
                        <a:pt x="1008" y="256"/>
                      </a:lnTo>
                      <a:lnTo>
                        <a:pt x="1052" y="242"/>
                      </a:lnTo>
                      <a:lnTo>
                        <a:pt x="1098" y="230"/>
                      </a:lnTo>
                      <a:lnTo>
                        <a:pt x="1144" y="220"/>
                      </a:lnTo>
                      <a:lnTo>
                        <a:pt x="1190" y="212"/>
                      </a:lnTo>
                      <a:lnTo>
                        <a:pt x="1236" y="204"/>
                      </a:lnTo>
                      <a:lnTo>
                        <a:pt x="1284" y="198"/>
                      </a:lnTo>
                      <a:lnTo>
                        <a:pt x="1330" y="194"/>
                      </a:lnTo>
                      <a:lnTo>
                        <a:pt x="1378" y="192"/>
                      </a:lnTo>
                      <a:lnTo>
                        <a:pt x="1378" y="192"/>
                      </a:lnTo>
                      <a:lnTo>
                        <a:pt x="1388" y="174"/>
                      </a:lnTo>
                      <a:lnTo>
                        <a:pt x="1396" y="158"/>
                      </a:lnTo>
                      <a:lnTo>
                        <a:pt x="1402" y="140"/>
                      </a:lnTo>
                      <a:lnTo>
                        <a:pt x="1404" y="124"/>
                      </a:lnTo>
                      <a:lnTo>
                        <a:pt x="1404" y="124"/>
                      </a:lnTo>
                      <a:lnTo>
                        <a:pt x="1402" y="102"/>
                      </a:lnTo>
                      <a:lnTo>
                        <a:pt x="1396" y="84"/>
                      </a:lnTo>
                      <a:lnTo>
                        <a:pt x="1388" y="70"/>
                      </a:lnTo>
                      <a:lnTo>
                        <a:pt x="1378" y="58"/>
                      </a:lnTo>
                      <a:lnTo>
                        <a:pt x="1370" y="50"/>
                      </a:lnTo>
                      <a:lnTo>
                        <a:pt x="1362" y="46"/>
                      </a:lnTo>
                      <a:lnTo>
                        <a:pt x="1354" y="42"/>
                      </a:lnTo>
                      <a:lnTo>
                        <a:pt x="1354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xmlns="" id="{EA5118F9-717C-4985-8ACF-1AD26B1D0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476" y="4029077"/>
                  <a:ext cx="574675" cy="2482851"/>
                </a:xfrm>
                <a:custGeom>
                  <a:avLst/>
                  <a:gdLst/>
                  <a:ahLst/>
                  <a:cxnLst>
                    <a:cxn ang="0">
                      <a:pos x="142" y="22"/>
                    </a:cxn>
                    <a:cxn ang="0">
                      <a:pos x="134" y="16"/>
                    </a:cxn>
                    <a:cxn ang="0">
                      <a:pos x="114" y="8"/>
                    </a:cxn>
                    <a:cxn ang="0">
                      <a:pos x="84" y="6"/>
                    </a:cxn>
                    <a:cxn ang="0">
                      <a:pos x="44" y="18"/>
                    </a:cxn>
                    <a:cxn ang="0">
                      <a:pos x="32" y="28"/>
                    </a:cxn>
                    <a:cxn ang="0">
                      <a:pos x="8" y="58"/>
                    </a:cxn>
                    <a:cxn ang="0">
                      <a:pos x="0" y="74"/>
                    </a:cxn>
                    <a:cxn ang="0">
                      <a:pos x="38" y="154"/>
                    </a:cxn>
                    <a:cxn ang="0">
                      <a:pos x="72" y="238"/>
                    </a:cxn>
                    <a:cxn ang="0">
                      <a:pos x="102" y="324"/>
                    </a:cxn>
                    <a:cxn ang="0">
                      <a:pos x="126" y="412"/>
                    </a:cxn>
                    <a:cxn ang="0">
                      <a:pos x="146" y="502"/>
                    </a:cxn>
                    <a:cxn ang="0">
                      <a:pos x="160" y="594"/>
                    </a:cxn>
                    <a:cxn ang="0">
                      <a:pos x="168" y="688"/>
                    </a:cxn>
                    <a:cxn ang="0">
                      <a:pos x="170" y="782"/>
                    </a:cxn>
                    <a:cxn ang="0">
                      <a:pos x="170" y="830"/>
                    </a:cxn>
                    <a:cxn ang="0">
                      <a:pos x="164" y="924"/>
                    </a:cxn>
                    <a:cxn ang="0">
                      <a:pos x="152" y="1016"/>
                    </a:cxn>
                    <a:cxn ang="0">
                      <a:pos x="136" y="1108"/>
                    </a:cxn>
                    <a:cxn ang="0">
                      <a:pos x="114" y="1196"/>
                    </a:cxn>
                    <a:cxn ang="0">
                      <a:pos x="88" y="1284"/>
                    </a:cxn>
                    <a:cxn ang="0">
                      <a:pos x="56" y="1368"/>
                    </a:cxn>
                    <a:cxn ang="0">
                      <a:pos x="20" y="1450"/>
                    </a:cxn>
                    <a:cxn ang="0">
                      <a:pos x="0" y="1490"/>
                    </a:cxn>
                    <a:cxn ang="0">
                      <a:pos x="20" y="1522"/>
                    </a:cxn>
                    <a:cxn ang="0">
                      <a:pos x="44" y="1546"/>
                    </a:cxn>
                    <a:cxn ang="0">
                      <a:pos x="66" y="1554"/>
                    </a:cxn>
                    <a:cxn ang="0">
                      <a:pos x="100" y="1558"/>
                    </a:cxn>
                    <a:cxn ang="0">
                      <a:pos x="126" y="1552"/>
                    </a:cxn>
                    <a:cxn ang="0">
                      <a:pos x="142" y="1542"/>
                    </a:cxn>
                    <a:cxn ang="0">
                      <a:pos x="178" y="1564"/>
                    </a:cxn>
                    <a:cxn ang="0">
                      <a:pos x="220" y="1472"/>
                    </a:cxn>
                    <a:cxn ang="0">
                      <a:pos x="258" y="1380"/>
                    </a:cxn>
                    <a:cxn ang="0">
                      <a:pos x="290" y="1284"/>
                    </a:cxn>
                    <a:cxn ang="0">
                      <a:pos x="316" y="1186"/>
                    </a:cxn>
                    <a:cxn ang="0">
                      <a:pos x="336" y="1088"/>
                    </a:cxn>
                    <a:cxn ang="0">
                      <a:pos x="350" y="986"/>
                    </a:cxn>
                    <a:cxn ang="0">
                      <a:pos x="360" y="886"/>
                    </a:cxn>
                    <a:cxn ang="0">
                      <a:pos x="362" y="782"/>
                    </a:cxn>
                    <a:cxn ang="0">
                      <a:pos x="362" y="730"/>
                    </a:cxn>
                    <a:cxn ang="0">
                      <a:pos x="356" y="628"/>
                    </a:cxn>
                    <a:cxn ang="0">
                      <a:pos x="344" y="526"/>
                    </a:cxn>
                    <a:cxn ang="0">
                      <a:pos x="326" y="426"/>
                    </a:cxn>
                    <a:cxn ang="0">
                      <a:pos x="304" y="328"/>
                    </a:cxn>
                    <a:cxn ang="0">
                      <a:pos x="274" y="232"/>
                    </a:cxn>
                    <a:cxn ang="0">
                      <a:pos x="240" y="138"/>
                    </a:cxn>
                    <a:cxn ang="0">
                      <a:pos x="200" y="46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362" h="1564">
                      <a:moveTo>
                        <a:pt x="178" y="0"/>
                      </a:moveTo>
                      <a:lnTo>
                        <a:pt x="142" y="22"/>
                      </a:lnTo>
                      <a:lnTo>
                        <a:pt x="142" y="22"/>
                      </a:lnTo>
                      <a:lnTo>
                        <a:pt x="134" y="16"/>
                      </a:lnTo>
                      <a:lnTo>
                        <a:pt x="126" y="12"/>
                      </a:lnTo>
                      <a:lnTo>
                        <a:pt x="114" y="8"/>
                      </a:lnTo>
                      <a:lnTo>
                        <a:pt x="100" y="6"/>
                      </a:lnTo>
                      <a:lnTo>
                        <a:pt x="84" y="6"/>
                      </a:lnTo>
                      <a:lnTo>
                        <a:pt x="66" y="10"/>
                      </a:lnTo>
                      <a:lnTo>
                        <a:pt x="44" y="18"/>
                      </a:lnTo>
                      <a:lnTo>
                        <a:pt x="44" y="18"/>
                      </a:lnTo>
                      <a:lnTo>
                        <a:pt x="32" y="28"/>
                      </a:lnTo>
                      <a:lnTo>
                        <a:pt x="20" y="42"/>
                      </a:lnTo>
                      <a:lnTo>
                        <a:pt x="8" y="58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20" y="114"/>
                      </a:lnTo>
                      <a:lnTo>
                        <a:pt x="38" y="154"/>
                      </a:lnTo>
                      <a:lnTo>
                        <a:pt x="56" y="196"/>
                      </a:lnTo>
                      <a:lnTo>
                        <a:pt x="72" y="238"/>
                      </a:lnTo>
                      <a:lnTo>
                        <a:pt x="88" y="280"/>
                      </a:lnTo>
                      <a:lnTo>
                        <a:pt x="102" y="324"/>
                      </a:lnTo>
                      <a:lnTo>
                        <a:pt x="114" y="368"/>
                      </a:lnTo>
                      <a:lnTo>
                        <a:pt x="126" y="412"/>
                      </a:lnTo>
                      <a:lnTo>
                        <a:pt x="136" y="456"/>
                      </a:lnTo>
                      <a:lnTo>
                        <a:pt x="146" y="502"/>
                      </a:lnTo>
                      <a:lnTo>
                        <a:pt x="152" y="548"/>
                      </a:lnTo>
                      <a:lnTo>
                        <a:pt x="160" y="594"/>
                      </a:lnTo>
                      <a:lnTo>
                        <a:pt x="164" y="640"/>
                      </a:lnTo>
                      <a:lnTo>
                        <a:pt x="168" y="688"/>
                      </a:lnTo>
                      <a:lnTo>
                        <a:pt x="170" y="734"/>
                      </a:lnTo>
                      <a:lnTo>
                        <a:pt x="170" y="782"/>
                      </a:lnTo>
                      <a:lnTo>
                        <a:pt x="170" y="782"/>
                      </a:lnTo>
                      <a:lnTo>
                        <a:pt x="170" y="830"/>
                      </a:lnTo>
                      <a:lnTo>
                        <a:pt x="168" y="876"/>
                      </a:lnTo>
                      <a:lnTo>
                        <a:pt x="164" y="924"/>
                      </a:lnTo>
                      <a:lnTo>
                        <a:pt x="160" y="970"/>
                      </a:lnTo>
                      <a:lnTo>
                        <a:pt x="152" y="1016"/>
                      </a:lnTo>
                      <a:lnTo>
                        <a:pt x="146" y="1062"/>
                      </a:lnTo>
                      <a:lnTo>
                        <a:pt x="136" y="1108"/>
                      </a:lnTo>
                      <a:lnTo>
                        <a:pt x="126" y="1152"/>
                      </a:lnTo>
                      <a:lnTo>
                        <a:pt x="114" y="1196"/>
                      </a:lnTo>
                      <a:lnTo>
                        <a:pt x="102" y="1240"/>
                      </a:lnTo>
                      <a:lnTo>
                        <a:pt x="88" y="1284"/>
                      </a:lnTo>
                      <a:lnTo>
                        <a:pt x="72" y="1326"/>
                      </a:lnTo>
                      <a:lnTo>
                        <a:pt x="56" y="1368"/>
                      </a:lnTo>
                      <a:lnTo>
                        <a:pt x="38" y="1410"/>
                      </a:lnTo>
                      <a:lnTo>
                        <a:pt x="20" y="1450"/>
                      </a:lnTo>
                      <a:lnTo>
                        <a:pt x="0" y="1490"/>
                      </a:lnTo>
                      <a:lnTo>
                        <a:pt x="0" y="1490"/>
                      </a:lnTo>
                      <a:lnTo>
                        <a:pt x="8" y="1506"/>
                      </a:lnTo>
                      <a:lnTo>
                        <a:pt x="20" y="1522"/>
                      </a:lnTo>
                      <a:lnTo>
                        <a:pt x="32" y="1536"/>
                      </a:lnTo>
                      <a:lnTo>
                        <a:pt x="44" y="1546"/>
                      </a:lnTo>
                      <a:lnTo>
                        <a:pt x="44" y="1546"/>
                      </a:lnTo>
                      <a:lnTo>
                        <a:pt x="66" y="1554"/>
                      </a:lnTo>
                      <a:lnTo>
                        <a:pt x="84" y="1558"/>
                      </a:lnTo>
                      <a:lnTo>
                        <a:pt x="100" y="1558"/>
                      </a:lnTo>
                      <a:lnTo>
                        <a:pt x="114" y="1556"/>
                      </a:lnTo>
                      <a:lnTo>
                        <a:pt x="126" y="1552"/>
                      </a:lnTo>
                      <a:lnTo>
                        <a:pt x="134" y="1548"/>
                      </a:lnTo>
                      <a:lnTo>
                        <a:pt x="142" y="1542"/>
                      </a:lnTo>
                      <a:lnTo>
                        <a:pt x="178" y="1564"/>
                      </a:lnTo>
                      <a:lnTo>
                        <a:pt x="178" y="1564"/>
                      </a:lnTo>
                      <a:lnTo>
                        <a:pt x="200" y="1518"/>
                      </a:lnTo>
                      <a:lnTo>
                        <a:pt x="220" y="1472"/>
                      </a:lnTo>
                      <a:lnTo>
                        <a:pt x="240" y="1426"/>
                      </a:lnTo>
                      <a:lnTo>
                        <a:pt x="258" y="1380"/>
                      </a:lnTo>
                      <a:lnTo>
                        <a:pt x="274" y="1332"/>
                      </a:lnTo>
                      <a:lnTo>
                        <a:pt x="290" y="1284"/>
                      </a:lnTo>
                      <a:lnTo>
                        <a:pt x="304" y="1236"/>
                      </a:lnTo>
                      <a:lnTo>
                        <a:pt x="316" y="1186"/>
                      </a:lnTo>
                      <a:lnTo>
                        <a:pt x="326" y="1138"/>
                      </a:lnTo>
                      <a:lnTo>
                        <a:pt x="336" y="1088"/>
                      </a:lnTo>
                      <a:lnTo>
                        <a:pt x="344" y="1038"/>
                      </a:lnTo>
                      <a:lnTo>
                        <a:pt x="350" y="986"/>
                      </a:lnTo>
                      <a:lnTo>
                        <a:pt x="356" y="936"/>
                      </a:lnTo>
                      <a:lnTo>
                        <a:pt x="360" y="886"/>
                      </a:lnTo>
                      <a:lnTo>
                        <a:pt x="362" y="834"/>
                      </a:lnTo>
                      <a:lnTo>
                        <a:pt x="362" y="782"/>
                      </a:lnTo>
                      <a:lnTo>
                        <a:pt x="362" y="782"/>
                      </a:lnTo>
                      <a:lnTo>
                        <a:pt x="362" y="730"/>
                      </a:lnTo>
                      <a:lnTo>
                        <a:pt x="360" y="678"/>
                      </a:lnTo>
                      <a:lnTo>
                        <a:pt x="356" y="628"/>
                      </a:lnTo>
                      <a:lnTo>
                        <a:pt x="350" y="578"/>
                      </a:lnTo>
                      <a:lnTo>
                        <a:pt x="344" y="526"/>
                      </a:lnTo>
                      <a:lnTo>
                        <a:pt x="336" y="476"/>
                      </a:lnTo>
                      <a:lnTo>
                        <a:pt x="326" y="426"/>
                      </a:lnTo>
                      <a:lnTo>
                        <a:pt x="316" y="378"/>
                      </a:lnTo>
                      <a:lnTo>
                        <a:pt x="304" y="328"/>
                      </a:lnTo>
                      <a:lnTo>
                        <a:pt x="290" y="280"/>
                      </a:lnTo>
                      <a:lnTo>
                        <a:pt x="274" y="232"/>
                      </a:lnTo>
                      <a:lnTo>
                        <a:pt x="258" y="184"/>
                      </a:lnTo>
                      <a:lnTo>
                        <a:pt x="240" y="138"/>
                      </a:lnTo>
                      <a:lnTo>
                        <a:pt x="220" y="92"/>
                      </a:lnTo>
                      <a:lnTo>
                        <a:pt x="200" y="46"/>
                      </a:lnTo>
                      <a:lnTo>
                        <a:pt x="178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xmlns="" id="{A34E25D1-EC3A-480B-9BAD-36A141E95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276" y="6600825"/>
                  <a:ext cx="2228851" cy="1428751"/>
                </a:xfrm>
                <a:custGeom>
                  <a:avLst/>
                  <a:gdLst/>
                  <a:ahLst/>
                  <a:cxnLst>
                    <a:cxn ang="0">
                      <a:pos x="1322" y="12"/>
                    </a:cxn>
                    <a:cxn ang="0">
                      <a:pos x="1290" y="2"/>
                    </a:cxn>
                    <a:cxn ang="0">
                      <a:pos x="1252" y="0"/>
                    </a:cxn>
                    <a:cxn ang="0">
                      <a:pos x="1226" y="38"/>
                    </a:cxn>
                    <a:cxn ang="0">
                      <a:pos x="1172" y="112"/>
                    </a:cxn>
                    <a:cxn ang="0">
                      <a:pos x="1114" y="182"/>
                    </a:cxn>
                    <a:cxn ang="0">
                      <a:pos x="1054" y="248"/>
                    </a:cxn>
                    <a:cxn ang="0">
                      <a:pos x="988" y="310"/>
                    </a:cxn>
                    <a:cxn ang="0">
                      <a:pos x="918" y="370"/>
                    </a:cxn>
                    <a:cxn ang="0">
                      <a:pos x="846" y="424"/>
                    </a:cxn>
                    <a:cxn ang="0">
                      <a:pos x="772" y="474"/>
                    </a:cxn>
                    <a:cxn ang="0">
                      <a:pos x="692" y="520"/>
                    </a:cxn>
                    <a:cxn ang="0">
                      <a:pos x="612" y="562"/>
                    </a:cxn>
                    <a:cxn ang="0">
                      <a:pos x="528" y="600"/>
                    </a:cxn>
                    <a:cxn ang="0">
                      <a:pos x="440" y="630"/>
                    </a:cxn>
                    <a:cxn ang="0">
                      <a:pos x="352" y="658"/>
                    </a:cxn>
                    <a:cxn ang="0">
                      <a:pos x="260" y="680"/>
                    </a:cxn>
                    <a:cxn ang="0">
                      <a:pos x="168" y="696"/>
                    </a:cxn>
                    <a:cxn ang="0">
                      <a:pos x="74" y="706"/>
                    </a:cxn>
                    <a:cxn ang="0">
                      <a:pos x="26" y="708"/>
                    </a:cxn>
                    <a:cxn ang="0">
                      <a:pos x="8" y="742"/>
                    </a:cxn>
                    <a:cxn ang="0">
                      <a:pos x="0" y="776"/>
                    </a:cxn>
                    <a:cxn ang="0">
                      <a:pos x="2" y="798"/>
                    </a:cxn>
                    <a:cxn ang="0">
                      <a:pos x="16" y="830"/>
                    </a:cxn>
                    <a:cxn ang="0">
                      <a:pos x="34" y="850"/>
                    </a:cxn>
                    <a:cxn ang="0">
                      <a:pos x="50" y="858"/>
                    </a:cxn>
                    <a:cxn ang="0">
                      <a:pos x="50" y="900"/>
                    </a:cxn>
                    <a:cxn ang="0">
                      <a:pos x="210" y="884"/>
                    </a:cxn>
                    <a:cxn ang="0">
                      <a:pos x="364" y="854"/>
                    </a:cxn>
                    <a:cxn ang="0">
                      <a:pos x="516" y="810"/>
                    </a:cxn>
                    <a:cxn ang="0">
                      <a:pos x="662" y="752"/>
                    </a:cxn>
                    <a:cxn ang="0">
                      <a:pos x="802" y="680"/>
                    </a:cxn>
                    <a:cxn ang="0">
                      <a:pos x="936" y="598"/>
                    </a:cxn>
                    <a:cxn ang="0">
                      <a:pos x="1062" y="502"/>
                    </a:cxn>
                    <a:cxn ang="0">
                      <a:pos x="1180" y="392"/>
                    </a:cxn>
                    <a:cxn ang="0">
                      <a:pos x="1242" y="328"/>
                    </a:cxn>
                    <a:cxn ang="0">
                      <a:pos x="1354" y="190"/>
                    </a:cxn>
                    <a:cxn ang="0">
                      <a:pos x="1368" y="98"/>
                    </a:cxn>
                    <a:cxn ang="0">
                      <a:pos x="1370" y="88"/>
                    </a:cxn>
                    <a:cxn ang="0">
                      <a:pos x="1366" y="68"/>
                    </a:cxn>
                    <a:cxn ang="0">
                      <a:pos x="1354" y="40"/>
                    </a:cxn>
                    <a:cxn ang="0">
                      <a:pos x="1322" y="12"/>
                    </a:cxn>
                  </a:cxnLst>
                  <a:rect l="0" t="0" r="r" b="b"/>
                  <a:pathLst>
                    <a:path w="1404" h="900">
                      <a:moveTo>
                        <a:pt x="1322" y="12"/>
                      </a:moveTo>
                      <a:lnTo>
                        <a:pt x="1322" y="12"/>
                      </a:lnTo>
                      <a:lnTo>
                        <a:pt x="1306" y="6"/>
                      </a:lnTo>
                      <a:lnTo>
                        <a:pt x="1290" y="2"/>
                      </a:lnTo>
                      <a:lnTo>
                        <a:pt x="1270" y="0"/>
                      </a:lnTo>
                      <a:lnTo>
                        <a:pt x="1252" y="0"/>
                      </a:lnTo>
                      <a:lnTo>
                        <a:pt x="1252" y="0"/>
                      </a:lnTo>
                      <a:lnTo>
                        <a:pt x="1226" y="38"/>
                      </a:lnTo>
                      <a:lnTo>
                        <a:pt x="1200" y="76"/>
                      </a:lnTo>
                      <a:lnTo>
                        <a:pt x="1172" y="112"/>
                      </a:lnTo>
                      <a:lnTo>
                        <a:pt x="1144" y="146"/>
                      </a:lnTo>
                      <a:lnTo>
                        <a:pt x="1114" y="182"/>
                      </a:lnTo>
                      <a:lnTo>
                        <a:pt x="1084" y="216"/>
                      </a:lnTo>
                      <a:lnTo>
                        <a:pt x="1054" y="248"/>
                      </a:lnTo>
                      <a:lnTo>
                        <a:pt x="1020" y="280"/>
                      </a:lnTo>
                      <a:lnTo>
                        <a:pt x="988" y="310"/>
                      </a:lnTo>
                      <a:lnTo>
                        <a:pt x="954" y="340"/>
                      </a:lnTo>
                      <a:lnTo>
                        <a:pt x="918" y="370"/>
                      </a:lnTo>
                      <a:lnTo>
                        <a:pt x="884" y="398"/>
                      </a:lnTo>
                      <a:lnTo>
                        <a:pt x="846" y="424"/>
                      </a:lnTo>
                      <a:lnTo>
                        <a:pt x="810" y="450"/>
                      </a:lnTo>
                      <a:lnTo>
                        <a:pt x="772" y="474"/>
                      </a:lnTo>
                      <a:lnTo>
                        <a:pt x="732" y="498"/>
                      </a:lnTo>
                      <a:lnTo>
                        <a:pt x="692" y="520"/>
                      </a:lnTo>
                      <a:lnTo>
                        <a:pt x="652" y="542"/>
                      </a:lnTo>
                      <a:lnTo>
                        <a:pt x="612" y="562"/>
                      </a:lnTo>
                      <a:lnTo>
                        <a:pt x="570" y="582"/>
                      </a:lnTo>
                      <a:lnTo>
                        <a:pt x="528" y="600"/>
                      </a:lnTo>
                      <a:lnTo>
                        <a:pt x="484" y="616"/>
                      </a:lnTo>
                      <a:lnTo>
                        <a:pt x="440" y="630"/>
                      </a:lnTo>
                      <a:lnTo>
                        <a:pt x="396" y="644"/>
                      </a:lnTo>
                      <a:lnTo>
                        <a:pt x="352" y="658"/>
                      </a:lnTo>
                      <a:lnTo>
                        <a:pt x="306" y="670"/>
                      </a:lnTo>
                      <a:lnTo>
                        <a:pt x="260" y="680"/>
                      </a:lnTo>
                      <a:lnTo>
                        <a:pt x="214" y="688"/>
                      </a:lnTo>
                      <a:lnTo>
                        <a:pt x="168" y="696"/>
                      </a:lnTo>
                      <a:lnTo>
                        <a:pt x="120" y="702"/>
                      </a:lnTo>
                      <a:lnTo>
                        <a:pt x="74" y="706"/>
                      </a:lnTo>
                      <a:lnTo>
                        <a:pt x="26" y="708"/>
                      </a:lnTo>
                      <a:lnTo>
                        <a:pt x="26" y="708"/>
                      </a:lnTo>
                      <a:lnTo>
                        <a:pt x="16" y="726"/>
                      </a:lnTo>
                      <a:lnTo>
                        <a:pt x="8" y="742"/>
                      </a:lnTo>
                      <a:lnTo>
                        <a:pt x="2" y="760"/>
                      </a:lnTo>
                      <a:lnTo>
                        <a:pt x="0" y="776"/>
                      </a:lnTo>
                      <a:lnTo>
                        <a:pt x="0" y="776"/>
                      </a:lnTo>
                      <a:lnTo>
                        <a:pt x="2" y="798"/>
                      </a:lnTo>
                      <a:lnTo>
                        <a:pt x="8" y="816"/>
                      </a:lnTo>
                      <a:lnTo>
                        <a:pt x="16" y="830"/>
                      </a:lnTo>
                      <a:lnTo>
                        <a:pt x="26" y="842"/>
                      </a:lnTo>
                      <a:lnTo>
                        <a:pt x="34" y="850"/>
                      </a:lnTo>
                      <a:lnTo>
                        <a:pt x="42" y="854"/>
                      </a:lnTo>
                      <a:lnTo>
                        <a:pt x="50" y="858"/>
                      </a:lnTo>
                      <a:lnTo>
                        <a:pt x="50" y="900"/>
                      </a:lnTo>
                      <a:lnTo>
                        <a:pt x="50" y="900"/>
                      </a:lnTo>
                      <a:lnTo>
                        <a:pt x="130" y="894"/>
                      </a:lnTo>
                      <a:lnTo>
                        <a:pt x="210" y="884"/>
                      </a:lnTo>
                      <a:lnTo>
                        <a:pt x="288" y="870"/>
                      </a:lnTo>
                      <a:lnTo>
                        <a:pt x="364" y="854"/>
                      </a:lnTo>
                      <a:lnTo>
                        <a:pt x="440" y="832"/>
                      </a:lnTo>
                      <a:lnTo>
                        <a:pt x="516" y="810"/>
                      </a:lnTo>
                      <a:lnTo>
                        <a:pt x="590" y="782"/>
                      </a:lnTo>
                      <a:lnTo>
                        <a:pt x="662" y="752"/>
                      </a:lnTo>
                      <a:lnTo>
                        <a:pt x="732" y="718"/>
                      </a:lnTo>
                      <a:lnTo>
                        <a:pt x="802" y="680"/>
                      </a:lnTo>
                      <a:lnTo>
                        <a:pt x="870" y="640"/>
                      </a:lnTo>
                      <a:lnTo>
                        <a:pt x="936" y="598"/>
                      </a:lnTo>
                      <a:lnTo>
                        <a:pt x="1000" y="550"/>
                      </a:lnTo>
                      <a:lnTo>
                        <a:pt x="1062" y="502"/>
                      </a:lnTo>
                      <a:lnTo>
                        <a:pt x="1122" y="448"/>
                      </a:lnTo>
                      <a:lnTo>
                        <a:pt x="1180" y="392"/>
                      </a:lnTo>
                      <a:lnTo>
                        <a:pt x="1180" y="392"/>
                      </a:lnTo>
                      <a:lnTo>
                        <a:pt x="1242" y="328"/>
                      </a:lnTo>
                      <a:lnTo>
                        <a:pt x="1300" y="260"/>
                      </a:lnTo>
                      <a:lnTo>
                        <a:pt x="1354" y="190"/>
                      </a:lnTo>
                      <a:lnTo>
                        <a:pt x="1404" y="118"/>
                      </a:lnTo>
                      <a:lnTo>
                        <a:pt x="1368" y="98"/>
                      </a:lnTo>
                      <a:lnTo>
                        <a:pt x="1368" y="98"/>
                      </a:lnTo>
                      <a:lnTo>
                        <a:pt x="1370" y="88"/>
                      </a:lnTo>
                      <a:lnTo>
                        <a:pt x="1368" y="80"/>
                      </a:lnTo>
                      <a:lnTo>
                        <a:pt x="1366" y="68"/>
                      </a:lnTo>
                      <a:lnTo>
                        <a:pt x="1362" y="54"/>
                      </a:lnTo>
                      <a:lnTo>
                        <a:pt x="1354" y="40"/>
                      </a:lnTo>
                      <a:lnTo>
                        <a:pt x="1340" y="26"/>
                      </a:lnTo>
                      <a:lnTo>
                        <a:pt x="1322" y="12"/>
                      </a:lnTo>
                      <a:lnTo>
                        <a:pt x="1322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4" name="Freeform 53">
                  <a:extLst>
                    <a:ext uri="{FF2B5EF4-FFF2-40B4-BE49-F238E27FC236}">
                      <a16:creationId xmlns:a16="http://schemas.microsoft.com/office/drawing/2014/main" xmlns="" id="{F324AC33-D22C-4E74-A06F-1BEF92A81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03326" y="6600825"/>
                  <a:ext cx="2228851" cy="1428751"/>
                </a:xfrm>
                <a:custGeom>
                  <a:avLst/>
                  <a:gdLst/>
                  <a:ahLst/>
                  <a:cxnLst>
                    <a:cxn ang="0">
                      <a:pos x="152" y="0"/>
                    </a:cxn>
                    <a:cxn ang="0">
                      <a:pos x="114" y="2"/>
                    </a:cxn>
                    <a:cxn ang="0">
                      <a:pos x="82" y="12"/>
                    </a:cxn>
                    <a:cxn ang="0">
                      <a:pos x="64" y="26"/>
                    </a:cxn>
                    <a:cxn ang="0">
                      <a:pos x="42" y="54"/>
                    </a:cxn>
                    <a:cxn ang="0">
                      <a:pos x="36" y="80"/>
                    </a:cxn>
                    <a:cxn ang="0">
                      <a:pos x="36" y="98"/>
                    </a:cxn>
                    <a:cxn ang="0">
                      <a:pos x="0" y="118"/>
                    </a:cxn>
                    <a:cxn ang="0">
                      <a:pos x="104" y="260"/>
                    </a:cxn>
                    <a:cxn ang="0">
                      <a:pos x="224" y="392"/>
                    </a:cxn>
                    <a:cxn ang="0">
                      <a:pos x="282" y="448"/>
                    </a:cxn>
                    <a:cxn ang="0">
                      <a:pos x="404" y="550"/>
                    </a:cxn>
                    <a:cxn ang="0">
                      <a:pos x="534" y="640"/>
                    </a:cxn>
                    <a:cxn ang="0">
                      <a:pos x="672" y="718"/>
                    </a:cxn>
                    <a:cxn ang="0">
                      <a:pos x="814" y="782"/>
                    </a:cxn>
                    <a:cxn ang="0">
                      <a:pos x="964" y="832"/>
                    </a:cxn>
                    <a:cxn ang="0">
                      <a:pos x="1116" y="870"/>
                    </a:cxn>
                    <a:cxn ang="0">
                      <a:pos x="1274" y="894"/>
                    </a:cxn>
                    <a:cxn ang="0">
                      <a:pos x="1354" y="858"/>
                    </a:cxn>
                    <a:cxn ang="0">
                      <a:pos x="1362" y="854"/>
                    </a:cxn>
                    <a:cxn ang="0">
                      <a:pos x="1378" y="842"/>
                    </a:cxn>
                    <a:cxn ang="0">
                      <a:pos x="1396" y="816"/>
                    </a:cxn>
                    <a:cxn ang="0">
                      <a:pos x="1404" y="776"/>
                    </a:cxn>
                    <a:cxn ang="0">
                      <a:pos x="1402" y="760"/>
                    </a:cxn>
                    <a:cxn ang="0">
                      <a:pos x="1388" y="726"/>
                    </a:cxn>
                    <a:cxn ang="0">
                      <a:pos x="1378" y="708"/>
                    </a:cxn>
                    <a:cxn ang="0">
                      <a:pos x="1284" y="702"/>
                    </a:cxn>
                    <a:cxn ang="0">
                      <a:pos x="1190" y="688"/>
                    </a:cxn>
                    <a:cxn ang="0">
                      <a:pos x="1098" y="670"/>
                    </a:cxn>
                    <a:cxn ang="0">
                      <a:pos x="1008" y="644"/>
                    </a:cxn>
                    <a:cxn ang="0">
                      <a:pos x="920" y="616"/>
                    </a:cxn>
                    <a:cxn ang="0">
                      <a:pos x="834" y="582"/>
                    </a:cxn>
                    <a:cxn ang="0">
                      <a:pos x="752" y="542"/>
                    </a:cxn>
                    <a:cxn ang="0">
                      <a:pos x="672" y="498"/>
                    </a:cxn>
                    <a:cxn ang="0">
                      <a:pos x="594" y="450"/>
                    </a:cxn>
                    <a:cxn ang="0">
                      <a:pos x="520" y="398"/>
                    </a:cxn>
                    <a:cxn ang="0">
                      <a:pos x="450" y="340"/>
                    </a:cxn>
                    <a:cxn ang="0">
                      <a:pos x="384" y="280"/>
                    </a:cxn>
                    <a:cxn ang="0">
                      <a:pos x="320" y="216"/>
                    </a:cxn>
                    <a:cxn ang="0">
                      <a:pos x="260" y="146"/>
                    </a:cxn>
                    <a:cxn ang="0">
                      <a:pos x="204" y="76"/>
                    </a:cxn>
                    <a:cxn ang="0">
                      <a:pos x="152" y="0"/>
                    </a:cxn>
                  </a:cxnLst>
                  <a:rect l="0" t="0" r="r" b="b"/>
                  <a:pathLst>
                    <a:path w="1404" h="900">
                      <a:moveTo>
                        <a:pt x="152" y="0"/>
                      </a:moveTo>
                      <a:lnTo>
                        <a:pt x="152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8" y="6"/>
                      </a:lnTo>
                      <a:lnTo>
                        <a:pt x="82" y="12"/>
                      </a:lnTo>
                      <a:lnTo>
                        <a:pt x="82" y="12"/>
                      </a:lnTo>
                      <a:lnTo>
                        <a:pt x="64" y="26"/>
                      </a:lnTo>
                      <a:lnTo>
                        <a:pt x="50" y="40"/>
                      </a:lnTo>
                      <a:lnTo>
                        <a:pt x="42" y="54"/>
                      </a:lnTo>
                      <a:lnTo>
                        <a:pt x="38" y="68"/>
                      </a:lnTo>
                      <a:lnTo>
                        <a:pt x="36" y="80"/>
                      </a:lnTo>
                      <a:lnTo>
                        <a:pt x="34" y="88"/>
                      </a:lnTo>
                      <a:lnTo>
                        <a:pt x="36" y="9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50" y="190"/>
                      </a:lnTo>
                      <a:lnTo>
                        <a:pt x="104" y="260"/>
                      </a:lnTo>
                      <a:lnTo>
                        <a:pt x="162" y="328"/>
                      </a:lnTo>
                      <a:lnTo>
                        <a:pt x="224" y="392"/>
                      </a:lnTo>
                      <a:lnTo>
                        <a:pt x="224" y="392"/>
                      </a:lnTo>
                      <a:lnTo>
                        <a:pt x="282" y="448"/>
                      </a:lnTo>
                      <a:lnTo>
                        <a:pt x="342" y="502"/>
                      </a:lnTo>
                      <a:lnTo>
                        <a:pt x="404" y="550"/>
                      </a:lnTo>
                      <a:lnTo>
                        <a:pt x="468" y="598"/>
                      </a:lnTo>
                      <a:lnTo>
                        <a:pt x="534" y="640"/>
                      </a:lnTo>
                      <a:lnTo>
                        <a:pt x="602" y="680"/>
                      </a:lnTo>
                      <a:lnTo>
                        <a:pt x="672" y="718"/>
                      </a:lnTo>
                      <a:lnTo>
                        <a:pt x="742" y="752"/>
                      </a:lnTo>
                      <a:lnTo>
                        <a:pt x="814" y="782"/>
                      </a:lnTo>
                      <a:lnTo>
                        <a:pt x="888" y="810"/>
                      </a:lnTo>
                      <a:lnTo>
                        <a:pt x="964" y="832"/>
                      </a:lnTo>
                      <a:lnTo>
                        <a:pt x="1040" y="854"/>
                      </a:lnTo>
                      <a:lnTo>
                        <a:pt x="1116" y="870"/>
                      </a:lnTo>
                      <a:lnTo>
                        <a:pt x="1194" y="884"/>
                      </a:lnTo>
                      <a:lnTo>
                        <a:pt x="1274" y="894"/>
                      </a:lnTo>
                      <a:lnTo>
                        <a:pt x="1354" y="900"/>
                      </a:lnTo>
                      <a:lnTo>
                        <a:pt x="1354" y="858"/>
                      </a:lnTo>
                      <a:lnTo>
                        <a:pt x="1354" y="858"/>
                      </a:lnTo>
                      <a:lnTo>
                        <a:pt x="1362" y="854"/>
                      </a:lnTo>
                      <a:lnTo>
                        <a:pt x="1370" y="850"/>
                      </a:lnTo>
                      <a:lnTo>
                        <a:pt x="1378" y="842"/>
                      </a:lnTo>
                      <a:lnTo>
                        <a:pt x="1388" y="830"/>
                      </a:lnTo>
                      <a:lnTo>
                        <a:pt x="1396" y="816"/>
                      </a:lnTo>
                      <a:lnTo>
                        <a:pt x="1402" y="798"/>
                      </a:lnTo>
                      <a:lnTo>
                        <a:pt x="1404" y="776"/>
                      </a:lnTo>
                      <a:lnTo>
                        <a:pt x="1404" y="776"/>
                      </a:lnTo>
                      <a:lnTo>
                        <a:pt x="1402" y="760"/>
                      </a:lnTo>
                      <a:lnTo>
                        <a:pt x="1396" y="742"/>
                      </a:lnTo>
                      <a:lnTo>
                        <a:pt x="1388" y="726"/>
                      </a:lnTo>
                      <a:lnTo>
                        <a:pt x="1378" y="708"/>
                      </a:lnTo>
                      <a:lnTo>
                        <a:pt x="1378" y="708"/>
                      </a:lnTo>
                      <a:lnTo>
                        <a:pt x="1330" y="706"/>
                      </a:lnTo>
                      <a:lnTo>
                        <a:pt x="1284" y="702"/>
                      </a:lnTo>
                      <a:lnTo>
                        <a:pt x="1236" y="696"/>
                      </a:lnTo>
                      <a:lnTo>
                        <a:pt x="1190" y="688"/>
                      </a:lnTo>
                      <a:lnTo>
                        <a:pt x="1144" y="680"/>
                      </a:lnTo>
                      <a:lnTo>
                        <a:pt x="1098" y="670"/>
                      </a:lnTo>
                      <a:lnTo>
                        <a:pt x="1052" y="658"/>
                      </a:lnTo>
                      <a:lnTo>
                        <a:pt x="1008" y="644"/>
                      </a:lnTo>
                      <a:lnTo>
                        <a:pt x="964" y="630"/>
                      </a:lnTo>
                      <a:lnTo>
                        <a:pt x="920" y="616"/>
                      </a:lnTo>
                      <a:lnTo>
                        <a:pt x="876" y="600"/>
                      </a:lnTo>
                      <a:lnTo>
                        <a:pt x="834" y="582"/>
                      </a:lnTo>
                      <a:lnTo>
                        <a:pt x="792" y="562"/>
                      </a:lnTo>
                      <a:lnTo>
                        <a:pt x="752" y="542"/>
                      </a:lnTo>
                      <a:lnTo>
                        <a:pt x="712" y="520"/>
                      </a:lnTo>
                      <a:lnTo>
                        <a:pt x="672" y="498"/>
                      </a:lnTo>
                      <a:lnTo>
                        <a:pt x="632" y="474"/>
                      </a:lnTo>
                      <a:lnTo>
                        <a:pt x="594" y="450"/>
                      </a:lnTo>
                      <a:lnTo>
                        <a:pt x="558" y="424"/>
                      </a:lnTo>
                      <a:lnTo>
                        <a:pt x="520" y="398"/>
                      </a:lnTo>
                      <a:lnTo>
                        <a:pt x="486" y="370"/>
                      </a:lnTo>
                      <a:lnTo>
                        <a:pt x="450" y="340"/>
                      </a:lnTo>
                      <a:lnTo>
                        <a:pt x="416" y="310"/>
                      </a:lnTo>
                      <a:lnTo>
                        <a:pt x="384" y="280"/>
                      </a:lnTo>
                      <a:lnTo>
                        <a:pt x="350" y="248"/>
                      </a:lnTo>
                      <a:lnTo>
                        <a:pt x="320" y="216"/>
                      </a:lnTo>
                      <a:lnTo>
                        <a:pt x="290" y="182"/>
                      </a:lnTo>
                      <a:lnTo>
                        <a:pt x="260" y="146"/>
                      </a:lnTo>
                      <a:lnTo>
                        <a:pt x="232" y="112"/>
                      </a:lnTo>
                      <a:lnTo>
                        <a:pt x="204" y="76"/>
                      </a:lnTo>
                      <a:lnTo>
                        <a:pt x="178" y="38"/>
                      </a:lnTo>
                      <a:lnTo>
                        <a:pt x="152" y="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45" name="Freeform 54">
                  <a:extLst>
                    <a:ext uri="{FF2B5EF4-FFF2-40B4-BE49-F238E27FC236}">
                      <a16:creationId xmlns:a16="http://schemas.microsoft.com/office/drawing/2014/main" xmlns="" id="{B8918189-1529-4042-9E90-E703EA05C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657350" y="4029077"/>
                  <a:ext cx="574675" cy="2482851"/>
                </a:xfrm>
                <a:custGeom>
                  <a:avLst/>
                  <a:gdLst/>
                  <a:ahLst/>
                  <a:cxnLst>
                    <a:cxn ang="0">
                      <a:pos x="362" y="1490"/>
                    </a:cxn>
                    <a:cxn ang="0">
                      <a:pos x="324" y="1410"/>
                    </a:cxn>
                    <a:cxn ang="0">
                      <a:pos x="290" y="1326"/>
                    </a:cxn>
                    <a:cxn ang="0">
                      <a:pos x="260" y="1240"/>
                    </a:cxn>
                    <a:cxn ang="0">
                      <a:pos x="236" y="1152"/>
                    </a:cxn>
                    <a:cxn ang="0">
                      <a:pos x="216" y="1062"/>
                    </a:cxn>
                    <a:cxn ang="0">
                      <a:pos x="202" y="970"/>
                    </a:cxn>
                    <a:cxn ang="0">
                      <a:pos x="194" y="876"/>
                    </a:cxn>
                    <a:cxn ang="0">
                      <a:pos x="192" y="782"/>
                    </a:cxn>
                    <a:cxn ang="0">
                      <a:pos x="192" y="734"/>
                    </a:cxn>
                    <a:cxn ang="0">
                      <a:pos x="198" y="640"/>
                    </a:cxn>
                    <a:cxn ang="0">
                      <a:pos x="210" y="548"/>
                    </a:cxn>
                    <a:cxn ang="0">
                      <a:pos x="226" y="456"/>
                    </a:cxn>
                    <a:cxn ang="0">
                      <a:pos x="248" y="368"/>
                    </a:cxn>
                    <a:cxn ang="0">
                      <a:pos x="274" y="280"/>
                    </a:cxn>
                    <a:cxn ang="0">
                      <a:pos x="306" y="196"/>
                    </a:cxn>
                    <a:cxn ang="0">
                      <a:pos x="342" y="114"/>
                    </a:cxn>
                    <a:cxn ang="0">
                      <a:pos x="362" y="74"/>
                    </a:cxn>
                    <a:cxn ang="0">
                      <a:pos x="342" y="42"/>
                    </a:cxn>
                    <a:cxn ang="0">
                      <a:pos x="318" y="18"/>
                    </a:cxn>
                    <a:cxn ang="0">
                      <a:pos x="296" y="10"/>
                    </a:cxn>
                    <a:cxn ang="0">
                      <a:pos x="262" y="6"/>
                    </a:cxn>
                    <a:cxn ang="0">
                      <a:pos x="236" y="12"/>
                    </a:cxn>
                    <a:cxn ang="0">
                      <a:pos x="220" y="22"/>
                    </a:cxn>
                    <a:cxn ang="0">
                      <a:pos x="184" y="0"/>
                    </a:cxn>
                    <a:cxn ang="0">
                      <a:pos x="142" y="92"/>
                    </a:cxn>
                    <a:cxn ang="0">
                      <a:pos x="104" y="184"/>
                    </a:cxn>
                    <a:cxn ang="0">
                      <a:pos x="72" y="280"/>
                    </a:cxn>
                    <a:cxn ang="0">
                      <a:pos x="46" y="378"/>
                    </a:cxn>
                    <a:cxn ang="0">
                      <a:pos x="26" y="476"/>
                    </a:cxn>
                    <a:cxn ang="0">
                      <a:pos x="12" y="578"/>
                    </a:cxn>
                    <a:cxn ang="0">
                      <a:pos x="2" y="678"/>
                    </a:cxn>
                    <a:cxn ang="0">
                      <a:pos x="0" y="782"/>
                    </a:cxn>
                    <a:cxn ang="0">
                      <a:pos x="0" y="834"/>
                    </a:cxn>
                    <a:cxn ang="0">
                      <a:pos x="6" y="936"/>
                    </a:cxn>
                    <a:cxn ang="0">
                      <a:pos x="18" y="1038"/>
                    </a:cxn>
                    <a:cxn ang="0">
                      <a:pos x="36" y="1138"/>
                    </a:cxn>
                    <a:cxn ang="0">
                      <a:pos x="58" y="1236"/>
                    </a:cxn>
                    <a:cxn ang="0">
                      <a:pos x="88" y="1332"/>
                    </a:cxn>
                    <a:cxn ang="0">
                      <a:pos x="122" y="1426"/>
                    </a:cxn>
                    <a:cxn ang="0">
                      <a:pos x="162" y="1518"/>
                    </a:cxn>
                    <a:cxn ang="0">
                      <a:pos x="220" y="1542"/>
                    </a:cxn>
                    <a:cxn ang="0">
                      <a:pos x="228" y="1548"/>
                    </a:cxn>
                    <a:cxn ang="0">
                      <a:pos x="248" y="1556"/>
                    </a:cxn>
                    <a:cxn ang="0">
                      <a:pos x="278" y="1558"/>
                    </a:cxn>
                    <a:cxn ang="0">
                      <a:pos x="318" y="1546"/>
                    </a:cxn>
                    <a:cxn ang="0">
                      <a:pos x="330" y="1536"/>
                    </a:cxn>
                    <a:cxn ang="0">
                      <a:pos x="354" y="1506"/>
                    </a:cxn>
                    <a:cxn ang="0">
                      <a:pos x="362" y="1490"/>
                    </a:cxn>
                  </a:cxnLst>
                  <a:rect l="0" t="0" r="r" b="b"/>
                  <a:pathLst>
                    <a:path w="362" h="1564">
                      <a:moveTo>
                        <a:pt x="362" y="1490"/>
                      </a:moveTo>
                      <a:lnTo>
                        <a:pt x="362" y="1490"/>
                      </a:lnTo>
                      <a:lnTo>
                        <a:pt x="342" y="1450"/>
                      </a:lnTo>
                      <a:lnTo>
                        <a:pt x="324" y="1410"/>
                      </a:lnTo>
                      <a:lnTo>
                        <a:pt x="306" y="1368"/>
                      </a:lnTo>
                      <a:lnTo>
                        <a:pt x="290" y="1326"/>
                      </a:lnTo>
                      <a:lnTo>
                        <a:pt x="274" y="1284"/>
                      </a:lnTo>
                      <a:lnTo>
                        <a:pt x="260" y="1240"/>
                      </a:lnTo>
                      <a:lnTo>
                        <a:pt x="248" y="1196"/>
                      </a:lnTo>
                      <a:lnTo>
                        <a:pt x="236" y="1152"/>
                      </a:lnTo>
                      <a:lnTo>
                        <a:pt x="226" y="1108"/>
                      </a:lnTo>
                      <a:lnTo>
                        <a:pt x="216" y="1062"/>
                      </a:lnTo>
                      <a:lnTo>
                        <a:pt x="210" y="1016"/>
                      </a:lnTo>
                      <a:lnTo>
                        <a:pt x="202" y="970"/>
                      </a:lnTo>
                      <a:lnTo>
                        <a:pt x="198" y="924"/>
                      </a:lnTo>
                      <a:lnTo>
                        <a:pt x="194" y="876"/>
                      </a:lnTo>
                      <a:lnTo>
                        <a:pt x="192" y="830"/>
                      </a:lnTo>
                      <a:lnTo>
                        <a:pt x="192" y="782"/>
                      </a:lnTo>
                      <a:lnTo>
                        <a:pt x="192" y="782"/>
                      </a:lnTo>
                      <a:lnTo>
                        <a:pt x="192" y="734"/>
                      </a:lnTo>
                      <a:lnTo>
                        <a:pt x="194" y="688"/>
                      </a:lnTo>
                      <a:lnTo>
                        <a:pt x="198" y="640"/>
                      </a:lnTo>
                      <a:lnTo>
                        <a:pt x="202" y="594"/>
                      </a:lnTo>
                      <a:lnTo>
                        <a:pt x="210" y="548"/>
                      </a:lnTo>
                      <a:lnTo>
                        <a:pt x="216" y="502"/>
                      </a:lnTo>
                      <a:lnTo>
                        <a:pt x="226" y="456"/>
                      </a:lnTo>
                      <a:lnTo>
                        <a:pt x="236" y="412"/>
                      </a:lnTo>
                      <a:lnTo>
                        <a:pt x="248" y="368"/>
                      </a:lnTo>
                      <a:lnTo>
                        <a:pt x="260" y="324"/>
                      </a:lnTo>
                      <a:lnTo>
                        <a:pt x="274" y="280"/>
                      </a:lnTo>
                      <a:lnTo>
                        <a:pt x="290" y="238"/>
                      </a:lnTo>
                      <a:lnTo>
                        <a:pt x="306" y="196"/>
                      </a:lnTo>
                      <a:lnTo>
                        <a:pt x="324" y="154"/>
                      </a:lnTo>
                      <a:lnTo>
                        <a:pt x="342" y="114"/>
                      </a:lnTo>
                      <a:lnTo>
                        <a:pt x="362" y="74"/>
                      </a:lnTo>
                      <a:lnTo>
                        <a:pt x="362" y="74"/>
                      </a:lnTo>
                      <a:lnTo>
                        <a:pt x="354" y="58"/>
                      </a:lnTo>
                      <a:lnTo>
                        <a:pt x="342" y="42"/>
                      </a:lnTo>
                      <a:lnTo>
                        <a:pt x="330" y="28"/>
                      </a:lnTo>
                      <a:lnTo>
                        <a:pt x="318" y="18"/>
                      </a:lnTo>
                      <a:lnTo>
                        <a:pt x="318" y="18"/>
                      </a:lnTo>
                      <a:lnTo>
                        <a:pt x="296" y="10"/>
                      </a:lnTo>
                      <a:lnTo>
                        <a:pt x="278" y="6"/>
                      </a:lnTo>
                      <a:lnTo>
                        <a:pt x="262" y="6"/>
                      </a:lnTo>
                      <a:lnTo>
                        <a:pt x="248" y="8"/>
                      </a:lnTo>
                      <a:lnTo>
                        <a:pt x="236" y="12"/>
                      </a:lnTo>
                      <a:lnTo>
                        <a:pt x="228" y="16"/>
                      </a:lnTo>
                      <a:lnTo>
                        <a:pt x="220" y="2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2" y="46"/>
                      </a:lnTo>
                      <a:lnTo>
                        <a:pt x="142" y="92"/>
                      </a:lnTo>
                      <a:lnTo>
                        <a:pt x="122" y="138"/>
                      </a:lnTo>
                      <a:lnTo>
                        <a:pt x="104" y="184"/>
                      </a:lnTo>
                      <a:lnTo>
                        <a:pt x="88" y="232"/>
                      </a:lnTo>
                      <a:lnTo>
                        <a:pt x="72" y="280"/>
                      </a:lnTo>
                      <a:lnTo>
                        <a:pt x="58" y="328"/>
                      </a:lnTo>
                      <a:lnTo>
                        <a:pt x="46" y="378"/>
                      </a:lnTo>
                      <a:lnTo>
                        <a:pt x="36" y="426"/>
                      </a:lnTo>
                      <a:lnTo>
                        <a:pt x="26" y="476"/>
                      </a:lnTo>
                      <a:lnTo>
                        <a:pt x="18" y="526"/>
                      </a:lnTo>
                      <a:lnTo>
                        <a:pt x="12" y="578"/>
                      </a:lnTo>
                      <a:lnTo>
                        <a:pt x="6" y="628"/>
                      </a:lnTo>
                      <a:lnTo>
                        <a:pt x="2" y="678"/>
                      </a:lnTo>
                      <a:lnTo>
                        <a:pt x="0" y="730"/>
                      </a:lnTo>
                      <a:lnTo>
                        <a:pt x="0" y="782"/>
                      </a:lnTo>
                      <a:lnTo>
                        <a:pt x="0" y="782"/>
                      </a:lnTo>
                      <a:lnTo>
                        <a:pt x="0" y="834"/>
                      </a:lnTo>
                      <a:lnTo>
                        <a:pt x="2" y="886"/>
                      </a:lnTo>
                      <a:lnTo>
                        <a:pt x="6" y="936"/>
                      </a:lnTo>
                      <a:lnTo>
                        <a:pt x="12" y="986"/>
                      </a:lnTo>
                      <a:lnTo>
                        <a:pt x="18" y="1038"/>
                      </a:lnTo>
                      <a:lnTo>
                        <a:pt x="26" y="1088"/>
                      </a:lnTo>
                      <a:lnTo>
                        <a:pt x="36" y="1138"/>
                      </a:lnTo>
                      <a:lnTo>
                        <a:pt x="46" y="1186"/>
                      </a:lnTo>
                      <a:lnTo>
                        <a:pt x="58" y="1236"/>
                      </a:lnTo>
                      <a:lnTo>
                        <a:pt x="72" y="1284"/>
                      </a:lnTo>
                      <a:lnTo>
                        <a:pt x="88" y="1332"/>
                      </a:lnTo>
                      <a:lnTo>
                        <a:pt x="104" y="1380"/>
                      </a:lnTo>
                      <a:lnTo>
                        <a:pt x="122" y="1426"/>
                      </a:lnTo>
                      <a:lnTo>
                        <a:pt x="142" y="1472"/>
                      </a:lnTo>
                      <a:lnTo>
                        <a:pt x="162" y="1518"/>
                      </a:lnTo>
                      <a:lnTo>
                        <a:pt x="184" y="1564"/>
                      </a:lnTo>
                      <a:lnTo>
                        <a:pt x="220" y="1542"/>
                      </a:lnTo>
                      <a:lnTo>
                        <a:pt x="220" y="1542"/>
                      </a:lnTo>
                      <a:lnTo>
                        <a:pt x="228" y="1548"/>
                      </a:lnTo>
                      <a:lnTo>
                        <a:pt x="236" y="1552"/>
                      </a:lnTo>
                      <a:lnTo>
                        <a:pt x="248" y="1556"/>
                      </a:lnTo>
                      <a:lnTo>
                        <a:pt x="262" y="1558"/>
                      </a:lnTo>
                      <a:lnTo>
                        <a:pt x="278" y="1558"/>
                      </a:lnTo>
                      <a:lnTo>
                        <a:pt x="296" y="1554"/>
                      </a:lnTo>
                      <a:lnTo>
                        <a:pt x="318" y="1546"/>
                      </a:lnTo>
                      <a:lnTo>
                        <a:pt x="318" y="1546"/>
                      </a:lnTo>
                      <a:lnTo>
                        <a:pt x="330" y="1536"/>
                      </a:lnTo>
                      <a:lnTo>
                        <a:pt x="342" y="1522"/>
                      </a:lnTo>
                      <a:lnTo>
                        <a:pt x="354" y="1506"/>
                      </a:lnTo>
                      <a:lnTo>
                        <a:pt x="362" y="1490"/>
                      </a:lnTo>
                      <a:lnTo>
                        <a:pt x="362" y="14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</p:grp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xmlns="" id="{DBBBC3BE-2783-4D90-A151-6AB35E1357A3}"/>
                </a:ext>
              </a:extLst>
            </p:cNvPr>
            <p:cNvGrpSpPr/>
            <p:nvPr/>
          </p:nvGrpSpPr>
          <p:grpSpPr>
            <a:xfrm>
              <a:off x="3297073" y="2148373"/>
              <a:ext cx="714623" cy="647485"/>
              <a:chOff x="8564563" y="3040063"/>
              <a:chExt cx="785812" cy="701676"/>
            </a:xfrm>
            <a:solidFill>
              <a:srgbClr val="C7000B"/>
            </a:solidFill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xmlns="" id="{13F3E567-7074-41B1-9C25-5E091C1A7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013" y="3040063"/>
                <a:ext cx="741362" cy="360363"/>
              </a:xfrm>
              <a:custGeom>
                <a:avLst/>
                <a:gdLst>
                  <a:gd name="T0" fmla="*/ 230 w 230"/>
                  <a:gd name="T1" fmla="*/ 51 h 112"/>
                  <a:gd name="T2" fmla="*/ 175 w 230"/>
                  <a:gd name="T3" fmla="*/ 0 h 112"/>
                  <a:gd name="T4" fmla="*/ 49 w 230"/>
                  <a:gd name="T5" fmla="*/ 0 h 112"/>
                  <a:gd name="T6" fmla="*/ 16 w 230"/>
                  <a:gd name="T7" fmla="*/ 31 h 112"/>
                  <a:gd name="T8" fmla="*/ 4 w 230"/>
                  <a:gd name="T9" fmla="*/ 32 h 112"/>
                  <a:gd name="T10" fmla="*/ 4 w 230"/>
                  <a:gd name="T11" fmla="*/ 47 h 112"/>
                  <a:gd name="T12" fmla="*/ 18 w 230"/>
                  <a:gd name="T13" fmla="*/ 47 h 112"/>
                  <a:gd name="T14" fmla="*/ 20 w 230"/>
                  <a:gd name="T15" fmla="*/ 35 h 112"/>
                  <a:gd name="T16" fmla="*/ 52 w 230"/>
                  <a:gd name="T17" fmla="*/ 6 h 112"/>
                  <a:gd name="T18" fmla="*/ 173 w 230"/>
                  <a:gd name="T19" fmla="*/ 6 h 112"/>
                  <a:gd name="T20" fmla="*/ 224 w 230"/>
                  <a:gd name="T21" fmla="*/ 54 h 112"/>
                  <a:gd name="T22" fmla="*/ 224 w 230"/>
                  <a:gd name="T23" fmla="*/ 87 h 112"/>
                  <a:gd name="T24" fmla="*/ 220 w 230"/>
                  <a:gd name="T25" fmla="*/ 92 h 112"/>
                  <a:gd name="T26" fmla="*/ 208 w 230"/>
                  <a:gd name="T27" fmla="*/ 94 h 112"/>
                  <a:gd name="T28" fmla="*/ 208 w 230"/>
                  <a:gd name="T29" fmla="*/ 108 h 112"/>
                  <a:gd name="T30" fmla="*/ 222 w 230"/>
                  <a:gd name="T31" fmla="*/ 108 h 112"/>
                  <a:gd name="T32" fmla="*/ 224 w 230"/>
                  <a:gd name="T33" fmla="*/ 96 h 112"/>
                  <a:gd name="T34" fmla="*/ 230 w 230"/>
                  <a:gd name="T35" fmla="*/ 90 h 112"/>
                  <a:gd name="T36" fmla="*/ 230 w 230"/>
                  <a:gd name="T37" fmla="*/ 5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0" h="112">
                    <a:moveTo>
                      <a:pt x="230" y="51"/>
                    </a:moveTo>
                    <a:cubicBezTo>
                      <a:pt x="175" y="0"/>
                      <a:pt x="175" y="0"/>
                      <a:pt x="17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29"/>
                      <a:pt x="7" y="29"/>
                      <a:pt x="4" y="32"/>
                    </a:cubicBezTo>
                    <a:cubicBezTo>
                      <a:pt x="0" y="36"/>
                      <a:pt x="0" y="42"/>
                      <a:pt x="4" y="47"/>
                    </a:cubicBezTo>
                    <a:cubicBezTo>
                      <a:pt x="7" y="51"/>
                      <a:pt x="14" y="51"/>
                      <a:pt x="18" y="47"/>
                    </a:cubicBezTo>
                    <a:cubicBezTo>
                      <a:pt x="21" y="44"/>
                      <a:pt x="22" y="39"/>
                      <a:pt x="20" y="35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224" y="54"/>
                      <a:pt x="224" y="54"/>
                      <a:pt x="224" y="54"/>
                    </a:cubicBezTo>
                    <a:cubicBezTo>
                      <a:pt x="224" y="87"/>
                      <a:pt x="224" y="87"/>
                      <a:pt x="224" y="87"/>
                    </a:cubicBezTo>
                    <a:cubicBezTo>
                      <a:pt x="220" y="92"/>
                      <a:pt x="220" y="92"/>
                      <a:pt x="220" y="92"/>
                    </a:cubicBezTo>
                    <a:cubicBezTo>
                      <a:pt x="216" y="90"/>
                      <a:pt x="211" y="90"/>
                      <a:pt x="208" y="94"/>
                    </a:cubicBezTo>
                    <a:cubicBezTo>
                      <a:pt x="204" y="98"/>
                      <a:pt x="204" y="104"/>
                      <a:pt x="208" y="108"/>
                    </a:cubicBezTo>
                    <a:cubicBezTo>
                      <a:pt x="212" y="112"/>
                      <a:pt x="218" y="112"/>
                      <a:pt x="222" y="108"/>
                    </a:cubicBezTo>
                    <a:cubicBezTo>
                      <a:pt x="226" y="105"/>
                      <a:pt x="226" y="100"/>
                      <a:pt x="224" y="96"/>
                    </a:cubicBezTo>
                    <a:cubicBezTo>
                      <a:pt x="230" y="90"/>
                      <a:pt x="230" y="90"/>
                      <a:pt x="230" y="90"/>
                    </a:cubicBezTo>
                    <a:lnTo>
                      <a:pt x="230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xmlns="" id="{49078A14-E33D-4E60-8BF2-9A25FC46D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2700" y="3078163"/>
                <a:ext cx="366712" cy="149225"/>
              </a:xfrm>
              <a:custGeom>
                <a:avLst/>
                <a:gdLst>
                  <a:gd name="T0" fmla="*/ 100 w 114"/>
                  <a:gd name="T1" fmla="*/ 28 h 46"/>
                  <a:gd name="T2" fmla="*/ 78 w 114"/>
                  <a:gd name="T3" fmla="*/ 6 h 46"/>
                  <a:gd name="T4" fmla="*/ 17 w 114"/>
                  <a:gd name="T5" fmla="*/ 6 h 46"/>
                  <a:gd name="T6" fmla="*/ 9 w 114"/>
                  <a:gd name="T7" fmla="*/ 0 h 46"/>
                  <a:gd name="T8" fmla="*/ 0 w 114"/>
                  <a:gd name="T9" fmla="*/ 9 h 46"/>
                  <a:gd name="T10" fmla="*/ 9 w 114"/>
                  <a:gd name="T11" fmla="*/ 18 h 46"/>
                  <a:gd name="T12" fmla="*/ 17 w 114"/>
                  <a:gd name="T13" fmla="*/ 12 h 46"/>
                  <a:gd name="T14" fmla="*/ 75 w 114"/>
                  <a:gd name="T15" fmla="*/ 12 h 46"/>
                  <a:gd name="T16" fmla="*/ 95 w 114"/>
                  <a:gd name="T17" fmla="*/ 32 h 46"/>
                  <a:gd name="T18" fmla="*/ 97 w 114"/>
                  <a:gd name="T19" fmla="*/ 42 h 46"/>
                  <a:gd name="T20" fmla="*/ 110 w 114"/>
                  <a:gd name="T21" fmla="*/ 42 h 46"/>
                  <a:gd name="T22" fmla="*/ 110 w 114"/>
                  <a:gd name="T23" fmla="*/ 29 h 46"/>
                  <a:gd name="T24" fmla="*/ 100 w 114"/>
                  <a:gd name="T25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46">
                    <a:moveTo>
                      <a:pt x="100" y="28"/>
                    </a:moveTo>
                    <a:cubicBezTo>
                      <a:pt x="78" y="6"/>
                      <a:pt x="78" y="6"/>
                      <a:pt x="7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3" y="18"/>
                      <a:pt x="16" y="16"/>
                      <a:pt x="17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95" y="32"/>
                      <a:pt x="95" y="32"/>
                      <a:pt x="95" y="32"/>
                    </a:cubicBezTo>
                    <a:cubicBezTo>
                      <a:pt x="94" y="35"/>
                      <a:pt x="95" y="39"/>
                      <a:pt x="97" y="42"/>
                    </a:cubicBezTo>
                    <a:cubicBezTo>
                      <a:pt x="101" y="46"/>
                      <a:pt x="107" y="46"/>
                      <a:pt x="110" y="42"/>
                    </a:cubicBezTo>
                    <a:cubicBezTo>
                      <a:pt x="114" y="38"/>
                      <a:pt x="114" y="33"/>
                      <a:pt x="110" y="29"/>
                    </a:cubicBezTo>
                    <a:cubicBezTo>
                      <a:pt x="107" y="27"/>
                      <a:pt x="103" y="26"/>
                      <a:pt x="10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6" name="Freeform 7">
                <a:extLst>
                  <a:ext uri="{FF2B5EF4-FFF2-40B4-BE49-F238E27FC236}">
                    <a16:creationId xmlns:a16="http://schemas.microsoft.com/office/drawing/2014/main" xmlns="" id="{60E2D74C-6F30-4A58-8098-E1B8CC132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3638" y="3074988"/>
                <a:ext cx="269875" cy="161925"/>
              </a:xfrm>
              <a:custGeom>
                <a:avLst/>
                <a:gdLst>
                  <a:gd name="T0" fmla="*/ 17 w 84"/>
                  <a:gd name="T1" fmla="*/ 4 h 50"/>
                  <a:gd name="T2" fmla="*/ 4 w 84"/>
                  <a:gd name="T3" fmla="*/ 4 h 50"/>
                  <a:gd name="T4" fmla="*/ 4 w 84"/>
                  <a:gd name="T5" fmla="*/ 17 h 50"/>
                  <a:gd name="T6" fmla="*/ 14 w 84"/>
                  <a:gd name="T7" fmla="*/ 18 h 50"/>
                  <a:gd name="T8" fmla="*/ 39 w 84"/>
                  <a:gd name="T9" fmla="*/ 44 h 50"/>
                  <a:gd name="T10" fmla="*/ 67 w 84"/>
                  <a:gd name="T11" fmla="*/ 44 h 50"/>
                  <a:gd name="T12" fmla="*/ 75 w 84"/>
                  <a:gd name="T13" fmla="*/ 50 h 50"/>
                  <a:gd name="T14" fmla="*/ 84 w 84"/>
                  <a:gd name="T15" fmla="*/ 41 h 50"/>
                  <a:gd name="T16" fmla="*/ 75 w 84"/>
                  <a:gd name="T17" fmla="*/ 32 h 50"/>
                  <a:gd name="T18" fmla="*/ 67 w 84"/>
                  <a:gd name="T19" fmla="*/ 38 h 50"/>
                  <a:gd name="T20" fmla="*/ 41 w 84"/>
                  <a:gd name="T21" fmla="*/ 38 h 50"/>
                  <a:gd name="T22" fmla="*/ 18 w 84"/>
                  <a:gd name="T23" fmla="*/ 14 h 50"/>
                  <a:gd name="T24" fmla="*/ 17 w 84"/>
                  <a:gd name="T2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50">
                    <a:moveTo>
                      <a:pt x="17" y="4"/>
                    </a:moveTo>
                    <a:cubicBezTo>
                      <a:pt x="13" y="0"/>
                      <a:pt x="7" y="0"/>
                      <a:pt x="4" y="4"/>
                    </a:cubicBezTo>
                    <a:cubicBezTo>
                      <a:pt x="0" y="7"/>
                      <a:pt x="0" y="13"/>
                      <a:pt x="4" y="17"/>
                    </a:cubicBezTo>
                    <a:cubicBezTo>
                      <a:pt x="6" y="19"/>
                      <a:pt x="11" y="20"/>
                      <a:pt x="14" y="18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8" y="47"/>
                      <a:pt x="72" y="50"/>
                      <a:pt x="75" y="50"/>
                    </a:cubicBezTo>
                    <a:cubicBezTo>
                      <a:pt x="80" y="50"/>
                      <a:pt x="84" y="46"/>
                      <a:pt x="84" y="41"/>
                    </a:cubicBezTo>
                    <a:cubicBezTo>
                      <a:pt x="84" y="36"/>
                      <a:pt x="80" y="32"/>
                      <a:pt x="75" y="32"/>
                    </a:cubicBezTo>
                    <a:cubicBezTo>
                      <a:pt x="72" y="32"/>
                      <a:pt x="68" y="34"/>
                      <a:pt x="67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1"/>
                      <a:pt x="19" y="7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7" name="Freeform 8">
                <a:extLst>
                  <a:ext uri="{FF2B5EF4-FFF2-40B4-BE49-F238E27FC236}">
                    <a16:creationId xmlns:a16="http://schemas.microsoft.com/office/drawing/2014/main" xmlns="" id="{7883D117-15F3-451A-852B-EB385B03E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140076"/>
                <a:ext cx="200025" cy="282575"/>
              </a:xfrm>
              <a:custGeom>
                <a:avLst/>
                <a:gdLst>
                  <a:gd name="T0" fmla="*/ 15 w 62"/>
                  <a:gd name="T1" fmla="*/ 70 h 88"/>
                  <a:gd name="T2" fmla="*/ 4 w 62"/>
                  <a:gd name="T3" fmla="*/ 71 h 88"/>
                  <a:gd name="T4" fmla="*/ 4 w 62"/>
                  <a:gd name="T5" fmla="*/ 84 h 88"/>
                  <a:gd name="T6" fmla="*/ 16 w 62"/>
                  <a:gd name="T7" fmla="*/ 85 h 88"/>
                  <a:gd name="T8" fmla="*/ 19 w 62"/>
                  <a:gd name="T9" fmla="*/ 74 h 88"/>
                  <a:gd name="T10" fmla="*/ 56 w 62"/>
                  <a:gd name="T11" fmla="*/ 40 h 88"/>
                  <a:gd name="T12" fmla="*/ 56 w 62"/>
                  <a:gd name="T13" fmla="*/ 17 h 88"/>
                  <a:gd name="T14" fmla="*/ 62 w 62"/>
                  <a:gd name="T15" fmla="*/ 9 h 88"/>
                  <a:gd name="T16" fmla="*/ 53 w 62"/>
                  <a:gd name="T17" fmla="*/ 0 h 88"/>
                  <a:gd name="T18" fmla="*/ 44 w 62"/>
                  <a:gd name="T19" fmla="*/ 9 h 88"/>
                  <a:gd name="T20" fmla="*/ 50 w 62"/>
                  <a:gd name="T21" fmla="*/ 17 h 88"/>
                  <a:gd name="T22" fmla="*/ 50 w 62"/>
                  <a:gd name="T23" fmla="*/ 37 h 88"/>
                  <a:gd name="T24" fmla="*/ 15 w 62"/>
                  <a:gd name="T25" fmla="*/ 7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88">
                    <a:moveTo>
                      <a:pt x="15" y="70"/>
                    </a:moveTo>
                    <a:cubicBezTo>
                      <a:pt x="11" y="68"/>
                      <a:pt x="7" y="69"/>
                      <a:pt x="4" y="71"/>
                    </a:cubicBezTo>
                    <a:cubicBezTo>
                      <a:pt x="1" y="75"/>
                      <a:pt x="0" y="80"/>
                      <a:pt x="4" y="84"/>
                    </a:cubicBezTo>
                    <a:cubicBezTo>
                      <a:pt x="7" y="88"/>
                      <a:pt x="13" y="88"/>
                      <a:pt x="16" y="85"/>
                    </a:cubicBezTo>
                    <a:cubicBezTo>
                      <a:pt x="19" y="82"/>
                      <a:pt x="20" y="78"/>
                      <a:pt x="19" y="74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60" y="16"/>
                      <a:pt x="62" y="13"/>
                      <a:pt x="62" y="9"/>
                    </a:cubicBezTo>
                    <a:cubicBezTo>
                      <a:pt x="62" y="4"/>
                      <a:pt x="58" y="0"/>
                      <a:pt x="53" y="0"/>
                    </a:cubicBezTo>
                    <a:cubicBezTo>
                      <a:pt x="48" y="0"/>
                      <a:pt x="44" y="4"/>
                      <a:pt x="44" y="9"/>
                    </a:cubicBezTo>
                    <a:cubicBezTo>
                      <a:pt x="44" y="13"/>
                      <a:pt x="47" y="16"/>
                      <a:pt x="50" y="17"/>
                    </a:cubicBezTo>
                    <a:cubicBezTo>
                      <a:pt x="50" y="37"/>
                      <a:pt x="50" y="37"/>
                      <a:pt x="50" y="37"/>
                    </a:cubicBezTo>
                    <a:lnTo>
                      <a:pt x="15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xmlns="" id="{C0186700-140F-4D23-AB84-57365229C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2200" y="3130551"/>
                <a:ext cx="142875" cy="203200"/>
              </a:xfrm>
              <a:custGeom>
                <a:avLst/>
                <a:gdLst>
                  <a:gd name="T0" fmla="*/ 18 w 44"/>
                  <a:gd name="T1" fmla="*/ 4 h 63"/>
                  <a:gd name="T2" fmla="*/ 4 w 44"/>
                  <a:gd name="T3" fmla="*/ 5 h 63"/>
                  <a:gd name="T4" fmla="*/ 5 w 44"/>
                  <a:gd name="T5" fmla="*/ 20 h 63"/>
                  <a:gd name="T6" fmla="*/ 17 w 44"/>
                  <a:gd name="T7" fmla="*/ 20 h 63"/>
                  <a:gd name="T8" fmla="*/ 31 w 44"/>
                  <a:gd name="T9" fmla="*/ 31 h 63"/>
                  <a:gd name="T10" fmla="*/ 31 w 44"/>
                  <a:gd name="T11" fmla="*/ 43 h 63"/>
                  <a:gd name="T12" fmla="*/ 23 w 44"/>
                  <a:gd name="T13" fmla="*/ 53 h 63"/>
                  <a:gd name="T14" fmla="*/ 34 w 44"/>
                  <a:gd name="T15" fmla="*/ 63 h 63"/>
                  <a:gd name="T16" fmla="*/ 44 w 44"/>
                  <a:gd name="T17" fmla="*/ 53 h 63"/>
                  <a:gd name="T18" fmla="*/ 37 w 44"/>
                  <a:gd name="T19" fmla="*/ 43 h 63"/>
                  <a:gd name="T20" fmla="*/ 37 w 44"/>
                  <a:gd name="T21" fmla="*/ 28 h 63"/>
                  <a:gd name="T22" fmla="*/ 21 w 44"/>
                  <a:gd name="T23" fmla="*/ 16 h 63"/>
                  <a:gd name="T24" fmla="*/ 18 w 44"/>
                  <a:gd name="T25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63">
                    <a:moveTo>
                      <a:pt x="18" y="4"/>
                    </a:moveTo>
                    <a:cubicBezTo>
                      <a:pt x="14" y="0"/>
                      <a:pt x="8" y="1"/>
                      <a:pt x="4" y="5"/>
                    </a:cubicBezTo>
                    <a:cubicBezTo>
                      <a:pt x="0" y="10"/>
                      <a:pt x="1" y="16"/>
                      <a:pt x="5" y="20"/>
                    </a:cubicBezTo>
                    <a:cubicBezTo>
                      <a:pt x="9" y="22"/>
                      <a:pt x="14" y="23"/>
                      <a:pt x="17" y="2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27" y="45"/>
                      <a:pt x="23" y="49"/>
                      <a:pt x="23" y="53"/>
                    </a:cubicBezTo>
                    <a:cubicBezTo>
                      <a:pt x="23" y="59"/>
                      <a:pt x="28" y="63"/>
                      <a:pt x="34" y="63"/>
                    </a:cubicBezTo>
                    <a:cubicBezTo>
                      <a:pt x="39" y="63"/>
                      <a:pt x="44" y="59"/>
                      <a:pt x="44" y="53"/>
                    </a:cubicBezTo>
                    <a:cubicBezTo>
                      <a:pt x="44" y="49"/>
                      <a:pt x="41" y="45"/>
                      <a:pt x="37" y="43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3" y="12"/>
                      <a:pt x="22" y="7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79" name="Freeform 10">
                <a:extLst>
                  <a:ext uri="{FF2B5EF4-FFF2-40B4-BE49-F238E27FC236}">
                    <a16:creationId xmlns:a16="http://schemas.microsoft.com/office/drawing/2014/main" xmlns="" id="{A78737AD-6EA8-4D09-B760-A2270B488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4563" y="3200401"/>
                <a:ext cx="331787" cy="271463"/>
              </a:xfrm>
              <a:custGeom>
                <a:avLst/>
                <a:gdLst>
                  <a:gd name="T0" fmla="*/ 93 w 103"/>
                  <a:gd name="T1" fmla="*/ 63 h 84"/>
                  <a:gd name="T2" fmla="*/ 84 w 103"/>
                  <a:gd name="T3" fmla="*/ 71 h 84"/>
                  <a:gd name="T4" fmla="*/ 41 w 103"/>
                  <a:gd name="T5" fmla="*/ 71 h 84"/>
                  <a:gd name="T6" fmla="*/ 13 w 103"/>
                  <a:gd name="T7" fmla="*/ 46 h 84"/>
                  <a:gd name="T8" fmla="*/ 13 w 103"/>
                  <a:gd name="T9" fmla="*/ 20 h 84"/>
                  <a:gd name="T10" fmla="*/ 20 w 103"/>
                  <a:gd name="T11" fmla="*/ 10 h 84"/>
                  <a:gd name="T12" fmla="*/ 10 w 103"/>
                  <a:gd name="T13" fmla="*/ 0 h 84"/>
                  <a:gd name="T14" fmla="*/ 0 w 103"/>
                  <a:gd name="T15" fmla="*/ 10 h 84"/>
                  <a:gd name="T16" fmla="*/ 7 w 103"/>
                  <a:gd name="T17" fmla="*/ 20 h 84"/>
                  <a:gd name="T18" fmla="*/ 7 w 103"/>
                  <a:gd name="T19" fmla="*/ 48 h 84"/>
                  <a:gd name="T20" fmla="*/ 38 w 103"/>
                  <a:gd name="T21" fmla="*/ 77 h 84"/>
                  <a:gd name="T22" fmla="*/ 84 w 103"/>
                  <a:gd name="T23" fmla="*/ 77 h 84"/>
                  <a:gd name="T24" fmla="*/ 93 w 103"/>
                  <a:gd name="T25" fmla="*/ 84 h 84"/>
                  <a:gd name="T26" fmla="*/ 103 w 103"/>
                  <a:gd name="T27" fmla="*/ 74 h 84"/>
                  <a:gd name="T28" fmla="*/ 93 w 103"/>
                  <a:gd name="T29" fmla="*/ 6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" h="84">
                    <a:moveTo>
                      <a:pt x="93" y="63"/>
                    </a:moveTo>
                    <a:cubicBezTo>
                      <a:pt x="89" y="63"/>
                      <a:pt x="85" y="66"/>
                      <a:pt x="84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19"/>
                      <a:pt x="20" y="15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3" y="19"/>
                      <a:pt x="7" y="2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5" y="81"/>
                      <a:pt x="89" y="84"/>
                      <a:pt x="93" y="84"/>
                    </a:cubicBezTo>
                    <a:cubicBezTo>
                      <a:pt x="99" y="84"/>
                      <a:pt x="103" y="79"/>
                      <a:pt x="103" y="74"/>
                    </a:cubicBezTo>
                    <a:cubicBezTo>
                      <a:pt x="103" y="68"/>
                      <a:pt x="99" y="63"/>
                      <a:pt x="9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0" name="Freeform 11">
                <a:extLst>
                  <a:ext uri="{FF2B5EF4-FFF2-40B4-BE49-F238E27FC236}">
                    <a16:creationId xmlns:a16="http://schemas.microsoft.com/office/drawing/2014/main" xmlns="" id="{6B5BBF01-63C6-4479-AAF1-28FFE33E7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2825" y="3265488"/>
                <a:ext cx="354012" cy="109538"/>
              </a:xfrm>
              <a:custGeom>
                <a:avLst/>
                <a:gdLst>
                  <a:gd name="T0" fmla="*/ 18 w 110"/>
                  <a:gd name="T1" fmla="*/ 3 h 34"/>
                  <a:gd name="T2" fmla="*/ 4 w 110"/>
                  <a:gd name="T3" fmla="*/ 5 h 34"/>
                  <a:gd name="T4" fmla="*/ 6 w 110"/>
                  <a:gd name="T5" fmla="*/ 19 h 34"/>
                  <a:gd name="T6" fmla="*/ 18 w 110"/>
                  <a:gd name="T7" fmla="*/ 19 h 34"/>
                  <a:gd name="T8" fmla="*/ 36 w 110"/>
                  <a:gd name="T9" fmla="*/ 34 h 34"/>
                  <a:gd name="T10" fmla="*/ 77 w 110"/>
                  <a:gd name="T11" fmla="*/ 34 h 34"/>
                  <a:gd name="T12" fmla="*/ 93 w 110"/>
                  <a:gd name="T13" fmla="*/ 20 h 34"/>
                  <a:gd name="T14" fmla="*/ 105 w 110"/>
                  <a:gd name="T15" fmla="*/ 19 h 34"/>
                  <a:gd name="T16" fmla="*/ 106 w 110"/>
                  <a:gd name="T17" fmla="*/ 4 h 34"/>
                  <a:gd name="T18" fmla="*/ 91 w 110"/>
                  <a:gd name="T19" fmla="*/ 3 h 34"/>
                  <a:gd name="T20" fmla="*/ 89 w 110"/>
                  <a:gd name="T21" fmla="*/ 15 h 34"/>
                  <a:gd name="T22" fmla="*/ 75 w 110"/>
                  <a:gd name="T23" fmla="*/ 28 h 34"/>
                  <a:gd name="T24" fmla="*/ 38 w 110"/>
                  <a:gd name="T25" fmla="*/ 28 h 34"/>
                  <a:gd name="T26" fmla="*/ 21 w 110"/>
                  <a:gd name="T27" fmla="*/ 15 h 34"/>
                  <a:gd name="T28" fmla="*/ 18 w 110"/>
                  <a:gd name="T2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0" h="34">
                    <a:moveTo>
                      <a:pt x="18" y="3"/>
                    </a:moveTo>
                    <a:cubicBezTo>
                      <a:pt x="14" y="0"/>
                      <a:pt x="7" y="0"/>
                      <a:pt x="4" y="5"/>
                    </a:cubicBezTo>
                    <a:cubicBezTo>
                      <a:pt x="0" y="9"/>
                      <a:pt x="1" y="16"/>
                      <a:pt x="6" y="19"/>
                    </a:cubicBezTo>
                    <a:cubicBezTo>
                      <a:pt x="9" y="22"/>
                      <a:pt x="14" y="22"/>
                      <a:pt x="18" y="19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7" y="22"/>
                      <a:pt x="102" y="22"/>
                      <a:pt x="105" y="19"/>
                    </a:cubicBezTo>
                    <a:cubicBezTo>
                      <a:pt x="109" y="15"/>
                      <a:pt x="110" y="9"/>
                      <a:pt x="106" y="4"/>
                    </a:cubicBezTo>
                    <a:cubicBezTo>
                      <a:pt x="102" y="0"/>
                      <a:pt x="96" y="0"/>
                      <a:pt x="91" y="3"/>
                    </a:cubicBezTo>
                    <a:cubicBezTo>
                      <a:pt x="88" y="7"/>
                      <a:pt x="87" y="11"/>
                      <a:pt x="89" y="15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3" y="11"/>
                      <a:pt x="22" y="6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1" name="Freeform 12">
                <a:extLst>
                  <a:ext uri="{FF2B5EF4-FFF2-40B4-BE49-F238E27FC236}">
                    <a16:creationId xmlns:a16="http://schemas.microsoft.com/office/drawing/2014/main" xmlns="" id="{2A9154A7-DD60-4ED6-919E-4DA4D402D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1288" y="3246438"/>
                <a:ext cx="271462" cy="179388"/>
              </a:xfrm>
              <a:custGeom>
                <a:avLst/>
                <a:gdLst>
                  <a:gd name="T0" fmla="*/ 84 w 84"/>
                  <a:gd name="T1" fmla="*/ 10 h 56"/>
                  <a:gd name="T2" fmla="*/ 74 w 84"/>
                  <a:gd name="T3" fmla="*/ 0 h 56"/>
                  <a:gd name="T4" fmla="*/ 65 w 84"/>
                  <a:gd name="T5" fmla="*/ 7 h 56"/>
                  <a:gd name="T6" fmla="*/ 46 w 84"/>
                  <a:gd name="T7" fmla="*/ 7 h 56"/>
                  <a:gd name="T8" fmla="*/ 16 w 84"/>
                  <a:gd name="T9" fmla="*/ 36 h 56"/>
                  <a:gd name="T10" fmla="*/ 4 w 84"/>
                  <a:gd name="T11" fmla="*/ 38 h 56"/>
                  <a:gd name="T12" fmla="*/ 4 w 84"/>
                  <a:gd name="T13" fmla="*/ 52 h 56"/>
                  <a:gd name="T14" fmla="*/ 18 w 84"/>
                  <a:gd name="T15" fmla="*/ 52 h 56"/>
                  <a:gd name="T16" fmla="*/ 20 w 84"/>
                  <a:gd name="T17" fmla="*/ 40 h 56"/>
                  <a:gd name="T18" fmla="*/ 48 w 84"/>
                  <a:gd name="T19" fmla="*/ 13 h 56"/>
                  <a:gd name="T20" fmla="*/ 65 w 84"/>
                  <a:gd name="T21" fmla="*/ 13 h 56"/>
                  <a:gd name="T22" fmla="*/ 74 w 84"/>
                  <a:gd name="T23" fmla="*/ 20 h 56"/>
                  <a:gd name="T24" fmla="*/ 84 w 84"/>
                  <a:gd name="T25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56">
                    <a:moveTo>
                      <a:pt x="84" y="10"/>
                    </a:moveTo>
                    <a:cubicBezTo>
                      <a:pt x="84" y="5"/>
                      <a:pt x="80" y="0"/>
                      <a:pt x="74" y="0"/>
                    </a:cubicBezTo>
                    <a:cubicBezTo>
                      <a:pt x="70" y="0"/>
                      <a:pt x="66" y="3"/>
                      <a:pt x="65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2" y="34"/>
                      <a:pt x="8" y="34"/>
                      <a:pt x="4" y="38"/>
                    </a:cubicBezTo>
                    <a:cubicBezTo>
                      <a:pt x="0" y="42"/>
                      <a:pt x="0" y="48"/>
                      <a:pt x="4" y="52"/>
                    </a:cubicBezTo>
                    <a:cubicBezTo>
                      <a:pt x="8" y="56"/>
                      <a:pt x="14" y="56"/>
                      <a:pt x="18" y="52"/>
                    </a:cubicBezTo>
                    <a:cubicBezTo>
                      <a:pt x="22" y="49"/>
                      <a:pt x="22" y="44"/>
                      <a:pt x="20" y="4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7"/>
                      <a:pt x="70" y="20"/>
                      <a:pt x="74" y="20"/>
                    </a:cubicBezTo>
                    <a:cubicBezTo>
                      <a:pt x="80" y="20"/>
                      <a:pt x="84" y="16"/>
                      <a:pt x="8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2" name="Freeform 13">
                <a:extLst>
                  <a:ext uri="{FF2B5EF4-FFF2-40B4-BE49-F238E27FC236}">
                    <a16:creationId xmlns:a16="http://schemas.microsoft.com/office/drawing/2014/main" xmlns="" id="{DB5534A1-45EE-43A2-A995-D877BC2C7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6350" y="3429001"/>
                <a:ext cx="187325" cy="258763"/>
              </a:xfrm>
              <a:custGeom>
                <a:avLst/>
                <a:gdLst>
                  <a:gd name="T0" fmla="*/ 51 w 58"/>
                  <a:gd name="T1" fmla="*/ 60 h 80"/>
                  <a:gd name="T2" fmla="*/ 51 w 58"/>
                  <a:gd name="T3" fmla="*/ 42 h 80"/>
                  <a:gd name="T4" fmla="*/ 20 w 58"/>
                  <a:gd name="T5" fmla="*/ 16 h 80"/>
                  <a:gd name="T6" fmla="*/ 18 w 58"/>
                  <a:gd name="T7" fmla="*/ 4 h 80"/>
                  <a:gd name="T8" fmla="*/ 3 w 58"/>
                  <a:gd name="T9" fmla="*/ 5 h 80"/>
                  <a:gd name="T10" fmla="*/ 4 w 58"/>
                  <a:gd name="T11" fmla="*/ 19 h 80"/>
                  <a:gd name="T12" fmla="*/ 16 w 58"/>
                  <a:gd name="T13" fmla="*/ 20 h 80"/>
                  <a:gd name="T14" fmla="*/ 45 w 58"/>
                  <a:gd name="T15" fmla="*/ 45 h 80"/>
                  <a:gd name="T16" fmla="*/ 45 w 58"/>
                  <a:gd name="T17" fmla="*/ 60 h 80"/>
                  <a:gd name="T18" fmla="*/ 38 w 58"/>
                  <a:gd name="T19" fmla="*/ 70 h 80"/>
                  <a:gd name="T20" fmla="*/ 48 w 58"/>
                  <a:gd name="T21" fmla="*/ 80 h 80"/>
                  <a:gd name="T22" fmla="*/ 58 w 58"/>
                  <a:gd name="T23" fmla="*/ 70 h 80"/>
                  <a:gd name="T24" fmla="*/ 51 w 58"/>
                  <a:gd name="T25" fmla="*/ 6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80">
                    <a:moveTo>
                      <a:pt x="51" y="60"/>
                    </a:moveTo>
                    <a:cubicBezTo>
                      <a:pt x="51" y="42"/>
                      <a:pt x="51" y="42"/>
                      <a:pt x="51" y="42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2"/>
                      <a:pt x="21" y="7"/>
                      <a:pt x="18" y="4"/>
                    </a:cubicBezTo>
                    <a:cubicBezTo>
                      <a:pt x="13" y="0"/>
                      <a:pt x="7" y="1"/>
                      <a:pt x="3" y="5"/>
                    </a:cubicBezTo>
                    <a:cubicBezTo>
                      <a:pt x="0" y="9"/>
                      <a:pt x="0" y="16"/>
                      <a:pt x="4" y="19"/>
                    </a:cubicBezTo>
                    <a:cubicBezTo>
                      <a:pt x="8" y="22"/>
                      <a:pt x="13" y="22"/>
                      <a:pt x="16" y="20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1" y="62"/>
                      <a:pt x="38" y="65"/>
                      <a:pt x="38" y="70"/>
                    </a:cubicBezTo>
                    <a:cubicBezTo>
                      <a:pt x="38" y="76"/>
                      <a:pt x="42" y="80"/>
                      <a:pt x="48" y="80"/>
                    </a:cubicBezTo>
                    <a:cubicBezTo>
                      <a:pt x="53" y="80"/>
                      <a:pt x="58" y="76"/>
                      <a:pt x="58" y="70"/>
                    </a:cubicBezTo>
                    <a:cubicBezTo>
                      <a:pt x="58" y="65"/>
                      <a:pt x="55" y="62"/>
                      <a:pt x="5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3" name="Freeform 14">
                <a:extLst>
                  <a:ext uri="{FF2B5EF4-FFF2-40B4-BE49-F238E27FC236}">
                    <a16:creationId xmlns:a16="http://schemas.microsoft.com/office/drawing/2014/main" xmlns="" id="{A1BE69AE-F25F-4F26-8A1D-AFAB5FEDC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0488" y="3375026"/>
                <a:ext cx="276225" cy="125413"/>
              </a:xfrm>
              <a:custGeom>
                <a:avLst/>
                <a:gdLst>
                  <a:gd name="T0" fmla="*/ 10 w 86"/>
                  <a:gd name="T1" fmla="*/ 39 h 39"/>
                  <a:gd name="T2" fmla="*/ 20 w 86"/>
                  <a:gd name="T3" fmla="*/ 32 h 39"/>
                  <a:gd name="T4" fmla="*/ 39 w 86"/>
                  <a:gd name="T5" fmla="*/ 32 h 39"/>
                  <a:gd name="T6" fmla="*/ 56 w 86"/>
                  <a:gd name="T7" fmla="*/ 13 h 39"/>
                  <a:gd name="T8" fmla="*/ 66 w 86"/>
                  <a:gd name="T9" fmla="*/ 13 h 39"/>
                  <a:gd name="T10" fmla="*/ 76 w 86"/>
                  <a:gd name="T11" fmla="*/ 20 h 39"/>
                  <a:gd name="T12" fmla="*/ 86 w 86"/>
                  <a:gd name="T13" fmla="*/ 10 h 39"/>
                  <a:gd name="T14" fmla="*/ 76 w 86"/>
                  <a:gd name="T15" fmla="*/ 0 h 39"/>
                  <a:gd name="T16" fmla="*/ 66 w 86"/>
                  <a:gd name="T17" fmla="*/ 7 h 39"/>
                  <a:gd name="T18" fmla="*/ 54 w 86"/>
                  <a:gd name="T19" fmla="*/ 7 h 39"/>
                  <a:gd name="T20" fmla="*/ 36 w 86"/>
                  <a:gd name="T21" fmla="*/ 26 h 39"/>
                  <a:gd name="T22" fmla="*/ 20 w 86"/>
                  <a:gd name="T23" fmla="*/ 26 h 39"/>
                  <a:gd name="T24" fmla="*/ 10 w 86"/>
                  <a:gd name="T25" fmla="*/ 18 h 39"/>
                  <a:gd name="T26" fmla="*/ 0 w 86"/>
                  <a:gd name="T27" fmla="*/ 29 h 39"/>
                  <a:gd name="T28" fmla="*/ 10 w 86"/>
                  <a:gd name="T2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" h="39">
                    <a:moveTo>
                      <a:pt x="10" y="39"/>
                    </a:moveTo>
                    <a:cubicBezTo>
                      <a:pt x="14" y="39"/>
                      <a:pt x="18" y="36"/>
                      <a:pt x="20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8" y="17"/>
                      <a:pt x="71" y="20"/>
                      <a:pt x="76" y="20"/>
                    </a:cubicBezTo>
                    <a:cubicBezTo>
                      <a:pt x="81" y="20"/>
                      <a:pt x="86" y="15"/>
                      <a:pt x="86" y="10"/>
                    </a:cubicBezTo>
                    <a:cubicBezTo>
                      <a:pt x="86" y="4"/>
                      <a:pt x="81" y="0"/>
                      <a:pt x="76" y="0"/>
                    </a:cubicBezTo>
                    <a:cubicBezTo>
                      <a:pt x="71" y="0"/>
                      <a:pt x="68" y="3"/>
                      <a:pt x="66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8" y="21"/>
                      <a:pt x="14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34"/>
                      <a:pt x="4" y="39"/>
                      <a:pt x="1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xmlns="" id="{1E10299F-9203-48C0-92DE-6856F36AC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6850" y="3403601"/>
                <a:ext cx="244475" cy="338138"/>
              </a:xfrm>
              <a:custGeom>
                <a:avLst/>
                <a:gdLst>
                  <a:gd name="T0" fmla="*/ 66 w 76"/>
                  <a:gd name="T1" fmla="*/ 0 h 105"/>
                  <a:gd name="T2" fmla="*/ 55 w 76"/>
                  <a:gd name="T3" fmla="*/ 11 h 105"/>
                  <a:gd name="T4" fmla="*/ 61 w 76"/>
                  <a:gd name="T5" fmla="*/ 20 h 105"/>
                  <a:gd name="T6" fmla="*/ 45 w 76"/>
                  <a:gd name="T7" fmla="*/ 35 h 105"/>
                  <a:gd name="T8" fmla="*/ 24 w 76"/>
                  <a:gd name="T9" fmla="*/ 38 h 105"/>
                  <a:gd name="T10" fmla="*/ 7 w 76"/>
                  <a:gd name="T11" fmla="*/ 56 h 105"/>
                  <a:gd name="T12" fmla="*/ 7 w 76"/>
                  <a:gd name="T13" fmla="*/ 85 h 105"/>
                  <a:gd name="T14" fmla="*/ 0 w 76"/>
                  <a:gd name="T15" fmla="*/ 95 h 105"/>
                  <a:gd name="T16" fmla="*/ 10 w 76"/>
                  <a:gd name="T17" fmla="*/ 105 h 105"/>
                  <a:gd name="T18" fmla="*/ 20 w 76"/>
                  <a:gd name="T19" fmla="*/ 95 h 105"/>
                  <a:gd name="T20" fmla="*/ 13 w 76"/>
                  <a:gd name="T21" fmla="*/ 85 h 105"/>
                  <a:gd name="T22" fmla="*/ 13 w 76"/>
                  <a:gd name="T23" fmla="*/ 58 h 105"/>
                  <a:gd name="T24" fmla="*/ 27 w 76"/>
                  <a:gd name="T25" fmla="*/ 44 h 105"/>
                  <a:gd name="T26" fmla="*/ 48 w 76"/>
                  <a:gd name="T27" fmla="*/ 41 h 105"/>
                  <a:gd name="T28" fmla="*/ 69 w 76"/>
                  <a:gd name="T29" fmla="*/ 21 h 105"/>
                  <a:gd name="T30" fmla="*/ 69 w 76"/>
                  <a:gd name="T31" fmla="*/ 20 h 105"/>
                  <a:gd name="T32" fmla="*/ 76 w 76"/>
                  <a:gd name="T33" fmla="*/ 11 h 105"/>
                  <a:gd name="T34" fmla="*/ 66 w 76"/>
                  <a:gd name="T3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05">
                    <a:moveTo>
                      <a:pt x="66" y="0"/>
                    </a:moveTo>
                    <a:cubicBezTo>
                      <a:pt x="60" y="0"/>
                      <a:pt x="55" y="5"/>
                      <a:pt x="55" y="11"/>
                    </a:cubicBezTo>
                    <a:cubicBezTo>
                      <a:pt x="55" y="15"/>
                      <a:pt x="58" y="18"/>
                      <a:pt x="61" y="20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3" y="86"/>
                      <a:pt x="0" y="90"/>
                      <a:pt x="0" y="95"/>
                    </a:cubicBezTo>
                    <a:cubicBezTo>
                      <a:pt x="0" y="100"/>
                      <a:pt x="5" y="105"/>
                      <a:pt x="10" y="105"/>
                    </a:cubicBezTo>
                    <a:cubicBezTo>
                      <a:pt x="16" y="105"/>
                      <a:pt x="20" y="100"/>
                      <a:pt x="20" y="95"/>
                    </a:cubicBezTo>
                    <a:cubicBezTo>
                      <a:pt x="20" y="90"/>
                      <a:pt x="17" y="86"/>
                      <a:pt x="13" y="85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73" y="19"/>
                      <a:pt x="76" y="15"/>
                      <a:pt x="76" y="11"/>
                    </a:cubicBezTo>
                    <a:cubicBezTo>
                      <a:pt x="76" y="5"/>
                      <a:pt x="71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 fontAlgn="ctr"/>
                <a:endParaRPr lang="en-US" altLang="zh-CN" dirty="0">
                  <a:solidFill>
                    <a:prstClr val="black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 Light" panose="020C030303020302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36089" y="3055791"/>
            <a:ext cx="1599473" cy="1777975"/>
            <a:chOff x="4646859" y="3578385"/>
            <a:chExt cx="1599473" cy="177797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C206C135-D630-4148-B3CF-CC3C60807249}"/>
                </a:ext>
              </a:extLst>
            </p:cNvPr>
            <p:cNvGrpSpPr/>
            <p:nvPr/>
          </p:nvGrpSpPr>
          <p:grpSpPr>
            <a:xfrm>
              <a:off x="4646859" y="3578385"/>
              <a:ext cx="1599473" cy="1605319"/>
              <a:chOff x="12547120" y="1677921"/>
              <a:chExt cx="1758808" cy="1739675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xmlns="" id="{950ECDE1-68EC-45AF-B308-D6642AE9CE2C}"/>
                  </a:ext>
                </a:extLst>
              </p:cNvPr>
              <p:cNvGrpSpPr/>
              <p:nvPr/>
            </p:nvGrpSpPr>
            <p:grpSpPr>
              <a:xfrm>
                <a:off x="12547120" y="1677921"/>
                <a:ext cx="1758808" cy="1739675"/>
                <a:chOff x="12547120" y="1677921"/>
                <a:chExt cx="1758808" cy="17396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8" name="Freeform 32">
                  <a:extLst>
                    <a:ext uri="{FF2B5EF4-FFF2-40B4-BE49-F238E27FC236}">
                      <a16:creationId xmlns:a16="http://schemas.microsoft.com/office/drawing/2014/main" xmlns="" id="{44A41491-7978-4B0C-8DCD-2A03CBE198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547120" y="1677921"/>
                  <a:ext cx="1758808" cy="1739675"/>
                </a:xfrm>
                <a:custGeom>
                  <a:avLst/>
                  <a:gdLst/>
                  <a:ahLst/>
                  <a:cxnLst>
                    <a:cxn ang="0">
                      <a:pos x="2464" y="4990"/>
                    </a:cxn>
                    <a:cxn ang="0">
                      <a:pos x="2306" y="5168"/>
                    </a:cxn>
                    <a:cxn ang="0">
                      <a:pos x="2182" y="5152"/>
                    </a:cxn>
                    <a:cxn ang="0">
                      <a:pos x="3050" y="5144"/>
                    </a:cxn>
                    <a:cxn ang="0">
                      <a:pos x="3220" y="5108"/>
                    </a:cxn>
                    <a:cxn ang="0">
                      <a:pos x="3284" y="4892"/>
                    </a:cxn>
                    <a:cxn ang="0">
                      <a:pos x="3482" y="5028"/>
                    </a:cxn>
                    <a:cxn ang="0">
                      <a:pos x="1680" y="4814"/>
                    </a:cxn>
                    <a:cxn ang="0">
                      <a:pos x="1532" y="4746"/>
                    </a:cxn>
                    <a:cxn ang="0">
                      <a:pos x="1336" y="4862"/>
                    </a:cxn>
                    <a:cxn ang="0">
                      <a:pos x="3888" y="4838"/>
                    </a:cxn>
                    <a:cxn ang="0">
                      <a:pos x="4034" y="4746"/>
                    </a:cxn>
                    <a:cxn ang="0">
                      <a:pos x="4040" y="4506"/>
                    </a:cxn>
                    <a:cxn ang="0">
                      <a:pos x="4130" y="4434"/>
                    </a:cxn>
                    <a:cxn ang="0">
                      <a:pos x="852" y="4514"/>
                    </a:cxn>
                    <a:cxn ang="0">
                      <a:pos x="864" y="4258"/>
                    </a:cxn>
                    <a:cxn ang="0">
                      <a:pos x="626" y="4282"/>
                    </a:cxn>
                    <a:cxn ang="0">
                      <a:pos x="546" y="4186"/>
                    </a:cxn>
                    <a:cxn ang="0">
                      <a:pos x="4664" y="4150"/>
                    </a:cxn>
                    <a:cxn ang="0">
                      <a:pos x="4764" y="4006"/>
                    </a:cxn>
                    <a:cxn ang="0">
                      <a:pos x="4664" y="3804"/>
                    </a:cxn>
                    <a:cxn ang="0">
                      <a:pos x="4902" y="3770"/>
                    </a:cxn>
                    <a:cxn ang="0">
                      <a:pos x="410" y="3596"/>
                    </a:cxn>
                    <a:cxn ang="0">
                      <a:pos x="348" y="3448"/>
                    </a:cxn>
                    <a:cxn ang="0">
                      <a:pos x="128" y="3398"/>
                    </a:cxn>
                    <a:cxn ang="0">
                      <a:pos x="5072" y="3354"/>
                    </a:cxn>
                    <a:cxn ang="0">
                      <a:pos x="5116" y="3184"/>
                    </a:cxn>
                    <a:cxn ang="0">
                      <a:pos x="4958" y="3006"/>
                    </a:cxn>
                    <a:cxn ang="0">
                      <a:pos x="4974" y="2892"/>
                    </a:cxn>
                    <a:cxn ang="0">
                      <a:pos x="8" y="2814"/>
                    </a:cxn>
                    <a:cxn ang="0">
                      <a:pos x="192" y="2636"/>
                    </a:cxn>
                    <a:cxn ang="0">
                      <a:pos x="0" y="2516"/>
                    </a:cxn>
                    <a:cxn ang="0">
                      <a:pos x="200" y="2382"/>
                    </a:cxn>
                    <a:cxn ang="0">
                      <a:pos x="5170" y="2322"/>
                    </a:cxn>
                    <a:cxn ang="0">
                      <a:pos x="5148" y="2150"/>
                    </a:cxn>
                    <a:cxn ang="0">
                      <a:pos x="4936" y="2070"/>
                    </a:cxn>
                    <a:cxn ang="0">
                      <a:pos x="272" y="1974"/>
                    </a:cxn>
                    <a:cxn ang="0">
                      <a:pos x="318" y="1820"/>
                    </a:cxn>
                    <a:cxn ang="0">
                      <a:pos x="188" y="1618"/>
                    </a:cxn>
                    <a:cxn ang="0">
                      <a:pos x="238" y="1502"/>
                    </a:cxn>
                    <a:cxn ang="0">
                      <a:pos x="4754" y="1548"/>
                    </a:cxn>
                    <a:cxn ang="0">
                      <a:pos x="4846" y="1310"/>
                    </a:cxn>
                    <a:cxn ang="0">
                      <a:pos x="4608" y="1288"/>
                    </a:cxn>
                    <a:cxn ang="0">
                      <a:pos x="4542" y="1192"/>
                    </a:cxn>
                    <a:cxn ang="0">
                      <a:pos x="702" y="1112"/>
                    </a:cxn>
                    <a:cxn ang="0">
                      <a:pos x="806" y="988"/>
                    </a:cxn>
                    <a:cxn ang="0">
                      <a:pos x="748" y="770"/>
                    </a:cxn>
                    <a:cxn ang="0">
                      <a:pos x="984" y="808"/>
                    </a:cxn>
                    <a:cxn ang="0">
                      <a:pos x="4298" y="638"/>
                    </a:cxn>
                    <a:cxn ang="0">
                      <a:pos x="4162" y="528"/>
                    </a:cxn>
                    <a:cxn ang="0">
                      <a:pos x="3952" y="614"/>
                    </a:cxn>
                    <a:cxn ang="0">
                      <a:pos x="1316" y="558"/>
                    </a:cxn>
                    <a:cxn ang="0">
                      <a:pos x="1454" y="478"/>
                    </a:cxn>
                    <a:cxn ang="0">
                      <a:pos x="1496" y="242"/>
                    </a:cxn>
                    <a:cxn ang="0">
                      <a:pos x="1610" y="192"/>
                    </a:cxn>
                    <a:cxn ang="0">
                      <a:pos x="3464" y="354"/>
                    </a:cxn>
                    <a:cxn ang="0">
                      <a:pos x="3368" y="118"/>
                    </a:cxn>
                    <a:cxn ang="0">
                      <a:pos x="3178" y="264"/>
                    </a:cxn>
                    <a:cxn ang="0">
                      <a:pos x="3064" y="238"/>
                    </a:cxn>
                    <a:cxn ang="0">
                      <a:pos x="2216" y="220"/>
                    </a:cxn>
                    <a:cxn ang="0">
                      <a:pos x="2376" y="202"/>
                    </a:cxn>
                    <a:cxn ang="0">
                      <a:pos x="2482" y="2"/>
                    </a:cxn>
                  </a:cxnLst>
                  <a:rect l="0" t="0" r="r" b="b"/>
                  <a:pathLst>
                    <a:path w="5184" h="5184">
                      <a:moveTo>
                        <a:pt x="2604" y="5184"/>
                      </a:moveTo>
                      <a:lnTo>
                        <a:pt x="2602" y="4992"/>
                      </a:lnTo>
                      <a:lnTo>
                        <a:pt x="2602" y="4992"/>
                      </a:lnTo>
                      <a:lnTo>
                        <a:pt x="2626" y="4992"/>
                      </a:lnTo>
                      <a:lnTo>
                        <a:pt x="2628" y="5184"/>
                      </a:lnTo>
                      <a:lnTo>
                        <a:pt x="2628" y="5184"/>
                      </a:lnTo>
                      <a:lnTo>
                        <a:pt x="2604" y="5184"/>
                      </a:lnTo>
                      <a:lnTo>
                        <a:pt x="2604" y="5184"/>
                      </a:lnTo>
                      <a:close/>
                      <a:moveTo>
                        <a:pt x="2478" y="5182"/>
                      </a:moveTo>
                      <a:lnTo>
                        <a:pt x="2478" y="5182"/>
                      </a:lnTo>
                      <a:lnTo>
                        <a:pt x="2454" y="5180"/>
                      </a:lnTo>
                      <a:lnTo>
                        <a:pt x="2464" y="4990"/>
                      </a:lnTo>
                      <a:lnTo>
                        <a:pt x="2464" y="4990"/>
                      </a:lnTo>
                      <a:lnTo>
                        <a:pt x="2488" y="4990"/>
                      </a:lnTo>
                      <a:lnTo>
                        <a:pt x="2478" y="5182"/>
                      </a:lnTo>
                      <a:close/>
                      <a:moveTo>
                        <a:pt x="2752" y="5180"/>
                      </a:moveTo>
                      <a:lnTo>
                        <a:pt x="2740" y="4988"/>
                      </a:lnTo>
                      <a:lnTo>
                        <a:pt x="2740" y="4988"/>
                      </a:lnTo>
                      <a:lnTo>
                        <a:pt x="2764" y="4986"/>
                      </a:lnTo>
                      <a:lnTo>
                        <a:pt x="2778" y="5178"/>
                      </a:lnTo>
                      <a:lnTo>
                        <a:pt x="2778" y="5178"/>
                      </a:lnTo>
                      <a:lnTo>
                        <a:pt x="2752" y="5180"/>
                      </a:lnTo>
                      <a:lnTo>
                        <a:pt x="2752" y="5180"/>
                      </a:lnTo>
                      <a:close/>
                      <a:moveTo>
                        <a:pt x="2330" y="5172"/>
                      </a:moveTo>
                      <a:lnTo>
                        <a:pt x="2330" y="5172"/>
                      </a:lnTo>
                      <a:lnTo>
                        <a:pt x="2306" y="5168"/>
                      </a:lnTo>
                      <a:lnTo>
                        <a:pt x="2326" y="4978"/>
                      </a:lnTo>
                      <a:lnTo>
                        <a:pt x="2326" y="4978"/>
                      </a:lnTo>
                      <a:lnTo>
                        <a:pt x="2350" y="4980"/>
                      </a:lnTo>
                      <a:lnTo>
                        <a:pt x="2330" y="5172"/>
                      </a:lnTo>
                      <a:close/>
                      <a:moveTo>
                        <a:pt x="2902" y="5166"/>
                      </a:moveTo>
                      <a:lnTo>
                        <a:pt x="2878" y="4976"/>
                      </a:lnTo>
                      <a:lnTo>
                        <a:pt x="2878" y="4976"/>
                      </a:lnTo>
                      <a:lnTo>
                        <a:pt x="2902" y="4972"/>
                      </a:lnTo>
                      <a:lnTo>
                        <a:pt x="2926" y="5164"/>
                      </a:lnTo>
                      <a:lnTo>
                        <a:pt x="2926" y="5164"/>
                      </a:lnTo>
                      <a:lnTo>
                        <a:pt x="2902" y="5166"/>
                      </a:lnTo>
                      <a:lnTo>
                        <a:pt x="2902" y="5166"/>
                      </a:lnTo>
                      <a:close/>
                      <a:moveTo>
                        <a:pt x="2182" y="5152"/>
                      </a:moveTo>
                      <a:lnTo>
                        <a:pt x="2182" y="5152"/>
                      </a:lnTo>
                      <a:lnTo>
                        <a:pt x="2158" y="5148"/>
                      </a:lnTo>
                      <a:lnTo>
                        <a:pt x="2190" y="4958"/>
                      </a:lnTo>
                      <a:lnTo>
                        <a:pt x="2190" y="4958"/>
                      </a:lnTo>
                      <a:lnTo>
                        <a:pt x="2212" y="4962"/>
                      </a:lnTo>
                      <a:lnTo>
                        <a:pt x="2182" y="5152"/>
                      </a:lnTo>
                      <a:close/>
                      <a:moveTo>
                        <a:pt x="3050" y="5144"/>
                      </a:moveTo>
                      <a:lnTo>
                        <a:pt x="3016" y="4956"/>
                      </a:lnTo>
                      <a:lnTo>
                        <a:pt x="3016" y="4956"/>
                      </a:lnTo>
                      <a:lnTo>
                        <a:pt x="3038" y="4952"/>
                      </a:lnTo>
                      <a:lnTo>
                        <a:pt x="3074" y="5140"/>
                      </a:lnTo>
                      <a:lnTo>
                        <a:pt x="3074" y="5140"/>
                      </a:lnTo>
                      <a:lnTo>
                        <a:pt x="3050" y="5144"/>
                      </a:lnTo>
                      <a:lnTo>
                        <a:pt x="3050" y="5144"/>
                      </a:lnTo>
                      <a:close/>
                      <a:moveTo>
                        <a:pt x="2034" y="5124"/>
                      </a:moveTo>
                      <a:lnTo>
                        <a:pt x="2034" y="5124"/>
                      </a:lnTo>
                      <a:lnTo>
                        <a:pt x="2010" y="5120"/>
                      </a:lnTo>
                      <a:lnTo>
                        <a:pt x="2054" y="4932"/>
                      </a:lnTo>
                      <a:lnTo>
                        <a:pt x="2054" y="4932"/>
                      </a:lnTo>
                      <a:lnTo>
                        <a:pt x="2076" y="4938"/>
                      </a:lnTo>
                      <a:lnTo>
                        <a:pt x="2034" y="5124"/>
                      </a:lnTo>
                      <a:close/>
                      <a:moveTo>
                        <a:pt x="3196" y="5114"/>
                      </a:moveTo>
                      <a:lnTo>
                        <a:pt x="3152" y="4928"/>
                      </a:lnTo>
                      <a:lnTo>
                        <a:pt x="3152" y="4928"/>
                      </a:lnTo>
                      <a:lnTo>
                        <a:pt x="3174" y="4922"/>
                      </a:lnTo>
                      <a:lnTo>
                        <a:pt x="3220" y="5108"/>
                      </a:lnTo>
                      <a:lnTo>
                        <a:pt x="3220" y="5108"/>
                      </a:lnTo>
                      <a:lnTo>
                        <a:pt x="3196" y="5114"/>
                      </a:lnTo>
                      <a:lnTo>
                        <a:pt x="3196" y="5114"/>
                      </a:lnTo>
                      <a:close/>
                      <a:moveTo>
                        <a:pt x="1890" y="5088"/>
                      </a:moveTo>
                      <a:lnTo>
                        <a:pt x="1890" y="5088"/>
                      </a:lnTo>
                      <a:lnTo>
                        <a:pt x="1866" y="5082"/>
                      </a:lnTo>
                      <a:lnTo>
                        <a:pt x="1920" y="4898"/>
                      </a:lnTo>
                      <a:lnTo>
                        <a:pt x="1920" y="4898"/>
                      </a:lnTo>
                      <a:lnTo>
                        <a:pt x="1942" y="4904"/>
                      </a:lnTo>
                      <a:lnTo>
                        <a:pt x="1890" y="5088"/>
                      </a:lnTo>
                      <a:close/>
                      <a:moveTo>
                        <a:pt x="3340" y="5074"/>
                      </a:moveTo>
                      <a:lnTo>
                        <a:pt x="3284" y="4892"/>
                      </a:lnTo>
                      <a:lnTo>
                        <a:pt x="3284" y="4892"/>
                      </a:lnTo>
                      <a:lnTo>
                        <a:pt x="3306" y="4884"/>
                      </a:lnTo>
                      <a:lnTo>
                        <a:pt x="3364" y="5068"/>
                      </a:lnTo>
                      <a:lnTo>
                        <a:pt x="3364" y="5068"/>
                      </a:lnTo>
                      <a:lnTo>
                        <a:pt x="3340" y="5074"/>
                      </a:lnTo>
                      <a:lnTo>
                        <a:pt x="3340" y="5074"/>
                      </a:lnTo>
                      <a:close/>
                      <a:moveTo>
                        <a:pt x="1748" y="5044"/>
                      </a:moveTo>
                      <a:lnTo>
                        <a:pt x="1748" y="5044"/>
                      </a:lnTo>
                      <a:lnTo>
                        <a:pt x="1724" y="5036"/>
                      </a:lnTo>
                      <a:lnTo>
                        <a:pt x="1788" y="4854"/>
                      </a:lnTo>
                      <a:lnTo>
                        <a:pt x="1788" y="4854"/>
                      </a:lnTo>
                      <a:lnTo>
                        <a:pt x="1810" y="4862"/>
                      </a:lnTo>
                      <a:lnTo>
                        <a:pt x="1748" y="5044"/>
                      </a:lnTo>
                      <a:close/>
                      <a:moveTo>
                        <a:pt x="3482" y="5028"/>
                      </a:moveTo>
                      <a:lnTo>
                        <a:pt x="3416" y="4848"/>
                      </a:lnTo>
                      <a:lnTo>
                        <a:pt x="3416" y="4848"/>
                      </a:lnTo>
                      <a:lnTo>
                        <a:pt x="3438" y="4840"/>
                      </a:lnTo>
                      <a:lnTo>
                        <a:pt x="3506" y="5020"/>
                      </a:lnTo>
                      <a:lnTo>
                        <a:pt x="3506" y="5020"/>
                      </a:lnTo>
                      <a:lnTo>
                        <a:pt x="3482" y="5028"/>
                      </a:lnTo>
                      <a:lnTo>
                        <a:pt x="3482" y="5028"/>
                      </a:lnTo>
                      <a:close/>
                      <a:moveTo>
                        <a:pt x="1606" y="4990"/>
                      </a:moveTo>
                      <a:lnTo>
                        <a:pt x="1606" y="4990"/>
                      </a:lnTo>
                      <a:lnTo>
                        <a:pt x="1584" y="4982"/>
                      </a:lnTo>
                      <a:lnTo>
                        <a:pt x="1658" y="4804"/>
                      </a:lnTo>
                      <a:lnTo>
                        <a:pt x="1658" y="4804"/>
                      </a:lnTo>
                      <a:lnTo>
                        <a:pt x="1680" y="4814"/>
                      </a:lnTo>
                      <a:lnTo>
                        <a:pt x="1606" y="4990"/>
                      </a:lnTo>
                      <a:close/>
                      <a:moveTo>
                        <a:pt x="3620" y="4972"/>
                      </a:moveTo>
                      <a:lnTo>
                        <a:pt x="3544" y="4796"/>
                      </a:lnTo>
                      <a:lnTo>
                        <a:pt x="3544" y="4796"/>
                      </a:lnTo>
                      <a:lnTo>
                        <a:pt x="3566" y="4788"/>
                      </a:lnTo>
                      <a:lnTo>
                        <a:pt x="3644" y="4962"/>
                      </a:lnTo>
                      <a:lnTo>
                        <a:pt x="3644" y="4962"/>
                      </a:lnTo>
                      <a:lnTo>
                        <a:pt x="3620" y="4972"/>
                      </a:lnTo>
                      <a:lnTo>
                        <a:pt x="3620" y="4972"/>
                      </a:lnTo>
                      <a:close/>
                      <a:moveTo>
                        <a:pt x="1470" y="4930"/>
                      </a:moveTo>
                      <a:lnTo>
                        <a:pt x="1470" y="4930"/>
                      </a:lnTo>
                      <a:lnTo>
                        <a:pt x="1448" y="4918"/>
                      </a:lnTo>
                      <a:lnTo>
                        <a:pt x="1532" y="4746"/>
                      </a:lnTo>
                      <a:lnTo>
                        <a:pt x="1532" y="4746"/>
                      </a:lnTo>
                      <a:lnTo>
                        <a:pt x="1554" y="4756"/>
                      </a:lnTo>
                      <a:lnTo>
                        <a:pt x="1470" y="4930"/>
                      </a:lnTo>
                      <a:close/>
                      <a:moveTo>
                        <a:pt x="3756" y="4910"/>
                      </a:moveTo>
                      <a:lnTo>
                        <a:pt x="3670" y="4738"/>
                      </a:lnTo>
                      <a:lnTo>
                        <a:pt x="3670" y="4738"/>
                      </a:lnTo>
                      <a:lnTo>
                        <a:pt x="3690" y="4728"/>
                      </a:lnTo>
                      <a:lnTo>
                        <a:pt x="3778" y="4898"/>
                      </a:lnTo>
                      <a:lnTo>
                        <a:pt x="3778" y="4898"/>
                      </a:lnTo>
                      <a:lnTo>
                        <a:pt x="3756" y="4910"/>
                      </a:lnTo>
                      <a:lnTo>
                        <a:pt x="3756" y="4910"/>
                      </a:lnTo>
                      <a:close/>
                      <a:moveTo>
                        <a:pt x="1336" y="4862"/>
                      </a:moveTo>
                      <a:lnTo>
                        <a:pt x="1336" y="4862"/>
                      </a:lnTo>
                      <a:lnTo>
                        <a:pt x="1316" y="4848"/>
                      </a:lnTo>
                      <a:lnTo>
                        <a:pt x="1410" y="4682"/>
                      </a:lnTo>
                      <a:lnTo>
                        <a:pt x="1410" y="4682"/>
                      </a:lnTo>
                      <a:lnTo>
                        <a:pt x="1430" y="4694"/>
                      </a:lnTo>
                      <a:lnTo>
                        <a:pt x="1336" y="4862"/>
                      </a:lnTo>
                      <a:close/>
                      <a:moveTo>
                        <a:pt x="3888" y="4838"/>
                      </a:moveTo>
                      <a:lnTo>
                        <a:pt x="3792" y="4672"/>
                      </a:lnTo>
                      <a:lnTo>
                        <a:pt x="3792" y="4672"/>
                      </a:lnTo>
                      <a:lnTo>
                        <a:pt x="3810" y="4660"/>
                      </a:lnTo>
                      <a:lnTo>
                        <a:pt x="3908" y="4826"/>
                      </a:lnTo>
                      <a:lnTo>
                        <a:pt x="3908" y="4826"/>
                      </a:lnTo>
                      <a:lnTo>
                        <a:pt x="3888" y="4838"/>
                      </a:lnTo>
                      <a:lnTo>
                        <a:pt x="3888" y="4838"/>
                      </a:lnTo>
                      <a:close/>
                      <a:moveTo>
                        <a:pt x="1208" y="4784"/>
                      </a:moveTo>
                      <a:lnTo>
                        <a:pt x="1208" y="4784"/>
                      </a:lnTo>
                      <a:lnTo>
                        <a:pt x="1188" y="4772"/>
                      </a:lnTo>
                      <a:lnTo>
                        <a:pt x="1292" y="4610"/>
                      </a:lnTo>
                      <a:lnTo>
                        <a:pt x="1292" y="4610"/>
                      </a:lnTo>
                      <a:lnTo>
                        <a:pt x="1310" y="4622"/>
                      </a:lnTo>
                      <a:lnTo>
                        <a:pt x="1208" y="4784"/>
                      </a:lnTo>
                      <a:close/>
                      <a:moveTo>
                        <a:pt x="4014" y="4760"/>
                      </a:moveTo>
                      <a:lnTo>
                        <a:pt x="3908" y="4600"/>
                      </a:lnTo>
                      <a:lnTo>
                        <a:pt x="3908" y="4600"/>
                      </a:lnTo>
                      <a:lnTo>
                        <a:pt x="3928" y="4586"/>
                      </a:lnTo>
                      <a:lnTo>
                        <a:pt x="4034" y="4746"/>
                      </a:lnTo>
                      <a:lnTo>
                        <a:pt x="4034" y="4746"/>
                      </a:lnTo>
                      <a:lnTo>
                        <a:pt x="4014" y="4760"/>
                      </a:lnTo>
                      <a:lnTo>
                        <a:pt x="4014" y="4760"/>
                      </a:lnTo>
                      <a:close/>
                      <a:moveTo>
                        <a:pt x="1084" y="4702"/>
                      </a:moveTo>
                      <a:lnTo>
                        <a:pt x="1084" y="4702"/>
                      </a:lnTo>
                      <a:lnTo>
                        <a:pt x="1064" y="4686"/>
                      </a:lnTo>
                      <a:lnTo>
                        <a:pt x="1178" y="4532"/>
                      </a:lnTo>
                      <a:lnTo>
                        <a:pt x="1178" y="4532"/>
                      </a:lnTo>
                      <a:lnTo>
                        <a:pt x="1196" y="4546"/>
                      </a:lnTo>
                      <a:lnTo>
                        <a:pt x="1084" y="4702"/>
                      </a:lnTo>
                      <a:close/>
                      <a:moveTo>
                        <a:pt x="4136" y="4674"/>
                      </a:moveTo>
                      <a:lnTo>
                        <a:pt x="4022" y="4520"/>
                      </a:lnTo>
                      <a:lnTo>
                        <a:pt x="4022" y="4520"/>
                      </a:lnTo>
                      <a:lnTo>
                        <a:pt x="4040" y="4506"/>
                      </a:lnTo>
                      <a:lnTo>
                        <a:pt x="4156" y="4660"/>
                      </a:lnTo>
                      <a:lnTo>
                        <a:pt x="4156" y="4660"/>
                      </a:lnTo>
                      <a:lnTo>
                        <a:pt x="4136" y="4674"/>
                      </a:lnTo>
                      <a:lnTo>
                        <a:pt x="4136" y="4674"/>
                      </a:lnTo>
                      <a:close/>
                      <a:moveTo>
                        <a:pt x="966" y="4610"/>
                      </a:moveTo>
                      <a:lnTo>
                        <a:pt x="966" y="4610"/>
                      </a:lnTo>
                      <a:lnTo>
                        <a:pt x="946" y="4594"/>
                      </a:lnTo>
                      <a:lnTo>
                        <a:pt x="1068" y="4446"/>
                      </a:lnTo>
                      <a:lnTo>
                        <a:pt x="1068" y="4446"/>
                      </a:lnTo>
                      <a:lnTo>
                        <a:pt x="1086" y="4462"/>
                      </a:lnTo>
                      <a:lnTo>
                        <a:pt x="966" y="4610"/>
                      </a:lnTo>
                      <a:close/>
                      <a:moveTo>
                        <a:pt x="4254" y="4582"/>
                      </a:moveTo>
                      <a:lnTo>
                        <a:pt x="4130" y="4434"/>
                      </a:lnTo>
                      <a:lnTo>
                        <a:pt x="4130" y="4434"/>
                      </a:lnTo>
                      <a:lnTo>
                        <a:pt x="4148" y="4420"/>
                      </a:lnTo>
                      <a:lnTo>
                        <a:pt x="4272" y="4566"/>
                      </a:lnTo>
                      <a:lnTo>
                        <a:pt x="4272" y="4566"/>
                      </a:lnTo>
                      <a:lnTo>
                        <a:pt x="4254" y="4582"/>
                      </a:lnTo>
                      <a:lnTo>
                        <a:pt x="4254" y="4582"/>
                      </a:lnTo>
                      <a:close/>
                      <a:moveTo>
                        <a:pt x="852" y="4514"/>
                      </a:moveTo>
                      <a:lnTo>
                        <a:pt x="852" y="4514"/>
                      </a:lnTo>
                      <a:lnTo>
                        <a:pt x="834" y="4496"/>
                      </a:lnTo>
                      <a:lnTo>
                        <a:pt x="964" y="4356"/>
                      </a:lnTo>
                      <a:lnTo>
                        <a:pt x="964" y="4356"/>
                      </a:lnTo>
                      <a:lnTo>
                        <a:pt x="980" y="4372"/>
                      </a:lnTo>
                      <a:lnTo>
                        <a:pt x="852" y="4514"/>
                      </a:lnTo>
                      <a:close/>
                      <a:moveTo>
                        <a:pt x="4366" y="4482"/>
                      </a:moveTo>
                      <a:lnTo>
                        <a:pt x="4234" y="4342"/>
                      </a:lnTo>
                      <a:lnTo>
                        <a:pt x="4234" y="4342"/>
                      </a:lnTo>
                      <a:lnTo>
                        <a:pt x="4252" y="4328"/>
                      </a:lnTo>
                      <a:lnTo>
                        <a:pt x="4384" y="4466"/>
                      </a:lnTo>
                      <a:lnTo>
                        <a:pt x="4384" y="4466"/>
                      </a:lnTo>
                      <a:lnTo>
                        <a:pt x="4366" y="4482"/>
                      </a:lnTo>
                      <a:lnTo>
                        <a:pt x="4366" y="4482"/>
                      </a:lnTo>
                      <a:close/>
                      <a:moveTo>
                        <a:pt x="744" y="4410"/>
                      </a:moveTo>
                      <a:lnTo>
                        <a:pt x="744" y="4410"/>
                      </a:lnTo>
                      <a:lnTo>
                        <a:pt x="726" y="4392"/>
                      </a:lnTo>
                      <a:lnTo>
                        <a:pt x="864" y="4258"/>
                      </a:lnTo>
                      <a:lnTo>
                        <a:pt x="864" y="4258"/>
                      </a:lnTo>
                      <a:lnTo>
                        <a:pt x="880" y="4276"/>
                      </a:lnTo>
                      <a:lnTo>
                        <a:pt x="744" y="4410"/>
                      </a:lnTo>
                      <a:close/>
                      <a:moveTo>
                        <a:pt x="4472" y="4378"/>
                      </a:moveTo>
                      <a:lnTo>
                        <a:pt x="4332" y="4246"/>
                      </a:lnTo>
                      <a:lnTo>
                        <a:pt x="4332" y="4246"/>
                      </a:lnTo>
                      <a:lnTo>
                        <a:pt x="4348" y="4228"/>
                      </a:lnTo>
                      <a:lnTo>
                        <a:pt x="4488" y="4360"/>
                      </a:lnTo>
                      <a:lnTo>
                        <a:pt x="4488" y="4360"/>
                      </a:lnTo>
                      <a:lnTo>
                        <a:pt x="4472" y="4378"/>
                      </a:lnTo>
                      <a:lnTo>
                        <a:pt x="4472" y="4378"/>
                      </a:lnTo>
                      <a:close/>
                      <a:moveTo>
                        <a:pt x="642" y="4300"/>
                      </a:moveTo>
                      <a:lnTo>
                        <a:pt x="642" y="4300"/>
                      </a:lnTo>
                      <a:lnTo>
                        <a:pt x="626" y="4282"/>
                      </a:lnTo>
                      <a:lnTo>
                        <a:pt x="772" y="4156"/>
                      </a:lnTo>
                      <a:lnTo>
                        <a:pt x="772" y="4156"/>
                      </a:lnTo>
                      <a:lnTo>
                        <a:pt x="786" y="4174"/>
                      </a:lnTo>
                      <a:lnTo>
                        <a:pt x="642" y="4300"/>
                      </a:lnTo>
                      <a:close/>
                      <a:moveTo>
                        <a:pt x="4572" y="4266"/>
                      </a:moveTo>
                      <a:lnTo>
                        <a:pt x="4424" y="4142"/>
                      </a:lnTo>
                      <a:lnTo>
                        <a:pt x="4424" y="4142"/>
                      </a:lnTo>
                      <a:lnTo>
                        <a:pt x="4440" y="4124"/>
                      </a:lnTo>
                      <a:lnTo>
                        <a:pt x="4588" y="4248"/>
                      </a:lnTo>
                      <a:lnTo>
                        <a:pt x="4588" y="4248"/>
                      </a:lnTo>
                      <a:lnTo>
                        <a:pt x="4572" y="4266"/>
                      </a:lnTo>
                      <a:lnTo>
                        <a:pt x="4572" y="4266"/>
                      </a:lnTo>
                      <a:close/>
                      <a:moveTo>
                        <a:pt x="546" y="4186"/>
                      </a:moveTo>
                      <a:lnTo>
                        <a:pt x="546" y="4186"/>
                      </a:lnTo>
                      <a:lnTo>
                        <a:pt x="532" y="4166"/>
                      </a:lnTo>
                      <a:lnTo>
                        <a:pt x="684" y="4050"/>
                      </a:lnTo>
                      <a:lnTo>
                        <a:pt x="684" y="4050"/>
                      </a:lnTo>
                      <a:lnTo>
                        <a:pt x="698" y="4068"/>
                      </a:lnTo>
                      <a:lnTo>
                        <a:pt x="546" y="4186"/>
                      </a:lnTo>
                      <a:close/>
                      <a:moveTo>
                        <a:pt x="4664" y="4150"/>
                      </a:moveTo>
                      <a:lnTo>
                        <a:pt x="4512" y="4034"/>
                      </a:lnTo>
                      <a:lnTo>
                        <a:pt x="4512" y="4034"/>
                      </a:lnTo>
                      <a:lnTo>
                        <a:pt x="4526" y="4016"/>
                      </a:lnTo>
                      <a:lnTo>
                        <a:pt x="4680" y="4130"/>
                      </a:lnTo>
                      <a:lnTo>
                        <a:pt x="4680" y="4130"/>
                      </a:lnTo>
                      <a:lnTo>
                        <a:pt x="4664" y="4150"/>
                      </a:lnTo>
                      <a:lnTo>
                        <a:pt x="4664" y="4150"/>
                      </a:lnTo>
                      <a:close/>
                      <a:moveTo>
                        <a:pt x="458" y="4066"/>
                      </a:moveTo>
                      <a:lnTo>
                        <a:pt x="458" y="4066"/>
                      </a:lnTo>
                      <a:lnTo>
                        <a:pt x="444" y="4044"/>
                      </a:lnTo>
                      <a:lnTo>
                        <a:pt x="604" y="3936"/>
                      </a:lnTo>
                      <a:lnTo>
                        <a:pt x="604" y="3936"/>
                      </a:lnTo>
                      <a:lnTo>
                        <a:pt x="616" y="3956"/>
                      </a:lnTo>
                      <a:lnTo>
                        <a:pt x="458" y="4066"/>
                      </a:lnTo>
                      <a:close/>
                      <a:moveTo>
                        <a:pt x="4752" y="4028"/>
                      </a:moveTo>
                      <a:lnTo>
                        <a:pt x="4592" y="3920"/>
                      </a:lnTo>
                      <a:lnTo>
                        <a:pt x="4592" y="3920"/>
                      </a:lnTo>
                      <a:lnTo>
                        <a:pt x="4604" y="3902"/>
                      </a:lnTo>
                      <a:lnTo>
                        <a:pt x="4764" y="4006"/>
                      </a:lnTo>
                      <a:lnTo>
                        <a:pt x="4764" y="4006"/>
                      </a:lnTo>
                      <a:lnTo>
                        <a:pt x="4752" y="4028"/>
                      </a:lnTo>
                      <a:lnTo>
                        <a:pt x="4752" y="4028"/>
                      </a:lnTo>
                      <a:close/>
                      <a:moveTo>
                        <a:pt x="376" y="3940"/>
                      </a:moveTo>
                      <a:lnTo>
                        <a:pt x="376" y="3940"/>
                      </a:lnTo>
                      <a:lnTo>
                        <a:pt x="364" y="3918"/>
                      </a:lnTo>
                      <a:lnTo>
                        <a:pt x="528" y="3820"/>
                      </a:lnTo>
                      <a:lnTo>
                        <a:pt x="528" y="3820"/>
                      </a:lnTo>
                      <a:lnTo>
                        <a:pt x="540" y="3840"/>
                      </a:lnTo>
                      <a:lnTo>
                        <a:pt x="376" y="3940"/>
                      </a:lnTo>
                      <a:close/>
                      <a:moveTo>
                        <a:pt x="4830" y="3900"/>
                      </a:moveTo>
                      <a:lnTo>
                        <a:pt x="4664" y="3804"/>
                      </a:lnTo>
                      <a:lnTo>
                        <a:pt x="4664" y="3804"/>
                      </a:lnTo>
                      <a:lnTo>
                        <a:pt x="4676" y="3784"/>
                      </a:lnTo>
                      <a:lnTo>
                        <a:pt x="4844" y="3880"/>
                      </a:lnTo>
                      <a:lnTo>
                        <a:pt x="4844" y="3880"/>
                      </a:lnTo>
                      <a:lnTo>
                        <a:pt x="4830" y="3900"/>
                      </a:lnTo>
                      <a:lnTo>
                        <a:pt x="4830" y="3900"/>
                      </a:lnTo>
                      <a:close/>
                      <a:moveTo>
                        <a:pt x="302" y="3810"/>
                      </a:moveTo>
                      <a:lnTo>
                        <a:pt x="302" y="3810"/>
                      </a:lnTo>
                      <a:lnTo>
                        <a:pt x="292" y="3788"/>
                      </a:lnTo>
                      <a:lnTo>
                        <a:pt x="462" y="3700"/>
                      </a:lnTo>
                      <a:lnTo>
                        <a:pt x="462" y="3700"/>
                      </a:lnTo>
                      <a:lnTo>
                        <a:pt x="472" y="3720"/>
                      </a:lnTo>
                      <a:lnTo>
                        <a:pt x="302" y="3810"/>
                      </a:lnTo>
                      <a:close/>
                      <a:moveTo>
                        <a:pt x="4902" y="3770"/>
                      </a:moveTo>
                      <a:lnTo>
                        <a:pt x="4732" y="3682"/>
                      </a:lnTo>
                      <a:lnTo>
                        <a:pt x="4732" y="3682"/>
                      </a:lnTo>
                      <a:lnTo>
                        <a:pt x="4742" y="3662"/>
                      </a:lnTo>
                      <a:lnTo>
                        <a:pt x="4914" y="3746"/>
                      </a:lnTo>
                      <a:lnTo>
                        <a:pt x="4914" y="3746"/>
                      </a:lnTo>
                      <a:lnTo>
                        <a:pt x="4902" y="3770"/>
                      </a:lnTo>
                      <a:lnTo>
                        <a:pt x="4902" y="3770"/>
                      </a:lnTo>
                      <a:close/>
                      <a:moveTo>
                        <a:pt x="236" y="3676"/>
                      </a:moveTo>
                      <a:lnTo>
                        <a:pt x="236" y="3676"/>
                      </a:lnTo>
                      <a:lnTo>
                        <a:pt x="226" y="3654"/>
                      </a:lnTo>
                      <a:lnTo>
                        <a:pt x="402" y="3576"/>
                      </a:lnTo>
                      <a:lnTo>
                        <a:pt x="402" y="3576"/>
                      </a:lnTo>
                      <a:lnTo>
                        <a:pt x="410" y="3596"/>
                      </a:lnTo>
                      <a:lnTo>
                        <a:pt x="236" y="3676"/>
                      </a:lnTo>
                      <a:close/>
                      <a:moveTo>
                        <a:pt x="4966" y="3634"/>
                      </a:moveTo>
                      <a:lnTo>
                        <a:pt x="4790" y="3556"/>
                      </a:lnTo>
                      <a:lnTo>
                        <a:pt x="4790" y="3556"/>
                      </a:lnTo>
                      <a:lnTo>
                        <a:pt x="4800" y="3536"/>
                      </a:lnTo>
                      <a:lnTo>
                        <a:pt x="4976" y="3610"/>
                      </a:lnTo>
                      <a:lnTo>
                        <a:pt x="4976" y="3610"/>
                      </a:lnTo>
                      <a:lnTo>
                        <a:pt x="4966" y="3634"/>
                      </a:lnTo>
                      <a:lnTo>
                        <a:pt x="4966" y="3634"/>
                      </a:lnTo>
                      <a:close/>
                      <a:moveTo>
                        <a:pt x="178" y="3540"/>
                      </a:moveTo>
                      <a:lnTo>
                        <a:pt x="178" y="3540"/>
                      </a:lnTo>
                      <a:lnTo>
                        <a:pt x="170" y="3516"/>
                      </a:lnTo>
                      <a:lnTo>
                        <a:pt x="348" y="3448"/>
                      </a:lnTo>
                      <a:lnTo>
                        <a:pt x="348" y="3448"/>
                      </a:lnTo>
                      <a:lnTo>
                        <a:pt x="356" y="3470"/>
                      </a:lnTo>
                      <a:lnTo>
                        <a:pt x="178" y="3540"/>
                      </a:lnTo>
                      <a:close/>
                      <a:moveTo>
                        <a:pt x="5022" y="3496"/>
                      </a:moveTo>
                      <a:lnTo>
                        <a:pt x="4842" y="3428"/>
                      </a:lnTo>
                      <a:lnTo>
                        <a:pt x="4842" y="3428"/>
                      </a:lnTo>
                      <a:lnTo>
                        <a:pt x="4850" y="3406"/>
                      </a:lnTo>
                      <a:lnTo>
                        <a:pt x="5032" y="3472"/>
                      </a:lnTo>
                      <a:lnTo>
                        <a:pt x="5032" y="3472"/>
                      </a:lnTo>
                      <a:lnTo>
                        <a:pt x="5022" y="3496"/>
                      </a:lnTo>
                      <a:lnTo>
                        <a:pt x="5022" y="3496"/>
                      </a:lnTo>
                      <a:close/>
                      <a:moveTo>
                        <a:pt x="128" y="3398"/>
                      </a:moveTo>
                      <a:lnTo>
                        <a:pt x="128" y="3398"/>
                      </a:lnTo>
                      <a:lnTo>
                        <a:pt x="120" y="3376"/>
                      </a:lnTo>
                      <a:lnTo>
                        <a:pt x="302" y="3318"/>
                      </a:lnTo>
                      <a:lnTo>
                        <a:pt x="302" y="3318"/>
                      </a:lnTo>
                      <a:lnTo>
                        <a:pt x="310" y="3340"/>
                      </a:lnTo>
                      <a:lnTo>
                        <a:pt x="128" y="3398"/>
                      </a:lnTo>
                      <a:close/>
                      <a:moveTo>
                        <a:pt x="5072" y="3354"/>
                      </a:moveTo>
                      <a:lnTo>
                        <a:pt x="4888" y="3296"/>
                      </a:lnTo>
                      <a:lnTo>
                        <a:pt x="4888" y="3296"/>
                      </a:lnTo>
                      <a:lnTo>
                        <a:pt x="4894" y="3274"/>
                      </a:lnTo>
                      <a:lnTo>
                        <a:pt x="5078" y="3330"/>
                      </a:lnTo>
                      <a:lnTo>
                        <a:pt x="5078" y="3330"/>
                      </a:lnTo>
                      <a:lnTo>
                        <a:pt x="5072" y="3354"/>
                      </a:lnTo>
                      <a:lnTo>
                        <a:pt x="5072" y="3354"/>
                      </a:lnTo>
                      <a:close/>
                      <a:moveTo>
                        <a:pt x="86" y="3256"/>
                      </a:moveTo>
                      <a:lnTo>
                        <a:pt x="86" y="3256"/>
                      </a:lnTo>
                      <a:lnTo>
                        <a:pt x="78" y="3232"/>
                      </a:lnTo>
                      <a:lnTo>
                        <a:pt x="264" y="3184"/>
                      </a:lnTo>
                      <a:lnTo>
                        <a:pt x="264" y="3184"/>
                      </a:lnTo>
                      <a:lnTo>
                        <a:pt x="270" y="3206"/>
                      </a:lnTo>
                      <a:lnTo>
                        <a:pt x="86" y="3256"/>
                      </a:lnTo>
                      <a:close/>
                      <a:moveTo>
                        <a:pt x="5110" y="3208"/>
                      </a:moveTo>
                      <a:lnTo>
                        <a:pt x="4924" y="3164"/>
                      </a:lnTo>
                      <a:lnTo>
                        <a:pt x="4924" y="3164"/>
                      </a:lnTo>
                      <a:lnTo>
                        <a:pt x="4930" y="3140"/>
                      </a:lnTo>
                      <a:lnTo>
                        <a:pt x="5116" y="3184"/>
                      </a:lnTo>
                      <a:lnTo>
                        <a:pt x="5116" y="3184"/>
                      </a:lnTo>
                      <a:lnTo>
                        <a:pt x="5110" y="3208"/>
                      </a:lnTo>
                      <a:lnTo>
                        <a:pt x="5110" y="3208"/>
                      </a:lnTo>
                      <a:close/>
                      <a:moveTo>
                        <a:pt x="52" y="3110"/>
                      </a:moveTo>
                      <a:lnTo>
                        <a:pt x="52" y="3110"/>
                      </a:lnTo>
                      <a:lnTo>
                        <a:pt x="46" y="3086"/>
                      </a:lnTo>
                      <a:lnTo>
                        <a:pt x="234" y="3048"/>
                      </a:lnTo>
                      <a:lnTo>
                        <a:pt x="234" y="3048"/>
                      </a:lnTo>
                      <a:lnTo>
                        <a:pt x="240" y="3072"/>
                      </a:lnTo>
                      <a:lnTo>
                        <a:pt x="52" y="3110"/>
                      </a:lnTo>
                      <a:close/>
                      <a:moveTo>
                        <a:pt x="5142" y="3062"/>
                      </a:moveTo>
                      <a:lnTo>
                        <a:pt x="4954" y="3028"/>
                      </a:lnTo>
                      <a:lnTo>
                        <a:pt x="4954" y="3028"/>
                      </a:lnTo>
                      <a:lnTo>
                        <a:pt x="4958" y="3006"/>
                      </a:lnTo>
                      <a:lnTo>
                        <a:pt x="5146" y="3038"/>
                      </a:lnTo>
                      <a:lnTo>
                        <a:pt x="5146" y="3038"/>
                      </a:lnTo>
                      <a:lnTo>
                        <a:pt x="5142" y="3062"/>
                      </a:lnTo>
                      <a:lnTo>
                        <a:pt x="5142" y="3062"/>
                      </a:lnTo>
                      <a:close/>
                      <a:moveTo>
                        <a:pt x="26" y="2962"/>
                      </a:moveTo>
                      <a:lnTo>
                        <a:pt x="26" y="2962"/>
                      </a:lnTo>
                      <a:lnTo>
                        <a:pt x="22" y="2938"/>
                      </a:lnTo>
                      <a:lnTo>
                        <a:pt x="212" y="2912"/>
                      </a:lnTo>
                      <a:lnTo>
                        <a:pt x="212" y="2912"/>
                      </a:lnTo>
                      <a:lnTo>
                        <a:pt x="216" y="2936"/>
                      </a:lnTo>
                      <a:lnTo>
                        <a:pt x="26" y="2962"/>
                      </a:lnTo>
                      <a:close/>
                      <a:moveTo>
                        <a:pt x="5164" y="2914"/>
                      </a:moveTo>
                      <a:lnTo>
                        <a:pt x="4974" y="2892"/>
                      </a:lnTo>
                      <a:lnTo>
                        <a:pt x="4974" y="2892"/>
                      </a:lnTo>
                      <a:lnTo>
                        <a:pt x="4976" y="2868"/>
                      </a:lnTo>
                      <a:lnTo>
                        <a:pt x="5168" y="2890"/>
                      </a:lnTo>
                      <a:lnTo>
                        <a:pt x="5168" y="2890"/>
                      </a:lnTo>
                      <a:lnTo>
                        <a:pt x="5164" y="2914"/>
                      </a:lnTo>
                      <a:lnTo>
                        <a:pt x="5164" y="2914"/>
                      </a:lnTo>
                      <a:close/>
                      <a:moveTo>
                        <a:pt x="8" y="2814"/>
                      </a:moveTo>
                      <a:lnTo>
                        <a:pt x="8" y="2814"/>
                      </a:lnTo>
                      <a:lnTo>
                        <a:pt x="6" y="2790"/>
                      </a:lnTo>
                      <a:lnTo>
                        <a:pt x="198" y="2774"/>
                      </a:lnTo>
                      <a:lnTo>
                        <a:pt x="198" y="2774"/>
                      </a:lnTo>
                      <a:lnTo>
                        <a:pt x="200" y="2798"/>
                      </a:lnTo>
                      <a:lnTo>
                        <a:pt x="8" y="2814"/>
                      </a:lnTo>
                      <a:close/>
                      <a:moveTo>
                        <a:pt x="5178" y="2766"/>
                      </a:moveTo>
                      <a:lnTo>
                        <a:pt x="4988" y="2754"/>
                      </a:lnTo>
                      <a:lnTo>
                        <a:pt x="4988" y="2754"/>
                      </a:lnTo>
                      <a:lnTo>
                        <a:pt x="4988" y="2730"/>
                      </a:lnTo>
                      <a:lnTo>
                        <a:pt x="5180" y="2742"/>
                      </a:lnTo>
                      <a:lnTo>
                        <a:pt x="5180" y="2742"/>
                      </a:lnTo>
                      <a:lnTo>
                        <a:pt x="5178" y="2766"/>
                      </a:lnTo>
                      <a:lnTo>
                        <a:pt x="5178" y="2766"/>
                      </a:lnTo>
                      <a:close/>
                      <a:moveTo>
                        <a:pt x="0" y="2664"/>
                      </a:moveTo>
                      <a:lnTo>
                        <a:pt x="0" y="2664"/>
                      </a:lnTo>
                      <a:lnTo>
                        <a:pt x="0" y="2640"/>
                      </a:lnTo>
                      <a:lnTo>
                        <a:pt x="192" y="2636"/>
                      </a:lnTo>
                      <a:lnTo>
                        <a:pt x="192" y="2636"/>
                      </a:lnTo>
                      <a:lnTo>
                        <a:pt x="192" y="2660"/>
                      </a:lnTo>
                      <a:lnTo>
                        <a:pt x="0" y="2664"/>
                      </a:lnTo>
                      <a:close/>
                      <a:moveTo>
                        <a:pt x="5184" y="2616"/>
                      </a:moveTo>
                      <a:lnTo>
                        <a:pt x="4992" y="2616"/>
                      </a:lnTo>
                      <a:lnTo>
                        <a:pt x="4992" y="2616"/>
                      </a:lnTo>
                      <a:lnTo>
                        <a:pt x="4992" y="2592"/>
                      </a:lnTo>
                      <a:lnTo>
                        <a:pt x="5184" y="2592"/>
                      </a:lnTo>
                      <a:lnTo>
                        <a:pt x="5184" y="2592"/>
                      </a:lnTo>
                      <a:lnTo>
                        <a:pt x="5184" y="2616"/>
                      </a:lnTo>
                      <a:lnTo>
                        <a:pt x="5184" y="2616"/>
                      </a:lnTo>
                      <a:close/>
                      <a:moveTo>
                        <a:pt x="192" y="2520"/>
                      </a:moveTo>
                      <a:lnTo>
                        <a:pt x="0" y="2516"/>
                      </a:lnTo>
                      <a:lnTo>
                        <a:pt x="0" y="2516"/>
                      </a:lnTo>
                      <a:lnTo>
                        <a:pt x="2" y="2490"/>
                      </a:lnTo>
                      <a:lnTo>
                        <a:pt x="194" y="2498"/>
                      </a:lnTo>
                      <a:lnTo>
                        <a:pt x="194" y="2498"/>
                      </a:lnTo>
                      <a:lnTo>
                        <a:pt x="192" y="2520"/>
                      </a:lnTo>
                      <a:lnTo>
                        <a:pt x="192" y="2520"/>
                      </a:lnTo>
                      <a:close/>
                      <a:moveTo>
                        <a:pt x="4990" y="2480"/>
                      </a:moveTo>
                      <a:lnTo>
                        <a:pt x="4990" y="2480"/>
                      </a:lnTo>
                      <a:lnTo>
                        <a:pt x="4988" y="2458"/>
                      </a:lnTo>
                      <a:lnTo>
                        <a:pt x="5180" y="2446"/>
                      </a:lnTo>
                      <a:lnTo>
                        <a:pt x="5180" y="2446"/>
                      </a:lnTo>
                      <a:lnTo>
                        <a:pt x="5182" y="2472"/>
                      </a:lnTo>
                      <a:lnTo>
                        <a:pt x="4990" y="2480"/>
                      </a:lnTo>
                      <a:close/>
                      <a:moveTo>
                        <a:pt x="200" y="2382"/>
                      </a:moveTo>
                      <a:lnTo>
                        <a:pt x="10" y="2366"/>
                      </a:lnTo>
                      <a:lnTo>
                        <a:pt x="10" y="2366"/>
                      </a:lnTo>
                      <a:lnTo>
                        <a:pt x="12" y="2342"/>
                      </a:lnTo>
                      <a:lnTo>
                        <a:pt x="202" y="2360"/>
                      </a:lnTo>
                      <a:lnTo>
                        <a:pt x="202" y="2360"/>
                      </a:lnTo>
                      <a:lnTo>
                        <a:pt x="200" y="2382"/>
                      </a:lnTo>
                      <a:lnTo>
                        <a:pt x="200" y="2382"/>
                      </a:lnTo>
                      <a:close/>
                      <a:moveTo>
                        <a:pt x="4980" y="2342"/>
                      </a:moveTo>
                      <a:lnTo>
                        <a:pt x="4980" y="2342"/>
                      </a:lnTo>
                      <a:lnTo>
                        <a:pt x="4978" y="2320"/>
                      </a:lnTo>
                      <a:lnTo>
                        <a:pt x="5168" y="2298"/>
                      </a:lnTo>
                      <a:lnTo>
                        <a:pt x="5168" y="2298"/>
                      </a:lnTo>
                      <a:lnTo>
                        <a:pt x="5170" y="2322"/>
                      </a:lnTo>
                      <a:lnTo>
                        <a:pt x="4980" y="2342"/>
                      </a:lnTo>
                      <a:close/>
                      <a:moveTo>
                        <a:pt x="216" y="2246"/>
                      </a:moveTo>
                      <a:lnTo>
                        <a:pt x="26" y="2218"/>
                      </a:lnTo>
                      <a:lnTo>
                        <a:pt x="26" y="2218"/>
                      </a:lnTo>
                      <a:lnTo>
                        <a:pt x="30" y="2194"/>
                      </a:lnTo>
                      <a:lnTo>
                        <a:pt x="220" y="2222"/>
                      </a:lnTo>
                      <a:lnTo>
                        <a:pt x="220" y="2222"/>
                      </a:lnTo>
                      <a:lnTo>
                        <a:pt x="216" y="2246"/>
                      </a:lnTo>
                      <a:lnTo>
                        <a:pt x="216" y="2246"/>
                      </a:lnTo>
                      <a:close/>
                      <a:moveTo>
                        <a:pt x="4962" y="2206"/>
                      </a:moveTo>
                      <a:lnTo>
                        <a:pt x="4962" y="2206"/>
                      </a:lnTo>
                      <a:lnTo>
                        <a:pt x="4958" y="2182"/>
                      </a:lnTo>
                      <a:lnTo>
                        <a:pt x="5148" y="2150"/>
                      </a:lnTo>
                      <a:lnTo>
                        <a:pt x="5148" y="2150"/>
                      </a:lnTo>
                      <a:lnTo>
                        <a:pt x="5152" y="2174"/>
                      </a:lnTo>
                      <a:lnTo>
                        <a:pt x="4962" y="2206"/>
                      </a:lnTo>
                      <a:close/>
                      <a:moveTo>
                        <a:pt x="240" y="2108"/>
                      </a:moveTo>
                      <a:lnTo>
                        <a:pt x="52" y="2070"/>
                      </a:lnTo>
                      <a:lnTo>
                        <a:pt x="52" y="2070"/>
                      </a:lnTo>
                      <a:lnTo>
                        <a:pt x="56" y="2046"/>
                      </a:lnTo>
                      <a:lnTo>
                        <a:pt x="244" y="2086"/>
                      </a:lnTo>
                      <a:lnTo>
                        <a:pt x="244" y="2086"/>
                      </a:lnTo>
                      <a:lnTo>
                        <a:pt x="240" y="2108"/>
                      </a:lnTo>
                      <a:lnTo>
                        <a:pt x="240" y="2108"/>
                      </a:lnTo>
                      <a:close/>
                      <a:moveTo>
                        <a:pt x="4936" y="2070"/>
                      </a:moveTo>
                      <a:lnTo>
                        <a:pt x="4936" y="2070"/>
                      </a:lnTo>
                      <a:lnTo>
                        <a:pt x="4930" y="2046"/>
                      </a:lnTo>
                      <a:lnTo>
                        <a:pt x="5118" y="2004"/>
                      </a:lnTo>
                      <a:lnTo>
                        <a:pt x="5118" y="2004"/>
                      </a:lnTo>
                      <a:lnTo>
                        <a:pt x="5122" y="2028"/>
                      </a:lnTo>
                      <a:lnTo>
                        <a:pt x="4936" y="2070"/>
                      </a:lnTo>
                      <a:close/>
                      <a:moveTo>
                        <a:pt x="272" y="1974"/>
                      </a:moveTo>
                      <a:lnTo>
                        <a:pt x="86" y="1924"/>
                      </a:lnTo>
                      <a:lnTo>
                        <a:pt x="86" y="1924"/>
                      </a:lnTo>
                      <a:lnTo>
                        <a:pt x="92" y="1900"/>
                      </a:lnTo>
                      <a:lnTo>
                        <a:pt x="278" y="1952"/>
                      </a:lnTo>
                      <a:lnTo>
                        <a:pt x="278" y="1952"/>
                      </a:lnTo>
                      <a:lnTo>
                        <a:pt x="272" y="1974"/>
                      </a:lnTo>
                      <a:lnTo>
                        <a:pt x="272" y="1974"/>
                      </a:lnTo>
                      <a:close/>
                      <a:moveTo>
                        <a:pt x="4902" y="1936"/>
                      </a:moveTo>
                      <a:lnTo>
                        <a:pt x="4902" y="1936"/>
                      </a:lnTo>
                      <a:lnTo>
                        <a:pt x="4896" y="1912"/>
                      </a:lnTo>
                      <a:lnTo>
                        <a:pt x="5080" y="1858"/>
                      </a:lnTo>
                      <a:lnTo>
                        <a:pt x="5080" y="1858"/>
                      </a:lnTo>
                      <a:lnTo>
                        <a:pt x="5086" y="1882"/>
                      </a:lnTo>
                      <a:lnTo>
                        <a:pt x="4902" y="1936"/>
                      </a:lnTo>
                      <a:close/>
                      <a:moveTo>
                        <a:pt x="310" y="1842"/>
                      </a:moveTo>
                      <a:lnTo>
                        <a:pt x="128" y="1782"/>
                      </a:lnTo>
                      <a:lnTo>
                        <a:pt x="128" y="1782"/>
                      </a:lnTo>
                      <a:lnTo>
                        <a:pt x="136" y="1758"/>
                      </a:lnTo>
                      <a:lnTo>
                        <a:pt x="318" y="1820"/>
                      </a:lnTo>
                      <a:lnTo>
                        <a:pt x="318" y="1820"/>
                      </a:lnTo>
                      <a:lnTo>
                        <a:pt x="310" y="1842"/>
                      </a:lnTo>
                      <a:lnTo>
                        <a:pt x="310" y="1842"/>
                      </a:lnTo>
                      <a:close/>
                      <a:moveTo>
                        <a:pt x="4860" y="1804"/>
                      </a:moveTo>
                      <a:lnTo>
                        <a:pt x="4860" y="1804"/>
                      </a:lnTo>
                      <a:lnTo>
                        <a:pt x="4852" y="1782"/>
                      </a:lnTo>
                      <a:lnTo>
                        <a:pt x="5034" y="1716"/>
                      </a:lnTo>
                      <a:lnTo>
                        <a:pt x="5034" y="1716"/>
                      </a:lnTo>
                      <a:lnTo>
                        <a:pt x="5042" y="1740"/>
                      </a:lnTo>
                      <a:lnTo>
                        <a:pt x="4860" y="1804"/>
                      </a:lnTo>
                      <a:close/>
                      <a:moveTo>
                        <a:pt x="358" y="1712"/>
                      </a:moveTo>
                      <a:lnTo>
                        <a:pt x="180" y="1640"/>
                      </a:lnTo>
                      <a:lnTo>
                        <a:pt x="180" y="1640"/>
                      </a:lnTo>
                      <a:lnTo>
                        <a:pt x="188" y="1618"/>
                      </a:lnTo>
                      <a:lnTo>
                        <a:pt x="366" y="1690"/>
                      </a:lnTo>
                      <a:lnTo>
                        <a:pt x="366" y="1690"/>
                      </a:lnTo>
                      <a:lnTo>
                        <a:pt x="358" y="1712"/>
                      </a:lnTo>
                      <a:lnTo>
                        <a:pt x="358" y="1712"/>
                      </a:lnTo>
                      <a:close/>
                      <a:moveTo>
                        <a:pt x="4810" y="1674"/>
                      </a:moveTo>
                      <a:lnTo>
                        <a:pt x="4810" y="1674"/>
                      </a:lnTo>
                      <a:lnTo>
                        <a:pt x="4802" y="1652"/>
                      </a:lnTo>
                      <a:lnTo>
                        <a:pt x="4978" y="1578"/>
                      </a:lnTo>
                      <a:lnTo>
                        <a:pt x="4978" y="1578"/>
                      </a:lnTo>
                      <a:lnTo>
                        <a:pt x="4988" y="1600"/>
                      </a:lnTo>
                      <a:lnTo>
                        <a:pt x="4810" y="1674"/>
                      </a:lnTo>
                      <a:close/>
                      <a:moveTo>
                        <a:pt x="412" y="1584"/>
                      </a:moveTo>
                      <a:lnTo>
                        <a:pt x="238" y="1502"/>
                      </a:lnTo>
                      <a:lnTo>
                        <a:pt x="238" y="1502"/>
                      </a:lnTo>
                      <a:lnTo>
                        <a:pt x="250" y="1480"/>
                      </a:lnTo>
                      <a:lnTo>
                        <a:pt x="422" y="1562"/>
                      </a:lnTo>
                      <a:lnTo>
                        <a:pt x="422" y="1562"/>
                      </a:lnTo>
                      <a:lnTo>
                        <a:pt x="412" y="1584"/>
                      </a:lnTo>
                      <a:lnTo>
                        <a:pt x="412" y="1584"/>
                      </a:lnTo>
                      <a:close/>
                      <a:moveTo>
                        <a:pt x="4754" y="1548"/>
                      </a:moveTo>
                      <a:lnTo>
                        <a:pt x="4754" y="1548"/>
                      </a:lnTo>
                      <a:lnTo>
                        <a:pt x="4744" y="1528"/>
                      </a:lnTo>
                      <a:lnTo>
                        <a:pt x="4916" y="1442"/>
                      </a:lnTo>
                      <a:lnTo>
                        <a:pt x="4916" y="1442"/>
                      </a:lnTo>
                      <a:lnTo>
                        <a:pt x="4928" y="1464"/>
                      </a:lnTo>
                      <a:lnTo>
                        <a:pt x="4754" y="1548"/>
                      </a:lnTo>
                      <a:close/>
                      <a:moveTo>
                        <a:pt x="474" y="1460"/>
                      </a:moveTo>
                      <a:lnTo>
                        <a:pt x="306" y="1368"/>
                      </a:lnTo>
                      <a:lnTo>
                        <a:pt x="306" y="1368"/>
                      </a:lnTo>
                      <a:lnTo>
                        <a:pt x="318" y="1348"/>
                      </a:lnTo>
                      <a:lnTo>
                        <a:pt x="486" y="1440"/>
                      </a:lnTo>
                      <a:lnTo>
                        <a:pt x="486" y="1440"/>
                      </a:lnTo>
                      <a:lnTo>
                        <a:pt x="474" y="1460"/>
                      </a:lnTo>
                      <a:lnTo>
                        <a:pt x="474" y="1460"/>
                      </a:lnTo>
                      <a:close/>
                      <a:moveTo>
                        <a:pt x="4690" y="1426"/>
                      </a:moveTo>
                      <a:lnTo>
                        <a:pt x="4690" y="1426"/>
                      </a:lnTo>
                      <a:lnTo>
                        <a:pt x="4680" y="1406"/>
                      </a:lnTo>
                      <a:lnTo>
                        <a:pt x="4846" y="1310"/>
                      </a:lnTo>
                      <a:lnTo>
                        <a:pt x="4846" y="1310"/>
                      </a:lnTo>
                      <a:lnTo>
                        <a:pt x="4858" y="1332"/>
                      </a:lnTo>
                      <a:lnTo>
                        <a:pt x="4690" y="1426"/>
                      </a:lnTo>
                      <a:close/>
                      <a:moveTo>
                        <a:pt x="544" y="1340"/>
                      </a:moveTo>
                      <a:lnTo>
                        <a:pt x="380" y="1240"/>
                      </a:lnTo>
                      <a:lnTo>
                        <a:pt x="380" y="1240"/>
                      </a:lnTo>
                      <a:lnTo>
                        <a:pt x="394" y="1218"/>
                      </a:lnTo>
                      <a:lnTo>
                        <a:pt x="556" y="1320"/>
                      </a:lnTo>
                      <a:lnTo>
                        <a:pt x="556" y="1320"/>
                      </a:lnTo>
                      <a:lnTo>
                        <a:pt x="544" y="1340"/>
                      </a:lnTo>
                      <a:lnTo>
                        <a:pt x="544" y="1340"/>
                      </a:lnTo>
                      <a:close/>
                      <a:moveTo>
                        <a:pt x="4620" y="1306"/>
                      </a:moveTo>
                      <a:lnTo>
                        <a:pt x="4620" y="1306"/>
                      </a:lnTo>
                      <a:lnTo>
                        <a:pt x="4608" y="1288"/>
                      </a:lnTo>
                      <a:lnTo>
                        <a:pt x="4768" y="1182"/>
                      </a:lnTo>
                      <a:lnTo>
                        <a:pt x="4768" y="1182"/>
                      </a:lnTo>
                      <a:lnTo>
                        <a:pt x="4782" y="1204"/>
                      </a:lnTo>
                      <a:lnTo>
                        <a:pt x="4620" y="1306"/>
                      </a:lnTo>
                      <a:close/>
                      <a:moveTo>
                        <a:pt x="620" y="1224"/>
                      </a:moveTo>
                      <a:lnTo>
                        <a:pt x="462" y="1114"/>
                      </a:lnTo>
                      <a:lnTo>
                        <a:pt x="462" y="1114"/>
                      </a:lnTo>
                      <a:lnTo>
                        <a:pt x="476" y="1094"/>
                      </a:lnTo>
                      <a:lnTo>
                        <a:pt x="632" y="1204"/>
                      </a:lnTo>
                      <a:lnTo>
                        <a:pt x="632" y="1204"/>
                      </a:lnTo>
                      <a:lnTo>
                        <a:pt x="620" y="1224"/>
                      </a:lnTo>
                      <a:lnTo>
                        <a:pt x="620" y="1224"/>
                      </a:lnTo>
                      <a:close/>
                      <a:moveTo>
                        <a:pt x="4542" y="1192"/>
                      </a:moveTo>
                      <a:lnTo>
                        <a:pt x="4542" y="1192"/>
                      </a:lnTo>
                      <a:lnTo>
                        <a:pt x="4528" y="1174"/>
                      </a:lnTo>
                      <a:lnTo>
                        <a:pt x="4684" y="1060"/>
                      </a:lnTo>
                      <a:lnTo>
                        <a:pt x="4684" y="1060"/>
                      </a:lnTo>
                      <a:lnTo>
                        <a:pt x="4698" y="1080"/>
                      </a:lnTo>
                      <a:lnTo>
                        <a:pt x="4542" y="1192"/>
                      </a:lnTo>
                      <a:close/>
                      <a:moveTo>
                        <a:pt x="702" y="1112"/>
                      </a:moveTo>
                      <a:lnTo>
                        <a:pt x="550" y="994"/>
                      </a:lnTo>
                      <a:lnTo>
                        <a:pt x="550" y="994"/>
                      </a:lnTo>
                      <a:lnTo>
                        <a:pt x="566" y="974"/>
                      </a:lnTo>
                      <a:lnTo>
                        <a:pt x="716" y="1094"/>
                      </a:lnTo>
                      <a:lnTo>
                        <a:pt x="716" y="1094"/>
                      </a:lnTo>
                      <a:lnTo>
                        <a:pt x="702" y="1112"/>
                      </a:lnTo>
                      <a:lnTo>
                        <a:pt x="702" y="1112"/>
                      </a:lnTo>
                      <a:close/>
                      <a:moveTo>
                        <a:pt x="4458" y="1082"/>
                      </a:moveTo>
                      <a:lnTo>
                        <a:pt x="4458" y="1082"/>
                      </a:lnTo>
                      <a:lnTo>
                        <a:pt x="4444" y="1064"/>
                      </a:lnTo>
                      <a:lnTo>
                        <a:pt x="4592" y="942"/>
                      </a:lnTo>
                      <a:lnTo>
                        <a:pt x="4592" y="942"/>
                      </a:lnTo>
                      <a:lnTo>
                        <a:pt x="4608" y="962"/>
                      </a:lnTo>
                      <a:lnTo>
                        <a:pt x="4458" y="1082"/>
                      </a:lnTo>
                      <a:close/>
                      <a:moveTo>
                        <a:pt x="790" y="1006"/>
                      </a:moveTo>
                      <a:lnTo>
                        <a:pt x="646" y="878"/>
                      </a:lnTo>
                      <a:lnTo>
                        <a:pt x="646" y="878"/>
                      </a:lnTo>
                      <a:lnTo>
                        <a:pt x="662" y="860"/>
                      </a:lnTo>
                      <a:lnTo>
                        <a:pt x="806" y="988"/>
                      </a:lnTo>
                      <a:lnTo>
                        <a:pt x="806" y="988"/>
                      </a:lnTo>
                      <a:lnTo>
                        <a:pt x="790" y="1006"/>
                      </a:lnTo>
                      <a:lnTo>
                        <a:pt x="790" y="1006"/>
                      </a:lnTo>
                      <a:close/>
                      <a:moveTo>
                        <a:pt x="4368" y="978"/>
                      </a:moveTo>
                      <a:lnTo>
                        <a:pt x="4368" y="978"/>
                      </a:lnTo>
                      <a:lnTo>
                        <a:pt x="4352" y="960"/>
                      </a:lnTo>
                      <a:lnTo>
                        <a:pt x="4494" y="830"/>
                      </a:lnTo>
                      <a:lnTo>
                        <a:pt x="4494" y="830"/>
                      </a:lnTo>
                      <a:lnTo>
                        <a:pt x="4510" y="848"/>
                      </a:lnTo>
                      <a:lnTo>
                        <a:pt x="4368" y="978"/>
                      </a:lnTo>
                      <a:close/>
                      <a:moveTo>
                        <a:pt x="884" y="904"/>
                      </a:moveTo>
                      <a:lnTo>
                        <a:pt x="748" y="770"/>
                      </a:lnTo>
                      <a:lnTo>
                        <a:pt x="748" y="770"/>
                      </a:lnTo>
                      <a:lnTo>
                        <a:pt x="766" y="752"/>
                      </a:lnTo>
                      <a:lnTo>
                        <a:pt x="902" y="888"/>
                      </a:lnTo>
                      <a:lnTo>
                        <a:pt x="902" y="888"/>
                      </a:lnTo>
                      <a:lnTo>
                        <a:pt x="884" y="904"/>
                      </a:lnTo>
                      <a:lnTo>
                        <a:pt x="884" y="904"/>
                      </a:lnTo>
                      <a:close/>
                      <a:moveTo>
                        <a:pt x="4272" y="878"/>
                      </a:moveTo>
                      <a:lnTo>
                        <a:pt x="4272" y="878"/>
                      </a:lnTo>
                      <a:lnTo>
                        <a:pt x="4256" y="862"/>
                      </a:lnTo>
                      <a:lnTo>
                        <a:pt x="4388" y="722"/>
                      </a:lnTo>
                      <a:lnTo>
                        <a:pt x="4388" y="722"/>
                      </a:lnTo>
                      <a:lnTo>
                        <a:pt x="4406" y="740"/>
                      </a:lnTo>
                      <a:lnTo>
                        <a:pt x="4272" y="878"/>
                      </a:lnTo>
                      <a:close/>
                      <a:moveTo>
                        <a:pt x="984" y="808"/>
                      </a:moveTo>
                      <a:lnTo>
                        <a:pt x="856" y="666"/>
                      </a:lnTo>
                      <a:lnTo>
                        <a:pt x="856" y="666"/>
                      </a:lnTo>
                      <a:lnTo>
                        <a:pt x="874" y="650"/>
                      </a:lnTo>
                      <a:lnTo>
                        <a:pt x="1002" y="794"/>
                      </a:lnTo>
                      <a:lnTo>
                        <a:pt x="1002" y="794"/>
                      </a:lnTo>
                      <a:lnTo>
                        <a:pt x="984" y="808"/>
                      </a:lnTo>
                      <a:lnTo>
                        <a:pt x="984" y="808"/>
                      </a:lnTo>
                      <a:close/>
                      <a:moveTo>
                        <a:pt x="4170" y="784"/>
                      </a:moveTo>
                      <a:lnTo>
                        <a:pt x="4170" y="784"/>
                      </a:lnTo>
                      <a:lnTo>
                        <a:pt x="4154" y="768"/>
                      </a:lnTo>
                      <a:lnTo>
                        <a:pt x="4278" y="622"/>
                      </a:lnTo>
                      <a:lnTo>
                        <a:pt x="4278" y="622"/>
                      </a:lnTo>
                      <a:lnTo>
                        <a:pt x="4298" y="638"/>
                      </a:lnTo>
                      <a:lnTo>
                        <a:pt x="4170" y="784"/>
                      </a:lnTo>
                      <a:close/>
                      <a:moveTo>
                        <a:pt x="1090" y="720"/>
                      </a:moveTo>
                      <a:lnTo>
                        <a:pt x="970" y="570"/>
                      </a:lnTo>
                      <a:lnTo>
                        <a:pt x="970" y="570"/>
                      </a:lnTo>
                      <a:lnTo>
                        <a:pt x="990" y="554"/>
                      </a:lnTo>
                      <a:lnTo>
                        <a:pt x="1108" y="704"/>
                      </a:lnTo>
                      <a:lnTo>
                        <a:pt x="1108" y="704"/>
                      </a:lnTo>
                      <a:lnTo>
                        <a:pt x="1090" y="720"/>
                      </a:lnTo>
                      <a:lnTo>
                        <a:pt x="1090" y="720"/>
                      </a:lnTo>
                      <a:close/>
                      <a:moveTo>
                        <a:pt x="4064" y="696"/>
                      </a:moveTo>
                      <a:lnTo>
                        <a:pt x="4064" y="696"/>
                      </a:lnTo>
                      <a:lnTo>
                        <a:pt x="4046" y="682"/>
                      </a:lnTo>
                      <a:lnTo>
                        <a:pt x="4162" y="528"/>
                      </a:lnTo>
                      <a:lnTo>
                        <a:pt x="4162" y="528"/>
                      </a:lnTo>
                      <a:lnTo>
                        <a:pt x="4182" y="544"/>
                      </a:lnTo>
                      <a:lnTo>
                        <a:pt x="4064" y="696"/>
                      </a:lnTo>
                      <a:close/>
                      <a:moveTo>
                        <a:pt x="1200" y="636"/>
                      </a:moveTo>
                      <a:lnTo>
                        <a:pt x="1090" y="480"/>
                      </a:lnTo>
                      <a:lnTo>
                        <a:pt x="1090" y="480"/>
                      </a:lnTo>
                      <a:lnTo>
                        <a:pt x="1110" y="464"/>
                      </a:lnTo>
                      <a:lnTo>
                        <a:pt x="1220" y="622"/>
                      </a:lnTo>
                      <a:lnTo>
                        <a:pt x="1220" y="622"/>
                      </a:lnTo>
                      <a:lnTo>
                        <a:pt x="1200" y="636"/>
                      </a:lnTo>
                      <a:lnTo>
                        <a:pt x="1200" y="636"/>
                      </a:lnTo>
                      <a:close/>
                      <a:moveTo>
                        <a:pt x="3952" y="614"/>
                      </a:moveTo>
                      <a:lnTo>
                        <a:pt x="3952" y="614"/>
                      </a:lnTo>
                      <a:lnTo>
                        <a:pt x="3932" y="600"/>
                      </a:lnTo>
                      <a:lnTo>
                        <a:pt x="4040" y="442"/>
                      </a:lnTo>
                      <a:lnTo>
                        <a:pt x="4040" y="442"/>
                      </a:lnTo>
                      <a:lnTo>
                        <a:pt x="4060" y="456"/>
                      </a:lnTo>
                      <a:lnTo>
                        <a:pt x="3952" y="614"/>
                      </a:lnTo>
                      <a:close/>
                      <a:moveTo>
                        <a:pt x="1316" y="558"/>
                      </a:moveTo>
                      <a:lnTo>
                        <a:pt x="1214" y="396"/>
                      </a:lnTo>
                      <a:lnTo>
                        <a:pt x="1214" y="396"/>
                      </a:lnTo>
                      <a:lnTo>
                        <a:pt x="1234" y="382"/>
                      </a:lnTo>
                      <a:lnTo>
                        <a:pt x="1334" y="546"/>
                      </a:lnTo>
                      <a:lnTo>
                        <a:pt x="1334" y="546"/>
                      </a:lnTo>
                      <a:lnTo>
                        <a:pt x="1316" y="558"/>
                      </a:lnTo>
                      <a:lnTo>
                        <a:pt x="1316" y="558"/>
                      </a:lnTo>
                      <a:close/>
                      <a:moveTo>
                        <a:pt x="3836" y="538"/>
                      </a:moveTo>
                      <a:lnTo>
                        <a:pt x="3836" y="538"/>
                      </a:lnTo>
                      <a:lnTo>
                        <a:pt x="3816" y="526"/>
                      </a:lnTo>
                      <a:lnTo>
                        <a:pt x="3914" y="362"/>
                      </a:lnTo>
                      <a:lnTo>
                        <a:pt x="3914" y="362"/>
                      </a:lnTo>
                      <a:lnTo>
                        <a:pt x="3936" y="374"/>
                      </a:lnTo>
                      <a:lnTo>
                        <a:pt x="3836" y="538"/>
                      </a:lnTo>
                      <a:close/>
                      <a:moveTo>
                        <a:pt x="1434" y="488"/>
                      </a:moveTo>
                      <a:lnTo>
                        <a:pt x="1342" y="320"/>
                      </a:lnTo>
                      <a:lnTo>
                        <a:pt x="1342" y="320"/>
                      </a:lnTo>
                      <a:lnTo>
                        <a:pt x="1364" y="308"/>
                      </a:lnTo>
                      <a:lnTo>
                        <a:pt x="1454" y="478"/>
                      </a:lnTo>
                      <a:lnTo>
                        <a:pt x="1454" y="478"/>
                      </a:lnTo>
                      <a:lnTo>
                        <a:pt x="1434" y="488"/>
                      </a:lnTo>
                      <a:lnTo>
                        <a:pt x="1434" y="488"/>
                      </a:lnTo>
                      <a:close/>
                      <a:moveTo>
                        <a:pt x="3716" y="470"/>
                      </a:moveTo>
                      <a:lnTo>
                        <a:pt x="3716" y="470"/>
                      </a:lnTo>
                      <a:lnTo>
                        <a:pt x="3694" y="460"/>
                      </a:lnTo>
                      <a:lnTo>
                        <a:pt x="3782" y="288"/>
                      </a:lnTo>
                      <a:lnTo>
                        <a:pt x="3782" y="288"/>
                      </a:lnTo>
                      <a:lnTo>
                        <a:pt x="3806" y="300"/>
                      </a:lnTo>
                      <a:lnTo>
                        <a:pt x="3716" y="470"/>
                      </a:lnTo>
                      <a:close/>
                      <a:moveTo>
                        <a:pt x="1558" y="426"/>
                      </a:moveTo>
                      <a:lnTo>
                        <a:pt x="1474" y="252"/>
                      </a:lnTo>
                      <a:lnTo>
                        <a:pt x="1474" y="252"/>
                      </a:lnTo>
                      <a:lnTo>
                        <a:pt x="1496" y="242"/>
                      </a:lnTo>
                      <a:lnTo>
                        <a:pt x="1578" y="416"/>
                      </a:lnTo>
                      <a:lnTo>
                        <a:pt x="1578" y="416"/>
                      </a:lnTo>
                      <a:lnTo>
                        <a:pt x="1558" y="426"/>
                      </a:lnTo>
                      <a:lnTo>
                        <a:pt x="1558" y="426"/>
                      </a:lnTo>
                      <a:close/>
                      <a:moveTo>
                        <a:pt x="3590" y="408"/>
                      </a:moveTo>
                      <a:lnTo>
                        <a:pt x="3590" y="408"/>
                      </a:lnTo>
                      <a:lnTo>
                        <a:pt x="3570" y="398"/>
                      </a:lnTo>
                      <a:lnTo>
                        <a:pt x="3648" y="224"/>
                      </a:lnTo>
                      <a:lnTo>
                        <a:pt x="3648" y="224"/>
                      </a:lnTo>
                      <a:lnTo>
                        <a:pt x="3670" y="234"/>
                      </a:lnTo>
                      <a:lnTo>
                        <a:pt x="3590" y="408"/>
                      </a:lnTo>
                      <a:close/>
                      <a:moveTo>
                        <a:pt x="1684" y="370"/>
                      </a:moveTo>
                      <a:lnTo>
                        <a:pt x="1610" y="192"/>
                      </a:lnTo>
                      <a:lnTo>
                        <a:pt x="1610" y="192"/>
                      </a:lnTo>
                      <a:lnTo>
                        <a:pt x="1634" y="182"/>
                      </a:lnTo>
                      <a:lnTo>
                        <a:pt x="1704" y="360"/>
                      </a:lnTo>
                      <a:lnTo>
                        <a:pt x="1704" y="360"/>
                      </a:lnTo>
                      <a:lnTo>
                        <a:pt x="1684" y="370"/>
                      </a:lnTo>
                      <a:lnTo>
                        <a:pt x="1684" y="370"/>
                      </a:lnTo>
                      <a:close/>
                      <a:moveTo>
                        <a:pt x="3464" y="354"/>
                      </a:moveTo>
                      <a:lnTo>
                        <a:pt x="3464" y="354"/>
                      </a:lnTo>
                      <a:lnTo>
                        <a:pt x="3442" y="346"/>
                      </a:lnTo>
                      <a:lnTo>
                        <a:pt x="3510" y="166"/>
                      </a:lnTo>
                      <a:lnTo>
                        <a:pt x="3510" y="166"/>
                      </a:lnTo>
                      <a:lnTo>
                        <a:pt x="3532" y="176"/>
                      </a:lnTo>
                      <a:lnTo>
                        <a:pt x="3464" y="354"/>
                      </a:lnTo>
                      <a:close/>
                      <a:moveTo>
                        <a:pt x="1814" y="320"/>
                      </a:moveTo>
                      <a:lnTo>
                        <a:pt x="1750" y="138"/>
                      </a:lnTo>
                      <a:lnTo>
                        <a:pt x="1750" y="138"/>
                      </a:lnTo>
                      <a:lnTo>
                        <a:pt x="1774" y="130"/>
                      </a:lnTo>
                      <a:lnTo>
                        <a:pt x="1834" y="314"/>
                      </a:lnTo>
                      <a:lnTo>
                        <a:pt x="1834" y="314"/>
                      </a:lnTo>
                      <a:lnTo>
                        <a:pt x="1814" y="320"/>
                      </a:lnTo>
                      <a:lnTo>
                        <a:pt x="1814" y="320"/>
                      </a:lnTo>
                      <a:close/>
                      <a:moveTo>
                        <a:pt x="3332" y="308"/>
                      </a:moveTo>
                      <a:lnTo>
                        <a:pt x="3332" y="308"/>
                      </a:lnTo>
                      <a:lnTo>
                        <a:pt x="3310" y="300"/>
                      </a:lnTo>
                      <a:lnTo>
                        <a:pt x="3368" y="118"/>
                      </a:lnTo>
                      <a:lnTo>
                        <a:pt x="3368" y="118"/>
                      </a:lnTo>
                      <a:lnTo>
                        <a:pt x="3392" y="126"/>
                      </a:lnTo>
                      <a:lnTo>
                        <a:pt x="3332" y="308"/>
                      </a:lnTo>
                      <a:close/>
                      <a:moveTo>
                        <a:pt x="1946" y="280"/>
                      </a:moveTo>
                      <a:lnTo>
                        <a:pt x="1894" y="94"/>
                      </a:lnTo>
                      <a:lnTo>
                        <a:pt x="1894" y="94"/>
                      </a:lnTo>
                      <a:lnTo>
                        <a:pt x="1918" y="88"/>
                      </a:lnTo>
                      <a:lnTo>
                        <a:pt x="1968" y="274"/>
                      </a:lnTo>
                      <a:lnTo>
                        <a:pt x="1968" y="274"/>
                      </a:lnTo>
                      <a:lnTo>
                        <a:pt x="1946" y="280"/>
                      </a:lnTo>
                      <a:lnTo>
                        <a:pt x="1946" y="280"/>
                      </a:lnTo>
                      <a:close/>
                      <a:moveTo>
                        <a:pt x="3200" y="268"/>
                      </a:moveTo>
                      <a:lnTo>
                        <a:pt x="3200" y="268"/>
                      </a:lnTo>
                      <a:lnTo>
                        <a:pt x="3178" y="264"/>
                      </a:lnTo>
                      <a:lnTo>
                        <a:pt x="3224" y="76"/>
                      </a:lnTo>
                      <a:lnTo>
                        <a:pt x="3224" y="76"/>
                      </a:lnTo>
                      <a:lnTo>
                        <a:pt x="3248" y="84"/>
                      </a:lnTo>
                      <a:lnTo>
                        <a:pt x="3200" y="268"/>
                      </a:lnTo>
                      <a:close/>
                      <a:moveTo>
                        <a:pt x="2080" y="246"/>
                      </a:moveTo>
                      <a:lnTo>
                        <a:pt x="2038" y="58"/>
                      </a:lnTo>
                      <a:lnTo>
                        <a:pt x="2038" y="58"/>
                      </a:lnTo>
                      <a:lnTo>
                        <a:pt x="2064" y="54"/>
                      </a:lnTo>
                      <a:lnTo>
                        <a:pt x="2102" y="242"/>
                      </a:lnTo>
                      <a:lnTo>
                        <a:pt x="2102" y="242"/>
                      </a:lnTo>
                      <a:lnTo>
                        <a:pt x="2080" y="246"/>
                      </a:lnTo>
                      <a:lnTo>
                        <a:pt x="2080" y="246"/>
                      </a:lnTo>
                      <a:close/>
                      <a:moveTo>
                        <a:pt x="3064" y="238"/>
                      </a:moveTo>
                      <a:lnTo>
                        <a:pt x="3064" y="238"/>
                      </a:lnTo>
                      <a:lnTo>
                        <a:pt x="3042" y="234"/>
                      </a:lnTo>
                      <a:lnTo>
                        <a:pt x="3078" y="44"/>
                      </a:lnTo>
                      <a:lnTo>
                        <a:pt x="3078" y="44"/>
                      </a:lnTo>
                      <a:lnTo>
                        <a:pt x="3102" y="50"/>
                      </a:lnTo>
                      <a:lnTo>
                        <a:pt x="3064" y="238"/>
                      </a:lnTo>
                      <a:close/>
                      <a:moveTo>
                        <a:pt x="2216" y="220"/>
                      </a:moveTo>
                      <a:lnTo>
                        <a:pt x="2186" y="32"/>
                      </a:lnTo>
                      <a:lnTo>
                        <a:pt x="2186" y="32"/>
                      </a:lnTo>
                      <a:lnTo>
                        <a:pt x="2210" y="28"/>
                      </a:lnTo>
                      <a:lnTo>
                        <a:pt x="2238" y="218"/>
                      </a:lnTo>
                      <a:lnTo>
                        <a:pt x="2238" y="218"/>
                      </a:lnTo>
                      <a:lnTo>
                        <a:pt x="2216" y="220"/>
                      </a:lnTo>
                      <a:lnTo>
                        <a:pt x="2216" y="220"/>
                      </a:lnTo>
                      <a:close/>
                      <a:moveTo>
                        <a:pt x="2928" y="214"/>
                      </a:moveTo>
                      <a:lnTo>
                        <a:pt x="2928" y="214"/>
                      </a:lnTo>
                      <a:lnTo>
                        <a:pt x="2906" y="212"/>
                      </a:lnTo>
                      <a:lnTo>
                        <a:pt x="2930" y="22"/>
                      </a:lnTo>
                      <a:lnTo>
                        <a:pt x="2930" y="22"/>
                      </a:lnTo>
                      <a:lnTo>
                        <a:pt x="2954" y="24"/>
                      </a:lnTo>
                      <a:lnTo>
                        <a:pt x="2928" y="214"/>
                      </a:lnTo>
                      <a:close/>
                      <a:moveTo>
                        <a:pt x="2352" y="204"/>
                      </a:moveTo>
                      <a:lnTo>
                        <a:pt x="2334" y="12"/>
                      </a:lnTo>
                      <a:lnTo>
                        <a:pt x="2334" y="12"/>
                      </a:lnTo>
                      <a:lnTo>
                        <a:pt x="2358" y="10"/>
                      </a:lnTo>
                      <a:lnTo>
                        <a:pt x="2376" y="202"/>
                      </a:lnTo>
                      <a:lnTo>
                        <a:pt x="2376" y="202"/>
                      </a:lnTo>
                      <a:lnTo>
                        <a:pt x="2352" y="204"/>
                      </a:lnTo>
                      <a:lnTo>
                        <a:pt x="2352" y="204"/>
                      </a:lnTo>
                      <a:close/>
                      <a:moveTo>
                        <a:pt x="2790" y="200"/>
                      </a:moveTo>
                      <a:lnTo>
                        <a:pt x="2790" y="200"/>
                      </a:lnTo>
                      <a:lnTo>
                        <a:pt x="2768" y="198"/>
                      </a:lnTo>
                      <a:lnTo>
                        <a:pt x="2782" y="6"/>
                      </a:lnTo>
                      <a:lnTo>
                        <a:pt x="2782" y="6"/>
                      </a:lnTo>
                      <a:lnTo>
                        <a:pt x="2806" y="8"/>
                      </a:lnTo>
                      <a:lnTo>
                        <a:pt x="2790" y="200"/>
                      </a:lnTo>
                      <a:close/>
                      <a:moveTo>
                        <a:pt x="2490" y="194"/>
                      </a:moveTo>
                      <a:lnTo>
                        <a:pt x="2482" y="2"/>
                      </a:lnTo>
                      <a:lnTo>
                        <a:pt x="2482" y="2"/>
                      </a:lnTo>
                      <a:lnTo>
                        <a:pt x="2508" y="0"/>
                      </a:lnTo>
                      <a:lnTo>
                        <a:pt x="2514" y="192"/>
                      </a:lnTo>
                      <a:lnTo>
                        <a:pt x="2514" y="192"/>
                      </a:lnTo>
                      <a:lnTo>
                        <a:pt x="2490" y="194"/>
                      </a:lnTo>
                      <a:lnTo>
                        <a:pt x="2490" y="194"/>
                      </a:lnTo>
                      <a:close/>
                      <a:moveTo>
                        <a:pt x="2652" y="192"/>
                      </a:moveTo>
                      <a:lnTo>
                        <a:pt x="2652" y="192"/>
                      </a:lnTo>
                      <a:lnTo>
                        <a:pt x="2630" y="192"/>
                      </a:lnTo>
                      <a:lnTo>
                        <a:pt x="2632" y="0"/>
                      </a:lnTo>
                      <a:lnTo>
                        <a:pt x="2632" y="0"/>
                      </a:lnTo>
                      <a:lnTo>
                        <a:pt x="2658" y="0"/>
                      </a:lnTo>
                      <a:lnTo>
                        <a:pt x="2652" y="1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xmlns="" id="{74684CEB-E0F8-43C6-B677-79ABCE7327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648902" y="1778599"/>
                  <a:ext cx="1555243" cy="1538325"/>
                </a:xfrm>
                <a:custGeom>
                  <a:avLst/>
                  <a:gdLst/>
                  <a:ahLst/>
                  <a:cxnLst>
                    <a:cxn ang="0">
                      <a:pos x="2178" y="4582"/>
                    </a:cxn>
                    <a:cxn ang="0">
                      <a:pos x="2058" y="4572"/>
                    </a:cxn>
                    <a:cxn ang="0">
                      <a:pos x="1950" y="4536"/>
                    </a:cxn>
                    <a:cxn ang="0">
                      <a:pos x="1848" y="4518"/>
                    </a:cxn>
                    <a:cxn ang="0">
                      <a:pos x="1734" y="4516"/>
                    </a:cxn>
                    <a:cxn ang="0">
                      <a:pos x="3056" y="4454"/>
                    </a:cxn>
                    <a:cxn ang="0">
                      <a:pos x="3152" y="4392"/>
                    </a:cxn>
                    <a:cxn ang="0">
                      <a:pos x="3262" y="4344"/>
                    </a:cxn>
                    <a:cxn ang="0">
                      <a:pos x="3372" y="4314"/>
                    </a:cxn>
                    <a:cxn ang="0">
                      <a:pos x="3462" y="4264"/>
                    </a:cxn>
                    <a:cxn ang="0">
                      <a:pos x="1016" y="4198"/>
                    </a:cxn>
                    <a:cxn ang="0">
                      <a:pos x="918" y="4128"/>
                    </a:cxn>
                    <a:cxn ang="0">
                      <a:pos x="846" y="4040"/>
                    </a:cxn>
                    <a:cxn ang="0">
                      <a:pos x="766" y="3972"/>
                    </a:cxn>
                    <a:cxn ang="0">
                      <a:pos x="670" y="3912"/>
                    </a:cxn>
                    <a:cxn ang="0">
                      <a:pos x="4058" y="3754"/>
                    </a:cxn>
                    <a:cxn ang="0">
                      <a:pos x="4108" y="3650"/>
                    </a:cxn>
                    <a:cxn ang="0">
                      <a:pos x="4178" y="3554"/>
                    </a:cxn>
                    <a:cxn ang="0">
                      <a:pos x="4258" y="3472"/>
                    </a:cxn>
                    <a:cxn ang="0">
                      <a:pos x="4310" y="3380"/>
                    </a:cxn>
                    <a:cxn ang="0">
                      <a:pos x="218" y="3272"/>
                    </a:cxn>
                    <a:cxn ang="0">
                      <a:pos x="170" y="3162"/>
                    </a:cxn>
                    <a:cxn ang="0">
                      <a:pos x="152" y="3048"/>
                    </a:cxn>
                    <a:cxn ang="0">
                      <a:pos x="120" y="2950"/>
                    </a:cxn>
                    <a:cxn ang="0">
                      <a:pos x="68" y="2848"/>
                    </a:cxn>
                    <a:cxn ang="0">
                      <a:pos x="4558" y="2636"/>
                    </a:cxn>
                    <a:cxn ang="0">
                      <a:pos x="4550" y="2522"/>
                    </a:cxn>
                    <a:cxn ang="0">
                      <a:pos x="4558" y="2404"/>
                    </a:cxn>
                    <a:cxn ang="0">
                      <a:pos x="4584" y="2292"/>
                    </a:cxn>
                    <a:cxn ang="0">
                      <a:pos x="4558" y="2190"/>
                    </a:cxn>
                    <a:cxn ang="0">
                      <a:pos x="34" y="2068"/>
                    </a:cxn>
                    <a:cxn ang="0">
                      <a:pos x="24" y="1954"/>
                    </a:cxn>
                    <a:cxn ang="0">
                      <a:pos x="44" y="1836"/>
                    </a:cxn>
                    <a:cxn ang="0">
                      <a:pos x="94" y="1732"/>
                    </a:cxn>
                    <a:cxn ang="0">
                      <a:pos x="120" y="1632"/>
                    </a:cxn>
                    <a:cxn ang="0">
                      <a:pos x="4392" y="1434"/>
                    </a:cxn>
                    <a:cxn ang="0">
                      <a:pos x="4344" y="1324"/>
                    </a:cxn>
                    <a:cxn ang="0">
                      <a:pos x="4316" y="1214"/>
                    </a:cxn>
                    <a:cxn ang="0">
                      <a:pos x="4264" y="1122"/>
                    </a:cxn>
                    <a:cxn ang="0">
                      <a:pos x="4184" y="1040"/>
                    </a:cxn>
                    <a:cxn ang="0">
                      <a:pos x="472" y="938"/>
                    </a:cxn>
                    <a:cxn ang="0">
                      <a:pos x="522" y="836"/>
                    </a:cxn>
                    <a:cxn ang="0">
                      <a:pos x="600" y="744"/>
                    </a:cxn>
                    <a:cxn ang="0">
                      <a:pos x="696" y="680"/>
                    </a:cxn>
                    <a:cxn ang="0">
                      <a:pos x="770" y="610"/>
                    </a:cxn>
                    <a:cxn ang="0">
                      <a:pos x="3652" y="476"/>
                    </a:cxn>
                    <a:cxn ang="0">
                      <a:pos x="3556" y="408"/>
                    </a:cxn>
                    <a:cxn ang="0">
                      <a:pos x="3474" y="326"/>
                    </a:cxn>
                    <a:cxn ang="0">
                      <a:pos x="3382" y="274"/>
                    </a:cxn>
                    <a:cxn ang="0">
                      <a:pos x="3272" y="246"/>
                    </a:cxn>
                    <a:cxn ang="0">
                      <a:pos x="1426" y="194"/>
                    </a:cxn>
                    <a:cxn ang="0">
                      <a:pos x="1522" y="132"/>
                    </a:cxn>
                    <a:cxn ang="0">
                      <a:pos x="1636" y="94"/>
                    </a:cxn>
                    <a:cxn ang="0">
                      <a:pos x="1750" y="88"/>
                    </a:cxn>
                    <a:cxn ang="0">
                      <a:pos x="1852" y="66"/>
                    </a:cxn>
                    <a:cxn ang="0">
                      <a:pos x="2524" y="36"/>
                    </a:cxn>
                    <a:cxn ang="0">
                      <a:pos x="2406" y="26"/>
                    </a:cxn>
                    <a:cxn ang="0">
                      <a:pos x="2294" y="0"/>
                    </a:cxn>
                  </a:cxnLst>
                  <a:rect l="0" t="0" r="r" b="b"/>
                  <a:pathLst>
                    <a:path w="4584" h="4584">
                      <a:moveTo>
                        <a:pt x="2292" y="4584"/>
                      </a:moveTo>
                      <a:lnTo>
                        <a:pt x="2284" y="4584"/>
                      </a:lnTo>
                      <a:lnTo>
                        <a:pt x="2284" y="4560"/>
                      </a:lnTo>
                      <a:lnTo>
                        <a:pt x="2292" y="4560"/>
                      </a:lnTo>
                      <a:lnTo>
                        <a:pt x="2292" y="4584"/>
                      </a:lnTo>
                      <a:close/>
                      <a:moveTo>
                        <a:pt x="2396" y="4582"/>
                      </a:moveTo>
                      <a:lnTo>
                        <a:pt x="2394" y="4558"/>
                      </a:lnTo>
                      <a:lnTo>
                        <a:pt x="2402" y="4558"/>
                      </a:lnTo>
                      <a:lnTo>
                        <a:pt x="2404" y="4582"/>
                      </a:lnTo>
                      <a:lnTo>
                        <a:pt x="2396" y="4582"/>
                      </a:lnTo>
                      <a:close/>
                      <a:moveTo>
                        <a:pt x="2178" y="4582"/>
                      </a:moveTo>
                      <a:lnTo>
                        <a:pt x="2170" y="4582"/>
                      </a:lnTo>
                      <a:lnTo>
                        <a:pt x="2172" y="4558"/>
                      </a:lnTo>
                      <a:lnTo>
                        <a:pt x="2180" y="4558"/>
                      </a:lnTo>
                      <a:lnTo>
                        <a:pt x="2178" y="4582"/>
                      </a:lnTo>
                      <a:close/>
                      <a:moveTo>
                        <a:pt x="2508" y="4574"/>
                      </a:moveTo>
                      <a:lnTo>
                        <a:pt x="2506" y="4550"/>
                      </a:lnTo>
                      <a:lnTo>
                        <a:pt x="2514" y="4550"/>
                      </a:lnTo>
                      <a:lnTo>
                        <a:pt x="2516" y="4574"/>
                      </a:lnTo>
                      <a:lnTo>
                        <a:pt x="2508" y="4574"/>
                      </a:lnTo>
                      <a:close/>
                      <a:moveTo>
                        <a:pt x="2066" y="4574"/>
                      </a:moveTo>
                      <a:lnTo>
                        <a:pt x="2058" y="4572"/>
                      </a:lnTo>
                      <a:lnTo>
                        <a:pt x="2062" y="4550"/>
                      </a:lnTo>
                      <a:lnTo>
                        <a:pt x="2068" y="4550"/>
                      </a:lnTo>
                      <a:lnTo>
                        <a:pt x="2066" y="4574"/>
                      </a:lnTo>
                      <a:close/>
                      <a:moveTo>
                        <a:pt x="2620" y="4562"/>
                      </a:moveTo>
                      <a:lnTo>
                        <a:pt x="2616" y="4538"/>
                      </a:lnTo>
                      <a:lnTo>
                        <a:pt x="2624" y="4536"/>
                      </a:lnTo>
                      <a:lnTo>
                        <a:pt x="2628" y="4560"/>
                      </a:lnTo>
                      <a:lnTo>
                        <a:pt x="2620" y="4562"/>
                      </a:lnTo>
                      <a:close/>
                      <a:moveTo>
                        <a:pt x="1954" y="4560"/>
                      </a:moveTo>
                      <a:lnTo>
                        <a:pt x="1946" y="4558"/>
                      </a:lnTo>
                      <a:lnTo>
                        <a:pt x="1950" y="4536"/>
                      </a:lnTo>
                      <a:lnTo>
                        <a:pt x="1958" y="4536"/>
                      </a:lnTo>
                      <a:lnTo>
                        <a:pt x="1954" y="4560"/>
                      </a:lnTo>
                      <a:close/>
                      <a:moveTo>
                        <a:pt x="2730" y="4542"/>
                      </a:moveTo>
                      <a:lnTo>
                        <a:pt x="2726" y="4520"/>
                      </a:lnTo>
                      <a:lnTo>
                        <a:pt x="2734" y="4518"/>
                      </a:lnTo>
                      <a:lnTo>
                        <a:pt x="2738" y="4542"/>
                      </a:lnTo>
                      <a:lnTo>
                        <a:pt x="2730" y="4542"/>
                      </a:lnTo>
                      <a:close/>
                      <a:moveTo>
                        <a:pt x="1844" y="4540"/>
                      </a:moveTo>
                      <a:lnTo>
                        <a:pt x="1836" y="4540"/>
                      </a:lnTo>
                      <a:lnTo>
                        <a:pt x="1840" y="4516"/>
                      </a:lnTo>
                      <a:lnTo>
                        <a:pt x="1848" y="4518"/>
                      </a:lnTo>
                      <a:lnTo>
                        <a:pt x="1844" y="4540"/>
                      </a:lnTo>
                      <a:close/>
                      <a:moveTo>
                        <a:pt x="2840" y="4518"/>
                      </a:moveTo>
                      <a:lnTo>
                        <a:pt x="2836" y="4496"/>
                      </a:lnTo>
                      <a:lnTo>
                        <a:pt x="2842" y="4494"/>
                      </a:lnTo>
                      <a:lnTo>
                        <a:pt x="2848" y="4516"/>
                      </a:lnTo>
                      <a:lnTo>
                        <a:pt x="2840" y="4518"/>
                      </a:lnTo>
                      <a:close/>
                      <a:moveTo>
                        <a:pt x="1734" y="4516"/>
                      </a:moveTo>
                      <a:lnTo>
                        <a:pt x="1726" y="4514"/>
                      </a:lnTo>
                      <a:lnTo>
                        <a:pt x="1732" y="4492"/>
                      </a:lnTo>
                      <a:lnTo>
                        <a:pt x="1740" y="4492"/>
                      </a:lnTo>
                      <a:lnTo>
                        <a:pt x="1734" y="4516"/>
                      </a:lnTo>
                      <a:close/>
                      <a:moveTo>
                        <a:pt x="2950" y="4488"/>
                      </a:moveTo>
                      <a:lnTo>
                        <a:pt x="2942" y="4466"/>
                      </a:lnTo>
                      <a:lnTo>
                        <a:pt x="2950" y="4464"/>
                      </a:lnTo>
                      <a:lnTo>
                        <a:pt x="2958" y="4486"/>
                      </a:lnTo>
                      <a:lnTo>
                        <a:pt x="2950" y="4488"/>
                      </a:lnTo>
                      <a:close/>
                      <a:moveTo>
                        <a:pt x="1626" y="4486"/>
                      </a:moveTo>
                      <a:lnTo>
                        <a:pt x="1618" y="4484"/>
                      </a:lnTo>
                      <a:lnTo>
                        <a:pt x="1626" y="4460"/>
                      </a:lnTo>
                      <a:lnTo>
                        <a:pt x="1632" y="4464"/>
                      </a:lnTo>
                      <a:lnTo>
                        <a:pt x="1626" y="4486"/>
                      </a:lnTo>
                      <a:close/>
                      <a:moveTo>
                        <a:pt x="3056" y="4454"/>
                      </a:moveTo>
                      <a:lnTo>
                        <a:pt x="3048" y="4432"/>
                      </a:lnTo>
                      <a:lnTo>
                        <a:pt x="3056" y="4428"/>
                      </a:lnTo>
                      <a:lnTo>
                        <a:pt x="3064" y="4452"/>
                      </a:lnTo>
                      <a:lnTo>
                        <a:pt x="3056" y="4454"/>
                      </a:lnTo>
                      <a:close/>
                      <a:moveTo>
                        <a:pt x="1518" y="4450"/>
                      </a:moveTo>
                      <a:lnTo>
                        <a:pt x="1510" y="4448"/>
                      </a:lnTo>
                      <a:lnTo>
                        <a:pt x="1520" y="4426"/>
                      </a:lnTo>
                      <a:lnTo>
                        <a:pt x="1526" y="4428"/>
                      </a:lnTo>
                      <a:lnTo>
                        <a:pt x="1518" y="4450"/>
                      </a:lnTo>
                      <a:close/>
                      <a:moveTo>
                        <a:pt x="3162" y="4414"/>
                      </a:moveTo>
                      <a:lnTo>
                        <a:pt x="3152" y="4392"/>
                      </a:lnTo>
                      <a:lnTo>
                        <a:pt x="3160" y="4388"/>
                      </a:lnTo>
                      <a:lnTo>
                        <a:pt x="3170" y="4410"/>
                      </a:lnTo>
                      <a:lnTo>
                        <a:pt x="3162" y="4414"/>
                      </a:lnTo>
                      <a:close/>
                      <a:moveTo>
                        <a:pt x="1414" y="4410"/>
                      </a:moveTo>
                      <a:lnTo>
                        <a:pt x="1406" y="4408"/>
                      </a:lnTo>
                      <a:lnTo>
                        <a:pt x="1416" y="4384"/>
                      </a:lnTo>
                      <a:lnTo>
                        <a:pt x="1422" y="4388"/>
                      </a:lnTo>
                      <a:lnTo>
                        <a:pt x="1414" y="4410"/>
                      </a:lnTo>
                      <a:close/>
                      <a:moveTo>
                        <a:pt x="3264" y="4368"/>
                      </a:moveTo>
                      <a:lnTo>
                        <a:pt x="3254" y="4348"/>
                      </a:lnTo>
                      <a:lnTo>
                        <a:pt x="3262" y="4344"/>
                      </a:lnTo>
                      <a:lnTo>
                        <a:pt x="3272" y="4366"/>
                      </a:lnTo>
                      <a:lnTo>
                        <a:pt x="3264" y="4368"/>
                      </a:lnTo>
                      <a:close/>
                      <a:moveTo>
                        <a:pt x="1310" y="4364"/>
                      </a:moveTo>
                      <a:lnTo>
                        <a:pt x="1302" y="4360"/>
                      </a:lnTo>
                      <a:lnTo>
                        <a:pt x="1314" y="4340"/>
                      </a:lnTo>
                      <a:lnTo>
                        <a:pt x="1320" y="4342"/>
                      </a:lnTo>
                      <a:lnTo>
                        <a:pt x="1310" y="4364"/>
                      </a:lnTo>
                      <a:close/>
                      <a:moveTo>
                        <a:pt x="3364" y="4318"/>
                      </a:moveTo>
                      <a:lnTo>
                        <a:pt x="3354" y="4298"/>
                      </a:lnTo>
                      <a:lnTo>
                        <a:pt x="3360" y="4294"/>
                      </a:lnTo>
                      <a:lnTo>
                        <a:pt x="3372" y="4314"/>
                      </a:lnTo>
                      <a:lnTo>
                        <a:pt x="3364" y="4318"/>
                      </a:lnTo>
                      <a:close/>
                      <a:moveTo>
                        <a:pt x="1210" y="4314"/>
                      </a:moveTo>
                      <a:lnTo>
                        <a:pt x="1202" y="4310"/>
                      </a:lnTo>
                      <a:lnTo>
                        <a:pt x="1214" y="4288"/>
                      </a:lnTo>
                      <a:lnTo>
                        <a:pt x="1222" y="4292"/>
                      </a:lnTo>
                      <a:lnTo>
                        <a:pt x="1210" y="4314"/>
                      </a:lnTo>
                      <a:close/>
                      <a:moveTo>
                        <a:pt x="3462" y="4264"/>
                      </a:moveTo>
                      <a:lnTo>
                        <a:pt x="3450" y="4242"/>
                      </a:lnTo>
                      <a:lnTo>
                        <a:pt x="3458" y="4238"/>
                      </a:lnTo>
                      <a:lnTo>
                        <a:pt x="3470" y="4260"/>
                      </a:lnTo>
                      <a:lnTo>
                        <a:pt x="3462" y="4264"/>
                      </a:lnTo>
                      <a:close/>
                      <a:moveTo>
                        <a:pt x="1112" y="4258"/>
                      </a:moveTo>
                      <a:lnTo>
                        <a:pt x="1104" y="4254"/>
                      </a:lnTo>
                      <a:lnTo>
                        <a:pt x="1118" y="4234"/>
                      </a:lnTo>
                      <a:lnTo>
                        <a:pt x="1124" y="4238"/>
                      </a:lnTo>
                      <a:lnTo>
                        <a:pt x="1112" y="4258"/>
                      </a:lnTo>
                      <a:close/>
                      <a:moveTo>
                        <a:pt x="3558" y="4204"/>
                      </a:moveTo>
                      <a:lnTo>
                        <a:pt x="3544" y="4184"/>
                      </a:lnTo>
                      <a:lnTo>
                        <a:pt x="3552" y="4180"/>
                      </a:lnTo>
                      <a:lnTo>
                        <a:pt x="3564" y="4200"/>
                      </a:lnTo>
                      <a:lnTo>
                        <a:pt x="3558" y="4204"/>
                      </a:lnTo>
                      <a:close/>
                      <a:moveTo>
                        <a:pt x="1016" y="4198"/>
                      </a:moveTo>
                      <a:lnTo>
                        <a:pt x="1010" y="4192"/>
                      </a:lnTo>
                      <a:lnTo>
                        <a:pt x="1024" y="4172"/>
                      </a:lnTo>
                      <a:lnTo>
                        <a:pt x="1030" y="4178"/>
                      </a:lnTo>
                      <a:lnTo>
                        <a:pt x="1016" y="4198"/>
                      </a:lnTo>
                      <a:close/>
                      <a:moveTo>
                        <a:pt x="3650" y="4140"/>
                      </a:moveTo>
                      <a:lnTo>
                        <a:pt x="3636" y="4120"/>
                      </a:lnTo>
                      <a:lnTo>
                        <a:pt x="3642" y="4116"/>
                      </a:lnTo>
                      <a:lnTo>
                        <a:pt x="3656" y="4134"/>
                      </a:lnTo>
                      <a:lnTo>
                        <a:pt x="3650" y="4140"/>
                      </a:lnTo>
                      <a:close/>
                      <a:moveTo>
                        <a:pt x="924" y="4132"/>
                      </a:moveTo>
                      <a:lnTo>
                        <a:pt x="918" y="4128"/>
                      </a:lnTo>
                      <a:lnTo>
                        <a:pt x="932" y="4108"/>
                      </a:lnTo>
                      <a:lnTo>
                        <a:pt x="938" y="4114"/>
                      </a:lnTo>
                      <a:lnTo>
                        <a:pt x="924" y="4132"/>
                      </a:lnTo>
                      <a:close/>
                      <a:moveTo>
                        <a:pt x="3740" y="4070"/>
                      </a:moveTo>
                      <a:lnTo>
                        <a:pt x="3724" y="4052"/>
                      </a:lnTo>
                      <a:lnTo>
                        <a:pt x="3730" y="4046"/>
                      </a:lnTo>
                      <a:lnTo>
                        <a:pt x="3746" y="4066"/>
                      </a:lnTo>
                      <a:lnTo>
                        <a:pt x="3740" y="4070"/>
                      </a:lnTo>
                      <a:close/>
                      <a:moveTo>
                        <a:pt x="836" y="4062"/>
                      </a:moveTo>
                      <a:lnTo>
                        <a:pt x="830" y="4058"/>
                      </a:lnTo>
                      <a:lnTo>
                        <a:pt x="846" y="4040"/>
                      </a:lnTo>
                      <a:lnTo>
                        <a:pt x="852" y="4044"/>
                      </a:lnTo>
                      <a:lnTo>
                        <a:pt x="836" y="4062"/>
                      </a:lnTo>
                      <a:close/>
                      <a:moveTo>
                        <a:pt x="3824" y="3998"/>
                      </a:moveTo>
                      <a:lnTo>
                        <a:pt x="3808" y="3980"/>
                      </a:lnTo>
                      <a:lnTo>
                        <a:pt x="3814" y="3974"/>
                      </a:lnTo>
                      <a:lnTo>
                        <a:pt x="3830" y="3992"/>
                      </a:lnTo>
                      <a:lnTo>
                        <a:pt x="3824" y="3998"/>
                      </a:lnTo>
                      <a:close/>
                      <a:moveTo>
                        <a:pt x="750" y="3990"/>
                      </a:moveTo>
                      <a:lnTo>
                        <a:pt x="744" y="3984"/>
                      </a:lnTo>
                      <a:lnTo>
                        <a:pt x="762" y="3966"/>
                      </a:lnTo>
                      <a:lnTo>
                        <a:pt x="766" y="3972"/>
                      </a:lnTo>
                      <a:lnTo>
                        <a:pt x="750" y="3990"/>
                      </a:lnTo>
                      <a:close/>
                      <a:moveTo>
                        <a:pt x="3906" y="3920"/>
                      </a:moveTo>
                      <a:lnTo>
                        <a:pt x="3890" y="3902"/>
                      </a:lnTo>
                      <a:lnTo>
                        <a:pt x="3896" y="3898"/>
                      </a:lnTo>
                      <a:lnTo>
                        <a:pt x="3912" y="3914"/>
                      </a:lnTo>
                      <a:lnTo>
                        <a:pt x="3906" y="3920"/>
                      </a:lnTo>
                      <a:close/>
                      <a:moveTo>
                        <a:pt x="670" y="3912"/>
                      </a:moveTo>
                      <a:lnTo>
                        <a:pt x="664" y="3906"/>
                      </a:lnTo>
                      <a:lnTo>
                        <a:pt x="680" y="3888"/>
                      </a:lnTo>
                      <a:lnTo>
                        <a:pt x="686" y="3894"/>
                      </a:lnTo>
                      <a:lnTo>
                        <a:pt x="670" y="3912"/>
                      </a:lnTo>
                      <a:close/>
                      <a:moveTo>
                        <a:pt x="3984" y="3838"/>
                      </a:moveTo>
                      <a:lnTo>
                        <a:pt x="3966" y="3822"/>
                      </a:lnTo>
                      <a:lnTo>
                        <a:pt x="3972" y="3816"/>
                      </a:lnTo>
                      <a:lnTo>
                        <a:pt x="3990" y="3832"/>
                      </a:lnTo>
                      <a:lnTo>
                        <a:pt x="3984" y="3838"/>
                      </a:lnTo>
                      <a:close/>
                      <a:moveTo>
                        <a:pt x="592" y="3830"/>
                      </a:moveTo>
                      <a:lnTo>
                        <a:pt x="586" y="3824"/>
                      </a:lnTo>
                      <a:lnTo>
                        <a:pt x="604" y="3808"/>
                      </a:lnTo>
                      <a:lnTo>
                        <a:pt x="610" y="3814"/>
                      </a:lnTo>
                      <a:lnTo>
                        <a:pt x="592" y="3830"/>
                      </a:lnTo>
                      <a:close/>
                      <a:moveTo>
                        <a:pt x="4058" y="3754"/>
                      </a:moveTo>
                      <a:lnTo>
                        <a:pt x="4040" y="3738"/>
                      </a:lnTo>
                      <a:lnTo>
                        <a:pt x="4044" y="3732"/>
                      </a:lnTo>
                      <a:lnTo>
                        <a:pt x="4064" y="3748"/>
                      </a:lnTo>
                      <a:lnTo>
                        <a:pt x="4058" y="3754"/>
                      </a:lnTo>
                      <a:close/>
                      <a:moveTo>
                        <a:pt x="518" y="3744"/>
                      </a:moveTo>
                      <a:lnTo>
                        <a:pt x="514" y="3738"/>
                      </a:lnTo>
                      <a:lnTo>
                        <a:pt x="532" y="3724"/>
                      </a:lnTo>
                      <a:lnTo>
                        <a:pt x="536" y="3730"/>
                      </a:lnTo>
                      <a:lnTo>
                        <a:pt x="518" y="3744"/>
                      </a:lnTo>
                      <a:close/>
                      <a:moveTo>
                        <a:pt x="4128" y="3666"/>
                      </a:moveTo>
                      <a:lnTo>
                        <a:pt x="4108" y="3650"/>
                      </a:lnTo>
                      <a:lnTo>
                        <a:pt x="4114" y="3644"/>
                      </a:lnTo>
                      <a:lnTo>
                        <a:pt x="4132" y="3658"/>
                      </a:lnTo>
                      <a:lnTo>
                        <a:pt x="4128" y="3666"/>
                      </a:lnTo>
                      <a:close/>
                      <a:moveTo>
                        <a:pt x="450" y="3656"/>
                      </a:moveTo>
                      <a:lnTo>
                        <a:pt x="444" y="3650"/>
                      </a:lnTo>
                      <a:lnTo>
                        <a:pt x="464" y="3636"/>
                      </a:lnTo>
                      <a:lnTo>
                        <a:pt x="468" y="3642"/>
                      </a:lnTo>
                      <a:lnTo>
                        <a:pt x="450" y="3656"/>
                      </a:lnTo>
                      <a:close/>
                      <a:moveTo>
                        <a:pt x="4194" y="3574"/>
                      </a:moveTo>
                      <a:lnTo>
                        <a:pt x="4174" y="3560"/>
                      </a:lnTo>
                      <a:lnTo>
                        <a:pt x="4178" y="3554"/>
                      </a:lnTo>
                      <a:lnTo>
                        <a:pt x="4198" y="3566"/>
                      </a:lnTo>
                      <a:lnTo>
                        <a:pt x="4194" y="3574"/>
                      </a:lnTo>
                      <a:close/>
                      <a:moveTo>
                        <a:pt x="384" y="3564"/>
                      </a:moveTo>
                      <a:lnTo>
                        <a:pt x="380" y="3558"/>
                      </a:lnTo>
                      <a:lnTo>
                        <a:pt x="400" y="3544"/>
                      </a:lnTo>
                      <a:lnTo>
                        <a:pt x="404" y="3550"/>
                      </a:lnTo>
                      <a:lnTo>
                        <a:pt x="384" y="3564"/>
                      </a:lnTo>
                      <a:close/>
                      <a:moveTo>
                        <a:pt x="4254" y="3478"/>
                      </a:moveTo>
                      <a:lnTo>
                        <a:pt x="4234" y="3466"/>
                      </a:lnTo>
                      <a:lnTo>
                        <a:pt x="4238" y="3460"/>
                      </a:lnTo>
                      <a:lnTo>
                        <a:pt x="4258" y="3472"/>
                      </a:lnTo>
                      <a:lnTo>
                        <a:pt x="4254" y="3478"/>
                      </a:lnTo>
                      <a:close/>
                      <a:moveTo>
                        <a:pt x="324" y="3470"/>
                      </a:moveTo>
                      <a:lnTo>
                        <a:pt x="320" y="3462"/>
                      </a:lnTo>
                      <a:lnTo>
                        <a:pt x="340" y="3450"/>
                      </a:lnTo>
                      <a:lnTo>
                        <a:pt x="344" y="3456"/>
                      </a:lnTo>
                      <a:lnTo>
                        <a:pt x="324" y="3470"/>
                      </a:lnTo>
                      <a:close/>
                      <a:moveTo>
                        <a:pt x="4310" y="3380"/>
                      </a:moveTo>
                      <a:lnTo>
                        <a:pt x="4288" y="3370"/>
                      </a:lnTo>
                      <a:lnTo>
                        <a:pt x="4292" y="3362"/>
                      </a:lnTo>
                      <a:lnTo>
                        <a:pt x="4314" y="3374"/>
                      </a:lnTo>
                      <a:lnTo>
                        <a:pt x="4310" y="3380"/>
                      </a:lnTo>
                      <a:close/>
                      <a:moveTo>
                        <a:pt x="268" y="3372"/>
                      </a:moveTo>
                      <a:lnTo>
                        <a:pt x="266" y="3364"/>
                      </a:lnTo>
                      <a:lnTo>
                        <a:pt x="286" y="3354"/>
                      </a:lnTo>
                      <a:lnTo>
                        <a:pt x="290" y="3360"/>
                      </a:lnTo>
                      <a:lnTo>
                        <a:pt x="268" y="3372"/>
                      </a:lnTo>
                      <a:close/>
                      <a:moveTo>
                        <a:pt x="4362" y="3280"/>
                      </a:moveTo>
                      <a:lnTo>
                        <a:pt x="4340" y="3270"/>
                      </a:lnTo>
                      <a:lnTo>
                        <a:pt x="4342" y="3262"/>
                      </a:lnTo>
                      <a:lnTo>
                        <a:pt x="4364" y="3274"/>
                      </a:lnTo>
                      <a:lnTo>
                        <a:pt x="4362" y="3280"/>
                      </a:lnTo>
                      <a:close/>
                      <a:moveTo>
                        <a:pt x="218" y="3272"/>
                      </a:moveTo>
                      <a:lnTo>
                        <a:pt x="214" y="3264"/>
                      </a:lnTo>
                      <a:lnTo>
                        <a:pt x="236" y="3254"/>
                      </a:lnTo>
                      <a:lnTo>
                        <a:pt x="240" y="3260"/>
                      </a:lnTo>
                      <a:lnTo>
                        <a:pt x="218" y="3272"/>
                      </a:lnTo>
                      <a:close/>
                      <a:moveTo>
                        <a:pt x="4408" y="3178"/>
                      </a:moveTo>
                      <a:lnTo>
                        <a:pt x="4386" y="3168"/>
                      </a:lnTo>
                      <a:lnTo>
                        <a:pt x="4388" y="3160"/>
                      </a:lnTo>
                      <a:lnTo>
                        <a:pt x="4410" y="3170"/>
                      </a:lnTo>
                      <a:lnTo>
                        <a:pt x="4408" y="3178"/>
                      </a:lnTo>
                      <a:close/>
                      <a:moveTo>
                        <a:pt x="172" y="3168"/>
                      </a:moveTo>
                      <a:lnTo>
                        <a:pt x="170" y="3162"/>
                      </a:lnTo>
                      <a:lnTo>
                        <a:pt x="192" y="3152"/>
                      </a:lnTo>
                      <a:lnTo>
                        <a:pt x="196" y="3160"/>
                      </a:lnTo>
                      <a:lnTo>
                        <a:pt x="172" y="3168"/>
                      </a:lnTo>
                      <a:close/>
                      <a:moveTo>
                        <a:pt x="4448" y="3072"/>
                      </a:moveTo>
                      <a:lnTo>
                        <a:pt x="4426" y="3064"/>
                      </a:lnTo>
                      <a:lnTo>
                        <a:pt x="4428" y="3056"/>
                      </a:lnTo>
                      <a:lnTo>
                        <a:pt x="4452" y="3064"/>
                      </a:lnTo>
                      <a:lnTo>
                        <a:pt x="4448" y="3072"/>
                      </a:lnTo>
                      <a:close/>
                      <a:moveTo>
                        <a:pt x="132" y="3064"/>
                      </a:moveTo>
                      <a:lnTo>
                        <a:pt x="130" y="3056"/>
                      </a:lnTo>
                      <a:lnTo>
                        <a:pt x="152" y="3048"/>
                      </a:lnTo>
                      <a:lnTo>
                        <a:pt x="156" y="3056"/>
                      </a:lnTo>
                      <a:lnTo>
                        <a:pt x="132" y="3064"/>
                      </a:lnTo>
                      <a:close/>
                      <a:moveTo>
                        <a:pt x="4484" y="2966"/>
                      </a:moveTo>
                      <a:lnTo>
                        <a:pt x="4462" y="2958"/>
                      </a:lnTo>
                      <a:lnTo>
                        <a:pt x="4464" y="2950"/>
                      </a:lnTo>
                      <a:lnTo>
                        <a:pt x="4486" y="2958"/>
                      </a:lnTo>
                      <a:lnTo>
                        <a:pt x="4484" y="2966"/>
                      </a:lnTo>
                      <a:close/>
                      <a:moveTo>
                        <a:pt x="98" y="2956"/>
                      </a:moveTo>
                      <a:lnTo>
                        <a:pt x="94" y="2948"/>
                      </a:lnTo>
                      <a:lnTo>
                        <a:pt x="118" y="2942"/>
                      </a:lnTo>
                      <a:lnTo>
                        <a:pt x="120" y="2950"/>
                      </a:lnTo>
                      <a:lnTo>
                        <a:pt x="98" y="2956"/>
                      </a:lnTo>
                      <a:close/>
                      <a:moveTo>
                        <a:pt x="4514" y="2856"/>
                      </a:moveTo>
                      <a:lnTo>
                        <a:pt x="4492" y="2852"/>
                      </a:lnTo>
                      <a:lnTo>
                        <a:pt x="4494" y="2844"/>
                      </a:lnTo>
                      <a:lnTo>
                        <a:pt x="4516" y="2850"/>
                      </a:lnTo>
                      <a:lnTo>
                        <a:pt x="4514" y="2856"/>
                      </a:lnTo>
                      <a:close/>
                      <a:moveTo>
                        <a:pt x="68" y="2848"/>
                      </a:moveTo>
                      <a:lnTo>
                        <a:pt x="66" y="2840"/>
                      </a:lnTo>
                      <a:lnTo>
                        <a:pt x="88" y="2834"/>
                      </a:lnTo>
                      <a:lnTo>
                        <a:pt x="90" y="2842"/>
                      </a:lnTo>
                      <a:lnTo>
                        <a:pt x="68" y="2848"/>
                      </a:lnTo>
                      <a:close/>
                      <a:moveTo>
                        <a:pt x="4540" y="2748"/>
                      </a:moveTo>
                      <a:lnTo>
                        <a:pt x="4516" y="2742"/>
                      </a:lnTo>
                      <a:lnTo>
                        <a:pt x="4518" y="2734"/>
                      </a:lnTo>
                      <a:lnTo>
                        <a:pt x="4540" y="2740"/>
                      </a:lnTo>
                      <a:lnTo>
                        <a:pt x="4540" y="2748"/>
                      </a:lnTo>
                      <a:close/>
                      <a:moveTo>
                        <a:pt x="42" y="2738"/>
                      </a:moveTo>
                      <a:lnTo>
                        <a:pt x="42" y="2730"/>
                      </a:lnTo>
                      <a:lnTo>
                        <a:pt x="64" y="2726"/>
                      </a:lnTo>
                      <a:lnTo>
                        <a:pt x="66" y="2734"/>
                      </a:lnTo>
                      <a:lnTo>
                        <a:pt x="42" y="2738"/>
                      </a:lnTo>
                      <a:close/>
                      <a:moveTo>
                        <a:pt x="4558" y="2636"/>
                      </a:moveTo>
                      <a:lnTo>
                        <a:pt x="4536" y="2632"/>
                      </a:lnTo>
                      <a:lnTo>
                        <a:pt x="4536" y="2624"/>
                      </a:lnTo>
                      <a:lnTo>
                        <a:pt x="4560" y="2628"/>
                      </a:lnTo>
                      <a:lnTo>
                        <a:pt x="4558" y="2636"/>
                      </a:lnTo>
                      <a:close/>
                      <a:moveTo>
                        <a:pt x="24" y="2628"/>
                      </a:moveTo>
                      <a:lnTo>
                        <a:pt x="22" y="2620"/>
                      </a:lnTo>
                      <a:lnTo>
                        <a:pt x="46" y="2616"/>
                      </a:lnTo>
                      <a:lnTo>
                        <a:pt x="48" y="2624"/>
                      </a:lnTo>
                      <a:lnTo>
                        <a:pt x="24" y="2628"/>
                      </a:lnTo>
                      <a:close/>
                      <a:moveTo>
                        <a:pt x="4572" y="2524"/>
                      </a:moveTo>
                      <a:lnTo>
                        <a:pt x="4550" y="2522"/>
                      </a:lnTo>
                      <a:lnTo>
                        <a:pt x="4550" y="2514"/>
                      </a:lnTo>
                      <a:lnTo>
                        <a:pt x="4574" y="2516"/>
                      </a:lnTo>
                      <a:lnTo>
                        <a:pt x="4572" y="2524"/>
                      </a:lnTo>
                      <a:close/>
                      <a:moveTo>
                        <a:pt x="10" y="2516"/>
                      </a:moveTo>
                      <a:lnTo>
                        <a:pt x="10" y="2508"/>
                      </a:lnTo>
                      <a:lnTo>
                        <a:pt x="34" y="2506"/>
                      </a:lnTo>
                      <a:lnTo>
                        <a:pt x="34" y="2514"/>
                      </a:lnTo>
                      <a:lnTo>
                        <a:pt x="10" y="2516"/>
                      </a:lnTo>
                      <a:close/>
                      <a:moveTo>
                        <a:pt x="4582" y="2412"/>
                      </a:moveTo>
                      <a:lnTo>
                        <a:pt x="4558" y="2412"/>
                      </a:lnTo>
                      <a:lnTo>
                        <a:pt x="4558" y="2404"/>
                      </a:lnTo>
                      <a:lnTo>
                        <a:pt x="4582" y="2404"/>
                      </a:lnTo>
                      <a:lnTo>
                        <a:pt x="4582" y="2412"/>
                      </a:lnTo>
                      <a:close/>
                      <a:moveTo>
                        <a:pt x="2" y="2404"/>
                      </a:moveTo>
                      <a:lnTo>
                        <a:pt x="2" y="2396"/>
                      </a:lnTo>
                      <a:lnTo>
                        <a:pt x="26" y="2394"/>
                      </a:lnTo>
                      <a:lnTo>
                        <a:pt x="26" y="2402"/>
                      </a:lnTo>
                      <a:lnTo>
                        <a:pt x="2" y="2404"/>
                      </a:lnTo>
                      <a:close/>
                      <a:moveTo>
                        <a:pt x="4584" y="2300"/>
                      </a:moveTo>
                      <a:lnTo>
                        <a:pt x="4560" y="2300"/>
                      </a:lnTo>
                      <a:lnTo>
                        <a:pt x="4560" y="2292"/>
                      </a:lnTo>
                      <a:lnTo>
                        <a:pt x="4584" y="2292"/>
                      </a:lnTo>
                      <a:lnTo>
                        <a:pt x="4584" y="2300"/>
                      </a:lnTo>
                      <a:close/>
                      <a:moveTo>
                        <a:pt x="24" y="2290"/>
                      </a:moveTo>
                      <a:lnTo>
                        <a:pt x="0" y="2290"/>
                      </a:lnTo>
                      <a:lnTo>
                        <a:pt x="0" y="2282"/>
                      </a:lnTo>
                      <a:lnTo>
                        <a:pt x="24" y="2282"/>
                      </a:lnTo>
                      <a:lnTo>
                        <a:pt x="24" y="2290"/>
                      </a:lnTo>
                      <a:close/>
                      <a:moveTo>
                        <a:pt x="4558" y="2190"/>
                      </a:moveTo>
                      <a:lnTo>
                        <a:pt x="4558" y="2184"/>
                      </a:lnTo>
                      <a:lnTo>
                        <a:pt x="4582" y="2182"/>
                      </a:lnTo>
                      <a:lnTo>
                        <a:pt x="4582" y="2190"/>
                      </a:lnTo>
                      <a:lnTo>
                        <a:pt x="4558" y="2190"/>
                      </a:lnTo>
                      <a:close/>
                      <a:moveTo>
                        <a:pt x="26" y="2180"/>
                      </a:moveTo>
                      <a:lnTo>
                        <a:pt x="2" y="2178"/>
                      </a:lnTo>
                      <a:lnTo>
                        <a:pt x="2" y="2170"/>
                      </a:lnTo>
                      <a:lnTo>
                        <a:pt x="26" y="2172"/>
                      </a:lnTo>
                      <a:lnTo>
                        <a:pt x="26" y="2180"/>
                      </a:lnTo>
                      <a:close/>
                      <a:moveTo>
                        <a:pt x="4550" y="2080"/>
                      </a:moveTo>
                      <a:lnTo>
                        <a:pt x="4550" y="2072"/>
                      </a:lnTo>
                      <a:lnTo>
                        <a:pt x="4574" y="2070"/>
                      </a:lnTo>
                      <a:lnTo>
                        <a:pt x="4574" y="2078"/>
                      </a:lnTo>
                      <a:lnTo>
                        <a:pt x="4550" y="2080"/>
                      </a:lnTo>
                      <a:close/>
                      <a:moveTo>
                        <a:pt x="34" y="2068"/>
                      </a:moveTo>
                      <a:lnTo>
                        <a:pt x="10" y="2066"/>
                      </a:lnTo>
                      <a:lnTo>
                        <a:pt x="12" y="2058"/>
                      </a:lnTo>
                      <a:lnTo>
                        <a:pt x="36" y="2060"/>
                      </a:lnTo>
                      <a:lnTo>
                        <a:pt x="34" y="2068"/>
                      </a:lnTo>
                      <a:close/>
                      <a:moveTo>
                        <a:pt x="4538" y="1970"/>
                      </a:moveTo>
                      <a:lnTo>
                        <a:pt x="4536" y="1962"/>
                      </a:lnTo>
                      <a:lnTo>
                        <a:pt x="4560" y="1958"/>
                      </a:lnTo>
                      <a:lnTo>
                        <a:pt x="4562" y="1966"/>
                      </a:lnTo>
                      <a:lnTo>
                        <a:pt x="4538" y="1970"/>
                      </a:lnTo>
                      <a:close/>
                      <a:moveTo>
                        <a:pt x="48" y="1958"/>
                      </a:moveTo>
                      <a:lnTo>
                        <a:pt x="24" y="1954"/>
                      </a:lnTo>
                      <a:lnTo>
                        <a:pt x="26" y="1946"/>
                      </a:lnTo>
                      <a:lnTo>
                        <a:pt x="50" y="1950"/>
                      </a:lnTo>
                      <a:lnTo>
                        <a:pt x="48" y="1958"/>
                      </a:lnTo>
                      <a:close/>
                      <a:moveTo>
                        <a:pt x="4520" y="1860"/>
                      </a:moveTo>
                      <a:lnTo>
                        <a:pt x="4518" y="1852"/>
                      </a:lnTo>
                      <a:lnTo>
                        <a:pt x="4542" y="1846"/>
                      </a:lnTo>
                      <a:lnTo>
                        <a:pt x="4542" y="1854"/>
                      </a:lnTo>
                      <a:lnTo>
                        <a:pt x="4520" y="1860"/>
                      </a:lnTo>
                      <a:close/>
                      <a:moveTo>
                        <a:pt x="66" y="1848"/>
                      </a:moveTo>
                      <a:lnTo>
                        <a:pt x="44" y="1844"/>
                      </a:lnTo>
                      <a:lnTo>
                        <a:pt x="44" y="1836"/>
                      </a:lnTo>
                      <a:lnTo>
                        <a:pt x="68" y="1840"/>
                      </a:lnTo>
                      <a:lnTo>
                        <a:pt x="66" y="1848"/>
                      </a:lnTo>
                      <a:close/>
                      <a:moveTo>
                        <a:pt x="4496" y="1750"/>
                      </a:moveTo>
                      <a:lnTo>
                        <a:pt x="4494" y="1742"/>
                      </a:lnTo>
                      <a:lnTo>
                        <a:pt x="4518" y="1738"/>
                      </a:lnTo>
                      <a:lnTo>
                        <a:pt x="4518" y="1744"/>
                      </a:lnTo>
                      <a:lnTo>
                        <a:pt x="4496" y="1750"/>
                      </a:lnTo>
                      <a:close/>
                      <a:moveTo>
                        <a:pt x="92" y="1740"/>
                      </a:moveTo>
                      <a:lnTo>
                        <a:pt x="68" y="1734"/>
                      </a:lnTo>
                      <a:lnTo>
                        <a:pt x="70" y="1726"/>
                      </a:lnTo>
                      <a:lnTo>
                        <a:pt x="94" y="1732"/>
                      </a:lnTo>
                      <a:lnTo>
                        <a:pt x="92" y="1740"/>
                      </a:lnTo>
                      <a:close/>
                      <a:moveTo>
                        <a:pt x="4466" y="1644"/>
                      </a:moveTo>
                      <a:lnTo>
                        <a:pt x="4464" y="1636"/>
                      </a:lnTo>
                      <a:lnTo>
                        <a:pt x="4488" y="1628"/>
                      </a:lnTo>
                      <a:lnTo>
                        <a:pt x="4490" y="1636"/>
                      </a:lnTo>
                      <a:lnTo>
                        <a:pt x="4466" y="1644"/>
                      </a:lnTo>
                      <a:close/>
                      <a:moveTo>
                        <a:pt x="120" y="1632"/>
                      </a:moveTo>
                      <a:lnTo>
                        <a:pt x="98" y="1626"/>
                      </a:lnTo>
                      <a:lnTo>
                        <a:pt x="100" y="1618"/>
                      </a:lnTo>
                      <a:lnTo>
                        <a:pt x="124" y="1624"/>
                      </a:lnTo>
                      <a:lnTo>
                        <a:pt x="120" y="1632"/>
                      </a:lnTo>
                      <a:close/>
                      <a:moveTo>
                        <a:pt x="4432" y="1538"/>
                      </a:moveTo>
                      <a:lnTo>
                        <a:pt x="4430" y="1530"/>
                      </a:lnTo>
                      <a:lnTo>
                        <a:pt x="4452" y="1522"/>
                      </a:lnTo>
                      <a:lnTo>
                        <a:pt x="4454" y="1530"/>
                      </a:lnTo>
                      <a:lnTo>
                        <a:pt x="4432" y="1538"/>
                      </a:lnTo>
                      <a:close/>
                      <a:moveTo>
                        <a:pt x="156" y="1526"/>
                      </a:moveTo>
                      <a:lnTo>
                        <a:pt x="134" y="1518"/>
                      </a:lnTo>
                      <a:lnTo>
                        <a:pt x="136" y="1510"/>
                      </a:lnTo>
                      <a:lnTo>
                        <a:pt x="158" y="1518"/>
                      </a:lnTo>
                      <a:lnTo>
                        <a:pt x="156" y="1526"/>
                      </a:lnTo>
                      <a:close/>
                      <a:moveTo>
                        <a:pt x="4392" y="1434"/>
                      </a:moveTo>
                      <a:lnTo>
                        <a:pt x="4390" y="1426"/>
                      </a:lnTo>
                      <a:lnTo>
                        <a:pt x="4412" y="1416"/>
                      </a:lnTo>
                      <a:lnTo>
                        <a:pt x="4414" y="1424"/>
                      </a:lnTo>
                      <a:lnTo>
                        <a:pt x="4392" y="1434"/>
                      </a:lnTo>
                      <a:close/>
                      <a:moveTo>
                        <a:pt x="196" y="1422"/>
                      </a:moveTo>
                      <a:lnTo>
                        <a:pt x="174" y="1412"/>
                      </a:lnTo>
                      <a:lnTo>
                        <a:pt x="178" y="1406"/>
                      </a:lnTo>
                      <a:lnTo>
                        <a:pt x="200" y="1414"/>
                      </a:lnTo>
                      <a:lnTo>
                        <a:pt x="196" y="1422"/>
                      </a:lnTo>
                      <a:close/>
                      <a:moveTo>
                        <a:pt x="4348" y="1332"/>
                      </a:moveTo>
                      <a:lnTo>
                        <a:pt x="4344" y="1324"/>
                      </a:lnTo>
                      <a:lnTo>
                        <a:pt x="4366" y="1314"/>
                      </a:lnTo>
                      <a:lnTo>
                        <a:pt x="4370" y="1322"/>
                      </a:lnTo>
                      <a:lnTo>
                        <a:pt x="4348" y="1332"/>
                      </a:lnTo>
                      <a:close/>
                      <a:moveTo>
                        <a:pt x="242" y="1320"/>
                      </a:moveTo>
                      <a:lnTo>
                        <a:pt x="220" y="1310"/>
                      </a:lnTo>
                      <a:lnTo>
                        <a:pt x="224" y="1302"/>
                      </a:lnTo>
                      <a:lnTo>
                        <a:pt x="246" y="1312"/>
                      </a:lnTo>
                      <a:lnTo>
                        <a:pt x="242" y="1320"/>
                      </a:lnTo>
                      <a:close/>
                      <a:moveTo>
                        <a:pt x="4298" y="1232"/>
                      </a:moveTo>
                      <a:lnTo>
                        <a:pt x="4294" y="1224"/>
                      </a:lnTo>
                      <a:lnTo>
                        <a:pt x="4316" y="1214"/>
                      </a:lnTo>
                      <a:lnTo>
                        <a:pt x="4320" y="1220"/>
                      </a:lnTo>
                      <a:lnTo>
                        <a:pt x="4298" y="1232"/>
                      </a:lnTo>
                      <a:close/>
                      <a:moveTo>
                        <a:pt x="292" y="1220"/>
                      </a:moveTo>
                      <a:lnTo>
                        <a:pt x="270" y="1210"/>
                      </a:lnTo>
                      <a:lnTo>
                        <a:pt x="274" y="1202"/>
                      </a:lnTo>
                      <a:lnTo>
                        <a:pt x="296" y="1214"/>
                      </a:lnTo>
                      <a:lnTo>
                        <a:pt x="292" y="1220"/>
                      </a:lnTo>
                      <a:close/>
                      <a:moveTo>
                        <a:pt x="4244" y="1136"/>
                      </a:moveTo>
                      <a:lnTo>
                        <a:pt x="4240" y="1128"/>
                      </a:lnTo>
                      <a:lnTo>
                        <a:pt x="4260" y="1116"/>
                      </a:lnTo>
                      <a:lnTo>
                        <a:pt x="4264" y="1122"/>
                      </a:lnTo>
                      <a:lnTo>
                        <a:pt x="4244" y="1136"/>
                      </a:lnTo>
                      <a:close/>
                      <a:moveTo>
                        <a:pt x="348" y="1124"/>
                      </a:moveTo>
                      <a:lnTo>
                        <a:pt x="326" y="1112"/>
                      </a:lnTo>
                      <a:lnTo>
                        <a:pt x="330" y="1104"/>
                      </a:lnTo>
                      <a:lnTo>
                        <a:pt x="352" y="1116"/>
                      </a:lnTo>
                      <a:lnTo>
                        <a:pt x="348" y="1124"/>
                      </a:lnTo>
                      <a:close/>
                      <a:moveTo>
                        <a:pt x="4184" y="1040"/>
                      </a:moveTo>
                      <a:lnTo>
                        <a:pt x="4180" y="1034"/>
                      </a:lnTo>
                      <a:lnTo>
                        <a:pt x="4200" y="1020"/>
                      </a:lnTo>
                      <a:lnTo>
                        <a:pt x="4204" y="1028"/>
                      </a:lnTo>
                      <a:lnTo>
                        <a:pt x="4184" y="1040"/>
                      </a:lnTo>
                      <a:close/>
                      <a:moveTo>
                        <a:pt x="406" y="1030"/>
                      </a:moveTo>
                      <a:lnTo>
                        <a:pt x="386" y="1016"/>
                      </a:lnTo>
                      <a:lnTo>
                        <a:pt x="392" y="1010"/>
                      </a:lnTo>
                      <a:lnTo>
                        <a:pt x="412" y="1022"/>
                      </a:lnTo>
                      <a:lnTo>
                        <a:pt x="406" y="1030"/>
                      </a:lnTo>
                      <a:close/>
                      <a:moveTo>
                        <a:pt x="4120" y="950"/>
                      </a:moveTo>
                      <a:lnTo>
                        <a:pt x="4116" y="944"/>
                      </a:lnTo>
                      <a:lnTo>
                        <a:pt x="4136" y="928"/>
                      </a:lnTo>
                      <a:lnTo>
                        <a:pt x="4140" y="936"/>
                      </a:lnTo>
                      <a:lnTo>
                        <a:pt x="4120" y="950"/>
                      </a:lnTo>
                      <a:close/>
                      <a:moveTo>
                        <a:pt x="472" y="938"/>
                      </a:moveTo>
                      <a:lnTo>
                        <a:pt x="452" y="924"/>
                      </a:lnTo>
                      <a:lnTo>
                        <a:pt x="456" y="918"/>
                      </a:lnTo>
                      <a:lnTo>
                        <a:pt x="476" y="932"/>
                      </a:lnTo>
                      <a:lnTo>
                        <a:pt x="472" y="938"/>
                      </a:lnTo>
                      <a:close/>
                      <a:moveTo>
                        <a:pt x="4052" y="862"/>
                      </a:moveTo>
                      <a:lnTo>
                        <a:pt x="4048" y="856"/>
                      </a:lnTo>
                      <a:lnTo>
                        <a:pt x="4066" y="840"/>
                      </a:lnTo>
                      <a:lnTo>
                        <a:pt x="4072" y="846"/>
                      </a:lnTo>
                      <a:lnTo>
                        <a:pt x="4052" y="862"/>
                      </a:lnTo>
                      <a:close/>
                      <a:moveTo>
                        <a:pt x="540" y="850"/>
                      </a:moveTo>
                      <a:lnTo>
                        <a:pt x="522" y="836"/>
                      </a:lnTo>
                      <a:lnTo>
                        <a:pt x="526" y="830"/>
                      </a:lnTo>
                      <a:lnTo>
                        <a:pt x="546" y="844"/>
                      </a:lnTo>
                      <a:lnTo>
                        <a:pt x="540" y="850"/>
                      </a:lnTo>
                      <a:close/>
                      <a:moveTo>
                        <a:pt x="3980" y="776"/>
                      </a:moveTo>
                      <a:lnTo>
                        <a:pt x="3976" y="770"/>
                      </a:lnTo>
                      <a:lnTo>
                        <a:pt x="3992" y="754"/>
                      </a:lnTo>
                      <a:lnTo>
                        <a:pt x="3998" y="760"/>
                      </a:lnTo>
                      <a:lnTo>
                        <a:pt x="3980" y="776"/>
                      </a:lnTo>
                      <a:close/>
                      <a:moveTo>
                        <a:pt x="612" y="766"/>
                      </a:moveTo>
                      <a:lnTo>
                        <a:pt x="596" y="750"/>
                      </a:lnTo>
                      <a:lnTo>
                        <a:pt x="600" y="744"/>
                      </a:lnTo>
                      <a:lnTo>
                        <a:pt x="618" y="760"/>
                      </a:lnTo>
                      <a:lnTo>
                        <a:pt x="612" y="766"/>
                      </a:lnTo>
                      <a:close/>
                      <a:moveTo>
                        <a:pt x="3904" y="696"/>
                      </a:moveTo>
                      <a:lnTo>
                        <a:pt x="3898" y="690"/>
                      </a:lnTo>
                      <a:lnTo>
                        <a:pt x="3916" y="674"/>
                      </a:lnTo>
                      <a:lnTo>
                        <a:pt x="3922" y="678"/>
                      </a:lnTo>
                      <a:lnTo>
                        <a:pt x="3904" y="696"/>
                      </a:lnTo>
                      <a:close/>
                      <a:moveTo>
                        <a:pt x="690" y="686"/>
                      </a:moveTo>
                      <a:lnTo>
                        <a:pt x="672" y="668"/>
                      </a:lnTo>
                      <a:lnTo>
                        <a:pt x="678" y="664"/>
                      </a:lnTo>
                      <a:lnTo>
                        <a:pt x="696" y="680"/>
                      </a:lnTo>
                      <a:lnTo>
                        <a:pt x="690" y="686"/>
                      </a:lnTo>
                      <a:close/>
                      <a:moveTo>
                        <a:pt x="3824" y="618"/>
                      </a:moveTo>
                      <a:lnTo>
                        <a:pt x="3818" y="614"/>
                      </a:lnTo>
                      <a:lnTo>
                        <a:pt x="3834" y="596"/>
                      </a:lnTo>
                      <a:lnTo>
                        <a:pt x="3840" y="600"/>
                      </a:lnTo>
                      <a:lnTo>
                        <a:pt x="3824" y="618"/>
                      </a:lnTo>
                      <a:close/>
                      <a:moveTo>
                        <a:pt x="770" y="610"/>
                      </a:moveTo>
                      <a:lnTo>
                        <a:pt x="754" y="592"/>
                      </a:lnTo>
                      <a:lnTo>
                        <a:pt x="760" y="586"/>
                      </a:lnTo>
                      <a:lnTo>
                        <a:pt x="776" y="604"/>
                      </a:lnTo>
                      <a:lnTo>
                        <a:pt x="770" y="610"/>
                      </a:lnTo>
                      <a:close/>
                      <a:moveTo>
                        <a:pt x="3740" y="546"/>
                      </a:moveTo>
                      <a:lnTo>
                        <a:pt x="3734" y="540"/>
                      </a:lnTo>
                      <a:lnTo>
                        <a:pt x="3748" y="522"/>
                      </a:lnTo>
                      <a:lnTo>
                        <a:pt x="3756" y="526"/>
                      </a:lnTo>
                      <a:lnTo>
                        <a:pt x="3740" y="546"/>
                      </a:lnTo>
                      <a:close/>
                      <a:moveTo>
                        <a:pt x="854" y="536"/>
                      </a:moveTo>
                      <a:lnTo>
                        <a:pt x="840" y="518"/>
                      </a:lnTo>
                      <a:lnTo>
                        <a:pt x="846" y="512"/>
                      </a:lnTo>
                      <a:lnTo>
                        <a:pt x="862" y="532"/>
                      </a:lnTo>
                      <a:lnTo>
                        <a:pt x="854" y="536"/>
                      </a:lnTo>
                      <a:close/>
                      <a:moveTo>
                        <a:pt x="3652" y="476"/>
                      </a:moveTo>
                      <a:lnTo>
                        <a:pt x="3646" y="472"/>
                      </a:lnTo>
                      <a:lnTo>
                        <a:pt x="3660" y="452"/>
                      </a:lnTo>
                      <a:lnTo>
                        <a:pt x="3666" y="458"/>
                      </a:lnTo>
                      <a:lnTo>
                        <a:pt x="3652" y="476"/>
                      </a:lnTo>
                      <a:close/>
                      <a:moveTo>
                        <a:pt x="942" y="468"/>
                      </a:moveTo>
                      <a:lnTo>
                        <a:pt x="928" y="448"/>
                      </a:lnTo>
                      <a:lnTo>
                        <a:pt x="934" y="444"/>
                      </a:lnTo>
                      <a:lnTo>
                        <a:pt x="950" y="464"/>
                      </a:lnTo>
                      <a:lnTo>
                        <a:pt x="942" y="468"/>
                      </a:lnTo>
                      <a:close/>
                      <a:moveTo>
                        <a:pt x="3562" y="412"/>
                      </a:moveTo>
                      <a:lnTo>
                        <a:pt x="3556" y="408"/>
                      </a:lnTo>
                      <a:lnTo>
                        <a:pt x="3568" y="388"/>
                      </a:lnTo>
                      <a:lnTo>
                        <a:pt x="3576" y="392"/>
                      </a:lnTo>
                      <a:lnTo>
                        <a:pt x="3562" y="412"/>
                      </a:lnTo>
                      <a:close/>
                      <a:moveTo>
                        <a:pt x="1034" y="404"/>
                      </a:moveTo>
                      <a:lnTo>
                        <a:pt x="1020" y="384"/>
                      </a:lnTo>
                      <a:lnTo>
                        <a:pt x="1026" y="380"/>
                      </a:lnTo>
                      <a:lnTo>
                        <a:pt x="1040" y="400"/>
                      </a:lnTo>
                      <a:lnTo>
                        <a:pt x="1034" y="404"/>
                      </a:lnTo>
                      <a:close/>
                      <a:moveTo>
                        <a:pt x="3468" y="352"/>
                      </a:moveTo>
                      <a:lnTo>
                        <a:pt x="3460" y="348"/>
                      </a:lnTo>
                      <a:lnTo>
                        <a:pt x="3474" y="326"/>
                      </a:lnTo>
                      <a:lnTo>
                        <a:pt x="3480" y="330"/>
                      </a:lnTo>
                      <a:lnTo>
                        <a:pt x="3468" y="352"/>
                      </a:lnTo>
                      <a:close/>
                      <a:moveTo>
                        <a:pt x="1128" y="344"/>
                      </a:moveTo>
                      <a:lnTo>
                        <a:pt x="1116" y="324"/>
                      </a:lnTo>
                      <a:lnTo>
                        <a:pt x="1122" y="320"/>
                      </a:lnTo>
                      <a:lnTo>
                        <a:pt x="1134" y="340"/>
                      </a:lnTo>
                      <a:lnTo>
                        <a:pt x="1128" y="344"/>
                      </a:lnTo>
                      <a:close/>
                      <a:moveTo>
                        <a:pt x="3372" y="296"/>
                      </a:moveTo>
                      <a:lnTo>
                        <a:pt x="3364" y="292"/>
                      </a:lnTo>
                      <a:lnTo>
                        <a:pt x="3376" y="272"/>
                      </a:lnTo>
                      <a:lnTo>
                        <a:pt x="3382" y="274"/>
                      </a:lnTo>
                      <a:lnTo>
                        <a:pt x="3372" y="296"/>
                      </a:lnTo>
                      <a:close/>
                      <a:moveTo>
                        <a:pt x="1224" y="290"/>
                      </a:moveTo>
                      <a:lnTo>
                        <a:pt x="1214" y="268"/>
                      </a:lnTo>
                      <a:lnTo>
                        <a:pt x="1220" y="264"/>
                      </a:lnTo>
                      <a:lnTo>
                        <a:pt x="1232" y="286"/>
                      </a:lnTo>
                      <a:lnTo>
                        <a:pt x="1224" y="290"/>
                      </a:lnTo>
                      <a:close/>
                      <a:moveTo>
                        <a:pt x="3272" y="246"/>
                      </a:moveTo>
                      <a:lnTo>
                        <a:pt x="3264" y="242"/>
                      </a:lnTo>
                      <a:lnTo>
                        <a:pt x="3274" y="220"/>
                      </a:lnTo>
                      <a:lnTo>
                        <a:pt x="3282" y="224"/>
                      </a:lnTo>
                      <a:lnTo>
                        <a:pt x="3272" y="246"/>
                      </a:lnTo>
                      <a:close/>
                      <a:moveTo>
                        <a:pt x="1324" y="240"/>
                      </a:moveTo>
                      <a:lnTo>
                        <a:pt x="1314" y="218"/>
                      </a:lnTo>
                      <a:lnTo>
                        <a:pt x="1320" y="214"/>
                      </a:lnTo>
                      <a:lnTo>
                        <a:pt x="1330" y="236"/>
                      </a:lnTo>
                      <a:lnTo>
                        <a:pt x="1324" y="240"/>
                      </a:lnTo>
                      <a:close/>
                      <a:moveTo>
                        <a:pt x="3170" y="200"/>
                      </a:moveTo>
                      <a:lnTo>
                        <a:pt x="3162" y="196"/>
                      </a:lnTo>
                      <a:lnTo>
                        <a:pt x="3172" y="174"/>
                      </a:lnTo>
                      <a:lnTo>
                        <a:pt x="3180" y="178"/>
                      </a:lnTo>
                      <a:lnTo>
                        <a:pt x="3170" y="200"/>
                      </a:lnTo>
                      <a:close/>
                      <a:moveTo>
                        <a:pt x="1426" y="194"/>
                      </a:moveTo>
                      <a:lnTo>
                        <a:pt x="1416" y="172"/>
                      </a:lnTo>
                      <a:lnTo>
                        <a:pt x="1424" y="170"/>
                      </a:lnTo>
                      <a:lnTo>
                        <a:pt x="1432" y="192"/>
                      </a:lnTo>
                      <a:lnTo>
                        <a:pt x="1426" y="194"/>
                      </a:lnTo>
                      <a:close/>
                      <a:moveTo>
                        <a:pt x="3066" y="158"/>
                      </a:moveTo>
                      <a:lnTo>
                        <a:pt x="3058" y="156"/>
                      </a:lnTo>
                      <a:lnTo>
                        <a:pt x="3066" y="134"/>
                      </a:lnTo>
                      <a:lnTo>
                        <a:pt x="3074" y="136"/>
                      </a:lnTo>
                      <a:lnTo>
                        <a:pt x="3066" y="158"/>
                      </a:lnTo>
                      <a:close/>
                      <a:moveTo>
                        <a:pt x="1530" y="154"/>
                      </a:moveTo>
                      <a:lnTo>
                        <a:pt x="1522" y="132"/>
                      </a:lnTo>
                      <a:lnTo>
                        <a:pt x="1528" y="130"/>
                      </a:lnTo>
                      <a:lnTo>
                        <a:pt x="1536" y="152"/>
                      </a:lnTo>
                      <a:lnTo>
                        <a:pt x="1530" y="154"/>
                      </a:lnTo>
                      <a:close/>
                      <a:moveTo>
                        <a:pt x="2960" y="124"/>
                      </a:moveTo>
                      <a:lnTo>
                        <a:pt x="2952" y="122"/>
                      </a:lnTo>
                      <a:lnTo>
                        <a:pt x="2960" y="98"/>
                      </a:lnTo>
                      <a:lnTo>
                        <a:pt x="2968" y="100"/>
                      </a:lnTo>
                      <a:lnTo>
                        <a:pt x="2960" y="124"/>
                      </a:lnTo>
                      <a:close/>
                      <a:moveTo>
                        <a:pt x="1634" y="120"/>
                      </a:moveTo>
                      <a:lnTo>
                        <a:pt x="1628" y="98"/>
                      </a:lnTo>
                      <a:lnTo>
                        <a:pt x="1636" y="94"/>
                      </a:lnTo>
                      <a:lnTo>
                        <a:pt x="1642" y="118"/>
                      </a:lnTo>
                      <a:lnTo>
                        <a:pt x="1634" y="120"/>
                      </a:lnTo>
                      <a:close/>
                      <a:moveTo>
                        <a:pt x="2852" y="94"/>
                      </a:moveTo>
                      <a:lnTo>
                        <a:pt x="2846" y="92"/>
                      </a:lnTo>
                      <a:lnTo>
                        <a:pt x="2850" y="68"/>
                      </a:lnTo>
                      <a:lnTo>
                        <a:pt x="2858" y="70"/>
                      </a:lnTo>
                      <a:lnTo>
                        <a:pt x="2852" y="94"/>
                      </a:lnTo>
                      <a:close/>
                      <a:moveTo>
                        <a:pt x="1742" y="90"/>
                      </a:moveTo>
                      <a:lnTo>
                        <a:pt x="1736" y="68"/>
                      </a:lnTo>
                      <a:lnTo>
                        <a:pt x="1744" y="66"/>
                      </a:lnTo>
                      <a:lnTo>
                        <a:pt x="1750" y="88"/>
                      </a:lnTo>
                      <a:lnTo>
                        <a:pt x="1742" y="90"/>
                      </a:lnTo>
                      <a:close/>
                      <a:moveTo>
                        <a:pt x="2744" y="68"/>
                      </a:moveTo>
                      <a:lnTo>
                        <a:pt x="2736" y="66"/>
                      </a:lnTo>
                      <a:lnTo>
                        <a:pt x="2742" y="44"/>
                      </a:lnTo>
                      <a:lnTo>
                        <a:pt x="2750" y="44"/>
                      </a:lnTo>
                      <a:lnTo>
                        <a:pt x="2744" y="68"/>
                      </a:lnTo>
                      <a:close/>
                      <a:moveTo>
                        <a:pt x="1852" y="66"/>
                      </a:moveTo>
                      <a:lnTo>
                        <a:pt x="1846" y="42"/>
                      </a:lnTo>
                      <a:lnTo>
                        <a:pt x="1854" y="42"/>
                      </a:lnTo>
                      <a:lnTo>
                        <a:pt x="1858" y="64"/>
                      </a:lnTo>
                      <a:lnTo>
                        <a:pt x="1852" y="66"/>
                      </a:lnTo>
                      <a:close/>
                      <a:moveTo>
                        <a:pt x="2634" y="50"/>
                      </a:moveTo>
                      <a:lnTo>
                        <a:pt x="2626" y="48"/>
                      </a:lnTo>
                      <a:lnTo>
                        <a:pt x="2630" y="24"/>
                      </a:lnTo>
                      <a:lnTo>
                        <a:pt x="2638" y="26"/>
                      </a:lnTo>
                      <a:lnTo>
                        <a:pt x="2634" y="50"/>
                      </a:lnTo>
                      <a:close/>
                      <a:moveTo>
                        <a:pt x="1960" y="48"/>
                      </a:moveTo>
                      <a:lnTo>
                        <a:pt x="1958" y="24"/>
                      </a:lnTo>
                      <a:lnTo>
                        <a:pt x="1966" y="22"/>
                      </a:lnTo>
                      <a:lnTo>
                        <a:pt x="1968" y="46"/>
                      </a:lnTo>
                      <a:lnTo>
                        <a:pt x="1960" y="48"/>
                      </a:lnTo>
                      <a:close/>
                      <a:moveTo>
                        <a:pt x="2524" y="36"/>
                      </a:moveTo>
                      <a:lnTo>
                        <a:pt x="2516" y="34"/>
                      </a:lnTo>
                      <a:lnTo>
                        <a:pt x="2518" y="10"/>
                      </a:lnTo>
                      <a:lnTo>
                        <a:pt x="2526" y="12"/>
                      </a:lnTo>
                      <a:lnTo>
                        <a:pt x="2524" y="36"/>
                      </a:lnTo>
                      <a:close/>
                      <a:moveTo>
                        <a:pt x="2072" y="34"/>
                      </a:moveTo>
                      <a:lnTo>
                        <a:pt x="2070" y="10"/>
                      </a:lnTo>
                      <a:lnTo>
                        <a:pt x="2078" y="10"/>
                      </a:lnTo>
                      <a:lnTo>
                        <a:pt x="2080" y="34"/>
                      </a:lnTo>
                      <a:lnTo>
                        <a:pt x="2072" y="34"/>
                      </a:lnTo>
                      <a:close/>
                      <a:moveTo>
                        <a:pt x="2414" y="26"/>
                      </a:moveTo>
                      <a:lnTo>
                        <a:pt x="2406" y="26"/>
                      </a:lnTo>
                      <a:lnTo>
                        <a:pt x="2406" y="2"/>
                      </a:lnTo>
                      <a:lnTo>
                        <a:pt x="2414" y="2"/>
                      </a:lnTo>
                      <a:lnTo>
                        <a:pt x="2414" y="26"/>
                      </a:lnTo>
                      <a:close/>
                      <a:moveTo>
                        <a:pt x="2182" y="26"/>
                      </a:moveTo>
                      <a:lnTo>
                        <a:pt x="2182" y="2"/>
                      </a:lnTo>
                      <a:lnTo>
                        <a:pt x="2190" y="2"/>
                      </a:lnTo>
                      <a:lnTo>
                        <a:pt x="2190" y="26"/>
                      </a:lnTo>
                      <a:lnTo>
                        <a:pt x="2182" y="26"/>
                      </a:lnTo>
                      <a:close/>
                      <a:moveTo>
                        <a:pt x="2302" y="24"/>
                      </a:moveTo>
                      <a:lnTo>
                        <a:pt x="2294" y="24"/>
                      </a:lnTo>
                      <a:lnTo>
                        <a:pt x="2294" y="0"/>
                      </a:lnTo>
                      <a:lnTo>
                        <a:pt x="2302" y="0"/>
                      </a:lnTo>
                      <a:lnTo>
                        <a:pt x="2302" y="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20" name="Freeform 42">
                  <a:extLst>
                    <a:ext uri="{FF2B5EF4-FFF2-40B4-BE49-F238E27FC236}">
                      <a16:creationId xmlns:a16="http://schemas.microsoft.com/office/drawing/2014/main" xmlns="" id="{EF26C950-DA09-4C2C-A5D3-E0A476356F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707258" y="1836319"/>
                  <a:ext cx="1438532" cy="1422883"/>
                </a:xfrm>
                <a:custGeom>
                  <a:avLst/>
                  <a:gdLst/>
                  <a:ahLst/>
                  <a:cxnLst>
                    <a:cxn ang="0">
                      <a:pos x="2248" y="4236"/>
                    </a:cxn>
                    <a:cxn ang="0">
                      <a:pos x="1856" y="4224"/>
                    </a:cxn>
                    <a:cxn ang="0">
                      <a:pos x="2468" y="4196"/>
                    </a:cxn>
                    <a:cxn ang="0">
                      <a:pos x="1634" y="4184"/>
                    </a:cxn>
                    <a:cxn ang="0">
                      <a:pos x="2686" y="4148"/>
                    </a:cxn>
                    <a:cxn ang="0">
                      <a:pos x="1366" y="4102"/>
                    </a:cxn>
                    <a:cxn ang="0">
                      <a:pos x="2950" y="4056"/>
                    </a:cxn>
                    <a:cxn ang="0">
                      <a:pos x="1168" y="3998"/>
                    </a:cxn>
                    <a:cxn ang="0">
                      <a:pos x="3156" y="3970"/>
                    </a:cxn>
                    <a:cxn ang="0">
                      <a:pos x="974" y="3886"/>
                    </a:cxn>
                    <a:cxn ang="0">
                      <a:pos x="3346" y="3850"/>
                    </a:cxn>
                    <a:cxn ang="0">
                      <a:pos x="838" y="3788"/>
                    </a:cxn>
                    <a:cxn ang="0">
                      <a:pos x="3480" y="3748"/>
                    </a:cxn>
                    <a:cxn ang="0">
                      <a:pos x="658" y="3656"/>
                    </a:cxn>
                    <a:cxn ang="0">
                      <a:pos x="3644" y="3594"/>
                    </a:cxn>
                    <a:cxn ang="0">
                      <a:pos x="3792" y="3424"/>
                    </a:cxn>
                    <a:cxn ang="0">
                      <a:pos x="366" y="3314"/>
                    </a:cxn>
                    <a:cxn ang="0">
                      <a:pos x="3908" y="3232"/>
                    </a:cxn>
                    <a:cxn ang="0">
                      <a:pos x="250" y="3122"/>
                    </a:cxn>
                    <a:cxn ang="0">
                      <a:pos x="4014" y="3036"/>
                    </a:cxn>
                    <a:cxn ang="0">
                      <a:pos x="134" y="2866"/>
                    </a:cxn>
                    <a:cxn ang="0">
                      <a:pos x="4120" y="2778"/>
                    </a:cxn>
                    <a:cxn ang="0">
                      <a:pos x="82" y="2648"/>
                    </a:cxn>
                    <a:cxn ang="0">
                      <a:pos x="4194" y="2566"/>
                    </a:cxn>
                    <a:cxn ang="0">
                      <a:pos x="38" y="2430"/>
                    </a:cxn>
                    <a:cxn ang="0">
                      <a:pos x="4228" y="2344"/>
                    </a:cxn>
                    <a:cxn ang="0">
                      <a:pos x="20" y="2262"/>
                    </a:cxn>
                    <a:cxn ang="0">
                      <a:pos x="4240" y="2176"/>
                    </a:cxn>
                    <a:cxn ang="0">
                      <a:pos x="4224" y="2114"/>
                    </a:cxn>
                    <a:cxn ang="0">
                      <a:pos x="16" y="2040"/>
                    </a:cxn>
                    <a:cxn ang="0">
                      <a:pos x="36" y="1818"/>
                    </a:cxn>
                    <a:cxn ang="0">
                      <a:pos x="4176" y="1670"/>
                    </a:cxn>
                    <a:cxn ang="0">
                      <a:pos x="64" y="1596"/>
                    </a:cxn>
                    <a:cxn ang="0">
                      <a:pos x="4118" y="1456"/>
                    </a:cxn>
                    <a:cxn ang="0">
                      <a:pos x="132" y="1380"/>
                    </a:cxn>
                    <a:cxn ang="0">
                      <a:pos x="4012" y="1198"/>
                    </a:cxn>
                    <a:cxn ang="0">
                      <a:pos x="248" y="1124"/>
                    </a:cxn>
                    <a:cxn ang="0">
                      <a:pos x="3918" y="994"/>
                    </a:cxn>
                    <a:cxn ang="0">
                      <a:pos x="376" y="940"/>
                    </a:cxn>
                    <a:cxn ang="0">
                      <a:pos x="3788" y="810"/>
                    </a:cxn>
                    <a:cxn ang="0">
                      <a:pos x="512" y="762"/>
                    </a:cxn>
                    <a:cxn ang="0">
                      <a:pos x="3680" y="682"/>
                    </a:cxn>
                    <a:cxn ang="0">
                      <a:pos x="624" y="640"/>
                    </a:cxn>
                    <a:cxn ang="0">
                      <a:pos x="3508" y="538"/>
                    </a:cxn>
                    <a:cxn ang="0">
                      <a:pos x="790" y="490"/>
                    </a:cxn>
                    <a:cxn ang="0">
                      <a:pos x="970" y="358"/>
                    </a:cxn>
                    <a:cxn ang="0">
                      <a:pos x="3144" y="280"/>
                    </a:cxn>
                    <a:cxn ang="0">
                      <a:pos x="1154" y="232"/>
                    </a:cxn>
                    <a:cxn ang="0">
                      <a:pos x="2944" y="182"/>
                    </a:cxn>
                    <a:cxn ang="0">
                      <a:pos x="1360" y="140"/>
                    </a:cxn>
                    <a:cxn ang="0">
                      <a:pos x="2680" y="90"/>
                    </a:cxn>
                    <a:cxn ang="0">
                      <a:pos x="1628" y="56"/>
                    </a:cxn>
                    <a:cxn ang="0">
                      <a:pos x="2464" y="28"/>
                    </a:cxn>
                    <a:cxn ang="0">
                      <a:pos x="1850" y="32"/>
                    </a:cxn>
                    <a:cxn ang="0">
                      <a:pos x="2242" y="2"/>
                    </a:cxn>
                    <a:cxn ang="0">
                      <a:pos x="2074" y="16"/>
                    </a:cxn>
                  </a:cxnLst>
                  <a:rect l="0" t="0" r="r" b="b"/>
                  <a:pathLst>
                    <a:path w="4240" h="4240">
                      <a:moveTo>
                        <a:pt x="2080" y="4240"/>
                      </a:moveTo>
                      <a:lnTo>
                        <a:pt x="2080" y="4240"/>
                      </a:lnTo>
                      <a:lnTo>
                        <a:pt x="2024" y="4238"/>
                      </a:lnTo>
                      <a:lnTo>
                        <a:pt x="2024" y="4222"/>
                      </a:lnTo>
                      <a:lnTo>
                        <a:pt x="2024" y="4222"/>
                      </a:lnTo>
                      <a:lnTo>
                        <a:pt x="2080" y="4224"/>
                      </a:lnTo>
                      <a:lnTo>
                        <a:pt x="2080" y="4240"/>
                      </a:lnTo>
                      <a:close/>
                      <a:moveTo>
                        <a:pt x="2248" y="4236"/>
                      </a:moveTo>
                      <a:lnTo>
                        <a:pt x="2248" y="4220"/>
                      </a:lnTo>
                      <a:lnTo>
                        <a:pt x="2248" y="4220"/>
                      </a:lnTo>
                      <a:lnTo>
                        <a:pt x="2302" y="4216"/>
                      </a:lnTo>
                      <a:lnTo>
                        <a:pt x="2304" y="4232"/>
                      </a:lnTo>
                      <a:lnTo>
                        <a:pt x="2304" y="4232"/>
                      </a:lnTo>
                      <a:lnTo>
                        <a:pt x="2248" y="4236"/>
                      </a:lnTo>
                      <a:lnTo>
                        <a:pt x="2248" y="4236"/>
                      </a:lnTo>
                      <a:close/>
                      <a:moveTo>
                        <a:pt x="1856" y="4224"/>
                      </a:moveTo>
                      <a:lnTo>
                        <a:pt x="1856" y="4224"/>
                      </a:lnTo>
                      <a:lnTo>
                        <a:pt x="1800" y="4216"/>
                      </a:lnTo>
                      <a:lnTo>
                        <a:pt x="1802" y="4200"/>
                      </a:lnTo>
                      <a:lnTo>
                        <a:pt x="1802" y="4200"/>
                      </a:lnTo>
                      <a:lnTo>
                        <a:pt x="1858" y="4208"/>
                      </a:lnTo>
                      <a:lnTo>
                        <a:pt x="1856" y="4224"/>
                      </a:lnTo>
                      <a:close/>
                      <a:moveTo>
                        <a:pt x="2472" y="4212"/>
                      </a:moveTo>
                      <a:lnTo>
                        <a:pt x="2468" y="4196"/>
                      </a:lnTo>
                      <a:lnTo>
                        <a:pt x="2468" y="4196"/>
                      </a:lnTo>
                      <a:lnTo>
                        <a:pt x="2524" y="4186"/>
                      </a:lnTo>
                      <a:lnTo>
                        <a:pt x="2526" y="4202"/>
                      </a:lnTo>
                      <a:lnTo>
                        <a:pt x="2526" y="4202"/>
                      </a:lnTo>
                      <a:lnTo>
                        <a:pt x="2472" y="4212"/>
                      </a:lnTo>
                      <a:lnTo>
                        <a:pt x="2472" y="4212"/>
                      </a:lnTo>
                      <a:close/>
                      <a:moveTo>
                        <a:pt x="1634" y="4184"/>
                      </a:moveTo>
                      <a:lnTo>
                        <a:pt x="1634" y="4184"/>
                      </a:lnTo>
                      <a:lnTo>
                        <a:pt x="1580" y="4172"/>
                      </a:lnTo>
                      <a:lnTo>
                        <a:pt x="1584" y="4156"/>
                      </a:lnTo>
                      <a:lnTo>
                        <a:pt x="1584" y="4156"/>
                      </a:lnTo>
                      <a:lnTo>
                        <a:pt x="1638" y="4170"/>
                      </a:lnTo>
                      <a:lnTo>
                        <a:pt x="1634" y="4184"/>
                      </a:lnTo>
                      <a:close/>
                      <a:moveTo>
                        <a:pt x="2690" y="4162"/>
                      </a:moveTo>
                      <a:lnTo>
                        <a:pt x="2686" y="4148"/>
                      </a:lnTo>
                      <a:lnTo>
                        <a:pt x="2686" y="4148"/>
                      </a:lnTo>
                      <a:lnTo>
                        <a:pt x="2740" y="4132"/>
                      </a:lnTo>
                      <a:lnTo>
                        <a:pt x="2744" y="4148"/>
                      </a:lnTo>
                      <a:lnTo>
                        <a:pt x="2744" y="4148"/>
                      </a:lnTo>
                      <a:lnTo>
                        <a:pt x="2690" y="4162"/>
                      </a:lnTo>
                      <a:lnTo>
                        <a:pt x="2690" y="4162"/>
                      </a:lnTo>
                      <a:close/>
                      <a:moveTo>
                        <a:pt x="1418" y="4122"/>
                      </a:moveTo>
                      <a:lnTo>
                        <a:pt x="1418" y="4122"/>
                      </a:lnTo>
                      <a:lnTo>
                        <a:pt x="1366" y="4102"/>
                      </a:lnTo>
                      <a:lnTo>
                        <a:pt x="1372" y="4088"/>
                      </a:lnTo>
                      <a:lnTo>
                        <a:pt x="1372" y="4088"/>
                      </a:lnTo>
                      <a:lnTo>
                        <a:pt x="1424" y="4106"/>
                      </a:lnTo>
                      <a:lnTo>
                        <a:pt x="1418" y="4122"/>
                      </a:lnTo>
                      <a:close/>
                      <a:moveTo>
                        <a:pt x="2904" y="4092"/>
                      </a:moveTo>
                      <a:lnTo>
                        <a:pt x="2898" y="4076"/>
                      </a:lnTo>
                      <a:lnTo>
                        <a:pt x="2898" y="4076"/>
                      </a:lnTo>
                      <a:lnTo>
                        <a:pt x="2950" y="4056"/>
                      </a:lnTo>
                      <a:lnTo>
                        <a:pt x="2956" y="4070"/>
                      </a:lnTo>
                      <a:lnTo>
                        <a:pt x="2956" y="4070"/>
                      </a:lnTo>
                      <a:lnTo>
                        <a:pt x="2904" y="4092"/>
                      </a:lnTo>
                      <a:lnTo>
                        <a:pt x="2904" y="4092"/>
                      </a:lnTo>
                      <a:close/>
                      <a:moveTo>
                        <a:pt x="1210" y="4036"/>
                      </a:moveTo>
                      <a:lnTo>
                        <a:pt x="1210" y="4036"/>
                      </a:lnTo>
                      <a:lnTo>
                        <a:pt x="1160" y="4012"/>
                      </a:lnTo>
                      <a:lnTo>
                        <a:pt x="1168" y="3998"/>
                      </a:lnTo>
                      <a:lnTo>
                        <a:pt x="1168" y="3998"/>
                      </a:lnTo>
                      <a:lnTo>
                        <a:pt x="1218" y="4022"/>
                      </a:lnTo>
                      <a:lnTo>
                        <a:pt x="1210" y="4036"/>
                      </a:lnTo>
                      <a:close/>
                      <a:moveTo>
                        <a:pt x="3108" y="3998"/>
                      </a:moveTo>
                      <a:lnTo>
                        <a:pt x="3100" y="3984"/>
                      </a:lnTo>
                      <a:lnTo>
                        <a:pt x="3100" y="3984"/>
                      </a:lnTo>
                      <a:lnTo>
                        <a:pt x="3148" y="3956"/>
                      </a:lnTo>
                      <a:lnTo>
                        <a:pt x="3156" y="3970"/>
                      </a:lnTo>
                      <a:lnTo>
                        <a:pt x="3156" y="3970"/>
                      </a:lnTo>
                      <a:lnTo>
                        <a:pt x="3108" y="3998"/>
                      </a:lnTo>
                      <a:lnTo>
                        <a:pt x="3108" y="3998"/>
                      </a:lnTo>
                      <a:close/>
                      <a:moveTo>
                        <a:pt x="1012" y="3930"/>
                      </a:moveTo>
                      <a:lnTo>
                        <a:pt x="1012" y="3930"/>
                      </a:lnTo>
                      <a:lnTo>
                        <a:pt x="966" y="3898"/>
                      </a:lnTo>
                      <a:lnTo>
                        <a:pt x="974" y="3886"/>
                      </a:lnTo>
                      <a:lnTo>
                        <a:pt x="974" y="3886"/>
                      </a:lnTo>
                      <a:lnTo>
                        <a:pt x="1022" y="3916"/>
                      </a:lnTo>
                      <a:lnTo>
                        <a:pt x="1012" y="3930"/>
                      </a:lnTo>
                      <a:close/>
                      <a:moveTo>
                        <a:pt x="3300" y="3882"/>
                      </a:moveTo>
                      <a:lnTo>
                        <a:pt x="3292" y="3868"/>
                      </a:lnTo>
                      <a:lnTo>
                        <a:pt x="3292" y="3868"/>
                      </a:lnTo>
                      <a:lnTo>
                        <a:pt x="3338" y="3838"/>
                      </a:lnTo>
                      <a:lnTo>
                        <a:pt x="3346" y="3850"/>
                      </a:lnTo>
                      <a:lnTo>
                        <a:pt x="3346" y="3850"/>
                      </a:lnTo>
                      <a:lnTo>
                        <a:pt x="3300" y="3882"/>
                      </a:lnTo>
                      <a:lnTo>
                        <a:pt x="3300" y="3882"/>
                      </a:lnTo>
                      <a:close/>
                      <a:moveTo>
                        <a:pt x="828" y="3802"/>
                      </a:moveTo>
                      <a:lnTo>
                        <a:pt x="828" y="3802"/>
                      </a:lnTo>
                      <a:lnTo>
                        <a:pt x="784" y="3766"/>
                      </a:lnTo>
                      <a:lnTo>
                        <a:pt x="794" y="3754"/>
                      </a:lnTo>
                      <a:lnTo>
                        <a:pt x="794" y="3754"/>
                      </a:lnTo>
                      <a:lnTo>
                        <a:pt x="838" y="3788"/>
                      </a:lnTo>
                      <a:lnTo>
                        <a:pt x="828" y="3802"/>
                      </a:lnTo>
                      <a:close/>
                      <a:moveTo>
                        <a:pt x="3480" y="3748"/>
                      </a:moveTo>
                      <a:lnTo>
                        <a:pt x="3470" y="3736"/>
                      </a:lnTo>
                      <a:lnTo>
                        <a:pt x="3470" y="3736"/>
                      </a:lnTo>
                      <a:lnTo>
                        <a:pt x="3512" y="3698"/>
                      </a:lnTo>
                      <a:lnTo>
                        <a:pt x="3522" y="3710"/>
                      </a:lnTo>
                      <a:lnTo>
                        <a:pt x="3522" y="3710"/>
                      </a:lnTo>
                      <a:lnTo>
                        <a:pt x="3480" y="3748"/>
                      </a:lnTo>
                      <a:lnTo>
                        <a:pt x="3480" y="3748"/>
                      </a:lnTo>
                      <a:close/>
                      <a:moveTo>
                        <a:pt x="658" y="3656"/>
                      </a:moveTo>
                      <a:lnTo>
                        <a:pt x="658" y="3656"/>
                      </a:lnTo>
                      <a:lnTo>
                        <a:pt x="616" y="3616"/>
                      </a:lnTo>
                      <a:lnTo>
                        <a:pt x="628" y="3604"/>
                      </a:lnTo>
                      <a:lnTo>
                        <a:pt x="628" y="3604"/>
                      </a:lnTo>
                      <a:lnTo>
                        <a:pt x="668" y="3644"/>
                      </a:lnTo>
                      <a:lnTo>
                        <a:pt x="658" y="3656"/>
                      </a:lnTo>
                      <a:close/>
                      <a:moveTo>
                        <a:pt x="3644" y="3594"/>
                      </a:moveTo>
                      <a:lnTo>
                        <a:pt x="3632" y="3584"/>
                      </a:lnTo>
                      <a:lnTo>
                        <a:pt x="3632" y="3584"/>
                      </a:lnTo>
                      <a:lnTo>
                        <a:pt x="3672" y="3542"/>
                      </a:lnTo>
                      <a:lnTo>
                        <a:pt x="3682" y="3554"/>
                      </a:lnTo>
                      <a:lnTo>
                        <a:pt x="3682" y="3554"/>
                      </a:lnTo>
                      <a:lnTo>
                        <a:pt x="3644" y="3594"/>
                      </a:lnTo>
                      <a:lnTo>
                        <a:pt x="3644" y="3594"/>
                      </a:lnTo>
                      <a:close/>
                      <a:moveTo>
                        <a:pt x="502" y="3492"/>
                      </a:moveTo>
                      <a:lnTo>
                        <a:pt x="502" y="3492"/>
                      </a:lnTo>
                      <a:lnTo>
                        <a:pt x="468" y="3448"/>
                      </a:lnTo>
                      <a:lnTo>
                        <a:pt x="480" y="3438"/>
                      </a:lnTo>
                      <a:lnTo>
                        <a:pt x="480" y="3438"/>
                      </a:lnTo>
                      <a:lnTo>
                        <a:pt x="516" y="3482"/>
                      </a:lnTo>
                      <a:lnTo>
                        <a:pt x="502" y="3492"/>
                      </a:lnTo>
                      <a:close/>
                      <a:moveTo>
                        <a:pt x="3792" y="3424"/>
                      </a:moveTo>
                      <a:lnTo>
                        <a:pt x="3780" y="3414"/>
                      </a:lnTo>
                      <a:lnTo>
                        <a:pt x="3780" y="3414"/>
                      </a:lnTo>
                      <a:lnTo>
                        <a:pt x="3812" y="3370"/>
                      </a:lnTo>
                      <a:lnTo>
                        <a:pt x="3826" y="3380"/>
                      </a:lnTo>
                      <a:lnTo>
                        <a:pt x="3826" y="3380"/>
                      </a:lnTo>
                      <a:lnTo>
                        <a:pt x="3792" y="3424"/>
                      </a:lnTo>
                      <a:lnTo>
                        <a:pt x="3792" y="3424"/>
                      </a:lnTo>
                      <a:close/>
                      <a:moveTo>
                        <a:pt x="366" y="3314"/>
                      </a:moveTo>
                      <a:lnTo>
                        <a:pt x="366" y="3314"/>
                      </a:lnTo>
                      <a:lnTo>
                        <a:pt x="336" y="3266"/>
                      </a:lnTo>
                      <a:lnTo>
                        <a:pt x="350" y="3258"/>
                      </a:lnTo>
                      <a:lnTo>
                        <a:pt x="350" y="3258"/>
                      </a:lnTo>
                      <a:lnTo>
                        <a:pt x="380" y="3304"/>
                      </a:lnTo>
                      <a:lnTo>
                        <a:pt x="366" y="3314"/>
                      </a:lnTo>
                      <a:close/>
                      <a:moveTo>
                        <a:pt x="3920" y="3240"/>
                      </a:moveTo>
                      <a:lnTo>
                        <a:pt x="3908" y="3232"/>
                      </a:lnTo>
                      <a:lnTo>
                        <a:pt x="3908" y="3232"/>
                      </a:lnTo>
                      <a:lnTo>
                        <a:pt x="3936" y="3184"/>
                      </a:lnTo>
                      <a:lnTo>
                        <a:pt x="3950" y="3192"/>
                      </a:lnTo>
                      <a:lnTo>
                        <a:pt x="3950" y="3192"/>
                      </a:lnTo>
                      <a:lnTo>
                        <a:pt x="3920" y="3240"/>
                      </a:lnTo>
                      <a:lnTo>
                        <a:pt x="3920" y="3240"/>
                      </a:lnTo>
                      <a:close/>
                      <a:moveTo>
                        <a:pt x="250" y="3122"/>
                      </a:moveTo>
                      <a:lnTo>
                        <a:pt x="250" y="3122"/>
                      </a:lnTo>
                      <a:lnTo>
                        <a:pt x="224" y="3072"/>
                      </a:lnTo>
                      <a:lnTo>
                        <a:pt x="238" y="3064"/>
                      </a:lnTo>
                      <a:lnTo>
                        <a:pt x="238" y="3064"/>
                      </a:lnTo>
                      <a:lnTo>
                        <a:pt x="264" y="3114"/>
                      </a:lnTo>
                      <a:lnTo>
                        <a:pt x="250" y="3122"/>
                      </a:lnTo>
                      <a:close/>
                      <a:moveTo>
                        <a:pt x="4030" y="3044"/>
                      </a:moveTo>
                      <a:lnTo>
                        <a:pt x="4014" y="3036"/>
                      </a:lnTo>
                      <a:lnTo>
                        <a:pt x="4014" y="3036"/>
                      </a:lnTo>
                      <a:lnTo>
                        <a:pt x="4038" y="2986"/>
                      </a:lnTo>
                      <a:lnTo>
                        <a:pt x="4054" y="2992"/>
                      </a:lnTo>
                      <a:lnTo>
                        <a:pt x="4054" y="2992"/>
                      </a:lnTo>
                      <a:lnTo>
                        <a:pt x="4030" y="3044"/>
                      </a:lnTo>
                      <a:lnTo>
                        <a:pt x="4030" y="3044"/>
                      </a:lnTo>
                      <a:close/>
                      <a:moveTo>
                        <a:pt x="154" y="2918"/>
                      </a:moveTo>
                      <a:lnTo>
                        <a:pt x="154" y="2918"/>
                      </a:lnTo>
                      <a:lnTo>
                        <a:pt x="134" y="2866"/>
                      </a:lnTo>
                      <a:lnTo>
                        <a:pt x="150" y="2860"/>
                      </a:lnTo>
                      <a:lnTo>
                        <a:pt x="150" y="2860"/>
                      </a:lnTo>
                      <a:lnTo>
                        <a:pt x="170" y="2912"/>
                      </a:lnTo>
                      <a:lnTo>
                        <a:pt x="154" y="2918"/>
                      </a:lnTo>
                      <a:close/>
                      <a:moveTo>
                        <a:pt x="4116" y="2836"/>
                      </a:moveTo>
                      <a:lnTo>
                        <a:pt x="4102" y="2832"/>
                      </a:lnTo>
                      <a:lnTo>
                        <a:pt x="4102" y="2832"/>
                      </a:lnTo>
                      <a:lnTo>
                        <a:pt x="4120" y="2778"/>
                      </a:lnTo>
                      <a:lnTo>
                        <a:pt x="4134" y="2784"/>
                      </a:lnTo>
                      <a:lnTo>
                        <a:pt x="4134" y="2784"/>
                      </a:lnTo>
                      <a:lnTo>
                        <a:pt x="4116" y="2836"/>
                      </a:lnTo>
                      <a:lnTo>
                        <a:pt x="4116" y="2836"/>
                      </a:lnTo>
                      <a:close/>
                      <a:moveTo>
                        <a:pt x="82" y="2706"/>
                      </a:moveTo>
                      <a:lnTo>
                        <a:pt x="82" y="2706"/>
                      </a:lnTo>
                      <a:lnTo>
                        <a:pt x="66" y="2652"/>
                      </a:lnTo>
                      <a:lnTo>
                        <a:pt x="82" y="2648"/>
                      </a:lnTo>
                      <a:lnTo>
                        <a:pt x="82" y="2648"/>
                      </a:lnTo>
                      <a:lnTo>
                        <a:pt x="96" y="2702"/>
                      </a:lnTo>
                      <a:lnTo>
                        <a:pt x="82" y="2706"/>
                      </a:lnTo>
                      <a:close/>
                      <a:moveTo>
                        <a:pt x="4182" y="2622"/>
                      </a:moveTo>
                      <a:lnTo>
                        <a:pt x="4166" y="2618"/>
                      </a:lnTo>
                      <a:lnTo>
                        <a:pt x="4166" y="2618"/>
                      </a:lnTo>
                      <a:lnTo>
                        <a:pt x="4178" y="2562"/>
                      </a:lnTo>
                      <a:lnTo>
                        <a:pt x="4194" y="2566"/>
                      </a:lnTo>
                      <a:lnTo>
                        <a:pt x="4194" y="2566"/>
                      </a:lnTo>
                      <a:lnTo>
                        <a:pt x="4182" y="2622"/>
                      </a:lnTo>
                      <a:lnTo>
                        <a:pt x="4182" y="2622"/>
                      </a:lnTo>
                      <a:close/>
                      <a:moveTo>
                        <a:pt x="30" y="2486"/>
                      </a:moveTo>
                      <a:lnTo>
                        <a:pt x="30" y="2486"/>
                      </a:lnTo>
                      <a:lnTo>
                        <a:pt x="22" y="2432"/>
                      </a:lnTo>
                      <a:lnTo>
                        <a:pt x="38" y="2430"/>
                      </a:lnTo>
                      <a:lnTo>
                        <a:pt x="38" y="2430"/>
                      </a:lnTo>
                      <a:lnTo>
                        <a:pt x="46" y="2484"/>
                      </a:lnTo>
                      <a:lnTo>
                        <a:pt x="30" y="2486"/>
                      </a:lnTo>
                      <a:close/>
                      <a:moveTo>
                        <a:pt x="4222" y="2400"/>
                      </a:moveTo>
                      <a:lnTo>
                        <a:pt x="4206" y="2398"/>
                      </a:lnTo>
                      <a:lnTo>
                        <a:pt x="4206" y="2398"/>
                      </a:lnTo>
                      <a:lnTo>
                        <a:pt x="4212" y="2342"/>
                      </a:lnTo>
                      <a:lnTo>
                        <a:pt x="4228" y="2344"/>
                      </a:lnTo>
                      <a:lnTo>
                        <a:pt x="4228" y="2344"/>
                      </a:lnTo>
                      <a:lnTo>
                        <a:pt x="4222" y="2400"/>
                      </a:lnTo>
                      <a:lnTo>
                        <a:pt x="4222" y="2400"/>
                      </a:lnTo>
                      <a:close/>
                      <a:moveTo>
                        <a:pt x="4" y="2264"/>
                      </a:moveTo>
                      <a:lnTo>
                        <a:pt x="4" y="2264"/>
                      </a:lnTo>
                      <a:lnTo>
                        <a:pt x="2" y="2208"/>
                      </a:lnTo>
                      <a:lnTo>
                        <a:pt x="18" y="2208"/>
                      </a:lnTo>
                      <a:lnTo>
                        <a:pt x="18" y="2208"/>
                      </a:lnTo>
                      <a:lnTo>
                        <a:pt x="20" y="2262"/>
                      </a:lnTo>
                      <a:lnTo>
                        <a:pt x="4" y="2264"/>
                      </a:lnTo>
                      <a:close/>
                      <a:moveTo>
                        <a:pt x="4240" y="2176"/>
                      </a:moveTo>
                      <a:lnTo>
                        <a:pt x="4224" y="2176"/>
                      </a:lnTo>
                      <a:lnTo>
                        <a:pt x="4224" y="2176"/>
                      </a:lnTo>
                      <a:lnTo>
                        <a:pt x="4224" y="2120"/>
                      </a:lnTo>
                      <a:lnTo>
                        <a:pt x="4240" y="2120"/>
                      </a:lnTo>
                      <a:lnTo>
                        <a:pt x="4240" y="2120"/>
                      </a:lnTo>
                      <a:lnTo>
                        <a:pt x="4240" y="2176"/>
                      </a:lnTo>
                      <a:lnTo>
                        <a:pt x="4240" y="2176"/>
                      </a:lnTo>
                      <a:close/>
                      <a:moveTo>
                        <a:pt x="4224" y="2114"/>
                      </a:moveTo>
                      <a:lnTo>
                        <a:pt x="4224" y="2114"/>
                      </a:lnTo>
                      <a:lnTo>
                        <a:pt x="4224" y="2058"/>
                      </a:lnTo>
                      <a:lnTo>
                        <a:pt x="4240" y="2056"/>
                      </a:lnTo>
                      <a:lnTo>
                        <a:pt x="4240" y="2056"/>
                      </a:lnTo>
                      <a:lnTo>
                        <a:pt x="4240" y="2114"/>
                      </a:lnTo>
                      <a:lnTo>
                        <a:pt x="4224" y="2114"/>
                      </a:lnTo>
                      <a:close/>
                      <a:moveTo>
                        <a:pt x="16" y="2040"/>
                      </a:moveTo>
                      <a:lnTo>
                        <a:pt x="0" y="2040"/>
                      </a:lnTo>
                      <a:lnTo>
                        <a:pt x="0" y="2040"/>
                      </a:lnTo>
                      <a:lnTo>
                        <a:pt x="4" y="1984"/>
                      </a:lnTo>
                      <a:lnTo>
                        <a:pt x="20" y="1984"/>
                      </a:lnTo>
                      <a:lnTo>
                        <a:pt x="20" y="1984"/>
                      </a:lnTo>
                      <a:lnTo>
                        <a:pt x="16" y="2040"/>
                      </a:lnTo>
                      <a:lnTo>
                        <a:pt x="16" y="2040"/>
                      </a:lnTo>
                      <a:close/>
                      <a:moveTo>
                        <a:pt x="4212" y="1890"/>
                      </a:moveTo>
                      <a:lnTo>
                        <a:pt x="4212" y="1890"/>
                      </a:lnTo>
                      <a:lnTo>
                        <a:pt x="4206" y="1836"/>
                      </a:lnTo>
                      <a:lnTo>
                        <a:pt x="4222" y="1832"/>
                      </a:lnTo>
                      <a:lnTo>
                        <a:pt x="4222" y="1832"/>
                      </a:lnTo>
                      <a:lnTo>
                        <a:pt x="4228" y="1888"/>
                      </a:lnTo>
                      <a:lnTo>
                        <a:pt x="4212" y="1890"/>
                      </a:lnTo>
                      <a:close/>
                      <a:moveTo>
                        <a:pt x="36" y="1818"/>
                      </a:moveTo>
                      <a:lnTo>
                        <a:pt x="22" y="1816"/>
                      </a:lnTo>
                      <a:lnTo>
                        <a:pt x="22" y="1816"/>
                      </a:lnTo>
                      <a:lnTo>
                        <a:pt x="30" y="1760"/>
                      </a:lnTo>
                      <a:lnTo>
                        <a:pt x="46" y="1762"/>
                      </a:lnTo>
                      <a:lnTo>
                        <a:pt x="46" y="1762"/>
                      </a:lnTo>
                      <a:lnTo>
                        <a:pt x="36" y="1818"/>
                      </a:lnTo>
                      <a:lnTo>
                        <a:pt x="36" y="1818"/>
                      </a:lnTo>
                      <a:close/>
                      <a:moveTo>
                        <a:pt x="4176" y="1670"/>
                      </a:moveTo>
                      <a:lnTo>
                        <a:pt x="4176" y="1670"/>
                      </a:lnTo>
                      <a:lnTo>
                        <a:pt x="4164" y="1616"/>
                      </a:lnTo>
                      <a:lnTo>
                        <a:pt x="4180" y="1612"/>
                      </a:lnTo>
                      <a:lnTo>
                        <a:pt x="4180" y="1612"/>
                      </a:lnTo>
                      <a:lnTo>
                        <a:pt x="4192" y="1666"/>
                      </a:lnTo>
                      <a:lnTo>
                        <a:pt x="4176" y="1670"/>
                      </a:lnTo>
                      <a:close/>
                      <a:moveTo>
                        <a:pt x="80" y="1598"/>
                      </a:moveTo>
                      <a:lnTo>
                        <a:pt x="64" y="1596"/>
                      </a:lnTo>
                      <a:lnTo>
                        <a:pt x="64" y="1596"/>
                      </a:lnTo>
                      <a:lnTo>
                        <a:pt x="80" y="1540"/>
                      </a:lnTo>
                      <a:lnTo>
                        <a:pt x="94" y="1546"/>
                      </a:lnTo>
                      <a:lnTo>
                        <a:pt x="94" y="1546"/>
                      </a:lnTo>
                      <a:lnTo>
                        <a:pt x="80" y="1598"/>
                      </a:lnTo>
                      <a:lnTo>
                        <a:pt x="80" y="1598"/>
                      </a:lnTo>
                      <a:close/>
                      <a:moveTo>
                        <a:pt x="4118" y="1456"/>
                      </a:moveTo>
                      <a:lnTo>
                        <a:pt x="4118" y="1456"/>
                      </a:lnTo>
                      <a:lnTo>
                        <a:pt x="4100" y="1402"/>
                      </a:lnTo>
                      <a:lnTo>
                        <a:pt x="4114" y="1398"/>
                      </a:lnTo>
                      <a:lnTo>
                        <a:pt x="4114" y="1398"/>
                      </a:lnTo>
                      <a:lnTo>
                        <a:pt x="4132" y="1450"/>
                      </a:lnTo>
                      <a:lnTo>
                        <a:pt x="4118" y="1456"/>
                      </a:lnTo>
                      <a:close/>
                      <a:moveTo>
                        <a:pt x="146" y="1386"/>
                      </a:moveTo>
                      <a:lnTo>
                        <a:pt x="132" y="1380"/>
                      </a:lnTo>
                      <a:lnTo>
                        <a:pt x="132" y="1380"/>
                      </a:lnTo>
                      <a:lnTo>
                        <a:pt x="152" y="1328"/>
                      </a:lnTo>
                      <a:lnTo>
                        <a:pt x="168" y="1334"/>
                      </a:lnTo>
                      <a:lnTo>
                        <a:pt x="168" y="1334"/>
                      </a:lnTo>
                      <a:lnTo>
                        <a:pt x="146" y="1386"/>
                      </a:lnTo>
                      <a:lnTo>
                        <a:pt x="146" y="1386"/>
                      </a:lnTo>
                      <a:close/>
                      <a:moveTo>
                        <a:pt x="4036" y="1248"/>
                      </a:moveTo>
                      <a:lnTo>
                        <a:pt x="4036" y="1248"/>
                      </a:lnTo>
                      <a:lnTo>
                        <a:pt x="4012" y="1198"/>
                      </a:lnTo>
                      <a:lnTo>
                        <a:pt x="4026" y="1190"/>
                      </a:lnTo>
                      <a:lnTo>
                        <a:pt x="4026" y="1190"/>
                      </a:lnTo>
                      <a:lnTo>
                        <a:pt x="4050" y="1242"/>
                      </a:lnTo>
                      <a:lnTo>
                        <a:pt x="4036" y="1248"/>
                      </a:lnTo>
                      <a:close/>
                      <a:moveTo>
                        <a:pt x="236" y="1182"/>
                      </a:moveTo>
                      <a:lnTo>
                        <a:pt x="222" y="1174"/>
                      </a:lnTo>
                      <a:lnTo>
                        <a:pt x="222" y="1174"/>
                      </a:lnTo>
                      <a:lnTo>
                        <a:pt x="248" y="1124"/>
                      </a:lnTo>
                      <a:lnTo>
                        <a:pt x="262" y="1132"/>
                      </a:lnTo>
                      <a:lnTo>
                        <a:pt x="262" y="1132"/>
                      </a:lnTo>
                      <a:lnTo>
                        <a:pt x="236" y="1182"/>
                      </a:lnTo>
                      <a:lnTo>
                        <a:pt x="236" y="1182"/>
                      </a:lnTo>
                      <a:close/>
                      <a:moveTo>
                        <a:pt x="3932" y="1050"/>
                      </a:moveTo>
                      <a:lnTo>
                        <a:pt x="3932" y="1050"/>
                      </a:lnTo>
                      <a:lnTo>
                        <a:pt x="3904" y="1002"/>
                      </a:lnTo>
                      <a:lnTo>
                        <a:pt x="3918" y="994"/>
                      </a:lnTo>
                      <a:lnTo>
                        <a:pt x="3918" y="994"/>
                      </a:lnTo>
                      <a:lnTo>
                        <a:pt x="3946" y="1042"/>
                      </a:lnTo>
                      <a:lnTo>
                        <a:pt x="3932" y="1050"/>
                      </a:lnTo>
                      <a:close/>
                      <a:moveTo>
                        <a:pt x="346" y="988"/>
                      </a:moveTo>
                      <a:lnTo>
                        <a:pt x="332" y="978"/>
                      </a:lnTo>
                      <a:lnTo>
                        <a:pt x="332" y="978"/>
                      </a:lnTo>
                      <a:lnTo>
                        <a:pt x="364" y="932"/>
                      </a:lnTo>
                      <a:lnTo>
                        <a:pt x="376" y="940"/>
                      </a:lnTo>
                      <a:lnTo>
                        <a:pt x="376" y="940"/>
                      </a:lnTo>
                      <a:lnTo>
                        <a:pt x="346" y="988"/>
                      </a:lnTo>
                      <a:lnTo>
                        <a:pt x="346" y="988"/>
                      </a:lnTo>
                      <a:close/>
                      <a:moveTo>
                        <a:pt x="3810" y="864"/>
                      </a:moveTo>
                      <a:lnTo>
                        <a:pt x="3810" y="864"/>
                      </a:lnTo>
                      <a:lnTo>
                        <a:pt x="3776" y="820"/>
                      </a:lnTo>
                      <a:lnTo>
                        <a:pt x="3788" y="810"/>
                      </a:lnTo>
                      <a:lnTo>
                        <a:pt x="3788" y="810"/>
                      </a:lnTo>
                      <a:lnTo>
                        <a:pt x="3822" y="856"/>
                      </a:lnTo>
                      <a:lnTo>
                        <a:pt x="3810" y="864"/>
                      </a:lnTo>
                      <a:close/>
                      <a:moveTo>
                        <a:pt x="476" y="806"/>
                      </a:moveTo>
                      <a:lnTo>
                        <a:pt x="464" y="796"/>
                      </a:lnTo>
                      <a:lnTo>
                        <a:pt x="464" y="796"/>
                      </a:lnTo>
                      <a:lnTo>
                        <a:pt x="500" y="752"/>
                      </a:lnTo>
                      <a:lnTo>
                        <a:pt x="512" y="762"/>
                      </a:lnTo>
                      <a:lnTo>
                        <a:pt x="512" y="762"/>
                      </a:lnTo>
                      <a:lnTo>
                        <a:pt x="476" y="806"/>
                      </a:lnTo>
                      <a:lnTo>
                        <a:pt x="476" y="806"/>
                      </a:lnTo>
                      <a:close/>
                      <a:moveTo>
                        <a:pt x="3668" y="694"/>
                      </a:moveTo>
                      <a:lnTo>
                        <a:pt x="3668" y="694"/>
                      </a:lnTo>
                      <a:lnTo>
                        <a:pt x="3628" y="652"/>
                      </a:lnTo>
                      <a:lnTo>
                        <a:pt x="3640" y="642"/>
                      </a:lnTo>
                      <a:lnTo>
                        <a:pt x="3640" y="642"/>
                      </a:lnTo>
                      <a:lnTo>
                        <a:pt x="3680" y="682"/>
                      </a:lnTo>
                      <a:lnTo>
                        <a:pt x="3668" y="694"/>
                      </a:lnTo>
                      <a:close/>
                      <a:moveTo>
                        <a:pt x="624" y="640"/>
                      </a:moveTo>
                      <a:lnTo>
                        <a:pt x="612" y="628"/>
                      </a:lnTo>
                      <a:lnTo>
                        <a:pt x="612" y="628"/>
                      </a:lnTo>
                      <a:lnTo>
                        <a:pt x="652" y="588"/>
                      </a:lnTo>
                      <a:lnTo>
                        <a:pt x="664" y="600"/>
                      </a:lnTo>
                      <a:lnTo>
                        <a:pt x="664" y="600"/>
                      </a:lnTo>
                      <a:lnTo>
                        <a:pt x="624" y="640"/>
                      </a:lnTo>
                      <a:lnTo>
                        <a:pt x="624" y="640"/>
                      </a:lnTo>
                      <a:close/>
                      <a:moveTo>
                        <a:pt x="3508" y="538"/>
                      </a:moveTo>
                      <a:lnTo>
                        <a:pt x="3508" y="538"/>
                      </a:lnTo>
                      <a:lnTo>
                        <a:pt x="3466" y="502"/>
                      </a:lnTo>
                      <a:lnTo>
                        <a:pt x="3476" y="490"/>
                      </a:lnTo>
                      <a:lnTo>
                        <a:pt x="3476" y="490"/>
                      </a:lnTo>
                      <a:lnTo>
                        <a:pt x="3518" y="526"/>
                      </a:lnTo>
                      <a:lnTo>
                        <a:pt x="3508" y="538"/>
                      </a:lnTo>
                      <a:close/>
                      <a:moveTo>
                        <a:pt x="790" y="490"/>
                      </a:moveTo>
                      <a:lnTo>
                        <a:pt x="780" y="476"/>
                      </a:lnTo>
                      <a:lnTo>
                        <a:pt x="780" y="476"/>
                      </a:lnTo>
                      <a:lnTo>
                        <a:pt x="824" y="442"/>
                      </a:lnTo>
                      <a:lnTo>
                        <a:pt x="832" y="454"/>
                      </a:lnTo>
                      <a:lnTo>
                        <a:pt x="832" y="454"/>
                      </a:lnTo>
                      <a:lnTo>
                        <a:pt x="790" y="490"/>
                      </a:lnTo>
                      <a:lnTo>
                        <a:pt x="790" y="490"/>
                      </a:lnTo>
                      <a:close/>
                      <a:moveTo>
                        <a:pt x="3332" y="400"/>
                      </a:moveTo>
                      <a:lnTo>
                        <a:pt x="3332" y="400"/>
                      </a:lnTo>
                      <a:lnTo>
                        <a:pt x="3286" y="368"/>
                      </a:lnTo>
                      <a:lnTo>
                        <a:pt x="3296" y="354"/>
                      </a:lnTo>
                      <a:lnTo>
                        <a:pt x="3296" y="354"/>
                      </a:lnTo>
                      <a:lnTo>
                        <a:pt x="3342" y="386"/>
                      </a:lnTo>
                      <a:lnTo>
                        <a:pt x="3332" y="400"/>
                      </a:lnTo>
                      <a:close/>
                      <a:moveTo>
                        <a:pt x="970" y="358"/>
                      </a:moveTo>
                      <a:lnTo>
                        <a:pt x="960" y="344"/>
                      </a:lnTo>
                      <a:lnTo>
                        <a:pt x="960" y="344"/>
                      </a:lnTo>
                      <a:lnTo>
                        <a:pt x="1008" y="314"/>
                      </a:lnTo>
                      <a:lnTo>
                        <a:pt x="1016" y="328"/>
                      </a:lnTo>
                      <a:lnTo>
                        <a:pt x="1016" y="328"/>
                      </a:lnTo>
                      <a:lnTo>
                        <a:pt x="970" y="358"/>
                      </a:lnTo>
                      <a:lnTo>
                        <a:pt x="970" y="358"/>
                      </a:lnTo>
                      <a:close/>
                      <a:moveTo>
                        <a:pt x="3144" y="280"/>
                      </a:moveTo>
                      <a:lnTo>
                        <a:pt x="3144" y="280"/>
                      </a:lnTo>
                      <a:lnTo>
                        <a:pt x="3094" y="254"/>
                      </a:lnTo>
                      <a:lnTo>
                        <a:pt x="3102" y="240"/>
                      </a:lnTo>
                      <a:lnTo>
                        <a:pt x="3102" y="240"/>
                      </a:lnTo>
                      <a:lnTo>
                        <a:pt x="3152" y="266"/>
                      </a:lnTo>
                      <a:lnTo>
                        <a:pt x="3144" y="280"/>
                      </a:lnTo>
                      <a:close/>
                      <a:moveTo>
                        <a:pt x="1162" y="246"/>
                      </a:moveTo>
                      <a:lnTo>
                        <a:pt x="1154" y="232"/>
                      </a:lnTo>
                      <a:lnTo>
                        <a:pt x="1154" y="232"/>
                      </a:lnTo>
                      <a:lnTo>
                        <a:pt x="1204" y="206"/>
                      </a:lnTo>
                      <a:lnTo>
                        <a:pt x="1212" y="220"/>
                      </a:lnTo>
                      <a:lnTo>
                        <a:pt x="1212" y="220"/>
                      </a:lnTo>
                      <a:lnTo>
                        <a:pt x="1162" y="246"/>
                      </a:lnTo>
                      <a:lnTo>
                        <a:pt x="1162" y="246"/>
                      </a:lnTo>
                      <a:close/>
                      <a:moveTo>
                        <a:pt x="2944" y="182"/>
                      </a:moveTo>
                      <a:lnTo>
                        <a:pt x="2944" y="182"/>
                      </a:lnTo>
                      <a:lnTo>
                        <a:pt x="2892" y="162"/>
                      </a:lnTo>
                      <a:lnTo>
                        <a:pt x="2898" y="146"/>
                      </a:lnTo>
                      <a:lnTo>
                        <a:pt x="2898" y="146"/>
                      </a:lnTo>
                      <a:lnTo>
                        <a:pt x="2950" y="168"/>
                      </a:lnTo>
                      <a:lnTo>
                        <a:pt x="2944" y="182"/>
                      </a:lnTo>
                      <a:close/>
                      <a:moveTo>
                        <a:pt x="1366" y="154"/>
                      </a:moveTo>
                      <a:lnTo>
                        <a:pt x="1360" y="140"/>
                      </a:lnTo>
                      <a:lnTo>
                        <a:pt x="1360" y="140"/>
                      </a:lnTo>
                      <a:lnTo>
                        <a:pt x="1412" y="120"/>
                      </a:lnTo>
                      <a:lnTo>
                        <a:pt x="1418" y="136"/>
                      </a:lnTo>
                      <a:lnTo>
                        <a:pt x="1418" y="136"/>
                      </a:lnTo>
                      <a:lnTo>
                        <a:pt x="1366" y="154"/>
                      </a:lnTo>
                      <a:lnTo>
                        <a:pt x="1366" y="154"/>
                      </a:lnTo>
                      <a:close/>
                      <a:moveTo>
                        <a:pt x="2734" y="106"/>
                      </a:moveTo>
                      <a:lnTo>
                        <a:pt x="2734" y="106"/>
                      </a:lnTo>
                      <a:lnTo>
                        <a:pt x="2680" y="90"/>
                      </a:lnTo>
                      <a:lnTo>
                        <a:pt x="2684" y="76"/>
                      </a:lnTo>
                      <a:lnTo>
                        <a:pt x="2684" y="76"/>
                      </a:lnTo>
                      <a:lnTo>
                        <a:pt x="2738" y="90"/>
                      </a:lnTo>
                      <a:lnTo>
                        <a:pt x="2734" y="106"/>
                      </a:lnTo>
                      <a:close/>
                      <a:moveTo>
                        <a:pt x="1578" y="86"/>
                      </a:moveTo>
                      <a:lnTo>
                        <a:pt x="1574" y="70"/>
                      </a:lnTo>
                      <a:lnTo>
                        <a:pt x="1574" y="70"/>
                      </a:lnTo>
                      <a:lnTo>
                        <a:pt x="1628" y="56"/>
                      </a:lnTo>
                      <a:lnTo>
                        <a:pt x="1632" y="72"/>
                      </a:lnTo>
                      <a:lnTo>
                        <a:pt x="1632" y="72"/>
                      </a:lnTo>
                      <a:lnTo>
                        <a:pt x="1578" y="86"/>
                      </a:lnTo>
                      <a:lnTo>
                        <a:pt x="1578" y="86"/>
                      </a:lnTo>
                      <a:close/>
                      <a:moveTo>
                        <a:pt x="2516" y="52"/>
                      </a:moveTo>
                      <a:lnTo>
                        <a:pt x="2516" y="52"/>
                      </a:lnTo>
                      <a:lnTo>
                        <a:pt x="2462" y="44"/>
                      </a:lnTo>
                      <a:lnTo>
                        <a:pt x="2464" y="28"/>
                      </a:lnTo>
                      <a:lnTo>
                        <a:pt x="2464" y="28"/>
                      </a:lnTo>
                      <a:lnTo>
                        <a:pt x="2520" y="38"/>
                      </a:lnTo>
                      <a:lnTo>
                        <a:pt x="2516" y="52"/>
                      </a:lnTo>
                      <a:close/>
                      <a:moveTo>
                        <a:pt x="1796" y="40"/>
                      </a:moveTo>
                      <a:lnTo>
                        <a:pt x="1792" y="24"/>
                      </a:lnTo>
                      <a:lnTo>
                        <a:pt x="1792" y="24"/>
                      </a:lnTo>
                      <a:lnTo>
                        <a:pt x="1848" y="16"/>
                      </a:lnTo>
                      <a:lnTo>
                        <a:pt x="1850" y="32"/>
                      </a:lnTo>
                      <a:lnTo>
                        <a:pt x="1850" y="32"/>
                      </a:lnTo>
                      <a:lnTo>
                        <a:pt x="1796" y="40"/>
                      </a:lnTo>
                      <a:lnTo>
                        <a:pt x="1796" y="40"/>
                      </a:lnTo>
                      <a:close/>
                      <a:moveTo>
                        <a:pt x="2296" y="22"/>
                      </a:moveTo>
                      <a:lnTo>
                        <a:pt x="2296" y="22"/>
                      </a:lnTo>
                      <a:lnTo>
                        <a:pt x="2240" y="18"/>
                      </a:lnTo>
                      <a:lnTo>
                        <a:pt x="2242" y="2"/>
                      </a:lnTo>
                      <a:lnTo>
                        <a:pt x="2242" y="2"/>
                      </a:lnTo>
                      <a:lnTo>
                        <a:pt x="2298" y="6"/>
                      </a:lnTo>
                      <a:lnTo>
                        <a:pt x="2296" y="22"/>
                      </a:lnTo>
                      <a:close/>
                      <a:moveTo>
                        <a:pt x="2018" y="18"/>
                      </a:moveTo>
                      <a:lnTo>
                        <a:pt x="2016" y="2"/>
                      </a:lnTo>
                      <a:lnTo>
                        <a:pt x="2016" y="2"/>
                      </a:lnTo>
                      <a:lnTo>
                        <a:pt x="2072" y="0"/>
                      </a:lnTo>
                      <a:lnTo>
                        <a:pt x="2074" y="16"/>
                      </a:lnTo>
                      <a:lnTo>
                        <a:pt x="2074" y="16"/>
                      </a:lnTo>
                      <a:lnTo>
                        <a:pt x="2018" y="18"/>
                      </a:lnTo>
                      <a:lnTo>
                        <a:pt x="2018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</p:grpSp>
          <p:grpSp>
            <p:nvGrpSpPr>
              <p:cNvPr id="11" name="组合 182">
                <a:extLst>
                  <a:ext uri="{FF2B5EF4-FFF2-40B4-BE49-F238E27FC236}">
                    <a16:creationId xmlns:a16="http://schemas.microsoft.com/office/drawing/2014/main" xmlns="" id="{5981F050-28CA-404A-8F6A-E05FE3B18690}"/>
                  </a:ext>
                </a:extLst>
              </p:cNvPr>
              <p:cNvGrpSpPr/>
              <p:nvPr/>
            </p:nvGrpSpPr>
            <p:grpSpPr>
              <a:xfrm>
                <a:off x="12803956" y="1932672"/>
                <a:ext cx="1245138" cy="1230179"/>
                <a:chOff x="-1657350" y="2511425"/>
                <a:chExt cx="5524501" cy="5518151"/>
              </a:xfrm>
              <a:solidFill>
                <a:schemeClr val="bg1">
                  <a:lumMod val="50000"/>
                  <a:alpha val="61000"/>
                </a:schemeClr>
              </a:solidFill>
            </p:grpSpPr>
            <p:sp>
              <p:nvSpPr>
                <p:cNvPr id="12" name="Freeform 49">
                  <a:extLst>
                    <a:ext uri="{FF2B5EF4-FFF2-40B4-BE49-F238E27FC236}">
                      <a16:creationId xmlns:a16="http://schemas.microsoft.com/office/drawing/2014/main" xmlns="" id="{905E7FE6-C7AC-41BB-94C1-704ACB67F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258" y="2511425"/>
                  <a:ext cx="2228847" cy="1428751"/>
                </a:xfrm>
                <a:custGeom>
                  <a:avLst/>
                  <a:gdLst/>
                  <a:ahLst/>
                  <a:cxnLst>
                    <a:cxn ang="0">
                      <a:pos x="1252" y="900"/>
                    </a:cxn>
                    <a:cxn ang="0">
                      <a:pos x="1290" y="898"/>
                    </a:cxn>
                    <a:cxn ang="0">
                      <a:pos x="1322" y="888"/>
                    </a:cxn>
                    <a:cxn ang="0">
                      <a:pos x="1340" y="874"/>
                    </a:cxn>
                    <a:cxn ang="0">
                      <a:pos x="1362" y="846"/>
                    </a:cxn>
                    <a:cxn ang="0">
                      <a:pos x="1368" y="820"/>
                    </a:cxn>
                    <a:cxn ang="0">
                      <a:pos x="1368" y="802"/>
                    </a:cxn>
                    <a:cxn ang="0">
                      <a:pos x="1404" y="782"/>
                    </a:cxn>
                    <a:cxn ang="0">
                      <a:pos x="1300" y="640"/>
                    </a:cxn>
                    <a:cxn ang="0">
                      <a:pos x="1180" y="508"/>
                    </a:cxn>
                    <a:cxn ang="0">
                      <a:pos x="1122" y="452"/>
                    </a:cxn>
                    <a:cxn ang="0">
                      <a:pos x="1000" y="350"/>
                    </a:cxn>
                    <a:cxn ang="0">
                      <a:pos x="870" y="260"/>
                    </a:cxn>
                    <a:cxn ang="0">
                      <a:pos x="732" y="182"/>
                    </a:cxn>
                    <a:cxn ang="0">
                      <a:pos x="590" y="118"/>
                    </a:cxn>
                    <a:cxn ang="0">
                      <a:pos x="440" y="68"/>
                    </a:cxn>
                    <a:cxn ang="0">
                      <a:pos x="288" y="30"/>
                    </a:cxn>
                    <a:cxn ang="0">
                      <a:pos x="130" y="6"/>
                    </a:cxn>
                    <a:cxn ang="0">
                      <a:pos x="50" y="42"/>
                    </a:cxn>
                    <a:cxn ang="0">
                      <a:pos x="42" y="46"/>
                    </a:cxn>
                    <a:cxn ang="0">
                      <a:pos x="26" y="58"/>
                    </a:cxn>
                    <a:cxn ang="0">
                      <a:pos x="8" y="84"/>
                    </a:cxn>
                    <a:cxn ang="0">
                      <a:pos x="0" y="124"/>
                    </a:cxn>
                    <a:cxn ang="0">
                      <a:pos x="2" y="140"/>
                    </a:cxn>
                    <a:cxn ang="0">
                      <a:pos x="16" y="174"/>
                    </a:cxn>
                    <a:cxn ang="0">
                      <a:pos x="26" y="192"/>
                    </a:cxn>
                    <a:cxn ang="0">
                      <a:pos x="120" y="198"/>
                    </a:cxn>
                    <a:cxn ang="0">
                      <a:pos x="214" y="212"/>
                    </a:cxn>
                    <a:cxn ang="0">
                      <a:pos x="306" y="230"/>
                    </a:cxn>
                    <a:cxn ang="0">
                      <a:pos x="396" y="256"/>
                    </a:cxn>
                    <a:cxn ang="0">
                      <a:pos x="484" y="284"/>
                    </a:cxn>
                    <a:cxn ang="0">
                      <a:pos x="570" y="318"/>
                    </a:cxn>
                    <a:cxn ang="0">
                      <a:pos x="652" y="358"/>
                    </a:cxn>
                    <a:cxn ang="0">
                      <a:pos x="732" y="402"/>
                    </a:cxn>
                    <a:cxn ang="0">
                      <a:pos x="810" y="450"/>
                    </a:cxn>
                    <a:cxn ang="0">
                      <a:pos x="884" y="502"/>
                    </a:cxn>
                    <a:cxn ang="0">
                      <a:pos x="954" y="560"/>
                    </a:cxn>
                    <a:cxn ang="0">
                      <a:pos x="1020" y="620"/>
                    </a:cxn>
                    <a:cxn ang="0">
                      <a:pos x="1084" y="684"/>
                    </a:cxn>
                    <a:cxn ang="0">
                      <a:pos x="1144" y="754"/>
                    </a:cxn>
                    <a:cxn ang="0">
                      <a:pos x="1200" y="824"/>
                    </a:cxn>
                    <a:cxn ang="0">
                      <a:pos x="1252" y="900"/>
                    </a:cxn>
                  </a:cxnLst>
                  <a:rect l="0" t="0" r="r" b="b"/>
                  <a:pathLst>
                    <a:path w="1404" h="900">
                      <a:moveTo>
                        <a:pt x="1252" y="900"/>
                      </a:moveTo>
                      <a:lnTo>
                        <a:pt x="1252" y="900"/>
                      </a:lnTo>
                      <a:lnTo>
                        <a:pt x="1270" y="900"/>
                      </a:lnTo>
                      <a:lnTo>
                        <a:pt x="1290" y="898"/>
                      </a:lnTo>
                      <a:lnTo>
                        <a:pt x="1306" y="894"/>
                      </a:lnTo>
                      <a:lnTo>
                        <a:pt x="1322" y="888"/>
                      </a:lnTo>
                      <a:lnTo>
                        <a:pt x="1322" y="888"/>
                      </a:lnTo>
                      <a:lnTo>
                        <a:pt x="1340" y="874"/>
                      </a:lnTo>
                      <a:lnTo>
                        <a:pt x="1354" y="860"/>
                      </a:lnTo>
                      <a:lnTo>
                        <a:pt x="1362" y="846"/>
                      </a:lnTo>
                      <a:lnTo>
                        <a:pt x="1366" y="832"/>
                      </a:lnTo>
                      <a:lnTo>
                        <a:pt x="1368" y="820"/>
                      </a:lnTo>
                      <a:lnTo>
                        <a:pt x="1370" y="812"/>
                      </a:lnTo>
                      <a:lnTo>
                        <a:pt x="1368" y="802"/>
                      </a:lnTo>
                      <a:lnTo>
                        <a:pt x="1404" y="782"/>
                      </a:lnTo>
                      <a:lnTo>
                        <a:pt x="1404" y="782"/>
                      </a:lnTo>
                      <a:lnTo>
                        <a:pt x="1354" y="710"/>
                      </a:lnTo>
                      <a:lnTo>
                        <a:pt x="1300" y="640"/>
                      </a:lnTo>
                      <a:lnTo>
                        <a:pt x="1242" y="572"/>
                      </a:lnTo>
                      <a:lnTo>
                        <a:pt x="1180" y="508"/>
                      </a:lnTo>
                      <a:lnTo>
                        <a:pt x="1180" y="508"/>
                      </a:lnTo>
                      <a:lnTo>
                        <a:pt x="1122" y="452"/>
                      </a:lnTo>
                      <a:lnTo>
                        <a:pt x="1062" y="398"/>
                      </a:lnTo>
                      <a:lnTo>
                        <a:pt x="1000" y="350"/>
                      </a:lnTo>
                      <a:lnTo>
                        <a:pt x="936" y="302"/>
                      </a:lnTo>
                      <a:lnTo>
                        <a:pt x="870" y="260"/>
                      </a:lnTo>
                      <a:lnTo>
                        <a:pt x="802" y="220"/>
                      </a:lnTo>
                      <a:lnTo>
                        <a:pt x="732" y="182"/>
                      </a:lnTo>
                      <a:lnTo>
                        <a:pt x="662" y="148"/>
                      </a:lnTo>
                      <a:lnTo>
                        <a:pt x="590" y="118"/>
                      </a:lnTo>
                      <a:lnTo>
                        <a:pt x="516" y="90"/>
                      </a:lnTo>
                      <a:lnTo>
                        <a:pt x="440" y="68"/>
                      </a:lnTo>
                      <a:lnTo>
                        <a:pt x="364" y="46"/>
                      </a:lnTo>
                      <a:lnTo>
                        <a:pt x="288" y="30"/>
                      </a:lnTo>
                      <a:lnTo>
                        <a:pt x="210" y="16"/>
                      </a:lnTo>
                      <a:lnTo>
                        <a:pt x="130" y="6"/>
                      </a:lnTo>
                      <a:lnTo>
                        <a:pt x="50" y="0"/>
                      </a:lnTo>
                      <a:lnTo>
                        <a:pt x="50" y="42"/>
                      </a:lnTo>
                      <a:lnTo>
                        <a:pt x="50" y="42"/>
                      </a:lnTo>
                      <a:lnTo>
                        <a:pt x="42" y="46"/>
                      </a:lnTo>
                      <a:lnTo>
                        <a:pt x="34" y="50"/>
                      </a:lnTo>
                      <a:lnTo>
                        <a:pt x="26" y="58"/>
                      </a:lnTo>
                      <a:lnTo>
                        <a:pt x="16" y="70"/>
                      </a:lnTo>
                      <a:lnTo>
                        <a:pt x="8" y="84"/>
                      </a:lnTo>
                      <a:lnTo>
                        <a:pt x="2" y="102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2" y="140"/>
                      </a:lnTo>
                      <a:lnTo>
                        <a:pt x="8" y="158"/>
                      </a:lnTo>
                      <a:lnTo>
                        <a:pt x="16" y="174"/>
                      </a:lnTo>
                      <a:lnTo>
                        <a:pt x="26" y="192"/>
                      </a:lnTo>
                      <a:lnTo>
                        <a:pt x="26" y="192"/>
                      </a:lnTo>
                      <a:lnTo>
                        <a:pt x="74" y="194"/>
                      </a:lnTo>
                      <a:lnTo>
                        <a:pt x="120" y="198"/>
                      </a:lnTo>
                      <a:lnTo>
                        <a:pt x="168" y="204"/>
                      </a:lnTo>
                      <a:lnTo>
                        <a:pt x="214" y="212"/>
                      </a:lnTo>
                      <a:lnTo>
                        <a:pt x="260" y="220"/>
                      </a:lnTo>
                      <a:lnTo>
                        <a:pt x="306" y="230"/>
                      </a:lnTo>
                      <a:lnTo>
                        <a:pt x="352" y="242"/>
                      </a:lnTo>
                      <a:lnTo>
                        <a:pt x="396" y="256"/>
                      </a:lnTo>
                      <a:lnTo>
                        <a:pt x="440" y="270"/>
                      </a:lnTo>
                      <a:lnTo>
                        <a:pt x="484" y="284"/>
                      </a:lnTo>
                      <a:lnTo>
                        <a:pt x="528" y="300"/>
                      </a:lnTo>
                      <a:lnTo>
                        <a:pt x="570" y="318"/>
                      </a:lnTo>
                      <a:lnTo>
                        <a:pt x="612" y="338"/>
                      </a:lnTo>
                      <a:lnTo>
                        <a:pt x="652" y="358"/>
                      </a:lnTo>
                      <a:lnTo>
                        <a:pt x="692" y="380"/>
                      </a:lnTo>
                      <a:lnTo>
                        <a:pt x="732" y="402"/>
                      </a:lnTo>
                      <a:lnTo>
                        <a:pt x="772" y="426"/>
                      </a:lnTo>
                      <a:lnTo>
                        <a:pt x="810" y="450"/>
                      </a:lnTo>
                      <a:lnTo>
                        <a:pt x="846" y="476"/>
                      </a:lnTo>
                      <a:lnTo>
                        <a:pt x="884" y="502"/>
                      </a:lnTo>
                      <a:lnTo>
                        <a:pt x="918" y="530"/>
                      </a:lnTo>
                      <a:lnTo>
                        <a:pt x="954" y="560"/>
                      </a:lnTo>
                      <a:lnTo>
                        <a:pt x="988" y="590"/>
                      </a:lnTo>
                      <a:lnTo>
                        <a:pt x="1020" y="620"/>
                      </a:lnTo>
                      <a:lnTo>
                        <a:pt x="1054" y="652"/>
                      </a:lnTo>
                      <a:lnTo>
                        <a:pt x="1084" y="684"/>
                      </a:lnTo>
                      <a:lnTo>
                        <a:pt x="1114" y="718"/>
                      </a:lnTo>
                      <a:lnTo>
                        <a:pt x="1144" y="754"/>
                      </a:lnTo>
                      <a:lnTo>
                        <a:pt x="1172" y="788"/>
                      </a:lnTo>
                      <a:lnTo>
                        <a:pt x="1200" y="824"/>
                      </a:lnTo>
                      <a:lnTo>
                        <a:pt x="1226" y="862"/>
                      </a:lnTo>
                      <a:lnTo>
                        <a:pt x="1252" y="900"/>
                      </a:lnTo>
                      <a:lnTo>
                        <a:pt x="1252" y="9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:a16="http://schemas.microsoft.com/office/drawing/2014/main" xmlns="" id="{528292F8-CD75-4CE8-9AB0-F55F7B367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03326" y="2511425"/>
                  <a:ext cx="2228851" cy="1428751"/>
                </a:xfrm>
                <a:custGeom>
                  <a:avLst/>
                  <a:gdLst/>
                  <a:ahLst/>
                  <a:cxnLst>
                    <a:cxn ang="0">
                      <a:pos x="1354" y="0"/>
                    </a:cxn>
                    <a:cxn ang="0">
                      <a:pos x="1274" y="6"/>
                    </a:cxn>
                    <a:cxn ang="0">
                      <a:pos x="1116" y="30"/>
                    </a:cxn>
                    <a:cxn ang="0">
                      <a:pos x="964" y="68"/>
                    </a:cxn>
                    <a:cxn ang="0">
                      <a:pos x="814" y="118"/>
                    </a:cxn>
                    <a:cxn ang="0">
                      <a:pos x="672" y="182"/>
                    </a:cxn>
                    <a:cxn ang="0">
                      <a:pos x="534" y="260"/>
                    </a:cxn>
                    <a:cxn ang="0">
                      <a:pos x="404" y="350"/>
                    </a:cxn>
                    <a:cxn ang="0">
                      <a:pos x="282" y="452"/>
                    </a:cxn>
                    <a:cxn ang="0">
                      <a:pos x="224" y="508"/>
                    </a:cxn>
                    <a:cxn ang="0">
                      <a:pos x="104" y="640"/>
                    </a:cxn>
                    <a:cxn ang="0">
                      <a:pos x="0" y="782"/>
                    </a:cxn>
                    <a:cxn ang="0">
                      <a:pos x="36" y="802"/>
                    </a:cxn>
                    <a:cxn ang="0">
                      <a:pos x="36" y="820"/>
                    </a:cxn>
                    <a:cxn ang="0">
                      <a:pos x="42" y="846"/>
                    </a:cxn>
                    <a:cxn ang="0">
                      <a:pos x="64" y="874"/>
                    </a:cxn>
                    <a:cxn ang="0">
                      <a:pos x="82" y="888"/>
                    </a:cxn>
                    <a:cxn ang="0">
                      <a:pos x="114" y="898"/>
                    </a:cxn>
                    <a:cxn ang="0">
                      <a:pos x="152" y="900"/>
                    </a:cxn>
                    <a:cxn ang="0">
                      <a:pos x="178" y="862"/>
                    </a:cxn>
                    <a:cxn ang="0">
                      <a:pos x="232" y="788"/>
                    </a:cxn>
                    <a:cxn ang="0">
                      <a:pos x="290" y="718"/>
                    </a:cxn>
                    <a:cxn ang="0">
                      <a:pos x="350" y="652"/>
                    </a:cxn>
                    <a:cxn ang="0">
                      <a:pos x="416" y="590"/>
                    </a:cxn>
                    <a:cxn ang="0">
                      <a:pos x="486" y="530"/>
                    </a:cxn>
                    <a:cxn ang="0">
                      <a:pos x="558" y="476"/>
                    </a:cxn>
                    <a:cxn ang="0">
                      <a:pos x="632" y="426"/>
                    </a:cxn>
                    <a:cxn ang="0">
                      <a:pos x="712" y="380"/>
                    </a:cxn>
                    <a:cxn ang="0">
                      <a:pos x="792" y="338"/>
                    </a:cxn>
                    <a:cxn ang="0">
                      <a:pos x="876" y="300"/>
                    </a:cxn>
                    <a:cxn ang="0">
                      <a:pos x="964" y="270"/>
                    </a:cxn>
                    <a:cxn ang="0">
                      <a:pos x="1052" y="242"/>
                    </a:cxn>
                    <a:cxn ang="0">
                      <a:pos x="1144" y="220"/>
                    </a:cxn>
                    <a:cxn ang="0">
                      <a:pos x="1236" y="204"/>
                    </a:cxn>
                    <a:cxn ang="0">
                      <a:pos x="1330" y="194"/>
                    </a:cxn>
                    <a:cxn ang="0">
                      <a:pos x="1378" y="192"/>
                    </a:cxn>
                    <a:cxn ang="0">
                      <a:pos x="1396" y="158"/>
                    </a:cxn>
                    <a:cxn ang="0">
                      <a:pos x="1404" y="124"/>
                    </a:cxn>
                    <a:cxn ang="0">
                      <a:pos x="1402" y="102"/>
                    </a:cxn>
                    <a:cxn ang="0">
                      <a:pos x="1388" y="70"/>
                    </a:cxn>
                    <a:cxn ang="0">
                      <a:pos x="1370" y="50"/>
                    </a:cxn>
                    <a:cxn ang="0">
                      <a:pos x="1354" y="42"/>
                    </a:cxn>
                  </a:cxnLst>
                  <a:rect l="0" t="0" r="r" b="b"/>
                  <a:pathLst>
                    <a:path w="1404" h="900">
                      <a:moveTo>
                        <a:pt x="1354" y="42"/>
                      </a:moveTo>
                      <a:lnTo>
                        <a:pt x="1354" y="0"/>
                      </a:lnTo>
                      <a:lnTo>
                        <a:pt x="1354" y="0"/>
                      </a:lnTo>
                      <a:lnTo>
                        <a:pt x="1274" y="6"/>
                      </a:lnTo>
                      <a:lnTo>
                        <a:pt x="1194" y="16"/>
                      </a:lnTo>
                      <a:lnTo>
                        <a:pt x="1116" y="30"/>
                      </a:lnTo>
                      <a:lnTo>
                        <a:pt x="1040" y="46"/>
                      </a:lnTo>
                      <a:lnTo>
                        <a:pt x="964" y="68"/>
                      </a:lnTo>
                      <a:lnTo>
                        <a:pt x="888" y="90"/>
                      </a:lnTo>
                      <a:lnTo>
                        <a:pt x="814" y="118"/>
                      </a:lnTo>
                      <a:lnTo>
                        <a:pt x="742" y="148"/>
                      </a:lnTo>
                      <a:lnTo>
                        <a:pt x="672" y="182"/>
                      </a:lnTo>
                      <a:lnTo>
                        <a:pt x="602" y="220"/>
                      </a:lnTo>
                      <a:lnTo>
                        <a:pt x="534" y="260"/>
                      </a:lnTo>
                      <a:lnTo>
                        <a:pt x="468" y="302"/>
                      </a:lnTo>
                      <a:lnTo>
                        <a:pt x="404" y="350"/>
                      </a:lnTo>
                      <a:lnTo>
                        <a:pt x="342" y="398"/>
                      </a:lnTo>
                      <a:lnTo>
                        <a:pt x="282" y="452"/>
                      </a:lnTo>
                      <a:lnTo>
                        <a:pt x="224" y="508"/>
                      </a:lnTo>
                      <a:lnTo>
                        <a:pt x="224" y="508"/>
                      </a:lnTo>
                      <a:lnTo>
                        <a:pt x="162" y="572"/>
                      </a:lnTo>
                      <a:lnTo>
                        <a:pt x="104" y="640"/>
                      </a:lnTo>
                      <a:lnTo>
                        <a:pt x="50" y="710"/>
                      </a:lnTo>
                      <a:lnTo>
                        <a:pt x="0" y="782"/>
                      </a:lnTo>
                      <a:lnTo>
                        <a:pt x="36" y="802"/>
                      </a:lnTo>
                      <a:lnTo>
                        <a:pt x="36" y="802"/>
                      </a:lnTo>
                      <a:lnTo>
                        <a:pt x="34" y="812"/>
                      </a:lnTo>
                      <a:lnTo>
                        <a:pt x="36" y="820"/>
                      </a:lnTo>
                      <a:lnTo>
                        <a:pt x="38" y="832"/>
                      </a:lnTo>
                      <a:lnTo>
                        <a:pt x="42" y="846"/>
                      </a:lnTo>
                      <a:lnTo>
                        <a:pt x="50" y="860"/>
                      </a:lnTo>
                      <a:lnTo>
                        <a:pt x="64" y="874"/>
                      </a:lnTo>
                      <a:lnTo>
                        <a:pt x="82" y="888"/>
                      </a:lnTo>
                      <a:lnTo>
                        <a:pt x="82" y="888"/>
                      </a:lnTo>
                      <a:lnTo>
                        <a:pt x="98" y="894"/>
                      </a:lnTo>
                      <a:lnTo>
                        <a:pt x="114" y="898"/>
                      </a:lnTo>
                      <a:lnTo>
                        <a:pt x="134" y="900"/>
                      </a:lnTo>
                      <a:lnTo>
                        <a:pt x="152" y="900"/>
                      </a:lnTo>
                      <a:lnTo>
                        <a:pt x="152" y="900"/>
                      </a:lnTo>
                      <a:lnTo>
                        <a:pt x="178" y="862"/>
                      </a:lnTo>
                      <a:lnTo>
                        <a:pt x="204" y="824"/>
                      </a:lnTo>
                      <a:lnTo>
                        <a:pt x="232" y="788"/>
                      </a:lnTo>
                      <a:lnTo>
                        <a:pt x="260" y="754"/>
                      </a:lnTo>
                      <a:lnTo>
                        <a:pt x="290" y="718"/>
                      </a:lnTo>
                      <a:lnTo>
                        <a:pt x="320" y="684"/>
                      </a:lnTo>
                      <a:lnTo>
                        <a:pt x="350" y="652"/>
                      </a:lnTo>
                      <a:lnTo>
                        <a:pt x="384" y="620"/>
                      </a:lnTo>
                      <a:lnTo>
                        <a:pt x="416" y="590"/>
                      </a:lnTo>
                      <a:lnTo>
                        <a:pt x="450" y="560"/>
                      </a:lnTo>
                      <a:lnTo>
                        <a:pt x="486" y="530"/>
                      </a:lnTo>
                      <a:lnTo>
                        <a:pt x="520" y="502"/>
                      </a:lnTo>
                      <a:lnTo>
                        <a:pt x="558" y="476"/>
                      </a:lnTo>
                      <a:lnTo>
                        <a:pt x="594" y="450"/>
                      </a:lnTo>
                      <a:lnTo>
                        <a:pt x="632" y="426"/>
                      </a:lnTo>
                      <a:lnTo>
                        <a:pt x="672" y="402"/>
                      </a:lnTo>
                      <a:lnTo>
                        <a:pt x="712" y="380"/>
                      </a:lnTo>
                      <a:lnTo>
                        <a:pt x="752" y="358"/>
                      </a:lnTo>
                      <a:lnTo>
                        <a:pt x="792" y="338"/>
                      </a:lnTo>
                      <a:lnTo>
                        <a:pt x="834" y="318"/>
                      </a:lnTo>
                      <a:lnTo>
                        <a:pt x="876" y="300"/>
                      </a:lnTo>
                      <a:lnTo>
                        <a:pt x="920" y="284"/>
                      </a:lnTo>
                      <a:lnTo>
                        <a:pt x="964" y="270"/>
                      </a:lnTo>
                      <a:lnTo>
                        <a:pt x="1008" y="256"/>
                      </a:lnTo>
                      <a:lnTo>
                        <a:pt x="1052" y="242"/>
                      </a:lnTo>
                      <a:lnTo>
                        <a:pt x="1098" y="230"/>
                      </a:lnTo>
                      <a:lnTo>
                        <a:pt x="1144" y="220"/>
                      </a:lnTo>
                      <a:lnTo>
                        <a:pt x="1190" y="212"/>
                      </a:lnTo>
                      <a:lnTo>
                        <a:pt x="1236" y="204"/>
                      </a:lnTo>
                      <a:lnTo>
                        <a:pt x="1284" y="198"/>
                      </a:lnTo>
                      <a:lnTo>
                        <a:pt x="1330" y="194"/>
                      </a:lnTo>
                      <a:lnTo>
                        <a:pt x="1378" y="192"/>
                      </a:lnTo>
                      <a:lnTo>
                        <a:pt x="1378" y="192"/>
                      </a:lnTo>
                      <a:lnTo>
                        <a:pt x="1388" y="174"/>
                      </a:lnTo>
                      <a:lnTo>
                        <a:pt x="1396" y="158"/>
                      </a:lnTo>
                      <a:lnTo>
                        <a:pt x="1402" y="140"/>
                      </a:lnTo>
                      <a:lnTo>
                        <a:pt x="1404" y="124"/>
                      </a:lnTo>
                      <a:lnTo>
                        <a:pt x="1404" y="124"/>
                      </a:lnTo>
                      <a:lnTo>
                        <a:pt x="1402" y="102"/>
                      </a:lnTo>
                      <a:lnTo>
                        <a:pt x="1396" y="84"/>
                      </a:lnTo>
                      <a:lnTo>
                        <a:pt x="1388" y="70"/>
                      </a:lnTo>
                      <a:lnTo>
                        <a:pt x="1378" y="58"/>
                      </a:lnTo>
                      <a:lnTo>
                        <a:pt x="1370" y="50"/>
                      </a:lnTo>
                      <a:lnTo>
                        <a:pt x="1362" y="46"/>
                      </a:lnTo>
                      <a:lnTo>
                        <a:pt x="1354" y="42"/>
                      </a:lnTo>
                      <a:lnTo>
                        <a:pt x="1354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:a16="http://schemas.microsoft.com/office/drawing/2014/main" xmlns="" id="{271410C4-3F62-4C2C-AFB9-DE2292B5A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476" y="4029077"/>
                  <a:ext cx="574675" cy="2482851"/>
                </a:xfrm>
                <a:custGeom>
                  <a:avLst/>
                  <a:gdLst/>
                  <a:ahLst/>
                  <a:cxnLst>
                    <a:cxn ang="0">
                      <a:pos x="142" y="22"/>
                    </a:cxn>
                    <a:cxn ang="0">
                      <a:pos x="134" y="16"/>
                    </a:cxn>
                    <a:cxn ang="0">
                      <a:pos x="114" y="8"/>
                    </a:cxn>
                    <a:cxn ang="0">
                      <a:pos x="84" y="6"/>
                    </a:cxn>
                    <a:cxn ang="0">
                      <a:pos x="44" y="18"/>
                    </a:cxn>
                    <a:cxn ang="0">
                      <a:pos x="32" y="28"/>
                    </a:cxn>
                    <a:cxn ang="0">
                      <a:pos x="8" y="58"/>
                    </a:cxn>
                    <a:cxn ang="0">
                      <a:pos x="0" y="74"/>
                    </a:cxn>
                    <a:cxn ang="0">
                      <a:pos x="38" y="154"/>
                    </a:cxn>
                    <a:cxn ang="0">
                      <a:pos x="72" y="238"/>
                    </a:cxn>
                    <a:cxn ang="0">
                      <a:pos x="102" y="324"/>
                    </a:cxn>
                    <a:cxn ang="0">
                      <a:pos x="126" y="412"/>
                    </a:cxn>
                    <a:cxn ang="0">
                      <a:pos x="146" y="502"/>
                    </a:cxn>
                    <a:cxn ang="0">
                      <a:pos x="160" y="594"/>
                    </a:cxn>
                    <a:cxn ang="0">
                      <a:pos x="168" y="688"/>
                    </a:cxn>
                    <a:cxn ang="0">
                      <a:pos x="170" y="782"/>
                    </a:cxn>
                    <a:cxn ang="0">
                      <a:pos x="170" y="830"/>
                    </a:cxn>
                    <a:cxn ang="0">
                      <a:pos x="164" y="924"/>
                    </a:cxn>
                    <a:cxn ang="0">
                      <a:pos x="152" y="1016"/>
                    </a:cxn>
                    <a:cxn ang="0">
                      <a:pos x="136" y="1108"/>
                    </a:cxn>
                    <a:cxn ang="0">
                      <a:pos x="114" y="1196"/>
                    </a:cxn>
                    <a:cxn ang="0">
                      <a:pos x="88" y="1284"/>
                    </a:cxn>
                    <a:cxn ang="0">
                      <a:pos x="56" y="1368"/>
                    </a:cxn>
                    <a:cxn ang="0">
                      <a:pos x="20" y="1450"/>
                    </a:cxn>
                    <a:cxn ang="0">
                      <a:pos x="0" y="1490"/>
                    </a:cxn>
                    <a:cxn ang="0">
                      <a:pos x="20" y="1522"/>
                    </a:cxn>
                    <a:cxn ang="0">
                      <a:pos x="44" y="1546"/>
                    </a:cxn>
                    <a:cxn ang="0">
                      <a:pos x="66" y="1554"/>
                    </a:cxn>
                    <a:cxn ang="0">
                      <a:pos x="100" y="1558"/>
                    </a:cxn>
                    <a:cxn ang="0">
                      <a:pos x="126" y="1552"/>
                    </a:cxn>
                    <a:cxn ang="0">
                      <a:pos x="142" y="1542"/>
                    </a:cxn>
                    <a:cxn ang="0">
                      <a:pos x="178" y="1564"/>
                    </a:cxn>
                    <a:cxn ang="0">
                      <a:pos x="220" y="1472"/>
                    </a:cxn>
                    <a:cxn ang="0">
                      <a:pos x="258" y="1380"/>
                    </a:cxn>
                    <a:cxn ang="0">
                      <a:pos x="290" y="1284"/>
                    </a:cxn>
                    <a:cxn ang="0">
                      <a:pos x="316" y="1186"/>
                    </a:cxn>
                    <a:cxn ang="0">
                      <a:pos x="336" y="1088"/>
                    </a:cxn>
                    <a:cxn ang="0">
                      <a:pos x="350" y="986"/>
                    </a:cxn>
                    <a:cxn ang="0">
                      <a:pos x="360" y="886"/>
                    </a:cxn>
                    <a:cxn ang="0">
                      <a:pos x="362" y="782"/>
                    </a:cxn>
                    <a:cxn ang="0">
                      <a:pos x="362" y="730"/>
                    </a:cxn>
                    <a:cxn ang="0">
                      <a:pos x="356" y="628"/>
                    </a:cxn>
                    <a:cxn ang="0">
                      <a:pos x="344" y="526"/>
                    </a:cxn>
                    <a:cxn ang="0">
                      <a:pos x="326" y="426"/>
                    </a:cxn>
                    <a:cxn ang="0">
                      <a:pos x="304" y="328"/>
                    </a:cxn>
                    <a:cxn ang="0">
                      <a:pos x="274" y="232"/>
                    </a:cxn>
                    <a:cxn ang="0">
                      <a:pos x="240" y="138"/>
                    </a:cxn>
                    <a:cxn ang="0">
                      <a:pos x="200" y="46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362" h="1564">
                      <a:moveTo>
                        <a:pt x="178" y="0"/>
                      </a:moveTo>
                      <a:lnTo>
                        <a:pt x="142" y="22"/>
                      </a:lnTo>
                      <a:lnTo>
                        <a:pt x="142" y="22"/>
                      </a:lnTo>
                      <a:lnTo>
                        <a:pt x="134" y="16"/>
                      </a:lnTo>
                      <a:lnTo>
                        <a:pt x="126" y="12"/>
                      </a:lnTo>
                      <a:lnTo>
                        <a:pt x="114" y="8"/>
                      </a:lnTo>
                      <a:lnTo>
                        <a:pt x="100" y="6"/>
                      </a:lnTo>
                      <a:lnTo>
                        <a:pt x="84" y="6"/>
                      </a:lnTo>
                      <a:lnTo>
                        <a:pt x="66" y="10"/>
                      </a:lnTo>
                      <a:lnTo>
                        <a:pt x="44" y="18"/>
                      </a:lnTo>
                      <a:lnTo>
                        <a:pt x="44" y="18"/>
                      </a:lnTo>
                      <a:lnTo>
                        <a:pt x="32" y="28"/>
                      </a:lnTo>
                      <a:lnTo>
                        <a:pt x="20" y="42"/>
                      </a:lnTo>
                      <a:lnTo>
                        <a:pt x="8" y="58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20" y="114"/>
                      </a:lnTo>
                      <a:lnTo>
                        <a:pt x="38" y="154"/>
                      </a:lnTo>
                      <a:lnTo>
                        <a:pt x="56" y="196"/>
                      </a:lnTo>
                      <a:lnTo>
                        <a:pt x="72" y="238"/>
                      </a:lnTo>
                      <a:lnTo>
                        <a:pt x="88" y="280"/>
                      </a:lnTo>
                      <a:lnTo>
                        <a:pt x="102" y="324"/>
                      </a:lnTo>
                      <a:lnTo>
                        <a:pt x="114" y="368"/>
                      </a:lnTo>
                      <a:lnTo>
                        <a:pt x="126" y="412"/>
                      </a:lnTo>
                      <a:lnTo>
                        <a:pt x="136" y="456"/>
                      </a:lnTo>
                      <a:lnTo>
                        <a:pt x="146" y="502"/>
                      </a:lnTo>
                      <a:lnTo>
                        <a:pt x="152" y="548"/>
                      </a:lnTo>
                      <a:lnTo>
                        <a:pt x="160" y="594"/>
                      </a:lnTo>
                      <a:lnTo>
                        <a:pt x="164" y="640"/>
                      </a:lnTo>
                      <a:lnTo>
                        <a:pt x="168" y="688"/>
                      </a:lnTo>
                      <a:lnTo>
                        <a:pt x="170" y="734"/>
                      </a:lnTo>
                      <a:lnTo>
                        <a:pt x="170" y="782"/>
                      </a:lnTo>
                      <a:lnTo>
                        <a:pt x="170" y="782"/>
                      </a:lnTo>
                      <a:lnTo>
                        <a:pt x="170" y="830"/>
                      </a:lnTo>
                      <a:lnTo>
                        <a:pt x="168" y="876"/>
                      </a:lnTo>
                      <a:lnTo>
                        <a:pt x="164" y="924"/>
                      </a:lnTo>
                      <a:lnTo>
                        <a:pt x="160" y="970"/>
                      </a:lnTo>
                      <a:lnTo>
                        <a:pt x="152" y="1016"/>
                      </a:lnTo>
                      <a:lnTo>
                        <a:pt x="146" y="1062"/>
                      </a:lnTo>
                      <a:lnTo>
                        <a:pt x="136" y="1108"/>
                      </a:lnTo>
                      <a:lnTo>
                        <a:pt x="126" y="1152"/>
                      </a:lnTo>
                      <a:lnTo>
                        <a:pt x="114" y="1196"/>
                      </a:lnTo>
                      <a:lnTo>
                        <a:pt x="102" y="1240"/>
                      </a:lnTo>
                      <a:lnTo>
                        <a:pt x="88" y="1284"/>
                      </a:lnTo>
                      <a:lnTo>
                        <a:pt x="72" y="1326"/>
                      </a:lnTo>
                      <a:lnTo>
                        <a:pt x="56" y="1368"/>
                      </a:lnTo>
                      <a:lnTo>
                        <a:pt x="38" y="1410"/>
                      </a:lnTo>
                      <a:lnTo>
                        <a:pt x="20" y="1450"/>
                      </a:lnTo>
                      <a:lnTo>
                        <a:pt x="0" y="1490"/>
                      </a:lnTo>
                      <a:lnTo>
                        <a:pt x="0" y="1490"/>
                      </a:lnTo>
                      <a:lnTo>
                        <a:pt x="8" y="1506"/>
                      </a:lnTo>
                      <a:lnTo>
                        <a:pt x="20" y="1522"/>
                      </a:lnTo>
                      <a:lnTo>
                        <a:pt x="32" y="1536"/>
                      </a:lnTo>
                      <a:lnTo>
                        <a:pt x="44" y="1546"/>
                      </a:lnTo>
                      <a:lnTo>
                        <a:pt x="44" y="1546"/>
                      </a:lnTo>
                      <a:lnTo>
                        <a:pt x="66" y="1554"/>
                      </a:lnTo>
                      <a:lnTo>
                        <a:pt x="84" y="1558"/>
                      </a:lnTo>
                      <a:lnTo>
                        <a:pt x="100" y="1558"/>
                      </a:lnTo>
                      <a:lnTo>
                        <a:pt x="114" y="1556"/>
                      </a:lnTo>
                      <a:lnTo>
                        <a:pt x="126" y="1552"/>
                      </a:lnTo>
                      <a:lnTo>
                        <a:pt x="134" y="1548"/>
                      </a:lnTo>
                      <a:lnTo>
                        <a:pt x="142" y="1542"/>
                      </a:lnTo>
                      <a:lnTo>
                        <a:pt x="178" y="1564"/>
                      </a:lnTo>
                      <a:lnTo>
                        <a:pt x="178" y="1564"/>
                      </a:lnTo>
                      <a:lnTo>
                        <a:pt x="200" y="1518"/>
                      </a:lnTo>
                      <a:lnTo>
                        <a:pt x="220" y="1472"/>
                      </a:lnTo>
                      <a:lnTo>
                        <a:pt x="240" y="1426"/>
                      </a:lnTo>
                      <a:lnTo>
                        <a:pt x="258" y="1380"/>
                      </a:lnTo>
                      <a:lnTo>
                        <a:pt x="274" y="1332"/>
                      </a:lnTo>
                      <a:lnTo>
                        <a:pt x="290" y="1284"/>
                      </a:lnTo>
                      <a:lnTo>
                        <a:pt x="304" y="1236"/>
                      </a:lnTo>
                      <a:lnTo>
                        <a:pt x="316" y="1186"/>
                      </a:lnTo>
                      <a:lnTo>
                        <a:pt x="326" y="1138"/>
                      </a:lnTo>
                      <a:lnTo>
                        <a:pt x="336" y="1088"/>
                      </a:lnTo>
                      <a:lnTo>
                        <a:pt x="344" y="1038"/>
                      </a:lnTo>
                      <a:lnTo>
                        <a:pt x="350" y="986"/>
                      </a:lnTo>
                      <a:lnTo>
                        <a:pt x="356" y="936"/>
                      </a:lnTo>
                      <a:lnTo>
                        <a:pt x="360" y="886"/>
                      </a:lnTo>
                      <a:lnTo>
                        <a:pt x="362" y="834"/>
                      </a:lnTo>
                      <a:lnTo>
                        <a:pt x="362" y="782"/>
                      </a:lnTo>
                      <a:lnTo>
                        <a:pt x="362" y="782"/>
                      </a:lnTo>
                      <a:lnTo>
                        <a:pt x="362" y="730"/>
                      </a:lnTo>
                      <a:lnTo>
                        <a:pt x="360" y="678"/>
                      </a:lnTo>
                      <a:lnTo>
                        <a:pt x="356" y="628"/>
                      </a:lnTo>
                      <a:lnTo>
                        <a:pt x="350" y="578"/>
                      </a:lnTo>
                      <a:lnTo>
                        <a:pt x="344" y="526"/>
                      </a:lnTo>
                      <a:lnTo>
                        <a:pt x="336" y="476"/>
                      </a:lnTo>
                      <a:lnTo>
                        <a:pt x="326" y="426"/>
                      </a:lnTo>
                      <a:lnTo>
                        <a:pt x="316" y="378"/>
                      </a:lnTo>
                      <a:lnTo>
                        <a:pt x="304" y="328"/>
                      </a:lnTo>
                      <a:lnTo>
                        <a:pt x="290" y="280"/>
                      </a:lnTo>
                      <a:lnTo>
                        <a:pt x="274" y="232"/>
                      </a:lnTo>
                      <a:lnTo>
                        <a:pt x="258" y="184"/>
                      </a:lnTo>
                      <a:lnTo>
                        <a:pt x="240" y="138"/>
                      </a:lnTo>
                      <a:lnTo>
                        <a:pt x="220" y="92"/>
                      </a:lnTo>
                      <a:lnTo>
                        <a:pt x="200" y="46"/>
                      </a:lnTo>
                      <a:lnTo>
                        <a:pt x="178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:a16="http://schemas.microsoft.com/office/drawing/2014/main" xmlns="" id="{6D746C3F-45F8-40BF-8251-2D0FF0B4B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276" y="6600825"/>
                  <a:ext cx="2228851" cy="1428751"/>
                </a:xfrm>
                <a:custGeom>
                  <a:avLst/>
                  <a:gdLst/>
                  <a:ahLst/>
                  <a:cxnLst>
                    <a:cxn ang="0">
                      <a:pos x="1322" y="12"/>
                    </a:cxn>
                    <a:cxn ang="0">
                      <a:pos x="1290" y="2"/>
                    </a:cxn>
                    <a:cxn ang="0">
                      <a:pos x="1252" y="0"/>
                    </a:cxn>
                    <a:cxn ang="0">
                      <a:pos x="1226" y="38"/>
                    </a:cxn>
                    <a:cxn ang="0">
                      <a:pos x="1172" y="112"/>
                    </a:cxn>
                    <a:cxn ang="0">
                      <a:pos x="1114" y="182"/>
                    </a:cxn>
                    <a:cxn ang="0">
                      <a:pos x="1054" y="248"/>
                    </a:cxn>
                    <a:cxn ang="0">
                      <a:pos x="988" y="310"/>
                    </a:cxn>
                    <a:cxn ang="0">
                      <a:pos x="918" y="370"/>
                    </a:cxn>
                    <a:cxn ang="0">
                      <a:pos x="846" y="424"/>
                    </a:cxn>
                    <a:cxn ang="0">
                      <a:pos x="772" y="474"/>
                    </a:cxn>
                    <a:cxn ang="0">
                      <a:pos x="692" y="520"/>
                    </a:cxn>
                    <a:cxn ang="0">
                      <a:pos x="612" y="562"/>
                    </a:cxn>
                    <a:cxn ang="0">
                      <a:pos x="528" y="600"/>
                    </a:cxn>
                    <a:cxn ang="0">
                      <a:pos x="440" y="630"/>
                    </a:cxn>
                    <a:cxn ang="0">
                      <a:pos x="352" y="658"/>
                    </a:cxn>
                    <a:cxn ang="0">
                      <a:pos x="260" y="680"/>
                    </a:cxn>
                    <a:cxn ang="0">
                      <a:pos x="168" y="696"/>
                    </a:cxn>
                    <a:cxn ang="0">
                      <a:pos x="74" y="706"/>
                    </a:cxn>
                    <a:cxn ang="0">
                      <a:pos x="26" y="708"/>
                    </a:cxn>
                    <a:cxn ang="0">
                      <a:pos x="8" y="742"/>
                    </a:cxn>
                    <a:cxn ang="0">
                      <a:pos x="0" y="776"/>
                    </a:cxn>
                    <a:cxn ang="0">
                      <a:pos x="2" y="798"/>
                    </a:cxn>
                    <a:cxn ang="0">
                      <a:pos x="16" y="830"/>
                    </a:cxn>
                    <a:cxn ang="0">
                      <a:pos x="34" y="850"/>
                    </a:cxn>
                    <a:cxn ang="0">
                      <a:pos x="50" y="858"/>
                    </a:cxn>
                    <a:cxn ang="0">
                      <a:pos x="50" y="900"/>
                    </a:cxn>
                    <a:cxn ang="0">
                      <a:pos x="210" y="884"/>
                    </a:cxn>
                    <a:cxn ang="0">
                      <a:pos x="364" y="854"/>
                    </a:cxn>
                    <a:cxn ang="0">
                      <a:pos x="516" y="810"/>
                    </a:cxn>
                    <a:cxn ang="0">
                      <a:pos x="662" y="752"/>
                    </a:cxn>
                    <a:cxn ang="0">
                      <a:pos x="802" y="680"/>
                    </a:cxn>
                    <a:cxn ang="0">
                      <a:pos x="936" y="598"/>
                    </a:cxn>
                    <a:cxn ang="0">
                      <a:pos x="1062" y="502"/>
                    </a:cxn>
                    <a:cxn ang="0">
                      <a:pos x="1180" y="392"/>
                    </a:cxn>
                    <a:cxn ang="0">
                      <a:pos x="1242" y="328"/>
                    </a:cxn>
                    <a:cxn ang="0">
                      <a:pos x="1354" y="190"/>
                    </a:cxn>
                    <a:cxn ang="0">
                      <a:pos x="1368" y="98"/>
                    </a:cxn>
                    <a:cxn ang="0">
                      <a:pos x="1370" y="88"/>
                    </a:cxn>
                    <a:cxn ang="0">
                      <a:pos x="1366" y="68"/>
                    </a:cxn>
                    <a:cxn ang="0">
                      <a:pos x="1354" y="40"/>
                    </a:cxn>
                    <a:cxn ang="0">
                      <a:pos x="1322" y="12"/>
                    </a:cxn>
                  </a:cxnLst>
                  <a:rect l="0" t="0" r="r" b="b"/>
                  <a:pathLst>
                    <a:path w="1404" h="900">
                      <a:moveTo>
                        <a:pt x="1322" y="12"/>
                      </a:moveTo>
                      <a:lnTo>
                        <a:pt x="1322" y="12"/>
                      </a:lnTo>
                      <a:lnTo>
                        <a:pt x="1306" y="6"/>
                      </a:lnTo>
                      <a:lnTo>
                        <a:pt x="1290" y="2"/>
                      </a:lnTo>
                      <a:lnTo>
                        <a:pt x="1270" y="0"/>
                      </a:lnTo>
                      <a:lnTo>
                        <a:pt x="1252" y="0"/>
                      </a:lnTo>
                      <a:lnTo>
                        <a:pt x="1252" y="0"/>
                      </a:lnTo>
                      <a:lnTo>
                        <a:pt x="1226" y="38"/>
                      </a:lnTo>
                      <a:lnTo>
                        <a:pt x="1200" y="76"/>
                      </a:lnTo>
                      <a:lnTo>
                        <a:pt x="1172" y="112"/>
                      </a:lnTo>
                      <a:lnTo>
                        <a:pt x="1144" y="146"/>
                      </a:lnTo>
                      <a:lnTo>
                        <a:pt x="1114" y="182"/>
                      </a:lnTo>
                      <a:lnTo>
                        <a:pt x="1084" y="216"/>
                      </a:lnTo>
                      <a:lnTo>
                        <a:pt x="1054" y="248"/>
                      </a:lnTo>
                      <a:lnTo>
                        <a:pt x="1020" y="280"/>
                      </a:lnTo>
                      <a:lnTo>
                        <a:pt x="988" y="310"/>
                      </a:lnTo>
                      <a:lnTo>
                        <a:pt x="954" y="340"/>
                      </a:lnTo>
                      <a:lnTo>
                        <a:pt x="918" y="370"/>
                      </a:lnTo>
                      <a:lnTo>
                        <a:pt x="884" y="398"/>
                      </a:lnTo>
                      <a:lnTo>
                        <a:pt x="846" y="424"/>
                      </a:lnTo>
                      <a:lnTo>
                        <a:pt x="810" y="450"/>
                      </a:lnTo>
                      <a:lnTo>
                        <a:pt x="772" y="474"/>
                      </a:lnTo>
                      <a:lnTo>
                        <a:pt x="732" y="498"/>
                      </a:lnTo>
                      <a:lnTo>
                        <a:pt x="692" y="520"/>
                      </a:lnTo>
                      <a:lnTo>
                        <a:pt x="652" y="542"/>
                      </a:lnTo>
                      <a:lnTo>
                        <a:pt x="612" y="562"/>
                      </a:lnTo>
                      <a:lnTo>
                        <a:pt x="570" y="582"/>
                      </a:lnTo>
                      <a:lnTo>
                        <a:pt x="528" y="600"/>
                      </a:lnTo>
                      <a:lnTo>
                        <a:pt x="484" y="616"/>
                      </a:lnTo>
                      <a:lnTo>
                        <a:pt x="440" y="630"/>
                      </a:lnTo>
                      <a:lnTo>
                        <a:pt x="396" y="644"/>
                      </a:lnTo>
                      <a:lnTo>
                        <a:pt x="352" y="658"/>
                      </a:lnTo>
                      <a:lnTo>
                        <a:pt x="306" y="670"/>
                      </a:lnTo>
                      <a:lnTo>
                        <a:pt x="260" y="680"/>
                      </a:lnTo>
                      <a:lnTo>
                        <a:pt x="214" y="688"/>
                      </a:lnTo>
                      <a:lnTo>
                        <a:pt x="168" y="696"/>
                      </a:lnTo>
                      <a:lnTo>
                        <a:pt x="120" y="702"/>
                      </a:lnTo>
                      <a:lnTo>
                        <a:pt x="74" y="706"/>
                      </a:lnTo>
                      <a:lnTo>
                        <a:pt x="26" y="708"/>
                      </a:lnTo>
                      <a:lnTo>
                        <a:pt x="26" y="708"/>
                      </a:lnTo>
                      <a:lnTo>
                        <a:pt x="16" y="726"/>
                      </a:lnTo>
                      <a:lnTo>
                        <a:pt x="8" y="742"/>
                      </a:lnTo>
                      <a:lnTo>
                        <a:pt x="2" y="760"/>
                      </a:lnTo>
                      <a:lnTo>
                        <a:pt x="0" y="776"/>
                      </a:lnTo>
                      <a:lnTo>
                        <a:pt x="0" y="776"/>
                      </a:lnTo>
                      <a:lnTo>
                        <a:pt x="2" y="798"/>
                      </a:lnTo>
                      <a:lnTo>
                        <a:pt x="8" y="816"/>
                      </a:lnTo>
                      <a:lnTo>
                        <a:pt x="16" y="830"/>
                      </a:lnTo>
                      <a:lnTo>
                        <a:pt x="26" y="842"/>
                      </a:lnTo>
                      <a:lnTo>
                        <a:pt x="34" y="850"/>
                      </a:lnTo>
                      <a:lnTo>
                        <a:pt x="42" y="854"/>
                      </a:lnTo>
                      <a:lnTo>
                        <a:pt x="50" y="858"/>
                      </a:lnTo>
                      <a:lnTo>
                        <a:pt x="50" y="900"/>
                      </a:lnTo>
                      <a:lnTo>
                        <a:pt x="50" y="900"/>
                      </a:lnTo>
                      <a:lnTo>
                        <a:pt x="130" y="894"/>
                      </a:lnTo>
                      <a:lnTo>
                        <a:pt x="210" y="884"/>
                      </a:lnTo>
                      <a:lnTo>
                        <a:pt x="288" y="870"/>
                      </a:lnTo>
                      <a:lnTo>
                        <a:pt x="364" y="854"/>
                      </a:lnTo>
                      <a:lnTo>
                        <a:pt x="440" y="832"/>
                      </a:lnTo>
                      <a:lnTo>
                        <a:pt x="516" y="810"/>
                      </a:lnTo>
                      <a:lnTo>
                        <a:pt x="590" y="782"/>
                      </a:lnTo>
                      <a:lnTo>
                        <a:pt x="662" y="752"/>
                      </a:lnTo>
                      <a:lnTo>
                        <a:pt x="732" y="718"/>
                      </a:lnTo>
                      <a:lnTo>
                        <a:pt x="802" y="680"/>
                      </a:lnTo>
                      <a:lnTo>
                        <a:pt x="870" y="640"/>
                      </a:lnTo>
                      <a:lnTo>
                        <a:pt x="936" y="598"/>
                      </a:lnTo>
                      <a:lnTo>
                        <a:pt x="1000" y="550"/>
                      </a:lnTo>
                      <a:lnTo>
                        <a:pt x="1062" y="502"/>
                      </a:lnTo>
                      <a:lnTo>
                        <a:pt x="1122" y="448"/>
                      </a:lnTo>
                      <a:lnTo>
                        <a:pt x="1180" y="392"/>
                      </a:lnTo>
                      <a:lnTo>
                        <a:pt x="1180" y="392"/>
                      </a:lnTo>
                      <a:lnTo>
                        <a:pt x="1242" y="328"/>
                      </a:lnTo>
                      <a:lnTo>
                        <a:pt x="1300" y="260"/>
                      </a:lnTo>
                      <a:lnTo>
                        <a:pt x="1354" y="190"/>
                      </a:lnTo>
                      <a:lnTo>
                        <a:pt x="1404" y="118"/>
                      </a:lnTo>
                      <a:lnTo>
                        <a:pt x="1368" y="98"/>
                      </a:lnTo>
                      <a:lnTo>
                        <a:pt x="1368" y="98"/>
                      </a:lnTo>
                      <a:lnTo>
                        <a:pt x="1370" y="88"/>
                      </a:lnTo>
                      <a:lnTo>
                        <a:pt x="1368" y="80"/>
                      </a:lnTo>
                      <a:lnTo>
                        <a:pt x="1366" y="68"/>
                      </a:lnTo>
                      <a:lnTo>
                        <a:pt x="1362" y="54"/>
                      </a:lnTo>
                      <a:lnTo>
                        <a:pt x="1354" y="40"/>
                      </a:lnTo>
                      <a:lnTo>
                        <a:pt x="1340" y="26"/>
                      </a:lnTo>
                      <a:lnTo>
                        <a:pt x="1322" y="12"/>
                      </a:lnTo>
                      <a:lnTo>
                        <a:pt x="1322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6" name="Freeform 53">
                  <a:extLst>
                    <a:ext uri="{FF2B5EF4-FFF2-40B4-BE49-F238E27FC236}">
                      <a16:creationId xmlns:a16="http://schemas.microsoft.com/office/drawing/2014/main" xmlns="" id="{FB8ED858-5631-4479-8D5E-9AB705C47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03326" y="6600825"/>
                  <a:ext cx="2228851" cy="1428751"/>
                </a:xfrm>
                <a:custGeom>
                  <a:avLst/>
                  <a:gdLst/>
                  <a:ahLst/>
                  <a:cxnLst>
                    <a:cxn ang="0">
                      <a:pos x="152" y="0"/>
                    </a:cxn>
                    <a:cxn ang="0">
                      <a:pos x="114" y="2"/>
                    </a:cxn>
                    <a:cxn ang="0">
                      <a:pos x="82" y="12"/>
                    </a:cxn>
                    <a:cxn ang="0">
                      <a:pos x="64" y="26"/>
                    </a:cxn>
                    <a:cxn ang="0">
                      <a:pos x="42" y="54"/>
                    </a:cxn>
                    <a:cxn ang="0">
                      <a:pos x="36" y="80"/>
                    </a:cxn>
                    <a:cxn ang="0">
                      <a:pos x="36" y="98"/>
                    </a:cxn>
                    <a:cxn ang="0">
                      <a:pos x="0" y="118"/>
                    </a:cxn>
                    <a:cxn ang="0">
                      <a:pos x="104" y="260"/>
                    </a:cxn>
                    <a:cxn ang="0">
                      <a:pos x="224" y="392"/>
                    </a:cxn>
                    <a:cxn ang="0">
                      <a:pos x="282" y="448"/>
                    </a:cxn>
                    <a:cxn ang="0">
                      <a:pos x="404" y="550"/>
                    </a:cxn>
                    <a:cxn ang="0">
                      <a:pos x="534" y="640"/>
                    </a:cxn>
                    <a:cxn ang="0">
                      <a:pos x="672" y="718"/>
                    </a:cxn>
                    <a:cxn ang="0">
                      <a:pos x="814" y="782"/>
                    </a:cxn>
                    <a:cxn ang="0">
                      <a:pos x="964" y="832"/>
                    </a:cxn>
                    <a:cxn ang="0">
                      <a:pos x="1116" y="870"/>
                    </a:cxn>
                    <a:cxn ang="0">
                      <a:pos x="1274" y="894"/>
                    </a:cxn>
                    <a:cxn ang="0">
                      <a:pos x="1354" y="858"/>
                    </a:cxn>
                    <a:cxn ang="0">
                      <a:pos x="1362" y="854"/>
                    </a:cxn>
                    <a:cxn ang="0">
                      <a:pos x="1378" y="842"/>
                    </a:cxn>
                    <a:cxn ang="0">
                      <a:pos x="1396" y="816"/>
                    </a:cxn>
                    <a:cxn ang="0">
                      <a:pos x="1404" y="776"/>
                    </a:cxn>
                    <a:cxn ang="0">
                      <a:pos x="1402" y="760"/>
                    </a:cxn>
                    <a:cxn ang="0">
                      <a:pos x="1388" y="726"/>
                    </a:cxn>
                    <a:cxn ang="0">
                      <a:pos x="1378" y="708"/>
                    </a:cxn>
                    <a:cxn ang="0">
                      <a:pos x="1284" y="702"/>
                    </a:cxn>
                    <a:cxn ang="0">
                      <a:pos x="1190" y="688"/>
                    </a:cxn>
                    <a:cxn ang="0">
                      <a:pos x="1098" y="670"/>
                    </a:cxn>
                    <a:cxn ang="0">
                      <a:pos x="1008" y="644"/>
                    </a:cxn>
                    <a:cxn ang="0">
                      <a:pos x="920" y="616"/>
                    </a:cxn>
                    <a:cxn ang="0">
                      <a:pos x="834" y="582"/>
                    </a:cxn>
                    <a:cxn ang="0">
                      <a:pos x="752" y="542"/>
                    </a:cxn>
                    <a:cxn ang="0">
                      <a:pos x="672" y="498"/>
                    </a:cxn>
                    <a:cxn ang="0">
                      <a:pos x="594" y="450"/>
                    </a:cxn>
                    <a:cxn ang="0">
                      <a:pos x="520" y="398"/>
                    </a:cxn>
                    <a:cxn ang="0">
                      <a:pos x="450" y="340"/>
                    </a:cxn>
                    <a:cxn ang="0">
                      <a:pos x="384" y="280"/>
                    </a:cxn>
                    <a:cxn ang="0">
                      <a:pos x="320" y="216"/>
                    </a:cxn>
                    <a:cxn ang="0">
                      <a:pos x="260" y="146"/>
                    </a:cxn>
                    <a:cxn ang="0">
                      <a:pos x="204" y="76"/>
                    </a:cxn>
                    <a:cxn ang="0">
                      <a:pos x="152" y="0"/>
                    </a:cxn>
                  </a:cxnLst>
                  <a:rect l="0" t="0" r="r" b="b"/>
                  <a:pathLst>
                    <a:path w="1404" h="900">
                      <a:moveTo>
                        <a:pt x="152" y="0"/>
                      </a:moveTo>
                      <a:lnTo>
                        <a:pt x="152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8" y="6"/>
                      </a:lnTo>
                      <a:lnTo>
                        <a:pt x="82" y="12"/>
                      </a:lnTo>
                      <a:lnTo>
                        <a:pt x="82" y="12"/>
                      </a:lnTo>
                      <a:lnTo>
                        <a:pt x="64" y="26"/>
                      </a:lnTo>
                      <a:lnTo>
                        <a:pt x="50" y="40"/>
                      </a:lnTo>
                      <a:lnTo>
                        <a:pt x="42" y="54"/>
                      </a:lnTo>
                      <a:lnTo>
                        <a:pt x="38" y="68"/>
                      </a:lnTo>
                      <a:lnTo>
                        <a:pt x="36" y="80"/>
                      </a:lnTo>
                      <a:lnTo>
                        <a:pt x="34" y="88"/>
                      </a:lnTo>
                      <a:lnTo>
                        <a:pt x="36" y="9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50" y="190"/>
                      </a:lnTo>
                      <a:lnTo>
                        <a:pt x="104" y="260"/>
                      </a:lnTo>
                      <a:lnTo>
                        <a:pt x="162" y="328"/>
                      </a:lnTo>
                      <a:lnTo>
                        <a:pt x="224" y="392"/>
                      </a:lnTo>
                      <a:lnTo>
                        <a:pt x="224" y="392"/>
                      </a:lnTo>
                      <a:lnTo>
                        <a:pt x="282" y="448"/>
                      </a:lnTo>
                      <a:lnTo>
                        <a:pt x="342" y="502"/>
                      </a:lnTo>
                      <a:lnTo>
                        <a:pt x="404" y="550"/>
                      </a:lnTo>
                      <a:lnTo>
                        <a:pt x="468" y="598"/>
                      </a:lnTo>
                      <a:lnTo>
                        <a:pt x="534" y="640"/>
                      </a:lnTo>
                      <a:lnTo>
                        <a:pt x="602" y="680"/>
                      </a:lnTo>
                      <a:lnTo>
                        <a:pt x="672" y="718"/>
                      </a:lnTo>
                      <a:lnTo>
                        <a:pt x="742" y="752"/>
                      </a:lnTo>
                      <a:lnTo>
                        <a:pt x="814" y="782"/>
                      </a:lnTo>
                      <a:lnTo>
                        <a:pt x="888" y="810"/>
                      </a:lnTo>
                      <a:lnTo>
                        <a:pt x="964" y="832"/>
                      </a:lnTo>
                      <a:lnTo>
                        <a:pt x="1040" y="854"/>
                      </a:lnTo>
                      <a:lnTo>
                        <a:pt x="1116" y="870"/>
                      </a:lnTo>
                      <a:lnTo>
                        <a:pt x="1194" y="884"/>
                      </a:lnTo>
                      <a:lnTo>
                        <a:pt x="1274" y="894"/>
                      </a:lnTo>
                      <a:lnTo>
                        <a:pt x="1354" y="900"/>
                      </a:lnTo>
                      <a:lnTo>
                        <a:pt x="1354" y="858"/>
                      </a:lnTo>
                      <a:lnTo>
                        <a:pt x="1354" y="858"/>
                      </a:lnTo>
                      <a:lnTo>
                        <a:pt x="1362" y="854"/>
                      </a:lnTo>
                      <a:lnTo>
                        <a:pt x="1370" y="850"/>
                      </a:lnTo>
                      <a:lnTo>
                        <a:pt x="1378" y="842"/>
                      </a:lnTo>
                      <a:lnTo>
                        <a:pt x="1388" y="830"/>
                      </a:lnTo>
                      <a:lnTo>
                        <a:pt x="1396" y="816"/>
                      </a:lnTo>
                      <a:lnTo>
                        <a:pt x="1402" y="798"/>
                      </a:lnTo>
                      <a:lnTo>
                        <a:pt x="1404" y="776"/>
                      </a:lnTo>
                      <a:lnTo>
                        <a:pt x="1404" y="776"/>
                      </a:lnTo>
                      <a:lnTo>
                        <a:pt x="1402" y="760"/>
                      </a:lnTo>
                      <a:lnTo>
                        <a:pt x="1396" y="742"/>
                      </a:lnTo>
                      <a:lnTo>
                        <a:pt x="1388" y="726"/>
                      </a:lnTo>
                      <a:lnTo>
                        <a:pt x="1378" y="708"/>
                      </a:lnTo>
                      <a:lnTo>
                        <a:pt x="1378" y="708"/>
                      </a:lnTo>
                      <a:lnTo>
                        <a:pt x="1330" y="706"/>
                      </a:lnTo>
                      <a:lnTo>
                        <a:pt x="1284" y="702"/>
                      </a:lnTo>
                      <a:lnTo>
                        <a:pt x="1236" y="696"/>
                      </a:lnTo>
                      <a:lnTo>
                        <a:pt x="1190" y="688"/>
                      </a:lnTo>
                      <a:lnTo>
                        <a:pt x="1144" y="680"/>
                      </a:lnTo>
                      <a:lnTo>
                        <a:pt x="1098" y="670"/>
                      </a:lnTo>
                      <a:lnTo>
                        <a:pt x="1052" y="658"/>
                      </a:lnTo>
                      <a:lnTo>
                        <a:pt x="1008" y="644"/>
                      </a:lnTo>
                      <a:lnTo>
                        <a:pt x="964" y="630"/>
                      </a:lnTo>
                      <a:lnTo>
                        <a:pt x="920" y="616"/>
                      </a:lnTo>
                      <a:lnTo>
                        <a:pt x="876" y="600"/>
                      </a:lnTo>
                      <a:lnTo>
                        <a:pt x="834" y="582"/>
                      </a:lnTo>
                      <a:lnTo>
                        <a:pt x="792" y="562"/>
                      </a:lnTo>
                      <a:lnTo>
                        <a:pt x="752" y="542"/>
                      </a:lnTo>
                      <a:lnTo>
                        <a:pt x="712" y="520"/>
                      </a:lnTo>
                      <a:lnTo>
                        <a:pt x="672" y="498"/>
                      </a:lnTo>
                      <a:lnTo>
                        <a:pt x="632" y="474"/>
                      </a:lnTo>
                      <a:lnTo>
                        <a:pt x="594" y="450"/>
                      </a:lnTo>
                      <a:lnTo>
                        <a:pt x="558" y="424"/>
                      </a:lnTo>
                      <a:lnTo>
                        <a:pt x="520" y="398"/>
                      </a:lnTo>
                      <a:lnTo>
                        <a:pt x="486" y="370"/>
                      </a:lnTo>
                      <a:lnTo>
                        <a:pt x="450" y="340"/>
                      </a:lnTo>
                      <a:lnTo>
                        <a:pt x="416" y="310"/>
                      </a:lnTo>
                      <a:lnTo>
                        <a:pt x="384" y="280"/>
                      </a:lnTo>
                      <a:lnTo>
                        <a:pt x="350" y="248"/>
                      </a:lnTo>
                      <a:lnTo>
                        <a:pt x="320" y="216"/>
                      </a:lnTo>
                      <a:lnTo>
                        <a:pt x="290" y="182"/>
                      </a:lnTo>
                      <a:lnTo>
                        <a:pt x="260" y="146"/>
                      </a:lnTo>
                      <a:lnTo>
                        <a:pt x="232" y="112"/>
                      </a:lnTo>
                      <a:lnTo>
                        <a:pt x="204" y="76"/>
                      </a:lnTo>
                      <a:lnTo>
                        <a:pt x="178" y="38"/>
                      </a:lnTo>
                      <a:lnTo>
                        <a:pt x="152" y="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  <p:sp>
              <p:nvSpPr>
                <p:cNvPr id="17" name="Freeform 54">
                  <a:extLst>
                    <a:ext uri="{FF2B5EF4-FFF2-40B4-BE49-F238E27FC236}">
                      <a16:creationId xmlns:a16="http://schemas.microsoft.com/office/drawing/2014/main" xmlns="" id="{C2F13150-661B-477D-A08D-6A367CAEE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657350" y="4029077"/>
                  <a:ext cx="574675" cy="2482851"/>
                </a:xfrm>
                <a:custGeom>
                  <a:avLst/>
                  <a:gdLst/>
                  <a:ahLst/>
                  <a:cxnLst>
                    <a:cxn ang="0">
                      <a:pos x="362" y="1490"/>
                    </a:cxn>
                    <a:cxn ang="0">
                      <a:pos x="324" y="1410"/>
                    </a:cxn>
                    <a:cxn ang="0">
                      <a:pos x="290" y="1326"/>
                    </a:cxn>
                    <a:cxn ang="0">
                      <a:pos x="260" y="1240"/>
                    </a:cxn>
                    <a:cxn ang="0">
                      <a:pos x="236" y="1152"/>
                    </a:cxn>
                    <a:cxn ang="0">
                      <a:pos x="216" y="1062"/>
                    </a:cxn>
                    <a:cxn ang="0">
                      <a:pos x="202" y="970"/>
                    </a:cxn>
                    <a:cxn ang="0">
                      <a:pos x="194" y="876"/>
                    </a:cxn>
                    <a:cxn ang="0">
                      <a:pos x="192" y="782"/>
                    </a:cxn>
                    <a:cxn ang="0">
                      <a:pos x="192" y="734"/>
                    </a:cxn>
                    <a:cxn ang="0">
                      <a:pos x="198" y="640"/>
                    </a:cxn>
                    <a:cxn ang="0">
                      <a:pos x="210" y="548"/>
                    </a:cxn>
                    <a:cxn ang="0">
                      <a:pos x="226" y="456"/>
                    </a:cxn>
                    <a:cxn ang="0">
                      <a:pos x="248" y="368"/>
                    </a:cxn>
                    <a:cxn ang="0">
                      <a:pos x="274" y="280"/>
                    </a:cxn>
                    <a:cxn ang="0">
                      <a:pos x="306" y="196"/>
                    </a:cxn>
                    <a:cxn ang="0">
                      <a:pos x="342" y="114"/>
                    </a:cxn>
                    <a:cxn ang="0">
                      <a:pos x="362" y="74"/>
                    </a:cxn>
                    <a:cxn ang="0">
                      <a:pos x="342" y="42"/>
                    </a:cxn>
                    <a:cxn ang="0">
                      <a:pos x="318" y="18"/>
                    </a:cxn>
                    <a:cxn ang="0">
                      <a:pos x="296" y="10"/>
                    </a:cxn>
                    <a:cxn ang="0">
                      <a:pos x="262" y="6"/>
                    </a:cxn>
                    <a:cxn ang="0">
                      <a:pos x="236" y="12"/>
                    </a:cxn>
                    <a:cxn ang="0">
                      <a:pos x="220" y="22"/>
                    </a:cxn>
                    <a:cxn ang="0">
                      <a:pos x="184" y="0"/>
                    </a:cxn>
                    <a:cxn ang="0">
                      <a:pos x="142" y="92"/>
                    </a:cxn>
                    <a:cxn ang="0">
                      <a:pos x="104" y="184"/>
                    </a:cxn>
                    <a:cxn ang="0">
                      <a:pos x="72" y="280"/>
                    </a:cxn>
                    <a:cxn ang="0">
                      <a:pos x="46" y="378"/>
                    </a:cxn>
                    <a:cxn ang="0">
                      <a:pos x="26" y="476"/>
                    </a:cxn>
                    <a:cxn ang="0">
                      <a:pos x="12" y="578"/>
                    </a:cxn>
                    <a:cxn ang="0">
                      <a:pos x="2" y="678"/>
                    </a:cxn>
                    <a:cxn ang="0">
                      <a:pos x="0" y="782"/>
                    </a:cxn>
                    <a:cxn ang="0">
                      <a:pos x="0" y="834"/>
                    </a:cxn>
                    <a:cxn ang="0">
                      <a:pos x="6" y="936"/>
                    </a:cxn>
                    <a:cxn ang="0">
                      <a:pos x="18" y="1038"/>
                    </a:cxn>
                    <a:cxn ang="0">
                      <a:pos x="36" y="1138"/>
                    </a:cxn>
                    <a:cxn ang="0">
                      <a:pos x="58" y="1236"/>
                    </a:cxn>
                    <a:cxn ang="0">
                      <a:pos x="88" y="1332"/>
                    </a:cxn>
                    <a:cxn ang="0">
                      <a:pos x="122" y="1426"/>
                    </a:cxn>
                    <a:cxn ang="0">
                      <a:pos x="162" y="1518"/>
                    </a:cxn>
                    <a:cxn ang="0">
                      <a:pos x="220" y="1542"/>
                    </a:cxn>
                    <a:cxn ang="0">
                      <a:pos x="228" y="1548"/>
                    </a:cxn>
                    <a:cxn ang="0">
                      <a:pos x="248" y="1556"/>
                    </a:cxn>
                    <a:cxn ang="0">
                      <a:pos x="278" y="1558"/>
                    </a:cxn>
                    <a:cxn ang="0">
                      <a:pos x="318" y="1546"/>
                    </a:cxn>
                    <a:cxn ang="0">
                      <a:pos x="330" y="1536"/>
                    </a:cxn>
                    <a:cxn ang="0">
                      <a:pos x="354" y="1506"/>
                    </a:cxn>
                    <a:cxn ang="0">
                      <a:pos x="362" y="1490"/>
                    </a:cxn>
                  </a:cxnLst>
                  <a:rect l="0" t="0" r="r" b="b"/>
                  <a:pathLst>
                    <a:path w="362" h="1564">
                      <a:moveTo>
                        <a:pt x="362" y="1490"/>
                      </a:moveTo>
                      <a:lnTo>
                        <a:pt x="362" y="1490"/>
                      </a:lnTo>
                      <a:lnTo>
                        <a:pt x="342" y="1450"/>
                      </a:lnTo>
                      <a:lnTo>
                        <a:pt x="324" y="1410"/>
                      </a:lnTo>
                      <a:lnTo>
                        <a:pt x="306" y="1368"/>
                      </a:lnTo>
                      <a:lnTo>
                        <a:pt x="290" y="1326"/>
                      </a:lnTo>
                      <a:lnTo>
                        <a:pt x="274" y="1284"/>
                      </a:lnTo>
                      <a:lnTo>
                        <a:pt x="260" y="1240"/>
                      </a:lnTo>
                      <a:lnTo>
                        <a:pt x="248" y="1196"/>
                      </a:lnTo>
                      <a:lnTo>
                        <a:pt x="236" y="1152"/>
                      </a:lnTo>
                      <a:lnTo>
                        <a:pt x="226" y="1108"/>
                      </a:lnTo>
                      <a:lnTo>
                        <a:pt x="216" y="1062"/>
                      </a:lnTo>
                      <a:lnTo>
                        <a:pt x="210" y="1016"/>
                      </a:lnTo>
                      <a:lnTo>
                        <a:pt x="202" y="970"/>
                      </a:lnTo>
                      <a:lnTo>
                        <a:pt x="198" y="924"/>
                      </a:lnTo>
                      <a:lnTo>
                        <a:pt x="194" y="876"/>
                      </a:lnTo>
                      <a:lnTo>
                        <a:pt x="192" y="830"/>
                      </a:lnTo>
                      <a:lnTo>
                        <a:pt x="192" y="782"/>
                      </a:lnTo>
                      <a:lnTo>
                        <a:pt x="192" y="782"/>
                      </a:lnTo>
                      <a:lnTo>
                        <a:pt x="192" y="734"/>
                      </a:lnTo>
                      <a:lnTo>
                        <a:pt x="194" y="688"/>
                      </a:lnTo>
                      <a:lnTo>
                        <a:pt x="198" y="640"/>
                      </a:lnTo>
                      <a:lnTo>
                        <a:pt x="202" y="594"/>
                      </a:lnTo>
                      <a:lnTo>
                        <a:pt x="210" y="548"/>
                      </a:lnTo>
                      <a:lnTo>
                        <a:pt x="216" y="502"/>
                      </a:lnTo>
                      <a:lnTo>
                        <a:pt x="226" y="456"/>
                      </a:lnTo>
                      <a:lnTo>
                        <a:pt x="236" y="412"/>
                      </a:lnTo>
                      <a:lnTo>
                        <a:pt x="248" y="368"/>
                      </a:lnTo>
                      <a:lnTo>
                        <a:pt x="260" y="324"/>
                      </a:lnTo>
                      <a:lnTo>
                        <a:pt x="274" y="280"/>
                      </a:lnTo>
                      <a:lnTo>
                        <a:pt x="290" y="238"/>
                      </a:lnTo>
                      <a:lnTo>
                        <a:pt x="306" y="196"/>
                      </a:lnTo>
                      <a:lnTo>
                        <a:pt x="324" y="154"/>
                      </a:lnTo>
                      <a:lnTo>
                        <a:pt x="342" y="114"/>
                      </a:lnTo>
                      <a:lnTo>
                        <a:pt x="362" y="74"/>
                      </a:lnTo>
                      <a:lnTo>
                        <a:pt x="362" y="74"/>
                      </a:lnTo>
                      <a:lnTo>
                        <a:pt x="354" y="58"/>
                      </a:lnTo>
                      <a:lnTo>
                        <a:pt x="342" y="42"/>
                      </a:lnTo>
                      <a:lnTo>
                        <a:pt x="330" y="28"/>
                      </a:lnTo>
                      <a:lnTo>
                        <a:pt x="318" y="18"/>
                      </a:lnTo>
                      <a:lnTo>
                        <a:pt x="318" y="18"/>
                      </a:lnTo>
                      <a:lnTo>
                        <a:pt x="296" y="10"/>
                      </a:lnTo>
                      <a:lnTo>
                        <a:pt x="278" y="6"/>
                      </a:lnTo>
                      <a:lnTo>
                        <a:pt x="262" y="6"/>
                      </a:lnTo>
                      <a:lnTo>
                        <a:pt x="248" y="8"/>
                      </a:lnTo>
                      <a:lnTo>
                        <a:pt x="236" y="12"/>
                      </a:lnTo>
                      <a:lnTo>
                        <a:pt x="228" y="16"/>
                      </a:lnTo>
                      <a:lnTo>
                        <a:pt x="220" y="2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2" y="46"/>
                      </a:lnTo>
                      <a:lnTo>
                        <a:pt x="142" y="92"/>
                      </a:lnTo>
                      <a:lnTo>
                        <a:pt x="122" y="138"/>
                      </a:lnTo>
                      <a:lnTo>
                        <a:pt x="104" y="184"/>
                      </a:lnTo>
                      <a:lnTo>
                        <a:pt x="88" y="232"/>
                      </a:lnTo>
                      <a:lnTo>
                        <a:pt x="72" y="280"/>
                      </a:lnTo>
                      <a:lnTo>
                        <a:pt x="58" y="328"/>
                      </a:lnTo>
                      <a:lnTo>
                        <a:pt x="46" y="378"/>
                      </a:lnTo>
                      <a:lnTo>
                        <a:pt x="36" y="426"/>
                      </a:lnTo>
                      <a:lnTo>
                        <a:pt x="26" y="476"/>
                      </a:lnTo>
                      <a:lnTo>
                        <a:pt x="18" y="526"/>
                      </a:lnTo>
                      <a:lnTo>
                        <a:pt x="12" y="578"/>
                      </a:lnTo>
                      <a:lnTo>
                        <a:pt x="6" y="628"/>
                      </a:lnTo>
                      <a:lnTo>
                        <a:pt x="2" y="678"/>
                      </a:lnTo>
                      <a:lnTo>
                        <a:pt x="0" y="730"/>
                      </a:lnTo>
                      <a:lnTo>
                        <a:pt x="0" y="782"/>
                      </a:lnTo>
                      <a:lnTo>
                        <a:pt x="0" y="782"/>
                      </a:lnTo>
                      <a:lnTo>
                        <a:pt x="0" y="834"/>
                      </a:lnTo>
                      <a:lnTo>
                        <a:pt x="2" y="886"/>
                      </a:lnTo>
                      <a:lnTo>
                        <a:pt x="6" y="936"/>
                      </a:lnTo>
                      <a:lnTo>
                        <a:pt x="12" y="986"/>
                      </a:lnTo>
                      <a:lnTo>
                        <a:pt x="18" y="1038"/>
                      </a:lnTo>
                      <a:lnTo>
                        <a:pt x="26" y="1088"/>
                      </a:lnTo>
                      <a:lnTo>
                        <a:pt x="36" y="1138"/>
                      </a:lnTo>
                      <a:lnTo>
                        <a:pt x="46" y="1186"/>
                      </a:lnTo>
                      <a:lnTo>
                        <a:pt x="58" y="1236"/>
                      </a:lnTo>
                      <a:lnTo>
                        <a:pt x="72" y="1284"/>
                      </a:lnTo>
                      <a:lnTo>
                        <a:pt x="88" y="1332"/>
                      </a:lnTo>
                      <a:lnTo>
                        <a:pt x="104" y="1380"/>
                      </a:lnTo>
                      <a:lnTo>
                        <a:pt x="122" y="1426"/>
                      </a:lnTo>
                      <a:lnTo>
                        <a:pt x="142" y="1472"/>
                      </a:lnTo>
                      <a:lnTo>
                        <a:pt x="162" y="1518"/>
                      </a:lnTo>
                      <a:lnTo>
                        <a:pt x="184" y="1564"/>
                      </a:lnTo>
                      <a:lnTo>
                        <a:pt x="220" y="1542"/>
                      </a:lnTo>
                      <a:lnTo>
                        <a:pt x="220" y="1542"/>
                      </a:lnTo>
                      <a:lnTo>
                        <a:pt x="228" y="1548"/>
                      </a:lnTo>
                      <a:lnTo>
                        <a:pt x="236" y="1552"/>
                      </a:lnTo>
                      <a:lnTo>
                        <a:pt x="248" y="1556"/>
                      </a:lnTo>
                      <a:lnTo>
                        <a:pt x="262" y="1558"/>
                      </a:lnTo>
                      <a:lnTo>
                        <a:pt x="278" y="1558"/>
                      </a:lnTo>
                      <a:lnTo>
                        <a:pt x="296" y="1554"/>
                      </a:lnTo>
                      <a:lnTo>
                        <a:pt x="318" y="1546"/>
                      </a:lnTo>
                      <a:lnTo>
                        <a:pt x="318" y="1546"/>
                      </a:lnTo>
                      <a:lnTo>
                        <a:pt x="330" y="1536"/>
                      </a:lnTo>
                      <a:lnTo>
                        <a:pt x="342" y="1522"/>
                      </a:lnTo>
                      <a:lnTo>
                        <a:pt x="354" y="1506"/>
                      </a:lnTo>
                      <a:lnTo>
                        <a:pt x="362" y="1490"/>
                      </a:lnTo>
                      <a:lnTo>
                        <a:pt x="362" y="14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377" fontAlgn="ctr"/>
                  <a:endParaRPr lang="en-US" altLang="zh-CN" sz="1600" dirty="0">
                    <a:solidFill>
                      <a:prstClr val="black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 Light" panose="020C0303030203020204" pitchFamily="34" charset="0"/>
                  </a:endParaRPr>
                </a:p>
              </p:txBody>
            </p:sp>
          </p:grpSp>
        </p:grp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86241887-ED27-4689-B0BC-0AF444CD8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113" y="3947913"/>
              <a:ext cx="790967" cy="459940"/>
            </a:xfrm>
            <a:custGeom>
              <a:avLst/>
              <a:gdLst>
                <a:gd name="T0" fmla="*/ 947 w 992"/>
                <a:gd name="T1" fmla="*/ 455 h 569"/>
                <a:gd name="T2" fmla="*/ 909 w 992"/>
                <a:gd name="T3" fmla="*/ 290 h 569"/>
                <a:gd name="T4" fmla="*/ 802 w 992"/>
                <a:gd name="T5" fmla="*/ 136 h 569"/>
                <a:gd name="T6" fmla="*/ 646 w 992"/>
                <a:gd name="T7" fmla="*/ 35 h 569"/>
                <a:gd name="T8" fmla="*/ 464 w 992"/>
                <a:gd name="T9" fmla="*/ 1 h 569"/>
                <a:gd name="T10" fmla="*/ 284 w 992"/>
                <a:gd name="T11" fmla="*/ 40 h 569"/>
                <a:gd name="T12" fmla="*/ 133 w 992"/>
                <a:gd name="T13" fmla="*/ 144 h 569"/>
                <a:gd name="T14" fmla="*/ 34 w 992"/>
                <a:gd name="T15" fmla="*/ 297 h 569"/>
                <a:gd name="T16" fmla="*/ 1 w 992"/>
                <a:gd name="T17" fmla="*/ 475 h 569"/>
                <a:gd name="T18" fmla="*/ 39 w 992"/>
                <a:gd name="T19" fmla="*/ 299 h 569"/>
                <a:gd name="T20" fmla="*/ 141 w 992"/>
                <a:gd name="T21" fmla="*/ 152 h 569"/>
                <a:gd name="T22" fmla="*/ 290 w 992"/>
                <a:gd name="T23" fmla="*/ 55 h 569"/>
                <a:gd name="T24" fmla="*/ 464 w 992"/>
                <a:gd name="T25" fmla="*/ 23 h 569"/>
                <a:gd name="T26" fmla="*/ 635 w 992"/>
                <a:gd name="T27" fmla="*/ 60 h 569"/>
                <a:gd name="T28" fmla="*/ 779 w 992"/>
                <a:gd name="T29" fmla="*/ 159 h 569"/>
                <a:gd name="T30" fmla="*/ 873 w 992"/>
                <a:gd name="T31" fmla="*/ 305 h 569"/>
                <a:gd name="T32" fmla="*/ 904 w 992"/>
                <a:gd name="T33" fmla="*/ 455 h 569"/>
                <a:gd name="T34" fmla="*/ 860 w 992"/>
                <a:gd name="T35" fmla="*/ 455 h 569"/>
                <a:gd name="T36" fmla="*/ 926 w 992"/>
                <a:gd name="T37" fmla="*/ 569 h 569"/>
                <a:gd name="T38" fmla="*/ 992 w 992"/>
                <a:gd name="T39" fmla="*/ 455 h 569"/>
                <a:gd name="T40" fmla="*/ 947 w 992"/>
                <a:gd name="T41" fmla="*/ 45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2" h="569">
                  <a:moveTo>
                    <a:pt x="947" y="455"/>
                  </a:moveTo>
                  <a:cubicBezTo>
                    <a:pt x="944" y="399"/>
                    <a:pt x="931" y="342"/>
                    <a:pt x="909" y="290"/>
                  </a:cubicBezTo>
                  <a:cubicBezTo>
                    <a:pt x="884" y="232"/>
                    <a:pt x="847" y="180"/>
                    <a:pt x="802" y="136"/>
                  </a:cubicBezTo>
                  <a:cubicBezTo>
                    <a:pt x="757" y="92"/>
                    <a:pt x="704" y="58"/>
                    <a:pt x="646" y="35"/>
                  </a:cubicBezTo>
                  <a:cubicBezTo>
                    <a:pt x="588" y="12"/>
                    <a:pt x="526" y="0"/>
                    <a:pt x="464" y="1"/>
                  </a:cubicBezTo>
                  <a:cubicBezTo>
                    <a:pt x="402" y="2"/>
                    <a:pt x="340" y="15"/>
                    <a:pt x="284" y="40"/>
                  </a:cubicBezTo>
                  <a:cubicBezTo>
                    <a:pt x="227" y="64"/>
                    <a:pt x="175" y="100"/>
                    <a:pt x="133" y="144"/>
                  </a:cubicBezTo>
                  <a:cubicBezTo>
                    <a:pt x="90" y="188"/>
                    <a:pt x="56" y="240"/>
                    <a:pt x="34" y="297"/>
                  </a:cubicBezTo>
                  <a:cubicBezTo>
                    <a:pt x="11" y="353"/>
                    <a:pt x="0" y="414"/>
                    <a:pt x="1" y="475"/>
                  </a:cubicBezTo>
                  <a:cubicBezTo>
                    <a:pt x="2" y="414"/>
                    <a:pt x="15" y="354"/>
                    <a:pt x="39" y="299"/>
                  </a:cubicBezTo>
                  <a:cubicBezTo>
                    <a:pt x="63" y="243"/>
                    <a:pt x="98" y="193"/>
                    <a:pt x="141" y="152"/>
                  </a:cubicBezTo>
                  <a:cubicBezTo>
                    <a:pt x="184" y="110"/>
                    <a:pt x="235" y="77"/>
                    <a:pt x="290" y="55"/>
                  </a:cubicBezTo>
                  <a:cubicBezTo>
                    <a:pt x="345" y="33"/>
                    <a:pt x="405" y="22"/>
                    <a:pt x="464" y="23"/>
                  </a:cubicBezTo>
                  <a:cubicBezTo>
                    <a:pt x="523" y="24"/>
                    <a:pt x="581" y="37"/>
                    <a:pt x="635" y="60"/>
                  </a:cubicBezTo>
                  <a:cubicBezTo>
                    <a:pt x="689" y="83"/>
                    <a:pt x="738" y="117"/>
                    <a:pt x="779" y="159"/>
                  </a:cubicBezTo>
                  <a:cubicBezTo>
                    <a:pt x="820" y="201"/>
                    <a:pt x="852" y="251"/>
                    <a:pt x="873" y="305"/>
                  </a:cubicBezTo>
                  <a:cubicBezTo>
                    <a:pt x="892" y="353"/>
                    <a:pt x="902" y="404"/>
                    <a:pt x="904" y="455"/>
                  </a:cubicBezTo>
                  <a:cubicBezTo>
                    <a:pt x="860" y="455"/>
                    <a:pt x="860" y="455"/>
                    <a:pt x="860" y="455"/>
                  </a:cubicBezTo>
                  <a:cubicBezTo>
                    <a:pt x="926" y="569"/>
                    <a:pt x="926" y="569"/>
                    <a:pt x="926" y="569"/>
                  </a:cubicBezTo>
                  <a:cubicBezTo>
                    <a:pt x="992" y="455"/>
                    <a:pt x="992" y="455"/>
                    <a:pt x="992" y="455"/>
                  </a:cubicBezTo>
                  <a:lnTo>
                    <a:pt x="947" y="45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7A986938-35E9-48FB-8DF0-7D920ECF9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371" y="4576246"/>
              <a:ext cx="72657" cy="60320"/>
            </a:xfrm>
            <a:custGeom>
              <a:avLst/>
              <a:gdLst>
                <a:gd name="T0" fmla="*/ 88 w 88"/>
                <a:gd name="T1" fmla="*/ 72 h 72"/>
                <a:gd name="T2" fmla="*/ 0 w 88"/>
                <a:gd name="T3" fmla="*/ 72 h 72"/>
                <a:gd name="T4" fmla="*/ 43 w 88"/>
                <a:gd name="T5" fmla="*/ 0 h 72"/>
                <a:gd name="T6" fmla="*/ 88 w 88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72">
                  <a:moveTo>
                    <a:pt x="88" y="72"/>
                  </a:moveTo>
                  <a:lnTo>
                    <a:pt x="0" y="72"/>
                  </a:lnTo>
                  <a:lnTo>
                    <a:pt x="43" y="0"/>
                  </a:lnTo>
                  <a:lnTo>
                    <a:pt x="88" y="72"/>
                  </a:lnTo>
                  <a:close/>
                </a:path>
              </a:pathLst>
            </a:custGeom>
            <a:solidFill>
              <a:srgbClr val="C700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C0417E4A-5B7E-4438-A256-65F1C8111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686" y="4293078"/>
              <a:ext cx="60272" cy="73725"/>
            </a:xfrm>
            <a:custGeom>
              <a:avLst/>
              <a:gdLst>
                <a:gd name="T0" fmla="*/ 0 w 73"/>
                <a:gd name="T1" fmla="*/ 88 h 88"/>
                <a:gd name="T2" fmla="*/ 0 w 73"/>
                <a:gd name="T3" fmla="*/ 0 h 88"/>
                <a:gd name="T4" fmla="*/ 73 w 73"/>
                <a:gd name="T5" fmla="*/ 44 h 88"/>
                <a:gd name="T6" fmla="*/ 0 w 73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8">
                  <a:moveTo>
                    <a:pt x="0" y="88"/>
                  </a:moveTo>
                  <a:lnTo>
                    <a:pt x="0" y="0"/>
                  </a:lnTo>
                  <a:lnTo>
                    <a:pt x="73" y="44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700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9EF75D73-1F7F-456F-BCA5-4BA93AB3D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463" y="4014098"/>
              <a:ext cx="71831" cy="60320"/>
            </a:xfrm>
            <a:custGeom>
              <a:avLst/>
              <a:gdLst>
                <a:gd name="T0" fmla="*/ 0 w 87"/>
                <a:gd name="T1" fmla="*/ 0 h 72"/>
                <a:gd name="T2" fmla="*/ 87 w 87"/>
                <a:gd name="T3" fmla="*/ 0 h 72"/>
                <a:gd name="T4" fmla="*/ 44 w 87"/>
                <a:gd name="T5" fmla="*/ 72 h 72"/>
                <a:gd name="T6" fmla="*/ 0 w 87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72">
                  <a:moveTo>
                    <a:pt x="0" y="0"/>
                  </a:moveTo>
                  <a:lnTo>
                    <a:pt x="87" y="0"/>
                  </a:lnTo>
                  <a:lnTo>
                    <a:pt x="44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B9478EA6-B25D-4BF0-8328-92AE4ED11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046" y="4562004"/>
              <a:ext cx="33026" cy="33511"/>
            </a:xfrm>
            <a:custGeom>
              <a:avLst/>
              <a:gdLst>
                <a:gd name="T0" fmla="*/ 29 w 40"/>
                <a:gd name="T1" fmla="*/ 40 h 40"/>
                <a:gd name="T2" fmla="*/ 0 w 40"/>
                <a:gd name="T3" fmla="*/ 9 h 40"/>
                <a:gd name="T4" fmla="*/ 40 w 40"/>
                <a:gd name="T5" fmla="*/ 0 h 40"/>
                <a:gd name="T6" fmla="*/ 29 w 40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29" y="40"/>
                  </a:moveTo>
                  <a:lnTo>
                    <a:pt x="0" y="9"/>
                  </a:lnTo>
                  <a:lnTo>
                    <a:pt x="40" y="0"/>
                  </a:lnTo>
                  <a:lnTo>
                    <a:pt x="29" y="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BBCAA1A4-5473-4159-9B0A-430043503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318" y="4454768"/>
              <a:ext cx="32200" cy="35187"/>
            </a:xfrm>
            <a:custGeom>
              <a:avLst/>
              <a:gdLst>
                <a:gd name="T0" fmla="*/ 8 w 39"/>
                <a:gd name="T1" fmla="*/ 42 h 42"/>
                <a:gd name="T2" fmla="*/ 0 w 39"/>
                <a:gd name="T3" fmla="*/ 0 h 42"/>
                <a:gd name="T4" fmla="*/ 39 w 39"/>
                <a:gd name="T5" fmla="*/ 15 h 42"/>
                <a:gd name="T6" fmla="*/ 8 w 39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2">
                  <a:moveTo>
                    <a:pt x="8" y="42"/>
                  </a:moveTo>
                  <a:lnTo>
                    <a:pt x="0" y="0"/>
                  </a:lnTo>
                  <a:lnTo>
                    <a:pt x="39" y="15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F1BFF2CA-F5D9-49F8-97EB-1F7077F10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840" y="4158196"/>
              <a:ext cx="31375" cy="33511"/>
            </a:xfrm>
            <a:custGeom>
              <a:avLst/>
              <a:gdLst>
                <a:gd name="T0" fmla="*/ 0 w 38"/>
                <a:gd name="T1" fmla="*/ 27 h 40"/>
                <a:gd name="T2" fmla="*/ 33 w 38"/>
                <a:gd name="T3" fmla="*/ 0 h 40"/>
                <a:gd name="T4" fmla="*/ 38 w 38"/>
                <a:gd name="T5" fmla="*/ 40 h 40"/>
                <a:gd name="T6" fmla="*/ 0 w 38"/>
                <a:gd name="T7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0" y="27"/>
                  </a:moveTo>
                  <a:lnTo>
                    <a:pt x="33" y="0"/>
                  </a:lnTo>
                  <a:lnTo>
                    <a:pt x="38" y="4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994FCE43-3C41-4023-AA85-E997E82B1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872" y="4058500"/>
              <a:ext cx="32200" cy="35187"/>
            </a:xfrm>
            <a:custGeom>
              <a:avLst/>
              <a:gdLst>
                <a:gd name="T0" fmla="*/ 0 w 39"/>
                <a:gd name="T1" fmla="*/ 20 h 42"/>
                <a:gd name="T2" fmla="*/ 39 w 39"/>
                <a:gd name="T3" fmla="*/ 0 h 42"/>
                <a:gd name="T4" fmla="*/ 36 w 39"/>
                <a:gd name="T5" fmla="*/ 42 h 42"/>
                <a:gd name="T6" fmla="*/ 0 w 39"/>
                <a:gd name="T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2">
                  <a:moveTo>
                    <a:pt x="0" y="20"/>
                  </a:moveTo>
                  <a:lnTo>
                    <a:pt x="39" y="0"/>
                  </a:lnTo>
                  <a:lnTo>
                    <a:pt x="36" y="4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E170D560-9735-4707-B5E1-494EC5DB0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396" y="4205111"/>
              <a:ext cx="130452" cy="175933"/>
            </a:xfrm>
            <a:custGeom>
              <a:avLst/>
              <a:gdLst>
                <a:gd name="T0" fmla="*/ 57 w 163"/>
                <a:gd name="T1" fmla="*/ 180 h 218"/>
                <a:gd name="T2" fmla="*/ 159 w 163"/>
                <a:gd name="T3" fmla="*/ 180 h 218"/>
                <a:gd name="T4" fmla="*/ 159 w 163"/>
                <a:gd name="T5" fmla="*/ 218 h 218"/>
                <a:gd name="T6" fmla="*/ 0 w 163"/>
                <a:gd name="T7" fmla="*/ 218 h 218"/>
                <a:gd name="T8" fmla="*/ 0 w 163"/>
                <a:gd name="T9" fmla="*/ 190 h 218"/>
                <a:gd name="T10" fmla="*/ 64 w 163"/>
                <a:gd name="T11" fmla="*/ 122 h 218"/>
                <a:gd name="T12" fmla="*/ 110 w 163"/>
                <a:gd name="T13" fmla="*/ 66 h 218"/>
                <a:gd name="T14" fmla="*/ 81 w 163"/>
                <a:gd name="T15" fmla="*/ 38 h 218"/>
                <a:gd name="T16" fmla="*/ 45 w 163"/>
                <a:gd name="T17" fmla="*/ 75 h 218"/>
                <a:gd name="T18" fmla="*/ 1 w 163"/>
                <a:gd name="T19" fmla="*/ 65 h 218"/>
                <a:gd name="T20" fmla="*/ 88 w 163"/>
                <a:gd name="T21" fmla="*/ 0 h 218"/>
                <a:gd name="T22" fmla="*/ 160 w 163"/>
                <a:gd name="T23" fmla="*/ 61 h 218"/>
                <a:gd name="T24" fmla="*/ 112 w 163"/>
                <a:gd name="T25" fmla="*/ 133 h 218"/>
                <a:gd name="T26" fmla="*/ 57 w 163"/>
                <a:gd name="T27" fmla="*/ 18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218">
                  <a:moveTo>
                    <a:pt x="57" y="180"/>
                  </a:moveTo>
                  <a:cubicBezTo>
                    <a:pt x="159" y="180"/>
                    <a:pt x="159" y="180"/>
                    <a:pt x="159" y="180"/>
                  </a:cubicBezTo>
                  <a:cubicBezTo>
                    <a:pt x="159" y="218"/>
                    <a:pt x="159" y="218"/>
                    <a:pt x="159" y="2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8" y="162"/>
                    <a:pt x="39" y="140"/>
                    <a:pt x="64" y="122"/>
                  </a:cubicBezTo>
                  <a:cubicBezTo>
                    <a:pt x="97" y="97"/>
                    <a:pt x="113" y="78"/>
                    <a:pt x="110" y="66"/>
                  </a:cubicBezTo>
                  <a:cubicBezTo>
                    <a:pt x="110" y="47"/>
                    <a:pt x="100" y="38"/>
                    <a:pt x="81" y="38"/>
                  </a:cubicBezTo>
                  <a:cubicBezTo>
                    <a:pt x="62" y="37"/>
                    <a:pt x="50" y="49"/>
                    <a:pt x="45" y="7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9" y="22"/>
                    <a:pt x="38" y="0"/>
                    <a:pt x="88" y="0"/>
                  </a:cubicBezTo>
                  <a:cubicBezTo>
                    <a:pt x="133" y="2"/>
                    <a:pt x="157" y="22"/>
                    <a:pt x="160" y="61"/>
                  </a:cubicBezTo>
                  <a:cubicBezTo>
                    <a:pt x="163" y="88"/>
                    <a:pt x="147" y="112"/>
                    <a:pt x="112" y="133"/>
                  </a:cubicBezTo>
                  <a:cubicBezTo>
                    <a:pt x="91" y="147"/>
                    <a:pt x="72" y="163"/>
                    <a:pt x="57" y="1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D9AA6314-F9AC-404E-9105-7BBA9F592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103" y="4206787"/>
              <a:ext cx="137883" cy="174258"/>
            </a:xfrm>
            <a:custGeom>
              <a:avLst/>
              <a:gdLst>
                <a:gd name="T0" fmla="*/ 173 w 173"/>
                <a:gd name="T1" fmla="*/ 171 h 216"/>
                <a:gd name="T2" fmla="*/ 147 w 173"/>
                <a:gd name="T3" fmla="*/ 171 h 216"/>
                <a:gd name="T4" fmla="*/ 147 w 173"/>
                <a:gd name="T5" fmla="*/ 216 h 216"/>
                <a:gd name="T6" fmla="*/ 105 w 173"/>
                <a:gd name="T7" fmla="*/ 216 h 216"/>
                <a:gd name="T8" fmla="*/ 105 w 173"/>
                <a:gd name="T9" fmla="*/ 171 h 216"/>
                <a:gd name="T10" fmla="*/ 0 w 173"/>
                <a:gd name="T11" fmla="*/ 171 h 216"/>
                <a:gd name="T12" fmla="*/ 0 w 173"/>
                <a:gd name="T13" fmla="*/ 141 h 216"/>
                <a:gd name="T14" fmla="*/ 101 w 173"/>
                <a:gd name="T15" fmla="*/ 0 h 216"/>
                <a:gd name="T16" fmla="*/ 147 w 173"/>
                <a:gd name="T17" fmla="*/ 0 h 216"/>
                <a:gd name="T18" fmla="*/ 147 w 173"/>
                <a:gd name="T19" fmla="*/ 137 h 216"/>
                <a:gd name="T20" fmla="*/ 173 w 173"/>
                <a:gd name="T21" fmla="*/ 137 h 216"/>
                <a:gd name="T22" fmla="*/ 173 w 173"/>
                <a:gd name="T23" fmla="*/ 171 h 216"/>
                <a:gd name="T24" fmla="*/ 106 w 173"/>
                <a:gd name="T25" fmla="*/ 46 h 216"/>
                <a:gd name="T26" fmla="*/ 97 w 173"/>
                <a:gd name="T27" fmla="*/ 62 h 216"/>
                <a:gd name="T28" fmla="*/ 45 w 173"/>
                <a:gd name="T29" fmla="*/ 137 h 216"/>
                <a:gd name="T30" fmla="*/ 105 w 173"/>
                <a:gd name="T31" fmla="*/ 137 h 216"/>
                <a:gd name="T32" fmla="*/ 105 w 173"/>
                <a:gd name="T33" fmla="*/ 69 h 216"/>
                <a:gd name="T34" fmla="*/ 106 w 173"/>
                <a:gd name="T35" fmla="*/ 4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216">
                  <a:moveTo>
                    <a:pt x="173" y="171"/>
                  </a:moveTo>
                  <a:cubicBezTo>
                    <a:pt x="147" y="171"/>
                    <a:pt x="147" y="171"/>
                    <a:pt x="147" y="171"/>
                  </a:cubicBezTo>
                  <a:cubicBezTo>
                    <a:pt x="147" y="216"/>
                    <a:pt x="147" y="216"/>
                    <a:pt x="147" y="216"/>
                  </a:cubicBezTo>
                  <a:cubicBezTo>
                    <a:pt x="105" y="216"/>
                    <a:pt x="105" y="216"/>
                    <a:pt x="105" y="216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73" y="137"/>
                    <a:pt x="173" y="137"/>
                    <a:pt x="173" y="137"/>
                  </a:cubicBezTo>
                  <a:lnTo>
                    <a:pt x="173" y="171"/>
                  </a:lnTo>
                  <a:close/>
                  <a:moveTo>
                    <a:pt x="106" y="46"/>
                  </a:moveTo>
                  <a:cubicBezTo>
                    <a:pt x="104" y="51"/>
                    <a:pt x="101" y="56"/>
                    <a:pt x="97" y="62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59"/>
                    <a:pt x="105" y="51"/>
                    <a:pt x="106" y="4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765B73C2-37EE-4F01-A1BE-48DD8459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220" y="4418743"/>
              <a:ext cx="65226" cy="97182"/>
            </a:xfrm>
            <a:custGeom>
              <a:avLst/>
              <a:gdLst>
                <a:gd name="T0" fmla="*/ 0 w 82"/>
                <a:gd name="T1" fmla="*/ 89 h 121"/>
                <a:gd name="T2" fmla="*/ 19 w 82"/>
                <a:gd name="T3" fmla="*/ 85 h 121"/>
                <a:gd name="T4" fmla="*/ 40 w 82"/>
                <a:gd name="T5" fmla="*/ 105 h 121"/>
                <a:gd name="T6" fmla="*/ 62 w 82"/>
                <a:gd name="T7" fmla="*/ 84 h 121"/>
                <a:gd name="T8" fmla="*/ 40 w 82"/>
                <a:gd name="T9" fmla="*/ 67 h 121"/>
                <a:gd name="T10" fmla="*/ 26 w 82"/>
                <a:gd name="T11" fmla="*/ 67 h 121"/>
                <a:gd name="T12" fmla="*/ 26 w 82"/>
                <a:gd name="T13" fmla="*/ 50 h 121"/>
                <a:gd name="T14" fmla="*/ 35 w 82"/>
                <a:gd name="T15" fmla="*/ 50 h 121"/>
                <a:gd name="T16" fmla="*/ 58 w 82"/>
                <a:gd name="T17" fmla="*/ 32 h 121"/>
                <a:gd name="T18" fmla="*/ 41 w 82"/>
                <a:gd name="T19" fmla="*/ 17 h 121"/>
                <a:gd name="T20" fmla="*/ 21 w 82"/>
                <a:gd name="T21" fmla="*/ 36 h 121"/>
                <a:gd name="T22" fmla="*/ 2 w 82"/>
                <a:gd name="T23" fmla="*/ 31 h 121"/>
                <a:gd name="T24" fmla="*/ 40 w 82"/>
                <a:gd name="T25" fmla="*/ 0 h 121"/>
                <a:gd name="T26" fmla="*/ 78 w 82"/>
                <a:gd name="T27" fmla="*/ 33 h 121"/>
                <a:gd name="T28" fmla="*/ 59 w 82"/>
                <a:gd name="T29" fmla="*/ 57 h 121"/>
                <a:gd name="T30" fmla="*/ 82 w 82"/>
                <a:gd name="T31" fmla="*/ 85 h 121"/>
                <a:gd name="T32" fmla="*/ 41 w 82"/>
                <a:gd name="T33" fmla="*/ 121 h 121"/>
                <a:gd name="T34" fmla="*/ 0 w 82"/>
                <a:gd name="T35" fmla="*/ 8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121">
                  <a:moveTo>
                    <a:pt x="0" y="89"/>
                  </a:moveTo>
                  <a:cubicBezTo>
                    <a:pt x="19" y="85"/>
                    <a:pt x="19" y="85"/>
                    <a:pt x="19" y="85"/>
                  </a:cubicBezTo>
                  <a:cubicBezTo>
                    <a:pt x="21" y="98"/>
                    <a:pt x="28" y="105"/>
                    <a:pt x="40" y="105"/>
                  </a:cubicBezTo>
                  <a:cubicBezTo>
                    <a:pt x="55" y="105"/>
                    <a:pt x="63" y="98"/>
                    <a:pt x="62" y="84"/>
                  </a:cubicBezTo>
                  <a:cubicBezTo>
                    <a:pt x="61" y="73"/>
                    <a:pt x="54" y="67"/>
                    <a:pt x="40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50" y="50"/>
                    <a:pt x="57" y="44"/>
                    <a:pt x="58" y="32"/>
                  </a:cubicBezTo>
                  <a:cubicBezTo>
                    <a:pt x="57" y="23"/>
                    <a:pt x="52" y="18"/>
                    <a:pt x="41" y="17"/>
                  </a:cubicBezTo>
                  <a:cubicBezTo>
                    <a:pt x="30" y="18"/>
                    <a:pt x="24" y="24"/>
                    <a:pt x="21" y="3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8" y="11"/>
                    <a:pt x="20" y="1"/>
                    <a:pt x="40" y="0"/>
                  </a:cubicBezTo>
                  <a:cubicBezTo>
                    <a:pt x="64" y="1"/>
                    <a:pt x="77" y="12"/>
                    <a:pt x="78" y="33"/>
                  </a:cubicBezTo>
                  <a:cubicBezTo>
                    <a:pt x="78" y="44"/>
                    <a:pt x="71" y="52"/>
                    <a:pt x="59" y="57"/>
                  </a:cubicBezTo>
                  <a:cubicBezTo>
                    <a:pt x="74" y="63"/>
                    <a:pt x="82" y="73"/>
                    <a:pt x="82" y="85"/>
                  </a:cubicBezTo>
                  <a:cubicBezTo>
                    <a:pt x="81" y="108"/>
                    <a:pt x="67" y="120"/>
                    <a:pt x="41" y="121"/>
                  </a:cubicBezTo>
                  <a:cubicBezTo>
                    <a:pt x="18" y="120"/>
                    <a:pt x="4" y="110"/>
                    <a:pt x="0" y="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FEC8B56B-223C-4F7A-B0C8-07E35FA96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8530" y="4418743"/>
              <a:ext cx="66051" cy="97182"/>
            </a:xfrm>
            <a:custGeom>
              <a:avLst/>
              <a:gdLst>
                <a:gd name="T0" fmla="*/ 81 w 83"/>
                <a:gd name="T1" fmla="*/ 28 h 121"/>
                <a:gd name="T2" fmla="*/ 63 w 83"/>
                <a:gd name="T3" fmla="*/ 33 h 121"/>
                <a:gd name="T4" fmla="*/ 45 w 83"/>
                <a:gd name="T5" fmla="*/ 17 h 121"/>
                <a:gd name="T6" fmla="*/ 20 w 83"/>
                <a:gd name="T7" fmla="*/ 53 h 121"/>
                <a:gd name="T8" fmla="*/ 46 w 83"/>
                <a:gd name="T9" fmla="*/ 41 h 121"/>
                <a:gd name="T10" fmla="*/ 83 w 83"/>
                <a:gd name="T11" fmla="*/ 80 h 121"/>
                <a:gd name="T12" fmla="*/ 44 w 83"/>
                <a:gd name="T13" fmla="*/ 121 h 121"/>
                <a:gd name="T14" fmla="*/ 1 w 83"/>
                <a:gd name="T15" fmla="*/ 64 h 121"/>
                <a:gd name="T16" fmla="*/ 45 w 83"/>
                <a:gd name="T17" fmla="*/ 0 h 121"/>
                <a:gd name="T18" fmla="*/ 81 w 83"/>
                <a:gd name="T19" fmla="*/ 28 h 121"/>
                <a:gd name="T20" fmla="*/ 44 w 83"/>
                <a:gd name="T21" fmla="*/ 105 h 121"/>
                <a:gd name="T22" fmla="*/ 64 w 83"/>
                <a:gd name="T23" fmla="*/ 81 h 121"/>
                <a:gd name="T24" fmla="*/ 44 w 83"/>
                <a:gd name="T25" fmla="*/ 57 h 121"/>
                <a:gd name="T26" fmla="*/ 20 w 83"/>
                <a:gd name="T27" fmla="*/ 79 h 121"/>
                <a:gd name="T28" fmla="*/ 44 w 83"/>
                <a:gd name="T29" fmla="*/ 10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121">
                  <a:moveTo>
                    <a:pt x="81" y="28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0" y="22"/>
                    <a:pt x="54" y="17"/>
                    <a:pt x="45" y="17"/>
                  </a:cubicBezTo>
                  <a:cubicBezTo>
                    <a:pt x="28" y="17"/>
                    <a:pt x="20" y="29"/>
                    <a:pt x="20" y="53"/>
                  </a:cubicBezTo>
                  <a:cubicBezTo>
                    <a:pt x="26" y="45"/>
                    <a:pt x="34" y="41"/>
                    <a:pt x="46" y="41"/>
                  </a:cubicBezTo>
                  <a:cubicBezTo>
                    <a:pt x="69" y="42"/>
                    <a:pt x="82" y="55"/>
                    <a:pt x="83" y="80"/>
                  </a:cubicBezTo>
                  <a:cubicBezTo>
                    <a:pt x="81" y="106"/>
                    <a:pt x="68" y="119"/>
                    <a:pt x="44" y="121"/>
                  </a:cubicBezTo>
                  <a:cubicBezTo>
                    <a:pt x="15" y="121"/>
                    <a:pt x="0" y="103"/>
                    <a:pt x="1" y="64"/>
                  </a:cubicBezTo>
                  <a:cubicBezTo>
                    <a:pt x="1" y="22"/>
                    <a:pt x="16" y="0"/>
                    <a:pt x="45" y="0"/>
                  </a:cubicBezTo>
                  <a:cubicBezTo>
                    <a:pt x="64" y="1"/>
                    <a:pt x="75" y="10"/>
                    <a:pt x="81" y="28"/>
                  </a:cubicBezTo>
                  <a:close/>
                  <a:moveTo>
                    <a:pt x="44" y="105"/>
                  </a:moveTo>
                  <a:cubicBezTo>
                    <a:pt x="57" y="105"/>
                    <a:pt x="63" y="97"/>
                    <a:pt x="64" y="81"/>
                  </a:cubicBezTo>
                  <a:cubicBezTo>
                    <a:pt x="63" y="65"/>
                    <a:pt x="57" y="58"/>
                    <a:pt x="44" y="57"/>
                  </a:cubicBezTo>
                  <a:cubicBezTo>
                    <a:pt x="28" y="58"/>
                    <a:pt x="20" y="65"/>
                    <a:pt x="20" y="79"/>
                  </a:cubicBezTo>
                  <a:cubicBezTo>
                    <a:pt x="20" y="96"/>
                    <a:pt x="28" y="105"/>
                    <a:pt x="44" y="10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xmlns="" id="{1841A944-4804-4FAD-98A8-DD0DBA3CC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140" y="4421257"/>
              <a:ext cx="65226" cy="94669"/>
            </a:xfrm>
            <a:custGeom>
              <a:avLst/>
              <a:gdLst>
                <a:gd name="T0" fmla="*/ 11 w 82"/>
                <a:gd name="T1" fmla="*/ 0 h 118"/>
                <a:gd name="T2" fmla="*/ 76 w 82"/>
                <a:gd name="T3" fmla="*/ 0 h 118"/>
                <a:gd name="T4" fmla="*/ 76 w 82"/>
                <a:gd name="T5" fmla="*/ 17 h 118"/>
                <a:gd name="T6" fmla="*/ 27 w 82"/>
                <a:gd name="T7" fmla="*/ 17 h 118"/>
                <a:gd name="T8" fmla="*/ 24 w 82"/>
                <a:gd name="T9" fmla="*/ 43 h 118"/>
                <a:gd name="T10" fmla="*/ 43 w 82"/>
                <a:gd name="T11" fmla="*/ 37 h 118"/>
                <a:gd name="T12" fmla="*/ 82 w 82"/>
                <a:gd name="T13" fmla="*/ 76 h 118"/>
                <a:gd name="T14" fmla="*/ 41 w 82"/>
                <a:gd name="T15" fmla="*/ 118 h 118"/>
                <a:gd name="T16" fmla="*/ 0 w 82"/>
                <a:gd name="T17" fmla="*/ 86 h 118"/>
                <a:gd name="T18" fmla="*/ 18 w 82"/>
                <a:gd name="T19" fmla="*/ 82 h 118"/>
                <a:gd name="T20" fmla="*/ 40 w 82"/>
                <a:gd name="T21" fmla="*/ 102 h 118"/>
                <a:gd name="T22" fmla="*/ 63 w 82"/>
                <a:gd name="T23" fmla="*/ 77 h 118"/>
                <a:gd name="T24" fmla="*/ 41 w 82"/>
                <a:gd name="T25" fmla="*/ 54 h 118"/>
                <a:gd name="T26" fmla="*/ 18 w 82"/>
                <a:gd name="T27" fmla="*/ 67 h 118"/>
                <a:gd name="T28" fmla="*/ 4 w 82"/>
                <a:gd name="T29" fmla="*/ 64 h 118"/>
                <a:gd name="T30" fmla="*/ 11 w 82"/>
                <a:gd name="T3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18">
                  <a:moveTo>
                    <a:pt x="11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8" y="39"/>
                    <a:pt x="35" y="37"/>
                    <a:pt x="43" y="37"/>
                  </a:cubicBezTo>
                  <a:cubicBezTo>
                    <a:pt x="67" y="38"/>
                    <a:pt x="80" y="51"/>
                    <a:pt x="82" y="76"/>
                  </a:cubicBezTo>
                  <a:cubicBezTo>
                    <a:pt x="81" y="103"/>
                    <a:pt x="68" y="117"/>
                    <a:pt x="41" y="118"/>
                  </a:cubicBezTo>
                  <a:cubicBezTo>
                    <a:pt x="18" y="118"/>
                    <a:pt x="4" y="107"/>
                    <a:pt x="0" y="86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1" y="95"/>
                    <a:pt x="28" y="102"/>
                    <a:pt x="40" y="102"/>
                  </a:cubicBezTo>
                  <a:cubicBezTo>
                    <a:pt x="55" y="102"/>
                    <a:pt x="62" y="93"/>
                    <a:pt x="63" y="77"/>
                  </a:cubicBezTo>
                  <a:cubicBezTo>
                    <a:pt x="62" y="62"/>
                    <a:pt x="55" y="55"/>
                    <a:pt x="41" y="54"/>
                  </a:cubicBezTo>
                  <a:cubicBezTo>
                    <a:pt x="29" y="54"/>
                    <a:pt x="21" y="58"/>
                    <a:pt x="18" y="67"/>
                  </a:cubicBezTo>
                  <a:cubicBezTo>
                    <a:pt x="4" y="64"/>
                    <a:pt x="4" y="64"/>
                    <a:pt x="4" y="6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206E94E2-1FA9-420E-9144-BF2BF79F8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817" y="4064366"/>
              <a:ext cx="381448" cy="531151"/>
            </a:xfrm>
            <a:custGeom>
              <a:avLst/>
              <a:gdLst>
                <a:gd name="T0" fmla="*/ 255 w 478"/>
                <a:gd name="T1" fmla="*/ 657 h 657"/>
                <a:gd name="T2" fmla="*/ 108 w 478"/>
                <a:gd name="T3" fmla="*/ 657 h 657"/>
                <a:gd name="T4" fmla="*/ 319 w 478"/>
                <a:gd name="T5" fmla="*/ 121 h 657"/>
                <a:gd name="T6" fmla="*/ 0 w 478"/>
                <a:gd name="T7" fmla="*/ 121 h 657"/>
                <a:gd name="T8" fmla="*/ 0 w 478"/>
                <a:gd name="T9" fmla="*/ 0 h 657"/>
                <a:gd name="T10" fmla="*/ 478 w 478"/>
                <a:gd name="T11" fmla="*/ 0 h 657"/>
                <a:gd name="T12" fmla="*/ 478 w 478"/>
                <a:gd name="T13" fmla="*/ 109 h 657"/>
                <a:gd name="T14" fmla="*/ 255 w 478"/>
                <a:gd name="T1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657">
                  <a:moveTo>
                    <a:pt x="255" y="657"/>
                  </a:moveTo>
                  <a:cubicBezTo>
                    <a:pt x="108" y="657"/>
                    <a:pt x="108" y="657"/>
                    <a:pt x="108" y="657"/>
                  </a:cubicBezTo>
                  <a:cubicBezTo>
                    <a:pt x="128" y="471"/>
                    <a:pt x="198" y="293"/>
                    <a:pt x="319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109"/>
                    <a:pt x="478" y="109"/>
                    <a:pt x="478" y="109"/>
                  </a:cubicBezTo>
                  <a:cubicBezTo>
                    <a:pt x="343" y="281"/>
                    <a:pt x="268" y="463"/>
                    <a:pt x="255" y="6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98A82D4E-8016-4113-A33F-11EB2475368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00337" y="5347346"/>
              <a:ext cx="1440502" cy="9014"/>
            </a:xfrm>
            <a:prstGeom prst="line">
              <a:avLst/>
            </a:prstGeom>
            <a:ln w="15875"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xmlns="" id="{293D83D0-16F3-4D79-B560-0CB10BCD5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97" y="4252027"/>
              <a:ext cx="785827" cy="459158"/>
            </a:xfrm>
            <a:custGeom>
              <a:avLst/>
              <a:gdLst>
                <a:gd name="T0" fmla="*/ 991 w 992"/>
                <a:gd name="T1" fmla="*/ 95 h 569"/>
                <a:gd name="T2" fmla="*/ 953 w 992"/>
                <a:gd name="T3" fmla="*/ 271 h 569"/>
                <a:gd name="T4" fmla="*/ 852 w 992"/>
                <a:gd name="T5" fmla="*/ 418 h 569"/>
                <a:gd name="T6" fmla="*/ 702 w 992"/>
                <a:gd name="T7" fmla="*/ 515 h 569"/>
                <a:gd name="T8" fmla="*/ 529 w 992"/>
                <a:gd name="T9" fmla="*/ 546 h 569"/>
                <a:gd name="T10" fmla="*/ 357 w 992"/>
                <a:gd name="T11" fmla="*/ 510 h 569"/>
                <a:gd name="T12" fmla="*/ 213 w 992"/>
                <a:gd name="T13" fmla="*/ 410 h 569"/>
                <a:gd name="T14" fmla="*/ 119 w 992"/>
                <a:gd name="T15" fmla="*/ 265 h 569"/>
                <a:gd name="T16" fmla="*/ 88 w 992"/>
                <a:gd name="T17" fmla="*/ 114 h 569"/>
                <a:gd name="T18" fmla="*/ 132 w 992"/>
                <a:gd name="T19" fmla="*/ 114 h 569"/>
                <a:gd name="T20" fmla="*/ 66 w 992"/>
                <a:gd name="T21" fmla="*/ 0 h 569"/>
                <a:gd name="T22" fmla="*/ 0 w 992"/>
                <a:gd name="T23" fmla="*/ 114 h 569"/>
                <a:gd name="T24" fmla="*/ 45 w 992"/>
                <a:gd name="T25" fmla="*/ 114 h 569"/>
                <a:gd name="T26" fmla="*/ 84 w 992"/>
                <a:gd name="T27" fmla="*/ 279 h 569"/>
                <a:gd name="T28" fmla="*/ 190 w 992"/>
                <a:gd name="T29" fmla="*/ 434 h 569"/>
                <a:gd name="T30" fmla="*/ 346 w 992"/>
                <a:gd name="T31" fmla="*/ 535 h 569"/>
                <a:gd name="T32" fmla="*/ 529 w 992"/>
                <a:gd name="T33" fmla="*/ 568 h 569"/>
                <a:gd name="T34" fmla="*/ 709 w 992"/>
                <a:gd name="T35" fmla="*/ 530 h 569"/>
                <a:gd name="T36" fmla="*/ 859 w 992"/>
                <a:gd name="T37" fmla="*/ 426 h 569"/>
                <a:gd name="T38" fmla="*/ 958 w 992"/>
                <a:gd name="T39" fmla="*/ 273 h 569"/>
                <a:gd name="T40" fmla="*/ 991 w 992"/>
                <a:gd name="T41" fmla="*/ 95 h 569"/>
                <a:gd name="connsiteX0" fmla="*/ 9935 w 9936"/>
                <a:gd name="connsiteY0" fmla="*/ 2769 h 9983"/>
                <a:gd name="connsiteX1" fmla="*/ 9607 w 9936"/>
                <a:gd name="connsiteY1" fmla="*/ 4763 h 9983"/>
                <a:gd name="connsiteX2" fmla="*/ 8589 w 9936"/>
                <a:gd name="connsiteY2" fmla="*/ 7346 h 9983"/>
                <a:gd name="connsiteX3" fmla="*/ 7077 w 9936"/>
                <a:gd name="connsiteY3" fmla="*/ 9051 h 9983"/>
                <a:gd name="connsiteX4" fmla="*/ 5333 w 9936"/>
                <a:gd name="connsiteY4" fmla="*/ 9596 h 9983"/>
                <a:gd name="connsiteX5" fmla="*/ 3599 w 9936"/>
                <a:gd name="connsiteY5" fmla="*/ 8963 h 9983"/>
                <a:gd name="connsiteX6" fmla="*/ 2147 w 9936"/>
                <a:gd name="connsiteY6" fmla="*/ 7206 h 9983"/>
                <a:gd name="connsiteX7" fmla="*/ 1200 w 9936"/>
                <a:gd name="connsiteY7" fmla="*/ 4657 h 9983"/>
                <a:gd name="connsiteX8" fmla="*/ 887 w 9936"/>
                <a:gd name="connsiteY8" fmla="*/ 2004 h 9983"/>
                <a:gd name="connsiteX9" fmla="*/ 1331 w 9936"/>
                <a:gd name="connsiteY9" fmla="*/ 2004 h 9983"/>
                <a:gd name="connsiteX10" fmla="*/ 665 w 9936"/>
                <a:gd name="connsiteY10" fmla="*/ 0 h 9983"/>
                <a:gd name="connsiteX11" fmla="*/ 0 w 9936"/>
                <a:gd name="connsiteY11" fmla="*/ 2004 h 9983"/>
                <a:gd name="connsiteX12" fmla="*/ 454 w 9936"/>
                <a:gd name="connsiteY12" fmla="*/ 2004 h 9983"/>
                <a:gd name="connsiteX13" fmla="*/ 847 w 9936"/>
                <a:gd name="connsiteY13" fmla="*/ 4903 h 9983"/>
                <a:gd name="connsiteX14" fmla="*/ 1915 w 9936"/>
                <a:gd name="connsiteY14" fmla="*/ 7627 h 9983"/>
                <a:gd name="connsiteX15" fmla="*/ 3488 w 9936"/>
                <a:gd name="connsiteY15" fmla="*/ 9402 h 9983"/>
                <a:gd name="connsiteX16" fmla="*/ 5333 w 9936"/>
                <a:gd name="connsiteY16" fmla="*/ 9982 h 9983"/>
                <a:gd name="connsiteX17" fmla="*/ 7147 w 9936"/>
                <a:gd name="connsiteY17" fmla="*/ 9315 h 9983"/>
                <a:gd name="connsiteX18" fmla="*/ 8659 w 9936"/>
                <a:gd name="connsiteY18" fmla="*/ 7487 h 9983"/>
                <a:gd name="connsiteX19" fmla="*/ 9657 w 9936"/>
                <a:gd name="connsiteY19" fmla="*/ 4798 h 9983"/>
                <a:gd name="connsiteX20" fmla="*/ 9935 w 9936"/>
                <a:gd name="connsiteY20" fmla="*/ 2769 h 9983"/>
                <a:gd name="connsiteX0" fmla="*/ 9999 w 9999"/>
                <a:gd name="connsiteY0" fmla="*/ 2774 h 10000"/>
                <a:gd name="connsiteX1" fmla="*/ 9669 w 9999"/>
                <a:gd name="connsiteY1" fmla="*/ 4771 h 10000"/>
                <a:gd name="connsiteX2" fmla="*/ 8644 w 9999"/>
                <a:gd name="connsiteY2" fmla="*/ 7359 h 10000"/>
                <a:gd name="connsiteX3" fmla="*/ 7123 w 9999"/>
                <a:gd name="connsiteY3" fmla="*/ 9066 h 10000"/>
                <a:gd name="connsiteX4" fmla="*/ 5367 w 9999"/>
                <a:gd name="connsiteY4" fmla="*/ 9612 h 10000"/>
                <a:gd name="connsiteX5" fmla="*/ 3622 w 9999"/>
                <a:gd name="connsiteY5" fmla="*/ 8978 h 10000"/>
                <a:gd name="connsiteX6" fmla="*/ 2161 w 9999"/>
                <a:gd name="connsiteY6" fmla="*/ 7218 h 10000"/>
                <a:gd name="connsiteX7" fmla="*/ 1208 w 9999"/>
                <a:gd name="connsiteY7" fmla="*/ 4665 h 10000"/>
                <a:gd name="connsiteX8" fmla="*/ 893 w 9999"/>
                <a:gd name="connsiteY8" fmla="*/ 2007 h 10000"/>
                <a:gd name="connsiteX9" fmla="*/ 1340 w 9999"/>
                <a:gd name="connsiteY9" fmla="*/ 2007 h 10000"/>
                <a:gd name="connsiteX10" fmla="*/ 669 w 9999"/>
                <a:gd name="connsiteY10" fmla="*/ 0 h 10000"/>
                <a:gd name="connsiteX11" fmla="*/ 0 w 9999"/>
                <a:gd name="connsiteY11" fmla="*/ 2007 h 10000"/>
                <a:gd name="connsiteX12" fmla="*/ 457 w 9999"/>
                <a:gd name="connsiteY12" fmla="*/ 2007 h 10000"/>
                <a:gd name="connsiteX13" fmla="*/ 852 w 9999"/>
                <a:gd name="connsiteY13" fmla="*/ 4911 h 10000"/>
                <a:gd name="connsiteX14" fmla="*/ 1927 w 9999"/>
                <a:gd name="connsiteY14" fmla="*/ 7640 h 10000"/>
                <a:gd name="connsiteX15" fmla="*/ 3510 w 9999"/>
                <a:gd name="connsiteY15" fmla="*/ 9418 h 10000"/>
                <a:gd name="connsiteX16" fmla="*/ 5367 w 9999"/>
                <a:gd name="connsiteY16" fmla="*/ 9999 h 10000"/>
                <a:gd name="connsiteX17" fmla="*/ 7193 w 9999"/>
                <a:gd name="connsiteY17" fmla="*/ 9331 h 10000"/>
                <a:gd name="connsiteX18" fmla="*/ 8715 w 9999"/>
                <a:gd name="connsiteY18" fmla="*/ 7500 h 10000"/>
                <a:gd name="connsiteX19" fmla="*/ 9719 w 9999"/>
                <a:gd name="connsiteY19" fmla="*/ 4806 h 10000"/>
                <a:gd name="connsiteX20" fmla="*/ 9999 w 9999"/>
                <a:gd name="connsiteY20" fmla="*/ 277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99" h="10000">
                  <a:moveTo>
                    <a:pt x="9999" y="2774"/>
                  </a:moveTo>
                  <a:cubicBezTo>
                    <a:pt x="9989" y="3848"/>
                    <a:pt x="9894" y="4007"/>
                    <a:pt x="9669" y="4771"/>
                  </a:cubicBezTo>
                  <a:cubicBezTo>
                    <a:pt x="9443" y="5535"/>
                    <a:pt x="9080" y="6619"/>
                    <a:pt x="8644" y="7359"/>
                  </a:cubicBezTo>
                  <a:cubicBezTo>
                    <a:pt x="8208" y="8098"/>
                    <a:pt x="7690" y="8679"/>
                    <a:pt x="7123" y="9066"/>
                  </a:cubicBezTo>
                  <a:cubicBezTo>
                    <a:pt x="6564" y="9454"/>
                    <a:pt x="5965" y="9629"/>
                    <a:pt x="5367" y="9612"/>
                  </a:cubicBezTo>
                  <a:cubicBezTo>
                    <a:pt x="4769" y="9594"/>
                    <a:pt x="4170" y="9383"/>
                    <a:pt x="3622" y="8978"/>
                  </a:cubicBezTo>
                  <a:cubicBezTo>
                    <a:pt x="3074" y="8556"/>
                    <a:pt x="2576" y="7958"/>
                    <a:pt x="2161" y="7218"/>
                  </a:cubicBezTo>
                  <a:cubicBezTo>
                    <a:pt x="1755" y="6478"/>
                    <a:pt x="1430" y="5616"/>
                    <a:pt x="1208" y="4665"/>
                  </a:cubicBezTo>
                  <a:cubicBezTo>
                    <a:pt x="1014" y="3820"/>
                    <a:pt x="913" y="2922"/>
                    <a:pt x="893" y="2007"/>
                  </a:cubicBezTo>
                  <a:lnTo>
                    <a:pt x="1340" y="2007"/>
                  </a:lnTo>
                  <a:lnTo>
                    <a:pt x="669" y="0"/>
                  </a:lnTo>
                  <a:lnTo>
                    <a:pt x="0" y="2007"/>
                  </a:lnTo>
                  <a:lnTo>
                    <a:pt x="457" y="2007"/>
                  </a:lnTo>
                  <a:cubicBezTo>
                    <a:pt x="487" y="3010"/>
                    <a:pt x="619" y="3996"/>
                    <a:pt x="852" y="4911"/>
                  </a:cubicBezTo>
                  <a:cubicBezTo>
                    <a:pt x="1106" y="5933"/>
                    <a:pt x="1471" y="6866"/>
                    <a:pt x="1927" y="7640"/>
                  </a:cubicBezTo>
                  <a:cubicBezTo>
                    <a:pt x="2384" y="8397"/>
                    <a:pt x="2922" y="9013"/>
                    <a:pt x="3510" y="9418"/>
                  </a:cubicBezTo>
                  <a:cubicBezTo>
                    <a:pt x="4099" y="9824"/>
                    <a:pt x="4738" y="10017"/>
                    <a:pt x="5367" y="9999"/>
                  </a:cubicBezTo>
                  <a:cubicBezTo>
                    <a:pt x="5996" y="9982"/>
                    <a:pt x="6615" y="9753"/>
                    <a:pt x="7193" y="9331"/>
                  </a:cubicBezTo>
                  <a:cubicBezTo>
                    <a:pt x="7762" y="8890"/>
                    <a:pt x="8289" y="8274"/>
                    <a:pt x="8715" y="7500"/>
                  </a:cubicBezTo>
                  <a:cubicBezTo>
                    <a:pt x="9152" y="6725"/>
                    <a:pt x="9496" y="5810"/>
                    <a:pt x="9719" y="4806"/>
                  </a:cubicBezTo>
                  <a:cubicBezTo>
                    <a:pt x="9953" y="3802"/>
                    <a:pt x="9954" y="3609"/>
                    <a:pt x="9999" y="2774"/>
                  </a:cubicBezTo>
                  <a:close/>
                </a:path>
              </a:pathLst>
            </a:custGeom>
            <a:solidFill>
              <a:srgbClr val="C700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7" fontAlgn="ctr"/>
              <a:endParaRPr lang="en-US" altLang="zh-CN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20204" pitchFamily="34" charset="0"/>
                <a:sym typeface="Huawei Sans Light" panose="020C0303030203020204" pitchFamily="34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740476" y="4780229"/>
            <a:ext cx="3355939" cy="4669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ctr" defTabSz="2199625"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-122"/>
                <a:ea typeface="微软雅黑" pitchFamily="34" charset="-122"/>
              </a:defRPr>
            </a:lvl1pPr>
          </a:lstStyle>
          <a:p>
            <a:pPr fontAlgn="ctr"/>
            <a:r>
              <a:rPr lang="ru-RU" sz="160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rPr>
              <a:t>Диски SSD+NVMe для высокой производительности и низкой задержки</a:t>
            </a:r>
          </a:p>
        </p:txBody>
      </p:sp>
      <p:sp>
        <p:nvSpPr>
          <p:cNvPr id="91" name="文本框 25"/>
          <p:cNvSpPr txBox="1"/>
          <p:nvPr/>
        </p:nvSpPr>
        <p:spPr>
          <a:xfrm>
            <a:off x="4025880" y="4794292"/>
            <a:ext cx="3027938" cy="4801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2199625" fontAlgn="ctr">
              <a:lnSpc>
                <a:spcPct val="120000"/>
              </a:lnSpc>
            </a:pP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rPr>
              <a:t>Полносвязная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rPr>
              <a:t> (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rPr>
              <a:t>full-mesh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rPr>
              <a:t>) архитектура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rPr>
              <a:t>SmartMatrix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rPr>
              <a:t> 3.0</a:t>
            </a:r>
          </a:p>
        </p:txBody>
      </p:sp>
      <p:sp>
        <p:nvSpPr>
          <p:cNvPr id="92" name="文本框 25"/>
          <p:cNvSpPr txBox="1"/>
          <p:nvPr/>
        </p:nvSpPr>
        <p:spPr>
          <a:xfrm>
            <a:off x="2051162" y="2623617"/>
            <a:ext cx="3468054" cy="245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2199625" fontAlgn="ctr">
              <a:lnSpc>
                <a:spcPct val="120000"/>
              </a:lnSpc>
              <a:defRPr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rPr>
              <a:t>Интеллектуальные ИИ-чипы + алгоритм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rPr>
              <a:t>FlashLink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Huawei Sans" panose="020C050303020302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173209" y="5062469"/>
            <a:ext cx="4488973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dirty="0" err="1">
                <a:latin typeface="Huawei Sans" panose="020C0503030203020204" pitchFamily="34" charset="0"/>
              </a:rPr>
              <a:t>Флеш</a:t>
            </a:r>
            <a:r>
              <a:rPr lang="ru-RU" sz="1600" dirty="0">
                <a:latin typeface="Huawei Sans" panose="020C0503030203020204" pitchFamily="34" charset="0"/>
              </a:rPr>
              <a:t>-система хранения данных Huawei </a:t>
            </a:r>
            <a:r>
              <a:rPr lang="ru-RU" sz="1600" dirty="0" err="1">
                <a:latin typeface="Huawei Sans" panose="020C0503030203020204" pitchFamily="34" charset="0"/>
              </a:rPr>
              <a:t>OceanStor</a:t>
            </a:r>
            <a:r>
              <a:rPr lang="ru-RU" sz="1600" dirty="0">
                <a:latin typeface="Huawei Sans" panose="020C0503030203020204" pitchFamily="34" charset="0"/>
              </a:rPr>
              <a:t> </a:t>
            </a:r>
            <a:r>
              <a:rPr lang="ru-RU" sz="1600" dirty="0" err="1">
                <a:latin typeface="Huawei Sans" panose="020C0503030203020204" pitchFamily="34" charset="0"/>
              </a:rPr>
              <a:t>Dorado</a:t>
            </a:r>
            <a:endParaRPr lang="ru-RU" sz="1600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Примеры моделей устройств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904316" y="2646109"/>
            <a:ext cx="4518368" cy="3534878"/>
            <a:chOff x="2482390" y="1900766"/>
            <a:chExt cx="5410210" cy="4352906"/>
          </a:xfrm>
        </p:grpSpPr>
        <p:graphicFrame>
          <p:nvGraphicFramePr>
            <p:cNvPr id="5" name="内容占位符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7427406"/>
                </p:ext>
              </p:extLst>
            </p:nvPr>
          </p:nvGraphicFramePr>
          <p:xfrm>
            <a:off x="2482390" y="1900766"/>
            <a:ext cx="5410210" cy="4352906"/>
          </p:xfrm>
          <a:graphic>
            <a:graphicData uri="http://schemas.openxmlformats.org/drawingml/2006/table">
              <a:tbl>
                <a:tblPr firstRow="1" bandRow="1"/>
                <a:tblGrid>
                  <a:gridCol w="944822"/>
                  <a:gridCol w="3573546"/>
                </a:tblGrid>
                <a:tr h="244922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>
                          <a:lnSpc>
                            <a:spcPct val="100000"/>
                          </a:lnSpc>
                        </a:pPr>
                        <a:r>
                          <a:rPr lang="ru-RU" sz="1400" dirty="0">
                            <a:solidFill>
                              <a:schemeClr val="tx1"/>
                            </a:solidFill>
                            <a:latin typeface="+mj-lt"/>
                          </a:rPr>
                          <a:t>Значок</a:t>
                        </a:r>
                      </a:p>
                    </a:txBody>
                    <a:tcPr marL="121920" marR="121920" marT="60960" marB="60960" anchor="ctr" anchorCtr="1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>
                          <a:lnSpc>
                            <a:spcPct val="100000"/>
                          </a:lnSpc>
                        </a:pPr>
                        <a:r>
                          <a:rPr lang="ru-RU" sz="1400">
                            <a:solidFill>
                              <a:schemeClr val="tx1"/>
                            </a:solidFill>
                            <a:latin typeface="+mj-lt"/>
                          </a:rPr>
                          <a:t>Описание</a:t>
                        </a:r>
                      </a:p>
                    </a:txBody>
                    <a:tcPr marL="121920" marR="121920" marT="60960" marB="60960" anchor="ctr" anchorCtr="1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</a:tr>
                <a:tr h="244922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 rtl="0">
                          <a:lnSpc>
                            <a:spcPct val="100000"/>
                          </a:lnSpc>
                        </a:pPr>
                        <a:endParaRPr lang="zh-CN" altLang="en-US" sz="1400" dirty="0">
                          <a:latin typeface="+mj-lt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Huawei Sans Light" panose="020C0303030203020204" pitchFamily="34" charset="0"/>
                        </a:endParaRPr>
                      </a:p>
                    </a:txBody>
                    <a:tcPr marL="121920" marR="121920" marT="60960" marB="60960" anchor="ctr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>
                          <a:lnSpc>
                            <a:spcPct val="100000"/>
                          </a:lnSpc>
                        </a:pPr>
                        <a:r>
                          <a:rPr lang="ru-RU" sz="1300" dirty="0">
                            <a:latin typeface="+mj-lt"/>
                          </a:rPr>
                          <a:t>Индикатор идентификатора </a:t>
                        </a:r>
                        <a:r>
                          <a:rPr lang="ru-RU" sz="130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rPr>
                          <a:t>модуля</a:t>
                        </a:r>
                        <a:endParaRPr lang="ru-RU" sz="13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endParaRPr>
                      </a:p>
                    </a:txBody>
                    <a:tcPr marL="121920" marR="121920" marT="60960" marB="6096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79043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 rtl="0">
                          <a:lnSpc>
                            <a:spcPct val="100000"/>
                          </a:lnSpc>
                        </a:pPr>
                        <a:endParaRPr lang="zh-CN" altLang="en-US" sz="1400" dirty="0">
                          <a:latin typeface="+mj-lt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Huawei Sans Light" panose="020C0303030203020204" pitchFamily="34" charset="0"/>
                        </a:endParaRPr>
                      </a:p>
                    </a:txBody>
                    <a:tcPr marL="121920" marR="121920" marT="60960" marB="60960" anchor="ctr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>
                          <a:lnSpc>
                            <a:spcPct val="100000"/>
                          </a:lnSpc>
                        </a:pPr>
                        <a:r>
                          <a:rPr lang="ru-RU" sz="1300" dirty="0">
                            <a:latin typeface="+mj-lt"/>
                          </a:rPr>
                          <a:t>Индикатор расположения </a:t>
                        </a:r>
                        <a:r>
                          <a:rPr lang="ru-RU" sz="130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rPr>
                          <a:t>модуля</a:t>
                        </a:r>
                        <a:endParaRPr lang="ru-RU" sz="13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endParaRPr>
                      </a:p>
                      <a:p>
                        <a:pPr marL="228600" indent="-228600">
                          <a:lnSpc>
                            <a:spcPct val="100000"/>
                          </a:lnSpc>
                          <a:buFont typeface="+mj-lt"/>
                          <a:buAutoNum type="arabicPeriod"/>
                        </a:pPr>
                        <a:r>
                          <a:rPr lang="ru-RU" sz="1300" dirty="0">
                            <a:latin typeface="+mj-lt"/>
                          </a:rPr>
                          <a:t>Мигает синим </a:t>
                        </a:r>
                        <a:r>
                          <a:rPr lang="ru-RU" sz="130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rPr>
                          <a:t>светом: контроллерный модуль установлен.</a:t>
                        </a:r>
                      </a:p>
                      <a:p>
                        <a:pPr marL="228600" indent="-228600">
                          <a:lnSpc>
                            <a:spcPct val="100000"/>
                          </a:lnSpc>
                          <a:buFont typeface="+mj-lt"/>
                          <a:buAutoNum type="arabicPeriod"/>
                        </a:pPr>
                        <a:r>
                          <a:rPr lang="ru-RU" sz="130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rPr>
                          <a:t>Не горит: контроллерный модуль не </a:t>
                        </a:r>
                        <a:r>
                          <a:rPr lang="ru-RU" sz="1300" dirty="0" smtClean="0">
                            <a:latin typeface="+mj-lt"/>
                          </a:rPr>
                          <a:t>обнаружен.</a:t>
                        </a:r>
                        <a:endParaRPr lang="ru-RU" sz="1300" dirty="0">
                          <a:latin typeface="+mj-lt"/>
                        </a:endParaRPr>
                      </a:p>
                    </a:txBody>
                    <a:tcPr marL="121920" marR="121920" marT="60960" marB="6096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963652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 rtl="0">
                          <a:lnSpc>
                            <a:spcPct val="100000"/>
                          </a:lnSpc>
                        </a:pPr>
                        <a:endParaRPr lang="zh-CN" altLang="en-US" sz="1400" dirty="0">
                          <a:latin typeface="+mj-lt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Huawei Sans Light" panose="020C0303030203020204" pitchFamily="34" charset="0"/>
                        </a:endParaRPr>
                      </a:p>
                    </a:txBody>
                    <a:tcPr marL="121920" marR="121920" marT="60960" marB="60960" anchor="ctr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>
                          <a:lnSpc>
                            <a:spcPct val="100000"/>
                          </a:lnSpc>
                        </a:pPr>
                        <a:r>
                          <a:rPr lang="ru-RU" sz="1300" dirty="0">
                            <a:latin typeface="+mj-lt"/>
                          </a:rPr>
                          <a:t>Аварийный индикатор </a:t>
                        </a:r>
                        <a:r>
                          <a:rPr lang="ru-RU" sz="1300" kern="1200" dirty="0" smtClean="0">
                            <a:solidFill>
                              <a:schemeClr val="dk1"/>
                            </a:solidFill>
                            <a:latin typeface="Arial"/>
                            <a:ea typeface="+mn-ea"/>
                            <a:cs typeface="+mn-cs"/>
                          </a:rPr>
                          <a:t>модуля</a:t>
                        </a:r>
                        <a:endParaRPr lang="ru-RU" sz="1300" dirty="0">
                          <a:latin typeface="+mj-lt"/>
                        </a:endParaRPr>
                      </a:p>
                      <a:p>
                        <a:pPr marL="228600" indent="-228600">
                          <a:lnSpc>
                            <a:spcPct val="100000"/>
                          </a:lnSpc>
                          <a:buFont typeface="+mj-lt"/>
                          <a:buAutoNum type="arabicPeriod"/>
                        </a:pPr>
                        <a:r>
                          <a:rPr lang="ru-RU" sz="1300" dirty="0">
                            <a:latin typeface="+mj-lt"/>
                          </a:rPr>
                          <a:t>Горит желтым светом: </a:t>
                        </a:r>
                        <a:r>
                          <a:rPr lang="ru-RU" sz="130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rPr>
                          <a:t>контроллерный модуль генерирует </a:t>
                        </a:r>
                        <a:r>
                          <a:rPr lang="ru-RU" sz="13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rPr>
                          <a:t>аварийный сигнал.</a:t>
                        </a:r>
                      </a:p>
                      <a:p>
                        <a:pPr marL="228600" indent="-228600">
                          <a:lnSpc>
                            <a:spcPct val="100000"/>
                          </a:lnSpc>
                          <a:buFont typeface="+mj-lt"/>
                          <a:buAutoNum type="arabicPeriod"/>
                        </a:pPr>
                        <a:r>
                          <a:rPr lang="ru-RU" sz="13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rPr>
                          <a:t>Не горит: </a:t>
                        </a:r>
                        <a:r>
                          <a:rPr lang="ru-RU" sz="130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rPr>
                          <a:t>контроллерный модуль </a:t>
                        </a:r>
                        <a:r>
                          <a:rPr lang="ru-RU" sz="1300" dirty="0" smtClean="0">
                            <a:latin typeface="+mj-lt"/>
                          </a:rPr>
                          <a:t>работает </a:t>
                        </a:r>
                        <a:r>
                          <a:rPr lang="ru-RU" sz="1300" dirty="0">
                            <a:latin typeface="+mj-lt"/>
                          </a:rPr>
                          <a:t>исправно.</a:t>
                        </a:r>
                      </a:p>
                    </a:txBody>
                    <a:tcPr marL="121920" marR="121920" marT="60960" marB="6096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441158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 rtl="0">
                          <a:lnSpc>
                            <a:spcPct val="100000"/>
                          </a:lnSpc>
                        </a:pPr>
                        <a:endParaRPr lang="zh-CN" altLang="en-US" sz="1400" dirty="0">
                          <a:latin typeface="+mj-lt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Huawei Sans Light" panose="020C0303030203020204" pitchFamily="34" charset="0"/>
                        </a:endParaRPr>
                      </a:p>
                    </a:txBody>
                    <a:tcPr marL="121920" marR="121920" marT="60960" marB="60960" anchor="ctr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>
                          <a:lnSpc>
                            <a:spcPct val="100000"/>
                          </a:lnSpc>
                        </a:pPr>
                        <a:r>
                          <a:rPr lang="ru-RU" sz="1300" dirty="0">
                            <a:latin typeface="+mj-lt"/>
                          </a:rPr>
                          <a:t>Индикатор питания/кнопка питания</a:t>
                        </a:r>
                      </a:p>
                    </a:txBody>
                    <a:tcPr marL="121920" marR="121920" marT="60960" marB="6096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</a:tbl>
            </a:graphicData>
          </a:graphic>
        </p:graphicFrame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4050" y="2349222"/>
              <a:ext cx="524905" cy="344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4051" y="5771222"/>
              <a:ext cx="654564" cy="420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472" y="3096502"/>
              <a:ext cx="550144" cy="45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22583" y="4433126"/>
              <a:ext cx="584200" cy="28104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256" y="1019378"/>
            <a:ext cx="3634957" cy="6926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862" y="1002690"/>
            <a:ext cx="3619343" cy="692647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5989555" y="1752968"/>
            <a:ext cx="6085535" cy="435007"/>
          </a:xfrm>
          <a:prstGeom prst="rect">
            <a:avLst/>
          </a:prstGeom>
          <a:noFill/>
        </p:spPr>
        <p:txBody>
          <a:bodyPr lIns="121903" tIns="60952" rIns="121903" bIns="60952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0CB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ctr">
              <a:spcAft>
                <a:spcPts val="0"/>
              </a:spcAft>
            </a:pPr>
            <a:r>
              <a:rPr lang="ru-RU" sz="1467" b="1" dirty="0">
                <a:latin typeface="Huawei Sans" panose="020C0503030203020204" pitchFamily="34" charset="0"/>
              </a:rPr>
              <a:t>Форм-фактор 2U, интеграция дисков и контроллеров, 36 твердотельных накопителей </a:t>
            </a:r>
            <a:r>
              <a:rPr lang="ru-RU" sz="1467" b="1" dirty="0" err="1">
                <a:latin typeface="Huawei Sans" panose="020C0503030203020204" pitchFamily="34" charset="0"/>
              </a:rPr>
              <a:t>NVMe</a:t>
            </a:r>
            <a:r>
              <a:rPr lang="ru-RU" sz="1467" b="1" dirty="0">
                <a:latin typeface="Huawei Sans" panose="020C0503030203020204" pitchFamily="34" charset="0"/>
              </a:rPr>
              <a:t> размером с ладонь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30652" y="1757549"/>
            <a:ext cx="5792868" cy="452160"/>
          </a:xfrm>
          <a:prstGeom prst="rect">
            <a:avLst/>
          </a:prstGeom>
          <a:noFill/>
        </p:spPr>
        <p:txBody>
          <a:bodyPr lIns="121903" tIns="60952" rIns="121903" bIns="60952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0CB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ctr">
              <a:spcAft>
                <a:spcPts val="0"/>
              </a:spcAft>
            </a:pPr>
            <a:r>
              <a:rPr lang="ru-RU" sz="1467" b="1" dirty="0">
                <a:latin typeface="Huawei Sans" panose="020C0503030203020204" pitchFamily="34" charset="0"/>
              </a:rPr>
              <a:t>Форм-фактор 2U, интеграция дисков и контроллеров, 25 твердотельных накопителей 2,5 дюйма</a:t>
            </a:r>
          </a:p>
        </p:txBody>
      </p:sp>
      <p:sp>
        <p:nvSpPr>
          <p:cNvPr id="15" name="矩形 14"/>
          <p:cNvSpPr/>
          <p:nvPr/>
        </p:nvSpPr>
        <p:spPr>
          <a:xfrm>
            <a:off x="389604" y="5583313"/>
            <a:ext cx="6760340" cy="399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ctr"/>
            <a:r>
              <a:rPr lang="ru-RU" sz="1400" dirty="0">
                <a:latin typeface="Huawei Sans" panose="020C0503030203020204" pitchFamily="34" charset="0"/>
              </a:rPr>
              <a:t>Примечание: </a:t>
            </a:r>
            <a:endParaRPr lang="ru-RU" sz="1400" dirty="0" smtClean="0">
              <a:latin typeface="Huawei Sans" panose="020C0503030203020204" pitchFamily="34" charset="0"/>
            </a:endParaRPr>
          </a:p>
          <a:p>
            <a:pPr fontAlgn="ctr"/>
            <a:r>
              <a:rPr lang="ru-RU" sz="1400" dirty="0" smtClean="0">
                <a:latin typeface="Huawei Sans" panose="020C0503030203020204" pitchFamily="34" charset="0"/>
              </a:rPr>
              <a:t>В </a:t>
            </a:r>
            <a:r>
              <a:rPr lang="ru-RU" sz="1400" dirty="0">
                <a:latin typeface="Huawei Sans" panose="020C0503030203020204" pitchFamily="34" charset="0"/>
              </a:rPr>
              <a:t>этом примере показана модель из серии Huawei </a:t>
            </a:r>
            <a:r>
              <a:rPr lang="ru-RU" sz="1400" dirty="0" err="1">
                <a:latin typeface="Huawei Sans" panose="020C0503030203020204" pitchFamily="34" charset="0"/>
              </a:rPr>
              <a:t>OceanStor</a:t>
            </a:r>
            <a:r>
              <a:rPr lang="ru-RU" sz="1400" dirty="0">
                <a:latin typeface="Huawei Sans" panose="020C0503030203020204" pitchFamily="34" charset="0"/>
              </a:rPr>
              <a:t> </a:t>
            </a:r>
            <a:r>
              <a:rPr lang="ru-RU" sz="1400" dirty="0" err="1">
                <a:latin typeface="Huawei Sans" panose="020C0503030203020204" pitchFamily="34" charset="0"/>
              </a:rPr>
              <a:t>Dorado</a:t>
            </a:r>
            <a:r>
              <a:rPr lang="ru-RU" sz="1400" dirty="0">
                <a:latin typeface="Huawei Sans" panose="020C0503030203020204" pitchFamily="34" charset="0"/>
              </a:rPr>
              <a:t>.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386382" y="2584215"/>
            <a:ext cx="6267082" cy="2711308"/>
            <a:chOff x="756571" y="2570223"/>
            <a:chExt cx="7685324" cy="3317221"/>
          </a:xfrm>
          <a:solidFill>
            <a:schemeClr val="bg1"/>
          </a:solidFill>
        </p:grpSpPr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756571" y="2645949"/>
              <a:ext cx="1326603" cy="539012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 defTabSz="858838" fontAlgn="ctr">
                <a:buClr>
                  <a:srgbClr val="990000"/>
                </a:buClr>
                <a:buSzPct val="60000"/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Порт управления</a:t>
              </a:r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2134927" y="2645949"/>
              <a:ext cx="1430534" cy="539012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 defTabSz="858838" fontAlgn="ctr">
                <a:buClr>
                  <a:srgbClr val="990000"/>
                </a:buClr>
                <a:buSzPct val="60000"/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Порт </a:t>
              </a:r>
              <a:r>
                <a:rPr lang="ru-RU" sz="1200" dirty="0" err="1" smtClean="0">
                  <a:latin typeface="Huawei Sans" panose="020C0503030203020204" pitchFamily="34" charset="0"/>
                </a:rPr>
                <a:t>техобслу-живания</a:t>
              </a:r>
              <a:endParaRPr lang="ru-RU" sz="1200" dirty="0">
                <a:latin typeface="Huawei Sans" panose="020C0503030203020204" pitchFamily="34" charset="0"/>
              </a:endParaRPr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3614906" y="2645949"/>
              <a:ext cx="1328570" cy="546998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 defTabSz="858838" fontAlgn="ctr">
                <a:buClr>
                  <a:srgbClr val="990000"/>
                </a:buClr>
                <a:buSzPct val="60000"/>
                <a:defRPr/>
              </a:pPr>
              <a:r>
                <a:rPr lang="ru-RU" sz="1200" dirty="0" err="1" smtClean="0">
                  <a:latin typeface="Huawei Sans" panose="020C0503030203020204" pitchFamily="34" charset="0"/>
                </a:rPr>
                <a:t>Последовате</a:t>
              </a:r>
              <a:r>
                <a:rPr lang="ru-RU" sz="1200" dirty="0" smtClean="0">
                  <a:latin typeface="Huawei Sans" panose="020C0503030203020204" pitchFamily="34" charset="0"/>
                </a:rPr>
                <a:t>-</a:t>
              </a:r>
              <a:br>
                <a:rPr lang="ru-RU" sz="1200" dirty="0" smtClean="0">
                  <a:latin typeface="Huawei Sans" panose="020C0503030203020204" pitchFamily="34" charset="0"/>
                </a:rPr>
              </a:br>
              <a:r>
                <a:rPr lang="ru-RU" sz="1200" dirty="0" err="1" smtClean="0">
                  <a:latin typeface="Huawei Sans" panose="020C0503030203020204" pitchFamily="34" charset="0"/>
                </a:rPr>
                <a:t>льный</a:t>
              </a:r>
              <a:r>
                <a:rPr lang="ru-RU" sz="1200" dirty="0" smtClean="0">
                  <a:latin typeface="Huawei Sans" panose="020C0503030203020204" pitchFamily="34" charset="0"/>
                </a:rPr>
                <a:t> </a:t>
              </a:r>
              <a:r>
                <a:rPr lang="ru-RU" sz="1200" dirty="0">
                  <a:latin typeface="Huawei Sans" panose="020C0503030203020204" pitchFamily="34" charset="0"/>
                </a:rPr>
                <a:t>порт</a:t>
              </a:r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6287930" y="2570223"/>
              <a:ext cx="2153965" cy="64831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174625" indent="-174625" defTabSz="858838" fontAlgn="ctr">
                <a:buClr>
                  <a:schemeClr val="tx1"/>
                </a:buClr>
                <a:buSzPct val="60000"/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Модуль питания-BBU</a:t>
              </a:r>
            </a:p>
            <a:p>
              <a:pPr marL="174625" indent="-174625" defTabSz="858838" fontAlgn="ctr">
                <a:buSzPct val="60000"/>
                <a:buFont typeface="Wingdings" pitchFamily="2" charset="2"/>
                <a:buChar char="l"/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Резервирование по схеме «1+1»</a:t>
              </a: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9585" y="3465004"/>
              <a:ext cx="6068157" cy="1167161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</p:pic>
        <p:sp>
          <p:nvSpPr>
            <p:cNvPr id="43" name="矩形 42"/>
            <p:cNvSpPr/>
            <p:nvPr/>
          </p:nvSpPr>
          <p:spPr bwMode="auto">
            <a:xfrm>
              <a:off x="6132004" y="3493020"/>
              <a:ext cx="1245332" cy="59356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cxnSp>
          <p:nvCxnSpPr>
            <p:cNvPr id="44" name="直接连接符 43"/>
            <p:cNvCxnSpPr>
              <a:stCxn id="43" idx="2"/>
            </p:cNvCxnSpPr>
            <p:nvPr/>
          </p:nvCxnSpPr>
          <p:spPr bwMode="auto">
            <a:xfrm flipH="1" flipV="1">
              <a:off x="6753124" y="4077896"/>
              <a:ext cx="1548" cy="8691"/>
            </a:xfrm>
            <a:prstGeom prst="line">
              <a:avLst/>
            </a:prstGeom>
            <a:grpFill/>
            <a:ln w="12700">
              <a:solidFill>
                <a:srgbClr val="0070C0"/>
              </a:solidFill>
              <a:prstDash val="dash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 bwMode="auto">
            <a:xfrm>
              <a:off x="4187788" y="4067533"/>
              <a:ext cx="809101" cy="21081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cxnSp>
          <p:nvCxnSpPr>
            <p:cNvPr id="46" name="直接连接符 45"/>
            <p:cNvCxnSpPr>
              <a:endCxn id="38" idx="2"/>
            </p:cNvCxnSpPr>
            <p:nvPr/>
          </p:nvCxnSpPr>
          <p:spPr bwMode="auto">
            <a:xfrm flipH="1" flipV="1">
              <a:off x="1419872" y="3184961"/>
              <a:ext cx="665609" cy="972786"/>
            </a:xfrm>
            <a:prstGeom prst="line">
              <a:avLst/>
            </a:prstGeom>
            <a:grpFill/>
            <a:ln w="12700">
              <a:solidFill>
                <a:srgbClr val="0070C0"/>
              </a:solidFill>
              <a:prstDash val="dash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endCxn id="39" idx="2"/>
            </p:cNvCxnSpPr>
            <p:nvPr/>
          </p:nvCxnSpPr>
          <p:spPr bwMode="auto">
            <a:xfrm flipV="1">
              <a:off x="2423252" y="3184961"/>
              <a:ext cx="426944" cy="972786"/>
            </a:xfrm>
            <a:prstGeom prst="line">
              <a:avLst/>
            </a:prstGeom>
            <a:grpFill/>
            <a:ln w="12700">
              <a:solidFill>
                <a:srgbClr val="0070C0"/>
              </a:solidFill>
              <a:prstDash val="dash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endCxn id="40" idx="2"/>
            </p:cNvCxnSpPr>
            <p:nvPr/>
          </p:nvCxnSpPr>
          <p:spPr bwMode="auto">
            <a:xfrm flipV="1">
              <a:off x="2706601" y="3192947"/>
              <a:ext cx="1572592" cy="964800"/>
            </a:xfrm>
            <a:prstGeom prst="line">
              <a:avLst/>
            </a:prstGeom>
            <a:grpFill/>
            <a:ln w="12700">
              <a:solidFill>
                <a:srgbClr val="0070C0"/>
              </a:solidFill>
              <a:prstDash val="dash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 bwMode="auto">
            <a:xfrm>
              <a:off x="2553246" y="4317450"/>
              <a:ext cx="275688" cy="21173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2102299" y="4077072"/>
              <a:ext cx="206766" cy="21173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2375447" y="4081359"/>
              <a:ext cx="206766" cy="21173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2648874" y="4077072"/>
              <a:ext cx="206766" cy="21173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 Light" panose="020C0303030203020204" pitchFamily="34" charset="0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654408" y="4440665"/>
              <a:ext cx="20351" cy="690216"/>
            </a:xfrm>
            <a:prstGeom prst="line">
              <a:avLst/>
            </a:prstGeom>
            <a:grpFill/>
            <a:ln w="12700">
              <a:solidFill>
                <a:srgbClr val="0070C0"/>
              </a:solidFill>
              <a:prstDash val="dash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stCxn id="56" idx="2"/>
            </p:cNvCxnSpPr>
            <p:nvPr/>
          </p:nvCxnSpPr>
          <p:spPr bwMode="auto">
            <a:xfrm flipH="1">
              <a:off x="4626941" y="3190869"/>
              <a:ext cx="995716" cy="966878"/>
            </a:xfrm>
            <a:prstGeom prst="line">
              <a:avLst/>
            </a:prstGeom>
            <a:grpFill/>
            <a:ln w="12700">
              <a:solidFill>
                <a:srgbClr val="0070C0"/>
              </a:solidFill>
              <a:prstDash val="dash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 bwMode="auto">
            <a:xfrm flipH="1" flipV="1">
              <a:off x="6524889" y="3138783"/>
              <a:ext cx="15792" cy="353883"/>
            </a:xfrm>
            <a:prstGeom prst="line">
              <a:avLst/>
            </a:prstGeom>
            <a:grpFill/>
            <a:ln w="12700">
              <a:solidFill>
                <a:srgbClr val="0070C0"/>
              </a:solidFill>
              <a:prstDash val="dash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5007920" y="2657602"/>
              <a:ext cx="1229473" cy="533267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 defTabSz="858838" fontAlgn="ctr">
                <a:buClr>
                  <a:schemeClr val="tx1"/>
                </a:buClr>
                <a:buSzPct val="60000"/>
                <a:defRPr/>
              </a:pPr>
              <a:r>
                <a:rPr lang="ru-RU" sz="1200" dirty="0" smtClean="0">
                  <a:latin typeface="Huawei Sans" panose="020C0503030203020204" pitchFamily="34" charset="0"/>
                </a:rPr>
                <a:t>Интерфейс-</a:t>
              </a:r>
              <a:r>
                <a:rPr lang="ru-RU" sz="1200" dirty="0" err="1" smtClean="0">
                  <a:latin typeface="Huawei Sans" panose="020C0503030203020204" pitchFamily="34" charset="0"/>
                </a:rPr>
                <a:t>ный</a:t>
              </a:r>
              <a:r>
                <a:rPr lang="ru-RU" sz="1200" dirty="0" smtClean="0">
                  <a:latin typeface="Huawei Sans" panose="020C0503030203020204" pitchFamily="34" charset="0"/>
                </a:rPr>
                <a:t> </a:t>
              </a:r>
              <a:r>
                <a:rPr lang="ru-RU" sz="1200" dirty="0">
                  <a:latin typeface="Huawei Sans" panose="020C0503030203020204" pitchFamily="34" charset="0"/>
                </a:rPr>
                <a:t>модуль</a:t>
              </a:r>
            </a:p>
          </p:txBody>
        </p:sp>
        <p:sp>
          <p:nvSpPr>
            <p:cNvPr id="57" name="Rectangle 46"/>
            <p:cNvSpPr>
              <a:spLocks noChangeArrowheads="1"/>
            </p:cNvSpPr>
            <p:nvPr/>
          </p:nvSpPr>
          <p:spPr bwMode="auto">
            <a:xfrm>
              <a:off x="1549984" y="4917953"/>
              <a:ext cx="6259848" cy="969491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marL="174625" indent="-90488" defTabSz="858838" fontAlgn="ctr">
                <a:buClr>
                  <a:srgbClr val="990000"/>
                </a:buClr>
                <a:buSzPct val="60000"/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Порт расширения SAS</a:t>
              </a:r>
            </a:p>
            <a:p>
              <a:pPr marL="174625" indent="-174625" defTabSz="858838" fontAlgn="ctr">
                <a:lnSpc>
                  <a:spcPct val="120000"/>
                </a:lnSpc>
                <a:buSzPct val="60000"/>
                <a:buFont typeface="Wingdings" pitchFamily="2" charset="2"/>
                <a:buChar char="l"/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Каждый контроллер предоставляет два порта расширения SAS (для версии SAS) или RDMA 100 Гбит/с (для версии </a:t>
              </a:r>
              <a:r>
                <a:rPr lang="ru-RU" sz="1200" dirty="0" err="1">
                  <a:latin typeface="Huawei Sans" panose="020C0503030203020204" pitchFamily="34" charset="0"/>
                </a:rPr>
                <a:t>NVMe</a:t>
              </a:r>
              <a:r>
                <a:rPr lang="ru-RU" sz="1200" dirty="0">
                  <a:latin typeface="Huawei Sans" panose="020C0503030203020204" pitchFamily="34" charset="0"/>
                </a:rPr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5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Компоненты системы хранения данных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31838" y="997152"/>
            <a:ext cx="8435094" cy="4963984"/>
            <a:chOff x="1878453" y="1000346"/>
            <a:chExt cx="8435094" cy="496398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453" y="1000346"/>
              <a:ext cx="8435094" cy="4963984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8329573" y="1987173"/>
              <a:ext cx="1229521" cy="31674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Контроллер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761347" y="1275235"/>
              <a:ext cx="1394971" cy="31674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/>
                <a:t>Модуль питания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366376" y="3092730"/>
              <a:ext cx="1394971" cy="31674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/>
                <a:t>Системный блок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343467" y="4226907"/>
              <a:ext cx="1394971" cy="31674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/>
                <a:t>Дисковый модуль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4969852" y="5413859"/>
            <a:ext cx="4426212" cy="36163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defTabSz="1219304" fontAlgn="ctr"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z="1400" dirty="0">
                <a:latin typeface="Huawei Sans" panose="020C0503030203020204" pitchFamily="34" charset="0"/>
              </a:rPr>
              <a:t>Примечание: </a:t>
            </a:r>
            <a:endParaRPr lang="ru-RU" sz="1400" dirty="0" smtClean="0">
              <a:latin typeface="Huawei Sans" panose="020C0503030203020204" pitchFamily="34" charset="0"/>
            </a:endParaRPr>
          </a:p>
          <a:p>
            <a:pPr lvl="0" defTabSz="1219304" fontAlgn="ctr"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z="1400" dirty="0" smtClean="0">
                <a:latin typeface="Huawei Sans" panose="020C0503030203020204" pitchFamily="34" charset="0"/>
              </a:rPr>
              <a:t>В </a:t>
            </a:r>
            <a:r>
              <a:rPr lang="ru-RU" sz="1400" dirty="0">
                <a:latin typeface="Huawei Sans" panose="020C0503030203020204" pitchFamily="34" charset="0"/>
              </a:rPr>
              <a:t>данном случае показаны компоненты СХД Huawei </a:t>
            </a:r>
            <a:r>
              <a:rPr lang="ru-RU" sz="1400" dirty="0" err="1">
                <a:latin typeface="Huawei Sans" panose="020C0503030203020204" pitchFamily="34" charset="0"/>
              </a:rPr>
              <a:t>OceanStor</a:t>
            </a:r>
            <a:r>
              <a:rPr lang="ru-RU" sz="1400" dirty="0">
                <a:latin typeface="Huawei Sans" panose="020C0503030203020204" pitchFamily="34" charset="0"/>
              </a:rPr>
              <a:t> </a:t>
            </a:r>
            <a:r>
              <a:rPr lang="ru-RU" sz="1400" dirty="0" err="1">
                <a:latin typeface="Huawei Sans" panose="020C0503030203020204" pitchFamily="34" charset="0"/>
              </a:rPr>
              <a:t>Dorado</a:t>
            </a:r>
            <a:r>
              <a:rPr lang="ru-RU" sz="1400" dirty="0">
                <a:latin typeface="Huawei Sans" panose="020C0503030203020204" pitchFamily="34" charset="0"/>
              </a:rPr>
              <a:t> (2U).</a:t>
            </a:r>
          </a:p>
        </p:txBody>
      </p:sp>
    </p:spTree>
    <p:extLst>
      <p:ext uri="{BB962C8B-B14F-4D97-AF65-F5344CB8AC3E}">
        <p14:creationId xmlns:p14="http://schemas.microsoft.com/office/powerpoint/2010/main" val="12854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标题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功能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感谢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33E8A2F07A74D848136A2C03778F8" ma:contentTypeVersion="1" ma:contentTypeDescription="Create a new document." ma:contentTypeScope="" ma:versionID="ee942d4b29dff8ac548774f72a0dae5e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B88AF-0F87-422A-801E-ABE79877143C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75f1e55-3009-46d8-9566-5d569a2b3a98"/>
  </ds:schemaRefs>
</ds:datastoreItem>
</file>

<file path=customXml/itemProps2.xml><?xml version="1.0" encoding="utf-8"?>
<ds:datastoreItem xmlns:ds="http://schemas.openxmlformats.org/officeDocument/2006/customXml" ds:itemID="{ED7963B2-A90B-40E5-853F-095CB373FB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f1e55-3009-46d8-9566-5d569a2b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C6E423-EEF5-4760-8DF6-0C1C834FD2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4568</Words>
  <Application>Microsoft Office PowerPoint</Application>
  <PresentationFormat>Widescreen</PresentationFormat>
  <Paragraphs>604</Paragraphs>
  <Slides>39</Slides>
  <Notes>39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Huawei Sans</vt:lpstr>
      <vt:lpstr>Huawei Sans Light</vt:lpstr>
      <vt:lpstr>Microsoft YaHei</vt:lpstr>
      <vt:lpstr>Microsoft YaHei</vt:lpstr>
      <vt:lpstr>SimSun</vt:lpstr>
      <vt:lpstr>华文细黑</vt:lpstr>
      <vt:lpstr>方正兰亭黑简体</vt:lpstr>
      <vt:lpstr>Arial</vt:lpstr>
      <vt:lpstr>Wingdings</vt:lpstr>
      <vt:lpstr>1_标题页模板</vt:lpstr>
      <vt:lpstr>2_自功能页模板</vt:lpstr>
      <vt:lpstr>3_内容页模板</vt:lpstr>
      <vt:lpstr>4_感谢页模板</vt:lpstr>
      <vt:lpstr>PowerPoint Presentation</vt:lpstr>
      <vt:lpstr>Знакомство с интеллектуальными продуктами хранения данных компании Huawei</vt:lpstr>
      <vt:lpstr>PowerPoint Presentation</vt:lpstr>
      <vt:lpstr>PowerPoint Presentation</vt:lpstr>
      <vt:lpstr>PowerPoint Presentation</vt:lpstr>
      <vt:lpstr>Продукты, созданные на базе флеш-накопителей</vt:lpstr>
      <vt:lpstr>Функциональные особенности</vt:lpstr>
      <vt:lpstr>Примеры моделей устройств</vt:lpstr>
      <vt:lpstr>Компоненты системы хранения данных</vt:lpstr>
      <vt:lpstr>Архитектура программного обеспечения</vt:lpstr>
      <vt:lpstr>Интеллектуальные чипы</vt:lpstr>
      <vt:lpstr>Стандартный сценарий приложения —  ускорение работы критически важных сервисов</vt:lpstr>
      <vt:lpstr>PowerPoint Presentation</vt:lpstr>
      <vt:lpstr>Серия гибридных флеш-хранилищ</vt:lpstr>
      <vt:lpstr>Гибридная флеш-система хранения данных</vt:lpstr>
      <vt:lpstr>Примеры моделей устройств</vt:lpstr>
      <vt:lpstr>Конвергенция технологий хранения SAN и NAS</vt:lpstr>
      <vt:lpstr>Поддержка использования в различных сервисных сценариях</vt:lpstr>
      <vt:lpstr>Сценарий применения — центры обработки данных в режиме «активный-активный»</vt:lpstr>
      <vt:lpstr>PowerPoint Presentation</vt:lpstr>
      <vt:lpstr>Распределенная система хранения данных</vt:lpstr>
      <vt:lpstr>Особенности продукта</vt:lpstr>
      <vt:lpstr>Примеры аппаратных узлов</vt:lpstr>
      <vt:lpstr>Примеры аппаратных узлов</vt:lpstr>
      <vt:lpstr>Программная архитектура системы</vt:lpstr>
      <vt:lpstr>Сценарий применения — пул облачных ресурсов</vt:lpstr>
      <vt:lpstr>PowerPoint Presentation</vt:lpstr>
      <vt:lpstr>Граничная система хранения данных (FusionCube)</vt:lpstr>
      <vt:lpstr>Примеры аппаратных моделей</vt:lpstr>
      <vt:lpstr>Интеллектуальное управление</vt:lpstr>
      <vt:lpstr>Система хранения данных</vt:lpstr>
      <vt:lpstr>Архитектура программного обеспечения</vt:lpstr>
      <vt:lpstr>Сценарий применения — сервисы периферийного центра обработки данных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Ekaterina Avras</cp:lastModifiedBy>
  <cp:revision>241</cp:revision>
  <dcterms:created xsi:type="dcterms:W3CDTF">2018-11-29T10:16:29Z</dcterms:created>
  <dcterms:modified xsi:type="dcterms:W3CDTF">2021-03-31T07:19:10Z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(3)D+xK6d4TblY7XMJYqAT57TFYkIiZe09m+IKkpmjTYz65vOkoRpxXwp2HyGZPkM6m3anCE1EB
g9L3Px7VuDVQOyCnMwJxpOzVj+tlf4aG7ZjHlZ9IetI3pqUrwIKTvGJhOqri7s92gNX7OAZT
WpBc7TeTic3yLneKDFuW0WksaRlQ49JpnGtwuILqOgWMIpg7kt7vp/Vr+Jtcjpem5b6QAHLO
uHj8EfCKtEgnnsaXTX</vt:lpwstr>
  </property>
  <property fmtid="{D5CDD505-2E9C-101B-9397-08002B2CF9AE}" pid="3" name="_2015_ms_pID_7253431">
    <vt:lpwstr>6HMgKyFqePtUSSjFcwJNEnsDsumFVrDlsLklekBsi1NCXz71Hh89BM
5LjByAukrBojP++pWMIDF2M3b+huG+eOb9nwfwEy+EQLRCn8tJ2Px2FjBuOMaDnCOL9fIHRD
5MPRJrQouBlkGX1jofyjsKAQGSvKHxiPqHlf9BFQkXDu3j89/ZZW9eRZcg/5ZVoF4B3C1yfl
omB5h9VQ9tFca0ck0vwvvoB0MAIpj6Z+YM33</vt:lpwstr>
  </property>
  <property fmtid="{D5CDD505-2E9C-101B-9397-08002B2CF9AE}" pid="4" name="_2015_ms_pID_7253432">
    <vt:lpwstr>hg==</vt:lpwstr>
  </property>
  <property fmtid="{D5CDD505-2E9C-101B-9397-08002B2CF9AE}" pid="5" name="ContentTypeId">
    <vt:lpwstr>0x01010077333E8A2F07A74D848136A2C03778F8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1616685294</vt:lpwstr>
  </property>
</Properties>
</file>